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好，这就是今天全部内容了，记得点赞哦。我是飞叶，我们下个视频再见。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hyperlink" Target="http://www.jsfuck.com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技术探索"/>
          <p:cNvSpPr txBox="1"/>
          <p:nvPr>
            <p:ph type="title"/>
          </p:nvPr>
        </p:nvSpPr>
        <p:spPr>
          <a:xfrm>
            <a:off x="1526268" y="2326648"/>
            <a:ext cx="21331464" cy="3706201"/>
          </a:xfrm>
          <a:prstGeom prst="rect">
            <a:avLst/>
          </a:prstGeom>
          <a:solidFill>
            <a:srgbClr val="000000">
              <a:alpha val="71063"/>
            </a:srgbClr>
          </a:solidFill>
        </p:spPr>
        <p:txBody>
          <a:bodyPr/>
          <a:lstStyle>
            <a:lvl1pPr algn="ctr">
              <a:defRPr spc="-358" sz="17900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gradFill flip="none" rotWithShape="1">
                  <a:gsLst>
                    <a:gs pos="0">
                      <a:srgbClr val="30E7CB"/>
                    </a:gs>
                    <a:gs pos="100000">
                      <a:srgbClr val="15F85E"/>
                    </a:gs>
                  </a:gsLst>
                  <a:path path="circle">
                    <a:fillToRect l="37721" t="-19636" r="62278" b="119636"/>
                  </a:path>
                </a:gradFill>
              </a:defRPr>
            </a:lvl1pPr>
          </a:lstStyle>
          <a:p>
            <a:pPr/>
            <a:r>
              <a:t>技术探索</a:t>
            </a:r>
          </a:p>
        </p:txBody>
      </p:sp>
      <p:sp>
        <p:nvSpPr>
          <p:cNvPr id="152" name="介绍前端社区前沿技术、…"/>
          <p:cNvSpPr txBox="1"/>
          <p:nvPr/>
        </p:nvSpPr>
        <p:spPr>
          <a:xfrm>
            <a:off x="1353058" y="6225759"/>
            <a:ext cx="21331465" cy="3706200"/>
          </a:xfrm>
          <a:prstGeom prst="rect">
            <a:avLst/>
          </a:prstGeom>
          <a:solidFill>
            <a:srgbClr val="000000">
              <a:alpha val="710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511770">
              <a:lnSpc>
                <a:spcPct val="80000"/>
              </a:lnSpc>
              <a:defRPr b="1" spc="-221" sz="11098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gradFill flip="none" rotWithShape="1">
                  <a:gsLst>
                    <a:gs pos="0">
                      <a:srgbClr val="30E7CB"/>
                    </a:gs>
                    <a:gs pos="100000">
                      <a:srgbClr val="15F85E"/>
                    </a:gs>
                  </a:gsLst>
                  <a:path path="circle">
                    <a:fillToRect l="37721" t="-19636" r="62278" b="119636"/>
                  </a:path>
                </a:gradFill>
              </a:defRPr>
            </a:pPr>
            <a:r>
              <a:t>介绍前端社区前沿技术、</a:t>
            </a:r>
          </a:p>
          <a:p>
            <a:pPr defTabSz="1511770">
              <a:lnSpc>
                <a:spcPct val="80000"/>
              </a:lnSpc>
              <a:defRPr b="1" spc="-221" sz="11098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gradFill flip="none" rotWithShape="1">
                  <a:gsLst>
                    <a:gs pos="0">
                      <a:srgbClr val="30E7CB"/>
                    </a:gs>
                    <a:gs pos="100000">
                      <a:srgbClr val="15F85E"/>
                    </a:gs>
                  </a:gsLst>
                  <a:path path="circle">
                    <a:fillToRect l="37721" t="-19636" r="62278" b="119636"/>
                  </a:path>
                </a:gradFill>
              </a:defRPr>
            </a:pPr>
            <a:r>
              <a:t>扩大技术视野，欢迎关注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4682" y="403157"/>
            <a:ext cx="20214636" cy="1184855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技术大赏"/>
          <p:cNvSpPr txBox="1"/>
          <p:nvPr/>
        </p:nvSpPr>
        <p:spPr>
          <a:xfrm>
            <a:off x="7133106" y="7157898"/>
            <a:ext cx="10831027" cy="33581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302" sz="15100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gradFill flip="none" rotWithShape="1">
                  <a:gsLst>
                    <a:gs pos="0">
                      <a:srgbClr val="6EFF44"/>
                    </a:gs>
                    <a:gs pos="100000">
                      <a:srgbClr val="3FEF33"/>
                    </a:gs>
                  </a:gsLst>
                  <a:lin ang="21078200" scaled="0"/>
                </a:gra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技术大赏</a:t>
            </a:r>
          </a:p>
        </p:txBody>
      </p:sp>
      <p:sp>
        <p:nvSpPr>
          <p:cNvPr id="156" name="JS 代码混淆"/>
          <p:cNvSpPr txBox="1"/>
          <p:nvPr/>
        </p:nvSpPr>
        <p:spPr>
          <a:xfrm>
            <a:off x="4671657" y="2097943"/>
            <a:ext cx="15435155" cy="33581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302" sz="15100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gradFill flip="none" rotWithShape="1">
                  <a:gsLst>
                    <a:gs pos="0">
                      <a:srgbClr val="6EFF44"/>
                    </a:gs>
                    <a:gs pos="100000">
                      <a:srgbClr val="3FEF33"/>
                    </a:gs>
                  </a:gsLst>
                  <a:lin ang="21078200" scaled="0"/>
                </a:gra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JS 代码混淆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sole.log(&quot;Hello, world! &quot; + 123);"/>
          <p:cNvSpPr txBox="1"/>
          <p:nvPr>
            <p:ph type="title"/>
          </p:nvPr>
        </p:nvSpPr>
        <p:spPr>
          <a:xfrm>
            <a:off x="1206500" y="28508"/>
            <a:ext cx="21971000" cy="1434949"/>
          </a:xfrm>
          <a:prstGeom prst="rect">
            <a:avLst/>
          </a:prstGeom>
        </p:spPr>
        <p:txBody>
          <a:bodyPr/>
          <a:lstStyle/>
          <a:p>
            <a:pPr defTabSz="342900">
              <a:lnSpc>
                <a:spcPts val="11700"/>
              </a:lnSpc>
              <a:defRPr b="0" spc="0" sz="8700">
                <a:solidFill>
                  <a:srgbClr val="E6DB74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A6E22E"/>
                </a:solidFill>
              </a:rPr>
              <a:t>console</a:t>
            </a:r>
            <a:r>
              <a:rPr>
                <a:solidFill>
                  <a:srgbClr val="F8F8F2"/>
                </a:solidFill>
              </a:rPr>
              <a:t>.</a:t>
            </a:r>
            <a:r>
              <a:rPr>
                <a:solidFill>
                  <a:srgbClr val="A6E22E"/>
                </a:solidFill>
              </a:rPr>
              <a:t>log</a:t>
            </a:r>
            <a:r>
              <a:rPr>
                <a:solidFill>
                  <a:srgbClr val="F8F8F2"/>
                </a:solidFill>
              </a:rPr>
              <a:t>(</a:t>
            </a:r>
            <a:r>
              <a:t>"Hello, world! "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F92672"/>
                </a:solidFill>
              </a:rPr>
              <a:t>+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AE81FF"/>
                </a:solidFill>
              </a:rPr>
              <a:t>123</a:t>
            </a:r>
            <a:r>
              <a:rPr>
                <a:solidFill>
                  <a:srgbClr val="F8F8F2"/>
                </a:solidFill>
              </a:rPr>
              <a:t>);</a:t>
            </a:r>
          </a:p>
        </p:txBody>
      </p:sp>
      <p:sp>
        <p:nvSpPr>
          <p:cNvPr id="159" name="1.十六进制字符串编码"/>
          <p:cNvSpPr txBox="1"/>
          <p:nvPr/>
        </p:nvSpPr>
        <p:spPr>
          <a:xfrm>
            <a:off x="1206500" y="225445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01752">
              <a:lnSpc>
                <a:spcPts val="9700"/>
              </a:lnSpc>
              <a:defRPr b="1" sz="7392">
                <a:solidFill>
                  <a:srgbClr val="EBDBB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1.</a:t>
            </a:r>
            <a:r>
              <a:rPr>
                <a:solidFill>
                  <a:srgbClr val="A6E22E"/>
                </a:solidFill>
              </a:rPr>
              <a:t>十六进制字符串编码</a:t>
            </a:r>
          </a:p>
        </p:txBody>
      </p:sp>
      <p:sp>
        <p:nvSpPr>
          <p:cNvPr id="160" name="https://javascriptobfuscator.com/Javascript-Obfuscator.aspx"/>
          <p:cNvSpPr txBox="1"/>
          <p:nvPr/>
        </p:nvSpPr>
        <p:spPr>
          <a:xfrm>
            <a:off x="11443598" y="3099278"/>
            <a:ext cx="838474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https://javascriptobfuscator.com/Javascript-Obfuscator.aspx</a:t>
            </a:r>
          </a:p>
        </p:txBody>
      </p:sp>
      <p:sp>
        <p:nvSpPr>
          <p:cNvPr id="161" name="console[&quot;\x6C\x6F\x67&quot;](&quot;\x48\x65\x6C\x6C\x6F\x2C\x20\x77\x6F\x72\x6C\x64\x21\x20&quot;+ 123)"/>
          <p:cNvSpPr txBox="1"/>
          <p:nvPr/>
        </p:nvSpPr>
        <p:spPr>
          <a:xfrm>
            <a:off x="1265207" y="4480411"/>
            <a:ext cx="2012356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300"/>
              </a:lnSpc>
              <a:defRPr sz="4600">
                <a:solidFill>
                  <a:srgbClr val="E6DB74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A6E22E"/>
                </a:solidFill>
              </a:rPr>
              <a:t>console</a:t>
            </a:r>
            <a:r>
              <a:rPr>
                <a:solidFill>
                  <a:srgbClr val="F8F8F2"/>
                </a:solidFill>
              </a:rPr>
              <a:t>[</a:t>
            </a:r>
            <a:r>
              <a:t>"\x6C\x6F\x67"</a:t>
            </a:r>
            <a:r>
              <a:rPr>
                <a:solidFill>
                  <a:srgbClr val="F8F8F2"/>
                </a:solidFill>
              </a:rPr>
              <a:t>](</a:t>
            </a:r>
            <a:r>
              <a:t>"\x48\x65\x6C\x6C\x6F\x2C\x20\x77\x6F\x72\x6C\x64\x21\x20"</a:t>
            </a:r>
            <a:r>
              <a:rPr>
                <a:solidFill>
                  <a:srgbClr val="F92672"/>
                </a:solidFill>
              </a:rPr>
              <a:t>+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AE81FF"/>
                </a:solidFill>
              </a:rPr>
              <a:t>123</a:t>
            </a:r>
            <a:r>
              <a:rPr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761" y="6747890"/>
            <a:ext cx="13335499" cy="4147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sole.log(&quot;Hello, world! &quot; + 123);"/>
          <p:cNvSpPr txBox="1"/>
          <p:nvPr>
            <p:ph type="title"/>
          </p:nvPr>
        </p:nvSpPr>
        <p:spPr>
          <a:xfrm>
            <a:off x="1206500" y="7508"/>
            <a:ext cx="21971000" cy="1434949"/>
          </a:xfrm>
          <a:prstGeom prst="rect">
            <a:avLst/>
          </a:prstGeom>
        </p:spPr>
        <p:txBody>
          <a:bodyPr/>
          <a:lstStyle/>
          <a:p>
            <a:pPr defTabSz="342900">
              <a:lnSpc>
                <a:spcPts val="11700"/>
              </a:lnSpc>
              <a:defRPr b="0" spc="0" sz="8700">
                <a:solidFill>
                  <a:srgbClr val="E6DB74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A6E22E"/>
                </a:solidFill>
              </a:rPr>
              <a:t>console</a:t>
            </a:r>
            <a:r>
              <a:rPr>
                <a:solidFill>
                  <a:srgbClr val="F8F8F2"/>
                </a:solidFill>
              </a:rPr>
              <a:t>.</a:t>
            </a:r>
            <a:r>
              <a:rPr>
                <a:solidFill>
                  <a:srgbClr val="A6E22E"/>
                </a:solidFill>
              </a:rPr>
              <a:t>log</a:t>
            </a:r>
            <a:r>
              <a:rPr>
                <a:solidFill>
                  <a:srgbClr val="F8F8F2"/>
                </a:solidFill>
              </a:rPr>
              <a:t>(</a:t>
            </a:r>
            <a:r>
              <a:t>"Hello, world! "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F92672"/>
                </a:solidFill>
              </a:rPr>
              <a:t>+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AE81FF"/>
                </a:solidFill>
              </a:rPr>
              <a:t>123</a:t>
            </a:r>
            <a:r>
              <a:rPr>
                <a:solidFill>
                  <a:srgbClr val="F8F8F2"/>
                </a:solidFill>
              </a:rPr>
              <a:t>);</a:t>
            </a:r>
          </a:p>
        </p:txBody>
      </p:sp>
      <p:sp>
        <p:nvSpPr>
          <p:cNvPr id="165" name="2.死代码注入"/>
          <p:cNvSpPr txBox="1"/>
          <p:nvPr/>
        </p:nvSpPr>
        <p:spPr>
          <a:xfrm>
            <a:off x="1206500" y="224395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01752">
              <a:lnSpc>
                <a:spcPts val="9700"/>
              </a:lnSpc>
              <a:defRPr b="1" sz="7392">
                <a:solidFill>
                  <a:srgbClr val="EBDBB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2.</a:t>
            </a:r>
            <a:r>
              <a:rPr>
                <a:solidFill>
                  <a:srgbClr val="A6E22E"/>
                </a:solidFill>
              </a:rPr>
              <a:t>死代码注入</a:t>
            </a:r>
          </a:p>
        </p:txBody>
      </p:sp>
      <p:pic>
        <p:nvPicPr>
          <p:cNvPr id="1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9934" y="1594746"/>
            <a:ext cx="9436101" cy="1136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DefendJS"/>
          <p:cNvSpPr txBox="1"/>
          <p:nvPr/>
        </p:nvSpPr>
        <p:spPr>
          <a:xfrm>
            <a:off x="2428170" y="3916972"/>
            <a:ext cx="291891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300"/>
              </a:lnSpc>
              <a:defRPr sz="4600">
                <a:solidFill>
                  <a:srgbClr val="EBDBB2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DefendJS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nsole.log(&quot;Hello, world! &quot; + 123);"/>
          <p:cNvSpPr txBox="1"/>
          <p:nvPr>
            <p:ph type="title"/>
          </p:nvPr>
        </p:nvSpPr>
        <p:spPr>
          <a:xfrm>
            <a:off x="1206500" y="7508"/>
            <a:ext cx="21971000" cy="1434949"/>
          </a:xfrm>
          <a:prstGeom prst="rect">
            <a:avLst/>
          </a:prstGeom>
        </p:spPr>
        <p:txBody>
          <a:bodyPr/>
          <a:lstStyle/>
          <a:p>
            <a:pPr defTabSz="342900">
              <a:lnSpc>
                <a:spcPts val="11700"/>
              </a:lnSpc>
              <a:defRPr b="0" spc="0" sz="8700">
                <a:solidFill>
                  <a:srgbClr val="E6DB74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A6E22E"/>
                </a:solidFill>
              </a:rPr>
              <a:t>console</a:t>
            </a:r>
            <a:r>
              <a:rPr>
                <a:solidFill>
                  <a:srgbClr val="F8F8F2"/>
                </a:solidFill>
              </a:rPr>
              <a:t>.</a:t>
            </a:r>
            <a:r>
              <a:rPr>
                <a:solidFill>
                  <a:srgbClr val="A6E22E"/>
                </a:solidFill>
              </a:rPr>
              <a:t>log</a:t>
            </a:r>
            <a:r>
              <a:rPr>
                <a:solidFill>
                  <a:srgbClr val="F8F8F2"/>
                </a:solidFill>
              </a:rPr>
              <a:t>(</a:t>
            </a:r>
            <a:r>
              <a:t>"Hello, world! "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F92672"/>
                </a:solidFill>
              </a:rPr>
              <a:t>+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AE81FF"/>
                </a:solidFill>
              </a:rPr>
              <a:t>123</a:t>
            </a:r>
            <a:r>
              <a:rPr>
                <a:solidFill>
                  <a:srgbClr val="F8F8F2"/>
                </a:solidFill>
              </a:rPr>
              <a:t>);</a:t>
            </a:r>
          </a:p>
        </p:txBody>
      </p:sp>
      <p:sp>
        <p:nvSpPr>
          <p:cNvPr id="170" name="3.Mangling"/>
          <p:cNvSpPr txBox="1"/>
          <p:nvPr/>
        </p:nvSpPr>
        <p:spPr>
          <a:xfrm>
            <a:off x="1206500" y="224395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56615">
              <a:lnSpc>
                <a:spcPts val="11500"/>
              </a:lnSpc>
              <a:defRPr b="1" sz="8736">
                <a:solidFill>
                  <a:srgbClr val="EBDBB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3.</a:t>
            </a:r>
            <a:r>
              <a:rPr>
                <a:solidFill>
                  <a:srgbClr val="A6E22E"/>
                </a:solidFill>
              </a:rPr>
              <a:t>Mangling</a:t>
            </a:r>
          </a:p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2420" y="4480411"/>
            <a:ext cx="10131614" cy="2864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1972" y="7945433"/>
            <a:ext cx="10021833" cy="4399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sole.log(&quot;Hello, world! &quot; + 123);"/>
          <p:cNvSpPr txBox="1"/>
          <p:nvPr>
            <p:ph type="title"/>
          </p:nvPr>
        </p:nvSpPr>
        <p:spPr>
          <a:xfrm>
            <a:off x="1206500" y="7508"/>
            <a:ext cx="21971000" cy="1434949"/>
          </a:xfrm>
          <a:prstGeom prst="rect">
            <a:avLst/>
          </a:prstGeom>
        </p:spPr>
        <p:txBody>
          <a:bodyPr/>
          <a:lstStyle/>
          <a:p>
            <a:pPr defTabSz="342900">
              <a:lnSpc>
                <a:spcPts val="11700"/>
              </a:lnSpc>
              <a:defRPr b="0" spc="0" sz="8700">
                <a:solidFill>
                  <a:srgbClr val="E6DB74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A6E22E"/>
                </a:solidFill>
              </a:rPr>
              <a:t>console</a:t>
            </a:r>
            <a:r>
              <a:rPr>
                <a:solidFill>
                  <a:srgbClr val="F8F8F2"/>
                </a:solidFill>
              </a:rPr>
              <a:t>.</a:t>
            </a:r>
            <a:r>
              <a:rPr>
                <a:solidFill>
                  <a:srgbClr val="A6E22E"/>
                </a:solidFill>
              </a:rPr>
              <a:t>log</a:t>
            </a:r>
            <a:r>
              <a:rPr>
                <a:solidFill>
                  <a:srgbClr val="F8F8F2"/>
                </a:solidFill>
              </a:rPr>
              <a:t>(</a:t>
            </a:r>
            <a:r>
              <a:t>"Hello, world! "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F92672"/>
                </a:solidFill>
              </a:rPr>
              <a:t>+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AE81FF"/>
                </a:solidFill>
              </a:rPr>
              <a:t>123</a:t>
            </a:r>
            <a:r>
              <a:rPr>
                <a:solidFill>
                  <a:srgbClr val="F8F8F2"/>
                </a:solidFill>
              </a:rPr>
              <a:t>);</a:t>
            </a:r>
          </a:p>
        </p:txBody>
      </p:sp>
      <p:sp>
        <p:nvSpPr>
          <p:cNvPr id="175" name="4.代码缩小"/>
          <p:cNvSpPr txBox="1"/>
          <p:nvPr/>
        </p:nvSpPr>
        <p:spPr>
          <a:xfrm>
            <a:off x="1206500" y="224395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01752">
              <a:lnSpc>
                <a:spcPts val="9700"/>
              </a:lnSpc>
              <a:defRPr b="1" sz="7392">
                <a:solidFill>
                  <a:srgbClr val="EBDBB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4.</a:t>
            </a:r>
            <a:r>
              <a:rPr>
                <a:solidFill>
                  <a:srgbClr val="A6E22E"/>
                </a:solidFill>
              </a:rPr>
              <a:t>代码缩小</a:t>
            </a:r>
          </a:p>
        </p:txBody>
      </p:sp>
      <p:sp>
        <p:nvSpPr>
          <p:cNvPr id="176" name="从代码中删除空格、空行、缩进、注释的技术"/>
          <p:cNvSpPr txBox="1"/>
          <p:nvPr/>
        </p:nvSpPr>
        <p:spPr>
          <a:xfrm>
            <a:off x="1206500" y="4806938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01752">
              <a:lnSpc>
                <a:spcPts val="9700"/>
              </a:lnSpc>
              <a:defRPr b="1" sz="7392">
                <a:solidFill>
                  <a:srgbClr val="EBDBB2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从代码中删除空格、空行、缩进、注释的技术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nsole.log(&quot;Hello, world! &quot; + 123);"/>
          <p:cNvSpPr txBox="1"/>
          <p:nvPr>
            <p:ph type="title"/>
          </p:nvPr>
        </p:nvSpPr>
        <p:spPr>
          <a:xfrm>
            <a:off x="1206500" y="7508"/>
            <a:ext cx="21971000" cy="1434949"/>
          </a:xfrm>
          <a:prstGeom prst="rect">
            <a:avLst/>
          </a:prstGeom>
        </p:spPr>
        <p:txBody>
          <a:bodyPr/>
          <a:lstStyle/>
          <a:p>
            <a:pPr defTabSz="342900">
              <a:lnSpc>
                <a:spcPts val="11700"/>
              </a:lnSpc>
              <a:defRPr b="0" spc="0" sz="8700">
                <a:solidFill>
                  <a:srgbClr val="E6DB74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A6E22E"/>
                </a:solidFill>
              </a:rPr>
              <a:t>console</a:t>
            </a:r>
            <a:r>
              <a:rPr>
                <a:solidFill>
                  <a:srgbClr val="F8F8F2"/>
                </a:solidFill>
              </a:rPr>
              <a:t>.</a:t>
            </a:r>
            <a:r>
              <a:rPr>
                <a:solidFill>
                  <a:srgbClr val="A6E22E"/>
                </a:solidFill>
              </a:rPr>
              <a:t>log</a:t>
            </a:r>
            <a:r>
              <a:rPr>
                <a:solidFill>
                  <a:srgbClr val="F8F8F2"/>
                </a:solidFill>
              </a:rPr>
              <a:t>(</a:t>
            </a:r>
            <a:r>
              <a:t>"Hello, world! "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F92672"/>
                </a:solidFill>
              </a:rPr>
              <a:t>+</a:t>
            </a:r>
            <a:r>
              <a:rPr>
                <a:solidFill>
                  <a:srgbClr val="F8F8F2"/>
                </a:solidFill>
              </a:rPr>
              <a:t> </a:t>
            </a:r>
            <a:r>
              <a:rPr>
                <a:solidFill>
                  <a:srgbClr val="AE81FF"/>
                </a:solidFill>
              </a:rPr>
              <a:t>123</a:t>
            </a:r>
            <a:r>
              <a:rPr>
                <a:solidFill>
                  <a:srgbClr val="F8F8F2"/>
                </a:solidFill>
              </a:rPr>
              <a:t>);</a:t>
            </a:r>
          </a:p>
        </p:txBody>
      </p:sp>
      <p:sp>
        <p:nvSpPr>
          <p:cNvPr id="179" name="5.js fuck"/>
          <p:cNvSpPr txBox="1"/>
          <p:nvPr/>
        </p:nvSpPr>
        <p:spPr>
          <a:xfrm>
            <a:off x="1206500" y="224395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56615">
              <a:lnSpc>
                <a:spcPts val="11500"/>
              </a:lnSpc>
              <a:defRPr b="1" sz="8736">
                <a:solidFill>
                  <a:srgbClr val="EBDBB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5.</a:t>
            </a:r>
            <a:r>
              <a:rPr>
                <a:solidFill>
                  <a:srgbClr val="A6E22E"/>
                </a:solidFill>
              </a:rPr>
              <a:t>js fuck</a:t>
            </a:r>
          </a:p>
        </p:txBody>
      </p:sp>
      <p:sp>
        <p:nvSpPr>
          <p:cNvPr id="180" name="http://www.jsfuck.com/"/>
          <p:cNvSpPr txBox="1"/>
          <p:nvPr/>
        </p:nvSpPr>
        <p:spPr>
          <a:xfrm>
            <a:off x="10546079" y="2894014"/>
            <a:ext cx="329184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http://www.jsfuck.com/</a:t>
            </a:r>
          </a:p>
        </p:txBody>
      </p: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761" y="6840270"/>
            <a:ext cx="7848601" cy="367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JSFuck是一种将 JS 代码转换为类似于臭名昭著的 Brainfuck 编程语言的…"/>
          <p:cNvSpPr txBox="1"/>
          <p:nvPr/>
        </p:nvSpPr>
        <p:spPr>
          <a:xfrm>
            <a:off x="1094146" y="4480411"/>
            <a:ext cx="18314290" cy="155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90" sz="4500"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JSFuck</a:t>
            </a:r>
            <a:r>
              <a:t>是一种将 JS 代码转换为类似于臭名昭著的 Brainfuck 编程语言的</a:t>
            </a:r>
          </a:p>
          <a:p>
            <a:pPr algn="l">
              <a:lnSpc>
                <a:spcPct val="80000"/>
              </a:lnSpc>
              <a:defRPr b="1" spc="-90" sz="4500">
                <a:solidFill>
                  <a:schemeClr val="accent1">
                    <a:lumOff val="13575"/>
                  </a:schemeClr>
                </a:solidFill>
              </a:defRPr>
            </a:pPr>
            <a:r>
              <a:t>深奥风格的方法。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false</a:t>
            </a:r>
            <a:r>
              <a:t>变成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![]</a:t>
            </a:r>
            <a:r>
              <a:t>，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true</a:t>
            </a:r>
            <a:r>
              <a:t>变成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!![]</a:t>
            </a:r>
            <a:r>
              <a:t>等等。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anks"/>
          <p:cNvSpPr txBox="1"/>
          <p:nvPr>
            <p:ph type="body" sz="half" idx="1"/>
          </p:nvPr>
        </p:nvSpPr>
        <p:spPr>
          <a:xfrm>
            <a:off x="-4436156" y="4920843"/>
            <a:ext cx="21971001" cy="3874314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  <p:sp>
        <p:nvSpPr>
          <p:cNvPr id="185" name="点个关注再走吧"/>
          <p:cNvSpPr txBox="1"/>
          <p:nvPr/>
        </p:nvSpPr>
        <p:spPr>
          <a:xfrm>
            <a:off x="2362364" y="1830684"/>
            <a:ext cx="887730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点个</a:t>
            </a:r>
            <a:r>
              <a:rPr sz="17000">
                <a:solidFill>
                  <a:schemeClr val="accent3"/>
                </a:solidFill>
              </a:rPr>
              <a:t>关注</a:t>
            </a:r>
            <a:r>
              <a:t>再走吧</a:t>
            </a:r>
          </a:p>
        </p:txBody>
      </p:sp>
      <p:sp>
        <p:nvSpPr>
          <p:cNvPr id="186" name="飞叶-前端"/>
          <p:cNvSpPr txBox="1"/>
          <p:nvPr/>
        </p:nvSpPr>
        <p:spPr>
          <a:xfrm>
            <a:off x="-4436156" y="7653649"/>
            <a:ext cx="21971001" cy="387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飞叶-前端</a:t>
            </a:r>
          </a:p>
        </p:txBody>
      </p:sp>
      <p:pic>
        <p:nvPicPr>
          <p:cNvPr id="187" name="WechatIMG3.jpeg" descr="WechatIMG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02833" y="2799246"/>
            <a:ext cx="5924373" cy="757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