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29"/>
  </p:notesMasterIdLst>
  <p:sldIdLst>
    <p:sldId id="256" r:id="rId2"/>
    <p:sldId id="257" r:id="rId3"/>
    <p:sldId id="258" r:id="rId4"/>
    <p:sldId id="259" r:id="rId5"/>
    <p:sldId id="311" r:id="rId6"/>
    <p:sldId id="312" r:id="rId7"/>
    <p:sldId id="314" r:id="rId8"/>
    <p:sldId id="340" r:id="rId9"/>
    <p:sldId id="323" r:id="rId10"/>
    <p:sldId id="261" r:id="rId11"/>
    <p:sldId id="324" r:id="rId12"/>
    <p:sldId id="325" r:id="rId13"/>
    <p:sldId id="326" r:id="rId14"/>
    <p:sldId id="321" r:id="rId15"/>
    <p:sldId id="327" r:id="rId16"/>
    <p:sldId id="328" r:id="rId17"/>
    <p:sldId id="329" r:id="rId18"/>
    <p:sldId id="331" r:id="rId19"/>
    <p:sldId id="332" r:id="rId20"/>
    <p:sldId id="333" r:id="rId21"/>
    <p:sldId id="334" r:id="rId22"/>
    <p:sldId id="335" r:id="rId23"/>
    <p:sldId id="339" r:id="rId24"/>
    <p:sldId id="336" r:id="rId25"/>
    <p:sldId id="337" r:id="rId26"/>
    <p:sldId id="338" r:id="rId27"/>
    <p:sldId id="290" r:id="rId28"/>
  </p:sldIdLst>
  <p:sldSz cx="9144000" cy="5143500" type="screen16x9"/>
  <p:notesSz cx="6858000" cy="9144000"/>
  <p:embeddedFontLst>
    <p:embeddedFont>
      <p:font typeface="Cambria Math" panose="02040503050406030204" pitchFamily="18" charset="0"/>
      <p:regular r:id="rId30"/>
    </p:embeddedFont>
    <p:embeddedFont>
      <p:font typeface="Lato" panose="020F0502020204030203" pitchFamily="34" charset="0"/>
      <p:regular r:id="rId31"/>
      <p:bold r:id="rId32"/>
      <p:italic r:id="rId33"/>
      <p:boldItalic r:id="rId34"/>
    </p:embeddedFont>
    <p:embeddedFont>
      <p:font typeface="Montserrat" panose="00000500000000000000" pitchFamily="2" charset="0"/>
      <p:regular r:id="rId35"/>
      <p:bold r:id="rId36"/>
      <p:italic r:id="rId37"/>
      <p:boldItalic r:id="rId38"/>
    </p:embeddedFont>
    <p:embeddedFont>
      <p:font typeface="Open Sans" panose="020B0606030504020204" pitchFamily="34" charset="0"/>
      <p:regular r:id="rId39"/>
      <p:bold r:id="rId40"/>
      <p:italic r:id="rId41"/>
      <p:boldItalic r:id="rId42"/>
    </p:embeddedFont>
    <p:embeddedFont>
      <p:font typeface="Vidaloka" panose="020B0604020202020204" charset="0"/>
      <p:regular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uong Dang Vuong Quoc" initials="TQ" lastIdx="2" clrIdx="0">
    <p:extLst>
      <p:ext uri="{19B8F6BF-5375-455C-9EA6-DF929625EA0E}">
        <p15:presenceInfo xmlns:p15="http://schemas.microsoft.com/office/powerpoint/2012/main" userId="S::1951060964@e.tlu.edu.vn::505df636-d74d-4712-8660-6202be7b2c7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2EE"/>
    <a:srgbClr val="DCD5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9A01CD3-5362-4B6C-8AAF-5453D829EB81}">
  <a:tblStyle styleId="{09A01CD3-5362-4B6C-8AAF-5453D829EB8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cc7554a049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cc7554a049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cc7554a049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cc7554a049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4282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cc7554a049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cc7554a049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01682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65514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09318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76641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92097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14730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56014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4783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00458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86148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07670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57501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7775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07464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48062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gcf7a3c503a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1" name="Google Shape;821;gcf7a3c503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8711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7636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1402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93367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13103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237"/>
        <p:cNvGrpSpPr/>
        <p:nvPr/>
      </p:nvGrpSpPr>
      <p:grpSpPr>
        <a:xfrm>
          <a:off x="0" y="0"/>
          <a:ext cx="0" cy="0"/>
          <a:chOff x="0" y="0"/>
          <a:chExt cx="0" cy="0"/>
        </a:xfrm>
      </p:grpSpPr>
      <p:cxnSp>
        <p:nvCxnSpPr>
          <p:cNvPr id="238" name="Google Shape;238;p3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39" name="Google Shape;239;p3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40" name="Google Shape;240;p33"/>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4"/>
          <p:cNvSpPr txBox="1">
            <a:spLocks noGrp="1"/>
          </p:cNvSpPr>
          <p:nvPr>
            <p:ph type="body" idx="1"/>
          </p:nvPr>
        </p:nvSpPr>
        <p:spPr>
          <a:xfrm>
            <a:off x="713250" y="1272925"/>
            <a:ext cx="7717500" cy="32958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Lato"/>
              <a:buChar char="●"/>
              <a:defRPr sz="1100"/>
            </a:lvl1pPr>
            <a:lvl2pPr marL="914400" lvl="1" indent="-317500">
              <a:spcBef>
                <a:spcPts val="0"/>
              </a:spcBef>
              <a:spcAft>
                <a:spcPts val="0"/>
              </a:spcAft>
              <a:buClr>
                <a:schemeClr val="dk1"/>
              </a:buClr>
              <a:buSzPts val="1400"/>
              <a:buFont typeface="Lato"/>
              <a:buChar char="○"/>
              <a:defRPr/>
            </a:lvl2pPr>
            <a:lvl3pPr marL="1371600" lvl="2" indent="-317500">
              <a:spcBef>
                <a:spcPts val="0"/>
              </a:spcBef>
              <a:spcAft>
                <a:spcPts val="0"/>
              </a:spcAft>
              <a:buClr>
                <a:schemeClr val="dk1"/>
              </a:buClr>
              <a:buSzPts val="1400"/>
              <a:buFont typeface="Lato"/>
              <a:buChar char="■"/>
              <a:defRPr/>
            </a:lvl3pPr>
            <a:lvl4pPr marL="1828800" lvl="3" indent="-317500">
              <a:spcBef>
                <a:spcPts val="0"/>
              </a:spcBef>
              <a:spcAft>
                <a:spcPts val="0"/>
              </a:spcAft>
              <a:buClr>
                <a:schemeClr val="dk1"/>
              </a:buClr>
              <a:buSzPts val="1400"/>
              <a:buFont typeface="Lato"/>
              <a:buChar char="●"/>
              <a:defRPr/>
            </a:lvl4pPr>
            <a:lvl5pPr marL="2286000" lvl="4" indent="-317500">
              <a:spcBef>
                <a:spcPts val="0"/>
              </a:spcBef>
              <a:spcAft>
                <a:spcPts val="0"/>
              </a:spcAft>
              <a:buClr>
                <a:schemeClr val="dk1"/>
              </a:buClr>
              <a:buSzPts val="1400"/>
              <a:buFont typeface="Lato"/>
              <a:buChar char="○"/>
              <a:defRPr/>
            </a:lvl5pPr>
            <a:lvl6pPr marL="2743200" lvl="5" indent="-317500">
              <a:spcBef>
                <a:spcPts val="0"/>
              </a:spcBef>
              <a:spcAft>
                <a:spcPts val="0"/>
              </a:spcAft>
              <a:buClr>
                <a:schemeClr val="dk1"/>
              </a:buClr>
              <a:buSzPts val="1400"/>
              <a:buFont typeface="Lato"/>
              <a:buChar char="■"/>
              <a:defRPr/>
            </a:lvl6pPr>
            <a:lvl7pPr marL="3200400" lvl="6" indent="-317500">
              <a:spcBef>
                <a:spcPts val="0"/>
              </a:spcBef>
              <a:spcAft>
                <a:spcPts val="0"/>
              </a:spcAft>
              <a:buClr>
                <a:schemeClr val="dk1"/>
              </a:buClr>
              <a:buSzPts val="1400"/>
              <a:buFont typeface="Lato"/>
              <a:buChar char="●"/>
              <a:defRPr/>
            </a:lvl7pPr>
            <a:lvl8pPr marL="3657600" lvl="7" indent="-317500">
              <a:spcBef>
                <a:spcPts val="0"/>
              </a:spcBef>
              <a:spcAft>
                <a:spcPts val="0"/>
              </a:spcAft>
              <a:buClr>
                <a:schemeClr val="dk1"/>
              </a:buClr>
              <a:buSzPts val="1400"/>
              <a:buFont typeface="Lato"/>
              <a:buChar char="○"/>
              <a:defRPr/>
            </a:lvl8pPr>
            <a:lvl9pPr marL="4114800" lvl="8" indent="-317500">
              <a:spcBef>
                <a:spcPts val="0"/>
              </a:spcBef>
              <a:spcAft>
                <a:spcPts val="0"/>
              </a:spcAft>
              <a:buClr>
                <a:schemeClr val="dk1"/>
              </a:buClr>
              <a:buSzPts val="1400"/>
              <a:buFont typeface="Lato"/>
              <a:buChar char="■"/>
              <a:defRPr/>
            </a:lvl9pPr>
          </a:lstStyle>
          <a:p>
            <a:endParaRPr/>
          </a:p>
        </p:txBody>
      </p:sp>
      <p:cxnSp>
        <p:nvCxnSpPr>
          <p:cNvPr id="26" name="Google Shape;26;p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7" name="Google Shape;27;p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 name="Google Shape;28;p4"/>
          <p:cNvCxnSpPr/>
          <p:nvPr/>
        </p:nvCxnSpPr>
        <p:spPr>
          <a:xfrm>
            <a:off x="6884900" y="-113600"/>
            <a:ext cx="2565600" cy="1306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
  <p:cSld name="CUSTOM">
    <p:spTree>
      <p:nvGrpSpPr>
        <p:cNvPr id="1" name="Shape 73"/>
        <p:cNvGrpSpPr/>
        <p:nvPr/>
      </p:nvGrpSpPr>
      <p:grpSpPr>
        <a:xfrm>
          <a:off x="0" y="0"/>
          <a:ext cx="0" cy="0"/>
          <a:chOff x="0" y="0"/>
          <a:chExt cx="0" cy="0"/>
        </a:xfrm>
      </p:grpSpPr>
      <p:sp>
        <p:nvSpPr>
          <p:cNvPr id="74" name="Google Shape;74;p13"/>
          <p:cNvSpPr txBox="1">
            <a:spLocks noGrp="1"/>
          </p:cNvSpPr>
          <p:nvPr>
            <p:ph type="title"/>
          </p:nvPr>
        </p:nvSpPr>
        <p:spPr>
          <a:xfrm>
            <a:off x="713225" y="445025"/>
            <a:ext cx="35838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75" name="Google Shape;75;p13"/>
          <p:cNvSpPr txBox="1">
            <a:spLocks noGrp="1"/>
          </p:cNvSpPr>
          <p:nvPr>
            <p:ph type="subTitle" idx="1"/>
          </p:nvPr>
        </p:nvSpPr>
        <p:spPr>
          <a:xfrm>
            <a:off x="50010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6" name="Google Shape;76;p13"/>
          <p:cNvSpPr txBox="1">
            <a:spLocks noGrp="1"/>
          </p:cNvSpPr>
          <p:nvPr>
            <p:ph type="subTitle" idx="2"/>
          </p:nvPr>
        </p:nvSpPr>
        <p:spPr>
          <a:xfrm>
            <a:off x="50010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7" name="Google Shape;77;p13"/>
          <p:cNvSpPr txBox="1">
            <a:spLocks noGrp="1"/>
          </p:cNvSpPr>
          <p:nvPr>
            <p:ph type="subTitle" idx="3"/>
          </p:nvPr>
        </p:nvSpPr>
        <p:spPr>
          <a:xfrm>
            <a:off x="16552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8" name="Google Shape;78;p13"/>
          <p:cNvSpPr txBox="1">
            <a:spLocks noGrp="1"/>
          </p:cNvSpPr>
          <p:nvPr>
            <p:ph type="subTitle" idx="4"/>
          </p:nvPr>
        </p:nvSpPr>
        <p:spPr>
          <a:xfrm>
            <a:off x="16552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9" name="Google Shape;79;p13"/>
          <p:cNvSpPr txBox="1">
            <a:spLocks noGrp="1"/>
          </p:cNvSpPr>
          <p:nvPr>
            <p:ph type="subTitle" idx="5"/>
          </p:nvPr>
        </p:nvSpPr>
        <p:spPr>
          <a:xfrm>
            <a:off x="50010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0" name="Google Shape;80;p13"/>
          <p:cNvSpPr txBox="1">
            <a:spLocks noGrp="1"/>
          </p:cNvSpPr>
          <p:nvPr>
            <p:ph type="subTitle" idx="6"/>
          </p:nvPr>
        </p:nvSpPr>
        <p:spPr>
          <a:xfrm>
            <a:off x="500100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1" name="Google Shape;81;p13"/>
          <p:cNvSpPr txBox="1">
            <a:spLocks noGrp="1"/>
          </p:cNvSpPr>
          <p:nvPr>
            <p:ph type="subTitle" idx="7"/>
          </p:nvPr>
        </p:nvSpPr>
        <p:spPr>
          <a:xfrm>
            <a:off x="16552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2" name="Google Shape;82;p13"/>
          <p:cNvSpPr txBox="1">
            <a:spLocks noGrp="1"/>
          </p:cNvSpPr>
          <p:nvPr>
            <p:ph type="subTitle" idx="8"/>
          </p:nvPr>
        </p:nvSpPr>
        <p:spPr>
          <a:xfrm>
            <a:off x="165525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3" name="Google Shape;83;p13"/>
          <p:cNvSpPr txBox="1">
            <a:spLocks noGrp="1"/>
          </p:cNvSpPr>
          <p:nvPr>
            <p:ph type="title" idx="9" hasCustomPrompt="1"/>
          </p:nvPr>
        </p:nvSpPr>
        <p:spPr>
          <a:xfrm>
            <a:off x="23786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a:spLocks noGrp="1"/>
          </p:cNvSpPr>
          <p:nvPr>
            <p:ph type="title" idx="13" hasCustomPrompt="1"/>
          </p:nvPr>
        </p:nvSpPr>
        <p:spPr>
          <a:xfrm>
            <a:off x="57244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a:spLocks noGrp="1"/>
          </p:cNvSpPr>
          <p:nvPr>
            <p:ph type="title" idx="14" hasCustomPrompt="1"/>
          </p:nvPr>
        </p:nvSpPr>
        <p:spPr>
          <a:xfrm>
            <a:off x="237870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a:spLocks noGrp="1"/>
          </p:cNvSpPr>
          <p:nvPr>
            <p:ph type="title" idx="15" hasCustomPrompt="1"/>
          </p:nvPr>
        </p:nvSpPr>
        <p:spPr>
          <a:xfrm>
            <a:off x="572445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88" name="Google Shape;88;p1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2410500" y="2932775"/>
            <a:ext cx="4323000" cy="49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a:endParaRPr/>
          </a:p>
        </p:txBody>
      </p:sp>
      <p:sp>
        <p:nvSpPr>
          <p:cNvPr id="91" name="Google Shape;91;p14"/>
          <p:cNvSpPr txBox="1">
            <a:spLocks noGrp="1"/>
          </p:cNvSpPr>
          <p:nvPr>
            <p:ph type="subTitle" idx="1"/>
          </p:nvPr>
        </p:nvSpPr>
        <p:spPr>
          <a:xfrm>
            <a:off x="1842900" y="1661963"/>
            <a:ext cx="5458200" cy="9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20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92" name="Google Shape;92;p1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93" name="Google Shape;93;p1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p:cSld name="CUSTOM_3">
    <p:spTree>
      <p:nvGrpSpPr>
        <p:cNvPr id="1" name="Shape 94"/>
        <p:cNvGrpSpPr/>
        <p:nvPr/>
      </p:nvGrpSpPr>
      <p:grpSpPr>
        <a:xfrm>
          <a:off x="0" y="0"/>
          <a:ext cx="0" cy="0"/>
          <a:chOff x="0" y="0"/>
          <a:chExt cx="0" cy="0"/>
        </a:xfrm>
      </p:grpSpPr>
      <p:sp>
        <p:nvSpPr>
          <p:cNvPr id="95" name="Google Shape;95;p15"/>
          <p:cNvSpPr txBox="1">
            <a:spLocks noGrp="1"/>
          </p:cNvSpPr>
          <p:nvPr>
            <p:ph type="title"/>
          </p:nvPr>
        </p:nvSpPr>
        <p:spPr>
          <a:xfrm>
            <a:off x="1994850" y="1697488"/>
            <a:ext cx="5154300" cy="112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9000"/>
              <a:buNone/>
              <a:defRPr sz="9000"/>
            </a:lvl1pPr>
            <a:lvl2pPr lvl="1" algn="ctr" rtl="0">
              <a:spcBef>
                <a:spcPts val="0"/>
              </a:spcBef>
              <a:spcAft>
                <a:spcPts val="0"/>
              </a:spcAft>
              <a:buSzPts val="9000"/>
              <a:buNone/>
              <a:defRPr sz="9000"/>
            </a:lvl2pPr>
            <a:lvl3pPr lvl="2" algn="ctr" rtl="0">
              <a:spcBef>
                <a:spcPts val="0"/>
              </a:spcBef>
              <a:spcAft>
                <a:spcPts val="0"/>
              </a:spcAft>
              <a:buSzPts val="9000"/>
              <a:buNone/>
              <a:defRPr sz="9000"/>
            </a:lvl3pPr>
            <a:lvl4pPr lvl="3" algn="ctr" rtl="0">
              <a:spcBef>
                <a:spcPts val="0"/>
              </a:spcBef>
              <a:spcAft>
                <a:spcPts val="0"/>
              </a:spcAft>
              <a:buSzPts val="9000"/>
              <a:buNone/>
              <a:defRPr sz="9000"/>
            </a:lvl4pPr>
            <a:lvl5pPr lvl="4" algn="ctr" rtl="0">
              <a:spcBef>
                <a:spcPts val="0"/>
              </a:spcBef>
              <a:spcAft>
                <a:spcPts val="0"/>
              </a:spcAft>
              <a:buSzPts val="9000"/>
              <a:buNone/>
              <a:defRPr sz="9000"/>
            </a:lvl5pPr>
            <a:lvl6pPr lvl="5" algn="ctr" rtl="0">
              <a:spcBef>
                <a:spcPts val="0"/>
              </a:spcBef>
              <a:spcAft>
                <a:spcPts val="0"/>
              </a:spcAft>
              <a:buSzPts val="9000"/>
              <a:buNone/>
              <a:defRPr sz="9000"/>
            </a:lvl6pPr>
            <a:lvl7pPr lvl="6" algn="ctr" rtl="0">
              <a:spcBef>
                <a:spcPts val="0"/>
              </a:spcBef>
              <a:spcAft>
                <a:spcPts val="0"/>
              </a:spcAft>
              <a:buSzPts val="9000"/>
              <a:buNone/>
              <a:defRPr sz="9000"/>
            </a:lvl7pPr>
            <a:lvl8pPr lvl="7" algn="ctr" rtl="0">
              <a:spcBef>
                <a:spcPts val="0"/>
              </a:spcBef>
              <a:spcAft>
                <a:spcPts val="0"/>
              </a:spcAft>
              <a:buSzPts val="9000"/>
              <a:buNone/>
              <a:defRPr sz="9000"/>
            </a:lvl8pPr>
            <a:lvl9pPr lvl="8" algn="ctr" rtl="0">
              <a:spcBef>
                <a:spcPts val="0"/>
              </a:spcBef>
              <a:spcAft>
                <a:spcPts val="0"/>
              </a:spcAft>
              <a:buSzPts val="9000"/>
              <a:buNone/>
              <a:defRPr sz="9000"/>
            </a:lvl9pPr>
          </a:lstStyle>
          <a:p>
            <a:endParaRPr/>
          </a:p>
        </p:txBody>
      </p:sp>
      <p:sp>
        <p:nvSpPr>
          <p:cNvPr id="96" name="Google Shape;96;p15"/>
          <p:cNvSpPr txBox="1">
            <a:spLocks noGrp="1"/>
          </p:cNvSpPr>
          <p:nvPr>
            <p:ph type="subTitle" idx="1"/>
          </p:nvPr>
        </p:nvSpPr>
        <p:spPr>
          <a:xfrm>
            <a:off x="2299500" y="2972150"/>
            <a:ext cx="4545000" cy="55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cxnSp>
        <p:nvCxnSpPr>
          <p:cNvPr id="97" name="Google Shape;97;p1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98" name="Google Shape;98;p1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CUSTOM_1">
    <p:spTree>
      <p:nvGrpSpPr>
        <p:cNvPr id="1" name="Shape 221"/>
        <p:cNvGrpSpPr/>
        <p:nvPr/>
      </p:nvGrpSpPr>
      <p:grpSpPr>
        <a:xfrm>
          <a:off x="0" y="0"/>
          <a:ext cx="0" cy="0"/>
          <a:chOff x="0" y="0"/>
          <a:chExt cx="0" cy="0"/>
        </a:xfrm>
      </p:grpSpPr>
      <p:sp>
        <p:nvSpPr>
          <p:cNvPr id="222" name="Google Shape;222;p30"/>
          <p:cNvSpPr txBox="1">
            <a:spLocks noGrp="1"/>
          </p:cNvSpPr>
          <p:nvPr>
            <p:ph type="title"/>
          </p:nvPr>
        </p:nvSpPr>
        <p:spPr>
          <a:xfrm>
            <a:off x="2832900" y="791200"/>
            <a:ext cx="3478200" cy="92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300"/>
              <a:buNone/>
              <a:defRPr sz="7000"/>
            </a:lvl1pPr>
            <a:lvl2pPr lvl="1" algn="ctr" rtl="0">
              <a:spcBef>
                <a:spcPts val="0"/>
              </a:spcBef>
              <a:spcAft>
                <a:spcPts val="0"/>
              </a:spcAft>
              <a:buSzPts val="3000"/>
              <a:buNone/>
              <a:defRPr>
                <a:latin typeface="Open Sans"/>
                <a:ea typeface="Open Sans"/>
                <a:cs typeface="Open Sans"/>
                <a:sym typeface="Open Sans"/>
              </a:defRPr>
            </a:lvl2pPr>
            <a:lvl3pPr lvl="2" algn="ctr" rtl="0">
              <a:spcBef>
                <a:spcPts val="0"/>
              </a:spcBef>
              <a:spcAft>
                <a:spcPts val="0"/>
              </a:spcAft>
              <a:buSzPts val="3000"/>
              <a:buNone/>
              <a:defRPr>
                <a:latin typeface="Open Sans"/>
                <a:ea typeface="Open Sans"/>
                <a:cs typeface="Open Sans"/>
                <a:sym typeface="Open Sans"/>
              </a:defRPr>
            </a:lvl3pPr>
            <a:lvl4pPr lvl="3" algn="ctr" rtl="0">
              <a:spcBef>
                <a:spcPts val="0"/>
              </a:spcBef>
              <a:spcAft>
                <a:spcPts val="0"/>
              </a:spcAft>
              <a:buSzPts val="3000"/>
              <a:buNone/>
              <a:defRPr>
                <a:latin typeface="Open Sans"/>
                <a:ea typeface="Open Sans"/>
                <a:cs typeface="Open Sans"/>
                <a:sym typeface="Open Sans"/>
              </a:defRPr>
            </a:lvl4pPr>
            <a:lvl5pPr lvl="4" algn="ctr" rtl="0">
              <a:spcBef>
                <a:spcPts val="0"/>
              </a:spcBef>
              <a:spcAft>
                <a:spcPts val="0"/>
              </a:spcAft>
              <a:buSzPts val="3000"/>
              <a:buNone/>
              <a:defRPr>
                <a:latin typeface="Open Sans"/>
                <a:ea typeface="Open Sans"/>
                <a:cs typeface="Open Sans"/>
                <a:sym typeface="Open Sans"/>
              </a:defRPr>
            </a:lvl5pPr>
            <a:lvl6pPr lvl="5" algn="ctr" rtl="0">
              <a:spcBef>
                <a:spcPts val="0"/>
              </a:spcBef>
              <a:spcAft>
                <a:spcPts val="0"/>
              </a:spcAft>
              <a:buSzPts val="3000"/>
              <a:buNone/>
              <a:defRPr>
                <a:latin typeface="Open Sans"/>
                <a:ea typeface="Open Sans"/>
                <a:cs typeface="Open Sans"/>
                <a:sym typeface="Open Sans"/>
              </a:defRPr>
            </a:lvl6pPr>
            <a:lvl7pPr lvl="6" algn="ctr" rtl="0">
              <a:spcBef>
                <a:spcPts val="0"/>
              </a:spcBef>
              <a:spcAft>
                <a:spcPts val="0"/>
              </a:spcAft>
              <a:buSzPts val="3000"/>
              <a:buNone/>
              <a:defRPr>
                <a:latin typeface="Open Sans"/>
                <a:ea typeface="Open Sans"/>
                <a:cs typeface="Open Sans"/>
                <a:sym typeface="Open Sans"/>
              </a:defRPr>
            </a:lvl7pPr>
            <a:lvl8pPr lvl="7" algn="ctr" rtl="0">
              <a:spcBef>
                <a:spcPts val="0"/>
              </a:spcBef>
              <a:spcAft>
                <a:spcPts val="0"/>
              </a:spcAft>
              <a:buSzPts val="3000"/>
              <a:buNone/>
              <a:defRPr>
                <a:latin typeface="Open Sans"/>
                <a:ea typeface="Open Sans"/>
                <a:cs typeface="Open Sans"/>
                <a:sym typeface="Open Sans"/>
              </a:defRPr>
            </a:lvl8pPr>
            <a:lvl9pPr lvl="8" algn="ctr" rtl="0">
              <a:spcBef>
                <a:spcPts val="0"/>
              </a:spcBef>
              <a:spcAft>
                <a:spcPts val="0"/>
              </a:spcAft>
              <a:buSzPts val="3000"/>
              <a:buNone/>
              <a:defRPr>
                <a:latin typeface="Open Sans"/>
                <a:ea typeface="Open Sans"/>
                <a:cs typeface="Open Sans"/>
                <a:sym typeface="Open Sans"/>
              </a:defRPr>
            </a:lvl9pPr>
          </a:lstStyle>
          <a:p>
            <a:endParaRPr/>
          </a:p>
        </p:txBody>
      </p:sp>
      <p:sp>
        <p:nvSpPr>
          <p:cNvPr id="223" name="Google Shape;223;p30"/>
          <p:cNvSpPr txBox="1">
            <a:spLocks noGrp="1"/>
          </p:cNvSpPr>
          <p:nvPr>
            <p:ph type="subTitle" idx="1"/>
          </p:nvPr>
        </p:nvSpPr>
        <p:spPr>
          <a:xfrm>
            <a:off x="2983350" y="1749425"/>
            <a:ext cx="3177300" cy="92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4" name="Google Shape;224;p30"/>
          <p:cNvSpPr txBox="1"/>
          <p:nvPr/>
        </p:nvSpPr>
        <p:spPr>
          <a:xfrm>
            <a:off x="2900450" y="3438275"/>
            <a:ext cx="3343200" cy="71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a:solidFill>
                  <a:schemeClr val="dk2"/>
                </a:solidFill>
                <a:latin typeface="Montserrat"/>
                <a:ea typeface="Montserrat"/>
                <a:cs typeface="Montserrat"/>
                <a:sym typeface="Montserrat"/>
              </a:rPr>
              <a:t>CREDITS</a:t>
            </a:r>
            <a:r>
              <a:rPr lang="en" sz="1000">
                <a:solidFill>
                  <a:schemeClr val="dk2"/>
                </a:solidFill>
                <a:latin typeface="Montserrat"/>
                <a:ea typeface="Montserrat"/>
                <a:cs typeface="Montserrat"/>
                <a:sym typeface="Montserrat"/>
              </a:rPr>
              <a:t>: This presentation template was created by </a:t>
            </a:r>
            <a:r>
              <a:rPr lang="en" sz="1000" b="1">
                <a:solidFill>
                  <a:schemeClr val="dk2"/>
                </a:solidFill>
                <a:uFill>
                  <a:noFill/>
                </a:u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1000">
                <a:solidFill>
                  <a:schemeClr val="dk2"/>
                </a:solidFill>
                <a:latin typeface="Montserrat"/>
                <a:ea typeface="Montserrat"/>
                <a:cs typeface="Montserrat"/>
                <a:sym typeface="Montserrat"/>
              </a:rPr>
              <a:t>, including icons by </a:t>
            </a:r>
            <a:r>
              <a:rPr lang="en" sz="1000" b="1">
                <a:solidFill>
                  <a:schemeClr val="dk2"/>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1000">
                <a:solidFill>
                  <a:schemeClr val="dk2"/>
                </a:solidFill>
                <a:latin typeface="Montserrat"/>
                <a:ea typeface="Montserrat"/>
                <a:cs typeface="Montserrat"/>
                <a:sym typeface="Montserrat"/>
              </a:rPr>
              <a:t>,and infographics &amp; images by </a:t>
            </a:r>
            <a:r>
              <a:rPr lang="en" sz="1000" b="1">
                <a:solidFill>
                  <a:schemeClr val="dk2"/>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Freepik</a:t>
            </a:r>
            <a:endParaRPr sz="1000" b="1">
              <a:solidFill>
                <a:schemeClr val="dk2"/>
              </a:solidFill>
              <a:latin typeface="Montserrat"/>
              <a:ea typeface="Montserrat"/>
              <a:cs typeface="Montserrat"/>
              <a:sym typeface="Montserrat"/>
            </a:endParaRPr>
          </a:p>
        </p:txBody>
      </p:sp>
      <p:cxnSp>
        <p:nvCxnSpPr>
          <p:cNvPr id="225" name="Google Shape;225;p3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26" name="Google Shape;226;p30"/>
          <p:cNvCxnSpPr/>
          <p:nvPr/>
        </p:nvCxnSpPr>
        <p:spPr>
          <a:xfrm>
            <a:off x="-257975"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7" name="Google Shape;227;p3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28" name="Google Shape;228;p30"/>
          <p:cNvCxnSpPr/>
          <p:nvPr/>
        </p:nvCxnSpPr>
        <p:spPr>
          <a:xfrm>
            <a:off x="6467450"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229"/>
        <p:cNvGrpSpPr/>
        <p:nvPr/>
      </p:nvGrpSpPr>
      <p:grpSpPr>
        <a:xfrm>
          <a:off x="0" y="0"/>
          <a:ext cx="0" cy="0"/>
          <a:chOff x="0" y="0"/>
          <a:chExt cx="0" cy="0"/>
        </a:xfrm>
      </p:grpSpPr>
      <p:cxnSp>
        <p:nvCxnSpPr>
          <p:cNvPr id="230" name="Google Shape;230;p3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31" name="Google Shape;231;p3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232"/>
        <p:cNvGrpSpPr/>
        <p:nvPr/>
      </p:nvGrpSpPr>
      <p:grpSpPr>
        <a:xfrm>
          <a:off x="0" y="0"/>
          <a:ext cx="0" cy="0"/>
          <a:chOff x="0" y="0"/>
          <a:chExt cx="0" cy="0"/>
        </a:xfrm>
      </p:grpSpPr>
      <p:cxnSp>
        <p:nvCxnSpPr>
          <p:cNvPr id="233" name="Google Shape;233;p3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34" name="Google Shape;234;p3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35" name="Google Shape;235;p32"/>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36" name="Google Shape;236;p32"/>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59" r:id="rId4"/>
    <p:sldLayoutId id="2147483660" r:id="rId5"/>
    <p:sldLayoutId id="2147483661" r:id="rId6"/>
    <p:sldLayoutId id="2147483676" r:id="rId7"/>
    <p:sldLayoutId id="2147483677" r:id="rId8"/>
    <p:sldLayoutId id="2147483678" r:id="rId9"/>
    <p:sldLayoutId id="2147483679"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hyperlink" Target="https://www.kaggle.com/code/quctngngvng/answer-questions/notebook" TargetMode="External"/><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6"/>
          <p:cNvSpPr txBox="1">
            <a:spLocks noGrp="1"/>
          </p:cNvSpPr>
          <p:nvPr>
            <p:ph type="ctrTitle"/>
          </p:nvPr>
        </p:nvSpPr>
        <p:spPr>
          <a:xfrm>
            <a:off x="1039950" y="265815"/>
            <a:ext cx="6955734" cy="988827"/>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b="1" dirty="0"/>
              <a:t> </a:t>
            </a:r>
            <a:r>
              <a:rPr lang="en" sz="2000" b="1" dirty="0">
                <a:latin typeface="Times New Roman" panose="02020603050405020304" pitchFamily="18" charset="0"/>
                <a:cs typeface="Times New Roman" panose="02020603050405020304" pitchFamily="18" charset="0"/>
              </a:rPr>
              <a:t>TRƯỜNG ĐẠI HỌC THỦY LỢI</a:t>
            </a:r>
            <a:br>
              <a:rPr lang="en" sz="2000" b="1" dirty="0">
                <a:latin typeface="Times New Roman" panose="02020603050405020304" pitchFamily="18" charset="0"/>
                <a:cs typeface="Times New Roman" panose="02020603050405020304" pitchFamily="18" charset="0"/>
              </a:rPr>
            </a:br>
            <a:r>
              <a:rPr lang="en" sz="2000" b="1" dirty="0">
                <a:latin typeface="Times New Roman" panose="02020603050405020304" pitchFamily="18" charset="0"/>
                <a:cs typeface="Times New Roman" panose="02020603050405020304" pitchFamily="18" charset="0"/>
              </a:rPr>
              <a:t>KHOA CÔNG NGHỆ THÔNG TIN</a:t>
            </a:r>
            <a:endParaRPr sz="2000" b="1" dirty="0">
              <a:latin typeface="Times New Roman" panose="02020603050405020304" pitchFamily="18" charset="0"/>
              <a:cs typeface="Times New Roman" panose="02020603050405020304" pitchFamily="18" charset="0"/>
            </a:endParaRPr>
          </a:p>
        </p:txBody>
      </p:sp>
      <p:sp>
        <p:nvSpPr>
          <p:cNvPr id="250" name="Google Shape;250;p36"/>
          <p:cNvSpPr txBox="1">
            <a:spLocks noGrp="1"/>
          </p:cNvSpPr>
          <p:nvPr>
            <p:ph type="subTitle" idx="1"/>
          </p:nvPr>
        </p:nvSpPr>
        <p:spPr>
          <a:xfrm>
            <a:off x="3037730" y="1360967"/>
            <a:ext cx="3068540" cy="74427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b="1" dirty="0">
                <a:latin typeface="Times New Roman" panose="02020603050405020304" pitchFamily="18" charset="0"/>
                <a:cs typeface="Times New Roman" panose="02020603050405020304" pitchFamily="18" charset="0"/>
              </a:rPr>
              <a:t>BÁO CÁO</a:t>
            </a:r>
          </a:p>
          <a:p>
            <a:pPr marL="0" lvl="0" indent="0" algn="ctr" rtl="0">
              <a:spcBef>
                <a:spcPts val="0"/>
              </a:spcBef>
              <a:spcAft>
                <a:spcPts val="0"/>
              </a:spcAft>
              <a:buNone/>
            </a:pPr>
            <a:r>
              <a:rPr lang="en-US" sz="2000" b="1" dirty="0">
                <a:latin typeface="Times New Roman" panose="02020603050405020304" pitchFamily="18" charset="0"/>
                <a:cs typeface="Times New Roman" panose="02020603050405020304" pitchFamily="18" charset="0"/>
              </a:rPr>
              <a:t>ĐỒ ÁN TỐT NGHIỆP</a:t>
            </a:r>
            <a:endParaRPr sz="20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11F6E8C6-115F-E28F-8447-E328757469E5}"/>
              </a:ext>
            </a:extLst>
          </p:cNvPr>
          <p:cNvSpPr txBox="1"/>
          <p:nvPr/>
        </p:nvSpPr>
        <p:spPr>
          <a:xfrm>
            <a:off x="515679" y="2211571"/>
            <a:ext cx="8112642" cy="861774"/>
          </a:xfrm>
          <a:prstGeom prst="rect">
            <a:avLst/>
          </a:prstGeom>
          <a:noFill/>
        </p:spPr>
        <p:txBody>
          <a:bodyPr wrap="square" rtlCol="0">
            <a:spAutoFit/>
          </a:bodyPr>
          <a:lstStyle/>
          <a:p>
            <a:pPr algn="ctr"/>
            <a:r>
              <a:rPr lang="en-US" sz="1800" b="1" dirty="0">
                <a:latin typeface="Times New Roman" panose="02020603050405020304" pitchFamily="18" charset="0"/>
                <a:cs typeface="Times New Roman" panose="02020603050405020304" pitchFamily="18" charset="0"/>
              </a:rPr>
              <a:t>ĐỀ TÀI</a:t>
            </a:r>
          </a:p>
          <a:p>
            <a:pPr algn="ctr"/>
            <a:r>
              <a:rPr lang="en-US" sz="1600" b="1" dirty="0">
                <a:latin typeface="Times New Roman" panose="02020603050405020304" pitchFamily="18" charset="0"/>
                <a:cs typeface="Times New Roman" panose="02020603050405020304" pitchFamily="18" charset="0"/>
              </a:rPr>
              <a:t>XÂY DỰNG MÔ HÌNH HỌC SÂU TRONG NGÔN NGỮ TỰ NHIÊN CHO NHIỆM VỤ TRẢ LỜI CÂU HỎI TRẮC NGHIỆM</a:t>
            </a:r>
          </a:p>
        </p:txBody>
      </p:sp>
      <p:sp>
        <p:nvSpPr>
          <p:cNvPr id="3" name="TextBox 2">
            <a:extLst>
              <a:ext uri="{FF2B5EF4-FFF2-40B4-BE49-F238E27FC236}">
                <a16:creationId xmlns:a16="http://schemas.microsoft.com/office/drawing/2014/main" id="{0518083F-0361-2EFF-EFE4-4CB1035A4364}"/>
              </a:ext>
            </a:extLst>
          </p:cNvPr>
          <p:cNvSpPr txBox="1"/>
          <p:nvPr/>
        </p:nvSpPr>
        <p:spPr>
          <a:xfrm>
            <a:off x="3561342" y="3285460"/>
            <a:ext cx="5089855" cy="1231106"/>
          </a:xfrm>
          <a:prstGeom prst="rect">
            <a:avLst/>
          </a:prstGeom>
          <a:noFill/>
        </p:spPr>
        <p:txBody>
          <a:bodyPr wrap="none" rtlCol="0">
            <a:spAutoFit/>
          </a:bodyPr>
          <a:lstStyle/>
          <a:p>
            <a:pPr marL="457200">
              <a:spcBef>
                <a:spcPts val="600"/>
              </a:spcBef>
              <a:spcAft>
                <a:spcPts val="600"/>
              </a:spcAft>
            </a:pPr>
            <a:r>
              <a:rPr lang="en-US" sz="1800" dirty="0" err="1">
                <a:latin typeface="Times New Roman" panose="02020603050405020304" pitchFamily="18" charset="0"/>
                <a:cs typeface="Times New Roman" panose="02020603050405020304" pitchFamily="18" charset="0"/>
              </a:rPr>
              <a:t>Giảng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viên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hướng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dẫn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Th.S</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Trương</a:t>
            </a:r>
            <a:r>
              <a:rPr lang="en-US" sz="1800" dirty="0">
                <a:latin typeface="Times New Roman" panose="02020603050405020304" pitchFamily="18" charset="0"/>
                <a:cs typeface="Times New Roman" panose="02020603050405020304" pitchFamily="18" charset="0"/>
              </a:rPr>
              <a:t> Xuân Nam</a:t>
            </a:r>
          </a:p>
          <a:p>
            <a:pPr marL="457200">
              <a:spcBef>
                <a:spcPts val="600"/>
              </a:spcBef>
              <a:spcAft>
                <a:spcPts val="600"/>
              </a:spcAft>
            </a:pPr>
            <a:r>
              <a:rPr lang="en-US" sz="1800" dirty="0">
                <a:latin typeface="Times New Roman" panose="02020603050405020304" pitchFamily="18" charset="0"/>
                <a:cs typeface="Times New Roman" panose="02020603050405020304" pitchFamily="18" charset="0"/>
              </a:rPr>
              <a:t>Sinh </a:t>
            </a:r>
            <a:r>
              <a:rPr lang="en-US" sz="1800" dirty="0" err="1">
                <a:latin typeface="Times New Roman" panose="02020603050405020304" pitchFamily="18" charset="0"/>
                <a:cs typeface="Times New Roman" panose="02020603050405020304" pitchFamily="18" charset="0"/>
              </a:rPr>
              <a:t>viên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thực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hiện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Tưởng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Đăng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Vương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Quốc</a:t>
            </a:r>
            <a:endParaRPr lang="en-US" sz="1800" dirty="0">
              <a:latin typeface="Times New Roman" panose="02020603050405020304" pitchFamily="18" charset="0"/>
              <a:cs typeface="Times New Roman" panose="02020603050405020304" pitchFamily="18" charset="0"/>
            </a:endParaRPr>
          </a:p>
          <a:p>
            <a:pPr marL="457200">
              <a:spcBef>
                <a:spcPts val="600"/>
              </a:spcBef>
              <a:spcAft>
                <a:spcPts val="600"/>
              </a:spcAft>
            </a:pPr>
            <a:r>
              <a:rPr lang="en-US" sz="1800" dirty="0" err="1">
                <a:latin typeface="Times New Roman" panose="02020603050405020304" pitchFamily="18" charset="0"/>
                <a:cs typeface="Times New Roman" panose="02020603050405020304" pitchFamily="18" charset="0"/>
              </a:rPr>
              <a:t>Lớp</a:t>
            </a:r>
            <a:r>
              <a:rPr lang="en-US" sz="1800" dirty="0">
                <a:latin typeface="Times New Roman" panose="02020603050405020304" pitchFamily="18" charset="0"/>
                <a:cs typeface="Times New Roman" panose="02020603050405020304" pitchFamily="18" charset="0"/>
              </a:rPr>
              <a:t>: 61THNB</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pic>
        <p:nvPicPr>
          <p:cNvPr id="7" name="Picture 6">
            <a:extLst>
              <a:ext uri="{FF2B5EF4-FFF2-40B4-BE49-F238E27FC236}">
                <a16:creationId xmlns:a16="http://schemas.microsoft.com/office/drawing/2014/main" id="{80491177-77C9-BD02-8A85-B73388D82D13}"/>
              </a:ext>
            </a:extLst>
          </p:cNvPr>
          <p:cNvPicPr>
            <a:picLocks noChangeAspect="1"/>
          </p:cNvPicPr>
          <p:nvPr/>
        </p:nvPicPr>
        <p:blipFill>
          <a:blip r:embed="rId3"/>
          <a:stretch>
            <a:fillRect/>
          </a:stretch>
        </p:blipFill>
        <p:spPr>
          <a:xfrm>
            <a:off x="919717" y="463427"/>
            <a:ext cx="7304566" cy="421664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pic>
        <p:nvPicPr>
          <p:cNvPr id="3" name="Picture 2">
            <a:extLst>
              <a:ext uri="{FF2B5EF4-FFF2-40B4-BE49-F238E27FC236}">
                <a16:creationId xmlns:a16="http://schemas.microsoft.com/office/drawing/2014/main" id="{1B5C4230-E1AE-53D4-E409-2B85354A7C9F}"/>
              </a:ext>
            </a:extLst>
          </p:cNvPr>
          <p:cNvPicPr>
            <a:picLocks noChangeAspect="1"/>
          </p:cNvPicPr>
          <p:nvPr/>
        </p:nvPicPr>
        <p:blipFill>
          <a:blip r:embed="rId3"/>
          <a:stretch>
            <a:fillRect/>
          </a:stretch>
        </p:blipFill>
        <p:spPr>
          <a:xfrm>
            <a:off x="457200" y="377687"/>
            <a:ext cx="8474149" cy="4481392"/>
          </a:xfrm>
          <a:prstGeom prst="rect">
            <a:avLst/>
          </a:prstGeom>
        </p:spPr>
      </p:pic>
    </p:spTree>
    <p:extLst>
      <p:ext uri="{BB962C8B-B14F-4D97-AF65-F5344CB8AC3E}">
        <p14:creationId xmlns:p14="http://schemas.microsoft.com/office/powerpoint/2010/main" val="3142185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pic>
        <p:nvPicPr>
          <p:cNvPr id="4" name="Picture 3">
            <a:extLst>
              <a:ext uri="{FF2B5EF4-FFF2-40B4-BE49-F238E27FC236}">
                <a16:creationId xmlns:a16="http://schemas.microsoft.com/office/drawing/2014/main" id="{BDB4FDC9-4D93-DB7D-DFD3-C37BCD0E2DD5}"/>
              </a:ext>
            </a:extLst>
          </p:cNvPr>
          <p:cNvPicPr>
            <a:picLocks noChangeAspect="1"/>
          </p:cNvPicPr>
          <p:nvPr/>
        </p:nvPicPr>
        <p:blipFill>
          <a:blip r:embed="rId3"/>
          <a:stretch>
            <a:fillRect/>
          </a:stretch>
        </p:blipFill>
        <p:spPr>
          <a:xfrm>
            <a:off x="1679806" y="405880"/>
            <a:ext cx="5390846" cy="4331740"/>
          </a:xfrm>
          <a:prstGeom prst="rect">
            <a:avLst/>
          </a:prstGeom>
        </p:spPr>
      </p:pic>
    </p:spTree>
    <p:extLst>
      <p:ext uri="{BB962C8B-B14F-4D97-AF65-F5344CB8AC3E}">
        <p14:creationId xmlns:p14="http://schemas.microsoft.com/office/powerpoint/2010/main" val="1954254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8F4FF0F1-88C1-6722-A7D7-5843ECF7956D}"/>
              </a:ext>
            </a:extLst>
          </p:cNvPr>
          <p:cNvSpPr/>
          <p:nvPr/>
        </p:nvSpPr>
        <p:spPr>
          <a:xfrm>
            <a:off x="316318" y="914706"/>
            <a:ext cx="8511363" cy="3837510"/>
          </a:xfrm>
          <a:prstGeom prst="round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4" name="Google Shape;261;p38">
            <a:extLst>
              <a:ext uri="{FF2B5EF4-FFF2-40B4-BE49-F238E27FC236}">
                <a16:creationId xmlns:a16="http://schemas.microsoft.com/office/drawing/2014/main" id="{A1CD6635-40F6-3CB7-9159-4D11ECDD7069}"/>
              </a:ext>
            </a:extLst>
          </p:cNvPr>
          <p:cNvSpPr txBox="1">
            <a:spLocks noGrp="1"/>
          </p:cNvSpPr>
          <p:nvPr>
            <p:ph type="title"/>
          </p:nvPr>
        </p:nvSpPr>
        <p:spPr>
          <a:xfrm>
            <a:off x="2780100" y="411220"/>
            <a:ext cx="3583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b="1" dirty="0" err="1">
                <a:latin typeface="Times New Roman" panose="02020603050405020304" pitchFamily="18" charset="0"/>
                <a:cs typeface="Times New Roman" panose="02020603050405020304" pitchFamily="18" charset="0"/>
              </a:rPr>
              <a:t>Nội</a:t>
            </a:r>
            <a:r>
              <a:rPr lang="en-US" sz="2800" b="1" dirty="0">
                <a:latin typeface="Times New Roman" panose="02020603050405020304" pitchFamily="18" charset="0"/>
                <a:cs typeface="Times New Roman" panose="02020603050405020304" pitchFamily="18" charset="0"/>
              </a:rPr>
              <a:t> dung </a:t>
            </a:r>
            <a:r>
              <a:rPr lang="en-US" sz="2800" b="1" dirty="0" err="1">
                <a:latin typeface="Times New Roman" panose="02020603050405020304" pitchFamily="18" charset="0"/>
                <a:cs typeface="Times New Roman" panose="02020603050405020304" pitchFamily="18" charset="0"/>
              </a:rPr>
              <a:t>thực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hiện</a:t>
            </a:r>
            <a:endParaRPr lang="en-US" sz="28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7C5C8FB-29F4-489F-66DA-76742357B167}"/>
              </a:ext>
            </a:extLst>
          </p:cNvPr>
          <p:cNvSpPr txBox="1"/>
          <p:nvPr/>
        </p:nvSpPr>
        <p:spPr>
          <a:xfrm>
            <a:off x="658590" y="1154132"/>
            <a:ext cx="6996224" cy="369332"/>
          </a:xfrm>
          <a:prstGeom prst="rect">
            <a:avLst/>
          </a:prstGeom>
          <a:noFill/>
        </p:spPr>
        <p:txBody>
          <a:bodyPr wrap="square" rtlCol="0">
            <a:spAutoFit/>
          </a:bodyPr>
          <a:lstStyle/>
          <a:p>
            <a:r>
              <a:rPr lang="en-US" sz="1800" b="1" i="1" dirty="0" err="1">
                <a:solidFill>
                  <a:srgbClr val="FF0000"/>
                </a:solidFill>
                <a:latin typeface="Times New Roman" panose="02020603050405020304" pitchFamily="18" charset="0"/>
                <a:cs typeface="Times New Roman" panose="02020603050405020304" pitchFamily="18" charset="0"/>
              </a:rPr>
              <a:t>Tài</a:t>
            </a:r>
            <a:r>
              <a:rPr lang="en-US" sz="1800" b="1" i="1" dirty="0">
                <a:solidFill>
                  <a:srgbClr val="FF0000"/>
                </a:solidFill>
                <a:latin typeface="Times New Roman" panose="02020603050405020304" pitchFamily="18" charset="0"/>
                <a:cs typeface="Times New Roman" panose="02020603050405020304" pitchFamily="18" charset="0"/>
              </a:rPr>
              <a:t> </a:t>
            </a:r>
            <a:r>
              <a:rPr lang="en-US" sz="1800" b="1" i="1" dirty="0" err="1">
                <a:solidFill>
                  <a:srgbClr val="FF0000"/>
                </a:solidFill>
                <a:latin typeface="Times New Roman" panose="02020603050405020304" pitchFamily="18" charset="0"/>
                <a:cs typeface="Times New Roman" panose="02020603050405020304" pitchFamily="18" charset="0"/>
              </a:rPr>
              <a:t>nguyên</a:t>
            </a:r>
            <a:r>
              <a:rPr lang="en-US" sz="1800" b="1" i="1" dirty="0">
                <a:solidFill>
                  <a:srgbClr val="FF0000"/>
                </a:solidFill>
                <a:latin typeface="Times New Roman" panose="02020603050405020304" pitchFamily="18" charset="0"/>
                <a:cs typeface="Times New Roman" panose="02020603050405020304" pitchFamily="18" charset="0"/>
              </a:rPr>
              <a:t> </a:t>
            </a:r>
            <a:r>
              <a:rPr lang="en-US" sz="1800" b="1" i="1" dirty="0" err="1">
                <a:solidFill>
                  <a:srgbClr val="FF0000"/>
                </a:solidFill>
                <a:latin typeface="Times New Roman" panose="02020603050405020304" pitchFamily="18" charset="0"/>
                <a:cs typeface="Times New Roman" panose="02020603050405020304" pitchFamily="18" charset="0"/>
              </a:rPr>
              <a:t>môi</a:t>
            </a:r>
            <a:r>
              <a:rPr lang="en-US" sz="1800" b="1" i="1" dirty="0">
                <a:solidFill>
                  <a:srgbClr val="FF0000"/>
                </a:solidFill>
                <a:latin typeface="Times New Roman" panose="02020603050405020304" pitchFamily="18" charset="0"/>
                <a:cs typeface="Times New Roman" panose="02020603050405020304" pitchFamily="18" charset="0"/>
              </a:rPr>
              <a:t> </a:t>
            </a:r>
            <a:r>
              <a:rPr lang="en-US" sz="1800" b="1" i="1" dirty="0" err="1">
                <a:solidFill>
                  <a:srgbClr val="FF0000"/>
                </a:solidFill>
                <a:latin typeface="Times New Roman" panose="02020603050405020304" pitchFamily="18" charset="0"/>
                <a:cs typeface="Times New Roman" panose="02020603050405020304" pitchFamily="18" charset="0"/>
              </a:rPr>
              <a:t>trường</a:t>
            </a:r>
            <a:r>
              <a:rPr lang="en-US" sz="1800" b="1" i="1" dirty="0">
                <a:solidFill>
                  <a:srgbClr val="FF0000"/>
                </a:solidFill>
                <a:latin typeface="Times New Roman" panose="02020603050405020304" pitchFamily="18" charset="0"/>
                <a:cs typeface="Times New Roman" panose="02020603050405020304" pitchFamily="18" charset="0"/>
              </a:rPr>
              <a:t> </a:t>
            </a:r>
            <a:r>
              <a:rPr lang="en-US" sz="1800" b="1" i="1" dirty="0" err="1">
                <a:solidFill>
                  <a:srgbClr val="FF0000"/>
                </a:solidFill>
                <a:latin typeface="Times New Roman" panose="02020603050405020304" pitchFamily="18" charset="0"/>
                <a:cs typeface="Times New Roman" panose="02020603050405020304" pitchFamily="18" charset="0"/>
              </a:rPr>
              <a:t>huấn</a:t>
            </a:r>
            <a:r>
              <a:rPr lang="en-US" sz="1800" b="1" i="1" dirty="0">
                <a:solidFill>
                  <a:srgbClr val="FF0000"/>
                </a:solidFill>
                <a:latin typeface="Times New Roman" panose="02020603050405020304" pitchFamily="18" charset="0"/>
                <a:cs typeface="Times New Roman" panose="02020603050405020304" pitchFamily="18" charset="0"/>
              </a:rPr>
              <a:t> </a:t>
            </a:r>
            <a:r>
              <a:rPr lang="en-US" sz="1800" b="1" i="1" dirty="0" err="1">
                <a:solidFill>
                  <a:srgbClr val="FF0000"/>
                </a:solidFill>
                <a:latin typeface="Times New Roman" panose="02020603050405020304" pitchFamily="18" charset="0"/>
                <a:cs typeface="Times New Roman" panose="02020603050405020304" pitchFamily="18" charset="0"/>
              </a:rPr>
              <a:t>luyện</a:t>
            </a:r>
            <a:r>
              <a:rPr lang="en-US" sz="1800" b="1" i="1" dirty="0">
                <a:solidFill>
                  <a:srgbClr val="FF0000"/>
                </a:solidFill>
                <a:latin typeface="Times New Roman" panose="02020603050405020304" pitchFamily="18" charset="0"/>
                <a:cs typeface="Times New Roman" panose="02020603050405020304" pitchFamily="18" charset="0"/>
              </a:rPr>
              <a:t> </a:t>
            </a:r>
          </a:p>
        </p:txBody>
      </p:sp>
      <p:sp>
        <p:nvSpPr>
          <p:cNvPr id="7" name="TextBox 6">
            <a:extLst>
              <a:ext uri="{FF2B5EF4-FFF2-40B4-BE49-F238E27FC236}">
                <a16:creationId xmlns:a16="http://schemas.microsoft.com/office/drawing/2014/main" id="{3A73CEA7-C408-762A-CF57-97137FAB338D}"/>
              </a:ext>
            </a:extLst>
          </p:cNvPr>
          <p:cNvSpPr txBox="1"/>
          <p:nvPr/>
        </p:nvSpPr>
        <p:spPr>
          <a:xfrm>
            <a:off x="658590" y="1781044"/>
            <a:ext cx="3817717" cy="1846659"/>
          </a:xfrm>
          <a:prstGeom prst="rect">
            <a:avLst/>
          </a:prstGeom>
          <a:noFill/>
        </p:spPr>
        <p:txBody>
          <a:bodyPr wrap="square" rtlCol="0">
            <a:spAutoFit/>
          </a:bodyPr>
          <a:lstStyle/>
          <a:p>
            <a:pPr>
              <a:spcBef>
                <a:spcPts val="600"/>
              </a:spcBef>
            </a:pPr>
            <a:r>
              <a:rPr lang="en-US" sz="1300" dirty="0">
                <a:solidFill>
                  <a:srgbClr val="202124"/>
                </a:solidFill>
                <a:latin typeface="Times New Roman" panose="02020603050405020304" pitchFamily="18" charset="0"/>
                <a:cs typeface="Times New Roman" panose="02020603050405020304" pitchFamily="18" charset="0"/>
              </a:rPr>
              <a:t>Kaggle </a:t>
            </a:r>
            <a:r>
              <a:rPr lang="en-US" sz="1300" dirty="0" err="1">
                <a:solidFill>
                  <a:srgbClr val="202124"/>
                </a:solidFill>
                <a:latin typeface="Times New Roman" panose="02020603050405020304" pitchFamily="18" charset="0"/>
                <a:cs typeface="Times New Roman" panose="02020603050405020304" pitchFamily="18" charset="0"/>
              </a:rPr>
              <a:t>cung</a:t>
            </a:r>
            <a:r>
              <a:rPr lang="en-US" sz="1300" dirty="0">
                <a:solidFill>
                  <a:srgbClr val="202124"/>
                </a:solidFill>
                <a:latin typeface="Times New Roman" panose="02020603050405020304" pitchFamily="18" charset="0"/>
                <a:cs typeface="Times New Roman" panose="02020603050405020304" pitchFamily="18" charset="0"/>
              </a:rPr>
              <a:t> </a:t>
            </a:r>
            <a:r>
              <a:rPr lang="en-US" sz="1300" dirty="0" err="1">
                <a:solidFill>
                  <a:srgbClr val="202124"/>
                </a:solidFill>
                <a:latin typeface="Times New Roman" panose="02020603050405020304" pitchFamily="18" charset="0"/>
                <a:cs typeface="Times New Roman" panose="02020603050405020304" pitchFamily="18" charset="0"/>
              </a:rPr>
              <a:t>cấp</a:t>
            </a:r>
            <a:r>
              <a:rPr lang="en-US" sz="1300" dirty="0">
                <a:solidFill>
                  <a:srgbClr val="202124"/>
                </a:solidFill>
                <a:latin typeface="Times New Roman" panose="02020603050405020304" pitchFamily="18" charset="0"/>
                <a:cs typeface="Times New Roman" panose="02020603050405020304" pitchFamily="18" charset="0"/>
              </a:rPr>
              <a:t> </a:t>
            </a:r>
            <a:r>
              <a:rPr lang="en-US" sz="1300" dirty="0" err="1">
                <a:solidFill>
                  <a:srgbClr val="202124"/>
                </a:solidFill>
                <a:latin typeface="Times New Roman" panose="02020603050405020304" pitchFamily="18" charset="0"/>
                <a:cs typeface="Times New Roman" panose="02020603050405020304" pitchFamily="18" charset="0"/>
              </a:rPr>
              <a:t>môi</a:t>
            </a:r>
            <a:r>
              <a:rPr lang="en-US" sz="1300" dirty="0">
                <a:solidFill>
                  <a:srgbClr val="202124"/>
                </a:solidFill>
                <a:latin typeface="Times New Roman" panose="02020603050405020304" pitchFamily="18" charset="0"/>
                <a:cs typeface="Times New Roman" panose="02020603050405020304" pitchFamily="18" charset="0"/>
              </a:rPr>
              <a:t> </a:t>
            </a:r>
            <a:r>
              <a:rPr lang="en-US" sz="1300" dirty="0" err="1">
                <a:solidFill>
                  <a:srgbClr val="202124"/>
                </a:solidFill>
                <a:latin typeface="Times New Roman" panose="02020603050405020304" pitchFamily="18" charset="0"/>
                <a:cs typeface="Times New Roman" panose="02020603050405020304" pitchFamily="18" charset="0"/>
              </a:rPr>
              <a:t>trường</a:t>
            </a:r>
            <a:r>
              <a:rPr lang="en-US" sz="1300" dirty="0">
                <a:solidFill>
                  <a:srgbClr val="202124"/>
                </a:solidFill>
                <a:latin typeface="Times New Roman" panose="02020603050405020304" pitchFamily="18" charset="0"/>
                <a:cs typeface="Times New Roman" panose="02020603050405020304" pitchFamily="18" charset="0"/>
              </a:rPr>
              <a:t> training </a:t>
            </a:r>
            <a:r>
              <a:rPr lang="en-US" sz="1300" dirty="0" err="1">
                <a:solidFill>
                  <a:srgbClr val="202124"/>
                </a:solidFill>
                <a:latin typeface="Times New Roman" panose="02020603050405020304" pitchFamily="18" charset="0"/>
                <a:cs typeface="Times New Roman" panose="02020603050405020304" pitchFamily="18" charset="0"/>
              </a:rPr>
              <a:t>cấu</a:t>
            </a:r>
            <a:r>
              <a:rPr lang="en-US" sz="1300" dirty="0">
                <a:solidFill>
                  <a:srgbClr val="202124"/>
                </a:solidFill>
                <a:latin typeface="Times New Roman" panose="02020603050405020304" pitchFamily="18" charset="0"/>
                <a:cs typeface="Times New Roman" panose="02020603050405020304" pitchFamily="18" charset="0"/>
              </a:rPr>
              <a:t> </a:t>
            </a:r>
            <a:r>
              <a:rPr lang="en-US" sz="1300" dirty="0" err="1">
                <a:solidFill>
                  <a:srgbClr val="202124"/>
                </a:solidFill>
                <a:latin typeface="Times New Roman" panose="02020603050405020304" pitchFamily="18" charset="0"/>
                <a:cs typeface="Times New Roman" panose="02020603050405020304" pitchFamily="18" charset="0"/>
              </a:rPr>
              <a:t>hình</a:t>
            </a:r>
            <a:r>
              <a:rPr lang="en-US" sz="1300" dirty="0">
                <a:solidFill>
                  <a:srgbClr val="202124"/>
                </a:solidFill>
                <a:latin typeface="Times New Roman" panose="02020603050405020304" pitchFamily="18" charset="0"/>
                <a:cs typeface="Times New Roman" panose="02020603050405020304" pitchFamily="18" charset="0"/>
              </a:rPr>
              <a:t> </a:t>
            </a:r>
            <a:r>
              <a:rPr lang="en-US" sz="1300" dirty="0" err="1">
                <a:solidFill>
                  <a:srgbClr val="202124"/>
                </a:solidFill>
                <a:latin typeface="Times New Roman" panose="02020603050405020304" pitchFamily="18" charset="0"/>
                <a:cs typeface="Times New Roman" panose="02020603050405020304" pitchFamily="18" charset="0"/>
              </a:rPr>
              <a:t>cao</a:t>
            </a:r>
            <a:endParaRPr lang="en-US" sz="1300" dirty="0">
              <a:solidFill>
                <a:srgbClr val="202124"/>
              </a:solidFill>
              <a:latin typeface="Times New Roman" panose="02020603050405020304" pitchFamily="18" charset="0"/>
              <a:cs typeface="Times New Roman" panose="02020603050405020304" pitchFamily="18" charset="0"/>
            </a:endParaRPr>
          </a:p>
          <a:p>
            <a:pPr marL="285750" indent="-285750">
              <a:spcBef>
                <a:spcPts val="600"/>
              </a:spcBef>
              <a:buFont typeface="Wingdings" panose="05000000000000000000" pitchFamily="2" charset="2"/>
              <a:buChar char="Ø"/>
            </a:pPr>
            <a:r>
              <a:rPr lang="en-US" sz="1300" dirty="0">
                <a:solidFill>
                  <a:srgbClr val="202124"/>
                </a:solidFill>
                <a:latin typeface="Times New Roman" panose="02020603050405020304" pitchFamily="18" charset="0"/>
                <a:cs typeface="Times New Roman" panose="02020603050405020304" pitchFamily="18" charset="0"/>
              </a:rPr>
              <a:t>107GB </a:t>
            </a:r>
            <a:r>
              <a:rPr lang="en-US" sz="1300" dirty="0" err="1">
                <a:solidFill>
                  <a:srgbClr val="202124"/>
                </a:solidFill>
                <a:latin typeface="Times New Roman" panose="02020603050405020304" pitchFamily="18" charset="0"/>
                <a:cs typeface="Times New Roman" panose="02020603050405020304" pitchFamily="18" charset="0"/>
              </a:rPr>
              <a:t>bộ</a:t>
            </a:r>
            <a:r>
              <a:rPr lang="en-US" sz="1300" dirty="0">
                <a:solidFill>
                  <a:srgbClr val="202124"/>
                </a:solidFill>
                <a:latin typeface="Times New Roman" panose="02020603050405020304" pitchFamily="18" charset="0"/>
                <a:cs typeface="Times New Roman" panose="02020603050405020304" pitchFamily="18" charset="0"/>
              </a:rPr>
              <a:t> </a:t>
            </a:r>
            <a:r>
              <a:rPr lang="en-US" sz="1300" dirty="0" err="1">
                <a:solidFill>
                  <a:srgbClr val="202124"/>
                </a:solidFill>
                <a:latin typeface="Times New Roman" panose="02020603050405020304" pitchFamily="18" charset="0"/>
                <a:cs typeface="Times New Roman" panose="02020603050405020304" pitchFamily="18" charset="0"/>
              </a:rPr>
              <a:t>nhớ</a:t>
            </a:r>
            <a:r>
              <a:rPr lang="en-US" sz="1300" dirty="0">
                <a:solidFill>
                  <a:srgbClr val="202124"/>
                </a:solidFill>
                <a:latin typeface="Times New Roman" panose="02020603050405020304" pitchFamily="18" charset="0"/>
                <a:cs typeface="Times New Roman" panose="02020603050405020304" pitchFamily="18" charset="0"/>
              </a:rPr>
              <a:t> </a:t>
            </a:r>
            <a:r>
              <a:rPr lang="en-US" sz="1300" dirty="0" err="1">
                <a:solidFill>
                  <a:srgbClr val="202124"/>
                </a:solidFill>
                <a:latin typeface="Times New Roman" panose="02020603050405020304" pitchFamily="18" charset="0"/>
                <a:cs typeface="Times New Roman" panose="02020603050405020304" pitchFamily="18" charset="0"/>
              </a:rPr>
              <a:t>cho</a:t>
            </a:r>
            <a:r>
              <a:rPr lang="en-US" sz="1300" dirty="0">
                <a:solidFill>
                  <a:srgbClr val="202124"/>
                </a:solidFill>
                <a:latin typeface="Times New Roman" panose="02020603050405020304" pitchFamily="18" charset="0"/>
                <a:cs typeface="Times New Roman" panose="02020603050405020304" pitchFamily="18" charset="0"/>
              </a:rPr>
              <a:t> </a:t>
            </a:r>
            <a:r>
              <a:rPr lang="en-US" sz="1300" dirty="0" err="1">
                <a:solidFill>
                  <a:srgbClr val="202124"/>
                </a:solidFill>
                <a:latin typeface="Times New Roman" panose="02020603050405020304" pitchFamily="18" charset="0"/>
                <a:cs typeface="Times New Roman" panose="02020603050405020304" pitchFamily="18" charset="0"/>
              </a:rPr>
              <a:t>việc</a:t>
            </a:r>
            <a:r>
              <a:rPr lang="en-US" sz="1300" dirty="0">
                <a:solidFill>
                  <a:srgbClr val="202124"/>
                </a:solidFill>
                <a:latin typeface="Times New Roman" panose="02020603050405020304" pitchFamily="18" charset="0"/>
                <a:cs typeface="Times New Roman" panose="02020603050405020304" pitchFamily="18" charset="0"/>
              </a:rPr>
              <a:t> </a:t>
            </a:r>
            <a:r>
              <a:rPr lang="en-US" sz="1300" dirty="0" err="1">
                <a:solidFill>
                  <a:srgbClr val="202124"/>
                </a:solidFill>
                <a:latin typeface="Times New Roman" panose="02020603050405020304" pitchFamily="18" charset="0"/>
                <a:cs typeface="Times New Roman" panose="02020603050405020304" pitchFamily="18" charset="0"/>
              </a:rPr>
              <a:t>lưu</a:t>
            </a:r>
            <a:r>
              <a:rPr lang="en-US" sz="1300" dirty="0">
                <a:solidFill>
                  <a:srgbClr val="202124"/>
                </a:solidFill>
                <a:latin typeface="Times New Roman" panose="02020603050405020304" pitchFamily="18" charset="0"/>
                <a:cs typeface="Times New Roman" panose="02020603050405020304" pitchFamily="18" charset="0"/>
              </a:rPr>
              <a:t> </a:t>
            </a:r>
            <a:r>
              <a:rPr lang="en-US" sz="1300" dirty="0" err="1">
                <a:solidFill>
                  <a:srgbClr val="202124"/>
                </a:solidFill>
                <a:latin typeface="Times New Roman" panose="02020603050405020304" pitchFamily="18" charset="0"/>
                <a:cs typeface="Times New Roman" panose="02020603050405020304" pitchFamily="18" charset="0"/>
              </a:rPr>
              <a:t>trữ</a:t>
            </a:r>
            <a:r>
              <a:rPr lang="en-US" sz="1300" dirty="0">
                <a:solidFill>
                  <a:srgbClr val="202124"/>
                </a:solidFill>
                <a:latin typeface="Times New Roman" panose="02020603050405020304" pitchFamily="18" charset="0"/>
                <a:cs typeface="Times New Roman" panose="02020603050405020304" pitchFamily="18" charset="0"/>
              </a:rPr>
              <a:t> </a:t>
            </a:r>
            <a:r>
              <a:rPr lang="en-US" sz="1300" dirty="0" err="1">
                <a:solidFill>
                  <a:srgbClr val="202124"/>
                </a:solidFill>
                <a:latin typeface="Times New Roman" panose="02020603050405020304" pitchFamily="18" charset="0"/>
                <a:cs typeface="Times New Roman" panose="02020603050405020304" pitchFamily="18" charset="0"/>
              </a:rPr>
              <a:t>dữ</a:t>
            </a:r>
            <a:r>
              <a:rPr lang="en-US" sz="1300" dirty="0">
                <a:solidFill>
                  <a:srgbClr val="202124"/>
                </a:solidFill>
                <a:latin typeface="Times New Roman" panose="02020603050405020304" pitchFamily="18" charset="0"/>
                <a:cs typeface="Times New Roman" panose="02020603050405020304" pitchFamily="18" charset="0"/>
              </a:rPr>
              <a:t> </a:t>
            </a:r>
            <a:r>
              <a:rPr lang="en-US" sz="1300" dirty="0" err="1">
                <a:solidFill>
                  <a:srgbClr val="202124"/>
                </a:solidFill>
                <a:latin typeface="Times New Roman" panose="02020603050405020304" pitchFamily="18" charset="0"/>
                <a:cs typeface="Times New Roman" panose="02020603050405020304" pitchFamily="18" charset="0"/>
              </a:rPr>
              <a:t>liệu</a:t>
            </a:r>
            <a:endParaRPr lang="en-US" sz="1300" dirty="0">
              <a:solidFill>
                <a:srgbClr val="202124"/>
              </a:solidFill>
              <a:latin typeface="Times New Roman" panose="02020603050405020304" pitchFamily="18" charset="0"/>
              <a:cs typeface="Times New Roman" panose="02020603050405020304" pitchFamily="18" charset="0"/>
            </a:endParaRPr>
          </a:p>
          <a:p>
            <a:pPr marL="285750" indent="-285750">
              <a:spcBef>
                <a:spcPts val="600"/>
              </a:spcBef>
              <a:buFont typeface="Wingdings" panose="05000000000000000000" pitchFamily="2" charset="2"/>
              <a:buChar char="Ø"/>
            </a:pPr>
            <a:r>
              <a:rPr lang="en-US" sz="1300" dirty="0">
                <a:solidFill>
                  <a:srgbClr val="202124"/>
                </a:solidFill>
                <a:latin typeface="Times New Roman" panose="02020603050405020304" pitchFamily="18" charset="0"/>
                <a:cs typeface="Times New Roman" panose="02020603050405020304" pitchFamily="18" charset="0"/>
              </a:rPr>
              <a:t>30h </a:t>
            </a:r>
            <a:r>
              <a:rPr lang="en-US" sz="1300" dirty="0" err="1">
                <a:solidFill>
                  <a:srgbClr val="202124"/>
                </a:solidFill>
                <a:latin typeface="Times New Roman" panose="02020603050405020304" pitchFamily="18" charset="0"/>
                <a:cs typeface="Times New Roman" panose="02020603050405020304" pitchFamily="18" charset="0"/>
              </a:rPr>
              <a:t>sử</a:t>
            </a:r>
            <a:r>
              <a:rPr lang="en-US" sz="1300" dirty="0">
                <a:solidFill>
                  <a:srgbClr val="202124"/>
                </a:solidFill>
                <a:latin typeface="Times New Roman" panose="02020603050405020304" pitchFamily="18" charset="0"/>
                <a:cs typeface="Times New Roman" panose="02020603050405020304" pitchFamily="18" charset="0"/>
              </a:rPr>
              <a:t> </a:t>
            </a:r>
            <a:r>
              <a:rPr lang="en-US" sz="1300" dirty="0" err="1">
                <a:solidFill>
                  <a:srgbClr val="202124"/>
                </a:solidFill>
                <a:latin typeface="Times New Roman" panose="02020603050405020304" pitchFamily="18" charset="0"/>
                <a:cs typeface="Times New Roman" panose="02020603050405020304" pitchFamily="18" charset="0"/>
              </a:rPr>
              <a:t>dụng</a:t>
            </a:r>
            <a:r>
              <a:rPr lang="en-US" sz="1300" dirty="0">
                <a:solidFill>
                  <a:srgbClr val="202124"/>
                </a:solidFill>
                <a:latin typeface="Times New Roman" panose="02020603050405020304" pitchFamily="18" charset="0"/>
                <a:cs typeface="Times New Roman" panose="02020603050405020304" pitchFamily="18" charset="0"/>
              </a:rPr>
              <a:t> GPU </a:t>
            </a:r>
            <a:r>
              <a:rPr lang="en-US" sz="1300" dirty="0" err="1">
                <a:solidFill>
                  <a:srgbClr val="202124"/>
                </a:solidFill>
                <a:latin typeface="Times New Roman" panose="02020603050405020304" pitchFamily="18" charset="0"/>
                <a:cs typeface="Times New Roman" panose="02020603050405020304" pitchFamily="18" charset="0"/>
              </a:rPr>
              <a:t>trong</a:t>
            </a:r>
            <a:r>
              <a:rPr lang="en-US" sz="1300" dirty="0">
                <a:solidFill>
                  <a:srgbClr val="202124"/>
                </a:solidFill>
                <a:latin typeface="Times New Roman" panose="02020603050405020304" pitchFamily="18" charset="0"/>
                <a:cs typeface="Times New Roman" panose="02020603050405020304" pitchFamily="18" charset="0"/>
              </a:rPr>
              <a:t> 1 </a:t>
            </a:r>
            <a:r>
              <a:rPr lang="en-US" sz="1300" dirty="0" err="1">
                <a:solidFill>
                  <a:srgbClr val="202124"/>
                </a:solidFill>
                <a:latin typeface="Times New Roman" panose="02020603050405020304" pitchFamily="18" charset="0"/>
                <a:cs typeface="Times New Roman" panose="02020603050405020304" pitchFamily="18" charset="0"/>
              </a:rPr>
              <a:t>tuần</a:t>
            </a:r>
            <a:r>
              <a:rPr lang="en-US" sz="1300" dirty="0">
                <a:solidFill>
                  <a:srgbClr val="202124"/>
                </a:solidFill>
                <a:latin typeface="Times New Roman" panose="02020603050405020304" pitchFamily="18" charset="0"/>
                <a:cs typeface="Times New Roman" panose="02020603050405020304" pitchFamily="18" charset="0"/>
              </a:rPr>
              <a:t> (GPU P100 15GB , GPU T4x2 15GB)</a:t>
            </a:r>
          </a:p>
          <a:p>
            <a:pPr marL="285750" indent="-285750">
              <a:spcBef>
                <a:spcPts val="600"/>
              </a:spcBef>
              <a:buFont typeface="Wingdings" panose="05000000000000000000" pitchFamily="2" charset="2"/>
              <a:buChar char="Ø"/>
            </a:pPr>
            <a:r>
              <a:rPr lang="en-US" sz="1300" dirty="0">
                <a:solidFill>
                  <a:srgbClr val="202124"/>
                </a:solidFill>
                <a:latin typeface="Times New Roman" panose="02020603050405020304" pitchFamily="18" charset="0"/>
                <a:cs typeface="Times New Roman" panose="02020603050405020304" pitchFamily="18" charset="0"/>
              </a:rPr>
              <a:t>20h </a:t>
            </a:r>
            <a:r>
              <a:rPr lang="en-US" sz="1300" dirty="0" err="1">
                <a:solidFill>
                  <a:srgbClr val="202124"/>
                </a:solidFill>
                <a:latin typeface="Times New Roman" panose="02020603050405020304" pitchFamily="18" charset="0"/>
                <a:cs typeface="Times New Roman" panose="02020603050405020304" pitchFamily="18" charset="0"/>
              </a:rPr>
              <a:t>sử</a:t>
            </a:r>
            <a:r>
              <a:rPr lang="en-US" sz="1300" dirty="0">
                <a:solidFill>
                  <a:srgbClr val="202124"/>
                </a:solidFill>
                <a:latin typeface="Times New Roman" panose="02020603050405020304" pitchFamily="18" charset="0"/>
                <a:cs typeface="Times New Roman" panose="02020603050405020304" pitchFamily="18" charset="0"/>
              </a:rPr>
              <a:t> </a:t>
            </a:r>
            <a:r>
              <a:rPr lang="en-US" sz="1300" dirty="0" err="1">
                <a:solidFill>
                  <a:srgbClr val="202124"/>
                </a:solidFill>
                <a:latin typeface="Times New Roman" panose="02020603050405020304" pitchFamily="18" charset="0"/>
                <a:cs typeface="Times New Roman" panose="02020603050405020304" pitchFamily="18" charset="0"/>
              </a:rPr>
              <a:t>dụng</a:t>
            </a:r>
            <a:r>
              <a:rPr lang="en-US" sz="1300" dirty="0">
                <a:solidFill>
                  <a:srgbClr val="202124"/>
                </a:solidFill>
                <a:latin typeface="Times New Roman" panose="02020603050405020304" pitchFamily="18" charset="0"/>
                <a:cs typeface="Times New Roman" panose="02020603050405020304" pitchFamily="18" charset="0"/>
              </a:rPr>
              <a:t> TPU </a:t>
            </a:r>
            <a:r>
              <a:rPr lang="en-US" sz="1300" dirty="0" err="1">
                <a:solidFill>
                  <a:srgbClr val="202124"/>
                </a:solidFill>
                <a:latin typeface="Times New Roman" panose="02020603050405020304" pitchFamily="18" charset="0"/>
                <a:cs typeface="Times New Roman" panose="02020603050405020304" pitchFamily="18" charset="0"/>
              </a:rPr>
              <a:t>trong</a:t>
            </a:r>
            <a:r>
              <a:rPr lang="en-US" sz="1300" dirty="0">
                <a:solidFill>
                  <a:srgbClr val="202124"/>
                </a:solidFill>
                <a:latin typeface="Times New Roman" panose="02020603050405020304" pitchFamily="18" charset="0"/>
                <a:cs typeface="Times New Roman" panose="02020603050405020304" pitchFamily="18" charset="0"/>
              </a:rPr>
              <a:t> 1 </a:t>
            </a:r>
            <a:r>
              <a:rPr lang="en-US" sz="1300" dirty="0" err="1">
                <a:solidFill>
                  <a:srgbClr val="202124"/>
                </a:solidFill>
                <a:latin typeface="Times New Roman" panose="02020603050405020304" pitchFamily="18" charset="0"/>
                <a:cs typeface="Times New Roman" panose="02020603050405020304" pitchFamily="18" charset="0"/>
              </a:rPr>
              <a:t>tuần</a:t>
            </a:r>
            <a:endParaRPr lang="en-US" sz="1300" dirty="0">
              <a:solidFill>
                <a:srgbClr val="202124"/>
              </a:solidFill>
              <a:latin typeface="Times New Roman" panose="02020603050405020304" pitchFamily="18" charset="0"/>
              <a:cs typeface="Times New Roman" panose="02020603050405020304" pitchFamily="18" charset="0"/>
            </a:endParaRPr>
          </a:p>
          <a:p>
            <a:pPr marL="285750" indent="-285750">
              <a:spcBef>
                <a:spcPts val="600"/>
              </a:spcBef>
              <a:buFont typeface="Wingdings" panose="05000000000000000000" pitchFamily="2" charset="2"/>
              <a:buChar char="Ø"/>
            </a:pPr>
            <a:r>
              <a:rPr lang="en-US" sz="1300" dirty="0">
                <a:solidFill>
                  <a:srgbClr val="202124"/>
                </a:solidFill>
                <a:latin typeface="Times New Roman" panose="02020603050405020304" pitchFamily="18" charset="0"/>
                <a:cs typeface="Times New Roman" panose="02020603050405020304" pitchFamily="18" charset="0"/>
              </a:rPr>
              <a:t>CPU 30GB ram </a:t>
            </a:r>
            <a:r>
              <a:rPr lang="en-US" sz="1300" dirty="0" err="1">
                <a:solidFill>
                  <a:srgbClr val="202124"/>
                </a:solidFill>
                <a:latin typeface="Times New Roman" panose="02020603050405020304" pitchFamily="18" charset="0"/>
                <a:cs typeface="Times New Roman" panose="02020603050405020304" pitchFamily="18" charset="0"/>
              </a:rPr>
              <a:t>không</a:t>
            </a:r>
            <a:r>
              <a:rPr lang="en-US" sz="1300" dirty="0">
                <a:solidFill>
                  <a:srgbClr val="202124"/>
                </a:solidFill>
                <a:latin typeface="Times New Roman" panose="02020603050405020304" pitchFamily="18" charset="0"/>
                <a:cs typeface="Times New Roman" panose="02020603050405020304" pitchFamily="18" charset="0"/>
              </a:rPr>
              <a:t> </a:t>
            </a:r>
            <a:r>
              <a:rPr lang="en-US" sz="1300" dirty="0" err="1">
                <a:solidFill>
                  <a:srgbClr val="202124"/>
                </a:solidFill>
                <a:latin typeface="Times New Roman" panose="02020603050405020304" pitchFamily="18" charset="0"/>
                <a:cs typeface="Times New Roman" panose="02020603050405020304" pitchFamily="18" charset="0"/>
              </a:rPr>
              <a:t>giới</a:t>
            </a:r>
            <a:r>
              <a:rPr lang="en-US" sz="1300" dirty="0">
                <a:solidFill>
                  <a:srgbClr val="202124"/>
                </a:solidFill>
                <a:latin typeface="Times New Roman" panose="02020603050405020304" pitchFamily="18" charset="0"/>
                <a:cs typeface="Times New Roman" panose="02020603050405020304" pitchFamily="18" charset="0"/>
              </a:rPr>
              <a:t> </a:t>
            </a:r>
            <a:r>
              <a:rPr lang="en-US" sz="1300" dirty="0" err="1">
                <a:solidFill>
                  <a:srgbClr val="202124"/>
                </a:solidFill>
                <a:latin typeface="Times New Roman" panose="02020603050405020304" pitchFamily="18" charset="0"/>
                <a:cs typeface="Times New Roman" panose="02020603050405020304" pitchFamily="18" charset="0"/>
              </a:rPr>
              <a:t>hạn</a:t>
            </a:r>
            <a:r>
              <a:rPr lang="en-US" sz="1300" dirty="0">
                <a:solidFill>
                  <a:srgbClr val="202124"/>
                </a:solidFill>
                <a:latin typeface="Times New Roman" panose="02020603050405020304" pitchFamily="18" charset="0"/>
                <a:cs typeface="Times New Roman" panose="02020603050405020304" pitchFamily="18" charset="0"/>
              </a:rPr>
              <a:t> </a:t>
            </a:r>
            <a:r>
              <a:rPr lang="en-US" sz="1300" dirty="0" err="1">
                <a:solidFill>
                  <a:srgbClr val="202124"/>
                </a:solidFill>
                <a:latin typeface="Times New Roman" panose="02020603050405020304" pitchFamily="18" charset="0"/>
                <a:cs typeface="Times New Roman" panose="02020603050405020304" pitchFamily="18" charset="0"/>
              </a:rPr>
              <a:t>thời</a:t>
            </a:r>
            <a:r>
              <a:rPr lang="en-US" sz="1300" dirty="0">
                <a:solidFill>
                  <a:srgbClr val="202124"/>
                </a:solidFill>
                <a:latin typeface="Times New Roman" panose="02020603050405020304" pitchFamily="18" charset="0"/>
                <a:cs typeface="Times New Roman" panose="02020603050405020304" pitchFamily="18" charset="0"/>
              </a:rPr>
              <a:t> </a:t>
            </a:r>
            <a:r>
              <a:rPr lang="en-US" sz="1300" dirty="0" err="1">
                <a:solidFill>
                  <a:srgbClr val="202124"/>
                </a:solidFill>
                <a:latin typeface="Times New Roman" panose="02020603050405020304" pitchFamily="18" charset="0"/>
                <a:cs typeface="Times New Roman" panose="02020603050405020304" pitchFamily="18" charset="0"/>
              </a:rPr>
              <a:t>gian</a:t>
            </a:r>
            <a:r>
              <a:rPr lang="en-US" sz="1300" dirty="0">
                <a:solidFill>
                  <a:srgbClr val="202124"/>
                </a:solidFill>
                <a:latin typeface="Times New Roman" panose="02020603050405020304" pitchFamily="18" charset="0"/>
                <a:cs typeface="Times New Roman" panose="02020603050405020304" pitchFamily="18" charset="0"/>
              </a:rPr>
              <a:t> </a:t>
            </a:r>
            <a:r>
              <a:rPr lang="en-US" sz="1300" dirty="0" err="1">
                <a:solidFill>
                  <a:srgbClr val="202124"/>
                </a:solidFill>
                <a:latin typeface="Times New Roman" panose="02020603050405020304" pitchFamily="18" charset="0"/>
                <a:cs typeface="Times New Roman" panose="02020603050405020304" pitchFamily="18" charset="0"/>
              </a:rPr>
              <a:t>sử</a:t>
            </a:r>
            <a:r>
              <a:rPr lang="en-US" sz="1300" dirty="0">
                <a:solidFill>
                  <a:srgbClr val="202124"/>
                </a:solidFill>
                <a:latin typeface="Times New Roman" panose="02020603050405020304" pitchFamily="18" charset="0"/>
                <a:cs typeface="Times New Roman" panose="02020603050405020304" pitchFamily="18" charset="0"/>
              </a:rPr>
              <a:t> </a:t>
            </a:r>
            <a:r>
              <a:rPr lang="en-US" sz="1300" dirty="0" err="1">
                <a:solidFill>
                  <a:srgbClr val="202124"/>
                </a:solidFill>
                <a:latin typeface="Times New Roman" panose="02020603050405020304" pitchFamily="18" charset="0"/>
                <a:cs typeface="Times New Roman" panose="02020603050405020304" pitchFamily="18" charset="0"/>
              </a:rPr>
              <a:t>dụng</a:t>
            </a:r>
            <a:endParaRPr lang="en-US" sz="1300" dirty="0">
              <a:solidFill>
                <a:srgbClr val="202124"/>
              </a:solidFill>
              <a:latin typeface="Times New Roman" panose="02020603050405020304" pitchFamily="18" charset="0"/>
              <a:cs typeface="Times New Roman" panose="02020603050405020304" pitchFamily="18" charset="0"/>
            </a:endParaRPr>
          </a:p>
          <a:p>
            <a:endParaRPr lang="en-US" sz="1600" i="0" dirty="0">
              <a:solidFill>
                <a:srgbClr val="202124"/>
              </a:solidFill>
              <a:effectLst/>
              <a:latin typeface="zeitung"/>
            </a:endParaRPr>
          </a:p>
        </p:txBody>
      </p:sp>
      <p:pic>
        <p:nvPicPr>
          <p:cNvPr id="6" name="Picture 5">
            <a:extLst>
              <a:ext uri="{FF2B5EF4-FFF2-40B4-BE49-F238E27FC236}">
                <a16:creationId xmlns:a16="http://schemas.microsoft.com/office/drawing/2014/main" id="{D493FFE1-62EB-22FD-6913-77EAEB447EB7}"/>
              </a:ext>
            </a:extLst>
          </p:cNvPr>
          <p:cNvPicPr>
            <a:picLocks noChangeAspect="1"/>
          </p:cNvPicPr>
          <p:nvPr/>
        </p:nvPicPr>
        <p:blipFill>
          <a:blip r:embed="rId3"/>
          <a:stretch>
            <a:fillRect/>
          </a:stretch>
        </p:blipFill>
        <p:spPr>
          <a:xfrm>
            <a:off x="4667695" y="1762890"/>
            <a:ext cx="3887945" cy="2226478"/>
          </a:xfrm>
          <a:prstGeom prst="rect">
            <a:avLst/>
          </a:prstGeom>
        </p:spPr>
      </p:pic>
    </p:spTree>
    <p:extLst>
      <p:ext uri="{BB962C8B-B14F-4D97-AF65-F5344CB8AC3E}">
        <p14:creationId xmlns:p14="http://schemas.microsoft.com/office/powerpoint/2010/main" val="1482806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8F4FF0F1-88C1-6722-A7D7-5843ECF7956D}"/>
              </a:ext>
            </a:extLst>
          </p:cNvPr>
          <p:cNvSpPr/>
          <p:nvPr/>
        </p:nvSpPr>
        <p:spPr>
          <a:xfrm>
            <a:off x="316318" y="999456"/>
            <a:ext cx="8511364" cy="3732824"/>
          </a:xfrm>
          <a:prstGeom prst="round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Google Shape;261;p38">
            <a:extLst>
              <a:ext uri="{FF2B5EF4-FFF2-40B4-BE49-F238E27FC236}">
                <a16:creationId xmlns:a16="http://schemas.microsoft.com/office/drawing/2014/main" id="{A1CD6635-40F6-3CB7-9159-4D11ECDD7069}"/>
              </a:ext>
            </a:extLst>
          </p:cNvPr>
          <p:cNvSpPr txBox="1">
            <a:spLocks noGrp="1"/>
          </p:cNvSpPr>
          <p:nvPr>
            <p:ph type="title"/>
          </p:nvPr>
        </p:nvSpPr>
        <p:spPr>
          <a:xfrm>
            <a:off x="2780100" y="411220"/>
            <a:ext cx="3583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b="1" dirty="0" err="1">
                <a:latin typeface="Times New Roman" panose="02020603050405020304" pitchFamily="18" charset="0"/>
                <a:cs typeface="Times New Roman" panose="02020603050405020304" pitchFamily="18" charset="0"/>
              </a:rPr>
              <a:t>Nội</a:t>
            </a:r>
            <a:r>
              <a:rPr lang="en-US" sz="2800" b="1" dirty="0">
                <a:latin typeface="Times New Roman" panose="02020603050405020304" pitchFamily="18" charset="0"/>
                <a:cs typeface="Times New Roman" panose="02020603050405020304" pitchFamily="18" charset="0"/>
              </a:rPr>
              <a:t> dung </a:t>
            </a:r>
            <a:r>
              <a:rPr lang="en-US" sz="2800" b="1" dirty="0" err="1">
                <a:latin typeface="Times New Roman" panose="02020603050405020304" pitchFamily="18" charset="0"/>
                <a:cs typeface="Times New Roman" panose="02020603050405020304" pitchFamily="18" charset="0"/>
              </a:rPr>
              <a:t>thực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hiện</a:t>
            </a:r>
            <a:endParaRPr lang="en-US" sz="28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7C5C8FB-29F4-489F-66DA-76742357B167}"/>
              </a:ext>
            </a:extLst>
          </p:cNvPr>
          <p:cNvSpPr txBox="1"/>
          <p:nvPr/>
        </p:nvSpPr>
        <p:spPr>
          <a:xfrm>
            <a:off x="658590" y="1154132"/>
            <a:ext cx="6996224" cy="369332"/>
          </a:xfrm>
          <a:prstGeom prst="rect">
            <a:avLst/>
          </a:prstGeom>
          <a:noFill/>
        </p:spPr>
        <p:txBody>
          <a:bodyPr wrap="square" rtlCol="0">
            <a:spAutoFit/>
          </a:bodyPr>
          <a:lstStyle/>
          <a:p>
            <a:r>
              <a:rPr lang="en-US" sz="1800" b="1" i="1" dirty="0" err="1">
                <a:solidFill>
                  <a:srgbClr val="FF0000"/>
                </a:solidFill>
                <a:latin typeface="Times New Roman" panose="02020603050405020304" pitchFamily="18" charset="0"/>
                <a:cs typeface="Times New Roman" panose="02020603050405020304" pitchFamily="18" charset="0"/>
              </a:rPr>
              <a:t>Phưởng</a:t>
            </a:r>
            <a:r>
              <a:rPr lang="en-US" sz="1800" b="1" i="1" dirty="0">
                <a:solidFill>
                  <a:srgbClr val="FF0000"/>
                </a:solidFill>
                <a:latin typeface="Times New Roman" panose="02020603050405020304" pitchFamily="18" charset="0"/>
                <a:cs typeface="Times New Roman" panose="02020603050405020304" pitchFamily="18" charset="0"/>
              </a:rPr>
              <a:t> </a:t>
            </a:r>
            <a:r>
              <a:rPr lang="en-US" sz="1800" b="1" i="1" dirty="0" err="1">
                <a:solidFill>
                  <a:srgbClr val="FF0000"/>
                </a:solidFill>
                <a:latin typeface="Times New Roman" panose="02020603050405020304" pitchFamily="18" charset="0"/>
                <a:cs typeface="Times New Roman" panose="02020603050405020304" pitchFamily="18" charset="0"/>
              </a:rPr>
              <a:t>thức</a:t>
            </a:r>
            <a:r>
              <a:rPr lang="en-US" sz="1800" b="1" i="1" dirty="0">
                <a:solidFill>
                  <a:srgbClr val="FF0000"/>
                </a:solidFill>
                <a:latin typeface="Times New Roman" panose="02020603050405020304" pitchFamily="18" charset="0"/>
                <a:cs typeface="Times New Roman" panose="02020603050405020304" pitchFamily="18" charset="0"/>
              </a:rPr>
              <a:t> </a:t>
            </a:r>
            <a:r>
              <a:rPr lang="en-US" sz="1800" b="1" i="1" dirty="0" err="1">
                <a:solidFill>
                  <a:srgbClr val="FF0000"/>
                </a:solidFill>
                <a:latin typeface="Times New Roman" panose="02020603050405020304" pitchFamily="18" charset="0"/>
                <a:cs typeface="Times New Roman" panose="02020603050405020304" pitchFamily="18" charset="0"/>
              </a:rPr>
              <a:t>đánh</a:t>
            </a:r>
            <a:r>
              <a:rPr lang="en-US" sz="1800" b="1" i="1" dirty="0">
                <a:solidFill>
                  <a:srgbClr val="FF0000"/>
                </a:solidFill>
                <a:latin typeface="Times New Roman" panose="02020603050405020304" pitchFamily="18" charset="0"/>
                <a:cs typeface="Times New Roman" panose="02020603050405020304" pitchFamily="18" charset="0"/>
              </a:rPr>
              <a:t> </a:t>
            </a:r>
            <a:r>
              <a:rPr lang="en-US" sz="1800" b="1" i="1" dirty="0" err="1">
                <a:solidFill>
                  <a:srgbClr val="FF0000"/>
                </a:solidFill>
                <a:latin typeface="Times New Roman" panose="02020603050405020304" pitchFamily="18" charset="0"/>
                <a:cs typeface="Times New Roman" panose="02020603050405020304" pitchFamily="18" charset="0"/>
              </a:rPr>
              <a:t>giá</a:t>
            </a:r>
            <a:r>
              <a:rPr lang="en-US" sz="1800" b="1" i="1" dirty="0">
                <a:solidFill>
                  <a:srgbClr val="FF0000"/>
                </a:solidFill>
                <a:latin typeface="Times New Roman" panose="02020603050405020304" pitchFamily="18" charset="0"/>
                <a:cs typeface="Times New Roman" panose="02020603050405020304" pitchFamily="18" charset="0"/>
              </a:rPr>
              <a:t> </a:t>
            </a:r>
            <a:r>
              <a:rPr lang="en-US" sz="1800" b="1" i="1" dirty="0" err="1">
                <a:solidFill>
                  <a:srgbClr val="FF0000"/>
                </a:solidFill>
                <a:latin typeface="Times New Roman" panose="02020603050405020304" pitchFamily="18" charset="0"/>
                <a:cs typeface="Times New Roman" panose="02020603050405020304" pitchFamily="18" charset="0"/>
              </a:rPr>
              <a:t>kết</a:t>
            </a:r>
            <a:r>
              <a:rPr lang="en-US" sz="1800" b="1" i="1" dirty="0">
                <a:solidFill>
                  <a:srgbClr val="FF0000"/>
                </a:solidFill>
                <a:latin typeface="Times New Roman" panose="02020603050405020304" pitchFamily="18" charset="0"/>
                <a:cs typeface="Times New Roman" panose="02020603050405020304" pitchFamily="18" charset="0"/>
              </a:rPr>
              <a:t> </a:t>
            </a:r>
            <a:r>
              <a:rPr lang="en-US" sz="1800" b="1" i="1" dirty="0" err="1">
                <a:solidFill>
                  <a:srgbClr val="FF0000"/>
                </a:solidFill>
                <a:latin typeface="Times New Roman" panose="02020603050405020304" pitchFamily="18" charset="0"/>
                <a:cs typeface="Times New Roman" panose="02020603050405020304" pitchFamily="18" charset="0"/>
              </a:rPr>
              <a:t>quả</a:t>
            </a:r>
            <a:r>
              <a:rPr lang="en-US" sz="1800" b="1" i="1" dirty="0">
                <a:solidFill>
                  <a:srgbClr val="FF0000"/>
                </a:solidFill>
                <a:latin typeface="Times New Roman" panose="02020603050405020304" pitchFamily="18" charset="0"/>
                <a:cs typeface="Times New Roman" panose="02020603050405020304" pitchFamily="18" charset="0"/>
              </a:rPr>
              <a:t> </a:t>
            </a:r>
            <a:r>
              <a:rPr lang="en-US" sz="1800" b="1" i="1" dirty="0" err="1">
                <a:solidFill>
                  <a:srgbClr val="FF0000"/>
                </a:solidFill>
                <a:latin typeface="Times New Roman" panose="02020603050405020304" pitchFamily="18" charset="0"/>
                <a:cs typeface="Times New Roman" panose="02020603050405020304" pitchFamily="18" charset="0"/>
              </a:rPr>
              <a:t>mô</a:t>
            </a:r>
            <a:r>
              <a:rPr lang="en-US" sz="1800" b="1" i="1" dirty="0">
                <a:solidFill>
                  <a:srgbClr val="FF0000"/>
                </a:solidFill>
                <a:latin typeface="Times New Roman" panose="02020603050405020304" pitchFamily="18" charset="0"/>
                <a:cs typeface="Times New Roman" panose="02020603050405020304" pitchFamily="18" charset="0"/>
              </a:rPr>
              <a:t> </a:t>
            </a:r>
            <a:r>
              <a:rPr lang="en-US" sz="1800" b="1" i="1" dirty="0" err="1">
                <a:solidFill>
                  <a:srgbClr val="FF0000"/>
                </a:solidFill>
                <a:latin typeface="Times New Roman" panose="02020603050405020304" pitchFamily="18" charset="0"/>
                <a:cs typeface="Times New Roman" panose="02020603050405020304" pitchFamily="18" charset="0"/>
              </a:rPr>
              <a:t>hình</a:t>
            </a:r>
            <a:endParaRPr lang="en-US" sz="1800" b="1" i="1" dirty="0">
              <a:solidFill>
                <a:srgbClr val="FF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6AABDAE-B26F-2E27-A337-FE6CFFED76C6}"/>
                  </a:ext>
                </a:extLst>
              </p:cNvPr>
              <p:cNvSpPr txBox="1"/>
              <p:nvPr/>
            </p:nvSpPr>
            <p:spPr>
              <a:xfrm>
                <a:off x="658590" y="1645637"/>
                <a:ext cx="3350899" cy="10906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dirty="0" smtClean="0">
                          <a:latin typeface="Cambria Math" panose="02040503050406030204" pitchFamily="18" charset="0"/>
                        </a:rPr>
                        <m:t>M</m:t>
                      </m:r>
                      <m:r>
                        <m:rPr>
                          <m:sty m:val="p"/>
                        </m:rPr>
                        <a:rPr lang="en-US" b="0" i="0" dirty="0" smtClean="0">
                          <a:latin typeface="Cambria Math" panose="02040503050406030204" pitchFamily="18" charset="0"/>
                        </a:rPr>
                        <m:t>ap</m:t>
                      </m:r>
                      <m:r>
                        <a:rPr lang="en-US" b="0" i="0" dirty="0" smtClean="0">
                          <a:latin typeface="Cambria Math" panose="02040503050406030204" pitchFamily="18" charset="0"/>
                        </a:rPr>
                        <m:t>@3=</m:t>
                      </m:r>
                      <m:f>
                        <m:fPr>
                          <m:ctrlPr>
                            <a:rPr lang="en-US" i="1" dirty="0">
                              <a:solidFill>
                                <a:srgbClr val="836967"/>
                              </a:solidFill>
                              <a:latin typeface="Cambria Math" panose="02040503050406030204" pitchFamily="18" charset="0"/>
                            </a:rPr>
                          </m:ctrlPr>
                        </m:fPr>
                        <m:num>
                          <m:r>
                            <a:rPr lang="en-US" i="0" dirty="0">
                              <a:latin typeface="Cambria Math" panose="02040503050406030204" pitchFamily="18" charset="0"/>
                            </a:rPr>
                            <m:t>1</m:t>
                          </m:r>
                        </m:num>
                        <m:den>
                          <m:r>
                            <a:rPr lang="en-US" i="1" dirty="0">
                              <a:latin typeface="Cambria Math" panose="02040503050406030204" pitchFamily="18" charset="0"/>
                            </a:rPr>
                            <m:t>𝑈</m:t>
                          </m:r>
                        </m:den>
                      </m:f>
                      <m:nary>
                        <m:naryPr>
                          <m:chr m:val="∑"/>
                          <m:limLoc m:val="undOvr"/>
                          <m:grow m:val="on"/>
                          <m:ctrlPr>
                            <a:rPr lang="en-US" i="1" dirty="0">
                              <a:latin typeface="Cambria Math" panose="02040503050406030204" pitchFamily="18" charset="0"/>
                            </a:rPr>
                          </m:ctrlPr>
                        </m:naryPr>
                        <m:sub>
                          <m:r>
                            <a:rPr lang="en-US" i="1" dirty="0">
                              <a:latin typeface="Cambria Math" panose="02040503050406030204" pitchFamily="18" charset="0"/>
                            </a:rPr>
                            <m:t>𝑢</m:t>
                          </m:r>
                          <m:r>
                            <a:rPr lang="en-US" i="0" dirty="0">
                              <a:latin typeface="Cambria Math" panose="02040503050406030204" pitchFamily="18" charset="0"/>
                            </a:rPr>
                            <m:t>=1</m:t>
                          </m:r>
                        </m:sub>
                        <m:sup>
                          <m:r>
                            <a:rPr lang="en-US" i="1" dirty="0">
                              <a:latin typeface="Cambria Math" panose="02040503050406030204" pitchFamily="18" charset="0"/>
                            </a:rPr>
                            <m:t>𝑢</m:t>
                          </m:r>
                        </m:sup>
                        <m:e>
                          <m:nary>
                            <m:naryPr>
                              <m:chr m:val="∑"/>
                              <m:limLoc m:val="undOvr"/>
                              <m:grow m:val="on"/>
                              <m:ctrlPr>
                                <a:rPr lang="en-US" i="1" dirty="0">
                                  <a:latin typeface="Cambria Math" panose="02040503050406030204" pitchFamily="18" charset="0"/>
                                </a:rPr>
                              </m:ctrlPr>
                            </m:naryPr>
                            <m:sub>
                              <m:r>
                                <a:rPr lang="en-US" i="1" dirty="0">
                                  <a:latin typeface="Cambria Math" panose="02040503050406030204" pitchFamily="18" charset="0"/>
                                </a:rPr>
                                <m:t>𝑘</m:t>
                              </m:r>
                              <m:r>
                                <a:rPr lang="en-US" i="0" dirty="0">
                                  <a:latin typeface="Cambria Math" panose="02040503050406030204" pitchFamily="18" charset="0"/>
                                </a:rPr>
                                <m:t>=1</m:t>
                              </m:r>
                            </m:sub>
                            <m:sup>
                              <m:r>
                                <m:rPr>
                                  <m:sty m:val="p"/>
                                </m:rPr>
                                <a:rPr lang="en-US" i="0" dirty="0">
                                  <a:latin typeface="Cambria Math" panose="02040503050406030204" pitchFamily="18" charset="0"/>
                                </a:rPr>
                                <m:t>min</m:t>
                              </m:r>
                              <m:r>
                                <a:rPr lang="en-US" b="0" i="1" dirty="0" smtClean="0">
                                  <a:latin typeface="Cambria Math" panose="02040503050406030204" pitchFamily="18" charset="0"/>
                                </a:rPr>
                                <m:t>⁡(</m:t>
                              </m:r>
                              <m:r>
                                <a:rPr lang="en-US" b="0" i="1" dirty="0" smtClean="0">
                                  <a:latin typeface="Cambria Math" panose="02040503050406030204" pitchFamily="18" charset="0"/>
                                </a:rPr>
                                <m:t>𝑛</m:t>
                              </m:r>
                              <m:r>
                                <a:rPr lang="en-US" b="0" i="1" dirty="0" smtClean="0">
                                  <a:latin typeface="Cambria Math" panose="02040503050406030204" pitchFamily="18" charset="0"/>
                                </a:rPr>
                                <m:t>,3)</m:t>
                              </m:r>
                            </m:sup>
                            <m:e>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𝑝</m:t>
                                  </m:r>
                                </m:e>
                                <m:sub>
                                  <m:d>
                                    <m:dPr>
                                      <m:ctrlPr>
                                        <a:rPr lang="en-US" i="1" dirty="0">
                                          <a:solidFill>
                                            <a:srgbClr val="836967"/>
                                          </a:solidFill>
                                          <a:latin typeface="Cambria Math" panose="02040503050406030204" pitchFamily="18" charset="0"/>
                                        </a:rPr>
                                      </m:ctrlPr>
                                    </m:dPr>
                                    <m:e>
                                      <m:r>
                                        <a:rPr lang="en-US" i="1" dirty="0">
                                          <a:latin typeface="Cambria Math" panose="02040503050406030204" pitchFamily="18" charset="0"/>
                                        </a:rPr>
                                        <m:t>𝑘</m:t>
                                      </m:r>
                                    </m:e>
                                  </m:d>
                                </m:sub>
                              </m:sSub>
                            </m:e>
                          </m:nary>
                        </m:e>
                      </m:nary>
                      <m:r>
                        <a:rPr lang="en-US" i="0" dirty="0">
                          <a:latin typeface="Cambria Math" panose="02040503050406030204" pitchFamily="18" charset="0"/>
                        </a:rPr>
                        <m:t>∗</m:t>
                      </m:r>
                      <m:r>
                        <a:rPr lang="en-US" b="0" i="1" dirty="0" smtClean="0">
                          <a:latin typeface="Cambria Math" panose="02040503050406030204" pitchFamily="18" charset="0"/>
                        </a:rPr>
                        <m:t>𝑅𝑒𝑙</m:t>
                      </m:r>
                      <m:d>
                        <m:dPr>
                          <m:ctrlPr>
                            <a:rPr lang="en-US" i="1" dirty="0">
                              <a:solidFill>
                                <a:srgbClr val="836967"/>
                              </a:solidFill>
                              <a:latin typeface="Cambria Math" panose="02040503050406030204" pitchFamily="18" charset="0"/>
                            </a:rPr>
                          </m:ctrlPr>
                        </m:dPr>
                        <m:e>
                          <m:r>
                            <a:rPr lang="en-US" i="1" dirty="0">
                              <a:latin typeface="Cambria Math" panose="02040503050406030204" pitchFamily="18" charset="0"/>
                            </a:rPr>
                            <m:t>𝑘</m:t>
                          </m:r>
                        </m:e>
                      </m:d>
                    </m:oMath>
                  </m:oMathPara>
                </a14:m>
                <a:endParaRPr lang="en-US" dirty="0"/>
              </a:p>
            </p:txBody>
          </p:sp>
        </mc:Choice>
        <mc:Fallback xmlns="">
          <p:sp>
            <p:nvSpPr>
              <p:cNvPr id="3" name="TextBox 2">
                <a:extLst>
                  <a:ext uri="{FF2B5EF4-FFF2-40B4-BE49-F238E27FC236}">
                    <a16:creationId xmlns:a16="http://schemas.microsoft.com/office/drawing/2014/main" id="{E6AABDAE-B26F-2E27-A337-FE6CFFED76C6}"/>
                  </a:ext>
                </a:extLst>
              </p:cNvPr>
              <p:cNvSpPr txBox="1">
                <a:spLocks noRot="1" noChangeAspect="1" noMove="1" noResize="1" noEditPoints="1" noAdjustHandles="1" noChangeArrowheads="1" noChangeShapeType="1" noTextEdit="1"/>
              </p:cNvSpPr>
              <p:nvPr/>
            </p:nvSpPr>
            <p:spPr>
              <a:xfrm>
                <a:off x="658590" y="1645637"/>
                <a:ext cx="3350899" cy="1090683"/>
              </a:xfrm>
              <a:prstGeom prst="rect">
                <a:avLst/>
              </a:prstGeom>
              <a:blipFill>
                <a:blip r:embed="rId3"/>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BC1306D9-9492-04A9-51A0-F2FFA83744BF}"/>
              </a:ext>
            </a:extLst>
          </p:cNvPr>
          <p:cNvSpPr txBox="1"/>
          <p:nvPr/>
        </p:nvSpPr>
        <p:spPr>
          <a:xfrm>
            <a:off x="4346688" y="1642665"/>
            <a:ext cx="4138722" cy="1132065"/>
          </a:xfrm>
          <a:prstGeom prst="rect">
            <a:avLst/>
          </a:prstGeom>
          <a:noFill/>
        </p:spPr>
        <p:txBody>
          <a:bodyPr wrap="square" rtlCol="0">
            <a:spAutoFit/>
          </a:bodyPr>
          <a:lstStyle/>
          <a:p>
            <a:pPr>
              <a:spcBef>
                <a:spcPts val="300"/>
              </a:spcBef>
            </a:pPr>
            <a:r>
              <a:rPr lang="en-US" sz="1200" dirty="0">
                <a:latin typeface="Times New Roman" panose="02020603050405020304" pitchFamily="18" charset="0"/>
                <a:cs typeface="Times New Roman" panose="02020603050405020304" pitchFamily="18" charset="0"/>
              </a:rPr>
              <a:t>U : </a:t>
            </a:r>
            <a:r>
              <a:rPr lang="en-US" sz="1200" dirty="0" err="1">
                <a:latin typeface="Times New Roman" panose="02020603050405020304" pitchFamily="18" charset="0"/>
                <a:cs typeface="Times New Roman" panose="02020603050405020304" pitchFamily="18" charset="0"/>
              </a:rPr>
              <a:t>Số</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câu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hỏi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của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tập</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kiếm</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tra</a:t>
            </a:r>
            <a:r>
              <a:rPr lang="en-US" sz="1200" dirty="0">
                <a:latin typeface="Times New Roman" panose="02020603050405020304" pitchFamily="18" charset="0"/>
                <a:cs typeface="Times New Roman" panose="02020603050405020304" pitchFamily="18" charset="0"/>
              </a:rPr>
              <a:t>.</a:t>
            </a:r>
          </a:p>
          <a:p>
            <a:pPr>
              <a:spcBef>
                <a:spcPts val="300"/>
              </a:spcBef>
            </a:pPr>
            <a:r>
              <a:rPr lang="en-US" sz="1200" dirty="0">
                <a:latin typeface="Times New Roman" panose="02020603050405020304" pitchFamily="18" charset="0"/>
                <a:cs typeface="Times New Roman" panose="02020603050405020304" pitchFamily="18" charset="0"/>
              </a:rPr>
              <a:t>P(k) : </a:t>
            </a:r>
            <a:r>
              <a:rPr lang="en-US" sz="1200" dirty="0" err="1">
                <a:latin typeface="Times New Roman" panose="02020603050405020304" pitchFamily="18" charset="0"/>
                <a:cs typeface="Times New Roman" panose="02020603050405020304" pitchFamily="18" charset="0"/>
              </a:rPr>
              <a:t>Độ</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chính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xác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tại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điểm</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cắt</a:t>
            </a:r>
            <a:r>
              <a:rPr lang="en-US" sz="1200" dirty="0">
                <a:latin typeface="Times New Roman" panose="02020603050405020304" pitchFamily="18" charset="0"/>
                <a:cs typeface="Times New Roman" panose="02020603050405020304" pitchFamily="18" charset="0"/>
              </a:rPr>
              <a:t> (1/k).</a:t>
            </a:r>
          </a:p>
          <a:p>
            <a:pPr>
              <a:spcBef>
                <a:spcPts val="300"/>
              </a:spcBef>
            </a:pPr>
            <a:r>
              <a:rPr lang="en-US" sz="1200" dirty="0">
                <a:latin typeface="Times New Roman" panose="02020603050405020304" pitchFamily="18" charset="0"/>
                <a:cs typeface="Times New Roman" panose="02020603050405020304" pitchFamily="18" charset="0"/>
              </a:rPr>
              <a:t>n : </a:t>
            </a:r>
            <a:r>
              <a:rPr lang="en-US" sz="1200" dirty="0" err="1">
                <a:latin typeface="Times New Roman" panose="02020603050405020304" pitchFamily="18" charset="0"/>
                <a:cs typeface="Times New Roman" panose="02020603050405020304" pitchFamily="18" charset="0"/>
              </a:rPr>
              <a:t>Số</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dự</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đoán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cho</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mỗi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câu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hỏi</a:t>
            </a:r>
            <a:r>
              <a:rPr lang="en-US" sz="1200" dirty="0">
                <a:latin typeface="Times New Roman" panose="02020603050405020304" pitchFamily="18" charset="0"/>
                <a:cs typeface="Times New Roman" panose="02020603050405020304" pitchFamily="18" charset="0"/>
              </a:rPr>
              <a:t>.</a:t>
            </a:r>
          </a:p>
          <a:p>
            <a:pPr>
              <a:spcBef>
                <a:spcPts val="300"/>
              </a:spcBef>
            </a:pPr>
            <a:r>
              <a:rPr lang="en-US" sz="1200" dirty="0">
                <a:latin typeface="Times New Roman" panose="02020603050405020304" pitchFamily="18" charset="0"/>
                <a:cs typeface="Times New Roman" panose="02020603050405020304" pitchFamily="18" charset="0"/>
              </a:rPr>
              <a:t>Rel(k) : </a:t>
            </a:r>
            <a:r>
              <a:rPr lang="en-US" sz="1200" dirty="0" err="1">
                <a:latin typeface="Times New Roman" panose="02020603050405020304" pitchFamily="18" charset="0"/>
                <a:cs typeface="Times New Roman" panose="02020603050405020304" pitchFamily="18" charset="0"/>
              </a:rPr>
              <a:t>là</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một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hàm</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chỉ</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số</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bằng</a:t>
            </a:r>
            <a:r>
              <a:rPr lang="en-US" sz="1200" dirty="0">
                <a:latin typeface="Times New Roman" panose="02020603050405020304" pitchFamily="18" charset="0"/>
                <a:cs typeface="Times New Roman" panose="02020603050405020304" pitchFamily="18" charset="0"/>
              </a:rPr>
              <a:t> 1 </a:t>
            </a:r>
            <a:r>
              <a:rPr lang="en-US" sz="1200" dirty="0" err="1">
                <a:latin typeface="Times New Roman" panose="02020603050405020304" pitchFamily="18" charset="0"/>
                <a:cs typeface="Times New Roman" panose="02020603050405020304" pitchFamily="18" charset="0"/>
              </a:rPr>
              <a:t>nếu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vị</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trí</a:t>
            </a:r>
            <a:r>
              <a:rPr lang="en-US" sz="1200" dirty="0">
                <a:latin typeface="Times New Roman" panose="02020603050405020304" pitchFamily="18" charset="0"/>
                <a:cs typeface="Times New Roman" panose="02020603050405020304" pitchFamily="18" charset="0"/>
              </a:rPr>
              <a:t> k </a:t>
            </a:r>
            <a:r>
              <a:rPr lang="en-US" sz="1200" dirty="0" err="1">
                <a:latin typeface="Times New Roman" panose="02020603050405020304" pitchFamily="18" charset="0"/>
                <a:cs typeface="Times New Roman" panose="02020603050405020304" pitchFamily="18" charset="0"/>
              </a:rPr>
              <a:t>là</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nhãn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đúng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bằng</a:t>
            </a:r>
            <a:r>
              <a:rPr lang="en-US" sz="1200" dirty="0">
                <a:latin typeface="Times New Roman" panose="02020603050405020304" pitchFamily="18" charset="0"/>
                <a:cs typeface="Times New Roman" panose="02020603050405020304" pitchFamily="18" charset="0"/>
              </a:rPr>
              <a:t> 0 </a:t>
            </a:r>
            <a:r>
              <a:rPr lang="en-US" sz="1200" dirty="0" err="1">
                <a:latin typeface="Times New Roman" panose="02020603050405020304" pitchFamily="18" charset="0"/>
                <a:cs typeface="Times New Roman" panose="02020603050405020304" pitchFamily="18" charset="0"/>
              </a:rPr>
              <a:t>là</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nhãn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sai</a:t>
            </a:r>
            <a:r>
              <a:rPr lang="en-US" sz="1200" dirty="0">
                <a:latin typeface="Times New Roman" panose="02020603050405020304" pitchFamily="18" charset="0"/>
                <a:cs typeface="Times New Roman" panose="02020603050405020304" pitchFamily="18" charset="0"/>
              </a:rPr>
              <a:t>. </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DC8BDF6-CCC5-CDFA-BFB9-B10A8F03C5BC}"/>
                  </a:ext>
                </a:extLst>
              </p:cNvPr>
              <p:cNvSpPr txBox="1"/>
              <p:nvPr/>
            </p:nvSpPr>
            <p:spPr>
              <a:xfrm>
                <a:off x="316318" y="2858493"/>
                <a:ext cx="3551275" cy="49923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𝐴</m:t>
                      </m:r>
                      <m:r>
                        <a:rPr lang="en-US" b="0" i="1" smtClean="0">
                          <a:latin typeface="Cambria Math" panose="02040503050406030204" pitchFamily="18" charset="0"/>
                        </a:rPr>
                        <m:t>𝑐𝑐𝑢𝑟𝑎𝑐𝑦</m:t>
                      </m:r>
                      <m:r>
                        <a:rPr lang="en-US" i="1" smtClean="0">
                          <a:latin typeface="Cambria Math" panose="02040503050406030204" pitchFamily="18" charset="0"/>
                        </a:rPr>
                        <m:t>=</m:t>
                      </m:r>
                      <m:f>
                        <m:fPr>
                          <m:ctrlPr>
                            <a:rPr lang="en-US" i="1" smtClean="0">
                              <a:solidFill>
                                <a:srgbClr val="836967"/>
                              </a:solidFill>
                              <a:latin typeface="Cambria Math" panose="02040503050406030204" pitchFamily="18" charset="0"/>
                            </a:rPr>
                          </m:ctrlPr>
                        </m:fPr>
                        <m:num>
                          <m:r>
                            <a:rPr lang="en-US" i="1" smtClean="0">
                              <a:latin typeface="Cambria Math" panose="02040503050406030204" pitchFamily="18" charset="0"/>
                            </a:rPr>
                            <m:t>𝑇</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𝑇𝑁</m:t>
                          </m:r>
                        </m:num>
                        <m:den>
                          <m:r>
                            <a:rPr lang="en-US" i="1" smtClean="0">
                              <a:latin typeface="Cambria Math" panose="02040503050406030204" pitchFamily="18" charset="0"/>
                            </a:rPr>
                            <m:t>𝑇</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𝑇𝑁</m:t>
                          </m:r>
                          <m:r>
                            <a:rPr lang="en-US" b="0" i="1" smtClean="0">
                              <a:latin typeface="Cambria Math" panose="02040503050406030204" pitchFamily="18" charset="0"/>
                            </a:rPr>
                            <m:t>+</m:t>
                          </m:r>
                          <m:r>
                            <a:rPr lang="en-US" b="0" i="1" smtClean="0">
                              <a:latin typeface="Cambria Math" panose="02040503050406030204" pitchFamily="18" charset="0"/>
                            </a:rPr>
                            <m:t>𝐹𝑃</m:t>
                          </m:r>
                          <m:r>
                            <a:rPr lang="en-US" b="0" i="1" smtClean="0">
                              <a:latin typeface="Cambria Math" panose="02040503050406030204" pitchFamily="18" charset="0"/>
                            </a:rPr>
                            <m:t>+</m:t>
                          </m:r>
                          <m:r>
                            <a:rPr lang="en-US" b="0" i="1" smtClean="0">
                              <a:latin typeface="Cambria Math" panose="02040503050406030204" pitchFamily="18" charset="0"/>
                            </a:rPr>
                            <m:t>𝐹𝑁</m:t>
                          </m:r>
                        </m:den>
                      </m:f>
                    </m:oMath>
                  </m:oMathPara>
                </a14:m>
                <a:endParaRPr lang="en-US" dirty="0"/>
              </a:p>
            </p:txBody>
          </p:sp>
        </mc:Choice>
        <mc:Fallback xmlns="">
          <p:sp>
            <p:nvSpPr>
              <p:cNvPr id="7" name="TextBox 6">
                <a:extLst>
                  <a:ext uri="{FF2B5EF4-FFF2-40B4-BE49-F238E27FC236}">
                    <a16:creationId xmlns:a16="http://schemas.microsoft.com/office/drawing/2014/main" id="{2DC8BDF6-CCC5-CDFA-BFB9-B10A8F03C5BC}"/>
                  </a:ext>
                </a:extLst>
              </p:cNvPr>
              <p:cNvSpPr txBox="1">
                <a:spLocks noRot="1" noChangeAspect="1" noMove="1" noResize="1" noEditPoints="1" noAdjustHandles="1" noChangeArrowheads="1" noChangeShapeType="1" noTextEdit="1"/>
              </p:cNvSpPr>
              <p:nvPr/>
            </p:nvSpPr>
            <p:spPr>
              <a:xfrm>
                <a:off x="316318" y="2858493"/>
                <a:ext cx="3551275" cy="499239"/>
              </a:xfrm>
              <a:prstGeom prst="rect">
                <a:avLst/>
              </a:prstGeom>
              <a:blipFill>
                <a:blip r:embed="rId4"/>
                <a:stretch>
                  <a:fillRect b="-1220"/>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17A6AA2C-D525-1820-DD3A-353C665B534F}"/>
              </a:ext>
            </a:extLst>
          </p:cNvPr>
          <p:cNvSpPr txBox="1"/>
          <p:nvPr/>
        </p:nvSpPr>
        <p:spPr>
          <a:xfrm>
            <a:off x="4346687" y="2893931"/>
            <a:ext cx="4244419" cy="1523494"/>
          </a:xfrm>
          <a:prstGeom prst="rect">
            <a:avLst/>
          </a:prstGeom>
          <a:noFill/>
        </p:spPr>
        <p:txBody>
          <a:bodyPr wrap="square" rtlCol="0">
            <a:spAutoFit/>
          </a:bodyPr>
          <a:lstStyle/>
          <a:p>
            <a:pPr>
              <a:spcBef>
                <a:spcPts val="200"/>
              </a:spcBef>
            </a:pPr>
            <a:r>
              <a:rPr lang="vi-VN" sz="1100" dirty="0">
                <a:latin typeface="+mj-lt"/>
              </a:rPr>
              <a:t>TP: True Positive - Số lượng mẫu thực sự thuộc vào lớp dương và mô hình dự đoán đúng. </a:t>
            </a:r>
            <a:endParaRPr lang="en-US" sz="1100" dirty="0">
              <a:latin typeface="+mj-lt"/>
            </a:endParaRPr>
          </a:p>
          <a:p>
            <a:pPr>
              <a:spcBef>
                <a:spcPts val="200"/>
              </a:spcBef>
            </a:pPr>
            <a:r>
              <a:rPr lang="vi-VN" sz="1100" dirty="0">
                <a:latin typeface="+mj-lt"/>
              </a:rPr>
              <a:t>TN: True Negative - Số lượng mẫu thực sự thuộc vào lớp âm và mô hình dự đoán đúng. </a:t>
            </a:r>
            <a:endParaRPr lang="en-US" sz="1100" dirty="0">
              <a:latin typeface="+mj-lt"/>
            </a:endParaRPr>
          </a:p>
          <a:p>
            <a:pPr>
              <a:spcBef>
                <a:spcPts val="200"/>
              </a:spcBef>
            </a:pPr>
            <a:r>
              <a:rPr lang="vi-VN" sz="1100" dirty="0">
                <a:latin typeface="+mj-lt"/>
              </a:rPr>
              <a:t>FP: False Positive - Số lượng mẫu thực sự thuộc vào lớp âm nhưng mô hình dự đoán là thuộc vào lớp dương (lỗi dương).</a:t>
            </a:r>
            <a:endParaRPr lang="en-US" sz="1100" dirty="0">
              <a:latin typeface="+mj-lt"/>
            </a:endParaRPr>
          </a:p>
          <a:p>
            <a:pPr>
              <a:spcBef>
                <a:spcPts val="200"/>
              </a:spcBef>
            </a:pPr>
            <a:r>
              <a:rPr lang="vi-VN" sz="1100" dirty="0">
                <a:latin typeface="+mj-lt"/>
              </a:rPr>
              <a:t>FN: False Negative - Số lượng mẫu thực sự thuộc vào lớp dương nhưng mô hình dự đoán là thuộc vào lớp âm (lỗi âm).</a:t>
            </a:r>
            <a:endParaRPr lang="en-US" sz="1100" dirty="0">
              <a:latin typeface="+mj-lt"/>
            </a:endParaRPr>
          </a:p>
        </p:txBody>
      </p:sp>
      <p:sp>
        <p:nvSpPr>
          <p:cNvPr id="9" name="TextBox 8">
            <a:extLst>
              <a:ext uri="{FF2B5EF4-FFF2-40B4-BE49-F238E27FC236}">
                <a16:creationId xmlns:a16="http://schemas.microsoft.com/office/drawing/2014/main" id="{1F9F3B0C-AA81-B6D9-92CE-3D02A5B83451}"/>
              </a:ext>
            </a:extLst>
          </p:cNvPr>
          <p:cNvSpPr txBox="1"/>
          <p:nvPr/>
        </p:nvSpPr>
        <p:spPr>
          <a:xfrm>
            <a:off x="435933" y="3740943"/>
            <a:ext cx="3910754" cy="1169551"/>
          </a:xfrm>
          <a:prstGeom prst="rect">
            <a:avLst/>
          </a:prstGeom>
          <a:noFill/>
        </p:spPr>
        <p:txBody>
          <a:bodyPr wrap="square" rtlCol="0">
            <a:spAutoFit/>
          </a:bodyPr>
          <a:lstStyle/>
          <a:p>
            <a:pPr>
              <a:spcBef>
                <a:spcPts val="600"/>
              </a:spcBef>
            </a:pPr>
            <a:r>
              <a:rPr lang="en-US" i="1" dirty="0" err="1">
                <a:latin typeface="Times New Roman" panose="02020603050405020304" pitchFamily="18" charset="0"/>
                <a:cs typeface="Times New Roman" panose="02020603050405020304" pitchFamily="18" charset="0"/>
              </a:rPr>
              <a:t>Độ</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chính</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xác</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của</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mô</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hình</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được</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đánh</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giá</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trên</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bộ</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chấm</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tự</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đông</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với</a:t>
            </a:r>
            <a:r>
              <a:rPr lang="en-US" i="1" dirty="0">
                <a:latin typeface="Times New Roman" panose="02020603050405020304" pitchFamily="18" charset="0"/>
                <a:cs typeface="Times New Roman" panose="02020603050405020304" pitchFamily="18" charset="0"/>
              </a:rPr>
              <a:t> 4000 </a:t>
            </a:r>
            <a:r>
              <a:rPr lang="en-US" i="1" dirty="0" err="1">
                <a:latin typeface="Times New Roman" panose="02020603050405020304" pitchFamily="18" charset="0"/>
                <a:cs typeface="Times New Roman" panose="02020603050405020304" pitchFamily="18" charset="0"/>
              </a:rPr>
              <a:t>mẫu</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thử</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nghiệm</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ẩn</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của</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cuộc</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thi</a:t>
            </a:r>
            <a:r>
              <a:rPr lang="en-US" i="1" dirty="0">
                <a:latin typeface="Times New Roman" panose="02020603050405020304" pitchFamily="18" charset="0"/>
                <a:cs typeface="Times New Roman" panose="02020603050405020304" pitchFamily="18" charset="0"/>
              </a:rPr>
              <a:t> </a:t>
            </a:r>
            <a:r>
              <a:rPr lang="en-US" b="1" i="1" dirty="0">
                <a:solidFill>
                  <a:srgbClr val="202124"/>
                </a:solidFill>
                <a:effectLst/>
                <a:latin typeface="Times New Roman" panose="02020603050405020304" pitchFamily="18" charset="0"/>
                <a:cs typeface="Times New Roman" panose="02020603050405020304" pitchFamily="18" charset="0"/>
              </a:rPr>
              <a:t>Kaggle - LLM Science Exam, </a:t>
            </a:r>
            <a:r>
              <a:rPr lang="en-US" i="1" dirty="0" err="1">
                <a:solidFill>
                  <a:srgbClr val="202124"/>
                </a:solidFill>
                <a:effectLst/>
                <a:latin typeface="Times New Roman" panose="02020603050405020304" pitchFamily="18" charset="0"/>
                <a:cs typeface="Times New Roman" panose="02020603050405020304" pitchFamily="18" charset="0"/>
              </a:rPr>
              <a:t>trên</a:t>
            </a:r>
            <a:r>
              <a:rPr lang="en-US" i="1" dirty="0">
                <a:solidFill>
                  <a:srgbClr val="202124"/>
                </a:solidFill>
                <a:effectLst/>
                <a:latin typeface="Times New Roman" panose="02020603050405020304" pitchFamily="18" charset="0"/>
                <a:cs typeface="Times New Roman" panose="02020603050405020304" pitchFamily="18" charset="0"/>
              </a:rPr>
              <a:t> </a:t>
            </a:r>
            <a:r>
              <a:rPr lang="en-US" i="1" dirty="0" err="1">
                <a:solidFill>
                  <a:srgbClr val="202124"/>
                </a:solidFill>
                <a:effectLst/>
                <a:latin typeface="Times New Roman" panose="02020603050405020304" pitchFamily="18" charset="0"/>
                <a:cs typeface="Times New Roman" panose="02020603050405020304" pitchFamily="18" charset="0"/>
              </a:rPr>
              <a:t>độ</a:t>
            </a:r>
            <a:r>
              <a:rPr lang="en-US" i="1" dirty="0">
                <a:solidFill>
                  <a:srgbClr val="202124"/>
                </a:solidFill>
                <a:effectLst/>
                <a:latin typeface="Times New Roman" panose="02020603050405020304" pitchFamily="18" charset="0"/>
                <a:cs typeface="Times New Roman" panose="02020603050405020304" pitchFamily="18" charset="0"/>
              </a:rPr>
              <a:t> </a:t>
            </a:r>
            <a:r>
              <a:rPr lang="en-US" i="1" dirty="0" err="1">
                <a:solidFill>
                  <a:srgbClr val="202124"/>
                </a:solidFill>
                <a:effectLst/>
                <a:latin typeface="Times New Roman" panose="02020603050405020304" pitchFamily="18" charset="0"/>
                <a:cs typeface="Times New Roman" panose="02020603050405020304" pitchFamily="18" charset="0"/>
              </a:rPr>
              <a:t>đo</a:t>
            </a:r>
            <a:r>
              <a:rPr lang="en-US" i="1" dirty="0">
                <a:solidFill>
                  <a:srgbClr val="202124"/>
                </a:solidFill>
                <a:effectLst/>
                <a:latin typeface="Times New Roman" panose="02020603050405020304" pitchFamily="18" charset="0"/>
                <a:cs typeface="Times New Roman" panose="02020603050405020304" pitchFamily="18" charset="0"/>
              </a:rPr>
              <a:t> Map3</a:t>
            </a:r>
            <a:endParaRPr lang="en-US" b="1" i="1" dirty="0">
              <a:solidFill>
                <a:srgbClr val="202124"/>
              </a:solidFill>
              <a:effectLs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585603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8F4FF0F1-88C1-6722-A7D7-5843ECF7956D}"/>
              </a:ext>
            </a:extLst>
          </p:cNvPr>
          <p:cNvSpPr/>
          <p:nvPr/>
        </p:nvSpPr>
        <p:spPr>
          <a:xfrm>
            <a:off x="401378" y="983920"/>
            <a:ext cx="8511363" cy="3837510"/>
          </a:xfrm>
          <a:prstGeom prst="round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Google Shape;261;p38">
            <a:extLst>
              <a:ext uri="{FF2B5EF4-FFF2-40B4-BE49-F238E27FC236}">
                <a16:creationId xmlns:a16="http://schemas.microsoft.com/office/drawing/2014/main" id="{A1CD6635-40F6-3CB7-9159-4D11ECDD7069}"/>
              </a:ext>
            </a:extLst>
          </p:cNvPr>
          <p:cNvSpPr txBox="1">
            <a:spLocks noGrp="1"/>
          </p:cNvSpPr>
          <p:nvPr>
            <p:ph type="title"/>
          </p:nvPr>
        </p:nvSpPr>
        <p:spPr>
          <a:xfrm>
            <a:off x="2780100" y="411220"/>
            <a:ext cx="3583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1" dirty="0">
                <a:latin typeface="Times New Roman" panose="02020603050405020304" pitchFamily="18" charset="0"/>
                <a:cs typeface="Times New Roman" panose="02020603050405020304" pitchFamily="18" charset="0"/>
              </a:rPr>
              <a:t>Nội dung thực hiện</a:t>
            </a:r>
            <a:endParaRPr sz="28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7C5C8FB-29F4-489F-66DA-76742357B167}"/>
              </a:ext>
            </a:extLst>
          </p:cNvPr>
          <p:cNvSpPr txBox="1"/>
          <p:nvPr/>
        </p:nvSpPr>
        <p:spPr>
          <a:xfrm>
            <a:off x="658590" y="1154132"/>
            <a:ext cx="6996224" cy="369332"/>
          </a:xfrm>
          <a:prstGeom prst="rect">
            <a:avLst/>
          </a:prstGeom>
          <a:noFill/>
        </p:spPr>
        <p:txBody>
          <a:bodyPr wrap="square" rtlCol="0">
            <a:spAutoFit/>
          </a:bodyPr>
          <a:lstStyle/>
          <a:p>
            <a:r>
              <a:rPr lang="en-US" sz="1800" b="1" i="1" dirty="0" err="1">
                <a:solidFill>
                  <a:srgbClr val="FF0000"/>
                </a:solidFill>
                <a:latin typeface="Times New Roman" panose="02020603050405020304" pitchFamily="18" charset="0"/>
                <a:cs typeface="Times New Roman" panose="02020603050405020304" pitchFamily="18" charset="0"/>
              </a:rPr>
              <a:t>Một</a:t>
            </a:r>
            <a:r>
              <a:rPr lang="en-US" sz="1800" b="1" i="1" dirty="0">
                <a:solidFill>
                  <a:srgbClr val="FF0000"/>
                </a:solidFill>
                <a:latin typeface="Times New Roman" panose="02020603050405020304" pitchFamily="18" charset="0"/>
                <a:cs typeface="Times New Roman" panose="02020603050405020304" pitchFamily="18" charset="0"/>
              </a:rPr>
              <a:t> </a:t>
            </a:r>
            <a:r>
              <a:rPr lang="en-US" sz="1800" b="1" i="1" dirty="0" err="1">
                <a:solidFill>
                  <a:srgbClr val="FF0000"/>
                </a:solidFill>
                <a:latin typeface="Times New Roman" panose="02020603050405020304" pitchFamily="18" charset="0"/>
                <a:cs typeface="Times New Roman" panose="02020603050405020304" pitchFamily="18" charset="0"/>
              </a:rPr>
              <a:t>số</a:t>
            </a:r>
            <a:r>
              <a:rPr lang="en-US" sz="1800" b="1" i="1" dirty="0">
                <a:solidFill>
                  <a:srgbClr val="FF0000"/>
                </a:solidFill>
                <a:latin typeface="Times New Roman" panose="02020603050405020304" pitchFamily="18" charset="0"/>
                <a:cs typeface="Times New Roman" panose="02020603050405020304" pitchFamily="18" charset="0"/>
              </a:rPr>
              <a:t> </a:t>
            </a:r>
            <a:r>
              <a:rPr lang="en-US" sz="1800" b="1" i="1" dirty="0" err="1">
                <a:solidFill>
                  <a:srgbClr val="FF0000"/>
                </a:solidFill>
                <a:latin typeface="Times New Roman" panose="02020603050405020304" pitchFamily="18" charset="0"/>
                <a:cs typeface="Times New Roman" panose="02020603050405020304" pitchFamily="18" charset="0"/>
              </a:rPr>
              <a:t>kết</a:t>
            </a:r>
            <a:r>
              <a:rPr lang="en-US" sz="1800" b="1" i="1" dirty="0">
                <a:solidFill>
                  <a:srgbClr val="FF0000"/>
                </a:solidFill>
                <a:latin typeface="Times New Roman" panose="02020603050405020304" pitchFamily="18" charset="0"/>
                <a:cs typeface="Times New Roman" panose="02020603050405020304" pitchFamily="18" charset="0"/>
              </a:rPr>
              <a:t> </a:t>
            </a:r>
            <a:r>
              <a:rPr lang="en-US" sz="1800" b="1" i="1" dirty="0" err="1">
                <a:solidFill>
                  <a:srgbClr val="FF0000"/>
                </a:solidFill>
                <a:latin typeface="Times New Roman" panose="02020603050405020304" pitchFamily="18" charset="0"/>
                <a:cs typeface="Times New Roman" panose="02020603050405020304" pitchFamily="18" charset="0"/>
              </a:rPr>
              <a:t>quả</a:t>
            </a:r>
            <a:r>
              <a:rPr lang="en-US" sz="1800" b="1" i="1" dirty="0">
                <a:solidFill>
                  <a:srgbClr val="FF0000"/>
                </a:solidFill>
                <a:latin typeface="Times New Roman" panose="02020603050405020304" pitchFamily="18" charset="0"/>
                <a:cs typeface="Times New Roman" panose="02020603050405020304" pitchFamily="18" charset="0"/>
              </a:rPr>
              <a:t> </a:t>
            </a:r>
            <a:r>
              <a:rPr lang="en-US" sz="1800" b="1" i="1" dirty="0" err="1">
                <a:solidFill>
                  <a:srgbClr val="FF0000"/>
                </a:solidFill>
                <a:latin typeface="Times New Roman" panose="02020603050405020304" pitchFamily="18" charset="0"/>
                <a:cs typeface="Times New Roman" panose="02020603050405020304" pitchFamily="18" charset="0"/>
              </a:rPr>
              <a:t>đánh</a:t>
            </a:r>
            <a:r>
              <a:rPr lang="en-US" sz="1800" b="1" i="1" dirty="0">
                <a:solidFill>
                  <a:srgbClr val="FF0000"/>
                </a:solidFill>
                <a:latin typeface="Times New Roman" panose="02020603050405020304" pitchFamily="18" charset="0"/>
                <a:cs typeface="Times New Roman" panose="02020603050405020304" pitchFamily="18" charset="0"/>
              </a:rPr>
              <a:t> </a:t>
            </a:r>
            <a:r>
              <a:rPr lang="en-US" sz="1800" b="1" i="1" dirty="0" err="1">
                <a:solidFill>
                  <a:srgbClr val="FF0000"/>
                </a:solidFill>
                <a:latin typeface="Times New Roman" panose="02020603050405020304" pitchFamily="18" charset="0"/>
                <a:cs typeface="Times New Roman" panose="02020603050405020304" pitchFamily="18" charset="0"/>
              </a:rPr>
              <a:t>giá</a:t>
            </a:r>
            <a:r>
              <a:rPr lang="en-US" sz="1800" b="1" i="1" dirty="0">
                <a:solidFill>
                  <a:srgbClr val="FF0000"/>
                </a:solidFill>
                <a:latin typeface="Times New Roman" panose="02020603050405020304" pitchFamily="18" charset="0"/>
                <a:cs typeface="Times New Roman" panose="02020603050405020304" pitchFamily="18" charset="0"/>
              </a:rPr>
              <a:t> </a:t>
            </a:r>
            <a:r>
              <a:rPr lang="en-US" sz="1800" b="1" i="1" dirty="0" err="1">
                <a:solidFill>
                  <a:srgbClr val="FF0000"/>
                </a:solidFill>
                <a:latin typeface="Times New Roman" panose="02020603050405020304" pitchFamily="18" charset="0"/>
                <a:cs typeface="Times New Roman" panose="02020603050405020304" pitchFamily="18" charset="0"/>
              </a:rPr>
              <a:t>mô</a:t>
            </a:r>
            <a:r>
              <a:rPr lang="en-US" sz="1800" b="1" i="1" dirty="0">
                <a:solidFill>
                  <a:srgbClr val="FF0000"/>
                </a:solidFill>
                <a:latin typeface="Times New Roman" panose="02020603050405020304" pitchFamily="18" charset="0"/>
                <a:cs typeface="Times New Roman" panose="02020603050405020304" pitchFamily="18" charset="0"/>
              </a:rPr>
              <a:t> </a:t>
            </a:r>
            <a:r>
              <a:rPr lang="en-US" sz="1800" b="1" i="1" dirty="0" err="1">
                <a:solidFill>
                  <a:srgbClr val="FF0000"/>
                </a:solidFill>
                <a:latin typeface="Times New Roman" panose="02020603050405020304" pitchFamily="18" charset="0"/>
                <a:cs typeface="Times New Roman" panose="02020603050405020304" pitchFamily="18" charset="0"/>
              </a:rPr>
              <a:t>hình</a:t>
            </a:r>
            <a:r>
              <a:rPr lang="en-US" sz="1800" b="1" i="1" dirty="0">
                <a:solidFill>
                  <a:srgbClr val="FF0000"/>
                </a:solidFill>
                <a:latin typeface="Times New Roman" panose="02020603050405020304" pitchFamily="18" charset="0"/>
                <a:cs typeface="Times New Roman" panose="02020603050405020304" pitchFamily="18" charset="0"/>
              </a:rPr>
              <a:t> </a:t>
            </a:r>
            <a:r>
              <a:rPr lang="en-US" sz="1800" b="1" i="1" dirty="0" err="1">
                <a:solidFill>
                  <a:srgbClr val="FF0000"/>
                </a:solidFill>
                <a:latin typeface="Times New Roman" panose="02020603050405020304" pitchFamily="18" charset="0"/>
                <a:cs typeface="Times New Roman" panose="02020603050405020304" pitchFamily="18" charset="0"/>
              </a:rPr>
              <a:t>thử</a:t>
            </a:r>
            <a:r>
              <a:rPr lang="en-US" sz="1800" b="1" i="1" dirty="0">
                <a:solidFill>
                  <a:srgbClr val="FF0000"/>
                </a:solidFill>
                <a:latin typeface="Times New Roman" panose="02020603050405020304" pitchFamily="18" charset="0"/>
                <a:cs typeface="Times New Roman" panose="02020603050405020304" pitchFamily="18" charset="0"/>
              </a:rPr>
              <a:t> </a:t>
            </a:r>
            <a:r>
              <a:rPr lang="en-US" sz="1800" b="1" i="1" dirty="0" err="1">
                <a:solidFill>
                  <a:srgbClr val="FF0000"/>
                </a:solidFill>
                <a:latin typeface="Times New Roman" panose="02020603050405020304" pitchFamily="18" charset="0"/>
                <a:cs typeface="Times New Roman" panose="02020603050405020304" pitchFamily="18" charset="0"/>
              </a:rPr>
              <a:t>nghiêm</a:t>
            </a:r>
            <a:endParaRPr lang="en-US" sz="1800" b="1" i="1" dirty="0">
              <a:solidFill>
                <a:srgbClr val="FF0000"/>
              </a:solidFill>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C474BF5B-A5F6-456E-57F8-DC3027FD159B}"/>
              </a:ext>
            </a:extLst>
          </p:cNvPr>
          <p:cNvGraphicFramePr>
            <a:graphicFrameLocks noGrp="1"/>
          </p:cNvGraphicFramePr>
          <p:nvPr>
            <p:extLst>
              <p:ext uri="{D42A27DB-BD31-4B8C-83A1-F6EECF244321}">
                <p14:modId xmlns:p14="http://schemas.microsoft.com/office/powerpoint/2010/main" val="3507187435"/>
              </p:ext>
            </p:extLst>
          </p:nvPr>
        </p:nvGraphicFramePr>
        <p:xfrm>
          <a:off x="882502" y="2022527"/>
          <a:ext cx="7751135" cy="2453779"/>
        </p:xfrm>
        <a:graphic>
          <a:graphicData uri="http://schemas.openxmlformats.org/drawingml/2006/table">
            <a:tbl>
              <a:tblPr firstRow="1" bandRow="1">
                <a:tableStyleId>{09A01CD3-5362-4B6C-8AAF-5453D829EB81}</a:tableStyleId>
              </a:tblPr>
              <a:tblGrid>
                <a:gridCol w="1018905">
                  <a:extLst>
                    <a:ext uri="{9D8B030D-6E8A-4147-A177-3AD203B41FA5}">
                      <a16:colId xmlns:a16="http://schemas.microsoft.com/office/drawing/2014/main" val="3411531168"/>
                    </a:ext>
                  </a:extLst>
                </a:gridCol>
                <a:gridCol w="1995130">
                  <a:extLst>
                    <a:ext uri="{9D8B030D-6E8A-4147-A177-3AD203B41FA5}">
                      <a16:colId xmlns:a16="http://schemas.microsoft.com/office/drawing/2014/main" val="1079801589"/>
                    </a:ext>
                  </a:extLst>
                </a:gridCol>
                <a:gridCol w="1568364">
                  <a:extLst>
                    <a:ext uri="{9D8B030D-6E8A-4147-A177-3AD203B41FA5}">
                      <a16:colId xmlns:a16="http://schemas.microsoft.com/office/drawing/2014/main" val="1252013352"/>
                    </a:ext>
                  </a:extLst>
                </a:gridCol>
                <a:gridCol w="1408327">
                  <a:extLst>
                    <a:ext uri="{9D8B030D-6E8A-4147-A177-3AD203B41FA5}">
                      <a16:colId xmlns:a16="http://schemas.microsoft.com/office/drawing/2014/main" val="215297009"/>
                    </a:ext>
                  </a:extLst>
                </a:gridCol>
                <a:gridCol w="1760409">
                  <a:extLst>
                    <a:ext uri="{9D8B030D-6E8A-4147-A177-3AD203B41FA5}">
                      <a16:colId xmlns:a16="http://schemas.microsoft.com/office/drawing/2014/main" val="3039346192"/>
                    </a:ext>
                  </a:extLst>
                </a:gridCol>
              </a:tblGrid>
              <a:tr h="538129">
                <a:tc>
                  <a:txBody>
                    <a:bodyPr/>
                    <a:lstStyle/>
                    <a:p>
                      <a:r>
                        <a:rPr lang="en-US" sz="1400" dirty="0" err="1">
                          <a:latin typeface="Times New Roman" panose="02020603050405020304" pitchFamily="18" charset="0"/>
                          <a:cs typeface="Times New Roman" panose="02020603050405020304" pitchFamily="18" charset="0"/>
                        </a:rPr>
                        <a:t>Nhiệm</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vụ</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Multiclass classification</a:t>
                      </a:r>
                    </a:p>
                  </a:txBody>
                  <a:tcPr/>
                </a:tc>
                <a:tc>
                  <a:txBody>
                    <a:bodyPr/>
                    <a:lstStyle/>
                    <a:p>
                      <a:r>
                        <a:rPr lang="en-US" dirty="0">
                          <a:latin typeface="Times New Roman" panose="02020603050405020304" pitchFamily="18" charset="0"/>
                          <a:cs typeface="Times New Roman" panose="02020603050405020304" pitchFamily="18" charset="0"/>
                        </a:rPr>
                        <a:t>Binary classification</a:t>
                      </a:r>
                    </a:p>
                  </a:txBody>
                  <a:tcPr/>
                </a:tc>
                <a:tc>
                  <a:txBody>
                    <a:bodyPr/>
                    <a:lstStyle/>
                    <a:p>
                      <a:r>
                        <a:rPr lang="en-US" dirty="0">
                          <a:latin typeface="Times New Roman" panose="02020603050405020304" pitchFamily="18" charset="0"/>
                          <a:cs typeface="Times New Roman" panose="02020603050405020304" pitchFamily="18" charset="0"/>
                        </a:rPr>
                        <a:t>Multi-choice </a:t>
                      </a:r>
                    </a:p>
                  </a:txBody>
                  <a:tcPr/>
                </a:tc>
                <a:tc>
                  <a:txBody>
                    <a:bodyPr/>
                    <a:lstStyle/>
                    <a:p>
                      <a:r>
                        <a:rPr lang="en-US" dirty="0">
                          <a:latin typeface="Times New Roman" panose="02020603050405020304" pitchFamily="18" charset="0"/>
                          <a:cs typeface="Times New Roman" panose="02020603050405020304" pitchFamily="18" charset="0"/>
                        </a:rPr>
                        <a:t>Multi-choice</a:t>
                      </a:r>
                    </a:p>
                  </a:txBody>
                  <a:tcPr/>
                </a:tc>
                <a:extLst>
                  <a:ext uri="{0D108BD9-81ED-4DB2-BD59-A6C34878D82A}">
                    <a16:rowId xmlns:a16="http://schemas.microsoft.com/office/drawing/2014/main" val="2955275038"/>
                  </a:ext>
                </a:extLst>
              </a:tr>
              <a:tr h="1424458">
                <a:tc>
                  <a:txBody>
                    <a:bodyPr/>
                    <a:lstStyle/>
                    <a:p>
                      <a:r>
                        <a:rPr lang="en-US" sz="1400" dirty="0">
                          <a:latin typeface="Times New Roman" panose="02020603050405020304" pitchFamily="18" charset="0"/>
                          <a:cs typeface="Times New Roman" panose="02020603050405020304" pitchFamily="18" charset="0"/>
                        </a:rPr>
                        <a:t>Model</a:t>
                      </a:r>
                    </a:p>
                  </a:txBody>
                  <a:tcPr/>
                </a:tc>
                <a:tc>
                  <a:txBody>
                    <a:bodyPr/>
                    <a:lstStyle/>
                    <a:p>
                      <a:r>
                        <a:rPr lang="en-US" sz="1400" dirty="0">
                          <a:latin typeface="Times New Roman" panose="02020603050405020304" pitchFamily="18" charset="0"/>
                          <a:cs typeface="Times New Roman" panose="02020603050405020304" pitchFamily="18" charset="0"/>
                        </a:rPr>
                        <a:t>Pre-trained </a:t>
                      </a:r>
                      <a:r>
                        <a:rPr lang="en-US" sz="1400" dirty="0" err="1">
                          <a:latin typeface="Times New Roman" panose="02020603050405020304" pitchFamily="18" charset="0"/>
                          <a:cs typeface="Times New Roman" panose="02020603050405020304" pitchFamily="18" charset="0"/>
                        </a:rPr>
                        <a:t>bert</a:t>
                      </a:r>
                      <a:r>
                        <a:rPr lang="en-US" sz="1400" dirty="0">
                          <a:latin typeface="Times New Roman" panose="02020603050405020304" pitchFamily="18" charset="0"/>
                          <a:cs typeface="Times New Roman" panose="02020603050405020304" pitchFamily="18" charset="0"/>
                        </a:rPr>
                        <a:t>-base </a:t>
                      </a:r>
                      <a:r>
                        <a:rPr lang="en-US" sz="1400" dirty="0" err="1">
                          <a:latin typeface="Times New Roman" panose="02020603050405020304" pitchFamily="18" charset="0"/>
                          <a:cs typeface="Times New Roman" panose="02020603050405020304" pitchFamily="18" charset="0"/>
                        </a:rPr>
                        <a:t>tensorflow</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multiheadAttention</a:t>
                      </a:r>
                      <a:r>
                        <a:rPr lang="en-US" sz="1400" dirty="0">
                          <a:latin typeface="Times New Roman" panose="02020603050405020304" pitchFamily="18" charset="0"/>
                          <a:cs typeface="Times New Roman" panose="02020603050405020304" pitchFamily="18" charset="0"/>
                        </a:rPr>
                        <a:t> , residual connection,  normalization, </a:t>
                      </a:r>
                      <a:r>
                        <a:rPr lang="en-US" sz="1400" dirty="0" err="1">
                          <a:latin typeface="Times New Roman" panose="02020603050405020304" pitchFamily="18" charset="0"/>
                          <a:cs typeface="Times New Roman" panose="02020603050405020304" pitchFamily="18" charset="0"/>
                        </a:rPr>
                        <a:t>đầu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ra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sử</a:t>
                      </a:r>
                      <a:r>
                        <a:rPr lang="en-US" sz="1400" dirty="0">
                          <a:latin typeface="Times New Roman" panose="02020603050405020304" pitchFamily="18" charset="0"/>
                          <a:cs typeface="Times New Roman" panose="02020603050405020304" pitchFamily="18" charset="0"/>
                        </a:rPr>
                        <a:t> dung </a:t>
                      </a:r>
                      <a:r>
                        <a:rPr lang="en-US" sz="1400" dirty="0" err="1">
                          <a:latin typeface="Times New Roman" panose="02020603050405020304" pitchFamily="18" charset="0"/>
                          <a:cs typeface="Times New Roman" panose="02020603050405020304" pitchFamily="18" charset="0"/>
                        </a:rPr>
                        <a:t>softmax</a:t>
                      </a:r>
                      <a:r>
                        <a:rPr lang="en-US" sz="1400" dirty="0">
                          <a:latin typeface="Times New Roman" panose="02020603050405020304" pitchFamily="18" charset="0"/>
                          <a:cs typeface="Times New Roman" panose="02020603050405020304" pitchFamily="18" charset="0"/>
                        </a:rPr>
                        <a:t>.</a:t>
                      </a:r>
                    </a:p>
                  </a:txBody>
                  <a:tcPr/>
                </a:tc>
                <a:tc>
                  <a:txBody>
                    <a:bodyPr/>
                    <a:lstStyle/>
                    <a:p>
                      <a:r>
                        <a:rPr lang="en-US" sz="1400" dirty="0">
                          <a:latin typeface="Times New Roman" panose="02020603050405020304" pitchFamily="18" charset="0"/>
                          <a:cs typeface="Times New Roman" panose="02020603050405020304" pitchFamily="18" charset="0"/>
                        </a:rPr>
                        <a:t>Pre-trained </a:t>
                      </a:r>
                      <a:r>
                        <a:rPr lang="en-US" sz="1400" dirty="0" err="1">
                          <a:latin typeface="Times New Roman" panose="02020603050405020304" pitchFamily="18" charset="0"/>
                          <a:cs typeface="Times New Roman" panose="02020603050405020304" pitchFamily="18" charset="0"/>
                        </a:rPr>
                        <a:t>bert</a:t>
                      </a:r>
                      <a:r>
                        <a:rPr lang="en-US" sz="1400" dirty="0">
                          <a:latin typeface="Times New Roman" panose="02020603050405020304" pitchFamily="18" charset="0"/>
                          <a:cs typeface="Times New Roman" panose="02020603050405020304" pitchFamily="18" charset="0"/>
                        </a:rPr>
                        <a:t>-base </a:t>
                      </a:r>
                      <a:r>
                        <a:rPr lang="en-US" sz="1400" dirty="0" err="1">
                          <a:latin typeface="Times New Roman" panose="02020603050405020304" pitchFamily="18" charset="0"/>
                          <a:cs typeface="Times New Roman" panose="02020603050405020304" pitchFamily="18" charset="0"/>
                        </a:rPr>
                        <a:t>tensorflow</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multiheadAttention</a:t>
                      </a:r>
                      <a:r>
                        <a:rPr lang="en-US" sz="1400" dirty="0">
                          <a:latin typeface="Times New Roman" panose="02020603050405020304" pitchFamily="18" charset="0"/>
                          <a:cs typeface="Times New Roman" panose="02020603050405020304" pitchFamily="18" charset="0"/>
                        </a:rPr>
                        <a:t> , residual connection,  normalization, </a:t>
                      </a:r>
                      <a:endParaRPr lang="en-US" sz="1400" dirty="0"/>
                    </a:p>
                  </a:txBody>
                  <a:tcPr/>
                </a:tc>
                <a:tc>
                  <a:txBody>
                    <a:bodyPr/>
                    <a:lstStyle/>
                    <a:p>
                      <a:r>
                        <a:rPr lang="en-US" dirty="0"/>
                        <a:t>Model </a:t>
                      </a:r>
                      <a:r>
                        <a:rPr lang="en-US" dirty="0" err="1"/>
                        <a:t>electra</a:t>
                      </a:r>
                      <a:r>
                        <a:rPr lang="en-US" dirty="0"/>
                        <a:t> - </a:t>
                      </a:r>
                      <a:r>
                        <a:rPr lang="en-US" dirty="0" err="1"/>
                        <a:t>tensorflow</a:t>
                      </a:r>
                      <a:endParaRPr lang="en-US" dirty="0"/>
                    </a:p>
                  </a:txBody>
                  <a:tcPr/>
                </a:tc>
                <a:tc>
                  <a:txBody>
                    <a:bodyPr/>
                    <a:lstStyle/>
                    <a:p>
                      <a:r>
                        <a:rPr lang="en-US" dirty="0"/>
                        <a:t>Microsoft/deberta-v3-large</a:t>
                      </a:r>
                    </a:p>
                  </a:txBody>
                  <a:tcPr/>
                </a:tc>
                <a:extLst>
                  <a:ext uri="{0D108BD9-81ED-4DB2-BD59-A6C34878D82A}">
                    <a16:rowId xmlns:a16="http://schemas.microsoft.com/office/drawing/2014/main" val="679094910"/>
                  </a:ext>
                </a:extLst>
              </a:tr>
              <a:tr h="491192">
                <a:tc>
                  <a:txBody>
                    <a:bodyPr/>
                    <a:lstStyle/>
                    <a:p>
                      <a:r>
                        <a:rPr lang="en-US" sz="1400" dirty="0" err="1">
                          <a:latin typeface="Times New Roman" panose="02020603050405020304" pitchFamily="18" charset="0"/>
                          <a:cs typeface="Times New Roman" panose="02020603050405020304" pitchFamily="18" charset="0"/>
                        </a:rPr>
                        <a:t>Kết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quả</a:t>
                      </a:r>
                      <a:r>
                        <a:rPr lang="en-US" sz="1400" dirty="0">
                          <a:latin typeface="Times New Roman" panose="02020603050405020304" pitchFamily="18" charset="0"/>
                          <a:cs typeface="Times New Roman" panose="02020603050405020304" pitchFamily="18" charset="0"/>
                        </a:rPr>
                        <a:t>  </a:t>
                      </a:r>
                    </a:p>
                  </a:txBody>
                  <a:tcPr/>
                </a:tc>
                <a:tc>
                  <a:txBody>
                    <a:bodyPr/>
                    <a:lstStyle/>
                    <a:p>
                      <a:r>
                        <a:rPr lang="en-US" dirty="0"/>
                        <a:t>0.36</a:t>
                      </a:r>
                    </a:p>
                  </a:txBody>
                  <a:tcPr/>
                </a:tc>
                <a:tc>
                  <a:txBody>
                    <a:bodyPr/>
                    <a:lstStyle/>
                    <a:p>
                      <a:r>
                        <a:rPr lang="en-US" dirty="0"/>
                        <a:t>0.45</a:t>
                      </a:r>
                    </a:p>
                  </a:txBody>
                  <a:tcPr/>
                </a:tc>
                <a:tc>
                  <a:txBody>
                    <a:bodyPr/>
                    <a:lstStyle/>
                    <a:p>
                      <a:r>
                        <a:rPr lang="en-US" dirty="0"/>
                        <a:t>0.482</a:t>
                      </a:r>
                    </a:p>
                  </a:txBody>
                  <a:tcPr/>
                </a:tc>
                <a:tc>
                  <a:txBody>
                    <a:bodyPr/>
                    <a:lstStyle/>
                    <a:p>
                      <a:r>
                        <a:rPr lang="en-US" dirty="0"/>
                        <a:t>0.751</a:t>
                      </a:r>
                    </a:p>
                  </a:txBody>
                  <a:tcPr/>
                </a:tc>
                <a:extLst>
                  <a:ext uri="{0D108BD9-81ED-4DB2-BD59-A6C34878D82A}">
                    <a16:rowId xmlns:a16="http://schemas.microsoft.com/office/drawing/2014/main" val="2050272179"/>
                  </a:ext>
                </a:extLst>
              </a:tr>
            </a:tbl>
          </a:graphicData>
        </a:graphic>
      </p:graphicFrame>
      <p:sp>
        <p:nvSpPr>
          <p:cNvPr id="8" name="TextBox 7">
            <a:extLst>
              <a:ext uri="{FF2B5EF4-FFF2-40B4-BE49-F238E27FC236}">
                <a16:creationId xmlns:a16="http://schemas.microsoft.com/office/drawing/2014/main" id="{876F53F7-B11E-8AA4-3F88-BA72A42EEED6}"/>
              </a:ext>
            </a:extLst>
          </p:cNvPr>
          <p:cNvSpPr txBox="1"/>
          <p:nvPr/>
        </p:nvSpPr>
        <p:spPr>
          <a:xfrm>
            <a:off x="829338" y="1619107"/>
            <a:ext cx="7485321" cy="307777"/>
          </a:xfrm>
          <a:prstGeom prst="rect">
            <a:avLst/>
          </a:prstGeom>
          <a:noFill/>
        </p:spPr>
        <p:txBody>
          <a:bodyPr wrap="square" rtlCol="0">
            <a:spAutoFit/>
          </a:bodyPr>
          <a:lstStyle/>
          <a:p>
            <a:r>
              <a:rPr lang="en-US" dirty="0" err="1"/>
              <a:t>Kết</a:t>
            </a:r>
            <a:r>
              <a:rPr lang="en-US" dirty="0"/>
              <a:t> </a:t>
            </a:r>
            <a:r>
              <a:rPr lang="en-US" dirty="0" err="1"/>
              <a:t>quả</a:t>
            </a:r>
            <a:r>
              <a:rPr lang="en-US" dirty="0"/>
              <a:t> </a:t>
            </a:r>
            <a:r>
              <a:rPr lang="en-US" dirty="0" err="1"/>
              <a:t>đánh</a:t>
            </a:r>
            <a:r>
              <a:rPr lang="en-US" dirty="0"/>
              <a:t> </a:t>
            </a:r>
            <a:r>
              <a:rPr lang="en-US" dirty="0" err="1"/>
              <a:t>giá</a:t>
            </a:r>
            <a:r>
              <a:rPr lang="en-US" dirty="0"/>
              <a:t> </a:t>
            </a:r>
            <a:r>
              <a:rPr lang="en-US" dirty="0" err="1"/>
              <a:t>mô</a:t>
            </a:r>
            <a:r>
              <a:rPr lang="en-US" dirty="0"/>
              <a:t> </a:t>
            </a:r>
            <a:r>
              <a:rPr lang="en-US" dirty="0" err="1"/>
              <a:t>hình</a:t>
            </a:r>
            <a:r>
              <a:rPr lang="en-US" dirty="0"/>
              <a:t> </a:t>
            </a:r>
            <a:r>
              <a:rPr lang="en-US" dirty="0" err="1"/>
              <a:t>khi</a:t>
            </a:r>
            <a:r>
              <a:rPr lang="en-US" dirty="0"/>
              <a:t> </a:t>
            </a:r>
            <a:r>
              <a:rPr lang="en-US" dirty="0" err="1"/>
              <a:t>khi</a:t>
            </a:r>
            <a:r>
              <a:rPr lang="en-US" dirty="0"/>
              <a:t> training </a:t>
            </a:r>
            <a:r>
              <a:rPr lang="en-US" dirty="0" err="1"/>
              <a:t>không</a:t>
            </a:r>
            <a:r>
              <a:rPr lang="en-US" dirty="0"/>
              <a:t> </a:t>
            </a:r>
            <a:r>
              <a:rPr lang="en-US" dirty="0" err="1"/>
              <a:t>chứa</a:t>
            </a:r>
            <a:r>
              <a:rPr lang="en-US" dirty="0"/>
              <a:t> </a:t>
            </a:r>
            <a:r>
              <a:rPr lang="en-US" dirty="0" err="1"/>
              <a:t>ngữ</a:t>
            </a:r>
            <a:r>
              <a:rPr lang="en-US" dirty="0"/>
              <a:t> </a:t>
            </a:r>
            <a:r>
              <a:rPr lang="en-US" dirty="0" err="1"/>
              <a:t>cảnh</a:t>
            </a:r>
            <a:endParaRPr lang="en-US" dirty="0"/>
          </a:p>
        </p:txBody>
      </p:sp>
    </p:spTree>
    <p:extLst>
      <p:ext uri="{BB962C8B-B14F-4D97-AF65-F5344CB8AC3E}">
        <p14:creationId xmlns:p14="http://schemas.microsoft.com/office/powerpoint/2010/main" val="1973037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8F4FF0F1-88C1-6722-A7D7-5843ECF7956D}"/>
              </a:ext>
            </a:extLst>
          </p:cNvPr>
          <p:cNvSpPr/>
          <p:nvPr/>
        </p:nvSpPr>
        <p:spPr>
          <a:xfrm>
            <a:off x="401378" y="983920"/>
            <a:ext cx="8511363" cy="3837510"/>
          </a:xfrm>
          <a:prstGeom prst="round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Google Shape;261;p38">
            <a:extLst>
              <a:ext uri="{FF2B5EF4-FFF2-40B4-BE49-F238E27FC236}">
                <a16:creationId xmlns:a16="http://schemas.microsoft.com/office/drawing/2014/main" id="{A1CD6635-40F6-3CB7-9159-4D11ECDD7069}"/>
              </a:ext>
            </a:extLst>
          </p:cNvPr>
          <p:cNvSpPr txBox="1">
            <a:spLocks noGrp="1"/>
          </p:cNvSpPr>
          <p:nvPr>
            <p:ph type="title"/>
          </p:nvPr>
        </p:nvSpPr>
        <p:spPr>
          <a:xfrm>
            <a:off x="2780100" y="411220"/>
            <a:ext cx="3583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1" dirty="0">
                <a:latin typeface="Times New Roman" panose="02020603050405020304" pitchFamily="18" charset="0"/>
                <a:cs typeface="Times New Roman" panose="02020603050405020304" pitchFamily="18" charset="0"/>
              </a:rPr>
              <a:t>Nội dung thực hiện</a:t>
            </a:r>
            <a:endParaRPr sz="28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7C5C8FB-29F4-489F-66DA-76742357B167}"/>
              </a:ext>
            </a:extLst>
          </p:cNvPr>
          <p:cNvSpPr txBox="1"/>
          <p:nvPr/>
        </p:nvSpPr>
        <p:spPr>
          <a:xfrm>
            <a:off x="658590" y="1154132"/>
            <a:ext cx="6996224" cy="369332"/>
          </a:xfrm>
          <a:prstGeom prst="rect">
            <a:avLst/>
          </a:prstGeom>
          <a:noFill/>
        </p:spPr>
        <p:txBody>
          <a:bodyPr wrap="square" rtlCol="0">
            <a:spAutoFit/>
          </a:bodyPr>
          <a:lstStyle/>
          <a:p>
            <a:r>
              <a:rPr lang="en-US" sz="1800" b="1" i="1" dirty="0">
                <a:solidFill>
                  <a:srgbClr val="FF0000"/>
                </a:solidFill>
                <a:latin typeface="Times New Roman" panose="02020603050405020304" pitchFamily="18" charset="0"/>
                <a:cs typeface="Times New Roman" panose="02020603050405020304" pitchFamily="18" charset="0"/>
              </a:rPr>
              <a:t>Multi-choice </a:t>
            </a:r>
            <a:r>
              <a:rPr lang="en-US" sz="1800" b="1" i="1" dirty="0" err="1">
                <a:solidFill>
                  <a:srgbClr val="FF0000"/>
                </a:solidFill>
                <a:latin typeface="Times New Roman" panose="02020603050405020304" pitchFamily="18" charset="0"/>
                <a:cs typeface="Times New Roman" panose="02020603050405020304" pitchFamily="18" charset="0"/>
              </a:rPr>
              <a:t>cho</a:t>
            </a:r>
            <a:r>
              <a:rPr lang="en-US" sz="1800" b="1" i="1" dirty="0">
                <a:solidFill>
                  <a:srgbClr val="FF0000"/>
                </a:solidFill>
                <a:latin typeface="Times New Roman" panose="02020603050405020304" pitchFamily="18" charset="0"/>
                <a:cs typeface="Times New Roman" panose="02020603050405020304" pitchFamily="18" charset="0"/>
              </a:rPr>
              <a:t> </a:t>
            </a:r>
            <a:r>
              <a:rPr lang="en-US" sz="1800" b="1" i="1" dirty="0" err="1">
                <a:solidFill>
                  <a:srgbClr val="FF0000"/>
                </a:solidFill>
                <a:latin typeface="Times New Roman" panose="02020603050405020304" pitchFamily="18" charset="0"/>
                <a:cs typeface="Times New Roman" panose="02020603050405020304" pitchFamily="18" charset="0"/>
              </a:rPr>
              <a:t>bài</a:t>
            </a:r>
            <a:r>
              <a:rPr lang="en-US" sz="1800" b="1" i="1" dirty="0">
                <a:solidFill>
                  <a:srgbClr val="FF0000"/>
                </a:solidFill>
                <a:latin typeface="Times New Roman" panose="02020603050405020304" pitchFamily="18" charset="0"/>
                <a:cs typeface="Times New Roman" panose="02020603050405020304" pitchFamily="18" charset="0"/>
              </a:rPr>
              <a:t> </a:t>
            </a:r>
            <a:r>
              <a:rPr lang="en-US" sz="1800" b="1" i="1" dirty="0" err="1">
                <a:solidFill>
                  <a:srgbClr val="FF0000"/>
                </a:solidFill>
                <a:latin typeface="Times New Roman" panose="02020603050405020304" pitchFamily="18" charset="0"/>
                <a:cs typeface="Times New Roman" panose="02020603050405020304" pitchFamily="18" charset="0"/>
              </a:rPr>
              <a:t>toán</a:t>
            </a:r>
            <a:r>
              <a:rPr lang="en-US" sz="1800" b="1" i="1" dirty="0">
                <a:solidFill>
                  <a:srgbClr val="FF0000"/>
                </a:solidFill>
                <a:latin typeface="Times New Roman" panose="02020603050405020304" pitchFamily="18" charset="0"/>
                <a:cs typeface="Times New Roman" panose="02020603050405020304" pitchFamily="18" charset="0"/>
              </a:rPr>
              <a:t> </a:t>
            </a:r>
            <a:r>
              <a:rPr lang="en-US" sz="1800" b="1" i="1" dirty="0" err="1">
                <a:solidFill>
                  <a:srgbClr val="FF0000"/>
                </a:solidFill>
                <a:latin typeface="Times New Roman" panose="02020603050405020304" pitchFamily="18" charset="0"/>
                <a:cs typeface="Times New Roman" panose="02020603050405020304" pitchFamily="18" charset="0"/>
              </a:rPr>
              <a:t>trả</a:t>
            </a:r>
            <a:r>
              <a:rPr lang="en-US" sz="1800" b="1" i="1" dirty="0">
                <a:solidFill>
                  <a:srgbClr val="FF0000"/>
                </a:solidFill>
                <a:latin typeface="Times New Roman" panose="02020603050405020304" pitchFamily="18" charset="0"/>
                <a:cs typeface="Times New Roman" panose="02020603050405020304" pitchFamily="18" charset="0"/>
              </a:rPr>
              <a:t> </a:t>
            </a:r>
            <a:r>
              <a:rPr lang="en-US" sz="1800" b="1" i="1" dirty="0" err="1">
                <a:solidFill>
                  <a:srgbClr val="FF0000"/>
                </a:solidFill>
                <a:latin typeface="Times New Roman" panose="02020603050405020304" pitchFamily="18" charset="0"/>
                <a:cs typeface="Times New Roman" panose="02020603050405020304" pitchFamily="18" charset="0"/>
              </a:rPr>
              <a:t>lời</a:t>
            </a:r>
            <a:r>
              <a:rPr lang="en-US" sz="1800" b="1" i="1" dirty="0">
                <a:solidFill>
                  <a:srgbClr val="FF0000"/>
                </a:solidFill>
                <a:latin typeface="Times New Roman" panose="02020603050405020304" pitchFamily="18" charset="0"/>
                <a:cs typeface="Times New Roman" panose="02020603050405020304" pitchFamily="18" charset="0"/>
              </a:rPr>
              <a:t> </a:t>
            </a:r>
            <a:r>
              <a:rPr lang="en-US" sz="1800" b="1" i="1" dirty="0" err="1">
                <a:solidFill>
                  <a:srgbClr val="FF0000"/>
                </a:solidFill>
                <a:latin typeface="Times New Roman" panose="02020603050405020304" pitchFamily="18" charset="0"/>
                <a:cs typeface="Times New Roman" panose="02020603050405020304" pitchFamily="18" charset="0"/>
              </a:rPr>
              <a:t>câu</a:t>
            </a:r>
            <a:r>
              <a:rPr lang="en-US" sz="1800" b="1" i="1" dirty="0">
                <a:solidFill>
                  <a:srgbClr val="FF0000"/>
                </a:solidFill>
                <a:latin typeface="Times New Roman" panose="02020603050405020304" pitchFamily="18" charset="0"/>
                <a:cs typeface="Times New Roman" panose="02020603050405020304" pitchFamily="18" charset="0"/>
              </a:rPr>
              <a:t> </a:t>
            </a:r>
            <a:r>
              <a:rPr lang="en-US" sz="1800" b="1" i="1" dirty="0" err="1">
                <a:solidFill>
                  <a:srgbClr val="FF0000"/>
                </a:solidFill>
                <a:latin typeface="Times New Roman" panose="02020603050405020304" pitchFamily="18" charset="0"/>
                <a:cs typeface="Times New Roman" panose="02020603050405020304" pitchFamily="18" charset="0"/>
              </a:rPr>
              <a:t>hỏi</a:t>
            </a:r>
            <a:r>
              <a:rPr lang="en-US" sz="1800" b="1" i="1" dirty="0">
                <a:solidFill>
                  <a:srgbClr val="FF0000"/>
                </a:solidFill>
                <a:latin typeface="Times New Roman" panose="02020603050405020304" pitchFamily="18" charset="0"/>
                <a:cs typeface="Times New Roman" panose="02020603050405020304" pitchFamily="18" charset="0"/>
              </a:rPr>
              <a:t> </a:t>
            </a:r>
            <a:r>
              <a:rPr lang="en-US" sz="1800" b="1" i="1" dirty="0" err="1">
                <a:solidFill>
                  <a:srgbClr val="FF0000"/>
                </a:solidFill>
                <a:latin typeface="Times New Roman" panose="02020603050405020304" pitchFamily="18" charset="0"/>
                <a:cs typeface="Times New Roman" panose="02020603050405020304" pitchFamily="18" charset="0"/>
              </a:rPr>
              <a:t>trắc</a:t>
            </a:r>
            <a:r>
              <a:rPr lang="en-US" sz="1800" b="1" i="1" dirty="0">
                <a:solidFill>
                  <a:srgbClr val="FF0000"/>
                </a:solidFill>
                <a:latin typeface="Times New Roman" panose="02020603050405020304" pitchFamily="18" charset="0"/>
                <a:cs typeface="Times New Roman" panose="02020603050405020304" pitchFamily="18" charset="0"/>
              </a:rPr>
              <a:t> </a:t>
            </a:r>
            <a:r>
              <a:rPr lang="en-US" sz="1800" b="1" i="1" dirty="0" err="1">
                <a:solidFill>
                  <a:srgbClr val="FF0000"/>
                </a:solidFill>
                <a:latin typeface="Times New Roman" panose="02020603050405020304" pitchFamily="18" charset="0"/>
                <a:cs typeface="Times New Roman" panose="02020603050405020304" pitchFamily="18" charset="0"/>
              </a:rPr>
              <a:t>nghiệm</a:t>
            </a:r>
            <a:endParaRPr lang="en-US" sz="1800" b="1" i="1" dirty="0">
              <a:solidFill>
                <a:srgbClr val="FF0000"/>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81F228A9-B5F0-1E99-6F9D-9D8199A4B427}"/>
              </a:ext>
            </a:extLst>
          </p:cNvPr>
          <p:cNvSpPr txBox="1"/>
          <p:nvPr/>
        </p:nvSpPr>
        <p:spPr>
          <a:xfrm>
            <a:off x="717383" y="1591617"/>
            <a:ext cx="7799296" cy="3000821"/>
          </a:xfrm>
          <a:prstGeom prst="rect">
            <a:avLst/>
          </a:prstGeom>
          <a:noFill/>
        </p:spPr>
        <p:txBody>
          <a:bodyPr wrap="square" rtlCol="0">
            <a:spAutoFit/>
          </a:bodyPr>
          <a:lstStyle/>
          <a:p>
            <a:pPr>
              <a:spcBef>
                <a:spcPts val="600"/>
              </a:spcBef>
            </a:pPr>
            <a:r>
              <a:rPr lang="en-US" b="1" dirty="0" err="1"/>
              <a:t>Tiền</a:t>
            </a:r>
            <a:r>
              <a:rPr lang="en-US" b="1" dirty="0"/>
              <a:t> </a:t>
            </a:r>
            <a:r>
              <a:rPr lang="en-US" b="1" dirty="0" err="1"/>
              <a:t>xử</a:t>
            </a:r>
            <a:r>
              <a:rPr lang="en-US" b="1" dirty="0"/>
              <a:t> </a:t>
            </a:r>
            <a:r>
              <a:rPr lang="en-US" b="1" dirty="0" err="1"/>
              <a:t>lý</a:t>
            </a:r>
            <a:r>
              <a:rPr lang="en-US" b="1" dirty="0"/>
              <a:t> </a:t>
            </a:r>
            <a:r>
              <a:rPr lang="en-US" b="1" dirty="0" err="1"/>
              <a:t>dữ</a:t>
            </a:r>
            <a:r>
              <a:rPr lang="en-US" b="1" dirty="0"/>
              <a:t> </a:t>
            </a:r>
            <a:r>
              <a:rPr lang="en-US" b="1" dirty="0" err="1"/>
              <a:t>liệu</a:t>
            </a:r>
            <a:endParaRPr lang="en-US" b="1" dirty="0"/>
          </a:p>
          <a:p>
            <a:pPr>
              <a:spcBef>
                <a:spcPts val="600"/>
              </a:spcBef>
            </a:pPr>
            <a:r>
              <a:rPr lang="en-US" sz="1300" dirty="0" err="1">
                <a:latin typeface="Times New Roman" panose="02020603050405020304" pitchFamily="18" charset="0"/>
                <a:cs typeface="Times New Roman" panose="02020603050405020304" pitchFamily="18" charset="0"/>
              </a:rPr>
              <a:t>Dữ</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liệu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gồm</a:t>
            </a:r>
            <a:r>
              <a:rPr lang="en-US" sz="1300" dirty="0">
                <a:latin typeface="Times New Roman" panose="02020603050405020304" pitchFamily="18" charset="0"/>
                <a:cs typeface="Times New Roman" panose="02020603050405020304" pitchFamily="18" charset="0"/>
              </a:rPr>
              <a:t> prompt , context ,A,B,C,D,E, Answer</a:t>
            </a:r>
          </a:p>
          <a:p>
            <a:pPr>
              <a:spcBef>
                <a:spcPts val="600"/>
              </a:spcBef>
            </a:pPr>
            <a:r>
              <a:rPr lang="en-US" sz="1300" dirty="0" err="1">
                <a:latin typeface="Times New Roman" panose="02020603050405020304" pitchFamily="18" charset="0"/>
                <a:cs typeface="Times New Roman" panose="02020603050405020304" pitchFamily="18" charset="0"/>
              </a:rPr>
              <a:t>Sử</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dụng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bộ</a:t>
            </a:r>
            <a:r>
              <a:rPr lang="en-US" sz="1300" dirty="0">
                <a:latin typeface="Times New Roman" panose="02020603050405020304" pitchFamily="18" charset="0"/>
                <a:cs typeface="Times New Roman" panose="02020603050405020304" pitchFamily="18" charset="0"/>
              </a:rPr>
              <a:t> tokenizer </a:t>
            </a:r>
            <a:r>
              <a:rPr lang="en-US" sz="1300" dirty="0" err="1">
                <a:latin typeface="Times New Roman" panose="02020603050405020304" pitchFamily="18" charset="0"/>
                <a:cs typeface="Times New Roman" panose="02020603050405020304" pitchFamily="18" charset="0"/>
              </a:rPr>
              <a:t>của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deberta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với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độ</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dài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tối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đa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của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câu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là</a:t>
            </a:r>
            <a:r>
              <a:rPr lang="en-US" sz="1300" dirty="0">
                <a:latin typeface="Times New Roman" panose="02020603050405020304" pitchFamily="18" charset="0"/>
                <a:cs typeface="Times New Roman" panose="02020603050405020304" pitchFamily="18" charset="0"/>
              </a:rPr>
              <a:t> 256 </a:t>
            </a:r>
            <a:r>
              <a:rPr lang="en-US" sz="1300" dirty="0" err="1">
                <a:latin typeface="Times New Roman" panose="02020603050405020304" pitchFamily="18" charset="0"/>
                <a:cs typeface="Times New Roman" panose="02020603050405020304" pitchFamily="18" charset="0"/>
              </a:rPr>
              <a:t>và</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số</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chiều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mã</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hóa</a:t>
            </a:r>
            <a:r>
              <a:rPr lang="en-US" sz="1300" dirty="0">
                <a:latin typeface="Times New Roman" panose="02020603050405020304" pitchFamily="18" charset="0"/>
                <a:cs typeface="Times New Roman" panose="02020603050405020304" pitchFamily="18" charset="0"/>
              </a:rPr>
              <a:t> vector </a:t>
            </a:r>
            <a:r>
              <a:rPr lang="en-US" sz="1300" dirty="0" err="1">
                <a:latin typeface="Times New Roman" panose="02020603050405020304" pitchFamily="18" charset="0"/>
                <a:cs typeface="Times New Roman" panose="02020603050405020304" pitchFamily="18" charset="0"/>
              </a:rPr>
              <a:t>là</a:t>
            </a:r>
            <a:r>
              <a:rPr lang="en-US" sz="1300" dirty="0">
                <a:latin typeface="Times New Roman" panose="02020603050405020304" pitchFamily="18" charset="0"/>
                <a:cs typeface="Times New Roman" panose="02020603050405020304" pitchFamily="18" charset="0"/>
              </a:rPr>
              <a:t> 384.</a:t>
            </a:r>
          </a:p>
          <a:p>
            <a:pPr>
              <a:spcBef>
                <a:spcPts val="600"/>
              </a:spcBef>
            </a:pPr>
            <a:r>
              <a:rPr lang="en-US" sz="1300" dirty="0" err="1">
                <a:latin typeface="Times New Roman" panose="02020603050405020304" pitchFamily="18" charset="0"/>
                <a:cs typeface="Times New Roman" panose="02020603050405020304" pitchFamily="18" charset="0"/>
              </a:rPr>
              <a:t>Mô</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hình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có</a:t>
            </a:r>
            <a:r>
              <a:rPr lang="en-US" sz="1300" dirty="0">
                <a:latin typeface="Times New Roman" panose="02020603050405020304" pitchFamily="18" charset="0"/>
                <a:cs typeface="Times New Roman" panose="02020603050405020304" pitchFamily="18" charset="0"/>
              </a:rPr>
              <a:t> 5 </a:t>
            </a:r>
            <a:r>
              <a:rPr lang="en-US" sz="1300" dirty="0" err="1">
                <a:latin typeface="Times New Roman" panose="02020603050405020304" pitchFamily="18" charset="0"/>
                <a:cs typeface="Times New Roman" panose="02020603050405020304" pitchFamily="18" charset="0"/>
              </a:rPr>
              <a:t>đầu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vào</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ứng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với</a:t>
            </a:r>
            <a:r>
              <a:rPr lang="en-US" sz="1300" dirty="0">
                <a:latin typeface="Times New Roman" panose="02020603050405020304" pitchFamily="18" charset="0"/>
                <a:cs typeface="Times New Roman" panose="02020603050405020304" pitchFamily="18" charset="0"/>
              </a:rPr>
              <a:t> 5 </a:t>
            </a:r>
            <a:r>
              <a:rPr lang="en-US" sz="1300" dirty="0" err="1">
                <a:latin typeface="Times New Roman" panose="02020603050405020304" pitchFamily="18" charset="0"/>
                <a:cs typeface="Times New Roman" panose="02020603050405020304" pitchFamily="18" charset="0"/>
              </a:rPr>
              <a:t>cặp</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câu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hỏi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và</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câu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trả</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lời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được</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nối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với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nhau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theo</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cấu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trúc</a:t>
            </a:r>
            <a:r>
              <a:rPr lang="en-US" sz="1300" dirty="0">
                <a:latin typeface="Times New Roman" panose="02020603050405020304" pitchFamily="18" charset="0"/>
                <a:cs typeface="Times New Roman" panose="02020603050405020304" pitchFamily="18" charset="0"/>
              </a:rPr>
              <a:t> : </a:t>
            </a:r>
          </a:p>
          <a:p>
            <a:pPr marL="365760" lvl="2">
              <a:spcBef>
                <a:spcPts val="600"/>
              </a:spcBef>
            </a:pPr>
            <a:r>
              <a:rPr lang="en-US" sz="1300" dirty="0">
                <a:latin typeface="Times New Roman" panose="02020603050405020304" pitchFamily="18" charset="0"/>
                <a:cs typeface="Times New Roman" panose="02020603050405020304" pitchFamily="18" charset="0"/>
              </a:rPr>
              <a:t>[CLS] + context + #### + prompt + [STEP] + A + [STEP] </a:t>
            </a:r>
          </a:p>
          <a:p>
            <a:pPr marL="365760" lvl="2">
              <a:spcBef>
                <a:spcPts val="600"/>
              </a:spcBef>
            </a:pPr>
            <a:r>
              <a:rPr lang="en-US" sz="1300" dirty="0">
                <a:latin typeface="Times New Roman" panose="02020603050405020304" pitchFamily="18" charset="0"/>
                <a:cs typeface="Times New Roman" panose="02020603050405020304" pitchFamily="18" charset="0"/>
              </a:rPr>
              <a:t>[CLS] + context + #### + prompt + [STEP] + B + [STEP] </a:t>
            </a:r>
          </a:p>
          <a:p>
            <a:pPr marL="365760" lvl="2">
              <a:spcBef>
                <a:spcPts val="600"/>
              </a:spcBef>
            </a:pPr>
            <a:r>
              <a:rPr lang="en-US" sz="1300" dirty="0">
                <a:latin typeface="Times New Roman" panose="02020603050405020304" pitchFamily="18" charset="0"/>
                <a:cs typeface="Times New Roman" panose="02020603050405020304" pitchFamily="18" charset="0"/>
              </a:rPr>
              <a:t>[CLS] + context + #### + prompt + [STEP] + C + [STEP]</a:t>
            </a:r>
          </a:p>
          <a:p>
            <a:pPr marL="365760" lvl="2">
              <a:spcBef>
                <a:spcPts val="600"/>
              </a:spcBef>
            </a:pPr>
            <a:r>
              <a:rPr lang="en-US" sz="1300" dirty="0">
                <a:latin typeface="Times New Roman" panose="02020603050405020304" pitchFamily="18" charset="0"/>
                <a:cs typeface="Times New Roman" panose="02020603050405020304" pitchFamily="18" charset="0"/>
              </a:rPr>
              <a:t>[CLS] + context + #### + prompt + [STEP] + D + [STEP]</a:t>
            </a:r>
          </a:p>
          <a:p>
            <a:pPr marL="365760" lvl="2">
              <a:spcBef>
                <a:spcPts val="600"/>
              </a:spcBef>
            </a:pPr>
            <a:r>
              <a:rPr lang="en-US" sz="1300" dirty="0">
                <a:latin typeface="Times New Roman" panose="02020603050405020304" pitchFamily="18" charset="0"/>
                <a:cs typeface="Times New Roman" panose="02020603050405020304" pitchFamily="18" charset="0"/>
              </a:rPr>
              <a:t>[CLS] + context + #### + prompt + [STEP] + E + [STEP]</a:t>
            </a:r>
          </a:p>
          <a:p>
            <a:pPr lvl="2">
              <a:spcBef>
                <a:spcPts val="600"/>
              </a:spcBef>
            </a:pPr>
            <a:r>
              <a:rPr lang="en-US" sz="1300" dirty="0" err="1">
                <a:latin typeface="Times New Roman" panose="02020603050405020304" pitchFamily="18" charset="0"/>
                <a:cs typeface="Times New Roman" panose="02020603050405020304" pitchFamily="18" charset="0"/>
              </a:rPr>
              <a:t>Thời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gian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tiền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xử</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lý</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cho</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mỗi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lần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huấn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luyên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là</a:t>
            </a:r>
            <a:r>
              <a:rPr lang="en-US" sz="1300" dirty="0">
                <a:latin typeface="Times New Roman" panose="02020603050405020304" pitchFamily="18" charset="0"/>
                <a:cs typeface="Times New Roman" panose="02020603050405020304" pitchFamily="18" charset="0"/>
              </a:rPr>
              <a:t> &gt; 30 </a:t>
            </a:r>
            <a:r>
              <a:rPr lang="en-US" sz="1300" dirty="0" err="1">
                <a:latin typeface="Times New Roman" panose="02020603050405020304" pitchFamily="18" charset="0"/>
                <a:cs typeface="Times New Roman" panose="02020603050405020304" pitchFamily="18" charset="0"/>
              </a:rPr>
              <a:t>phút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nên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để</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tiết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kiệm</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thời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gian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dữ</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liêu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sau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khi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tiền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xử</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lý</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sẽ</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được</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lưu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trữ</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lên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huggingface</a:t>
            </a:r>
            <a:r>
              <a:rPr lang="en-US" sz="1300" dirty="0">
                <a:latin typeface="Times New Roman" panose="02020603050405020304" pitchFamily="18" charset="0"/>
                <a:cs typeface="Times New Roman" panose="02020603050405020304" pitchFamily="18" charset="0"/>
              </a:rPr>
              <a:t> </a:t>
            </a:r>
            <a:r>
              <a:rPr lang="en-US" sz="1300" b="1" dirty="0" err="1">
                <a:latin typeface="Times New Roman" panose="02020603050405020304" pitchFamily="18" charset="0"/>
                <a:cs typeface="Times New Roman" panose="02020603050405020304" pitchFamily="18" charset="0"/>
              </a:rPr>
              <a:t>VuongQuoc</a:t>
            </a:r>
            <a:r>
              <a:rPr lang="en-US" sz="1300" b="1" dirty="0">
                <a:latin typeface="Times New Roman" panose="02020603050405020304" pitchFamily="18" charset="0"/>
                <a:cs typeface="Times New Roman" panose="02020603050405020304" pitchFamily="18" charset="0"/>
              </a:rPr>
              <a:t>/60k_dataset_multichoice_384</a:t>
            </a:r>
          </a:p>
        </p:txBody>
      </p:sp>
    </p:spTree>
    <p:extLst>
      <p:ext uri="{BB962C8B-B14F-4D97-AF65-F5344CB8AC3E}">
        <p14:creationId xmlns:p14="http://schemas.microsoft.com/office/powerpoint/2010/main" val="1375297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8F4FF0F1-88C1-6722-A7D7-5843ECF7956D}"/>
              </a:ext>
            </a:extLst>
          </p:cNvPr>
          <p:cNvSpPr/>
          <p:nvPr/>
        </p:nvSpPr>
        <p:spPr>
          <a:xfrm>
            <a:off x="401378" y="983920"/>
            <a:ext cx="8511363" cy="3837510"/>
          </a:xfrm>
          <a:prstGeom prst="round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Google Shape;261;p38">
            <a:extLst>
              <a:ext uri="{FF2B5EF4-FFF2-40B4-BE49-F238E27FC236}">
                <a16:creationId xmlns:a16="http://schemas.microsoft.com/office/drawing/2014/main" id="{A1CD6635-40F6-3CB7-9159-4D11ECDD7069}"/>
              </a:ext>
            </a:extLst>
          </p:cNvPr>
          <p:cNvSpPr txBox="1">
            <a:spLocks noGrp="1"/>
          </p:cNvSpPr>
          <p:nvPr>
            <p:ph type="title"/>
          </p:nvPr>
        </p:nvSpPr>
        <p:spPr>
          <a:xfrm>
            <a:off x="2780100" y="411220"/>
            <a:ext cx="3583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1" dirty="0">
                <a:latin typeface="Times New Roman" panose="02020603050405020304" pitchFamily="18" charset="0"/>
                <a:cs typeface="Times New Roman" panose="02020603050405020304" pitchFamily="18" charset="0"/>
              </a:rPr>
              <a:t>Nội dung thực hiện</a:t>
            </a:r>
            <a:endParaRPr sz="28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7C5C8FB-29F4-489F-66DA-76742357B167}"/>
              </a:ext>
            </a:extLst>
          </p:cNvPr>
          <p:cNvSpPr txBox="1"/>
          <p:nvPr/>
        </p:nvSpPr>
        <p:spPr>
          <a:xfrm>
            <a:off x="658590" y="1154132"/>
            <a:ext cx="6996224" cy="369332"/>
          </a:xfrm>
          <a:prstGeom prst="rect">
            <a:avLst/>
          </a:prstGeom>
          <a:noFill/>
        </p:spPr>
        <p:txBody>
          <a:bodyPr wrap="square" rtlCol="0">
            <a:spAutoFit/>
          </a:bodyPr>
          <a:lstStyle/>
          <a:p>
            <a:r>
              <a:rPr lang="en-US" sz="1800" b="1" i="1" dirty="0">
                <a:solidFill>
                  <a:srgbClr val="FF0000"/>
                </a:solidFill>
                <a:latin typeface="Times New Roman" panose="02020603050405020304" pitchFamily="18" charset="0"/>
                <a:cs typeface="Times New Roman" panose="02020603050405020304" pitchFamily="18" charset="0"/>
              </a:rPr>
              <a:t>Multi-choice </a:t>
            </a:r>
            <a:r>
              <a:rPr lang="en-US" sz="1800" b="1" i="1" dirty="0" err="1">
                <a:solidFill>
                  <a:srgbClr val="FF0000"/>
                </a:solidFill>
                <a:latin typeface="Times New Roman" panose="02020603050405020304" pitchFamily="18" charset="0"/>
                <a:cs typeface="Times New Roman" panose="02020603050405020304" pitchFamily="18" charset="0"/>
              </a:rPr>
              <a:t>cho</a:t>
            </a:r>
            <a:r>
              <a:rPr lang="en-US" sz="1800" b="1" i="1" dirty="0">
                <a:solidFill>
                  <a:srgbClr val="FF0000"/>
                </a:solidFill>
                <a:latin typeface="Times New Roman" panose="02020603050405020304" pitchFamily="18" charset="0"/>
                <a:cs typeface="Times New Roman" panose="02020603050405020304" pitchFamily="18" charset="0"/>
              </a:rPr>
              <a:t> </a:t>
            </a:r>
            <a:r>
              <a:rPr lang="en-US" sz="1800" b="1" i="1" dirty="0" err="1">
                <a:solidFill>
                  <a:srgbClr val="FF0000"/>
                </a:solidFill>
                <a:latin typeface="Times New Roman" panose="02020603050405020304" pitchFamily="18" charset="0"/>
                <a:cs typeface="Times New Roman" panose="02020603050405020304" pitchFamily="18" charset="0"/>
              </a:rPr>
              <a:t>bài</a:t>
            </a:r>
            <a:r>
              <a:rPr lang="en-US" sz="1800" b="1" i="1" dirty="0">
                <a:solidFill>
                  <a:srgbClr val="FF0000"/>
                </a:solidFill>
                <a:latin typeface="Times New Roman" panose="02020603050405020304" pitchFamily="18" charset="0"/>
                <a:cs typeface="Times New Roman" panose="02020603050405020304" pitchFamily="18" charset="0"/>
              </a:rPr>
              <a:t> </a:t>
            </a:r>
            <a:r>
              <a:rPr lang="en-US" sz="1800" b="1" i="1" dirty="0" err="1">
                <a:solidFill>
                  <a:srgbClr val="FF0000"/>
                </a:solidFill>
                <a:latin typeface="Times New Roman" panose="02020603050405020304" pitchFamily="18" charset="0"/>
                <a:cs typeface="Times New Roman" panose="02020603050405020304" pitchFamily="18" charset="0"/>
              </a:rPr>
              <a:t>toán</a:t>
            </a:r>
            <a:r>
              <a:rPr lang="en-US" sz="1800" b="1" i="1" dirty="0">
                <a:solidFill>
                  <a:srgbClr val="FF0000"/>
                </a:solidFill>
                <a:latin typeface="Times New Roman" panose="02020603050405020304" pitchFamily="18" charset="0"/>
                <a:cs typeface="Times New Roman" panose="02020603050405020304" pitchFamily="18" charset="0"/>
              </a:rPr>
              <a:t> </a:t>
            </a:r>
            <a:r>
              <a:rPr lang="en-US" sz="1800" b="1" i="1" dirty="0" err="1">
                <a:solidFill>
                  <a:srgbClr val="FF0000"/>
                </a:solidFill>
                <a:latin typeface="Times New Roman" panose="02020603050405020304" pitchFamily="18" charset="0"/>
                <a:cs typeface="Times New Roman" panose="02020603050405020304" pitchFamily="18" charset="0"/>
              </a:rPr>
              <a:t>trả</a:t>
            </a:r>
            <a:r>
              <a:rPr lang="en-US" sz="1800" b="1" i="1" dirty="0">
                <a:solidFill>
                  <a:srgbClr val="FF0000"/>
                </a:solidFill>
                <a:latin typeface="Times New Roman" panose="02020603050405020304" pitchFamily="18" charset="0"/>
                <a:cs typeface="Times New Roman" panose="02020603050405020304" pitchFamily="18" charset="0"/>
              </a:rPr>
              <a:t> </a:t>
            </a:r>
            <a:r>
              <a:rPr lang="en-US" sz="1800" b="1" i="1" dirty="0" err="1">
                <a:solidFill>
                  <a:srgbClr val="FF0000"/>
                </a:solidFill>
                <a:latin typeface="Times New Roman" panose="02020603050405020304" pitchFamily="18" charset="0"/>
                <a:cs typeface="Times New Roman" panose="02020603050405020304" pitchFamily="18" charset="0"/>
              </a:rPr>
              <a:t>lời</a:t>
            </a:r>
            <a:r>
              <a:rPr lang="en-US" sz="1800" b="1" i="1" dirty="0">
                <a:solidFill>
                  <a:srgbClr val="FF0000"/>
                </a:solidFill>
                <a:latin typeface="Times New Roman" panose="02020603050405020304" pitchFamily="18" charset="0"/>
                <a:cs typeface="Times New Roman" panose="02020603050405020304" pitchFamily="18" charset="0"/>
              </a:rPr>
              <a:t> </a:t>
            </a:r>
            <a:r>
              <a:rPr lang="en-US" sz="1800" b="1" i="1" dirty="0" err="1">
                <a:solidFill>
                  <a:srgbClr val="FF0000"/>
                </a:solidFill>
                <a:latin typeface="Times New Roman" panose="02020603050405020304" pitchFamily="18" charset="0"/>
                <a:cs typeface="Times New Roman" panose="02020603050405020304" pitchFamily="18" charset="0"/>
              </a:rPr>
              <a:t>câu</a:t>
            </a:r>
            <a:r>
              <a:rPr lang="en-US" sz="1800" b="1" i="1" dirty="0">
                <a:solidFill>
                  <a:srgbClr val="FF0000"/>
                </a:solidFill>
                <a:latin typeface="Times New Roman" panose="02020603050405020304" pitchFamily="18" charset="0"/>
                <a:cs typeface="Times New Roman" panose="02020603050405020304" pitchFamily="18" charset="0"/>
              </a:rPr>
              <a:t> </a:t>
            </a:r>
            <a:r>
              <a:rPr lang="en-US" sz="1800" b="1" i="1" dirty="0" err="1">
                <a:solidFill>
                  <a:srgbClr val="FF0000"/>
                </a:solidFill>
                <a:latin typeface="Times New Roman" panose="02020603050405020304" pitchFamily="18" charset="0"/>
                <a:cs typeface="Times New Roman" panose="02020603050405020304" pitchFamily="18" charset="0"/>
              </a:rPr>
              <a:t>hỏi</a:t>
            </a:r>
            <a:r>
              <a:rPr lang="en-US" sz="1800" b="1" i="1" dirty="0">
                <a:solidFill>
                  <a:srgbClr val="FF0000"/>
                </a:solidFill>
                <a:latin typeface="Times New Roman" panose="02020603050405020304" pitchFamily="18" charset="0"/>
                <a:cs typeface="Times New Roman" panose="02020603050405020304" pitchFamily="18" charset="0"/>
              </a:rPr>
              <a:t> </a:t>
            </a:r>
            <a:r>
              <a:rPr lang="en-US" sz="1800" b="1" i="1" dirty="0" err="1">
                <a:solidFill>
                  <a:srgbClr val="FF0000"/>
                </a:solidFill>
                <a:latin typeface="Times New Roman" panose="02020603050405020304" pitchFamily="18" charset="0"/>
                <a:cs typeface="Times New Roman" panose="02020603050405020304" pitchFamily="18" charset="0"/>
              </a:rPr>
              <a:t>trắc</a:t>
            </a:r>
            <a:r>
              <a:rPr lang="en-US" sz="1800" b="1" i="1" dirty="0">
                <a:solidFill>
                  <a:srgbClr val="FF0000"/>
                </a:solidFill>
                <a:latin typeface="Times New Roman" panose="02020603050405020304" pitchFamily="18" charset="0"/>
                <a:cs typeface="Times New Roman" panose="02020603050405020304" pitchFamily="18" charset="0"/>
              </a:rPr>
              <a:t> </a:t>
            </a:r>
            <a:r>
              <a:rPr lang="en-US" sz="1800" b="1" i="1" dirty="0" err="1">
                <a:solidFill>
                  <a:srgbClr val="FF0000"/>
                </a:solidFill>
                <a:latin typeface="Times New Roman" panose="02020603050405020304" pitchFamily="18" charset="0"/>
                <a:cs typeface="Times New Roman" panose="02020603050405020304" pitchFamily="18" charset="0"/>
              </a:rPr>
              <a:t>nghiệm</a:t>
            </a:r>
            <a:endParaRPr lang="en-US" sz="1800" b="1" i="1" dirty="0">
              <a:solidFill>
                <a:srgbClr val="FF0000"/>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81F228A9-B5F0-1E99-6F9D-9D8199A4B427}"/>
              </a:ext>
            </a:extLst>
          </p:cNvPr>
          <p:cNvSpPr txBox="1"/>
          <p:nvPr/>
        </p:nvSpPr>
        <p:spPr>
          <a:xfrm>
            <a:off x="658589" y="1523464"/>
            <a:ext cx="8254151" cy="3447098"/>
          </a:xfrm>
          <a:prstGeom prst="rect">
            <a:avLst/>
          </a:prstGeom>
          <a:noFill/>
        </p:spPr>
        <p:txBody>
          <a:bodyPr wrap="square" rtlCol="0">
            <a:spAutoFit/>
          </a:bodyPr>
          <a:lstStyle/>
          <a:p>
            <a:pPr>
              <a:spcBef>
                <a:spcPts val="600"/>
              </a:spcBef>
            </a:pPr>
            <a:r>
              <a:rPr lang="vi-VN" sz="1200" b="1" i="0" dirty="0">
                <a:effectLst/>
                <a:latin typeface="+mj-lt"/>
              </a:rPr>
              <a:t>Chiến lược Cải Thiện Kết Quả của Mô Hình</a:t>
            </a:r>
            <a:endParaRPr lang="en-US" sz="1200" b="1" i="0" dirty="0">
              <a:effectLst/>
              <a:latin typeface="+mj-lt"/>
            </a:endParaRPr>
          </a:p>
          <a:p>
            <a:pPr algn="l"/>
            <a:r>
              <a:rPr lang="vi-VN" sz="1200" b="1" i="0" dirty="0">
                <a:solidFill>
                  <a:schemeClr val="tx1"/>
                </a:solidFill>
                <a:effectLst/>
                <a:latin typeface="+mj-lt"/>
              </a:rPr>
              <a:t>Thu thập Dữ liệu Ngữ Cảnh:</a:t>
            </a:r>
            <a:endParaRPr lang="vi-VN" sz="1200" b="0" i="0" dirty="0">
              <a:solidFill>
                <a:schemeClr val="tx1"/>
              </a:solidFill>
              <a:effectLst/>
              <a:latin typeface="+mj-lt"/>
            </a:endParaRPr>
          </a:p>
          <a:p>
            <a:pPr marL="285750" indent="-285750" algn="l">
              <a:buFont typeface="Wingdings" panose="05000000000000000000" pitchFamily="2" charset="2"/>
              <a:buChar char="Ø"/>
            </a:pPr>
            <a:r>
              <a:rPr lang="en-US" sz="1200" b="0" i="0" dirty="0" err="1">
                <a:solidFill>
                  <a:schemeClr val="tx1"/>
                </a:solidFill>
                <a:effectLst/>
                <a:latin typeface="+mj-lt"/>
              </a:rPr>
              <a:t>Dữ</a:t>
            </a:r>
            <a:r>
              <a:rPr lang="en-US" sz="1200" b="0" i="0" dirty="0">
                <a:solidFill>
                  <a:schemeClr val="tx1"/>
                </a:solidFill>
                <a:effectLst/>
                <a:latin typeface="+mj-lt"/>
              </a:rPr>
              <a:t> </a:t>
            </a:r>
            <a:r>
              <a:rPr lang="en-US" sz="1200" b="0" i="0" dirty="0" err="1">
                <a:solidFill>
                  <a:schemeClr val="tx1"/>
                </a:solidFill>
                <a:effectLst/>
                <a:latin typeface="+mj-lt"/>
              </a:rPr>
              <a:t>liệu</a:t>
            </a:r>
            <a:r>
              <a:rPr lang="en-US" sz="1200" b="0" i="0" dirty="0">
                <a:solidFill>
                  <a:schemeClr val="tx1"/>
                </a:solidFill>
                <a:effectLst/>
                <a:latin typeface="+mj-lt"/>
              </a:rPr>
              <a:t> </a:t>
            </a:r>
            <a:r>
              <a:rPr lang="en-US" sz="1200" dirty="0">
                <a:solidFill>
                  <a:schemeClr val="tx1"/>
                </a:solidFill>
                <a:latin typeface="+mj-lt"/>
              </a:rPr>
              <a:t>c</a:t>
            </a:r>
            <a:r>
              <a:rPr lang="vi-VN" sz="1200" b="0" i="0" dirty="0">
                <a:solidFill>
                  <a:schemeClr val="tx1"/>
                </a:solidFill>
                <a:effectLst/>
                <a:latin typeface="+mj-lt"/>
              </a:rPr>
              <a:t>uộc thi đang thiếu ngữ cảnh của câu hỏi, vì vậy quyết định tìm dữ liệu ngữ cảnh để tăng thông tin cho mô hình và cải thiện kết quả.</a:t>
            </a:r>
          </a:p>
          <a:p>
            <a:pPr marL="285750" indent="-285750" algn="l">
              <a:buFont typeface="Wingdings" panose="05000000000000000000" pitchFamily="2" charset="2"/>
              <a:buChar char="Ø"/>
            </a:pPr>
            <a:r>
              <a:rPr lang="vi-VN" sz="1200" b="0" i="0" dirty="0">
                <a:solidFill>
                  <a:schemeClr val="tx1"/>
                </a:solidFill>
                <a:effectLst/>
                <a:latin typeface="+mj-lt"/>
              </a:rPr>
              <a:t>Sử dụng chiến lược RAG (Retrieval-Augmented-Generation) để tìm kiếm thông tin của câu hỏi trong bộ dữ liệu Wikipedia và trích xuất thông tin từ Wikipedia để làm dữ liệu context bổ sung cho cuộc thi.</a:t>
            </a:r>
          </a:p>
          <a:p>
            <a:pPr>
              <a:spcBef>
                <a:spcPts val="600"/>
              </a:spcBef>
            </a:pPr>
            <a:r>
              <a:rPr lang="vi-VN" sz="1200" b="1" dirty="0">
                <a:latin typeface="+mj-lt"/>
              </a:rPr>
              <a:t>Xây Dựng Bộ Dữ liệu Vector Biểu Diễn </a:t>
            </a:r>
            <a:r>
              <a:rPr lang="en-US" sz="1200" b="1" dirty="0">
                <a:latin typeface="+mj-lt"/>
              </a:rPr>
              <a:t>:</a:t>
            </a:r>
          </a:p>
          <a:p>
            <a:pPr marL="171450" indent="-171450">
              <a:spcBef>
                <a:spcPts val="600"/>
              </a:spcBef>
              <a:buFont typeface="Wingdings" panose="05000000000000000000" pitchFamily="2" charset="2"/>
              <a:buChar char="Ø"/>
            </a:pPr>
            <a:r>
              <a:rPr lang="vi-VN" sz="1200" dirty="0">
                <a:latin typeface="+mj-lt"/>
              </a:rPr>
              <a:t>Sử dụng mô hình Sentence-Transformer để mã hóa vector đặc trưng</a:t>
            </a:r>
            <a:r>
              <a:rPr lang="en-US" sz="1200" dirty="0">
                <a:latin typeface="+mj-lt"/>
              </a:rPr>
              <a:t> </a:t>
            </a:r>
            <a:r>
              <a:rPr lang="en-US" sz="1200" dirty="0" err="1">
                <a:latin typeface="+mj-lt"/>
              </a:rPr>
              <a:t>cho</a:t>
            </a:r>
            <a:r>
              <a:rPr lang="en-US" sz="1200" dirty="0">
                <a:latin typeface="+mj-lt"/>
              </a:rPr>
              <a:t> </a:t>
            </a:r>
            <a:r>
              <a:rPr lang="en-US" sz="1200" dirty="0" err="1">
                <a:latin typeface="+mj-lt"/>
              </a:rPr>
              <a:t>các</a:t>
            </a:r>
            <a:r>
              <a:rPr lang="en-US" sz="1200" dirty="0">
                <a:latin typeface="+mj-lt"/>
              </a:rPr>
              <a:t> </a:t>
            </a:r>
            <a:r>
              <a:rPr lang="en-US" sz="1200" dirty="0" err="1">
                <a:latin typeface="+mj-lt"/>
              </a:rPr>
              <a:t>câu</a:t>
            </a:r>
            <a:r>
              <a:rPr lang="en-US" sz="1200" dirty="0">
                <a:latin typeface="+mj-lt"/>
              </a:rPr>
              <a:t> </a:t>
            </a:r>
            <a:r>
              <a:rPr lang="en-US" sz="1200" dirty="0" err="1">
                <a:latin typeface="+mj-lt"/>
              </a:rPr>
              <a:t>hỏi</a:t>
            </a:r>
            <a:r>
              <a:rPr lang="en-US" sz="1200" dirty="0">
                <a:latin typeface="+mj-lt"/>
              </a:rPr>
              <a:t>.</a:t>
            </a:r>
          </a:p>
          <a:p>
            <a:pPr marL="171450" indent="-171450">
              <a:spcBef>
                <a:spcPts val="600"/>
              </a:spcBef>
              <a:buFont typeface="Wingdings" panose="05000000000000000000" pitchFamily="2" charset="2"/>
              <a:buChar char="Ø"/>
            </a:pPr>
            <a:r>
              <a:rPr lang="vi-VN" sz="1200" dirty="0">
                <a:latin typeface="+mj-lt"/>
              </a:rPr>
              <a:t>Chọn tiêu đề và câu đầu tiên làm nội dung đặc trưng cho toàn bộ bài viết.</a:t>
            </a:r>
            <a:r>
              <a:rPr lang="en-US" sz="1200" dirty="0">
                <a:latin typeface="+mj-lt"/>
              </a:rPr>
              <a:t> </a:t>
            </a:r>
            <a:r>
              <a:rPr lang="en-US" sz="1200" dirty="0">
                <a:latin typeface="+mj-lt"/>
                <a:cs typeface="Times New Roman" panose="02020603050405020304" pitchFamily="18" charset="0"/>
              </a:rPr>
              <a:t>Sau </a:t>
            </a:r>
            <a:r>
              <a:rPr lang="en-US" sz="1200" dirty="0" err="1">
                <a:latin typeface="+mj-lt"/>
                <a:cs typeface="Times New Roman" panose="02020603050405020304" pitchFamily="18" charset="0"/>
              </a:rPr>
              <a:t>đó</a:t>
            </a:r>
            <a:r>
              <a:rPr lang="en-US" sz="1200" dirty="0">
                <a:latin typeface="+mj-lt"/>
                <a:cs typeface="Times New Roman" panose="02020603050405020304" pitchFamily="18" charset="0"/>
              </a:rPr>
              <a:t> </a:t>
            </a:r>
            <a:r>
              <a:rPr lang="en-US" sz="1200" dirty="0" err="1">
                <a:latin typeface="+mj-lt"/>
                <a:cs typeface="Times New Roman" panose="02020603050405020304" pitchFamily="18" charset="0"/>
              </a:rPr>
              <a:t>sử</a:t>
            </a:r>
            <a:r>
              <a:rPr lang="en-US" sz="1200" dirty="0">
                <a:latin typeface="+mj-lt"/>
                <a:cs typeface="Times New Roman" panose="02020603050405020304" pitchFamily="18" charset="0"/>
              </a:rPr>
              <a:t> </a:t>
            </a:r>
            <a:r>
              <a:rPr lang="en-US" sz="1200" dirty="0" err="1">
                <a:latin typeface="+mj-lt"/>
                <a:cs typeface="Times New Roman" panose="02020603050405020304" pitchFamily="18" charset="0"/>
              </a:rPr>
              <a:t>dụng</a:t>
            </a:r>
            <a:r>
              <a:rPr lang="en-US" sz="1200" dirty="0">
                <a:latin typeface="+mj-lt"/>
                <a:cs typeface="Times New Roman" panose="02020603050405020304" pitchFamily="18" charset="0"/>
              </a:rPr>
              <a:t> </a:t>
            </a:r>
            <a:r>
              <a:rPr lang="vi-VN" sz="1200" dirty="0">
                <a:latin typeface="+mj-lt"/>
                <a:cs typeface="Times New Roman" panose="02020603050405020304" pitchFamily="18" charset="0"/>
              </a:rPr>
              <a:t>Sentence-Transformer để mã hóa vector </a:t>
            </a:r>
            <a:r>
              <a:rPr lang="en-US" sz="1200" dirty="0" err="1">
                <a:latin typeface="+mj-lt"/>
                <a:cs typeface="Times New Roman" panose="02020603050405020304" pitchFamily="18" charset="0"/>
              </a:rPr>
              <a:t>đặc</a:t>
            </a:r>
            <a:r>
              <a:rPr lang="en-US" sz="1200" dirty="0">
                <a:latin typeface="+mj-lt"/>
                <a:cs typeface="Times New Roman" panose="02020603050405020304" pitchFamily="18" charset="0"/>
              </a:rPr>
              <a:t> </a:t>
            </a:r>
            <a:r>
              <a:rPr lang="en-US" sz="1200" dirty="0" err="1">
                <a:latin typeface="+mj-lt"/>
                <a:cs typeface="Times New Roman" panose="02020603050405020304" pitchFamily="18" charset="0"/>
              </a:rPr>
              <a:t>trưng</a:t>
            </a:r>
            <a:r>
              <a:rPr lang="en-US" sz="1200" dirty="0">
                <a:latin typeface="+mj-lt"/>
                <a:cs typeface="Times New Roman" panose="02020603050405020304" pitchFamily="18" charset="0"/>
              </a:rPr>
              <a:t> </a:t>
            </a:r>
            <a:r>
              <a:rPr lang="en-US" sz="1200" dirty="0" err="1">
                <a:latin typeface="+mj-lt"/>
                <a:cs typeface="Times New Roman" panose="02020603050405020304" pitchFamily="18" charset="0"/>
              </a:rPr>
              <a:t>cho</a:t>
            </a:r>
            <a:r>
              <a:rPr lang="en-US" sz="1200" dirty="0">
                <a:latin typeface="+mj-lt"/>
                <a:cs typeface="Times New Roman" panose="02020603050405020304" pitchFamily="18" charset="0"/>
              </a:rPr>
              <a:t> 6 </a:t>
            </a:r>
            <a:r>
              <a:rPr lang="en-US" sz="1200" dirty="0" err="1">
                <a:latin typeface="+mj-lt"/>
                <a:cs typeface="Times New Roman" panose="02020603050405020304" pitchFamily="18" charset="0"/>
              </a:rPr>
              <a:t>triệu</a:t>
            </a:r>
            <a:r>
              <a:rPr lang="en-US" sz="1200" dirty="0">
                <a:latin typeface="+mj-lt"/>
                <a:cs typeface="Times New Roman" panose="02020603050405020304" pitchFamily="18" charset="0"/>
              </a:rPr>
              <a:t> </a:t>
            </a:r>
            <a:r>
              <a:rPr lang="en-US" sz="1200" dirty="0" err="1">
                <a:latin typeface="+mj-lt"/>
                <a:cs typeface="Times New Roman" panose="02020603050405020304" pitchFamily="18" charset="0"/>
              </a:rPr>
              <a:t>bài</a:t>
            </a:r>
            <a:r>
              <a:rPr lang="en-US" sz="1200" dirty="0">
                <a:latin typeface="+mj-lt"/>
                <a:cs typeface="Times New Roman" panose="02020603050405020304" pitchFamily="18" charset="0"/>
              </a:rPr>
              <a:t> </a:t>
            </a:r>
            <a:r>
              <a:rPr lang="en-US" sz="1200" dirty="0" err="1">
                <a:latin typeface="+mj-lt"/>
                <a:cs typeface="Times New Roman" panose="02020603050405020304" pitchFamily="18" charset="0"/>
              </a:rPr>
              <a:t>viết</a:t>
            </a:r>
            <a:r>
              <a:rPr lang="en-US" sz="1200" dirty="0">
                <a:latin typeface="+mj-lt"/>
                <a:cs typeface="Times New Roman" panose="02020603050405020304" pitchFamily="18" charset="0"/>
              </a:rPr>
              <a:t>.</a:t>
            </a:r>
          </a:p>
          <a:p>
            <a:pPr marL="171450" indent="-171450">
              <a:spcBef>
                <a:spcPts val="600"/>
              </a:spcBef>
              <a:buFont typeface="Wingdings" panose="05000000000000000000" pitchFamily="2" charset="2"/>
              <a:buChar char="Ø"/>
            </a:pPr>
            <a:r>
              <a:rPr lang="en-US" sz="1200" dirty="0" err="1">
                <a:latin typeface="+mj-lt"/>
              </a:rPr>
              <a:t>Mô</a:t>
            </a:r>
            <a:r>
              <a:rPr lang="en-US" sz="1200" dirty="0">
                <a:latin typeface="+mj-lt"/>
              </a:rPr>
              <a:t> </a:t>
            </a:r>
            <a:r>
              <a:rPr lang="en-US" sz="1200" dirty="0" err="1">
                <a:latin typeface="+mj-lt"/>
              </a:rPr>
              <a:t>hình</a:t>
            </a:r>
            <a:r>
              <a:rPr lang="en-US" sz="1200" dirty="0">
                <a:latin typeface="+mj-lt"/>
              </a:rPr>
              <a:t> </a:t>
            </a:r>
            <a:r>
              <a:rPr lang="en-US" sz="1200" dirty="0" err="1">
                <a:latin typeface="+mj-lt"/>
              </a:rPr>
              <a:t>được</a:t>
            </a:r>
            <a:r>
              <a:rPr lang="en-US" sz="1200" dirty="0">
                <a:latin typeface="+mj-lt"/>
              </a:rPr>
              <a:t> </a:t>
            </a:r>
            <a:r>
              <a:rPr lang="en-US" sz="1200" dirty="0" err="1">
                <a:latin typeface="+mj-lt"/>
              </a:rPr>
              <a:t>sử</a:t>
            </a:r>
            <a:r>
              <a:rPr lang="en-US" sz="1200" dirty="0">
                <a:latin typeface="+mj-lt"/>
              </a:rPr>
              <a:t> </a:t>
            </a:r>
            <a:r>
              <a:rPr lang="en-US" sz="1200" dirty="0" err="1">
                <a:latin typeface="+mj-lt"/>
              </a:rPr>
              <a:t>dụng</a:t>
            </a:r>
            <a:r>
              <a:rPr lang="en-US" sz="1200" dirty="0">
                <a:latin typeface="+mj-lt"/>
              </a:rPr>
              <a:t> </a:t>
            </a:r>
            <a:r>
              <a:rPr lang="en-US" sz="1200" b="1" dirty="0">
                <a:latin typeface="+mj-lt"/>
              </a:rPr>
              <a:t>sentence-transformers-222/all-MiniLM-L6-v2</a:t>
            </a:r>
          </a:p>
          <a:p>
            <a:pPr algn="l"/>
            <a:r>
              <a:rPr lang="vi-VN" sz="1200" b="1" i="0" dirty="0">
                <a:solidFill>
                  <a:schemeClr val="tx1"/>
                </a:solidFill>
                <a:effectLst/>
                <a:latin typeface="+mj-lt"/>
              </a:rPr>
              <a:t>Sử Dụng Faiss của Facebook Research:</a:t>
            </a:r>
            <a:endParaRPr lang="vi-VN" sz="1200" b="0" i="0" dirty="0">
              <a:solidFill>
                <a:schemeClr val="tx1"/>
              </a:solidFill>
              <a:effectLst/>
              <a:latin typeface="+mj-lt"/>
            </a:endParaRPr>
          </a:p>
          <a:p>
            <a:pPr marL="285750" indent="-285750" algn="l">
              <a:buFont typeface="Wingdings" panose="05000000000000000000" pitchFamily="2" charset="2"/>
              <a:buChar char="Ø"/>
            </a:pPr>
            <a:r>
              <a:rPr lang="vi-VN" sz="1200" b="0" i="0" dirty="0">
                <a:solidFill>
                  <a:schemeClr val="tx1"/>
                </a:solidFill>
                <a:effectLst/>
                <a:latin typeface="+mj-lt"/>
              </a:rPr>
              <a:t>Sử dụng thư viện Faiss để thực hiện tìm kiếm tương tự và phân cụm các vector.</a:t>
            </a:r>
          </a:p>
          <a:p>
            <a:pPr marL="285750" indent="-285750" algn="l">
              <a:buFont typeface="Wingdings" panose="05000000000000000000" pitchFamily="2" charset="2"/>
              <a:buChar char="Ø"/>
            </a:pPr>
            <a:r>
              <a:rPr lang="vi-VN" sz="1200" b="0" i="0" dirty="0">
                <a:solidFill>
                  <a:schemeClr val="tx1"/>
                </a:solidFill>
                <a:effectLst/>
                <a:latin typeface="+mj-lt"/>
              </a:rPr>
              <a:t>Faiss cung cấp phương pháp như phân cụm KNN hay khoảng cách L2 (Euclidean).</a:t>
            </a:r>
          </a:p>
          <a:p>
            <a:pPr marL="285750" indent="-285750" algn="l">
              <a:buFont typeface="Wingdings" panose="05000000000000000000" pitchFamily="2" charset="2"/>
              <a:buChar char="Ø"/>
            </a:pPr>
            <a:r>
              <a:rPr lang="vi-VN" sz="1200" b="0" i="0" dirty="0">
                <a:solidFill>
                  <a:schemeClr val="tx1"/>
                </a:solidFill>
                <a:effectLst/>
                <a:latin typeface="+mj-lt"/>
              </a:rPr>
              <a:t>Phân cụm để tìm ra các bài viết có điểm số khoảng cách gần với câu hỏi nhất.</a:t>
            </a:r>
          </a:p>
          <a:p>
            <a:pPr>
              <a:spcBef>
                <a:spcPts val="600"/>
              </a:spcBef>
            </a:pPr>
            <a:endParaRPr lang="en-US" sz="1300" b="1" dirty="0">
              <a:latin typeface="+mj-lt"/>
            </a:endParaRPr>
          </a:p>
        </p:txBody>
      </p:sp>
    </p:spTree>
    <p:extLst>
      <p:ext uri="{BB962C8B-B14F-4D97-AF65-F5344CB8AC3E}">
        <p14:creationId xmlns:p14="http://schemas.microsoft.com/office/powerpoint/2010/main" val="3244442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8F4FF0F1-88C1-6722-A7D7-5843ECF7956D}"/>
              </a:ext>
            </a:extLst>
          </p:cNvPr>
          <p:cNvSpPr/>
          <p:nvPr/>
        </p:nvSpPr>
        <p:spPr>
          <a:xfrm>
            <a:off x="273788" y="894770"/>
            <a:ext cx="8511363" cy="3837510"/>
          </a:xfrm>
          <a:prstGeom prst="round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Google Shape;261;p38">
            <a:extLst>
              <a:ext uri="{FF2B5EF4-FFF2-40B4-BE49-F238E27FC236}">
                <a16:creationId xmlns:a16="http://schemas.microsoft.com/office/drawing/2014/main" id="{A1CD6635-40F6-3CB7-9159-4D11ECDD7069}"/>
              </a:ext>
            </a:extLst>
          </p:cNvPr>
          <p:cNvSpPr txBox="1">
            <a:spLocks noGrp="1"/>
          </p:cNvSpPr>
          <p:nvPr>
            <p:ph type="title"/>
          </p:nvPr>
        </p:nvSpPr>
        <p:spPr>
          <a:xfrm>
            <a:off x="2780100" y="411220"/>
            <a:ext cx="3583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1" dirty="0">
                <a:latin typeface="Times New Roman" panose="02020603050405020304" pitchFamily="18" charset="0"/>
                <a:cs typeface="Times New Roman" panose="02020603050405020304" pitchFamily="18" charset="0"/>
              </a:rPr>
              <a:t>Nội dung thực hiện</a:t>
            </a:r>
            <a:endParaRPr sz="28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108B032-5282-08D8-D568-CF06E991EBB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92325" y="983919"/>
            <a:ext cx="4279140" cy="3630611"/>
          </a:xfrm>
          <a:prstGeom prst="rect">
            <a:avLst/>
          </a:prstGeom>
        </p:spPr>
      </p:pic>
    </p:spTree>
    <p:extLst>
      <p:ext uri="{BB962C8B-B14F-4D97-AF65-F5344CB8AC3E}">
        <p14:creationId xmlns:p14="http://schemas.microsoft.com/office/powerpoint/2010/main" val="2706267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8F4FF0F1-88C1-6722-A7D7-5843ECF7956D}"/>
              </a:ext>
            </a:extLst>
          </p:cNvPr>
          <p:cNvSpPr/>
          <p:nvPr/>
        </p:nvSpPr>
        <p:spPr>
          <a:xfrm>
            <a:off x="401378" y="983920"/>
            <a:ext cx="8511363" cy="3837510"/>
          </a:xfrm>
          <a:prstGeom prst="round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Google Shape;261;p38">
            <a:extLst>
              <a:ext uri="{FF2B5EF4-FFF2-40B4-BE49-F238E27FC236}">
                <a16:creationId xmlns:a16="http://schemas.microsoft.com/office/drawing/2014/main" id="{A1CD6635-40F6-3CB7-9159-4D11ECDD7069}"/>
              </a:ext>
            </a:extLst>
          </p:cNvPr>
          <p:cNvSpPr txBox="1">
            <a:spLocks noGrp="1"/>
          </p:cNvSpPr>
          <p:nvPr>
            <p:ph type="title"/>
          </p:nvPr>
        </p:nvSpPr>
        <p:spPr>
          <a:xfrm>
            <a:off x="2780100" y="411220"/>
            <a:ext cx="3583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1" dirty="0">
                <a:latin typeface="Times New Roman" panose="02020603050405020304" pitchFamily="18" charset="0"/>
                <a:cs typeface="Times New Roman" panose="02020603050405020304" pitchFamily="18" charset="0"/>
              </a:rPr>
              <a:t>Nội dung thực hiện</a:t>
            </a:r>
            <a:endParaRPr sz="28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7C5C8FB-29F4-489F-66DA-76742357B167}"/>
              </a:ext>
            </a:extLst>
          </p:cNvPr>
          <p:cNvSpPr txBox="1"/>
          <p:nvPr/>
        </p:nvSpPr>
        <p:spPr>
          <a:xfrm>
            <a:off x="658590" y="1154132"/>
            <a:ext cx="6996224" cy="369332"/>
          </a:xfrm>
          <a:prstGeom prst="rect">
            <a:avLst/>
          </a:prstGeom>
          <a:noFill/>
        </p:spPr>
        <p:txBody>
          <a:bodyPr wrap="square" rtlCol="0">
            <a:spAutoFit/>
          </a:bodyPr>
          <a:lstStyle/>
          <a:p>
            <a:r>
              <a:rPr lang="en-US" sz="1800" b="1" i="1" dirty="0" err="1">
                <a:solidFill>
                  <a:srgbClr val="FF0000"/>
                </a:solidFill>
                <a:latin typeface="Times New Roman" panose="02020603050405020304" pitchFamily="18" charset="0"/>
                <a:cs typeface="Times New Roman" panose="02020603050405020304" pitchFamily="18" charset="0"/>
              </a:rPr>
              <a:t>Kết</a:t>
            </a:r>
            <a:r>
              <a:rPr lang="en-US" sz="1800" b="1" i="1" dirty="0">
                <a:solidFill>
                  <a:srgbClr val="FF0000"/>
                </a:solidFill>
                <a:latin typeface="Times New Roman" panose="02020603050405020304" pitchFamily="18" charset="0"/>
                <a:cs typeface="Times New Roman" panose="02020603050405020304" pitchFamily="18" charset="0"/>
              </a:rPr>
              <a:t> </a:t>
            </a:r>
            <a:r>
              <a:rPr lang="en-US" sz="1800" b="1" i="1" dirty="0" err="1">
                <a:solidFill>
                  <a:srgbClr val="FF0000"/>
                </a:solidFill>
                <a:latin typeface="Times New Roman" panose="02020603050405020304" pitchFamily="18" charset="0"/>
                <a:cs typeface="Times New Roman" panose="02020603050405020304" pitchFamily="18" charset="0"/>
              </a:rPr>
              <a:t>quả</a:t>
            </a:r>
            <a:r>
              <a:rPr lang="en-US" sz="1800" b="1" i="1" dirty="0">
                <a:solidFill>
                  <a:srgbClr val="FF0000"/>
                </a:solidFill>
                <a:latin typeface="Times New Roman" panose="02020603050405020304" pitchFamily="18" charset="0"/>
                <a:cs typeface="Times New Roman" panose="02020603050405020304" pitchFamily="18" charset="0"/>
              </a:rPr>
              <a:t> </a:t>
            </a:r>
            <a:r>
              <a:rPr lang="en-US" sz="1800" b="1" i="1" dirty="0" err="1">
                <a:solidFill>
                  <a:srgbClr val="FF0000"/>
                </a:solidFill>
                <a:latin typeface="Times New Roman" panose="02020603050405020304" pitchFamily="18" charset="0"/>
                <a:cs typeface="Times New Roman" panose="02020603050405020304" pitchFamily="18" charset="0"/>
              </a:rPr>
              <a:t>đạt</a:t>
            </a:r>
            <a:r>
              <a:rPr lang="en-US" sz="1800" b="1" i="1" dirty="0">
                <a:solidFill>
                  <a:srgbClr val="FF0000"/>
                </a:solidFill>
                <a:latin typeface="Times New Roman" panose="02020603050405020304" pitchFamily="18" charset="0"/>
                <a:cs typeface="Times New Roman" panose="02020603050405020304" pitchFamily="18" charset="0"/>
              </a:rPr>
              <a:t> </a:t>
            </a:r>
            <a:r>
              <a:rPr lang="en-US" sz="1800" b="1" i="1" dirty="0" err="1">
                <a:solidFill>
                  <a:srgbClr val="FF0000"/>
                </a:solidFill>
                <a:latin typeface="Times New Roman" panose="02020603050405020304" pitchFamily="18" charset="0"/>
                <a:cs typeface="Times New Roman" panose="02020603050405020304" pitchFamily="18" charset="0"/>
              </a:rPr>
              <a:t>được</a:t>
            </a:r>
            <a:endParaRPr lang="en-US" sz="1800" b="1" i="1" dirty="0">
              <a:solidFill>
                <a:srgbClr val="FF0000"/>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81F228A9-B5F0-1E99-6F9D-9D8199A4B427}"/>
              </a:ext>
            </a:extLst>
          </p:cNvPr>
          <p:cNvSpPr txBox="1"/>
          <p:nvPr/>
        </p:nvSpPr>
        <p:spPr>
          <a:xfrm>
            <a:off x="633491" y="1556620"/>
            <a:ext cx="2760743" cy="2846933"/>
          </a:xfrm>
          <a:prstGeom prst="rect">
            <a:avLst/>
          </a:prstGeom>
          <a:noFill/>
        </p:spPr>
        <p:txBody>
          <a:bodyPr wrap="square" rtlCol="0">
            <a:spAutoFit/>
          </a:bodyPr>
          <a:lstStyle/>
          <a:p>
            <a:pPr algn="l">
              <a:spcBef>
                <a:spcPts val="300"/>
              </a:spcBef>
            </a:pPr>
            <a:r>
              <a:rPr lang="en-US" sz="1300" b="1" i="0" dirty="0" err="1">
                <a:solidFill>
                  <a:schemeClr val="tx1"/>
                </a:solidFill>
                <a:effectLst/>
                <a:latin typeface="Times New Roman" panose="02020603050405020304" pitchFamily="18" charset="0"/>
                <a:cs typeface="Times New Roman" panose="02020603050405020304" pitchFamily="18" charset="0"/>
              </a:rPr>
              <a:t>M</a:t>
            </a:r>
            <a:r>
              <a:rPr lang="en-US" sz="1300" b="1" dirty="0" err="1">
                <a:solidFill>
                  <a:schemeClr val="tx1"/>
                </a:solidFill>
                <a:latin typeface="Times New Roman" panose="02020603050405020304" pitchFamily="18" charset="0"/>
                <a:cs typeface="Times New Roman" panose="02020603050405020304" pitchFamily="18" charset="0"/>
              </a:rPr>
              <a:t>ô</a:t>
            </a:r>
            <a:r>
              <a:rPr lang="en-US" sz="1300" b="1" dirty="0">
                <a:solidFill>
                  <a:schemeClr val="tx1"/>
                </a:solidFill>
                <a:latin typeface="Times New Roman" panose="02020603050405020304" pitchFamily="18" charset="0"/>
                <a:cs typeface="Times New Roman" panose="02020603050405020304" pitchFamily="18" charset="0"/>
              </a:rPr>
              <a:t> </a:t>
            </a:r>
            <a:r>
              <a:rPr lang="en-US" sz="1300" b="1" dirty="0" err="1">
                <a:solidFill>
                  <a:schemeClr val="tx1"/>
                </a:solidFill>
                <a:latin typeface="Times New Roman" panose="02020603050405020304" pitchFamily="18" charset="0"/>
                <a:cs typeface="Times New Roman" panose="02020603050405020304" pitchFamily="18" charset="0"/>
              </a:rPr>
              <a:t>hình</a:t>
            </a:r>
            <a:r>
              <a:rPr lang="en-US" sz="1300" b="1" dirty="0">
                <a:solidFill>
                  <a:schemeClr val="tx1"/>
                </a:solidFill>
                <a:latin typeface="Times New Roman" panose="02020603050405020304" pitchFamily="18" charset="0"/>
                <a:cs typeface="Times New Roman" panose="02020603050405020304" pitchFamily="18" charset="0"/>
              </a:rPr>
              <a:t> </a:t>
            </a:r>
            <a:r>
              <a:rPr lang="en-US" sz="1300" b="1" dirty="0" err="1">
                <a:solidFill>
                  <a:schemeClr val="tx1"/>
                </a:solidFill>
                <a:latin typeface="Times New Roman" panose="02020603050405020304" pitchFamily="18" charset="0"/>
                <a:cs typeface="Times New Roman" panose="02020603050405020304" pitchFamily="18" charset="0"/>
              </a:rPr>
              <a:t>cơ</a:t>
            </a:r>
            <a:r>
              <a:rPr lang="en-US" sz="1300" b="1" dirty="0">
                <a:solidFill>
                  <a:schemeClr val="tx1"/>
                </a:solidFill>
                <a:latin typeface="Times New Roman" panose="02020603050405020304" pitchFamily="18" charset="0"/>
                <a:cs typeface="Times New Roman" panose="02020603050405020304" pitchFamily="18" charset="0"/>
              </a:rPr>
              <a:t> </a:t>
            </a:r>
            <a:r>
              <a:rPr lang="en-US" sz="1300" b="1" dirty="0" err="1">
                <a:solidFill>
                  <a:schemeClr val="tx1"/>
                </a:solidFill>
                <a:latin typeface="Times New Roman" panose="02020603050405020304" pitchFamily="18" charset="0"/>
                <a:cs typeface="Times New Roman" panose="02020603050405020304" pitchFamily="18" charset="0"/>
              </a:rPr>
              <a:t>sở</a:t>
            </a:r>
            <a:r>
              <a:rPr lang="en-US" sz="1300" b="1" dirty="0">
                <a:solidFill>
                  <a:schemeClr val="tx1"/>
                </a:solidFill>
                <a:latin typeface="Times New Roman" panose="02020603050405020304" pitchFamily="18" charset="0"/>
                <a:cs typeface="Times New Roman" panose="02020603050405020304" pitchFamily="18" charset="0"/>
              </a:rPr>
              <a:t> : </a:t>
            </a:r>
            <a:r>
              <a:rPr lang="en-US" sz="1300" dirty="0" err="1">
                <a:latin typeface="Times New Roman" panose="02020603050405020304" pitchFamily="18" charset="0"/>
                <a:cs typeface="Times New Roman" panose="02020603050405020304" pitchFamily="18" charset="0"/>
              </a:rPr>
              <a:t>microsoft</a:t>
            </a:r>
            <a:r>
              <a:rPr lang="en-US" sz="1300" dirty="0">
                <a:latin typeface="Times New Roman" panose="02020603050405020304" pitchFamily="18" charset="0"/>
                <a:cs typeface="Times New Roman" panose="02020603050405020304" pitchFamily="18" charset="0"/>
              </a:rPr>
              <a:t>/deberta-v3-large</a:t>
            </a:r>
          </a:p>
          <a:p>
            <a:pPr algn="l">
              <a:spcBef>
                <a:spcPts val="300"/>
              </a:spcBef>
            </a:pPr>
            <a:r>
              <a:rPr lang="en-US" sz="1300" dirty="0" err="1">
                <a:latin typeface="Times New Roman" panose="02020603050405020304" pitchFamily="18" charset="0"/>
                <a:cs typeface="Times New Roman" panose="02020603050405020304" pitchFamily="18" charset="0"/>
              </a:rPr>
              <a:t>Điều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kiện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dừng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khi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huấn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luyện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là</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sau</a:t>
            </a:r>
            <a:r>
              <a:rPr lang="en-US" sz="1300" dirty="0">
                <a:latin typeface="Times New Roman" panose="02020603050405020304" pitchFamily="18" charset="0"/>
                <a:cs typeface="Times New Roman" panose="02020603050405020304" pitchFamily="18" charset="0"/>
              </a:rPr>
              <a:t> 5 </a:t>
            </a:r>
            <a:r>
              <a:rPr lang="en-US" sz="1300" dirty="0" err="1">
                <a:latin typeface="Times New Roman" panose="02020603050405020304" pitchFamily="18" charset="0"/>
                <a:cs typeface="Times New Roman" panose="02020603050405020304" pitchFamily="18" charset="0"/>
              </a:rPr>
              <a:t>lần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đánh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giá</a:t>
            </a:r>
            <a:r>
              <a:rPr lang="en-US" sz="1300" dirty="0">
                <a:latin typeface="Times New Roman" panose="02020603050405020304" pitchFamily="18" charset="0"/>
                <a:cs typeface="Times New Roman" panose="02020603050405020304" pitchFamily="18" charset="0"/>
              </a:rPr>
              <a:t> model </a:t>
            </a:r>
            <a:r>
              <a:rPr lang="en-US" sz="1300" dirty="0" err="1">
                <a:latin typeface="Times New Roman" panose="02020603050405020304" pitchFamily="18" charset="0"/>
                <a:cs typeface="Times New Roman" panose="02020603050405020304" pitchFamily="18" charset="0"/>
              </a:rPr>
              <a:t>không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cho</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kết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quả</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tốt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lên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thì</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dừng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lại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và</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lưu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bộ</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tham</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số</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tốt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nhất</a:t>
            </a:r>
            <a:r>
              <a:rPr lang="en-US" sz="1300" dirty="0">
                <a:latin typeface="Times New Roman" panose="02020603050405020304" pitchFamily="18" charset="0"/>
                <a:cs typeface="Times New Roman" panose="02020603050405020304" pitchFamily="18" charset="0"/>
              </a:rPr>
              <a:t>.</a:t>
            </a:r>
          </a:p>
          <a:p>
            <a:pPr algn="l">
              <a:spcBef>
                <a:spcPts val="300"/>
              </a:spcBef>
            </a:pPr>
            <a:r>
              <a:rPr lang="vi-VN" sz="1300" dirty="0">
                <a:latin typeface="Times New Roman" panose="02020603050405020304" pitchFamily="18" charset="0"/>
                <a:cs typeface="Times New Roman" panose="02020603050405020304" pitchFamily="18" charset="0"/>
              </a:rPr>
              <a:t>Model đã được đào tạo trong 10h 24p và dựng tại 1225/1428 steps</a:t>
            </a:r>
            <a:endParaRPr lang="en-US" sz="1300" dirty="0">
              <a:latin typeface="Times New Roman" panose="02020603050405020304" pitchFamily="18" charset="0"/>
              <a:cs typeface="Times New Roman" panose="02020603050405020304" pitchFamily="18" charset="0"/>
            </a:endParaRPr>
          </a:p>
          <a:p>
            <a:pPr>
              <a:spcBef>
                <a:spcPts val="300"/>
              </a:spcBef>
            </a:pPr>
            <a:r>
              <a:rPr lang="en-US" sz="1300" kern="100" dirty="0" err="1">
                <a:latin typeface="Times New Roman" panose="02020603050405020304" pitchFamily="18" charset="0"/>
                <a:ea typeface="Calibri" panose="020F0502020204030204" pitchFamily="34" charset="0"/>
                <a:cs typeface="Times New Roman" panose="02020603050405020304" pitchFamily="18" charset="0"/>
              </a:rPr>
              <a:t>K</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ết</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quả</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81% accuracy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88%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cho</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top 3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lựa</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chọn</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đúng</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nhất</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trên</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tiêu</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chí</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đánh</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giá</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kết</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quả</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cuộc</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a:spcBef>
                <a:spcPts val="300"/>
              </a:spcBef>
            </a:pP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Kết</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quả</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đã</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cải</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thiện</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thêm</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13%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sử</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RAG 75.1%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cho</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top 3).</a:t>
            </a:r>
            <a:endParaRPr lang="en-US" sz="13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7F5CACD7-C3AA-C2EA-6C0B-EEC5C4256EDC}"/>
              </a:ext>
            </a:extLst>
          </p:cNvPr>
          <p:cNvPicPr>
            <a:picLocks noChangeAspect="1"/>
          </p:cNvPicPr>
          <p:nvPr/>
        </p:nvPicPr>
        <p:blipFill>
          <a:blip r:embed="rId3"/>
          <a:stretch>
            <a:fillRect/>
          </a:stretch>
        </p:blipFill>
        <p:spPr>
          <a:xfrm>
            <a:off x="3451279" y="1154131"/>
            <a:ext cx="2643677" cy="3379402"/>
          </a:xfrm>
          <a:prstGeom prst="rect">
            <a:avLst/>
          </a:prstGeom>
        </p:spPr>
      </p:pic>
      <p:pic>
        <p:nvPicPr>
          <p:cNvPr id="6" name="Picture 5">
            <a:extLst>
              <a:ext uri="{FF2B5EF4-FFF2-40B4-BE49-F238E27FC236}">
                <a16:creationId xmlns:a16="http://schemas.microsoft.com/office/drawing/2014/main" id="{7B30930F-EE8A-4EE3-9305-7B4DC63328B8}"/>
              </a:ext>
            </a:extLst>
          </p:cNvPr>
          <p:cNvPicPr>
            <a:picLocks noChangeAspect="1"/>
          </p:cNvPicPr>
          <p:nvPr/>
        </p:nvPicPr>
        <p:blipFill>
          <a:blip r:embed="rId4"/>
          <a:stretch>
            <a:fillRect/>
          </a:stretch>
        </p:blipFill>
        <p:spPr>
          <a:xfrm>
            <a:off x="6126901" y="1154131"/>
            <a:ext cx="2383608" cy="3379402"/>
          </a:xfrm>
          <a:prstGeom prst="rect">
            <a:avLst/>
          </a:prstGeom>
        </p:spPr>
      </p:pic>
    </p:spTree>
    <p:extLst>
      <p:ext uri="{BB962C8B-B14F-4D97-AF65-F5344CB8AC3E}">
        <p14:creationId xmlns:p14="http://schemas.microsoft.com/office/powerpoint/2010/main" val="204440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7"/>
          <p:cNvSpPr txBox="1">
            <a:spLocks noGrp="1"/>
          </p:cNvSpPr>
          <p:nvPr>
            <p:ph type="title"/>
          </p:nvPr>
        </p:nvSpPr>
        <p:spPr>
          <a:xfrm>
            <a:off x="2216250" y="434392"/>
            <a:ext cx="4711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500" b="1" dirty="0">
                <a:latin typeface="Times New Roman" panose="02020603050405020304" pitchFamily="18" charset="0"/>
                <a:cs typeface="Times New Roman" panose="02020603050405020304" pitchFamily="18" charset="0"/>
              </a:rPr>
              <a:t>Nội dung báo cáo</a:t>
            </a:r>
            <a:endParaRPr sz="2500" b="1"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47C0D114-D0D9-BEC8-3939-616BEB20042E}"/>
              </a:ext>
            </a:extLst>
          </p:cNvPr>
          <p:cNvSpPr/>
          <p:nvPr/>
        </p:nvSpPr>
        <p:spPr>
          <a:xfrm>
            <a:off x="2105246" y="1305147"/>
            <a:ext cx="4933507" cy="595100"/>
          </a:xfrm>
          <a:prstGeom prst="rect">
            <a:avLst/>
          </a:prstGeom>
          <a:solidFill>
            <a:srgbClr val="92D05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vi-VN" sz="2500" b="1" noProof="1">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Tổng</a:t>
            </a:r>
            <a:r>
              <a:rPr lang="en-US" sz="25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500" b="1" dirty="0" err="1">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quan</a:t>
            </a:r>
            <a:r>
              <a:rPr lang="en-US" sz="25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500" b="1" dirty="0" err="1">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về</a:t>
            </a:r>
            <a:r>
              <a:rPr lang="en-US" sz="25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500" b="1" dirty="0" err="1">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đề</a:t>
            </a:r>
            <a:r>
              <a:rPr lang="en-US" sz="25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500" b="1" dirty="0" err="1">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tài</a:t>
            </a:r>
            <a:endParaRPr lang="en-US" sz="25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3E729F2F-874C-B37C-23B6-0F664CBFF813}"/>
              </a:ext>
            </a:extLst>
          </p:cNvPr>
          <p:cNvSpPr/>
          <p:nvPr/>
        </p:nvSpPr>
        <p:spPr>
          <a:xfrm>
            <a:off x="2105246" y="2049587"/>
            <a:ext cx="4933507" cy="595100"/>
          </a:xfrm>
          <a:prstGeom prst="rect">
            <a:avLst/>
          </a:prstGeom>
          <a:solidFill>
            <a:schemeClr val="accent5">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500" b="1" dirty="0" err="1">
                <a:solidFill>
                  <a:srgbClr val="0070C0"/>
                </a:solidFill>
                <a:latin typeface="Times New Roman" panose="02020603050405020304" pitchFamily="18" charset="0"/>
                <a:cs typeface="Times New Roman" panose="02020603050405020304" pitchFamily="18" charset="0"/>
              </a:rPr>
              <a:t>Cở</a:t>
            </a:r>
            <a:r>
              <a:rPr lang="en-US" sz="2500" b="1" dirty="0">
                <a:solidFill>
                  <a:srgbClr val="0070C0"/>
                </a:solidFill>
                <a:latin typeface="Times New Roman" panose="02020603050405020304" pitchFamily="18" charset="0"/>
                <a:cs typeface="Times New Roman" panose="02020603050405020304" pitchFamily="18" charset="0"/>
              </a:rPr>
              <a:t> </a:t>
            </a:r>
            <a:r>
              <a:rPr lang="en-US" sz="2500" b="1" dirty="0" err="1">
                <a:solidFill>
                  <a:srgbClr val="0070C0"/>
                </a:solidFill>
                <a:latin typeface="Times New Roman" panose="02020603050405020304" pitchFamily="18" charset="0"/>
                <a:cs typeface="Times New Roman" panose="02020603050405020304" pitchFamily="18" charset="0"/>
              </a:rPr>
              <a:t>sở</a:t>
            </a:r>
            <a:r>
              <a:rPr lang="en-US" sz="2500" b="1" dirty="0">
                <a:solidFill>
                  <a:srgbClr val="0070C0"/>
                </a:solidFill>
                <a:latin typeface="Times New Roman" panose="02020603050405020304" pitchFamily="18" charset="0"/>
                <a:cs typeface="Times New Roman" panose="02020603050405020304" pitchFamily="18" charset="0"/>
              </a:rPr>
              <a:t> </a:t>
            </a:r>
            <a:r>
              <a:rPr lang="en-US" sz="2500" b="1" dirty="0" err="1">
                <a:solidFill>
                  <a:srgbClr val="0070C0"/>
                </a:solidFill>
                <a:latin typeface="Times New Roman" panose="02020603050405020304" pitchFamily="18" charset="0"/>
                <a:cs typeface="Times New Roman" panose="02020603050405020304" pitchFamily="18" charset="0"/>
              </a:rPr>
              <a:t>lý</a:t>
            </a:r>
            <a:r>
              <a:rPr lang="en-US" sz="2500" b="1" dirty="0">
                <a:solidFill>
                  <a:srgbClr val="0070C0"/>
                </a:solidFill>
                <a:latin typeface="Times New Roman" panose="02020603050405020304" pitchFamily="18" charset="0"/>
                <a:cs typeface="Times New Roman" panose="02020603050405020304" pitchFamily="18" charset="0"/>
              </a:rPr>
              <a:t> </a:t>
            </a:r>
            <a:r>
              <a:rPr lang="en-US" sz="2500" b="1" dirty="0" err="1">
                <a:solidFill>
                  <a:srgbClr val="0070C0"/>
                </a:solidFill>
                <a:latin typeface="Times New Roman" panose="02020603050405020304" pitchFamily="18" charset="0"/>
                <a:cs typeface="Times New Roman" panose="02020603050405020304" pitchFamily="18" charset="0"/>
              </a:rPr>
              <a:t>thuyết</a:t>
            </a:r>
            <a:r>
              <a:rPr lang="en-US" sz="2500" b="1" dirty="0">
                <a:solidFill>
                  <a:srgbClr val="0070C0"/>
                </a:solidFill>
                <a:latin typeface="Times New Roman" panose="02020603050405020304" pitchFamily="18" charset="0"/>
                <a:cs typeface="Times New Roman" panose="02020603050405020304" pitchFamily="18" charset="0"/>
              </a:rPr>
              <a:t> </a:t>
            </a:r>
          </a:p>
        </p:txBody>
      </p:sp>
      <p:sp>
        <p:nvSpPr>
          <p:cNvPr id="4" name="Rectangle 3">
            <a:extLst>
              <a:ext uri="{FF2B5EF4-FFF2-40B4-BE49-F238E27FC236}">
                <a16:creationId xmlns:a16="http://schemas.microsoft.com/office/drawing/2014/main" id="{694F6943-2F92-3BBD-B98F-5C6F7A10F82F}"/>
              </a:ext>
            </a:extLst>
          </p:cNvPr>
          <p:cNvSpPr/>
          <p:nvPr/>
        </p:nvSpPr>
        <p:spPr>
          <a:xfrm>
            <a:off x="2105245" y="2752386"/>
            <a:ext cx="4933507" cy="595100"/>
          </a:xfrm>
          <a:prstGeom prst="rect">
            <a:avLst/>
          </a:prstGeom>
          <a:solidFill>
            <a:srgbClr val="00B0F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b="1" dirty="0" err="1">
                <a:solidFill>
                  <a:schemeClr val="bg1"/>
                </a:solidFill>
                <a:latin typeface="Times New Roman" panose="02020603050405020304" pitchFamily="18" charset="0"/>
                <a:cs typeface="Times New Roman" panose="02020603050405020304" pitchFamily="18" charset="0"/>
              </a:rPr>
              <a:t>Nội</a:t>
            </a:r>
            <a:r>
              <a:rPr lang="en-US" sz="2200" b="1" dirty="0">
                <a:solidFill>
                  <a:schemeClr val="bg1"/>
                </a:solidFill>
                <a:latin typeface="Times New Roman" panose="02020603050405020304" pitchFamily="18" charset="0"/>
                <a:cs typeface="Times New Roman" panose="02020603050405020304" pitchFamily="18" charset="0"/>
              </a:rPr>
              <a:t> dung </a:t>
            </a:r>
            <a:r>
              <a:rPr lang="en-US" sz="2200" b="1" dirty="0" err="1">
                <a:solidFill>
                  <a:schemeClr val="bg1"/>
                </a:solidFill>
                <a:latin typeface="Times New Roman" panose="02020603050405020304" pitchFamily="18" charset="0"/>
                <a:cs typeface="Times New Roman" panose="02020603050405020304" pitchFamily="18" charset="0"/>
              </a:rPr>
              <a:t>thực</a:t>
            </a:r>
            <a:r>
              <a:rPr lang="en-US" sz="2200" b="1" dirty="0">
                <a:solidFill>
                  <a:schemeClr val="bg1"/>
                </a:solidFill>
                <a:latin typeface="Times New Roman" panose="02020603050405020304" pitchFamily="18" charset="0"/>
                <a:cs typeface="Times New Roman" panose="02020603050405020304" pitchFamily="18" charset="0"/>
              </a:rPr>
              <a:t> </a:t>
            </a:r>
            <a:r>
              <a:rPr lang="en-US" sz="2200" b="1" dirty="0" err="1">
                <a:solidFill>
                  <a:schemeClr val="bg1"/>
                </a:solidFill>
                <a:latin typeface="Times New Roman" panose="02020603050405020304" pitchFamily="18" charset="0"/>
                <a:cs typeface="Times New Roman" panose="02020603050405020304" pitchFamily="18" charset="0"/>
              </a:rPr>
              <a:t>hiện</a:t>
            </a:r>
            <a:endParaRPr lang="en-US" sz="2200" b="1" dirty="0">
              <a:solidFill>
                <a:schemeClr val="bg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E2127241-1861-ACFA-3D6C-E5A002CD8A82}"/>
              </a:ext>
            </a:extLst>
          </p:cNvPr>
          <p:cNvSpPr/>
          <p:nvPr/>
        </p:nvSpPr>
        <p:spPr>
          <a:xfrm>
            <a:off x="2105244" y="3463975"/>
            <a:ext cx="4933507" cy="595100"/>
          </a:xfrm>
          <a:prstGeom prst="rect">
            <a:avLst/>
          </a:prstGeom>
          <a:solidFill>
            <a:schemeClr val="tx2">
              <a:lumMod val="9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b="1" dirty="0" err="1">
                <a:latin typeface="Times New Roman" panose="02020603050405020304" pitchFamily="18" charset="0"/>
                <a:cs typeface="Times New Roman" panose="02020603050405020304" pitchFamily="18" charset="0"/>
              </a:rPr>
              <a:t>Kết</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luận</a:t>
            </a:r>
            <a:endParaRPr lang="en-US" sz="2200" b="1"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5188652A-27CE-92D3-F591-3543E5FB2F4C}"/>
              </a:ext>
            </a:extLst>
          </p:cNvPr>
          <p:cNvSpPr/>
          <p:nvPr/>
        </p:nvSpPr>
        <p:spPr>
          <a:xfrm>
            <a:off x="2105243" y="4166774"/>
            <a:ext cx="4933507" cy="595100"/>
          </a:xfrm>
          <a:prstGeom prst="rect">
            <a:avLst/>
          </a:prstGeom>
          <a:solidFill>
            <a:srgbClr val="FFC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b="1" dirty="0" err="1">
                <a:solidFill>
                  <a:schemeClr val="bg2">
                    <a:lumMod val="95000"/>
                    <a:lumOff val="5000"/>
                  </a:schemeClr>
                </a:solidFill>
                <a:latin typeface="Times New Roman" panose="02020603050405020304" pitchFamily="18" charset="0"/>
                <a:cs typeface="Times New Roman" panose="02020603050405020304" pitchFamily="18" charset="0"/>
              </a:rPr>
              <a:t>Chạy</a:t>
            </a:r>
            <a:r>
              <a:rPr lang="en-US" sz="2200" b="1" dirty="0">
                <a:solidFill>
                  <a:schemeClr val="bg2">
                    <a:lumMod val="95000"/>
                    <a:lumOff val="5000"/>
                  </a:schemeClr>
                </a:solidFill>
                <a:latin typeface="Times New Roman" panose="02020603050405020304" pitchFamily="18" charset="0"/>
                <a:cs typeface="Times New Roman" panose="02020603050405020304" pitchFamily="18" charset="0"/>
              </a:rPr>
              <a:t> </a:t>
            </a:r>
            <a:r>
              <a:rPr lang="en-US" sz="2200" b="1" dirty="0" err="1">
                <a:solidFill>
                  <a:schemeClr val="bg2">
                    <a:lumMod val="95000"/>
                    <a:lumOff val="5000"/>
                  </a:schemeClr>
                </a:solidFill>
                <a:latin typeface="Times New Roman" panose="02020603050405020304" pitchFamily="18" charset="0"/>
                <a:cs typeface="Times New Roman" panose="02020603050405020304" pitchFamily="18" charset="0"/>
              </a:rPr>
              <a:t>thử</a:t>
            </a:r>
            <a:r>
              <a:rPr lang="en-US" sz="2200" b="1" dirty="0">
                <a:solidFill>
                  <a:schemeClr val="bg2">
                    <a:lumMod val="95000"/>
                    <a:lumOff val="5000"/>
                  </a:schemeClr>
                </a:solidFill>
                <a:latin typeface="Times New Roman" panose="02020603050405020304" pitchFamily="18" charset="0"/>
                <a:cs typeface="Times New Roman" panose="02020603050405020304" pitchFamily="18" charset="0"/>
              </a:rPr>
              <a:t> </a:t>
            </a:r>
            <a:r>
              <a:rPr lang="en-US" sz="2200" b="1" dirty="0" err="1">
                <a:solidFill>
                  <a:schemeClr val="bg2">
                    <a:lumMod val="95000"/>
                    <a:lumOff val="5000"/>
                  </a:schemeClr>
                </a:solidFill>
                <a:latin typeface="Times New Roman" panose="02020603050405020304" pitchFamily="18" charset="0"/>
                <a:cs typeface="Times New Roman" panose="02020603050405020304" pitchFamily="18" charset="0"/>
              </a:rPr>
              <a:t>nghiệm</a:t>
            </a:r>
            <a:endParaRPr lang="en-US" sz="2200" b="1" dirty="0">
              <a:solidFill>
                <a:schemeClr val="bg2">
                  <a:lumMod val="95000"/>
                  <a:lumOff val="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8F4FF0F1-88C1-6722-A7D7-5843ECF7956D}"/>
              </a:ext>
            </a:extLst>
          </p:cNvPr>
          <p:cNvSpPr/>
          <p:nvPr/>
        </p:nvSpPr>
        <p:spPr>
          <a:xfrm>
            <a:off x="273788" y="894770"/>
            <a:ext cx="8511363" cy="3837510"/>
          </a:xfrm>
          <a:prstGeom prst="round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Google Shape;261;p38">
            <a:extLst>
              <a:ext uri="{FF2B5EF4-FFF2-40B4-BE49-F238E27FC236}">
                <a16:creationId xmlns:a16="http://schemas.microsoft.com/office/drawing/2014/main" id="{A1CD6635-40F6-3CB7-9159-4D11ECDD7069}"/>
              </a:ext>
            </a:extLst>
          </p:cNvPr>
          <p:cNvSpPr txBox="1">
            <a:spLocks noGrp="1"/>
          </p:cNvSpPr>
          <p:nvPr>
            <p:ph type="title"/>
          </p:nvPr>
        </p:nvSpPr>
        <p:spPr>
          <a:xfrm>
            <a:off x="2780100" y="411220"/>
            <a:ext cx="3583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1" dirty="0">
                <a:latin typeface="Times New Roman" panose="02020603050405020304" pitchFamily="18" charset="0"/>
                <a:cs typeface="Times New Roman" panose="02020603050405020304" pitchFamily="18" charset="0"/>
              </a:rPr>
              <a:t>Nội dung thực hiện</a:t>
            </a:r>
            <a:endParaRPr sz="2800" b="1"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EB85EFDB-8A87-E2F3-741E-B1011F278282}"/>
              </a:ext>
            </a:extLst>
          </p:cNvPr>
          <p:cNvPicPr>
            <a:picLocks noChangeAspect="1"/>
          </p:cNvPicPr>
          <p:nvPr/>
        </p:nvPicPr>
        <p:blipFill>
          <a:blip r:embed="rId3"/>
          <a:stretch>
            <a:fillRect/>
          </a:stretch>
        </p:blipFill>
        <p:spPr>
          <a:xfrm>
            <a:off x="697068" y="1296327"/>
            <a:ext cx="3581900" cy="3248478"/>
          </a:xfrm>
          <a:prstGeom prst="rect">
            <a:avLst/>
          </a:prstGeom>
        </p:spPr>
      </p:pic>
      <p:pic>
        <p:nvPicPr>
          <p:cNvPr id="13" name="Picture 12">
            <a:extLst>
              <a:ext uri="{FF2B5EF4-FFF2-40B4-BE49-F238E27FC236}">
                <a16:creationId xmlns:a16="http://schemas.microsoft.com/office/drawing/2014/main" id="{70A04C78-8328-1703-891B-DCE7BBD2B0DE}"/>
              </a:ext>
            </a:extLst>
          </p:cNvPr>
          <p:cNvPicPr>
            <a:picLocks noChangeAspect="1"/>
          </p:cNvPicPr>
          <p:nvPr/>
        </p:nvPicPr>
        <p:blipFill>
          <a:blip r:embed="rId4"/>
          <a:stretch>
            <a:fillRect/>
          </a:stretch>
        </p:blipFill>
        <p:spPr>
          <a:xfrm>
            <a:off x="4529469" y="1260887"/>
            <a:ext cx="3562847" cy="3229426"/>
          </a:xfrm>
          <a:prstGeom prst="rect">
            <a:avLst/>
          </a:prstGeom>
        </p:spPr>
      </p:pic>
    </p:spTree>
    <p:extLst>
      <p:ext uri="{BB962C8B-B14F-4D97-AF65-F5344CB8AC3E}">
        <p14:creationId xmlns:p14="http://schemas.microsoft.com/office/powerpoint/2010/main" val="15425696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8F4FF0F1-88C1-6722-A7D7-5843ECF7956D}"/>
              </a:ext>
            </a:extLst>
          </p:cNvPr>
          <p:cNvSpPr/>
          <p:nvPr/>
        </p:nvSpPr>
        <p:spPr>
          <a:xfrm>
            <a:off x="273788" y="894770"/>
            <a:ext cx="8511363" cy="3837510"/>
          </a:xfrm>
          <a:prstGeom prst="round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Google Shape;261;p38">
            <a:extLst>
              <a:ext uri="{FF2B5EF4-FFF2-40B4-BE49-F238E27FC236}">
                <a16:creationId xmlns:a16="http://schemas.microsoft.com/office/drawing/2014/main" id="{A1CD6635-40F6-3CB7-9159-4D11ECDD7069}"/>
              </a:ext>
            </a:extLst>
          </p:cNvPr>
          <p:cNvSpPr txBox="1">
            <a:spLocks noGrp="1"/>
          </p:cNvSpPr>
          <p:nvPr>
            <p:ph type="title"/>
          </p:nvPr>
        </p:nvSpPr>
        <p:spPr>
          <a:xfrm>
            <a:off x="2780100" y="411220"/>
            <a:ext cx="3583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1" dirty="0">
                <a:latin typeface="Times New Roman" panose="02020603050405020304" pitchFamily="18" charset="0"/>
                <a:cs typeface="Times New Roman" panose="02020603050405020304" pitchFamily="18" charset="0"/>
              </a:rPr>
              <a:t>Nội dung thực hiện</a:t>
            </a:r>
            <a:endParaRPr sz="2800" b="1" dirty="0">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4AB76286-5F72-7378-38BE-69AF3FFDC7CE}"/>
              </a:ext>
            </a:extLst>
          </p:cNvPr>
          <p:cNvPicPr>
            <a:picLocks noChangeAspect="1"/>
          </p:cNvPicPr>
          <p:nvPr/>
        </p:nvPicPr>
        <p:blipFill>
          <a:blip r:embed="rId3"/>
          <a:stretch>
            <a:fillRect/>
          </a:stretch>
        </p:blipFill>
        <p:spPr>
          <a:xfrm>
            <a:off x="2075581" y="1237452"/>
            <a:ext cx="4992838" cy="3152145"/>
          </a:xfrm>
          <a:prstGeom prst="rect">
            <a:avLst/>
          </a:prstGeom>
        </p:spPr>
      </p:pic>
    </p:spTree>
    <p:extLst>
      <p:ext uri="{BB962C8B-B14F-4D97-AF65-F5344CB8AC3E}">
        <p14:creationId xmlns:p14="http://schemas.microsoft.com/office/powerpoint/2010/main" val="42147887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pic>
        <p:nvPicPr>
          <p:cNvPr id="2" name="Picture 1">
            <a:extLst>
              <a:ext uri="{FF2B5EF4-FFF2-40B4-BE49-F238E27FC236}">
                <a16:creationId xmlns:a16="http://schemas.microsoft.com/office/drawing/2014/main" id="{61EA5889-6569-7A62-8130-7BE21B5CEE06}"/>
              </a:ext>
            </a:extLst>
          </p:cNvPr>
          <p:cNvPicPr>
            <a:picLocks noChangeAspect="1"/>
          </p:cNvPicPr>
          <p:nvPr/>
        </p:nvPicPr>
        <p:blipFill>
          <a:blip r:embed="rId3"/>
          <a:stretch>
            <a:fillRect/>
          </a:stretch>
        </p:blipFill>
        <p:spPr>
          <a:xfrm>
            <a:off x="245995" y="542261"/>
            <a:ext cx="4200673" cy="3938034"/>
          </a:xfrm>
          <a:prstGeom prst="rect">
            <a:avLst/>
          </a:prstGeom>
        </p:spPr>
      </p:pic>
      <p:pic>
        <p:nvPicPr>
          <p:cNvPr id="3" name="Picture 2">
            <a:extLst>
              <a:ext uri="{FF2B5EF4-FFF2-40B4-BE49-F238E27FC236}">
                <a16:creationId xmlns:a16="http://schemas.microsoft.com/office/drawing/2014/main" id="{4E917E4E-33DA-D99F-F615-426AFC83A11E}"/>
              </a:ext>
            </a:extLst>
          </p:cNvPr>
          <p:cNvPicPr>
            <a:picLocks noChangeAspect="1"/>
          </p:cNvPicPr>
          <p:nvPr/>
        </p:nvPicPr>
        <p:blipFill>
          <a:blip r:embed="rId4"/>
          <a:stretch>
            <a:fillRect/>
          </a:stretch>
        </p:blipFill>
        <p:spPr>
          <a:xfrm>
            <a:off x="4572000" y="542261"/>
            <a:ext cx="4404482" cy="3938034"/>
          </a:xfrm>
          <a:prstGeom prst="rect">
            <a:avLst/>
          </a:prstGeom>
        </p:spPr>
      </p:pic>
    </p:spTree>
    <p:extLst>
      <p:ext uri="{BB962C8B-B14F-4D97-AF65-F5344CB8AC3E}">
        <p14:creationId xmlns:p14="http://schemas.microsoft.com/office/powerpoint/2010/main" val="25855983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8F4FF0F1-88C1-6722-A7D7-5843ECF7956D}"/>
              </a:ext>
            </a:extLst>
          </p:cNvPr>
          <p:cNvSpPr/>
          <p:nvPr/>
        </p:nvSpPr>
        <p:spPr>
          <a:xfrm>
            <a:off x="434605" y="1006097"/>
            <a:ext cx="8444909" cy="3796615"/>
          </a:xfrm>
          <a:prstGeom prst="round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https://www.kaggle.com/code/quctngngvng/answer-questions/notebook</a:t>
            </a:r>
            <a:endParaRPr lang="en-US" dirty="0"/>
          </a:p>
        </p:txBody>
      </p:sp>
      <p:sp>
        <p:nvSpPr>
          <p:cNvPr id="4" name="Google Shape;261;p38">
            <a:extLst>
              <a:ext uri="{FF2B5EF4-FFF2-40B4-BE49-F238E27FC236}">
                <a16:creationId xmlns:a16="http://schemas.microsoft.com/office/drawing/2014/main" id="{A1CD6635-40F6-3CB7-9159-4D11ECDD7069}"/>
              </a:ext>
            </a:extLst>
          </p:cNvPr>
          <p:cNvSpPr txBox="1">
            <a:spLocks noGrp="1"/>
          </p:cNvSpPr>
          <p:nvPr>
            <p:ph type="title"/>
          </p:nvPr>
        </p:nvSpPr>
        <p:spPr>
          <a:xfrm>
            <a:off x="3048729" y="340788"/>
            <a:ext cx="3514374" cy="483549"/>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800" b="1" dirty="0">
                <a:latin typeface="Times New Roman" panose="02020603050405020304" pitchFamily="18" charset="0"/>
                <a:cs typeface="Times New Roman" panose="02020603050405020304" pitchFamily="18" charset="0"/>
              </a:rPr>
              <a:t>Kết luận</a:t>
            </a:r>
            <a:endParaRPr sz="28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7DA0419E-1B81-8A2B-045A-CF4F74185797}"/>
              </a:ext>
            </a:extLst>
          </p:cNvPr>
          <p:cNvSpPr txBox="1"/>
          <p:nvPr/>
        </p:nvSpPr>
        <p:spPr>
          <a:xfrm>
            <a:off x="2083981" y="1109810"/>
            <a:ext cx="5656521" cy="1808187"/>
          </a:xfrm>
          <a:prstGeom prst="rect">
            <a:avLst/>
          </a:prstGeom>
          <a:noFill/>
        </p:spPr>
        <p:txBody>
          <a:bodyPr wrap="square" rtlCol="0">
            <a:spAutoFit/>
          </a:bodyPr>
          <a:lstStyle/>
          <a:p>
            <a:pPr algn="ctr">
              <a:spcAft>
                <a:spcPts val="600"/>
              </a:spcAft>
            </a:pPr>
            <a:r>
              <a:rPr lang="en-US" sz="1500" b="1" dirty="0" err="1"/>
              <a:t>Kết</a:t>
            </a:r>
            <a:r>
              <a:rPr lang="en-US" sz="1500" b="1" dirty="0"/>
              <a:t> </a:t>
            </a:r>
            <a:r>
              <a:rPr lang="en-US" sz="1500" b="1" dirty="0" err="1"/>
              <a:t>quả</a:t>
            </a:r>
            <a:r>
              <a:rPr lang="en-US" sz="1500" b="1" dirty="0"/>
              <a:t> </a:t>
            </a:r>
            <a:r>
              <a:rPr lang="en-US" sz="1500" b="1" dirty="0" err="1"/>
              <a:t>đạt</a:t>
            </a:r>
            <a:r>
              <a:rPr lang="en-US" sz="1500" b="1" dirty="0"/>
              <a:t> </a:t>
            </a:r>
            <a:r>
              <a:rPr lang="en-US" sz="1500" b="1" dirty="0" err="1"/>
              <a:t>được</a:t>
            </a:r>
            <a:endParaRPr lang="en-US" sz="1500" b="1" dirty="0"/>
          </a:p>
          <a:p>
            <a:pPr marL="285750" indent="-285750">
              <a:spcBef>
                <a:spcPts val="300"/>
              </a:spcBef>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huấn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luyện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hỏi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trắc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nghiệm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hỏi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tới</a:t>
            </a:r>
            <a:r>
              <a:rPr lang="en-US" dirty="0">
                <a:latin typeface="Times New Roman" panose="02020603050405020304" pitchFamily="18" charset="0"/>
                <a:cs typeface="Times New Roman" panose="02020603050405020304" pitchFamily="18" charset="0"/>
              </a:rPr>
              <a:t> khoa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80%.</a:t>
            </a:r>
          </a:p>
          <a:p>
            <a:pPr marL="285750" indent="-285750">
              <a:spcBef>
                <a:spcPts val="300"/>
              </a:spcBef>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Đạt</a:t>
            </a:r>
            <a:r>
              <a:rPr lang="en-US" dirty="0">
                <a:latin typeface="Times New Roman" panose="02020603050405020304" pitchFamily="18" charset="0"/>
                <a:cs typeface="Times New Roman" panose="02020603050405020304" pitchFamily="18" charset="0"/>
              </a:rPr>
              <a:t> 1224/ 2664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hạng</a:t>
            </a:r>
            <a:endParaRPr lang="en-US" dirty="0">
              <a:latin typeface="Times New Roman" panose="02020603050405020304" pitchFamily="18" charset="0"/>
              <a:cs typeface="Times New Roman" panose="02020603050405020304" pitchFamily="18" charset="0"/>
            </a:endParaRPr>
          </a:p>
          <a:p>
            <a:pPr marL="285750" indent="-285750">
              <a:spcBef>
                <a:spcPts val="300"/>
              </a:spcBef>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Đường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đẫn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thử</a:t>
            </a:r>
            <a:r>
              <a:rPr lang="en-US" dirty="0">
                <a:latin typeface="Times New Roman" panose="02020603050405020304" pitchFamily="18" charset="0"/>
                <a:cs typeface="Times New Roman" panose="02020603050405020304" pitchFamily="18" charset="0"/>
              </a:rPr>
              <a:t> model </a:t>
            </a:r>
            <a:r>
              <a:rPr lang="en-US" dirty="0">
                <a:latin typeface="Times New Roman" panose="02020603050405020304" pitchFamily="18" charset="0"/>
                <a:cs typeface="Times New Roman" panose="02020603050405020304" pitchFamily="18" charset="0"/>
                <a:hlinkClick r:id="rId3"/>
              </a:rPr>
              <a:t>https://www.kaggle.com/code/quctngngvng/answer-questions/notebook</a:t>
            </a:r>
            <a:endParaRPr lang="en-US" dirty="0">
              <a:latin typeface="Times New Roman" panose="02020603050405020304" pitchFamily="18" charset="0"/>
              <a:cs typeface="Times New Roman" panose="02020603050405020304" pitchFamily="18" charset="0"/>
            </a:endParaRPr>
          </a:p>
          <a:p>
            <a:endParaRPr lang="en-US" dirty="0"/>
          </a:p>
        </p:txBody>
      </p:sp>
      <p:sp>
        <p:nvSpPr>
          <p:cNvPr id="7" name="TextBox 6">
            <a:extLst>
              <a:ext uri="{FF2B5EF4-FFF2-40B4-BE49-F238E27FC236}">
                <a16:creationId xmlns:a16="http://schemas.microsoft.com/office/drawing/2014/main" id="{1322F372-F545-E907-34CD-81AEA3F26878}"/>
              </a:ext>
            </a:extLst>
          </p:cNvPr>
          <p:cNvSpPr txBox="1"/>
          <p:nvPr/>
        </p:nvSpPr>
        <p:spPr>
          <a:xfrm>
            <a:off x="691116" y="2752408"/>
            <a:ext cx="3795824" cy="1831271"/>
          </a:xfrm>
          <a:prstGeom prst="rect">
            <a:avLst/>
          </a:prstGeom>
          <a:noFill/>
        </p:spPr>
        <p:txBody>
          <a:bodyPr wrap="square" rtlCol="0">
            <a:spAutoFit/>
          </a:bodyPr>
          <a:lstStyle/>
          <a:p>
            <a:pPr algn="ctr">
              <a:spcAft>
                <a:spcPts val="600"/>
              </a:spcAft>
            </a:pPr>
            <a:r>
              <a:rPr lang="en-US" sz="1500" b="1" dirty="0" err="1"/>
              <a:t>Kinh</a:t>
            </a:r>
            <a:r>
              <a:rPr lang="en-US" sz="1500" b="1" dirty="0"/>
              <a:t> </a:t>
            </a:r>
            <a:r>
              <a:rPr lang="en-US" sz="1500" b="1" dirty="0" err="1"/>
              <a:t>nghiệm</a:t>
            </a:r>
            <a:r>
              <a:rPr lang="en-US" sz="1500" b="1" dirty="0"/>
              <a:t> </a:t>
            </a:r>
            <a:r>
              <a:rPr lang="en-US" sz="1500" b="1" dirty="0" err="1"/>
              <a:t>thu</a:t>
            </a:r>
            <a:r>
              <a:rPr lang="en-US" sz="1500" b="1" dirty="0"/>
              <a:t> </a:t>
            </a:r>
            <a:r>
              <a:rPr lang="en-US" sz="1500" b="1" dirty="0" err="1"/>
              <a:t>được</a:t>
            </a:r>
            <a:endParaRPr lang="en-US" sz="1500" b="1" dirty="0"/>
          </a:p>
          <a:p>
            <a:pPr marL="285750" indent="-285750">
              <a:spcBef>
                <a:spcPts val="300"/>
              </a:spcBef>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pre-trained model</a:t>
            </a:r>
          </a:p>
          <a:p>
            <a:pPr marL="285750" indent="-285750">
              <a:spcBef>
                <a:spcPts val="300"/>
              </a:spcBef>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Kỹ</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(RAG)</a:t>
            </a:r>
          </a:p>
          <a:p>
            <a:pPr marL="285750" indent="-285750">
              <a:spcBef>
                <a:spcPts val="300"/>
              </a:spcBef>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Kiếm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soát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nhớ</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lớn</a:t>
            </a:r>
            <a:r>
              <a:rPr lang="en-US" dirty="0">
                <a:latin typeface="Times New Roman" panose="02020603050405020304" pitchFamily="18" charset="0"/>
                <a:cs typeface="Times New Roman" panose="02020603050405020304" pitchFamily="18" charset="0"/>
              </a:rPr>
              <a:t>.</a:t>
            </a:r>
          </a:p>
          <a:p>
            <a:pPr marL="285750" indent="-285750">
              <a:spcBef>
                <a:spcPts val="300"/>
              </a:spcBef>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Kĩ</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cuộc</a:t>
            </a:r>
            <a:r>
              <a:rPr lang="en-US" dirty="0">
                <a:latin typeface="Times New Roman" panose="02020603050405020304" pitchFamily="18" charset="0"/>
                <a:cs typeface="Times New Roman" panose="02020603050405020304" pitchFamily="18" charset="0"/>
              </a:rPr>
              <a:t> chia </a:t>
            </a:r>
            <a:r>
              <a:rPr lang="en-US" dirty="0" err="1">
                <a:latin typeface="Times New Roman" panose="02020603050405020304" pitchFamily="18" charset="0"/>
                <a:cs typeface="Times New Roman" panose="02020603050405020304" pitchFamily="18" charset="0"/>
              </a:rPr>
              <a:t>sẻ</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khai</a:t>
            </a:r>
            <a:r>
              <a:rPr lang="en-US" dirty="0">
                <a:latin typeface="Times New Roman" panose="02020603050405020304" pitchFamily="18" charset="0"/>
                <a:cs typeface="Times New Roman" panose="02020603050405020304" pitchFamily="18" charset="0"/>
              </a:rPr>
              <a:t>.</a:t>
            </a:r>
          </a:p>
          <a:p>
            <a:endParaRPr lang="en-US" dirty="0"/>
          </a:p>
        </p:txBody>
      </p:sp>
      <p:sp>
        <p:nvSpPr>
          <p:cNvPr id="8" name="TextBox 7">
            <a:extLst>
              <a:ext uri="{FF2B5EF4-FFF2-40B4-BE49-F238E27FC236}">
                <a16:creationId xmlns:a16="http://schemas.microsoft.com/office/drawing/2014/main" id="{72C36BC8-3886-6107-0E0A-5798CCCC4B54}"/>
              </a:ext>
            </a:extLst>
          </p:cNvPr>
          <p:cNvSpPr txBox="1"/>
          <p:nvPr/>
        </p:nvSpPr>
        <p:spPr>
          <a:xfrm>
            <a:off x="4657060" y="2754602"/>
            <a:ext cx="3795824" cy="1792798"/>
          </a:xfrm>
          <a:prstGeom prst="rect">
            <a:avLst/>
          </a:prstGeom>
          <a:noFill/>
        </p:spPr>
        <p:txBody>
          <a:bodyPr wrap="square" rtlCol="0">
            <a:spAutoFit/>
          </a:bodyPr>
          <a:lstStyle/>
          <a:p>
            <a:pPr algn="ctr">
              <a:spcAft>
                <a:spcPts val="600"/>
              </a:spcAft>
            </a:pPr>
            <a:r>
              <a:rPr lang="en-US" sz="1500" b="1" dirty="0" err="1"/>
              <a:t>Phương</a:t>
            </a:r>
            <a:r>
              <a:rPr lang="en-US" sz="1500" b="1" dirty="0"/>
              <a:t> </a:t>
            </a:r>
            <a:r>
              <a:rPr lang="en-US" sz="1500" b="1" dirty="0" err="1"/>
              <a:t>hướng</a:t>
            </a:r>
            <a:r>
              <a:rPr lang="en-US" sz="1500" b="1" dirty="0"/>
              <a:t> </a:t>
            </a:r>
            <a:r>
              <a:rPr lang="en-US" sz="1500" b="1" dirty="0" err="1"/>
              <a:t>phát</a:t>
            </a:r>
            <a:r>
              <a:rPr lang="en-US" sz="1500" b="1" dirty="0"/>
              <a:t> </a:t>
            </a:r>
            <a:r>
              <a:rPr lang="en-US" sz="1500" b="1" dirty="0" err="1"/>
              <a:t>triển</a:t>
            </a:r>
            <a:endParaRPr lang="en-US" sz="1500" b="1" dirty="0"/>
          </a:p>
          <a:p>
            <a:pPr marL="285750" indent="-285750">
              <a:spcBef>
                <a:spcPts val="300"/>
              </a:spcBef>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Tối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ưu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nghiệm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thêm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pre-trained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a:t>
            </a:r>
          </a:p>
          <a:p>
            <a:pPr marL="285750" indent="-285750">
              <a:spcBef>
                <a:spcPts val="300"/>
              </a:spcBef>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Giảm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kiếm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hỏi</a:t>
            </a:r>
            <a:endParaRPr lang="en-US" dirty="0">
              <a:latin typeface="Times New Roman" panose="02020603050405020304" pitchFamily="18" charset="0"/>
              <a:cs typeface="Times New Roman" panose="02020603050405020304" pitchFamily="18" charset="0"/>
            </a:endParaRPr>
          </a:p>
          <a:p>
            <a:pPr marL="285750" indent="-285750">
              <a:spcBef>
                <a:spcPts val="300"/>
              </a:spcBef>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việt</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9785575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8F4FF0F1-88C1-6722-A7D7-5843ECF7956D}"/>
              </a:ext>
            </a:extLst>
          </p:cNvPr>
          <p:cNvSpPr/>
          <p:nvPr/>
        </p:nvSpPr>
        <p:spPr>
          <a:xfrm>
            <a:off x="273788" y="894770"/>
            <a:ext cx="8511363" cy="3837510"/>
          </a:xfrm>
          <a:prstGeom prst="round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Google Shape;261;p38">
            <a:extLst>
              <a:ext uri="{FF2B5EF4-FFF2-40B4-BE49-F238E27FC236}">
                <a16:creationId xmlns:a16="http://schemas.microsoft.com/office/drawing/2014/main" id="{A1CD6635-40F6-3CB7-9159-4D11ECDD7069}"/>
              </a:ext>
            </a:extLst>
          </p:cNvPr>
          <p:cNvSpPr txBox="1">
            <a:spLocks noGrp="1"/>
          </p:cNvSpPr>
          <p:nvPr>
            <p:ph type="title"/>
          </p:nvPr>
        </p:nvSpPr>
        <p:spPr>
          <a:xfrm>
            <a:off x="3048729" y="340788"/>
            <a:ext cx="3514374" cy="48354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1" dirty="0">
                <a:latin typeface="Times New Roman" panose="02020603050405020304" pitchFamily="18" charset="0"/>
                <a:cs typeface="Times New Roman" panose="02020603050405020304" pitchFamily="18" charset="0"/>
              </a:rPr>
              <a:t>Chạy thử nghiệm</a:t>
            </a:r>
            <a:endParaRPr sz="28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B1E79D7F-2F0C-EC6F-43A9-39BB0853ECF5}"/>
              </a:ext>
            </a:extLst>
          </p:cNvPr>
          <p:cNvPicPr>
            <a:picLocks noChangeAspect="1"/>
          </p:cNvPicPr>
          <p:nvPr/>
        </p:nvPicPr>
        <p:blipFill>
          <a:blip r:embed="rId3"/>
          <a:stretch>
            <a:fillRect/>
          </a:stretch>
        </p:blipFill>
        <p:spPr>
          <a:xfrm>
            <a:off x="509145" y="1364473"/>
            <a:ext cx="3374821" cy="2884257"/>
          </a:xfrm>
          <a:prstGeom prst="rect">
            <a:avLst/>
          </a:prstGeom>
        </p:spPr>
      </p:pic>
      <p:pic>
        <p:nvPicPr>
          <p:cNvPr id="5" name="Picture 4">
            <a:extLst>
              <a:ext uri="{FF2B5EF4-FFF2-40B4-BE49-F238E27FC236}">
                <a16:creationId xmlns:a16="http://schemas.microsoft.com/office/drawing/2014/main" id="{779B8A93-F9F4-A74F-F0B6-DA3890166EEB}"/>
              </a:ext>
            </a:extLst>
          </p:cNvPr>
          <p:cNvPicPr>
            <a:picLocks noChangeAspect="1"/>
          </p:cNvPicPr>
          <p:nvPr/>
        </p:nvPicPr>
        <p:blipFill>
          <a:blip r:embed="rId4"/>
          <a:stretch>
            <a:fillRect/>
          </a:stretch>
        </p:blipFill>
        <p:spPr>
          <a:xfrm>
            <a:off x="4091984" y="1068552"/>
            <a:ext cx="3084993" cy="2183682"/>
          </a:xfrm>
          <a:prstGeom prst="rect">
            <a:avLst/>
          </a:prstGeom>
        </p:spPr>
      </p:pic>
      <p:pic>
        <p:nvPicPr>
          <p:cNvPr id="6" name="Picture 5">
            <a:extLst>
              <a:ext uri="{FF2B5EF4-FFF2-40B4-BE49-F238E27FC236}">
                <a16:creationId xmlns:a16="http://schemas.microsoft.com/office/drawing/2014/main" id="{079848A9-9EBF-DF82-983F-31DB52FBF8B8}"/>
              </a:ext>
            </a:extLst>
          </p:cNvPr>
          <p:cNvPicPr>
            <a:picLocks noChangeAspect="1"/>
          </p:cNvPicPr>
          <p:nvPr/>
        </p:nvPicPr>
        <p:blipFill>
          <a:blip r:embed="rId5"/>
          <a:stretch>
            <a:fillRect/>
          </a:stretch>
        </p:blipFill>
        <p:spPr>
          <a:xfrm>
            <a:off x="4094491" y="3252234"/>
            <a:ext cx="3835539" cy="1422879"/>
          </a:xfrm>
          <a:prstGeom prst="rect">
            <a:avLst/>
          </a:prstGeom>
        </p:spPr>
      </p:pic>
    </p:spTree>
    <p:extLst>
      <p:ext uri="{BB962C8B-B14F-4D97-AF65-F5344CB8AC3E}">
        <p14:creationId xmlns:p14="http://schemas.microsoft.com/office/powerpoint/2010/main" val="16851309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8F4FF0F1-88C1-6722-A7D7-5843ECF7956D}"/>
              </a:ext>
            </a:extLst>
          </p:cNvPr>
          <p:cNvSpPr/>
          <p:nvPr/>
        </p:nvSpPr>
        <p:spPr>
          <a:xfrm>
            <a:off x="273788" y="894770"/>
            <a:ext cx="8511363" cy="3837510"/>
          </a:xfrm>
          <a:prstGeom prst="round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Google Shape;261;p38">
            <a:extLst>
              <a:ext uri="{FF2B5EF4-FFF2-40B4-BE49-F238E27FC236}">
                <a16:creationId xmlns:a16="http://schemas.microsoft.com/office/drawing/2014/main" id="{A1CD6635-40F6-3CB7-9159-4D11ECDD7069}"/>
              </a:ext>
            </a:extLst>
          </p:cNvPr>
          <p:cNvSpPr txBox="1">
            <a:spLocks noGrp="1"/>
          </p:cNvSpPr>
          <p:nvPr>
            <p:ph type="title"/>
          </p:nvPr>
        </p:nvSpPr>
        <p:spPr>
          <a:xfrm>
            <a:off x="3048729" y="340788"/>
            <a:ext cx="3514374" cy="48354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1" dirty="0">
                <a:latin typeface="Times New Roman" panose="02020603050405020304" pitchFamily="18" charset="0"/>
                <a:cs typeface="Times New Roman" panose="02020603050405020304" pitchFamily="18" charset="0"/>
              </a:rPr>
              <a:t>Chạy thử nghiệm</a:t>
            </a:r>
            <a:endParaRPr sz="28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1B56372-0350-E860-EC95-78324184C256}"/>
              </a:ext>
            </a:extLst>
          </p:cNvPr>
          <p:cNvPicPr>
            <a:picLocks noChangeAspect="1"/>
          </p:cNvPicPr>
          <p:nvPr/>
        </p:nvPicPr>
        <p:blipFill>
          <a:blip r:embed="rId3"/>
          <a:stretch>
            <a:fillRect/>
          </a:stretch>
        </p:blipFill>
        <p:spPr>
          <a:xfrm>
            <a:off x="2147299" y="1072559"/>
            <a:ext cx="6259353" cy="1962827"/>
          </a:xfrm>
          <a:prstGeom prst="rect">
            <a:avLst/>
          </a:prstGeom>
        </p:spPr>
      </p:pic>
      <p:pic>
        <p:nvPicPr>
          <p:cNvPr id="8" name="Picture 7">
            <a:extLst>
              <a:ext uri="{FF2B5EF4-FFF2-40B4-BE49-F238E27FC236}">
                <a16:creationId xmlns:a16="http://schemas.microsoft.com/office/drawing/2014/main" id="{870EC47A-9AAA-C3FA-7BCC-01A4934DCD88}"/>
              </a:ext>
            </a:extLst>
          </p:cNvPr>
          <p:cNvPicPr>
            <a:picLocks noChangeAspect="1"/>
          </p:cNvPicPr>
          <p:nvPr/>
        </p:nvPicPr>
        <p:blipFill>
          <a:blip r:embed="rId4"/>
          <a:stretch>
            <a:fillRect/>
          </a:stretch>
        </p:blipFill>
        <p:spPr>
          <a:xfrm>
            <a:off x="2147299" y="2777649"/>
            <a:ext cx="6253561" cy="1868719"/>
          </a:xfrm>
          <a:prstGeom prst="rect">
            <a:avLst/>
          </a:prstGeom>
        </p:spPr>
      </p:pic>
      <p:sp>
        <p:nvSpPr>
          <p:cNvPr id="9" name="TextBox 8">
            <a:extLst>
              <a:ext uri="{FF2B5EF4-FFF2-40B4-BE49-F238E27FC236}">
                <a16:creationId xmlns:a16="http://schemas.microsoft.com/office/drawing/2014/main" id="{A80D87E7-FE17-9F0F-D554-C8DD20469B94}"/>
              </a:ext>
            </a:extLst>
          </p:cNvPr>
          <p:cNvSpPr txBox="1"/>
          <p:nvPr/>
        </p:nvSpPr>
        <p:spPr>
          <a:xfrm>
            <a:off x="627046" y="1231755"/>
            <a:ext cx="1318712" cy="2031325"/>
          </a:xfrm>
          <a:prstGeom prst="rect">
            <a:avLst/>
          </a:prstGeom>
          <a:noFill/>
        </p:spPr>
        <p:txBody>
          <a:bodyPr wrap="square" rtlCol="0">
            <a:spAutoFit/>
          </a:bodyPr>
          <a:lstStyle/>
          <a:p>
            <a:r>
              <a:rPr lang="en-US" dirty="0" err="1"/>
              <a:t>Thử</a:t>
            </a:r>
            <a:r>
              <a:rPr lang="en-US" dirty="0"/>
              <a:t> </a:t>
            </a:r>
            <a:r>
              <a:rPr lang="en-US" dirty="0" err="1"/>
              <a:t>nghiệm</a:t>
            </a:r>
            <a:r>
              <a:rPr lang="en-US" dirty="0"/>
              <a:t> model </a:t>
            </a:r>
            <a:r>
              <a:rPr lang="en-US" dirty="0" err="1"/>
              <a:t>với</a:t>
            </a:r>
            <a:r>
              <a:rPr lang="en-US" dirty="0"/>
              <a:t> </a:t>
            </a:r>
            <a:r>
              <a:rPr lang="en-US" dirty="0" err="1"/>
              <a:t>dữ</a:t>
            </a:r>
            <a:r>
              <a:rPr lang="en-US" dirty="0"/>
              <a:t> </a:t>
            </a:r>
            <a:r>
              <a:rPr lang="en-US" dirty="0" err="1"/>
              <a:t>liêu</a:t>
            </a:r>
            <a:r>
              <a:rPr lang="en-US" dirty="0"/>
              <a:t> </a:t>
            </a:r>
            <a:r>
              <a:rPr lang="en-US" dirty="0" err="1"/>
              <a:t>được</a:t>
            </a:r>
            <a:r>
              <a:rPr lang="en-US" dirty="0"/>
              <a:t> </a:t>
            </a:r>
            <a:r>
              <a:rPr lang="en-US" dirty="0" err="1"/>
              <a:t>sinh</a:t>
            </a:r>
            <a:r>
              <a:rPr lang="en-US" dirty="0"/>
              <a:t> </a:t>
            </a:r>
            <a:r>
              <a:rPr lang="en-US" dirty="0" err="1"/>
              <a:t>từ</a:t>
            </a:r>
            <a:r>
              <a:rPr lang="en-US" dirty="0"/>
              <a:t> GPT 3.5 </a:t>
            </a:r>
            <a:r>
              <a:rPr lang="en-US" dirty="0" err="1"/>
              <a:t>không</a:t>
            </a:r>
            <a:r>
              <a:rPr lang="en-US" dirty="0"/>
              <a:t> </a:t>
            </a:r>
            <a:r>
              <a:rPr lang="en-US" dirty="0" err="1"/>
              <a:t>có</a:t>
            </a:r>
            <a:r>
              <a:rPr lang="en-US" dirty="0"/>
              <a:t> </a:t>
            </a:r>
            <a:r>
              <a:rPr lang="en-US" dirty="0" err="1"/>
              <a:t>ngữ</a:t>
            </a:r>
            <a:r>
              <a:rPr lang="en-US" dirty="0"/>
              <a:t> </a:t>
            </a:r>
            <a:r>
              <a:rPr lang="en-US" dirty="0" err="1"/>
              <a:t>cảnh</a:t>
            </a:r>
            <a:r>
              <a:rPr lang="en-US" dirty="0"/>
              <a:t> </a:t>
            </a:r>
            <a:r>
              <a:rPr lang="en-US" dirty="0" err="1"/>
              <a:t>và</a:t>
            </a:r>
            <a:r>
              <a:rPr lang="en-US" dirty="0"/>
              <a:t> </a:t>
            </a:r>
            <a:r>
              <a:rPr lang="en-US" dirty="0" err="1"/>
              <a:t>ngữ</a:t>
            </a:r>
            <a:r>
              <a:rPr lang="en-US" dirty="0"/>
              <a:t> </a:t>
            </a:r>
            <a:r>
              <a:rPr lang="en-US" dirty="0" err="1"/>
              <a:t>cảnh</a:t>
            </a:r>
            <a:r>
              <a:rPr lang="en-US" dirty="0"/>
              <a:t> </a:t>
            </a:r>
            <a:r>
              <a:rPr lang="en-US" dirty="0" err="1"/>
              <a:t>được</a:t>
            </a:r>
            <a:r>
              <a:rPr lang="en-US" dirty="0"/>
              <a:t> </a:t>
            </a:r>
            <a:r>
              <a:rPr lang="en-US" dirty="0" err="1"/>
              <a:t>trích</a:t>
            </a:r>
            <a:r>
              <a:rPr lang="en-US" dirty="0"/>
              <a:t> </a:t>
            </a:r>
            <a:r>
              <a:rPr lang="en-US" dirty="0" err="1"/>
              <a:t>xuất</a:t>
            </a:r>
            <a:r>
              <a:rPr lang="en-US" dirty="0"/>
              <a:t> </a:t>
            </a:r>
            <a:r>
              <a:rPr lang="en-US" dirty="0" err="1"/>
              <a:t>từ</a:t>
            </a:r>
            <a:r>
              <a:rPr lang="en-US" dirty="0"/>
              <a:t> </a:t>
            </a:r>
            <a:r>
              <a:rPr lang="en-US" dirty="0" err="1"/>
              <a:t>wikipedia</a:t>
            </a:r>
            <a:endParaRPr lang="en-US" dirty="0"/>
          </a:p>
        </p:txBody>
      </p:sp>
    </p:spTree>
    <p:extLst>
      <p:ext uri="{BB962C8B-B14F-4D97-AF65-F5344CB8AC3E}">
        <p14:creationId xmlns:p14="http://schemas.microsoft.com/office/powerpoint/2010/main" val="24803602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8F4FF0F1-88C1-6722-A7D7-5843ECF7956D}"/>
              </a:ext>
            </a:extLst>
          </p:cNvPr>
          <p:cNvSpPr/>
          <p:nvPr/>
        </p:nvSpPr>
        <p:spPr>
          <a:xfrm>
            <a:off x="273788" y="894770"/>
            <a:ext cx="8511363" cy="3837510"/>
          </a:xfrm>
          <a:prstGeom prst="round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Google Shape;261;p38">
            <a:extLst>
              <a:ext uri="{FF2B5EF4-FFF2-40B4-BE49-F238E27FC236}">
                <a16:creationId xmlns:a16="http://schemas.microsoft.com/office/drawing/2014/main" id="{A1CD6635-40F6-3CB7-9159-4D11ECDD7069}"/>
              </a:ext>
            </a:extLst>
          </p:cNvPr>
          <p:cNvSpPr txBox="1">
            <a:spLocks noGrp="1"/>
          </p:cNvSpPr>
          <p:nvPr>
            <p:ph type="title"/>
          </p:nvPr>
        </p:nvSpPr>
        <p:spPr>
          <a:xfrm>
            <a:off x="3048729" y="340788"/>
            <a:ext cx="3514374" cy="48354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1" dirty="0">
                <a:latin typeface="Times New Roman" panose="02020603050405020304" pitchFamily="18" charset="0"/>
                <a:cs typeface="Times New Roman" panose="02020603050405020304" pitchFamily="18" charset="0"/>
              </a:rPr>
              <a:t>Chạy thử nghiệm</a:t>
            </a:r>
            <a:endParaRPr sz="28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A80D87E7-FE17-9F0F-D554-C8DD20469B94}"/>
              </a:ext>
            </a:extLst>
          </p:cNvPr>
          <p:cNvSpPr txBox="1"/>
          <p:nvPr/>
        </p:nvSpPr>
        <p:spPr>
          <a:xfrm>
            <a:off x="848819" y="1402199"/>
            <a:ext cx="1776561" cy="1169551"/>
          </a:xfrm>
          <a:prstGeom prst="rect">
            <a:avLst/>
          </a:prstGeom>
          <a:noFill/>
        </p:spPr>
        <p:txBody>
          <a:bodyPr wrap="square" rtlCol="0">
            <a:spAutoFit/>
          </a:bodyPr>
          <a:lstStyle/>
          <a:p>
            <a:r>
              <a:rPr lang="en-US" dirty="0" err="1"/>
              <a:t>Thử</a:t>
            </a:r>
            <a:r>
              <a:rPr lang="en-US" dirty="0"/>
              <a:t> </a:t>
            </a:r>
            <a:r>
              <a:rPr lang="en-US" dirty="0" err="1"/>
              <a:t>nghiệm</a:t>
            </a:r>
            <a:r>
              <a:rPr lang="en-US" dirty="0"/>
              <a:t> model </a:t>
            </a:r>
            <a:r>
              <a:rPr lang="en-US" dirty="0" err="1"/>
              <a:t>với</a:t>
            </a:r>
            <a:r>
              <a:rPr lang="en-US" dirty="0"/>
              <a:t> </a:t>
            </a:r>
            <a:r>
              <a:rPr lang="en-US" dirty="0" err="1"/>
              <a:t>dữ</a:t>
            </a:r>
            <a:r>
              <a:rPr lang="en-US" dirty="0"/>
              <a:t> </a:t>
            </a:r>
            <a:r>
              <a:rPr lang="en-US" dirty="0" err="1"/>
              <a:t>liêu</a:t>
            </a:r>
            <a:r>
              <a:rPr lang="en-US" dirty="0"/>
              <a:t> </a:t>
            </a:r>
            <a:r>
              <a:rPr lang="en-US" dirty="0" err="1"/>
              <a:t>được</a:t>
            </a:r>
            <a:r>
              <a:rPr lang="en-US" dirty="0"/>
              <a:t> </a:t>
            </a:r>
            <a:r>
              <a:rPr lang="en-US" dirty="0" err="1"/>
              <a:t>sinh</a:t>
            </a:r>
            <a:r>
              <a:rPr lang="en-US" dirty="0"/>
              <a:t> </a:t>
            </a:r>
            <a:r>
              <a:rPr lang="en-US" dirty="0" err="1"/>
              <a:t>từ</a:t>
            </a:r>
            <a:r>
              <a:rPr lang="en-US" dirty="0"/>
              <a:t> GPT 3.5 </a:t>
            </a:r>
            <a:r>
              <a:rPr lang="en-US" dirty="0" err="1"/>
              <a:t>và</a:t>
            </a:r>
            <a:r>
              <a:rPr lang="en-US" dirty="0"/>
              <a:t> </a:t>
            </a:r>
            <a:r>
              <a:rPr lang="en-US" dirty="0" err="1"/>
              <a:t>có</a:t>
            </a:r>
            <a:r>
              <a:rPr lang="en-US" dirty="0"/>
              <a:t> </a:t>
            </a:r>
            <a:r>
              <a:rPr lang="en-US" dirty="0" err="1"/>
              <a:t>kèm</a:t>
            </a:r>
            <a:r>
              <a:rPr lang="en-US" dirty="0"/>
              <a:t> </a:t>
            </a:r>
            <a:r>
              <a:rPr lang="en-US" dirty="0" err="1"/>
              <a:t>theo</a:t>
            </a:r>
            <a:r>
              <a:rPr lang="en-US" dirty="0"/>
              <a:t> </a:t>
            </a:r>
            <a:r>
              <a:rPr lang="en-US" dirty="0" err="1"/>
              <a:t>ngữ</a:t>
            </a:r>
            <a:r>
              <a:rPr lang="en-US" dirty="0"/>
              <a:t> </a:t>
            </a:r>
            <a:r>
              <a:rPr lang="en-US" dirty="0" err="1"/>
              <a:t>cảnh</a:t>
            </a:r>
            <a:r>
              <a:rPr lang="en-US" dirty="0"/>
              <a:t> </a:t>
            </a:r>
            <a:r>
              <a:rPr lang="en-US" dirty="0" err="1"/>
              <a:t>của</a:t>
            </a:r>
            <a:r>
              <a:rPr lang="en-US" dirty="0"/>
              <a:t> </a:t>
            </a:r>
            <a:r>
              <a:rPr lang="en-US" dirty="0" err="1"/>
              <a:t>câu</a:t>
            </a:r>
            <a:r>
              <a:rPr lang="en-US" dirty="0"/>
              <a:t> </a:t>
            </a:r>
            <a:r>
              <a:rPr lang="en-US" dirty="0" err="1"/>
              <a:t>hỏi</a:t>
            </a:r>
            <a:endParaRPr lang="en-US" dirty="0"/>
          </a:p>
        </p:txBody>
      </p:sp>
      <p:pic>
        <p:nvPicPr>
          <p:cNvPr id="3" name="Picture 2">
            <a:extLst>
              <a:ext uri="{FF2B5EF4-FFF2-40B4-BE49-F238E27FC236}">
                <a16:creationId xmlns:a16="http://schemas.microsoft.com/office/drawing/2014/main" id="{07109CA8-D7E1-49C3-5C92-AB6F81EFDBEA}"/>
              </a:ext>
            </a:extLst>
          </p:cNvPr>
          <p:cNvPicPr>
            <a:picLocks noChangeAspect="1"/>
          </p:cNvPicPr>
          <p:nvPr/>
        </p:nvPicPr>
        <p:blipFill>
          <a:blip r:embed="rId3"/>
          <a:stretch>
            <a:fillRect/>
          </a:stretch>
        </p:blipFill>
        <p:spPr>
          <a:xfrm>
            <a:off x="3048729" y="1216928"/>
            <a:ext cx="5313073" cy="1669835"/>
          </a:xfrm>
          <a:prstGeom prst="rect">
            <a:avLst/>
          </a:prstGeom>
        </p:spPr>
      </p:pic>
      <p:pic>
        <p:nvPicPr>
          <p:cNvPr id="5" name="Picture 4">
            <a:extLst>
              <a:ext uri="{FF2B5EF4-FFF2-40B4-BE49-F238E27FC236}">
                <a16:creationId xmlns:a16="http://schemas.microsoft.com/office/drawing/2014/main" id="{E386984D-CFD0-C5B5-3251-0F7FBF1539E9}"/>
              </a:ext>
            </a:extLst>
          </p:cNvPr>
          <p:cNvPicPr>
            <a:picLocks noChangeAspect="1"/>
          </p:cNvPicPr>
          <p:nvPr/>
        </p:nvPicPr>
        <p:blipFill>
          <a:blip r:embed="rId4"/>
          <a:stretch>
            <a:fillRect/>
          </a:stretch>
        </p:blipFill>
        <p:spPr>
          <a:xfrm>
            <a:off x="3048729" y="3026459"/>
            <a:ext cx="5313073" cy="1525941"/>
          </a:xfrm>
          <a:prstGeom prst="rect">
            <a:avLst/>
          </a:prstGeom>
        </p:spPr>
      </p:pic>
      <p:sp>
        <p:nvSpPr>
          <p:cNvPr id="6" name="TextBox 5">
            <a:extLst>
              <a:ext uri="{FF2B5EF4-FFF2-40B4-BE49-F238E27FC236}">
                <a16:creationId xmlns:a16="http://schemas.microsoft.com/office/drawing/2014/main" id="{FCDB5009-7141-407D-CD06-2FB9B4B92F11}"/>
              </a:ext>
            </a:extLst>
          </p:cNvPr>
          <p:cNvSpPr txBox="1"/>
          <p:nvPr/>
        </p:nvSpPr>
        <p:spPr>
          <a:xfrm>
            <a:off x="772978" y="3099957"/>
            <a:ext cx="1852402" cy="1384995"/>
          </a:xfrm>
          <a:prstGeom prst="rect">
            <a:avLst/>
          </a:prstGeom>
          <a:noFill/>
        </p:spPr>
        <p:txBody>
          <a:bodyPr wrap="square" rtlCol="0">
            <a:spAutoFit/>
          </a:bodyPr>
          <a:lstStyle/>
          <a:p>
            <a:r>
              <a:rPr lang="en-US" dirty="0" err="1"/>
              <a:t>Thử</a:t>
            </a:r>
            <a:r>
              <a:rPr lang="en-US" dirty="0"/>
              <a:t> </a:t>
            </a:r>
            <a:r>
              <a:rPr lang="en-US" dirty="0" err="1"/>
              <a:t>nghiệm</a:t>
            </a:r>
            <a:r>
              <a:rPr lang="en-US" dirty="0"/>
              <a:t> model </a:t>
            </a:r>
            <a:r>
              <a:rPr lang="en-US" dirty="0" err="1"/>
              <a:t>với</a:t>
            </a:r>
            <a:r>
              <a:rPr lang="en-US" dirty="0"/>
              <a:t> </a:t>
            </a:r>
            <a:r>
              <a:rPr lang="en-US" dirty="0" err="1"/>
              <a:t>dữ</a:t>
            </a:r>
            <a:r>
              <a:rPr lang="en-US" dirty="0"/>
              <a:t> </a:t>
            </a:r>
            <a:r>
              <a:rPr lang="en-US" dirty="0" err="1"/>
              <a:t>liêu</a:t>
            </a:r>
            <a:r>
              <a:rPr lang="en-US" dirty="0"/>
              <a:t> </a:t>
            </a:r>
            <a:r>
              <a:rPr lang="en-US" dirty="0" err="1"/>
              <a:t>được</a:t>
            </a:r>
            <a:r>
              <a:rPr lang="en-US" dirty="0"/>
              <a:t> </a:t>
            </a:r>
            <a:r>
              <a:rPr lang="en-US" dirty="0" err="1"/>
              <a:t>sinh</a:t>
            </a:r>
            <a:r>
              <a:rPr lang="en-US" dirty="0"/>
              <a:t> </a:t>
            </a:r>
            <a:r>
              <a:rPr lang="en-US" dirty="0" err="1"/>
              <a:t>từ</a:t>
            </a:r>
            <a:r>
              <a:rPr lang="en-US" dirty="0"/>
              <a:t> GPT 3.5 </a:t>
            </a:r>
            <a:r>
              <a:rPr lang="en-US" dirty="0" err="1"/>
              <a:t>và</a:t>
            </a:r>
            <a:r>
              <a:rPr lang="en-US" dirty="0"/>
              <a:t> </a:t>
            </a:r>
            <a:r>
              <a:rPr lang="en-US" dirty="0" err="1"/>
              <a:t>không</a:t>
            </a:r>
            <a:r>
              <a:rPr lang="en-US" dirty="0"/>
              <a:t> </a:t>
            </a:r>
            <a:r>
              <a:rPr lang="en-US" dirty="0" err="1"/>
              <a:t>cung</a:t>
            </a:r>
            <a:r>
              <a:rPr lang="en-US" dirty="0"/>
              <a:t> </a:t>
            </a:r>
            <a:r>
              <a:rPr lang="en-US" dirty="0" err="1"/>
              <a:t>cấp</a:t>
            </a:r>
            <a:r>
              <a:rPr lang="en-US" dirty="0"/>
              <a:t> </a:t>
            </a:r>
            <a:r>
              <a:rPr lang="en-US" dirty="0" err="1"/>
              <a:t>ngữ</a:t>
            </a:r>
            <a:r>
              <a:rPr lang="en-US" dirty="0"/>
              <a:t> </a:t>
            </a:r>
            <a:r>
              <a:rPr lang="en-US" dirty="0" err="1"/>
              <a:t>cảnh</a:t>
            </a:r>
            <a:r>
              <a:rPr lang="en-US" dirty="0"/>
              <a:t> </a:t>
            </a:r>
            <a:r>
              <a:rPr lang="en-US" dirty="0" err="1"/>
              <a:t>cho</a:t>
            </a:r>
            <a:r>
              <a:rPr lang="en-US" dirty="0"/>
              <a:t> </a:t>
            </a:r>
            <a:r>
              <a:rPr lang="en-US" dirty="0" err="1"/>
              <a:t>câu</a:t>
            </a:r>
            <a:r>
              <a:rPr lang="en-US" dirty="0"/>
              <a:t> </a:t>
            </a:r>
            <a:r>
              <a:rPr lang="en-US" dirty="0" err="1"/>
              <a:t>hỏi</a:t>
            </a:r>
            <a:r>
              <a:rPr lang="en-US" dirty="0"/>
              <a:t> </a:t>
            </a:r>
            <a:r>
              <a:rPr lang="en-US" dirty="0" err="1"/>
              <a:t>vào</a:t>
            </a:r>
            <a:r>
              <a:rPr lang="en-US" dirty="0"/>
              <a:t> </a:t>
            </a:r>
            <a:r>
              <a:rPr lang="en-US" dirty="0" err="1"/>
              <a:t>mô</a:t>
            </a:r>
            <a:r>
              <a:rPr lang="en-US" dirty="0"/>
              <a:t> </a:t>
            </a:r>
            <a:r>
              <a:rPr lang="en-US" dirty="0" err="1"/>
              <a:t>hình</a:t>
            </a:r>
            <a:r>
              <a:rPr lang="en-US" dirty="0"/>
              <a:t>.</a:t>
            </a:r>
          </a:p>
        </p:txBody>
      </p:sp>
    </p:spTree>
    <p:extLst>
      <p:ext uri="{BB962C8B-B14F-4D97-AF65-F5344CB8AC3E}">
        <p14:creationId xmlns:p14="http://schemas.microsoft.com/office/powerpoint/2010/main" val="37744661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CFD9F2DA-A8C9-8D9E-545F-843618BF0AA7}"/>
              </a:ext>
            </a:extLst>
          </p:cNvPr>
          <p:cNvSpPr/>
          <p:nvPr/>
        </p:nvSpPr>
        <p:spPr>
          <a:xfrm>
            <a:off x="1520456" y="861237"/>
            <a:ext cx="6666614" cy="3742661"/>
          </a:xfrm>
          <a:prstGeom prst="roundRect">
            <a:avLst/>
          </a:prstGeom>
          <a:solidFill>
            <a:srgbClr val="F5F2E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3" name="Google Shape;823;p70"/>
          <p:cNvSpPr txBox="1">
            <a:spLocks noGrp="1"/>
          </p:cNvSpPr>
          <p:nvPr>
            <p:ph type="title"/>
          </p:nvPr>
        </p:nvSpPr>
        <p:spPr>
          <a:xfrm>
            <a:off x="2498651" y="1743740"/>
            <a:ext cx="4784651" cy="191386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000" dirty="0" err="1"/>
              <a:t>Cảm</a:t>
            </a:r>
            <a:r>
              <a:rPr lang="en-US" sz="4000" dirty="0"/>
              <a:t> </a:t>
            </a:r>
            <a:r>
              <a:rPr lang="en-US" sz="4000" dirty="0" err="1"/>
              <a:t>ơn</a:t>
            </a:r>
            <a:r>
              <a:rPr lang="en-US" sz="4000" dirty="0"/>
              <a:t> </a:t>
            </a:r>
            <a:r>
              <a:rPr lang="en-US" sz="4000" dirty="0" err="1"/>
              <a:t>thầy</a:t>
            </a:r>
            <a:r>
              <a:rPr lang="en-US" sz="4000" dirty="0"/>
              <a:t> </a:t>
            </a:r>
            <a:r>
              <a:rPr lang="en-US" sz="4000" dirty="0" err="1"/>
              <a:t>cô</a:t>
            </a:r>
            <a:r>
              <a:rPr lang="en-US" sz="4000" dirty="0"/>
              <a:t> </a:t>
            </a:r>
            <a:r>
              <a:rPr lang="en-US" sz="4000" dirty="0" err="1"/>
              <a:t>và</a:t>
            </a:r>
            <a:r>
              <a:rPr lang="en-US" sz="4000" dirty="0"/>
              <a:t> </a:t>
            </a:r>
            <a:r>
              <a:rPr lang="en-US" sz="4000" dirty="0" err="1"/>
              <a:t>các</a:t>
            </a:r>
            <a:r>
              <a:rPr lang="en-US" sz="4000" dirty="0"/>
              <a:t> </a:t>
            </a:r>
            <a:r>
              <a:rPr lang="en-US" sz="4000" dirty="0" err="1"/>
              <a:t>bạn</a:t>
            </a:r>
            <a:r>
              <a:rPr lang="en-US" sz="4000" dirty="0"/>
              <a:t> </a:t>
            </a:r>
            <a:r>
              <a:rPr lang="en-US" sz="4000" dirty="0" err="1"/>
              <a:t>đã</a:t>
            </a:r>
            <a:r>
              <a:rPr lang="en-US" sz="4000" dirty="0"/>
              <a:t> </a:t>
            </a:r>
            <a:r>
              <a:rPr lang="en-US" sz="4000" dirty="0" err="1"/>
              <a:t>lắng</a:t>
            </a:r>
            <a:r>
              <a:rPr lang="en-US" sz="4000" dirty="0"/>
              <a:t> </a:t>
            </a:r>
            <a:r>
              <a:rPr lang="en-US" sz="4000" dirty="0" err="1"/>
              <a:t>nghe</a:t>
            </a:r>
            <a:endParaRPr sz="4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8" name="Rectangle: Rounded Corners 27">
            <a:extLst>
              <a:ext uri="{FF2B5EF4-FFF2-40B4-BE49-F238E27FC236}">
                <a16:creationId xmlns:a16="http://schemas.microsoft.com/office/drawing/2014/main" id="{0E30FA15-899B-2E65-5582-1F0B22428FFA}"/>
              </a:ext>
            </a:extLst>
          </p:cNvPr>
          <p:cNvSpPr/>
          <p:nvPr/>
        </p:nvSpPr>
        <p:spPr>
          <a:xfrm>
            <a:off x="595424" y="983920"/>
            <a:ext cx="7804298" cy="3748360"/>
          </a:xfrm>
          <a:prstGeom prst="round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1" name="Google Shape;261;p38"/>
          <p:cNvSpPr txBox="1">
            <a:spLocks noGrp="1"/>
          </p:cNvSpPr>
          <p:nvPr>
            <p:ph type="title"/>
          </p:nvPr>
        </p:nvSpPr>
        <p:spPr>
          <a:xfrm>
            <a:off x="2780100" y="411220"/>
            <a:ext cx="3583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1" dirty="0">
                <a:latin typeface="Times New Roman" panose="02020603050405020304" pitchFamily="18" charset="0"/>
                <a:cs typeface="Times New Roman" panose="02020603050405020304" pitchFamily="18" charset="0"/>
              </a:rPr>
              <a:t>Tổng quan về đề tài</a:t>
            </a:r>
            <a:endParaRPr sz="2800" b="1"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584E0F63-A7DD-80F2-7080-237AAAF2E7AD}"/>
              </a:ext>
            </a:extLst>
          </p:cNvPr>
          <p:cNvSpPr txBox="1"/>
          <p:nvPr/>
        </p:nvSpPr>
        <p:spPr>
          <a:xfrm>
            <a:off x="680482" y="1165440"/>
            <a:ext cx="7006856" cy="369332"/>
          </a:xfrm>
          <a:prstGeom prst="rect">
            <a:avLst/>
          </a:prstGeom>
          <a:noFill/>
        </p:spPr>
        <p:txBody>
          <a:bodyPr wrap="square" rtlCol="0">
            <a:spAutoFit/>
          </a:bodyPr>
          <a:lstStyle/>
          <a:p>
            <a:r>
              <a:rPr lang="en-US" sz="1800" b="1" i="1" dirty="0" err="1">
                <a:solidFill>
                  <a:srgbClr val="FF0000"/>
                </a:solidFill>
                <a:latin typeface="Times New Roman" panose="02020603050405020304" pitchFamily="18" charset="0"/>
                <a:cs typeface="Times New Roman" panose="02020603050405020304" pitchFamily="18" charset="0"/>
              </a:rPr>
              <a:t>Lí</a:t>
            </a:r>
            <a:r>
              <a:rPr lang="en-US" sz="1800" b="1" i="1" dirty="0">
                <a:solidFill>
                  <a:srgbClr val="FF0000"/>
                </a:solidFill>
                <a:latin typeface="Times New Roman" panose="02020603050405020304" pitchFamily="18" charset="0"/>
                <a:cs typeface="Times New Roman" panose="02020603050405020304" pitchFamily="18" charset="0"/>
              </a:rPr>
              <a:t> do chon </a:t>
            </a:r>
            <a:r>
              <a:rPr lang="en-US" sz="1800" b="1" i="1" dirty="0" err="1">
                <a:solidFill>
                  <a:srgbClr val="FF0000"/>
                </a:solidFill>
                <a:latin typeface="Times New Roman" panose="02020603050405020304" pitchFamily="18" charset="0"/>
                <a:cs typeface="Times New Roman" panose="02020603050405020304" pitchFamily="18" charset="0"/>
              </a:rPr>
              <a:t>đề</a:t>
            </a:r>
            <a:r>
              <a:rPr lang="en-US" sz="1800" b="1" i="1" dirty="0">
                <a:solidFill>
                  <a:srgbClr val="FF0000"/>
                </a:solidFill>
                <a:latin typeface="Times New Roman" panose="02020603050405020304" pitchFamily="18" charset="0"/>
                <a:cs typeface="Times New Roman" panose="02020603050405020304" pitchFamily="18" charset="0"/>
              </a:rPr>
              <a:t> </a:t>
            </a:r>
            <a:r>
              <a:rPr lang="en-US" sz="1800" b="1" i="1" dirty="0" err="1">
                <a:solidFill>
                  <a:srgbClr val="FF0000"/>
                </a:solidFill>
                <a:latin typeface="Times New Roman" panose="02020603050405020304" pitchFamily="18" charset="0"/>
                <a:cs typeface="Times New Roman" panose="02020603050405020304" pitchFamily="18" charset="0"/>
              </a:rPr>
              <a:t>tài</a:t>
            </a:r>
            <a:endParaRPr lang="en-US" sz="1800" b="1" i="1" dirty="0">
              <a:solidFill>
                <a:srgbClr val="FF0000"/>
              </a:solidFill>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8DE122A8-F737-2951-8C90-EFD58B4DF57B}"/>
              </a:ext>
            </a:extLst>
          </p:cNvPr>
          <p:cNvSpPr txBox="1"/>
          <p:nvPr/>
        </p:nvSpPr>
        <p:spPr>
          <a:xfrm>
            <a:off x="1414129" y="1571560"/>
            <a:ext cx="5794745" cy="1538883"/>
          </a:xfrm>
          <a:prstGeom prst="rect">
            <a:avLst/>
          </a:prstGeom>
          <a:noFill/>
        </p:spPr>
        <p:txBody>
          <a:bodyPr wrap="square" rtlCol="0">
            <a:spAutoFit/>
          </a:bodyPr>
          <a:lstStyle/>
          <a:p>
            <a:pPr marL="274320" indent="-285750" algn="l">
              <a:spcBef>
                <a:spcPts val="600"/>
              </a:spcBef>
              <a:buFont typeface="Wingdings" panose="05000000000000000000" pitchFamily="2" charset="2"/>
              <a:buChar char="Ø"/>
            </a:pPr>
            <a:r>
              <a:rPr lang="en-US" b="0" i="0" dirty="0" err="1">
                <a:solidFill>
                  <a:schemeClr val="tx1"/>
                </a:solidFill>
                <a:effectLst/>
                <a:latin typeface="Times New Roman" panose="02020603050405020304" pitchFamily="18" charset="0"/>
                <a:cs typeface="Times New Roman" panose="02020603050405020304" pitchFamily="18" charset="0"/>
              </a:rPr>
              <a:t>Sự</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bùng</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nổ</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thông</a:t>
            </a:r>
            <a:r>
              <a:rPr lang="en-US" b="0" i="0" dirty="0">
                <a:solidFill>
                  <a:schemeClr val="tx1"/>
                </a:solidFill>
                <a:effectLst/>
                <a:latin typeface="Times New Roman" panose="02020603050405020304" pitchFamily="18" charset="0"/>
                <a:cs typeface="Times New Roman" panose="02020603050405020304" pitchFamily="18" charset="0"/>
              </a:rPr>
              <a:t> tin </a:t>
            </a:r>
            <a:r>
              <a:rPr lang="en-US" b="0" i="0" dirty="0" err="1">
                <a:solidFill>
                  <a:schemeClr val="tx1"/>
                </a:solidFill>
                <a:effectLst/>
                <a:latin typeface="Times New Roman" panose="02020603050405020304" pitchFamily="18" charset="0"/>
                <a:cs typeface="Times New Roman" panose="02020603050405020304" pitchFamily="18" charset="0"/>
              </a:rPr>
              <a:t>và</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nhu</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cầu</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ngày</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càng</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gia</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tăng</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về</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học</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tập</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và</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kiểm</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tra</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trực</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tuyến</a:t>
            </a:r>
            <a:r>
              <a:rPr lang="en-US" b="0" i="0" dirty="0">
                <a:solidFill>
                  <a:schemeClr val="tx1"/>
                </a:solidFill>
                <a:effectLst/>
                <a:latin typeface="Times New Roman" panose="02020603050405020304" pitchFamily="18" charset="0"/>
                <a:cs typeface="Times New Roman" panose="02020603050405020304" pitchFamily="18" charset="0"/>
              </a:rPr>
              <a:t>.</a:t>
            </a:r>
          </a:p>
          <a:p>
            <a:pPr marL="274320" indent="-285750" algn="l">
              <a:spcBef>
                <a:spcPts val="600"/>
              </a:spcBef>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Nhu </a:t>
            </a:r>
            <a:r>
              <a:rPr lang="en-US" dirty="0" err="1">
                <a:solidFill>
                  <a:schemeClr val="tx1"/>
                </a:solidFill>
                <a:latin typeface="Times New Roman" panose="02020603050405020304" pitchFamily="18" charset="0"/>
                <a:cs typeface="Times New Roman" panose="02020603050405020304" pitchFamily="18" charset="0"/>
              </a:rPr>
              <a:t>cầu</a:t>
            </a:r>
            <a:r>
              <a:rPr lang="en-US" dirty="0">
                <a:solidFill>
                  <a:schemeClr val="tx1"/>
                </a:solidFill>
                <a:latin typeface="Times New Roman" panose="02020603050405020304" pitchFamily="18" charset="0"/>
                <a:cs typeface="Times New Roman" panose="02020603050405020304" pitchFamily="18" charset="0"/>
              </a:rPr>
              <a:t> </a:t>
            </a:r>
            <a:r>
              <a:rPr lang="vi-VN" b="0" i="0" dirty="0">
                <a:solidFill>
                  <a:schemeClr val="tx1"/>
                </a:solidFill>
                <a:effectLst/>
                <a:latin typeface="Times New Roman" panose="02020603050405020304" pitchFamily="18" charset="0"/>
                <a:cs typeface="Times New Roman" panose="02020603050405020304" pitchFamily="18" charset="0"/>
              </a:rPr>
              <a:t>phát triển hệ thống NLP để mang lại giải pháp hiệu quả và linh hoạt cho người sử dụng.</a:t>
            </a:r>
            <a:endParaRPr lang="en-US" b="0" i="0" dirty="0">
              <a:solidFill>
                <a:schemeClr val="tx1"/>
              </a:solidFill>
              <a:effectLst/>
              <a:latin typeface="Times New Roman" panose="02020603050405020304" pitchFamily="18" charset="0"/>
              <a:cs typeface="Times New Roman" panose="02020603050405020304" pitchFamily="18" charset="0"/>
            </a:endParaRPr>
          </a:p>
          <a:p>
            <a:pPr marL="274320" indent="-285750" algn="l">
              <a:spcBef>
                <a:spcPts val="600"/>
              </a:spcBef>
              <a:buFont typeface="Wingdings" panose="05000000000000000000" pitchFamily="2" charset="2"/>
              <a:buChar char="Ø"/>
            </a:pPr>
            <a:r>
              <a:rPr lang="en-US" b="0" i="0" dirty="0" err="1">
                <a:solidFill>
                  <a:schemeClr val="tx1"/>
                </a:solidFill>
                <a:effectLst/>
                <a:latin typeface="Times New Roman" panose="02020603050405020304" pitchFamily="18" charset="0"/>
                <a:cs typeface="Times New Roman" panose="02020603050405020304" pitchFamily="18" charset="0"/>
              </a:rPr>
              <a:t>Hệ</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thống</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trả</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lời</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câu</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hỏi</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trắc</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nghiệm</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đặt</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ra</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những</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thách</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thức</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về</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hiểu</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biết</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ngôn</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ngữ</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tự</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nhiên</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xử</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lý</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ngữ</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cảnh</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và</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đảm</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bảo</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độ</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chính</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xác</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cao</a:t>
            </a:r>
            <a:r>
              <a:rPr lang="en-US" b="0" i="0" dirty="0">
                <a:solidFill>
                  <a:schemeClr val="tx1"/>
                </a:solidFill>
                <a:effectLst/>
                <a:latin typeface="Times New Roman" panose="02020603050405020304" pitchFamily="18" charset="0"/>
                <a:cs typeface="Times New Roman" panose="02020603050405020304" pitchFamily="18" charset="0"/>
              </a:rPr>
              <a:t>.</a:t>
            </a:r>
            <a:endParaRPr lang="vi-VN" b="0" i="0" dirty="0">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8F4FF0F1-88C1-6722-A7D7-5843ECF7956D}"/>
              </a:ext>
            </a:extLst>
          </p:cNvPr>
          <p:cNvSpPr/>
          <p:nvPr/>
        </p:nvSpPr>
        <p:spPr>
          <a:xfrm>
            <a:off x="382772" y="931882"/>
            <a:ext cx="7846828" cy="3279736"/>
          </a:xfrm>
          <a:prstGeom prst="round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Google Shape;261;p38">
            <a:extLst>
              <a:ext uri="{FF2B5EF4-FFF2-40B4-BE49-F238E27FC236}">
                <a16:creationId xmlns:a16="http://schemas.microsoft.com/office/drawing/2014/main" id="{A1CD6635-40F6-3CB7-9159-4D11ECDD7069}"/>
              </a:ext>
            </a:extLst>
          </p:cNvPr>
          <p:cNvSpPr txBox="1">
            <a:spLocks noGrp="1"/>
          </p:cNvSpPr>
          <p:nvPr>
            <p:ph type="title"/>
          </p:nvPr>
        </p:nvSpPr>
        <p:spPr>
          <a:xfrm>
            <a:off x="2780100" y="411220"/>
            <a:ext cx="3583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1" dirty="0">
                <a:latin typeface="Times New Roman" panose="02020603050405020304" pitchFamily="18" charset="0"/>
                <a:cs typeface="Times New Roman" panose="02020603050405020304" pitchFamily="18" charset="0"/>
              </a:rPr>
              <a:t>Tổng quan về đề tài</a:t>
            </a:r>
            <a:endParaRPr sz="28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7C5C8FB-29F4-489F-66DA-76742357B167}"/>
              </a:ext>
            </a:extLst>
          </p:cNvPr>
          <p:cNvSpPr txBox="1"/>
          <p:nvPr/>
        </p:nvSpPr>
        <p:spPr>
          <a:xfrm>
            <a:off x="744278" y="1109410"/>
            <a:ext cx="7006856" cy="369332"/>
          </a:xfrm>
          <a:prstGeom prst="rect">
            <a:avLst/>
          </a:prstGeom>
          <a:noFill/>
        </p:spPr>
        <p:txBody>
          <a:bodyPr wrap="square" rtlCol="0">
            <a:spAutoFit/>
          </a:bodyPr>
          <a:lstStyle/>
          <a:p>
            <a:r>
              <a:rPr lang="en-US" sz="1800" b="1" i="1" dirty="0" err="1">
                <a:solidFill>
                  <a:srgbClr val="FF0000"/>
                </a:solidFill>
                <a:latin typeface="Times New Roman" panose="02020603050405020304" pitchFamily="18" charset="0"/>
                <a:cs typeface="Times New Roman" panose="02020603050405020304" pitchFamily="18" charset="0"/>
              </a:rPr>
              <a:t>Mục</a:t>
            </a:r>
            <a:r>
              <a:rPr lang="en-US" sz="1800" b="1" i="1" dirty="0">
                <a:solidFill>
                  <a:srgbClr val="FF0000"/>
                </a:solidFill>
                <a:latin typeface="Times New Roman" panose="02020603050405020304" pitchFamily="18" charset="0"/>
                <a:cs typeface="Times New Roman" panose="02020603050405020304" pitchFamily="18" charset="0"/>
              </a:rPr>
              <a:t> </a:t>
            </a:r>
            <a:r>
              <a:rPr lang="en-US" sz="1800" b="1" i="1" dirty="0" err="1">
                <a:solidFill>
                  <a:srgbClr val="FF0000"/>
                </a:solidFill>
                <a:latin typeface="Times New Roman" panose="02020603050405020304" pitchFamily="18" charset="0"/>
                <a:cs typeface="Times New Roman" panose="02020603050405020304" pitchFamily="18" charset="0"/>
              </a:rPr>
              <a:t>tiêu</a:t>
            </a:r>
            <a:r>
              <a:rPr lang="en-US" sz="1800" b="1" i="1" dirty="0">
                <a:solidFill>
                  <a:srgbClr val="FF0000"/>
                </a:solidFill>
                <a:latin typeface="Times New Roman" panose="02020603050405020304" pitchFamily="18" charset="0"/>
                <a:cs typeface="Times New Roman" panose="02020603050405020304" pitchFamily="18" charset="0"/>
              </a:rPr>
              <a:t> </a:t>
            </a:r>
            <a:r>
              <a:rPr lang="en-US" sz="1800" b="1" i="1" dirty="0" err="1">
                <a:solidFill>
                  <a:srgbClr val="FF0000"/>
                </a:solidFill>
                <a:latin typeface="Times New Roman" panose="02020603050405020304" pitchFamily="18" charset="0"/>
                <a:cs typeface="Times New Roman" panose="02020603050405020304" pitchFamily="18" charset="0"/>
              </a:rPr>
              <a:t>của</a:t>
            </a:r>
            <a:r>
              <a:rPr lang="en-US" sz="1800" b="1" i="1" dirty="0">
                <a:solidFill>
                  <a:srgbClr val="FF0000"/>
                </a:solidFill>
                <a:latin typeface="Times New Roman" panose="02020603050405020304" pitchFamily="18" charset="0"/>
                <a:cs typeface="Times New Roman" panose="02020603050405020304" pitchFamily="18" charset="0"/>
              </a:rPr>
              <a:t> </a:t>
            </a:r>
            <a:r>
              <a:rPr lang="en-US" sz="1800" b="1" i="1" dirty="0" err="1">
                <a:solidFill>
                  <a:srgbClr val="FF0000"/>
                </a:solidFill>
                <a:latin typeface="Times New Roman" panose="02020603050405020304" pitchFamily="18" charset="0"/>
                <a:cs typeface="Times New Roman" panose="02020603050405020304" pitchFamily="18" charset="0"/>
              </a:rPr>
              <a:t>đề</a:t>
            </a:r>
            <a:r>
              <a:rPr lang="en-US" sz="1800" b="1" i="1" dirty="0">
                <a:solidFill>
                  <a:srgbClr val="FF0000"/>
                </a:solidFill>
                <a:latin typeface="Times New Roman" panose="02020603050405020304" pitchFamily="18" charset="0"/>
                <a:cs typeface="Times New Roman" panose="02020603050405020304" pitchFamily="18" charset="0"/>
              </a:rPr>
              <a:t> </a:t>
            </a:r>
            <a:r>
              <a:rPr lang="en-US" sz="1800" b="1" i="1" dirty="0" err="1">
                <a:solidFill>
                  <a:srgbClr val="FF0000"/>
                </a:solidFill>
                <a:latin typeface="Times New Roman" panose="02020603050405020304" pitchFamily="18" charset="0"/>
                <a:cs typeface="Times New Roman" panose="02020603050405020304" pitchFamily="18" charset="0"/>
              </a:rPr>
              <a:t>tài</a:t>
            </a:r>
            <a:endParaRPr lang="en-US" sz="1800" b="1" i="1" dirty="0">
              <a:solidFill>
                <a:srgbClr val="FF0000"/>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0A5DC404-2CDC-4432-2ABB-17C1BEBC7B39}"/>
              </a:ext>
            </a:extLst>
          </p:cNvPr>
          <p:cNvSpPr txBox="1"/>
          <p:nvPr/>
        </p:nvSpPr>
        <p:spPr>
          <a:xfrm>
            <a:off x="1169581" y="1716291"/>
            <a:ext cx="5114262" cy="1384995"/>
          </a:xfrm>
          <a:prstGeom prst="rect">
            <a:avLst/>
          </a:prstGeom>
          <a:noFill/>
        </p:spPr>
        <p:txBody>
          <a:bodyPr wrap="square" rtlCol="0">
            <a:spAutoFit/>
          </a:bodyPr>
          <a:lstStyle/>
          <a:p>
            <a:pPr marL="285750" indent="-285750" algn="l">
              <a:spcBef>
                <a:spcPts val="600"/>
              </a:spcBef>
              <a:buFont typeface="Wingdings" panose="05000000000000000000" pitchFamily="2" charset="2"/>
              <a:buChar char="Ø"/>
            </a:pPr>
            <a:r>
              <a:rPr lang="vi-VN" sz="1500" i="0" dirty="0">
                <a:solidFill>
                  <a:schemeClr val="tx1"/>
                </a:solidFill>
                <a:effectLst/>
                <a:latin typeface="Times New Roman (Headings)"/>
              </a:rPr>
              <a:t>Xây dựng</a:t>
            </a:r>
            <a:r>
              <a:rPr lang="en-US" sz="1500" i="0" dirty="0">
                <a:solidFill>
                  <a:schemeClr val="tx1"/>
                </a:solidFill>
                <a:effectLst/>
                <a:latin typeface="Times New Roman (Headings)"/>
              </a:rPr>
              <a:t> </a:t>
            </a:r>
            <a:r>
              <a:rPr lang="en-US" sz="1500" i="0" dirty="0" err="1">
                <a:solidFill>
                  <a:schemeClr val="tx1"/>
                </a:solidFill>
                <a:effectLst/>
                <a:latin typeface="Times New Roman (Headings)"/>
              </a:rPr>
              <a:t>mô</a:t>
            </a:r>
            <a:r>
              <a:rPr lang="en-US" sz="1500" i="0" dirty="0">
                <a:solidFill>
                  <a:schemeClr val="tx1"/>
                </a:solidFill>
                <a:effectLst/>
                <a:latin typeface="Times New Roman (Headings)"/>
              </a:rPr>
              <a:t> </a:t>
            </a:r>
            <a:r>
              <a:rPr lang="en-US" sz="1500" i="0" dirty="0" err="1">
                <a:solidFill>
                  <a:schemeClr val="tx1"/>
                </a:solidFill>
                <a:effectLst/>
                <a:latin typeface="Times New Roman (Headings)"/>
              </a:rPr>
              <a:t>hình</a:t>
            </a:r>
            <a:r>
              <a:rPr lang="en-US" sz="1500" i="0" dirty="0">
                <a:solidFill>
                  <a:schemeClr val="tx1"/>
                </a:solidFill>
                <a:effectLst/>
                <a:latin typeface="Times New Roman (Headings)"/>
              </a:rPr>
              <a:t> </a:t>
            </a:r>
            <a:r>
              <a:rPr lang="en-US" sz="1500" i="0" dirty="0" err="1">
                <a:solidFill>
                  <a:schemeClr val="tx1"/>
                </a:solidFill>
                <a:effectLst/>
                <a:latin typeface="Times New Roman (Headings)"/>
              </a:rPr>
              <a:t>học</a:t>
            </a:r>
            <a:r>
              <a:rPr lang="en-US" sz="1500" i="0" dirty="0">
                <a:solidFill>
                  <a:schemeClr val="tx1"/>
                </a:solidFill>
                <a:effectLst/>
                <a:latin typeface="Times New Roman (Headings)"/>
              </a:rPr>
              <a:t> </a:t>
            </a:r>
            <a:r>
              <a:rPr lang="en-US" sz="1500" i="0" dirty="0" err="1">
                <a:solidFill>
                  <a:schemeClr val="tx1"/>
                </a:solidFill>
                <a:effectLst/>
                <a:latin typeface="Times New Roman (Headings)"/>
              </a:rPr>
              <a:t>sâu</a:t>
            </a:r>
            <a:r>
              <a:rPr lang="en-US" sz="1500" i="0" dirty="0">
                <a:solidFill>
                  <a:schemeClr val="tx1"/>
                </a:solidFill>
                <a:effectLst/>
                <a:latin typeface="Times New Roman (Headings)"/>
              </a:rPr>
              <a:t> </a:t>
            </a:r>
            <a:r>
              <a:rPr lang="en-US" sz="1500" i="0" dirty="0" err="1">
                <a:solidFill>
                  <a:schemeClr val="tx1"/>
                </a:solidFill>
                <a:effectLst/>
                <a:latin typeface="Times New Roman (Headings)"/>
              </a:rPr>
              <a:t>cho</a:t>
            </a:r>
            <a:r>
              <a:rPr lang="en-US" sz="1500" i="0" dirty="0">
                <a:solidFill>
                  <a:schemeClr val="tx1"/>
                </a:solidFill>
                <a:effectLst/>
                <a:latin typeface="Times New Roman (Headings)"/>
              </a:rPr>
              <a:t> </a:t>
            </a:r>
            <a:r>
              <a:rPr lang="vi-VN" sz="1500" i="0" dirty="0">
                <a:solidFill>
                  <a:schemeClr val="tx1"/>
                </a:solidFill>
                <a:effectLst/>
                <a:latin typeface="Times New Roman (Headings)"/>
              </a:rPr>
              <a:t>Trả Lời Câu Hỏi Trắc Nghiệm</a:t>
            </a:r>
            <a:endParaRPr lang="en-US" sz="1500" i="0" dirty="0">
              <a:solidFill>
                <a:schemeClr val="tx1"/>
              </a:solidFill>
              <a:effectLst/>
              <a:latin typeface="Times New Roman (Headings)"/>
            </a:endParaRPr>
          </a:p>
          <a:p>
            <a:pPr marL="285750" indent="-285750" algn="l">
              <a:spcBef>
                <a:spcPts val="600"/>
              </a:spcBef>
              <a:buFont typeface="Wingdings" panose="05000000000000000000" pitchFamily="2" charset="2"/>
              <a:buChar char="Ø"/>
            </a:pPr>
            <a:r>
              <a:rPr lang="vi-VN" sz="1500" i="0" dirty="0">
                <a:solidFill>
                  <a:schemeClr val="tx1"/>
                </a:solidFill>
                <a:effectLst/>
                <a:latin typeface="Times New Roman (Headings)"/>
              </a:rPr>
              <a:t>Hiểu </a:t>
            </a:r>
            <a:r>
              <a:rPr lang="en-US" sz="1500" i="0" dirty="0" err="1">
                <a:solidFill>
                  <a:schemeClr val="tx1"/>
                </a:solidFill>
                <a:effectLst/>
                <a:latin typeface="Times New Roman (Headings)"/>
              </a:rPr>
              <a:t>biết</a:t>
            </a:r>
            <a:r>
              <a:rPr lang="en-US" sz="1500" i="0" dirty="0">
                <a:solidFill>
                  <a:schemeClr val="tx1"/>
                </a:solidFill>
                <a:effectLst/>
                <a:latin typeface="Times New Roman (Headings)"/>
              </a:rPr>
              <a:t> </a:t>
            </a:r>
            <a:r>
              <a:rPr lang="en-US" sz="1500" i="0" dirty="0" err="1">
                <a:solidFill>
                  <a:schemeClr val="tx1"/>
                </a:solidFill>
                <a:effectLst/>
                <a:latin typeface="Times New Roman (Headings)"/>
              </a:rPr>
              <a:t>ngôn</a:t>
            </a:r>
            <a:r>
              <a:rPr lang="en-US" sz="1500" i="0" dirty="0">
                <a:solidFill>
                  <a:schemeClr val="tx1"/>
                </a:solidFill>
                <a:effectLst/>
                <a:latin typeface="Times New Roman (Headings)"/>
              </a:rPr>
              <a:t> </a:t>
            </a:r>
            <a:r>
              <a:rPr lang="en-US" sz="1500" i="0" dirty="0" err="1">
                <a:solidFill>
                  <a:schemeClr val="tx1"/>
                </a:solidFill>
                <a:effectLst/>
                <a:latin typeface="Times New Roman (Headings)"/>
              </a:rPr>
              <a:t>ngữ</a:t>
            </a:r>
            <a:r>
              <a:rPr lang="en-US" sz="1500" i="0" dirty="0">
                <a:solidFill>
                  <a:schemeClr val="tx1"/>
                </a:solidFill>
                <a:effectLst/>
                <a:latin typeface="Times New Roman (Headings)"/>
              </a:rPr>
              <a:t> </a:t>
            </a:r>
            <a:r>
              <a:rPr lang="en-US" sz="1500" i="0" dirty="0" err="1">
                <a:solidFill>
                  <a:schemeClr val="tx1"/>
                </a:solidFill>
                <a:effectLst/>
                <a:latin typeface="Times New Roman (Headings)"/>
              </a:rPr>
              <a:t>tự</a:t>
            </a:r>
            <a:r>
              <a:rPr lang="en-US" sz="1500" i="0" dirty="0">
                <a:solidFill>
                  <a:schemeClr val="tx1"/>
                </a:solidFill>
                <a:effectLst/>
                <a:latin typeface="Times New Roman (Headings)"/>
              </a:rPr>
              <a:t> </a:t>
            </a:r>
            <a:r>
              <a:rPr lang="en-US" sz="1500" i="0" dirty="0" err="1">
                <a:solidFill>
                  <a:schemeClr val="tx1"/>
                </a:solidFill>
                <a:effectLst/>
                <a:latin typeface="Times New Roman (Headings)"/>
              </a:rPr>
              <a:t>nhiên</a:t>
            </a:r>
            <a:r>
              <a:rPr lang="en-US" sz="1500" dirty="0">
                <a:solidFill>
                  <a:schemeClr val="tx1"/>
                </a:solidFill>
                <a:latin typeface="Times New Roman (Headings)"/>
              </a:rPr>
              <a:t>.</a:t>
            </a:r>
            <a:endParaRPr lang="vi-VN" sz="1500" i="0" dirty="0">
              <a:solidFill>
                <a:schemeClr val="tx1"/>
              </a:solidFill>
              <a:effectLst/>
              <a:latin typeface="Times New Roman (Headings)"/>
            </a:endParaRPr>
          </a:p>
          <a:p>
            <a:pPr marL="285750" indent="-285750" algn="l">
              <a:spcBef>
                <a:spcPts val="600"/>
              </a:spcBef>
              <a:buFont typeface="Wingdings" panose="05000000000000000000" pitchFamily="2" charset="2"/>
              <a:buChar char="Ø"/>
            </a:pPr>
            <a:r>
              <a:rPr lang="en-US" sz="1500" i="0" dirty="0" err="1">
                <a:solidFill>
                  <a:schemeClr val="tx1"/>
                </a:solidFill>
                <a:effectLst/>
                <a:latin typeface="Times New Roman (Headings)"/>
              </a:rPr>
              <a:t>Lựa</a:t>
            </a:r>
            <a:r>
              <a:rPr lang="en-US" sz="1500" i="0" dirty="0">
                <a:solidFill>
                  <a:schemeClr val="tx1"/>
                </a:solidFill>
                <a:effectLst/>
                <a:latin typeface="Times New Roman (Headings)"/>
              </a:rPr>
              <a:t> chon </a:t>
            </a:r>
            <a:r>
              <a:rPr lang="en-US" sz="1500" i="0" dirty="0" err="1">
                <a:solidFill>
                  <a:schemeClr val="tx1"/>
                </a:solidFill>
                <a:effectLst/>
                <a:latin typeface="Times New Roman (Headings)"/>
              </a:rPr>
              <a:t>được</a:t>
            </a:r>
            <a:r>
              <a:rPr lang="en-US" sz="1500" i="0" dirty="0">
                <a:solidFill>
                  <a:schemeClr val="tx1"/>
                </a:solidFill>
                <a:effectLst/>
                <a:latin typeface="Times New Roman (Headings)"/>
              </a:rPr>
              <a:t> </a:t>
            </a:r>
            <a:r>
              <a:rPr lang="en-US" sz="1500" i="0" dirty="0" err="1">
                <a:solidFill>
                  <a:schemeClr val="tx1"/>
                </a:solidFill>
                <a:effectLst/>
                <a:latin typeface="Times New Roman (Headings)"/>
              </a:rPr>
              <a:t>câu</a:t>
            </a:r>
            <a:r>
              <a:rPr lang="en-US" sz="1500" i="0" dirty="0">
                <a:solidFill>
                  <a:schemeClr val="tx1"/>
                </a:solidFill>
                <a:effectLst/>
                <a:latin typeface="Times New Roman (Headings)"/>
              </a:rPr>
              <a:t> </a:t>
            </a:r>
            <a:r>
              <a:rPr lang="en-US" sz="1500" i="0" dirty="0" err="1">
                <a:solidFill>
                  <a:schemeClr val="tx1"/>
                </a:solidFill>
                <a:effectLst/>
                <a:latin typeface="Times New Roman (Headings)"/>
              </a:rPr>
              <a:t>trả</a:t>
            </a:r>
            <a:r>
              <a:rPr lang="en-US" sz="1500" i="0" dirty="0">
                <a:solidFill>
                  <a:schemeClr val="tx1"/>
                </a:solidFill>
                <a:effectLst/>
                <a:latin typeface="Times New Roman (Headings)"/>
              </a:rPr>
              <a:t> </a:t>
            </a:r>
            <a:r>
              <a:rPr lang="en-US" sz="1500" i="0" dirty="0" err="1">
                <a:solidFill>
                  <a:schemeClr val="tx1"/>
                </a:solidFill>
                <a:effectLst/>
                <a:latin typeface="Times New Roman (Headings)"/>
              </a:rPr>
              <a:t>lời</a:t>
            </a:r>
            <a:r>
              <a:rPr lang="en-US" sz="1500" i="0" dirty="0">
                <a:solidFill>
                  <a:schemeClr val="tx1"/>
                </a:solidFill>
                <a:effectLst/>
                <a:latin typeface="Times New Roman (Headings)"/>
              </a:rPr>
              <a:t> </a:t>
            </a:r>
            <a:r>
              <a:rPr lang="en-US" sz="1500" i="0" dirty="0" err="1">
                <a:solidFill>
                  <a:schemeClr val="tx1"/>
                </a:solidFill>
                <a:effectLst/>
                <a:latin typeface="Times New Roman (Headings)"/>
              </a:rPr>
              <a:t>đúng</a:t>
            </a:r>
            <a:r>
              <a:rPr lang="en-US" sz="1500" i="0" dirty="0">
                <a:solidFill>
                  <a:schemeClr val="tx1"/>
                </a:solidFill>
                <a:effectLst/>
                <a:latin typeface="Times New Roman (Headings)"/>
              </a:rPr>
              <a:t>.</a:t>
            </a:r>
            <a:endParaRPr lang="vi-VN" sz="1500" i="0" dirty="0">
              <a:solidFill>
                <a:schemeClr val="tx1"/>
              </a:solidFill>
              <a:effectLst/>
              <a:latin typeface="Times New Roman (Headings)"/>
            </a:endParaRPr>
          </a:p>
          <a:p>
            <a:pPr algn="l"/>
            <a:endParaRPr lang="vi-VN" b="0" i="0" dirty="0">
              <a:solidFill>
                <a:schemeClr val="tx1"/>
              </a:solidFill>
              <a:effectLst/>
              <a:latin typeface="+mj-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8F4FF0F1-88C1-6722-A7D7-5843ECF7956D}"/>
              </a:ext>
            </a:extLst>
          </p:cNvPr>
          <p:cNvSpPr/>
          <p:nvPr/>
        </p:nvSpPr>
        <p:spPr>
          <a:xfrm>
            <a:off x="404036" y="983919"/>
            <a:ext cx="7995685" cy="3502361"/>
          </a:xfrm>
          <a:prstGeom prst="round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Google Shape;261;p38">
            <a:extLst>
              <a:ext uri="{FF2B5EF4-FFF2-40B4-BE49-F238E27FC236}">
                <a16:creationId xmlns:a16="http://schemas.microsoft.com/office/drawing/2014/main" id="{A1CD6635-40F6-3CB7-9159-4D11ECDD7069}"/>
              </a:ext>
            </a:extLst>
          </p:cNvPr>
          <p:cNvSpPr txBox="1">
            <a:spLocks noGrp="1"/>
          </p:cNvSpPr>
          <p:nvPr>
            <p:ph type="title"/>
          </p:nvPr>
        </p:nvSpPr>
        <p:spPr>
          <a:xfrm>
            <a:off x="2780100" y="411220"/>
            <a:ext cx="3583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1" dirty="0">
                <a:latin typeface="Times New Roman" panose="02020603050405020304" pitchFamily="18" charset="0"/>
                <a:cs typeface="Times New Roman" panose="02020603050405020304" pitchFamily="18" charset="0"/>
              </a:rPr>
              <a:t>Tổng quan về đề tài</a:t>
            </a:r>
            <a:endParaRPr sz="28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7C5C8FB-29F4-489F-66DA-76742357B167}"/>
              </a:ext>
            </a:extLst>
          </p:cNvPr>
          <p:cNvSpPr txBox="1"/>
          <p:nvPr/>
        </p:nvSpPr>
        <p:spPr>
          <a:xfrm>
            <a:off x="744278" y="1109410"/>
            <a:ext cx="7006856" cy="369332"/>
          </a:xfrm>
          <a:prstGeom prst="rect">
            <a:avLst/>
          </a:prstGeom>
          <a:noFill/>
        </p:spPr>
        <p:txBody>
          <a:bodyPr wrap="square" rtlCol="0">
            <a:spAutoFit/>
          </a:bodyPr>
          <a:lstStyle/>
          <a:p>
            <a:r>
              <a:rPr lang="en-US" sz="1800" b="1" i="1" dirty="0" err="1">
                <a:solidFill>
                  <a:srgbClr val="FF0000"/>
                </a:solidFill>
                <a:latin typeface="Times New Roman" panose="02020603050405020304" pitchFamily="18" charset="0"/>
                <a:cs typeface="Times New Roman" panose="02020603050405020304" pitchFamily="18" charset="0"/>
              </a:rPr>
              <a:t>Giới</a:t>
            </a:r>
            <a:r>
              <a:rPr lang="en-US" sz="1800" b="1" i="1" dirty="0">
                <a:solidFill>
                  <a:srgbClr val="FF0000"/>
                </a:solidFill>
                <a:latin typeface="Times New Roman" panose="02020603050405020304" pitchFamily="18" charset="0"/>
                <a:cs typeface="Times New Roman" panose="02020603050405020304" pitchFamily="18" charset="0"/>
              </a:rPr>
              <a:t> </a:t>
            </a:r>
            <a:r>
              <a:rPr lang="en-US" sz="1800" b="1" i="1" dirty="0" err="1">
                <a:solidFill>
                  <a:srgbClr val="FF0000"/>
                </a:solidFill>
                <a:latin typeface="Times New Roman" panose="02020603050405020304" pitchFamily="18" charset="0"/>
                <a:cs typeface="Times New Roman" panose="02020603050405020304" pitchFamily="18" charset="0"/>
              </a:rPr>
              <a:t>hạn</a:t>
            </a:r>
            <a:r>
              <a:rPr lang="en-US" sz="1800" b="1" i="1" dirty="0">
                <a:solidFill>
                  <a:srgbClr val="FF0000"/>
                </a:solidFill>
                <a:latin typeface="Times New Roman" panose="02020603050405020304" pitchFamily="18" charset="0"/>
                <a:cs typeface="Times New Roman" panose="02020603050405020304" pitchFamily="18" charset="0"/>
              </a:rPr>
              <a:t> </a:t>
            </a:r>
            <a:r>
              <a:rPr lang="en-US" sz="1800" b="1" i="1" dirty="0" err="1">
                <a:solidFill>
                  <a:srgbClr val="FF0000"/>
                </a:solidFill>
                <a:latin typeface="Times New Roman" panose="02020603050405020304" pitchFamily="18" charset="0"/>
                <a:cs typeface="Times New Roman" panose="02020603050405020304" pitchFamily="18" charset="0"/>
              </a:rPr>
              <a:t>phạm</a:t>
            </a:r>
            <a:r>
              <a:rPr lang="en-US" sz="1800" b="1" i="1" dirty="0">
                <a:solidFill>
                  <a:srgbClr val="FF0000"/>
                </a:solidFill>
                <a:latin typeface="Times New Roman" panose="02020603050405020304" pitchFamily="18" charset="0"/>
                <a:cs typeface="Times New Roman" panose="02020603050405020304" pitchFamily="18" charset="0"/>
              </a:rPr>
              <a:t> vi</a:t>
            </a:r>
          </a:p>
        </p:txBody>
      </p:sp>
      <p:sp>
        <p:nvSpPr>
          <p:cNvPr id="8" name="TextBox 7">
            <a:extLst>
              <a:ext uri="{FF2B5EF4-FFF2-40B4-BE49-F238E27FC236}">
                <a16:creationId xmlns:a16="http://schemas.microsoft.com/office/drawing/2014/main" id="{0A5DC404-2CDC-4432-2ABB-17C1BEBC7B39}"/>
              </a:ext>
            </a:extLst>
          </p:cNvPr>
          <p:cNvSpPr txBox="1"/>
          <p:nvPr/>
        </p:nvSpPr>
        <p:spPr>
          <a:xfrm>
            <a:off x="1015409" y="1797571"/>
            <a:ext cx="7113182" cy="1231106"/>
          </a:xfrm>
          <a:prstGeom prst="rect">
            <a:avLst/>
          </a:prstGeom>
          <a:noFill/>
        </p:spPr>
        <p:txBody>
          <a:bodyPr wrap="square" rtlCol="0">
            <a:spAutoFit/>
          </a:bodyPr>
          <a:lstStyle/>
          <a:p>
            <a:pPr marL="285750" indent="-285750" algn="l">
              <a:spcBef>
                <a:spcPts val="600"/>
              </a:spcBef>
              <a:buFont typeface="Wingdings" panose="05000000000000000000" pitchFamily="2" charset="2"/>
              <a:buChar char="Ø"/>
            </a:pPr>
            <a:r>
              <a:rPr lang="en-US" sz="1500" i="0"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Xử</a:t>
            </a:r>
            <a:r>
              <a:rPr lang="en-US" sz="1500" i="0"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500" i="0"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lý</a:t>
            </a:r>
            <a:r>
              <a:rPr lang="en-US" sz="1500" i="0"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500" i="0"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câu</a:t>
            </a:r>
            <a:r>
              <a:rPr lang="en-US" sz="1500" i="0"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500" i="0"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hỏi</a:t>
            </a:r>
            <a:r>
              <a:rPr lang="en-US" sz="1500" i="0"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500" i="0"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trắc</a:t>
            </a:r>
            <a:r>
              <a:rPr lang="en-US" sz="1500" i="0"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500" i="0"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nghiệm</a:t>
            </a:r>
            <a:r>
              <a:rPr lang="en-US" sz="1500" i="0"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a:t>
            </a:r>
            <a:endParaRPr lang="vi-VN" sz="1500" i="0"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endParaRPr>
          </a:p>
          <a:p>
            <a:pPr marL="285750" indent="-285750" algn="l">
              <a:spcBef>
                <a:spcPts val="600"/>
              </a:spcBef>
              <a:buFont typeface="Wingdings" panose="05000000000000000000" pitchFamily="2" charset="2"/>
              <a:buChar char="Ø"/>
            </a:pPr>
            <a:r>
              <a:rPr lang="en-US" sz="1500" i="0"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Ngôn</a:t>
            </a:r>
            <a:r>
              <a:rPr lang="en-US" sz="1500" i="0"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500" i="0"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ngữ</a:t>
            </a:r>
            <a:r>
              <a:rPr lang="en-US" sz="1500" i="0"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500" i="0"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tiếng</a:t>
            </a:r>
            <a:r>
              <a:rPr lang="en-US" sz="1500" i="0"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500" i="0"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anh</a:t>
            </a:r>
            <a:r>
              <a:rPr lang="en-US" sz="1500" i="0"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a:t>
            </a:r>
          </a:p>
          <a:p>
            <a:pPr marL="285750" indent="-285750">
              <a:spcBef>
                <a:spcPts val="600"/>
              </a:spcBef>
              <a:buFont typeface="Wingdings" panose="05000000000000000000" pitchFamily="2" charset="2"/>
              <a:buChar char="Ø"/>
            </a:pPr>
            <a:r>
              <a:rPr lang="en-US" sz="1500" i="0"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Câu</a:t>
            </a:r>
            <a:r>
              <a:rPr lang="en-US" sz="1500" i="0"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500" i="0"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hỏi</a:t>
            </a:r>
            <a:r>
              <a:rPr lang="en-US" sz="1500" i="0"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500" i="0"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trắc</a:t>
            </a:r>
            <a:r>
              <a:rPr lang="en-US" sz="1500" i="0"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500" i="0"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nghiệm</a:t>
            </a:r>
            <a:r>
              <a:rPr lang="en-US" sz="1500" i="0"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500" i="0"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liên</a:t>
            </a:r>
            <a:r>
              <a:rPr lang="en-US" sz="1500" i="0"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500" i="0"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quan</a:t>
            </a:r>
            <a:r>
              <a:rPr lang="en-US" sz="1500" i="0"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500" i="0"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tới</a:t>
            </a:r>
            <a:r>
              <a:rPr lang="vi-VN" sz="1500" i="0"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500" i="0"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khoa </a:t>
            </a:r>
            <a:r>
              <a:rPr lang="en-US" sz="1500" i="0"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học</a:t>
            </a:r>
            <a:r>
              <a:rPr lang="en-US" sz="15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a:t>
            </a:r>
            <a:endParaRPr lang="en-US" sz="1500" i="0"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endParaRPr>
          </a:p>
          <a:p>
            <a:pPr>
              <a:spcBef>
                <a:spcPts val="600"/>
              </a:spcBef>
            </a:pPr>
            <a:endParaRPr lang="vi-VN" b="0" i="0" dirty="0">
              <a:solidFill>
                <a:schemeClr val="tx1"/>
              </a:solidFill>
              <a:effectLst/>
              <a:latin typeface="+mj-lt"/>
            </a:endParaRPr>
          </a:p>
        </p:txBody>
      </p:sp>
    </p:spTree>
    <p:extLst>
      <p:ext uri="{BB962C8B-B14F-4D97-AF65-F5344CB8AC3E}">
        <p14:creationId xmlns:p14="http://schemas.microsoft.com/office/powerpoint/2010/main" val="2509509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8F4FF0F1-88C1-6722-A7D7-5843ECF7956D}"/>
              </a:ext>
            </a:extLst>
          </p:cNvPr>
          <p:cNvSpPr/>
          <p:nvPr/>
        </p:nvSpPr>
        <p:spPr>
          <a:xfrm>
            <a:off x="287077" y="925965"/>
            <a:ext cx="8442251" cy="3806315"/>
          </a:xfrm>
          <a:prstGeom prst="round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Google Shape;261;p38">
            <a:extLst>
              <a:ext uri="{FF2B5EF4-FFF2-40B4-BE49-F238E27FC236}">
                <a16:creationId xmlns:a16="http://schemas.microsoft.com/office/drawing/2014/main" id="{A1CD6635-40F6-3CB7-9159-4D11ECDD7069}"/>
              </a:ext>
            </a:extLst>
          </p:cNvPr>
          <p:cNvSpPr txBox="1">
            <a:spLocks noGrp="1"/>
          </p:cNvSpPr>
          <p:nvPr>
            <p:ph type="title"/>
          </p:nvPr>
        </p:nvSpPr>
        <p:spPr>
          <a:xfrm>
            <a:off x="2780100" y="411220"/>
            <a:ext cx="3583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1" dirty="0">
                <a:latin typeface="Times New Roman" panose="02020603050405020304" pitchFamily="18" charset="0"/>
                <a:cs typeface="Times New Roman" panose="02020603050405020304" pitchFamily="18" charset="0"/>
              </a:rPr>
              <a:t>Cơ sở lý thuyết</a:t>
            </a:r>
            <a:endParaRPr sz="28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7C5C8FB-29F4-489F-66DA-76742357B167}"/>
              </a:ext>
            </a:extLst>
          </p:cNvPr>
          <p:cNvSpPr txBox="1"/>
          <p:nvPr/>
        </p:nvSpPr>
        <p:spPr>
          <a:xfrm>
            <a:off x="520995" y="1114230"/>
            <a:ext cx="6826103" cy="338554"/>
          </a:xfrm>
          <a:prstGeom prst="rect">
            <a:avLst/>
          </a:prstGeom>
          <a:noFill/>
        </p:spPr>
        <p:txBody>
          <a:bodyPr wrap="square" rtlCol="0">
            <a:spAutoFit/>
          </a:bodyPr>
          <a:lstStyle/>
          <a:p>
            <a:r>
              <a:rPr lang="vi-VN" sz="1600" b="0" i="0" dirty="0">
                <a:solidFill>
                  <a:srgbClr val="FF0000"/>
                </a:solidFill>
                <a:effectLst/>
                <a:latin typeface="+mj-lt"/>
              </a:rPr>
              <a:t>Ngôn Ngữ Tự Nhiên (NLP)</a:t>
            </a:r>
            <a:endParaRPr lang="en-US" sz="1600" b="1" i="1" dirty="0">
              <a:solidFill>
                <a:srgbClr val="FF0000"/>
              </a:solidFill>
              <a:latin typeface="+mj-lt"/>
              <a:cs typeface="Times New Roman" panose="02020603050405020304" pitchFamily="18" charset="0"/>
            </a:endParaRPr>
          </a:p>
        </p:txBody>
      </p:sp>
      <p:sp>
        <p:nvSpPr>
          <p:cNvPr id="8" name="TextBox 7">
            <a:extLst>
              <a:ext uri="{FF2B5EF4-FFF2-40B4-BE49-F238E27FC236}">
                <a16:creationId xmlns:a16="http://schemas.microsoft.com/office/drawing/2014/main" id="{0A5DC404-2CDC-4432-2ABB-17C1BEBC7B39}"/>
              </a:ext>
            </a:extLst>
          </p:cNvPr>
          <p:cNvSpPr txBox="1"/>
          <p:nvPr/>
        </p:nvSpPr>
        <p:spPr>
          <a:xfrm>
            <a:off x="520994" y="1584986"/>
            <a:ext cx="7974419" cy="1856919"/>
          </a:xfrm>
          <a:prstGeom prst="rect">
            <a:avLst/>
          </a:prstGeom>
          <a:noFill/>
        </p:spPr>
        <p:txBody>
          <a:bodyPr wrap="square" rtlCol="0">
            <a:spAutoFit/>
          </a:bodyPr>
          <a:lstStyle/>
          <a:p>
            <a:pPr marL="274320">
              <a:spcBef>
                <a:spcPts val="400"/>
              </a:spcBef>
            </a:pPr>
            <a:r>
              <a:rPr lang="vi-VN" b="1" i="0" dirty="0">
                <a:solidFill>
                  <a:schemeClr val="tx1"/>
                </a:solidFill>
                <a:effectLst/>
                <a:latin typeface="+mj-lt"/>
              </a:rPr>
              <a:t>Xử lý Ngôn Ngữ Tự Nhiên (NLP)</a:t>
            </a:r>
            <a:r>
              <a:rPr lang="vi-VN" b="0" i="0" dirty="0">
                <a:solidFill>
                  <a:schemeClr val="tx1"/>
                </a:solidFill>
                <a:effectLst/>
                <a:latin typeface="+mj-lt"/>
              </a:rPr>
              <a:t> là một lĩnh vực nghiên cứu và ứng dụng trong trí tuệ nhân tạo (AI). Nó tập trung vào khả năng của máy tính hiểu, tìm hiểu và tương tác với ngôn ngữ con người.</a:t>
            </a:r>
          </a:p>
          <a:p>
            <a:pPr marL="274320" algn="l">
              <a:spcBef>
                <a:spcPts val="400"/>
              </a:spcBef>
            </a:pPr>
            <a:r>
              <a:rPr lang="vi-VN" b="1" i="0" dirty="0">
                <a:solidFill>
                  <a:schemeClr val="tx1"/>
                </a:solidFill>
                <a:effectLst/>
                <a:latin typeface="+mj-lt"/>
              </a:rPr>
              <a:t>Ứng dụng của NLP trong cuộc sống hàng ngày và công nghiệp:</a:t>
            </a:r>
          </a:p>
          <a:p>
            <a:pPr marL="640080" lvl="8" indent="-171450">
              <a:spcBef>
                <a:spcPts val="400"/>
              </a:spcBef>
              <a:buFont typeface="Wingdings" panose="05000000000000000000" pitchFamily="2" charset="2"/>
              <a:buChar char="Ø"/>
            </a:pPr>
            <a:r>
              <a:rPr lang="vi-VN" i="0" dirty="0">
                <a:solidFill>
                  <a:schemeClr val="tx1"/>
                </a:solidFill>
                <a:effectLst/>
                <a:latin typeface="+mj-lt"/>
              </a:rPr>
              <a:t>Dịch </a:t>
            </a:r>
            <a:r>
              <a:rPr lang="en-US" i="0" dirty="0" err="1">
                <a:solidFill>
                  <a:schemeClr val="tx1"/>
                </a:solidFill>
                <a:effectLst/>
                <a:latin typeface="+mj-lt"/>
              </a:rPr>
              <a:t>ngôn</a:t>
            </a:r>
            <a:r>
              <a:rPr lang="en-US" i="0" dirty="0">
                <a:solidFill>
                  <a:schemeClr val="tx1"/>
                </a:solidFill>
                <a:effectLst/>
                <a:latin typeface="+mj-lt"/>
              </a:rPr>
              <a:t> </a:t>
            </a:r>
            <a:r>
              <a:rPr lang="en-US" i="0" dirty="0" err="1">
                <a:solidFill>
                  <a:schemeClr val="tx1"/>
                </a:solidFill>
                <a:effectLst/>
                <a:latin typeface="+mj-lt"/>
              </a:rPr>
              <a:t>ngữ</a:t>
            </a:r>
            <a:r>
              <a:rPr lang="en-US" i="0" dirty="0">
                <a:solidFill>
                  <a:schemeClr val="tx1"/>
                </a:solidFill>
                <a:effectLst/>
                <a:latin typeface="+mj-lt"/>
              </a:rPr>
              <a:t> </a:t>
            </a:r>
            <a:r>
              <a:rPr lang="en-US" i="0" dirty="0" err="1">
                <a:solidFill>
                  <a:schemeClr val="tx1"/>
                </a:solidFill>
                <a:effectLst/>
                <a:latin typeface="+mj-lt"/>
              </a:rPr>
              <a:t>tự</a:t>
            </a:r>
            <a:r>
              <a:rPr lang="en-US" i="0" dirty="0">
                <a:solidFill>
                  <a:schemeClr val="tx1"/>
                </a:solidFill>
                <a:effectLst/>
                <a:latin typeface="+mj-lt"/>
              </a:rPr>
              <a:t> </a:t>
            </a:r>
            <a:r>
              <a:rPr lang="en-US" i="0" dirty="0" err="1">
                <a:solidFill>
                  <a:schemeClr val="tx1"/>
                </a:solidFill>
                <a:effectLst/>
                <a:latin typeface="+mj-lt"/>
              </a:rPr>
              <a:t>nhiên</a:t>
            </a:r>
            <a:r>
              <a:rPr lang="en-US" i="0" dirty="0">
                <a:solidFill>
                  <a:schemeClr val="tx1"/>
                </a:solidFill>
                <a:effectLst/>
                <a:latin typeface="+mj-lt"/>
              </a:rPr>
              <a:t>.</a:t>
            </a:r>
            <a:endParaRPr lang="vi-VN" i="0" dirty="0">
              <a:solidFill>
                <a:schemeClr val="tx1"/>
              </a:solidFill>
              <a:effectLst/>
              <a:latin typeface="+mj-lt"/>
            </a:endParaRPr>
          </a:p>
          <a:p>
            <a:pPr marL="640080" lvl="7" indent="-171450">
              <a:spcBef>
                <a:spcPts val="400"/>
              </a:spcBef>
              <a:buFont typeface="Wingdings" panose="05000000000000000000" pitchFamily="2" charset="2"/>
              <a:buChar char="Ø"/>
            </a:pPr>
            <a:r>
              <a:rPr lang="vi-VN" i="0" dirty="0">
                <a:solidFill>
                  <a:schemeClr val="tx1"/>
                </a:solidFill>
                <a:effectLst/>
                <a:latin typeface="+mj-lt"/>
              </a:rPr>
              <a:t>Tìm </a:t>
            </a:r>
            <a:r>
              <a:rPr lang="en-US" i="0" dirty="0" err="1">
                <a:solidFill>
                  <a:schemeClr val="tx1"/>
                </a:solidFill>
                <a:effectLst/>
                <a:latin typeface="+mj-lt"/>
              </a:rPr>
              <a:t>kiếm</a:t>
            </a:r>
            <a:r>
              <a:rPr lang="en-US" i="0" dirty="0">
                <a:solidFill>
                  <a:schemeClr val="tx1"/>
                </a:solidFill>
                <a:effectLst/>
                <a:latin typeface="+mj-lt"/>
              </a:rPr>
              <a:t> </a:t>
            </a:r>
            <a:r>
              <a:rPr lang="en-US" i="0" dirty="0" err="1">
                <a:solidFill>
                  <a:schemeClr val="tx1"/>
                </a:solidFill>
                <a:effectLst/>
                <a:latin typeface="+mj-lt"/>
              </a:rPr>
              <a:t>thông</a:t>
            </a:r>
            <a:r>
              <a:rPr lang="en-US" i="0" dirty="0">
                <a:solidFill>
                  <a:schemeClr val="tx1"/>
                </a:solidFill>
                <a:effectLst/>
                <a:latin typeface="+mj-lt"/>
              </a:rPr>
              <a:t> tin </a:t>
            </a:r>
            <a:r>
              <a:rPr lang="en-US" i="0" dirty="0" err="1">
                <a:solidFill>
                  <a:schemeClr val="tx1"/>
                </a:solidFill>
                <a:effectLst/>
                <a:latin typeface="+mj-lt"/>
              </a:rPr>
              <a:t>nhanh</a:t>
            </a:r>
            <a:r>
              <a:rPr lang="en-US" i="0" dirty="0">
                <a:solidFill>
                  <a:schemeClr val="tx1"/>
                </a:solidFill>
                <a:effectLst/>
                <a:latin typeface="+mj-lt"/>
              </a:rPr>
              <a:t> </a:t>
            </a:r>
            <a:r>
              <a:rPr lang="en-US" i="0" dirty="0" err="1">
                <a:solidFill>
                  <a:schemeClr val="tx1"/>
                </a:solidFill>
                <a:effectLst/>
                <a:latin typeface="+mj-lt"/>
              </a:rPr>
              <a:t>chóng</a:t>
            </a:r>
            <a:r>
              <a:rPr lang="en-US" i="0" dirty="0">
                <a:solidFill>
                  <a:schemeClr val="tx1"/>
                </a:solidFill>
                <a:effectLst/>
                <a:latin typeface="+mj-lt"/>
              </a:rPr>
              <a:t>.</a:t>
            </a:r>
          </a:p>
          <a:p>
            <a:pPr marL="640080" lvl="7" indent="-171450">
              <a:spcBef>
                <a:spcPts val="400"/>
              </a:spcBef>
              <a:buFont typeface="Wingdings" panose="05000000000000000000" pitchFamily="2" charset="2"/>
              <a:buChar char="Ø"/>
            </a:pPr>
            <a:r>
              <a:rPr lang="vi-VN" i="0" dirty="0">
                <a:solidFill>
                  <a:schemeClr val="tx1"/>
                </a:solidFill>
                <a:effectLst/>
                <a:latin typeface="+mj-lt"/>
              </a:rPr>
              <a:t>Chatbots</a:t>
            </a:r>
          </a:p>
          <a:p>
            <a:pPr marL="640080" lvl="7" indent="-171450">
              <a:spcBef>
                <a:spcPts val="400"/>
              </a:spcBef>
              <a:buFont typeface="Wingdings" panose="05000000000000000000" pitchFamily="2" charset="2"/>
              <a:buChar char="Ø"/>
            </a:pPr>
            <a:r>
              <a:rPr lang="vi-VN" i="0" dirty="0">
                <a:solidFill>
                  <a:schemeClr val="tx1"/>
                </a:solidFill>
                <a:effectLst/>
                <a:latin typeface="+mj-lt"/>
              </a:rPr>
              <a:t>Phân tích ý kiến và </a:t>
            </a:r>
            <a:r>
              <a:rPr lang="en-US" i="0" dirty="0" err="1">
                <a:solidFill>
                  <a:schemeClr val="tx1"/>
                </a:solidFill>
                <a:effectLst/>
                <a:latin typeface="+mj-lt"/>
              </a:rPr>
              <a:t>c</a:t>
            </a:r>
            <a:r>
              <a:rPr lang="en-US" dirty="0" err="1">
                <a:solidFill>
                  <a:schemeClr val="tx1"/>
                </a:solidFill>
                <a:latin typeface="+mj-lt"/>
              </a:rPr>
              <a:t>ảm</a:t>
            </a:r>
            <a:r>
              <a:rPr lang="en-US" dirty="0">
                <a:solidFill>
                  <a:schemeClr val="tx1"/>
                </a:solidFill>
                <a:latin typeface="+mj-lt"/>
              </a:rPr>
              <a:t> </a:t>
            </a:r>
            <a:r>
              <a:rPr lang="en-US" dirty="0" err="1">
                <a:solidFill>
                  <a:schemeClr val="tx1"/>
                </a:solidFill>
                <a:latin typeface="+mj-lt"/>
              </a:rPr>
              <a:t>xúc</a:t>
            </a:r>
            <a:r>
              <a:rPr lang="en-US" dirty="0">
                <a:solidFill>
                  <a:schemeClr val="tx1"/>
                </a:solidFill>
                <a:latin typeface="+mj-lt"/>
              </a:rPr>
              <a:t>.</a:t>
            </a:r>
            <a:endParaRPr lang="vi-VN" i="0" dirty="0">
              <a:solidFill>
                <a:schemeClr val="tx1"/>
              </a:solidFill>
              <a:effectLst/>
              <a:latin typeface="+mj-lt"/>
            </a:endParaRPr>
          </a:p>
        </p:txBody>
      </p:sp>
      <p:sp>
        <p:nvSpPr>
          <p:cNvPr id="3" name="TextBox 2">
            <a:extLst>
              <a:ext uri="{FF2B5EF4-FFF2-40B4-BE49-F238E27FC236}">
                <a16:creationId xmlns:a16="http://schemas.microsoft.com/office/drawing/2014/main" id="{880D2C9A-8AED-920A-A684-B7DE50BC99F7}"/>
              </a:ext>
            </a:extLst>
          </p:cNvPr>
          <p:cNvSpPr txBox="1"/>
          <p:nvPr/>
        </p:nvSpPr>
        <p:spPr>
          <a:xfrm>
            <a:off x="1283880" y="3634559"/>
            <a:ext cx="6804838" cy="738664"/>
          </a:xfrm>
          <a:prstGeom prst="rect">
            <a:avLst/>
          </a:prstGeom>
          <a:noFill/>
        </p:spPr>
        <p:txBody>
          <a:bodyPr wrap="square" rtlCol="0">
            <a:spAutoFit/>
          </a:bodyPr>
          <a:lstStyle/>
          <a:p>
            <a:r>
              <a:rPr lang="vi-VN" b="0" i="0" dirty="0">
                <a:solidFill>
                  <a:schemeClr val="tx1"/>
                </a:solidFill>
                <a:effectLst/>
                <a:latin typeface="+mj-lt"/>
              </a:rPr>
              <a:t>NLP đóng vai trò quan trọng trong việc đưa máy tính gần hơn với khả năng hiểu và tương tác với ngôn ngữ con người. Các ứng dụng đa dạng của NLP đang mở ra nhiều cơ hội và thách thức trong thế giới kỹ thuật số ngày nay.</a:t>
            </a:r>
            <a:endParaRPr lang="en-US" dirty="0">
              <a:solidFill>
                <a:schemeClr val="tx1"/>
              </a:solidFill>
              <a:latin typeface="+mj-lt"/>
            </a:endParaRPr>
          </a:p>
        </p:txBody>
      </p:sp>
      <p:sp>
        <p:nvSpPr>
          <p:cNvPr id="2" name="Arrow: Right 1">
            <a:extLst>
              <a:ext uri="{FF2B5EF4-FFF2-40B4-BE49-F238E27FC236}">
                <a16:creationId xmlns:a16="http://schemas.microsoft.com/office/drawing/2014/main" id="{0A942335-170C-0CB7-0818-1C90320DA58D}"/>
              </a:ext>
            </a:extLst>
          </p:cNvPr>
          <p:cNvSpPr/>
          <p:nvPr/>
        </p:nvSpPr>
        <p:spPr>
          <a:xfrm>
            <a:off x="667191" y="3779146"/>
            <a:ext cx="616689" cy="339456"/>
          </a:xfrm>
          <a:prstGeom prst="rightArrow">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08050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8F4FF0F1-88C1-6722-A7D7-5843ECF7956D}"/>
              </a:ext>
            </a:extLst>
          </p:cNvPr>
          <p:cNvSpPr/>
          <p:nvPr/>
        </p:nvSpPr>
        <p:spPr>
          <a:xfrm>
            <a:off x="377455" y="1044168"/>
            <a:ext cx="8389090" cy="3748359"/>
          </a:xfrm>
          <a:prstGeom prst="round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Google Shape;261;p38">
            <a:extLst>
              <a:ext uri="{FF2B5EF4-FFF2-40B4-BE49-F238E27FC236}">
                <a16:creationId xmlns:a16="http://schemas.microsoft.com/office/drawing/2014/main" id="{A1CD6635-40F6-3CB7-9159-4D11ECDD7069}"/>
              </a:ext>
            </a:extLst>
          </p:cNvPr>
          <p:cNvSpPr txBox="1">
            <a:spLocks noGrp="1"/>
          </p:cNvSpPr>
          <p:nvPr>
            <p:ph type="title"/>
          </p:nvPr>
        </p:nvSpPr>
        <p:spPr>
          <a:xfrm>
            <a:off x="2780100" y="411220"/>
            <a:ext cx="3583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1" dirty="0">
                <a:latin typeface="Times New Roman" panose="02020603050405020304" pitchFamily="18" charset="0"/>
                <a:cs typeface="Times New Roman" panose="02020603050405020304" pitchFamily="18" charset="0"/>
              </a:rPr>
              <a:t>Cơ sở lý thuyết</a:t>
            </a:r>
            <a:endParaRPr sz="28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7C5C8FB-29F4-489F-66DA-76742357B167}"/>
              </a:ext>
            </a:extLst>
          </p:cNvPr>
          <p:cNvSpPr txBox="1"/>
          <p:nvPr/>
        </p:nvSpPr>
        <p:spPr>
          <a:xfrm>
            <a:off x="664534" y="1096043"/>
            <a:ext cx="6826103" cy="338554"/>
          </a:xfrm>
          <a:prstGeom prst="rect">
            <a:avLst/>
          </a:prstGeom>
          <a:noFill/>
        </p:spPr>
        <p:txBody>
          <a:bodyPr wrap="square" rtlCol="0">
            <a:spAutoFit/>
          </a:bodyPr>
          <a:lstStyle/>
          <a:p>
            <a:r>
              <a:rPr lang="en-US" sz="1600" dirty="0" err="1">
                <a:solidFill>
                  <a:srgbClr val="FF0000"/>
                </a:solidFill>
                <a:latin typeface="+mj-lt"/>
                <a:cs typeface="Times New Roman" panose="02020603050405020304" pitchFamily="18" charset="0"/>
              </a:rPr>
              <a:t>Đặc</a:t>
            </a:r>
            <a:r>
              <a:rPr lang="en-US" sz="1600" dirty="0">
                <a:solidFill>
                  <a:srgbClr val="FF0000"/>
                </a:solidFill>
                <a:latin typeface="+mj-lt"/>
                <a:cs typeface="Times New Roman" panose="02020603050405020304" pitchFamily="18" charset="0"/>
              </a:rPr>
              <a:t> </a:t>
            </a:r>
            <a:r>
              <a:rPr lang="en-US" sz="1600" dirty="0" err="1">
                <a:solidFill>
                  <a:srgbClr val="FF0000"/>
                </a:solidFill>
                <a:latin typeface="+mj-lt"/>
                <a:cs typeface="Times New Roman" panose="02020603050405020304" pitchFamily="18" charset="0"/>
              </a:rPr>
              <a:t>điểm</a:t>
            </a:r>
            <a:r>
              <a:rPr lang="en-US" sz="1600" dirty="0">
                <a:solidFill>
                  <a:srgbClr val="FF0000"/>
                </a:solidFill>
                <a:latin typeface="+mj-lt"/>
                <a:cs typeface="Times New Roman" panose="02020603050405020304" pitchFamily="18" charset="0"/>
              </a:rPr>
              <a:t> </a:t>
            </a:r>
            <a:r>
              <a:rPr lang="en-US" sz="1600" dirty="0" err="1">
                <a:solidFill>
                  <a:srgbClr val="FF0000"/>
                </a:solidFill>
                <a:latin typeface="+mj-lt"/>
                <a:cs typeface="Times New Roman" panose="02020603050405020304" pitchFamily="18" charset="0"/>
              </a:rPr>
              <a:t>và</a:t>
            </a:r>
            <a:r>
              <a:rPr lang="en-US" sz="1600" dirty="0">
                <a:solidFill>
                  <a:srgbClr val="FF0000"/>
                </a:solidFill>
                <a:latin typeface="+mj-lt"/>
                <a:cs typeface="Times New Roman" panose="02020603050405020304" pitchFamily="18" charset="0"/>
              </a:rPr>
              <a:t> </a:t>
            </a:r>
            <a:r>
              <a:rPr lang="en-US" sz="1600" dirty="0" err="1">
                <a:solidFill>
                  <a:srgbClr val="FF0000"/>
                </a:solidFill>
                <a:latin typeface="+mj-lt"/>
                <a:cs typeface="Times New Roman" panose="02020603050405020304" pitchFamily="18" charset="0"/>
              </a:rPr>
              <a:t>khó</a:t>
            </a:r>
            <a:r>
              <a:rPr lang="en-US" sz="1600" dirty="0">
                <a:solidFill>
                  <a:srgbClr val="FF0000"/>
                </a:solidFill>
                <a:latin typeface="+mj-lt"/>
                <a:cs typeface="Times New Roman" panose="02020603050405020304" pitchFamily="18" charset="0"/>
              </a:rPr>
              <a:t> </a:t>
            </a:r>
            <a:r>
              <a:rPr lang="en-US" sz="1600" dirty="0" err="1">
                <a:solidFill>
                  <a:srgbClr val="FF0000"/>
                </a:solidFill>
                <a:latin typeface="+mj-lt"/>
                <a:cs typeface="Times New Roman" panose="02020603050405020304" pitchFamily="18" charset="0"/>
              </a:rPr>
              <a:t>khắn</a:t>
            </a:r>
            <a:r>
              <a:rPr lang="en-US" sz="1600" dirty="0">
                <a:solidFill>
                  <a:srgbClr val="FF0000"/>
                </a:solidFill>
                <a:latin typeface="+mj-lt"/>
                <a:cs typeface="Times New Roman" panose="02020603050405020304" pitchFamily="18" charset="0"/>
              </a:rPr>
              <a:t> </a:t>
            </a:r>
            <a:r>
              <a:rPr lang="en-US" sz="1600" dirty="0" err="1">
                <a:solidFill>
                  <a:srgbClr val="FF0000"/>
                </a:solidFill>
                <a:latin typeface="+mj-lt"/>
                <a:cs typeface="Times New Roman" panose="02020603050405020304" pitchFamily="18" charset="0"/>
              </a:rPr>
              <a:t>của</a:t>
            </a:r>
            <a:r>
              <a:rPr lang="en-US" sz="1600" dirty="0">
                <a:solidFill>
                  <a:srgbClr val="FF0000"/>
                </a:solidFill>
                <a:latin typeface="+mj-lt"/>
                <a:cs typeface="Times New Roman" panose="02020603050405020304" pitchFamily="18" charset="0"/>
              </a:rPr>
              <a:t> NLP</a:t>
            </a:r>
            <a:endParaRPr lang="en-US" sz="1600" b="1" i="1" dirty="0">
              <a:solidFill>
                <a:srgbClr val="FF0000"/>
              </a:solidFill>
              <a:latin typeface="+mj-lt"/>
              <a:cs typeface="Times New Roman" panose="02020603050405020304" pitchFamily="18" charset="0"/>
            </a:endParaRPr>
          </a:p>
        </p:txBody>
      </p:sp>
      <p:sp>
        <p:nvSpPr>
          <p:cNvPr id="8" name="TextBox 7">
            <a:extLst>
              <a:ext uri="{FF2B5EF4-FFF2-40B4-BE49-F238E27FC236}">
                <a16:creationId xmlns:a16="http://schemas.microsoft.com/office/drawing/2014/main" id="{0A5DC404-2CDC-4432-2ABB-17C1BEBC7B39}"/>
              </a:ext>
            </a:extLst>
          </p:cNvPr>
          <p:cNvSpPr txBox="1"/>
          <p:nvPr/>
        </p:nvSpPr>
        <p:spPr>
          <a:xfrm>
            <a:off x="930348" y="1585421"/>
            <a:ext cx="7086602" cy="1715854"/>
          </a:xfrm>
          <a:prstGeom prst="rect">
            <a:avLst/>
          </a:prstGeom>
          <a:noFill/>
        </p:spPr>
        <p:txBody>
          <a:bodyPr wrap="square" rtlCol="0">
            <a:spAutoFit/>
          </a:bodyPr>
          <a:lstStyle/>
          <a:p>
            <a:pPr marL="457200" lvl="1" indent="-285750">
              <a:spcBef>
                <a:spcPts val="600"/>
              </a:spcBef>
              <a:buFont typeface="Wingdings" panose="05000000000000000000" pitchFamily="2" charset="2"/>
              <a:buChar char="Ø"/>
            </a:pPr>
            <a:r>
              <a:rPr lang="vi-VN" sz="1500" i="0" dirty="0">
                <a:solidFill>
                  <a:schemeClr val="tx1"/>
                </a:solidFill>
                <a:effectLst/>
                <a:latin typeface="+mj-lt"/>
              </a:rPr>
              <a:t>Câu hỏi trắc nghiệm thường chứa từ ngữ đa nghĩa, đòi hỏi sự hiểu biết rõ ràng về ngữ cảnh.</a:t>
            </a:r>
            <a:endParaRPr lang="en-US" sz="1500" i="0" dirty="0">
              <a:solidFill>
                <a:schemeClr val="tx1"/>
              </a:solidFill>
              <a:effectLst/>
              <a:latin typeface="+mj-lt"/>
            </a:endParaRPr>
          </a:p>
          <a:p>
            <a:pPr marL="457200" lvl="1" indent="-285750">
              <a:spcBef>
                <a:spcPts val="600"/>
              </a:spcBef>
              <a:buFont typeface="Wingdings" panose="05000000000000000000" pitchFamily="2" charset="2"/>
              <a:buChar char="Ø"/>
            </a:pPr>
            <a:r>
              <a:rPr lang="en-US" sz="1500" dirty="0">
                <a:latin typeface="+mj-lt"/>
              </a:rPr>
              <a:t>C</a:t>
            </a:r>
            <a:r>
              <a:rPr lang="vi-VN" sz="1500" dirty="0">
                <a:latin typeface="+mj-lt"/>
              </a:rPr>
              <a:t>hứa đựng ngữ pháp đa dạng, từ vựng rộng lớn và cấu trúc phức tạp.</a:t>
            </a:r>
            <a:endParaRPr lang="en-US" sz="1500" dirty="0">
              <a:latin typeface="+mj-lt"/>
            </a:endParaRPr>
          </a:p>
          <a:p>
            <a:pPr marL="457200" lvl="1" indent="-285750">
              <a:spcBef>
                <a:spcPts val="600"/>
              </a:spcBef>
              <a:buFont typeface="Wingdings" panose="05000000000000000000" pitchFamily="2" charset="2"/>
              <a:buChar char="Ø"/>
            </a:pPr>
            <a:r>
              <a:rPr lang="en-US" sz="1500" dirty="0" err="1">
                <a:solidFill>
                  <a:schemeClr val="tx1"/>
                </a:solidFill>
                <a:effectLst/>
                <a:latin typeface="Times New Roman" panose="02020603050405020304" pitchFamily="18" charset="0"/>
                <a:cs typeface="Times New Roman" panose="02020603050405020304" pitchFamily="18" charset="0"/>
              </a:rPr>
              <a:t>Khả</a:t>
            </a:r>
            <a:r>
              <a:rPr lang="en-US" sz="1500" dirty="0">
                <a:solidFill>
                  <a:schemeClr val="tx1"/>
                </a:solidFill>
                <a:effectLst/>
                <a:latin typeface="Times New Roman" panose="02020603050405020304" pitchFamily="18" charset="0"/>
                <a:cs typeface="Times New Roman" panose="02020603050405020304" pitchFamily="18" charset="0"/>
              </a:rPr>
              <a:t> </a:t>
            </a:r>
            <a:r>
              <a:rPr lang="en-US" sz="1500" dirty="0" err="1">
                <a:solidFill>
                  <a:schemeClr val="tx1"/>
                </a:solidFill>
                <a:effectLst/>
                <a:latin typeface="Times New Roman" panose="02020603050405020304" pitchFamily="18" charset="0"/>
                <a:cs typeface="Times New Roman" panose="02020603050405020304" pitchFamily="18" charset="0"/>
              </a:rPr>
              <a:t>năng</a:t>
            </a:r>
            <a:r>
              <a:rPr lang="en-US" sz="1500" dirty="0">
                <a:solidFill>
                  <a:schemeClr val="tx1"/>
                </a:solidFill>
                <a:effectLst/>
                <a:latin typeface="Times New Roman" panose="02020603050405020304" pitchFamily="18" charset="0"/>
                <a:cs typeface="Times New Roman" panose="02020603050405020304" pitchFamily="18" charset="0"/>
              </a:rPr>
              <a:t> </a:t>
            </a:r>
            <a:r>
              <a:rPr lang="en-US" sz="1500" dirty="0" err="1">
                <a:solidFill>
                  <a:schemeClr val="tx1"/>
                </a:solidFill>
                <a:effectLst/>
                <a:latin typeface="Times New Roman" panose="02020603050405020304" pitchFamily="18" charset="0"/>
                <a:cs typeface="Times New Roman" panose="02020603050405020304" pitchFamily="18" charset="0"/>
              </a:rPr>
              <a:t>đọc</a:t>
            </a:r>
            <a:r>
              <a:rPr lang="en-US" sz="1500" dirty="0">
                <a:solidFill>
                  <a:schemeClr val="tx1"/>
                </a:solidFill>
                <a:effectLst/>
                <a:latin typeface="Times New Roman" panose="02020603050405020304" pitchFamily="18" charset="0"/>
                <a:cs typeface="Times New Roman" panose="02020603050405020304" pitchFamily="18" charset="0"/>
              </a:rPr>
              <a:t> </a:t>
            </a:r>
            <a:r>
              <a:rPr lang="en-US" sz="1500" dirty="0" err="1">
                <a:solidFill>
                  <a:schemeClr val="tx1"/>
                </a:solidFill>
                <a:effectLst/>
                <a:latin typeface="Times New Roman" panose="02020603050405020304" pitchFamily="18" charset="0"/>
                <a:cs typeface="Times New Roman" panose="02020603050405020304" pitchFamily="18" charset="0"/>
              </a:rPr>
              <a:t>và</a:t>
            </a:r>
            <a:r>
              <a:rPr lang="en-US" sz="1500" dirty="0">
                <a:solidFill>
                  <a:schemeClr val="tx1"/>
                </a:solidFill>
                <a:effectLst/>
                <a:latin typeface="Times New Roman" panose="02020603050405020304" pitchFamily="18" charset="0"/>
                <a:cs typeface="Times New Roman" panose="02020603050405020304" pitchFamily="18" charset="0"/>
              </a:rPr>
              <a:t> </a:t>
            </a:r>
            <a:r>
              <a:rPr lang="en-US" sz="1500" dirty="0" err="1">
                <a:solidFill>
                  <a:schemeClr val="tx1"/>
                </a:solidFill>
                <a:effectLst/>
                <a:latin typeface="Times New Roman" panose="02020603050405020304" pitchFamily="18" charset="0"/>
                <a:cs typeface="Times New Roman" panose="02020603050405020304" pitchFamily="18" charset="0"/>
              </a:rPr>
              <a:t>hiểu</a:t>
            </a:r>
            <a:r>
              <a:rPr lang="en-US" sz="1500" dirty="0">
                <a:solidFill>
                  <a:schemeClr val="tx1"/>
                </a:solidFill>
                <a:effectLst/>
                <a:latin typeface="Times New Roman" panose="02020603050405020304" pitchFamily="18" charset="0"/>
                <a:cs typeface="Times New Roman" panose="02020603050405020304" pitchFamily="18" charset="0"/>
              </a:rPr>
              <a:t> </a:t>
            </a:r>
            <a:r>
              <a:rPr lang="en-US" sz="1500" dirty="0" err="1">
                <a:solidFill>
                  <a:schemeClr val="tx1"/>
                </a:solidFill>
                <a:effectLst/>
                <a:latin typeface="Times New Roman" panose="02020603050405020304" pitchFamily="18" charset="0"/>
                <a:cs typeface="Times New Roman" panose="02020603050405020304" pitchFamily="18" charset="0"/>
              </a:rPr>
              <a:t>nội</a:t>
            </a:r>
            <a:r>
              <a:rPr lang="en-US" sz="1500" dirty="0">
                <a:solidFill>
                  <a:schemeClr val="tx1"/>
                </a:solidFill>
                <a:effectLst/>
                <a:latin typeface="Times New Roman" panose="02020603050405020304" pitchFamily="18" charset="0"/>
                <a:cs typeface="Times New Roman" panose="02020603050405020304" pitchFamily="18" charset="0"/>
              </a:rPr>
              <a:t> dung </a:t>
            </a:r>
            <a:r>
              <a:rPr lang="en-US" sz="1500" dirty="0" err="1">
                <a:solidFill>
                  <a:schemeClr val="tx1"/>
                </a:solidFill>
                <a:effectLst/>
                <a:latin typeface="Times New Roman" panose="02020603050405020304" pitchFamily="18" charset="0"/>
                <a:cs typeface="Times New Roman" panose="02020603050405020304" pitchFamily="18" charset="0"/>
              </a:rPr>
              <a:t>một</a:t>
            </a:r>
            <a:r>
              <a:rPr lang="en-US" sz="1500" dirty="0">
                <a:solidFill>
                  <a:schemeClr val="tx1"/>
                </a:solidFill>
                <a:effectLst/>
                <a:latin typeface="Times New Roman" panose="02020603050405020304" pitchFamily="18" charset="0"/>
                <a:cs typeface="Times New Roman" panose="02020603050405020304" pitchFamily="18" charset="0"/>
              </a:rPr>
              <a:t> </a:t>
            </a:r>
            <a:r>
              <a:rPr lang="en-US" sz="1500" dirty="0" err="1">
                <a:solidFill>
                  <a:schemeClr val="tx1"/>
                </a:solidFill>
                <a:effectLst/>
                <a:latin typeface="Times New Roman" panose="02020603050405020304" pitchFamily="18" charset="0"/>
                <a:cs typeface="Times New Roman" panose="02020603050405020304" pitchFamily="18" charset="0"/>
              </a:rPr>
              <a:t>cách</a:t>
            </a:r>
            <a:r>
              <a:rPr lang="en-US" sz="1500" dirty="0">
                <a:solidFill>
                  <a:schemeClr val="tx1"/>
                </a:solidFill>
                <a:effectLst/>
                <a:latin typeface="Times New Roman" panose="02020603050405020304" pitchFamily="18" charset="0"/>
                <a:cs typeface="Times New Roman" panose="02020603050405020304" pitchFamily="18" charset="0"/>
              </a:rPr>
              <a:t> </a:t>
            </a:r>
            <a:r>
              <a:rPr lang="en-US" sz="1500" dirty="0" err="1">
                <a:solidFill>
                  <a:schemeClr val="tx1"/>
                </a:solidFill>
                <a:effectLst/>
                <a:latin typeface="Times New Roman" panose="02020603050405020304" pitchFamily="18" charset="0"/>
                <a:cs typeface="Times New Roman" panose="02020603050405020304" pitchFamily="18" charset="0"/>
              </a:rPr>
              <a:t>linh</a:t>
            </a:r>
            <a:r>
              <a:rPr lang="en-US" sz="1500" dirty="0">
                <a:solidFill>
                  <a:schemeClr val="tx1"/>
                </a:solidFill>
                <a:effectLst/>
                <a:latin typeface="Times New Roman" panose="02020603050405020304" pitchFamily="18" charset="0"/>
                <a:cs typeface="Times New Roman" panose="02020603050405020304" pitchFamily="18" charset="0"/>
              </a:rPr>
              <a:t> </a:t>
            </a:r>
            <a:r>
              <a:rPr lang="en-US" sz="1500" dirty="0" err="1">
                <a:solidFill>
                  <a:schemeClr val="tx1"/>
                </a:solidFill>
                <a:effectLst/>
                <a:latin typeface="Times New Roman" panose="02020603050405020304" pitchFamily="18" charset="0"/>
                <a:cs typeface="Times New Roman" panose="02020603050405020304" pitchFamily="18" charset="0"/>
              </a:rPr>
              <a:t>hoạt</a:t>
            </a:r>
            <a:r>
              <a:rPr lang="en-US" sz="1500" dirty="0">
                <a:solidFill>
                  <a:schemeClr val="tx1"/>
                </a:solidFill>
                <a:effectLst/>
                <a:latin typeface="Times New Roman" panose="02020603050405020304" pitchFamily="18" charset="0"/>
                <a:cs typeface="Times New Roman" panose="02020603050405020304" pitchFamily="18" charset="0"/>
              </a:rPr>
              <a:t>.</a:t>
            </a:r>
          </a:p>
          <a:p>
            <a:pPr marL="457200" lvl="1" indent="-285750">
              <a:spcBef>
                <a:spcPts val="600"/>
              </a:spcBef>
              <a:buFont typeface="Wingdings" panose="05000000000000000000" pitchFamily="2" charset="2"/>
              <a:buChar char="Ø"/>
            </a:pPr>
            <a:r>
              <a:rPr lang="en-US" sz="1500" dirty="0" err="1">
                <a:solidFill>
                  <a:schemeClr val="tx1"/>
                </a:solidFill>
                <a:latin typeface="Times New Roman" panose="02020603050405020304" pitchFamily="18" charset="0"/>
                <a:cs typeface="Times New Roman" panose="02020603050405020304" pitchFamily="18" charset="0"/>
              </a:rPr>
              <a:t>Xử</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lý</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được</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đa</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dạng</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câu</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hỏi</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và</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có</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độ</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chính</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xác</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cao</a:t>
            </a:r>
            <a:r>
              <a:rPr lang="en-US" sz="1500" dirty="0">
                <a:solidFill>
                  <a:schemeClr val="tx1"/>
                </a:solidFill>
                <a:latin typeface="Times New Roman" panose="02020603050405020304" pitchFamily="18" charset="0"/>
                <a:cs typeface="Times New Roman" panose="02020603050405020304" pitchFamily="18" charset="0"/>
              </a:rPr>
              <a:t>.</a:t>
            </a:r>
            <a:endParaRPr lang="en-US" sz="1500" dirty="0">
              <a:solidFill>
                <a:schemeClr val="tx1"/>
              </a:solidFill>
              <a:effectLst/>
              <a:latin typeface="Times New Roman" panose="02020603050405020304" pitchFamily="18" charset="0"/>
              <a:cs typeface="Times New Roman" panose="02020603050405020304" pitchFamily="18" charset="0"/>
            </a:endParaRPr>
          </a:p>
          <a:p>
            <a:pPr marL="285750" lvl="1" indent="-285750">
              <a:spcBef>
                <a:spcPts val="300"/>
              </a:spcBef>
              <a:buFont typeface="Wingdings" panose="05000000000000000000" pitchFamily="2" charset="2"/>
              <a:buChar char="Ø"/>
            </a:pPr>
            <a:endParaRPr lang="en-US" sz="1300" b="1" i="1"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1678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8F4FF0F1-88C1-6722-A7D7-5843ECF7956D}"/>
              </a:ext>
            </a:extLst>
          </p:cNvPr>
          <p:cNvSpPr/>
          <p:nvPr/>
        </p:nvSpPr>
        <p:spPr>
          <a:xfrm>
            <a:off x="377455" y="1038535"/>
            <a:ext cx="8389090" cy="3748359"/>
          </a:xfrm>
          <a:prstGeom prst="round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Google Shape;261;p38">
            <a:extLst>
              <a:ext uri="{FF2B5EF4-FFF2-40B4-BE49-F238E27FC236}">
                <a16:creationId xmlns:a16="http://schemas.microsoft.com/office/drawing/2014/main" id="{A1CD6635-40F6-3CB7-9159-4D11ECDD7069}"/>
              </a:ext>
            </a:extLst>
          </p:cNvPr>
          <p:cNvSpPr txBox="1">
            <a:spLocks noGrp="1"/>
          </p:cNvSpPr>
          <p:nvPr>
            <p:ph type="title"/>
          </p:nvPr>
        </p:nvSpPr>
        <p:spPr>
          <a:xfrm>
            <a:off x="2780100" y="411220"/>
            <a:ext cx="3583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1" dirty="0">
                <a:latin typeface="Times New Roman" panose="02020603050405020304" pitchFamily="18" charset="0"/>
                <a:cs typeface="Times New Roman" panose="02020603050405020304" pitchFamily="18" charset="0"/>
              </a:rPr>
              <a:t>Cơ sở lý thuyết</a:t>
            </a:r>
            <a:endParaRPr sz="28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7C5C8FB-29F4-489F-66DA-76742357B167}"/>
              </a:ext>
            </a:extLst>
          </p:cNvPr>
          <p:cNvSpPr txBox="1"/>
          <p:nvPr/>
        </p:nvSpPr>
        <p:spPr>
          <a:xfrm>
            <a:off x="664534" y="1096043"/>
            <a:ext cx="6826103" cy="338554"/>
          </a:xfrm>
          <a:prstGeom prst="rect">
            <a:avLst/>
          </a:prstGeom>
          <a:noFill/>
        </p:spPr>
        <p:txBody>
          <a:bodyPr wrap="square" rtlCol="0">
            <a:spAutoFit/>
          </a:bodyPr>
          <a:lstStyle/>
          <a:p>
            <a:r>
              <a:rPr lang="en-US" sz="1600" b="1" i="1" dirty="0" err="1">
                <a:solidFill>
                  <a:srgbClr val="FF0000"/>
                </a:solidFill>
                <a:latin typeface="+mj-lt"/>
              </a:rPr>
              <a:t>Ứng</a:t>
            </a:r>
            <a:r>
              <a:rPr lang="en-US" sz="1600" b="1" i="1" dirty="0">
                <a:solidFill>
                  <a:srgbClr val="FF0000"/>
                </a:solidFill>
                <a:latin typeface="+mj-lt"/>
              </a:rPr>
              <a:t> </a:t>
            </a:r>
            <a:r>
              <a:rPr lang="en-US" sz="1600" b="1" i="1" dirty="0" err="1">
                <a:solidFill>
                  <a:srgbClr val="FF0000"/>
                </a:solidFill>
                <a:latin typeface="+mj-lt"/>
              </a:rPr>
              <a:t>dụng</a:t>
            </a:r>
            <a:r>
              <a:rPr lang="en-US" sz="1600" b="1" i="1" dirty="0">
                <a:solidFill>
                  <a:srgbClr val="FF0000"/>
                </a:solidFill>
                <a:latin typeface="+mj-lt"/>
              </a:rPr>
              <a:t> Pre-trained model </a:t>
            </a:r>
            <a:r>
              <a:rPr lang="en-US" sz="1600" b="1" i="1" dirty="0" err="1">
                <a:solidFill>
                  <a:srgbClr val="FF0000"/>
                </a:solidFill>
                <a:latin typeface="+mj-lt"/>
              </a:rPr>
              <a:t>cho</a:t>
            </a:r>
            <a:r>
              <a:rPr lang="en-US" sz="1600" b="1" i="1" dirty="0">
                <a:solidFill>
                  <a:srgbClr val="FF0000"/>
                </a:solidFill>
                <a:latin typeface="+mj-lt"/>
              </a:rPr>
              <a:t> NLP</a:t>
            </a:r>
          </a:p>
        </p:txBody>
      </p:sp>
      <p:sp>
        <p:nvSpPr>
          <p:cNvPr id="2" name="TextBox 1">
            <a:extLst>
              <a:ext uri="{FF2B5EF4-FFF2-40B4-BE49-F238E27FC236}">
                <a16:creationId xmlns:a16="http://schemas.microsoft.com/office/drawing/2014/main" id="{0C02121F-9BE4-8135-6E30-DEE46354723F}"/>
              </a:ext>
            </a:extLst>
          </p:cNvPr>
          <p:cNvSpPr txBox="1"/>
          <p:nvPr/>
        </p:nvSpPr>
        <p:spPr>
          <a:xfrm>
            <a:off x="664534" y="1487224"/>
            <a:ext cx="7713922" cy="2839239"/>
          </a:xfrm>
          <a:prstGeom prst="rect">
            <a:avLst/>
          </a:prstGeom>
          <a:noFill/>
        </p:spPr>
        <p:txBody>
          <a:bodyPr wrap="square" rtlCol="0">
            <a:spAutoFit/>
          </a:bodyPr>
          <a:lstStyle/>
          <a:p>
            <a:pPr>
              <a:spcBef>
                <a:spcPts val="300"/>
              </a:spcBef>
            </a:pPr>
            <a:r>
              <a:rPr lang="vi-VN" sz="1300" b="1" i="1" dirty="0">
                <a:latin typeface="+mj-lt"/>
              </a:rPr>
              <a:t>Pre-trained models </a:t>
            </a:r>
            <a:r>
              <a:rPr lang="vi-VN" sz="1300" dirty="0">
                <a:latin typeface="+mj-lt"/>
              </a:rPr>
              <a:t>là mô hình máy học đã được đào tạo trước đó trên một lượng lớn dữ liệu. Chúng có khả năng hiểu thông tin và kiến thức từ dữ liệu đào tạo, giúp tăng cường khả năng hiểu ngôn ngữ.</a:t>
            </a:r>
            <a:endParaRPr lang="en-US" sz="1300" dirty="0">
              <a:latin typeface="+mj-lt"/>
            </a:endParaRPr>
          </a:p>
          <a:p>
            <a:pPr>
              <a:spcBef>
                <a:spcPts val="300"/>
              </a:spcBef>
            </a:pPr>
            <a:r>
              <a:rPr lang="en-US" sz="1300" b="1" dirty="0" err="1">
                <a:latin typeface="+mj-lt"/>
                <a:cs typeface="Times New Roman" panose="02020603050405020304" pitchFamily="18" charset="0"/>
              </a:rPr>
              <a:t>Lợi</a:t>
            </a:r>
            <a:r>
              <a:rPr lang="en-US" sz="1300" b="1" dirty="0">
                <a:latin typeface="+mj-lt"/>
                <a:cs typeface="Times New Roman" panose="02020603050405020304" pitchFamily="18" charset="0"/>
              </a:rPr>
              <a:t> </a:t>
            </a:r>
            <a:r>
              <a:rPr lang="en-US" sz="1300" b="1" dirty="0" err="1">
                <a:latin typeface="+mj-lt"/>
                <a:cs typeface="Times New Roman" panose="02020603050405020304" pitchFamily="18" charset="0"/>
              </a:rPr>
              <a:t>Ích</a:t>
            </a:r>
            <a:r>
              <a:rPr lang="en-US" sz="1300" b="1" dirty="0">
                <a:latin typeface="+mj-lt"/>
                <a:cs typeface="Times New Roman" panose="02020603050405020304" pitchFamily="18" charset="0"/>
              </a:rPr>
              <a:t> </a:t>
            </a:r>
            <a:r>
              <a:rPr lang="en-US" sz="1300" b="1" dirty="0" err="1">
                <a:latin typeface="+mj-lt"/>
                <a:cs typeface="Times New Roman" panose="02020603050405020304" pitchFamily="18" charset="0"/>
              </a:rPr>
              <a:t>của</a:t>
            </a:r>
            <a:r>
              <a:rPr lang="en-US" sz="1300" b="1" dirty="0">
                <a:latin typeface="+mj-lt"/>
                <a:cs typeface="Times New Roman" panose="02020603050405020304" pitchFamily="18" charset="0"/>
              </a:rPr>
              <a:t> Pre-trained Models </a:t>
            </a:r>
            <a:r>
              <a:rPr lang="en-US" sz="1300" b="1" dirty="0" err="1">
                <a:latin typeface="+mj-lt"/>
                <a:cs typeface="Times New Roman" panose="02020603050405020304" pitchFamily="18" charset="0"/>
              </a:rPr>
              <a:t>trong</a:t>
            </a:r>
            <a:r>
              <a:rPr lang="en-US" sz="1300" b="1" dirty="0">
                <a:latin typeface="+mj-lt"/>
                <a:cs typeface="Times New Roman" panose="02020603050405020304" pitchFamily="18" charset="0"/>
              </a:rPr>
              <a:t> NLP</a:t>
            </a:r>
          </a:p>
          <a:p>
            <a:pPr algn="l">
              <a:spcBef>
                <a:spcPts val="300"/>
              </a:spcBef>
              <a:buFont typeface="+mj-lt"/>
              <a:buAutoNum type="arabicPeriod"/>
            </a:pPr>
            <a:r>
              <a:rPr lang="en-US" sz="1300" i="0" dirty="0" err="1">
                <a:solidFill>
                  <a:schemeClr val="tx1"/>
                </a:solidFill>
                <a:effectLst/>
                <a:latin typeface="+mj-lt"/>
              </a:rPr>
              <a:t>Tiết</a:t>
            </a:r>
            <a:r>
              <a:rPr lang="en-US" sz="1300" i="0" dirty="0">
                <a:solidFill>
                  <a:schemeClr val="tx1"/>
                </a:solidFill>
                <a:effectLst/>
                <a:latin typeface="+mj-lt"/>
              </a:rPr>
              <a:t> </a:t>
            </a:r>
            <a:r>
              <a:rPr lang="en-US" sz="1300" i="0" dirty="0" err="1">
                <a:solidFill>
                  <a:schemeClr val="tx1"/>
                </a:solidFill>
                <a:effectLst/>
                <a:latin typeface="+mj-lt"/>
              </a:rPr>
              <a:t>kiệm</a:t>
            </a:r>
            <a:r>
              <a:rPr lang="en-US" sz="1300" i="0" dirty="0">
                <a:solidFill>
                  <a:schemeClr val="tx1"/>
                </a:solidFill>
                <a:effectLst/>
                <a:latin typeface="+mj-lt"/>
              </a:rPr>
              <a:t> </a:t>
            </a:r>
            <a:r>
              <a:rPr lang="en-US" sz="1300" i="0" dirty="0" err="1">
                <a:solidFill>
                  <a:schemeClr val="tx1"/>
                </a:solidFill>
                <a:effectLst/>
                <a:latin typeface="+mj-lt"/>
              </a:rPr>
              <a:t>thời</a:t>
            </a:r>
            <a:r>
              <a:rPr lang="en-US" sz="1300" i="0" dirty="0">
                <a:solidFill>
                  <a:schemeClr val="tx1"/>
                </a:solidFill>
                <a:effectLst/>
                <a:latin typeface="+mj-lt"/>
              </a:rPr>
              <a:t> </a:t>
            </a:r>
            <a:r>
              <a:rPr lang="en-US" sz="1300" i="0" dirty="0" err="1">
                <a:solidFill>
                  <a:schemeClr val="tx1"/>
                </a:solidFill>
                <a:effectLst/>
                <a:latin typeface="+mj-lt"/>
              </a:rPr>
              <a:t>gian</a:t>
            </a:r>
            <a:r>
              <a:rPr lang="en-US" sz="1300" i="0" dirty="0">
                <a:solidFill>
                  <a:schemeClr val="tx1"/>
                </a:solidFill>
                <a:effectLst/>
                <a:latin typeface="+mj-lt"/>
              </a:rPr>
              <a:t> </a:t>
            </a:r>
            <a:r>
              <a:rPr lang="en-US" sz="1300" i="0" dirty="0" err="1">
                <a:solidFill>
                  <a:schemeClr val="tx1"/>
                </a:solidFill>
                <a:effectLst/>
                <a:latin typeface="+mj-lt"/>
              </a:rPr>
              <a:t>và</a:t>
            </a:r>
            <a:r>
              <a:rPr lang="en-US" sz="1300" i="0" dirty="0">
                <a:solidFill>
                  <a:schemeClr val="tx1"/>
                </a:solidFill>
                <a:effectLst/>
                <a:latin typeface="+mj-lt"/>
              </a:rPr>
              <a:t> </a:t>
            </a:r>
            <a:r>
              <a:rPr lang="en-US" sz="1300" i="0" dirty="0" err="1">
                <a:solidFill>
                  <a:schemeClr val="tx1"/>
                </a:solidFill>
                <a:effectLst/>
                <a:latin typeface="+mj-lt"/>
              </a:rPr>
              <a:t>tài</a:t>
            </a:r>
            <a:r>
              <a:rPr lang="en-US" sz="1300" i="0" dirty="0">
                <a:solidFill>
                  <a:schemeClr val="tx1"/>
                </a:solidFill>
                <a:effectLst/>
                <a:latin typeface="+mj-lt"/>
              </a:rPr>
              <a:t> </a:t>
            </a:r>
            <a:r>
              <a:rPr lang="en-US" sz="1300" i="0" dirty="0" err="1">
                <a:solidFill>
                  <a:schemeClr val="tx1"/>
                </a:solidFill>
                <a:effectLst/>
                <a:latin typeface="+mj-lt"/>
              </a:rPr>
              <a:t>nguyên</a:t>
            </a:r>
            <a:r>
              <a:rPr lang="vi-VN" sz="1300" i="0" dirty="0">
                <a:solidFill>
                  <a:schemeClr val="tx1"/>
                </a:solidFill>
                <a:effectLst/>
                <a:latin typeface="+mj-lt"/>
              </a:rPr>
              <a:t>:</a:t>
            </a:r>
          </a:p>
          <a:p>
            <a:pPr marL="742950" lvl="1" indent="-285750" algn="l">
              <a:spcBef>
                <a:spcPts val="300"/>
              </a:spcBef>
              <a:buFont typeface="Wingdings" panose="05000000000000000000" pitchFamily="2" charset="2"/>
              <a:buChar char="Ø"/>
            </a:pPr>
            <a:r>
              <a:rPr lang="vi-VN" sz="1300" b="0" i="0" dirty="0">
                <a:solidFill>
                  <a:schemeClr val="tx1"/>
                </a:solidFill>
                <a:effectLst/>
                <a:latin typeface="+mj-lt"/>
              </a:rPr>
              <a:t>Không cần đào tạo mô hình từ đầu giúp giảm thiểu thời gian và tài nguyên đào tạo.</a:t>
            </a:r>
          </a:p>
          <a:p>
            <a:pPr>
              <a:spcBef>
                <a:spcPts val="300"/>
              </a:spcBef>
              <a:buFont typeface="+mj-lt"/>
              <a:buAutoNum type="arabicPeriod"/>
            </a:pPr>
            <a:r>
              <a:rPr lang="en-US" sz="1300" i="0" dirty="0" err="1">
                <a:solidFill>
                  <a:schemeClr val="tx1"/>
                </a:solidFill>
                <a:effectLst/>
                <a:latin typeface="+mj-lt"/>
              </a:rPr>
              <a:t>Tận</a:t>
            </a:r>
            <a:r>
              <a:rPr lang="en-US" sz="1300" i="0" dirty="0">
                <a:solidFill>
                  <a:schemeClr val="tx1"/>
                </a:solidFill>
                <a:effectLst/>
                <a:latin typeface="+mj-lt"/>
              </a:rPr>
              <a:t> </a:t>
            </a:r>
            <a:r>
              <a:rPr lang="en-US" sz="1300" i="0" dirty="0" err="1">
                <a:solidFill>
                  <a:schemeClr val="tx1"/>
                </a:solidFill>
                <a:effectLst/>
                <a:latin typeface="+mj-lt"/>
              </a:rPr>
              <a:t>dụng</a:t>
            </a:r>
            <a:r>
              <a:rPr lang="en-US" sz="1300" i="0" dirty="0">
                <a:solidFill>
                  <a:schemeClr val="tx1"/>
                </a:solidFill>
                <a:effectLst/>
                <a:latin typeface="+mj-lt"/>
              </a:rPr>
              <a:t> </a:t>
            </a:r>
            <a:r>
              <a:rPr lang="en-US" sz="1300" i="0" dirty="0" err="1">
                <a:solidFill>
                  <a:schemeClr val="tx1"/>
                </a:solidFill>
                <a:effectLst/>
                <a:latin typeface="+mj-lt"/>
              </a:rPr>
              <a:t>kiến</a:t>
            </a:r>
            <a:r>
              <a:rPr lang="en-US" sz="1300" i="0" dirty="0">
                <a:solidFill>
                  <a:schemeClr val="tx1"/>
                </a:solidFill>
                <a:effectLst/>
                <a:latin typeface="+mj-lt"/>
              </a:rPr>
              <a:t> </a:t>
            </a:r>
            <a:r>
              <a:rPr lang="en-US" sz="1300" i="0" dirty="0" err="1">
                <a:solidFill>
                  <a:schemeClr val="tx1"/>
                </a:solidFill>
                <a:effectLst/>
                <a:latin typeface="+mj-lt"/>
              </a:rPr>
              <a:t>thức</a:t>
            </a:r>
            <a:r>
              <a:rPr lang="en-US" sz="1300" i="0" dirty="0">
                <a:solidFill>
                  <a:schemeClr val="tx1"/>
                </a:solidFill>
                <a:effectLst/>
                <a:latin typeface="+mj-lt"/>
              </a:rPr>
              <a:t> </a:t>
            </a:r>
            <a:r>
              <a:rPr lang="en-US" sz="1300" i="0" dirty="0" err="1">
                <a:solidFill>
                  <a:schemeClr val="tx1"/>
                </a:solidFill>
                <a:effectLst/>
                <a:latin typeface="+mj-lt"/>
              </a:rPr>
              <a:t>tổng</a:t>
            </a:r>
            <a:r>
              <a:rPr lang="en-US" sz="1300" i="0" dirty="0">
                <a:solidFill>
                  <a:schemeClr val="tx1"/>
                </a:solidFill>
                <a:effectLst/>
                <a:latin typeface="+mj-lt"/>
              </a:rPr>
              <a:t> </a:t>
            </a:r>
            <a:r>
              <a:rPr lang="en-US" sz="1300" i="0" dirty="0" err="1">
                <a:solidFill>
                  <a:schemeClr val="tx1"/>
                </a:solidFill>
                <a:effectLst/>
                <a:latin typeface="+mj-lt"/>
              </a:rPr>
              <a:t>quát</a:t>
            </a:r>
            <a:r>
              <a:rPr lang="en-US" sz="1300" i="0" dirty="0">
                <a:solidFill>
                  <a:schemeClr val="tx1"/>
                </a:solidFill>
                <a:effectLst/>
                <a:latin typeface="+mj-lt"/>
              </a:rPr>
              <a:t>:</a:t>
            </a:r>
            <a:endParaRPr lang="vi-VN" sz="1300" dirty="0">
              <a:solidFill>
                <a:schemeClr val="tx1"/>
              </a:solidFill>
              <a:latin typeface="+mj-lt"/>
            </a:endParaRPr>
          </a:p>
          <a:p>
            <a:pPr marL="742950" lvl="1" indent="-285750">
              <a:spcBef>
                <a:spcPts val="300"/>
              </a:spcBef>
              <a:buFont typeface="Wingdings" panose="05000000000000000000" pitchFamily="2" charset="2"/>
              <a:buChar char="Ø"/>
            </a:pPr>
            <a:r>
              <a:rPr lang="vi-VN" sz="1300" dirty="0">
                <a:solidFill>
                  <a:schemeClr val="tx1"/>
                </a:solidFill>
                <a:latin typeface="+mj-lt"/>
              </a:rPr>
              <a:t>Biểu diễn ngôn ngữ học từ tập dữ liệu lớn có thể chuyển giao cho nhiều nhiệm vụ khác nhau.</a:t>
            </a:r>
          </a:p>
          <a:p>
            <a:pPr marL="742950" lvl="1" indent="-285750">
              <a:spcBef>
                <a:spcPts val="300"/>
              </a:spcBef>
              <a:buFont typeface="Wingdings" panose="05000000000000000000" pitchFamily="2" charset="2"/>
              <a:buChar char="Ø"/>
            </a:pPr>
            <a:r>
              <a:rPr lang="vi-VN" sz="1300" dirty="0">
                <a:solidFill>
                  <a:schemeClr val="tx1"/>
                </a:solidFill>
                <a:latin typeface="+mj-lt"/>
              </a:rPr>
              <a:t>Các mô hình trước đào tạo giữ lại kiến thức về ngôn ngữ tự nhiên, giúp chúng trở nên linh hoạt và hiệu quả.</a:t>
            </a:r>
            <a:endParaRPr lang="en-US" sz="1300" dirty="0">
              <a:solidFill>
                <a:schemeClr val="tx1"/>
              </a:solidFill>
              <a:latin typeface="+mj-lt"/>
            </a:endParaRPr>
          </a:p>
          <a:p>
            <a:pPr>
              <a:spcBef>
                <a:spcPts val="300"/>
              </a:spcBef>
            </a:pPr>
            <a:r>
              <a:rPr lang="en-US" sz="1300" b="1" dirty="0" err="1">
                <a:solidFill>
                  <a:schemeClr val="tx1"/>
                </a:solidFill>
                <a:effectLst/>
                <a:latin typeface="+mj-lt"/>
              </a:rPr>
              <a:t>Các</a:t>
            </a:r>
            <a:r>
              <a:rPr lang="en-US" sz="1300" b="1" dirty="0">
                <a:solidFill>
                  <a:schemeClr val="tx1"/>
                </a:solidFill>
                <a:effectLst/>
                <a:latin typeface="+mj-lt"/>
              </a:rPr>
              <a:t> Pre-trained Models </a:t>
            </a:r>
            <a:r>
              <a:rPr lang="en-US" sz="1300" b="1" dirty="0" err="1">
                <a:solidFill>
                  <a:schemeClr val="tx1"/>
                </a:solidFill>
                <a:latin typeface="+mj-lt"/>
              </a:rPr>
              <a:t>p</a:t>
            </a:r>
            <a:r>
              <a:rPr lang="en-US" sz="1300" b="1" dirty="0" err="1">
                <a:solidFill>
                  <a:schemeClr val="tx1"/>
                </a:solidFill>
                <a:effectLst/>
                <a:latin typeface="+mj-lt"/>
              </a:rPr>
              <a:t>hổ</a:t>
            </a:r>
            <a:r>
              <a:rPr lang="en-US" sz="1300" b="1" dirty="0">
                <a:solidFill>
                  <a:schemeClr val="tx1"/>
                </a:solidFill>
                <a:effectLst/>
                <a:latin typeface="+mj-lt"/>
              </a:rPr>
              <a:t> </a:t>
            </a:r>
            <a:r>
              <a:rPr lang="en-US" sz="1300" b="1" dirty="0" err="1">
                <a:solidFill>
                  <a:schemeClr val="tx1"/>
                </a:solidFill>
                <a:latin typeface="+mj-lt"/>
              </a:rPr>
              <a:t>b</a:t>
            </a:r>
            <a:r>
              <a:rPr lang="en-US" sz="1300" b="1" dirty="0" err="1">
                <a:solidFill>
                  <a:schemeClr val="tx1"/>
                </a:solidFill>
                <a:effectLst/>
                <a:latin typeface="+mj-lt"/>
              </a:rPr>
              <a:t>iến</a:t>
            </a:r>
            <a:endParaRPr lang="en-US" sz="1300" b="1" dirty="0">
              <a:solidFill>
                <a:schemeClr val="tx1"/>
              </a:solidFill>
              <a:effectLst/>
              <a:latin typeface="+mj-lt"/>
            </a:endParaRPr>
          </a:p>
          <a:p>
            <a:pPr marL="285750" indent="-285750" algn="l">
              <a:spcBef>
                <a:spcPts val="300"/>
              </a:spcBef>
              <a:buFont typeface="Wingdings" panose="05000000000000000000" pitchFamily="2" charset="2"/>
              <a:buChar char="Ø"/>
            </a:pPr>
            <a:r>
              <a:rPr lang="vi-VN" sz="1300" b="0" i="0" dirty="0">
                <a:solidFill>
                  <a:schemeClr val="tx1"/>
                </a:solidFill>
                <a:effectLst/>
                <a:latin typeface="+mj-lt"/>
              </a:rPr>
              <a:t>BERT </a:t>
            </a:r>
            <a:r>
              <a:rPr lang="en-US" sz="1300" b="0" i="0" dirty="0">
                <a:solidFill>
                  <a:schemeClr val="tx1"/>
                </a:solidFill>
                <a:effectLst/>
                <a:latin typeface="+mj-lt"/>
              </a:rPr>
              <a:t> </a:t>
            </a:r>
            <a:r>
              <a:rPr lang="vi-VN" sz="1300" b="0" i="0" dirty="0">
                <a:solidFill>
                  <a:schemeClr val="tx1"/>
                </a:solidFill>
                <a:effectLst/>
                <a:latin typeface="+mj-lt"/>
              </a:rPr>
              <a:t>đã cải thiện đáng kể hiệu suất cho nhiều tác vụ NLP.</a:t>
            </a:r>
            <a:endParaRPr lang="en-US" sz="1300" b="0" i="0" dirty="0">
              <a:solidFill>
                <a:schemeClr val="tx1"/>
              </a:solidFill>
              <a:effectLst/>
              <a:latin typeface="+mj-lt"/>
            </a:endParaRPr>
          </a:p>
          <a:p>
            <a:pPr marL="285750" indent="-285750" algn="l">
              <a:spcBef>
                <a:spcPts val="300"/>
              </a:spcBef>
              <a:buFont typeface="Wingdings" panose="05000000000000000000" pitchFamily="2" charset="2"/>
              <a:buChar char="Ø"/>
            </a:pPr>
            <a:r>
              <a:rPr lang="vi-VN" sz="1300" b="0" i="0" dirty="0">
                <a:solidFill>
                  <a:schemeClr val="tx1"/>
                </a:solidFill>
                <a:effectLst/>
                <a:latin typeface="+mj-lt"/>
              </a:rPr>
              <a:t>GPT </a:t>
            </a:r>
            <a:r>
              <a:rPr lang="en-US" sz="1300" b="0" i="0" dirty="0">
                <a:solidFill>
                  <a:schemeClr val="tx1"/>
                </a:solidFill>
                <a:effectLst/>
                <a:latin typeface="+mj-lt"/>
              </a:rPr>
              <a:t> :  </a:t>
            </a:r>
            <a:r>
              <a:rPr lang="vi-VN" sz="1300" b="0" i="0" dirty="0">
                <a:solidFill>
                  <a:schemeClr val="tx1"/>
                </a:solidFill>
                <a:effectLst/>
                <a:latin typeface="+mj-lt"/>
              </a:rPr>
              <a:t>tiến bộ lớn trong việc sinh văn bản</a:t>
            </a:r>
            <a:r>
              <a:rPr lang="en-US" sz="1300" b="0" i="0" dirty="0">
                <a:solidFill>
                  <a:schemeClr val="tx1"/>
                </a:solidFill>
                <a:effectLst/>
                <a:latin typeface="+mj-lt"/>
              </a:rPr>
              <a:t>,</a:t>
            </a:r>
            <a:r>
              <a:rPr lang="vi-VN" sz="1300" b="0" i="0" dirty="0">
                <a:solidFill>
                  <a:schemeClr val="tx1"/>
                </a:solidFill>
                <a:effectLst/>
                <a:latin typeface="+mj-lt"/>
              </a:rPr>
              <a:t> chatbots và tóm tắt văn bản.</a:t>
            </a:r>
            <a:endParaRPr lang="en-US" sz="1300" i="0" dirty="0">
              <a:solidFill>
                <a:schemeClr val="tx1"/>
              </a:solidFill>
              <a:effectLst/>
              <a:latin typeface="+mj-lt"/>
            </a:endParaRPr>
          </a:p>
        </p:txBody>
      </p:sp>
    </p:spTree>
    <p:extLst>
      <p:ext uri="{BB962C8B-B14F-4D97-AF65-F5344CB8AC3E}">
        <p14:creationId xmlns:p14="http://schemas.microsoft.com/office/powerpoint/2010/main" val="1400250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8F4FF0F1-88C1-6722-A7D7-5843ECF7956D}"/>
              </a:ext>
            </a:extLst>
          </p:cNvPr>
          <p:cNvSpPr/>
          <p:nvPr/>
        </p:nvSpPr>
        <p:spPr>
          <a:xfrm>
            <a:off x="316318" y="910284"/>
            <a:ext cx="8511363" cy="3837510"/>
          </a:xfrm>
          <a:prstGeom prst="round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Google Shape;261;p38">
            <a:extLst>
              <a:ext uri="{FF2B5EF4-FFF2-40B4-BE49-F238E27FC236}">
                <a16:creationId xmlns:a16="http://schemas.microsoft.com/office/drawing/2014/main" id="{A1CD6635-40F6-3CB7-9159-4D11ECDD7069}"/>
              </a:ext>
            </a:extLst>
          </p:cNvPr>
          <p:cNvSpPr txBox="1">
            <a:spLocks noGrp="1"/>
          </p:cNvSpPr>
          <p:nvPr>
            <p:ph type="title"/>
          </p:nvPr>
        </p:nvSpPr>
        <p:spPr>
          <a:xfrm>
            <a:off x="2780100" y="411220"/>
            <a:ext cx="3583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1" dirty="0">
                <a:latin typeface="Times New Roman" panose="02020603050405020304" pitchFamily="18" charset="0"/>
                <a:cs typeface="Times New Roman" panose="02020603050405020304" pitchFamily="18" charset="0"/>
              </a:rPr>
              <a:t>Nội dung thực hiện</a:t>
            </a:r>
            <a:endParaRPr sz="28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7C5C8FB-29F4-489F-66DA-76742357B167}"/>
              </a:ext>
            </a:extLst>
          </p:cNvPr>
          <p:cNvSpPr txBox="1"/>
          <p:nvPr/>
        </p:nvSpPr>
        <p:spPr>
          <a:xfrm>
            <a:off x="658590" y="1154132"/>
            <a:ext cx="6996224" cy="369332"/>
          </a:xfrm>
          <a:prstGeom prst="rect">
            <a:avLst/>
          </a:prstGeom>
          <a:noFill/>
        </p:spPr>
        <p:txBody>
          <a:bodyPr wrap="square" rtlCol="0">
            <a:spAutoFit/>
          </a:bodyPr>
          <a:lstStyle/>
          <a:p>
            <a:r>
              <a:rPr lang="en-US" sz="1800" b="1" i="1" dirty="0" err="1">
                <a:solidFill>
                  <a:srgbClr val="FF0000"/>
                </a:solidFill>
                <a:latin typeface="Times New Roman" panose="02020603050405020304" pitchFamily="18" charset="0"/>
                <a:cs typeface="Times New Roman" panose="02020603050405020304" pitchFamily="18" charset="0"/>
              </a:rPr>
              <a:t>Giới</a:t>
            </a:r>
            <a:r>
              <a:rPr lang="en-US" sz="1800" b="1" i="1" dirty="0">
                <a:solidFill>
                  <a:srgbClr val="FF0000"/>
                </a:solidFill>
                <a:latin typeface="Times New Roman" panose="02020603050405020304" pitchFamily="18" charset="0"/>
                <a:cs typeface="Times New Roman" panose="02020603050405020304" pitchFamily="18" charset="0"/>
              </a:rPr>
              <a:t> </a:t>
            </a:r>
            <a:r>
              <a:rPr lang="en-US" sz="1800" b="1" i="1" dirty="0" err="1">
                <a:solidFill>
                  <a:srgbClr val="FF0000"/>
                </a:solidFill>
                <a:latin typeface="Times New Roman" panose="02020603050405020304" pitchFamily="18" charset="0"/>
                <a:cs typeface="Times New Roman" panose="02020603050405020304" pitchFamily="18" charset="0"/>
              </a:rPr>
              <a:t>thiệu</a:t>
            </a:r>
            <a:r>
              <a:rPr lang="en-US" sz="1800" b="1" i="1" dirty="0">
                <a:solidFill>
                  <a:srgbClr val="FF0000"/>
                </a:solidFill>
                <a:latin typeface="Times New Roman" panose="02020603050405020304" pitchFamily="18" charset="0"/>
                <a:cs typeface="Times New Roman" panose="02020603050405020304" pitchFamily="18" charset="0"/>
              </a:rPr>
              <a:t> </a:t>
            </a:r>
            <a:r>
              <a:rPr lang="en-US" sz="1800" b="1" i="1" dirty="0" err="1">
                <a:solidFill>
                  <a:srgbClr val="FF0000"/>
                </a:solidFill>
                <a:latin typeface="Times New Roman" panose="02020603050405020304" pitchFamily="18" charset="0"/>
                <a:cs typeface="Times New Roman" panose="02020603050405020304" pitchFamily="18" charset="0"/>
              </a:rPr>
              <a:t>về</a:t>
            </a:r>
            <a:r>
              <a:rPr lang="en-US" sz="1800" b="1" i="1" dirty="0">
                <a:solidFill>
                  <a:srgbClr val="FF0000"/>
                </a:solidFill>
                <a:latin typeface="Times New Roman" panose="02020603050405020304" pitchFamily="18" charset="0"/>
                <a:cs typeface="Times New Roman" panose="02020603050405020304" pitchFamily="18" charset="0"/>
              </a:rPr>
              <a:t> </a:t>
            </a:r>
            <a:r>
              <a:rPr lang="en-US" sz="1800" b="1" i="1" dirty="0" err="1">
                <a:solidFill>
                  <a:srgbClr val="FF0000"/>
                </a:solidFill>
                <a:latin typeface="Times New Roman" panose="02020603050405020304" pitchFamily="18" charset="0"/>
                <a:cs typeface="Times New Roman" panose="02020603050405020304" pitchFamily="18" charset="0"/>
              </a:rPr>
              <a:t>bộ</a:t>
            </a:r>
            <a:r>
              <a:rPr lang="en-US" sz="1800" b="1" i="1" dirty="0">
                <a:solidFill>
                  <a:srgbClr val="FF0000"/>
                </a:solidFill>
                <a:latin typeface="Times New Roman" panose="02020603050405020304" pitchFamily="18" charset="0"/>
                <a:cs typeface="Times New Roman" panose="02020603050405020304" pitchFamily="18" charset="0"/>
              </a:rPr>
              <a:t> </a:t>
            </a:r>
            <a:r>
              <a:rPr lang="en-US" sz="1800" b="1" i="1" dirty="0" err="1">
                <a:solidFill>
                  <a:srgbClr val="FF0000"/>
                </a:solidFill>
                <a:latin typeface="Times New Roman" panose="02020603050405020304" pitchFamily="18" charset="0"/>
                <a:cs typeface="Times New Roman" panose="02020603050405020304" pitchFamily="18" charset="0"/>
              </a:rPr>
              <a:t>dữ</a:t>
            </a:r>
            <a:r>
              <a:rPr lang="en-US" sz="1800" b="1" i="1" dirty="0">
                <a:solidFill>
                  <a:srgbClr val="FF0000"/>
                </a:solidFill>
                <a:latin typeface="Times New Roman" panose="02020603050405020304" pitchFamily="18" charset="0"/>
                <a:cs typeface="Times New Roman" panose="02020603050405020304" pitchFamily="18" charset="0"/>
              </a:rPr>
              <a:t> </a:t>
            </a:r>
            <a:r>
              <a:rPr lang="en-US" sz="1800" b="1" i="1" dirty="0" err="1">
                <a:solidFill>
                  <a:srgbClr val="FF0000"/>
                </a:solidFill>
                <a:latin typeface="Times New Roman" panose="02020603050405020304" pitchFamily="18" charset="0"/>
                <a:cs typeface="Times New Roman" panose="02020603050405020304" pitchFamily="18" charset="0"/>
              </a:rPr>
              <a:t>liệu</a:t>
            </a:r>
            <a:endParaRPr lang="en-US" sz="1800" b="1" i="1" dirty="0">
              <a:solidFill>
                <a:srgbClr val="FF000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A73CEA7-C408-762A-CF57-97137FAB338D}"/>
              </a:ext>
            </a:extLst>
          </p:cNvPr>
          <p:cNvSpPr txBox="1"/>
          <p:nvPr/>
        </p:nvSpPr>
        <p:spPr>
          <a:xfrm>
            <a:off x="797443" y="1693676"/>
            <a:ext cx="7729869" cy="1708160"/>
          </a:xfrm>
          <a:prstGeom prst="rect">
            <a:avLst/>
          </a:prstGeom>
          <a:noFill/>
        </p:spPr>
        <p:txBody>
          <a:bodyPr wrap="square" rtlCol="0">
            <a:spAutoFit/>
          </a:bodyPr>
          <a:lstStyle/>
          <a:p>
            <a:pPr marL="274320">
              <a:spcBef>
                <a:spcPts val="600"/>
              </a:spcBef>
            </a:pPr>
            <a:r>
              <a:rPr lang="en-US" i="0" dirty="0" err="1">
                <a:solidFill>
                  <a:schemeClr val="tx1"/>
                </a:solidFill>
                <a:effectLst/>
                <a:latin typeface="Times New Roman (Headings)"/>
                <a:cs typeface="Times New Roman" panose="02020603050405020304" pitchFamily="18" charset="0"/>
              </a:rPr>
              <a:t>Bộ</a:t>
            </a:r>
            <a:r>
              <a:rPr lang="en-US" i="0" dirty="0">
                <a:solidFill>
                  <a:schemeClr val="tx1"/>
                </a:solidFill>
                <a:effectLst/>
                <a:latin typeface="Times New Roman (Headings)"/>
                <a:cs typeface="Times New Roman" panose="02020603050405020304" pitchFamily="18" charset="0"/>
              </a:rPr>
              <a:t> </a:t>
            </a:r>
            <a:r>
              <a:rPr lang="en-US" i="0" dirty="0" err="1">
                <a:solidFill>
                  <a:schemeClr val="tx1"/>
                </a:solidFill>
                <a:effectLst/>
                <a:latin typeface="Times New Roman (Headings)"/>
                <a:cs typeface="Times New Roman" panose="02020603050405020304" pitchFamily="18" charset="0"/>
              </a:rPr>
              <a:t>dữ</a:t>
            </a:r>
            <a:r>
              <a:rPr lang="en-US" i="0" dirty="0">
                <a:solidFill>
                  <a:schemeClr val="tx1"/>
                </a:solidFill>
                <a:effectLst/>
                <a:latin typeface="Times New Roman (Headings)"/>
                <a:cs typeface="Times New Roman" panose="02020603050405020304" pitchFamily="18" charset="0"/>
              </a:rPr>
              <a:t> </a:t>
            </a:r>
            <a:r>
              <a:rPr lang="en-US" i="0" dirty="0" err="1">
                <a:solidFill>
                  <a:schemeClr val="tx1"/>
                </a:solidFill>
                <a:effectLst/>
                <a:latin typeface="Times New Roman (Headings)"/>
                <a:cs typeface="Times New Roman" panose="02020603050405020304" pitchFamily="18" charset="0"/>
              </a:rPr>
              <a:t>liệu</a:t>
            </a:r>
            <a:r>
              <a:rPr lang="en-US" i="0" dirty="0">
                <a:solidFill>
                  <a:schemeClr val="tx1"/>
                </a:solidFill>
                <a:effectLst/>
                <a:latin typeface="Times New Roman (Headings)"/>
                <a:cs typeface="Times New Roman" panose="02020603050405020304" pitchFamily="18" charset="0"/>
              </a:rPr>
              <a:t> </a:t>
            </a:r>
            <a:r>
              <a:rPr lang="en-US" i="0" dirty="0" err="1">
                <a:solidFill>
                  <a:schemeClr val="tx1"/>
                </a:solidFill>
                <a:effectLst/>
                <a:latin typeface="Times New Roman (Headings)"/>
                <a:cs typeface="Times New Roman" panose="02020603050405020304" pitchFamily="18" charset="0"/>
              </a:rPr>
              <a:t>của</a:t>
            </a:r>
            <a:r>
              <a:rPr lang="en-US" i="0" dirty="0">
                <a:solidFill>
                  <a:schemeClr val="tx1"/>
                </a:solidFill>
                <a:effectLst/>
                <a:latin typeface="Times New Roman (Headings)"/>
                <a:cs typeface="Times New Roman" panose="02020603050405020304" pitchFamily="18" charset="0"/>
              </a:rPr>
              <a:t> </a:t>
            </a:r>
            <a:r>
              <a:rPr lang="en-US" i="0" dirty="0" err="1">
                <a:solidFill>
                  <a:schemeClr val="tx1"/>
                </a:solidFill>
                <a:effectLst/>
                <a:latin typeface="Times New Roman (Headings)"/>
                <a:cs typeface="Times New Roman" panose="02020603050405020304" pitchFamily="18" charset="0"/>
              </a:rPr>
              <a:t>cuộc</a:t>
            </a:r>
            <a:r>
              <a:rPr lang="en-US" i="0" dirty="0">
                <a:solidFill>
                  <a:schemeClr val="tx1"/>
                </a:solidFill>
                <a:effectLst/>
                <a:latin typeface="Times New Roman (Headings)"/>
                <a:cs typeface="Times New Roman" panose="02020603050405020304" pitchFamily="18" charset="0"/>
              </a:rPr>
              <a:t> </a:t>
            </a:r>
            <a:r>
              <a:rPr lang="en-US" i="0" dirty="0" err="1">
                <a:solidFill>
                  <a:schemeClr val="tx1"/>
                </a:solidFill>
                <a:effectLst/>
                <a:latin typeface="Times New Roman (Headings)"/>
                <a:cs typeface="Times New Roman" panose="02020603050405020304" pitchFamily="18" charset="0"/>
              </a:rPr>
              <a:t>thi</a:t>
            </a:r>
            <a:r>
              <a:rPr lang="en-US" i="0" dirty="0">
                <a:solidFill>
                  <a:schemeClr val="tx1"/>
                </a:solidFill>
                <a:effectLst/>
                <a:latin typeface="Times New Roman (Headings)"/>
                <a:cs typeface="Times New Roman" panose="02020603050405020304" pitchFamily="18" charset="0"/>
              </a:rPr>
              <a:t> </a:t>
            </a:r>
            <a:r>
              <a:rPr lang="en-US" b="1" i="0" dirty="0">
                <a:solidFill>
                  <a:srgbClr val="202124"/>
                </a:solidFill>
                <a:effectLst/>
                <a:latin typeface="Times New Roman (Headings)"/>
                <a:cs typeface="Times New Roman" panose="02020603050405020304" pitchFamily="18" charset="0"/>
              </a:rPr>
              <a:t>Kaggle - LLM Science Exam</a:t>
            </a:r>
            <a:r>
              <a:rPr lang="en-US" i="0" dirty="0">
                <a:solidFill>
                  <a:schemeClr val="tx1"/>
                </a:solidFill>
                <a:effectLst/>
                <a:latin typeface="Times New Roman (Headings)"/>
                <a:cs typeface="Times New Roman" panose="02020603050405020304" pitchFamily="18" charset="0"/>
              </a:rPr>
              <a:t> </a:t>
            </a:r>
            <a:r>
              <a:rPr lang="en-US" dirty="0" err="1">
                <a:solidFill>
                  <a:schemeClr val="tx1"/>
                </a:solidFill>
                <a:latin typeface="Times New Roman (Headings)"/>
                <a:cs typeface="Times New Roman" panose="02020603050405020304" pitchFamily="18" charset="0"/>
              </a:rPr>
              <a:t>gồm</a:t>
            </a:r>
            <a:r>
              <a:rPr lang="en-US" dirty="0">
                <a:solidFill>
                  <a:schemeClr val="tx1"/>
                </a:solidFill>
                <a:latin typeface="Times New Roman (Headings)"/>
                <a:cs typeface="Times New Roman" panose="02020603050405020304" pitchFamily="18" charset="0"/>
              </a:rPr>
              <a:t> 200 </a:t>
            </a:r>
            <a:r>
              <a:rPr lang="en-US" dirty="0" err="1">
                <a:solidFill>
                  <a:schemeClr val="tx1"/>
                </a:solidFill>
                <a:latin typeface="Times New Roman (Headings)"/>
                <a:cs typeface="Times New Roman" panose="02020603050405020304" pitchFamily="18" charset="0"/>
              </a:rPr>
              <a:t>câu</a:t>
            </a:r>
            <a:r>
              <a:rPr lang="en-US" dirty="0">
                <a:solidFill>
                  <a:schemeClr val="tx1"/>
                </a:solidFill>
                <a:latin typeface="Times New Roman (Headings)"/>
                <a:cs typeface="Times New Roman" panose="02020603050405020304" pitchFamily="18" charset="0"/>
              </a:rPr>
              <a:t> </a:t>
            </a:r>
            <a:r>
              <a:rPr lang="en-US" dirty="0" err="1">
                <a:solidFill>
                  <a:schemeClr val="tx1"/>
                </a:solidFill>
                <a:latin typeface="Times New Roman (Headings)"/>
                <a:cs typeface="Times New Roman" panose="02020603050405020304" pitchFamily="18" charset="0"/>
              </a:rPr>
              <a:t>hỏi</a:t>
            </a:r>
            <a:r>
              <a:rPr lang="en-US" dirty="0">
                <a:solidFill>
                  <a:schemeClr val="tx1"/>
                </a:solidFill>
                <a:latin typeface="Times New Roman (Headings)"/>
                <a:cs typeface="Times New Roman" panose="02020603050405020304" pitchFamily="18" charset="0"/>
              </a:rPr>
              <a:t>.</a:t>
            </a:r>
            <a:endParaRPr lang="en-US" i="0" dirty="0">
              <a:solidFill>
                <a:schemeClr val="tx1"/>
              </a:solidFill>
              <a:effectLst/>
              <a:latin typeface="Times New Roman (Headings)"/>
              <a:cs typeface="Times New Roman" panose="02020603050405020304" pitchFamily="18" charset="0"/>
            </a:endParaRPr>
          </a:p>
          <a:p>
            <a:pPr marL="274320">
              <a:spcBef>
                <a:spcPts val="600"/>
              </a:spcBef>
            </a:pPr>
            <a:r>
              <a:rPr lang="en-US" dirty="0" err="1">
                <a:solidFill>
                  <a:schemeClr val="tx1"/>
                </a:solidFill>
                <a:latin typeface="Times New Roman (Headings)"/>
                <a:cs typeface="Times New Roman" panose="02020603050405020304" pitchFamily="18" charset="0"/>
              </a:rPr>
              <a:t>Bộ</a:t>
            </a:r>
            <a:r>
              <a:rPr lang="en-US" dirty="0">
                <a:solidFill>
                  <a:schemeClr val="tx1"/>
                </a:solidFill>
                <a:latin typeface="Times New Roman (Headings)"/>
                <a:cs typeface="Times New Roman" panose="02020603050405020304" pitchFamily="18" charset="0"/>
              </a:rPr>
              <a:t> </a:t>
            </a:r>
            <a:r>
              <a:rPr lang="en-US" dirty="0" err="1">
                <a:solidFill>
                  <a:schemeClr val="tx1"/>
                </a:solidFill>
                <a:latin typeface="Times New Roman (Headings)"/>
                <a:cs typeface="Times New Roman" panose="02020603050405020304" pitchFamily="18" charset="0"/>
              </a:rPr>
              <a:t>dữ</a:t>
            </a:r>
            <a:r>
              <a:rPr lang="en-US" dirty="0">
                <a:solidFill>
                  <a:schemeClr val="tx1"/>
                </a:solidFill>
                <a:latin typeface="Times New Roman (Headings)"/>
                <a:cs typeface="Times New Roman" panose="02020603050405020304" pitchFamily="18" charset="0"/>
              </a:rPr>
              <a:t> </a:t>
            </a:r>
            <a:r>
              <a:rPr lang="en-US" dirty="0" err="1">
                <a:solidFill>
                  <a:schemeClr val="tx1"/>
                </a:solidFill>
                <a:latin typeface="Times New Roman (Headings)"/>
                <a:cs typeface="Times New Roman" panose="02020603050405020304" pitchFamily="18" charset="0"/>
              </a:rPr>
              <a:t>liệu</a:t>
            </a:r>
            <a:r>
              <a:rPr lang="en-US" dirty="0">
                <a:solidFill>
                  <a:schemeClr val="tx1"/>
                </a:solidFill>
                <a:latin typeface="Times New Roman (Headings)"/>
                <a:cs typeface="Times New Roman" panose="02020603050405020304" pitchFamily="18" charset="0"/>
              </a:rPr>
              <a:t> </a:t>
            </a:r>
            <a:r>
              <a:rPr lang="en-US" b="1" i="0" dirty="0">
                <a:solidFill>
                  <a:srgbClr val="202124"/>
                </a:solidFill>
                <a:effectLst/>
                <a:latin typeface="Times New Roman (Headings)"/>
                <a:cs typeface="Times New Roman" panose="02020603050405020304" pitchFamily="18" charset="0"/>
              </a:rPr>
              <a:t>60k-data-with-context-v2</a:t>
            </a:r>
            <a:r>
              <a:rPr lang="en-US" b="1" dirty="0">
                <a:solidFill>
                  <a:schemeClr val="tx1"/>
                </a:solidFill>
                <a:latin typeface="Times New Roman (Headings)"/>
                <a:cs typeface="Times New Roman" panose="02020603050405020304" pitchFamily="18" charset="0"/>
              </a:rPr>
              <a:t> </a:t>
            </a:r>
            <a:r>
              <a:rPr lang="en-US" dirty="0" err="1">
                <a:solidFill>
                  <a:schemeClr val="tx1"/>
                </a:solidFill>
                <a:latin typeface="Times New Roman (Headings)"/>
                <a:cs typeface="Times New Roman" panose="02020603050405020304" pitchFamily="18" charset="0"/>
              </a:rPr>
              <a:t>đây</a:t>
            </a:r>
            <a:r>
              <a:rPr lang="en-US" dirty="0">
                <a:solidFill>
                  <a:schemeClr val="tx1"/>
                </a:solidFill>
                <a:latin typeface="Times New Roman (Headings)"/>
                <a:cs typeface="Times New Roman" panose="02020603050405020304" pitchFamily="18" charset="0"/>
              </a:rPr>
              <a:t> </a:t>
            </a:r>
            <a:r>
              <a:rPr lang="en-US" dirty="0" err="1">
                <a:solidFill>
                  <a:schemeClr val="tx1"/>
                </a:solidFill>
                <a:latin typeface="Times New Roman (Headings)"/>
                <a:cs typeface="Times New Roman" panose="02020603050405020304" pitchFamily="18" charset="0"/>
              </a:rPr>
              <a:t>là</a:t>
            </a:r>
            <a:r>
              <a:rPr lang="en-US" dirty="0">
                <a:solidFill>
                  <a:schemeClr val="tx1"/>
                </a:solidFill>
                <a:latin typeface="Times New Roman (Headings)"/>
                <a:cs typeface="Times New Roman" panose="02020603050405020304" pitchFamily="18" charset="0"/>
              </a:rPr>
              <a:t> </a:t>
            </a:r>
            <a:r>
              <a:rPr lang="en-US" dirty="0" err="1">
                <a:solidFill>
                  <a:schemeClr val="tx1"/>
                </a:solidFill>
                <a:latin typeface="Times New Roman (Headings)"/>
                <a:cs typeface="Times New Roman" panose="02020603050405020304" pitchFamily="18" charset="0"/>
              </a:rPr>
              <a:t>bộ</a:t>
            </a:r>
            <a:r>
              <a:rPr lang="en-US" dirty="0">
                <a:solidFill>
                  <a:schemeClr val="tx1"/>
                </a:solidFill>
                <a:latin typeface="Times New Roman (Headings)"/>
                <a:cs typeface="Times New Roman" panose="02020603050405020304" pitchFamily="18" charset="0"/>
              </a:rPr>
              <a:t> </a:t>
            </a:r>
            <a:r>
              <a:rPr lang="en-US" dirty="0" err="1">
                <a:solidFill>
                  <a:schemeClr val="tx1"/>
                </a:solidFill>
                <a:latin typeface="Times New Roman (Headings)"/>
                <a:cs typeface="Times New Roman" panose="02020603050405020304" pitchFamily="18" charset="0"/>
              </a:rPr>
              <a:t>dữ</a:t>
            </a:r>
            <a:r>
              <a:rPr lang="en-US" dirty="0">
                <a:solidFill>
                  <a:schemeClr val="tx1"/>
                </a:solidFill>
                <a:latin typeface="Times New Roman (Headings)"/>
                <a:cs typeface="Times New Roman" panose="02020603050405020304" pitchFamily="18" charset="0"/>
              </a:rPr>
              <a:t> </a:t>
            </a:r>
            <a:r>
              <a:rPr lang="en-US" dirty="0" err="1">
                <a:solidFill>
                  <a:schemeClr val="tx1"/>
                </a:solidFill>
                <a:latin typeface="Times New Roman (Headings)"/>
                <a:cs typeface="Times New Roman" panose="02020603050405020304" pitchFamily="18" charset="0"/>
              </a:rPr>
              <a:t>liệu</a:t>
            </a:r>
            <a:r>
              <a:rPr lang="en-US" dirty="0">
                <a:solidFill>
                  <a:schemeClr val="tx1"/>
                </a:solidFill>
                <a:latin typeface="Times New Roman (Headings)"/>
                <a:cs typeface="Times New Roman" panose="02020603050405020304" pitchFamily="18" charset="0"/>
              </a:rPr>
              <a:t> </a:t>
            </a:r>
            <a:r>
              <a:rPr lang="en-US" dirty="0" err="1">
                <a:solidFill>
                  <a:schemeClr val="tx1"/>
                </a:solidFill>
                <a:latin typeface="Times New Roman (Headings)"/>
                <a:cs typeface="Times New Roman" panose="02020603050405020304" pitchFamily="18" charset="0"/>
              </a:rPr>
              <a:t>được</a:t>
            </a:r>
            <a:r>
              <a:rPr lang="en-US" dirty="0">
                <a:solidFill>
                  <a:schemeClr val="tx1"/>
                </a:solidFill>
                <a:latin typeface="Times New Roman (Headings)"/>
                <a:cs typeface="Times New Roman" panose="02020603050405020304" pitchFamily="18" charset="0"/>
              </a:rPr>
              <a:t> </a:t>
            </a:r>
            <a:r>
              <a:rPr lang="en-US" dirty="0" err="1">
                <a:solidFill>
                  <a:schemeClr val="tx1"/>
                </a:solidFill>
                <a:latin typeface="Times New Roman (Headings)"/>
                <a:cs typeface="Times New Roman" panose="02020603050405020304" pitchFamily="18" charset="0"/>
              </a:rPr>
              <a:t>sinh</a:t>
            </a:r>
            <a:r>
              <a:rPr lang="en-US" dirty="0">
                <a:solidFill>
                  <a:schemeClr val="tx1"/>
                </a:solidFill>
                <a:latin typeface="Times New Roman (Headings)"/>
                <a:cs typeface="Times New Roman" panose="02020603050405020304" pitchFamily="18" charset="0"/>
              </a:rPr>
              <a:t> </a:t>
            </a:r>
            <a:r>
              <a:rPr lang="en-US" dirty="0" err="1">
                <a:solidFill>
                  <a:schemeClr val="tx1"/>
                </a:solidFill>
                <a:latin typeface="Times New Roman (Headings)"/>
                <a:cs typeface="Times New Roman" panose="02020603050405020304" pitchFamily="18" charset="0"/>
              </a:rPr>
              <a:t>ra</a:t>
            </a:r>
            <a:r>
              <a:rPr lang="en-US" dirty="0">
                <a:solidFill>
                  <a:schemeClr val="tx1"/>
                </a:solidFill>
                <a:latin typeface="Times New Roman (Headings)"/>
                <a:cs typeface="Times New Roman" panose="02020603050405020304" pitchFamily="18" charset="0"/>
              </a:rPr>
              <a:t> </a:t>
            </a:r>
            <a:r>
              <a:rPr lang="en-US" dirty="0" err="1">
                <a:solidFill>
                  <a:schemeClr val="tx1"/>
                </a:solidFill>
                <a:latin typeface="Times New Roman (Headings)"/>
                <a:cs typeface="Times New Roman" panose="02020603050405020304" pitchFamily="18" charset="0"/>
              </a:rPr>
              <a:t>bới</a:t>
            </a:r>
            <a:r>
              <a:rPr lang="en-US" dirty="0">
                <a:solidFill>
                  <a:schemeClr val="tx1"/>
                </a:solidFill>
                <a:latin typeface="Times New Roman (Headings)"/>
                <a:cs typeface="Times New Roman" panose="02020603050405020304" pitchFamily="18" charset="0"/>
              </a:rPr>
              <a:t> GPT 3.5 </a:t>
            </a:r>
            <a:r>
              <a:rPr lang="en-US" dirty="0" err="1">
                <a:solidFill>
                  <a:schemeClr val="tx1"/>
                </a:solidFill>
                <a:latin typeface="Times New Roman (Headings)"/>
                <a:cs typeface="Times New Roman" panose="02020603050405020304" pitchFamily="18" charset="0"/>
              </a:rPr>
              <a:t>với</a:t>
            </a:r>
            <a:r>
              <a:rPr lang="en-US" dirty="0">
                <a:solidFill>
                  <a:schemeClr val="tx1"/>
                </a:solidFill>
                <a:latin typeface="Times New Roman (Headings)"/>
                <a:cs typeface="Times New Roman" panose="02020603050405020304" pitchFamily="18" charset="0"/>
              </a:rPr>
              <a:t> 60k </a:t>
            </a:r>
            <a:r>
              <a:rPr lang="en-US" dirty="0" err="1">
                <a:solidFill>
                  <a:schemeClr val="tx1"/>
                </a:solidFill>
                <a:latin typeface="Times New Roman (Headings)"/>
                <a:cs typeface="Times New Roman" panose="02020603050405020304" pitchFamily="18" charset="0"/>
              </a:rPr>
              <a:t>dữ</a:t>
            </a:r>
            <a:r>
              <a:rPr lang="en-US" dirty="0">
                <a:solidFill>
                  <a:schemeClr val="tx1"/>
                </a:solidFill>
                <a:latin typeface="Times New Roman (Headings)"/>
                <a:cs typeface="Times New Roman" panose="02020603050405020304" pitchFamily="18" charset="0"/>
              </a:rPr>
              <a:t> </a:t>
            </a:r>
            <a:r>
              <a:rPr lang="en-US" dirty="0" err="1">
                <a:solidFill>
                  <a:schemeClr val="tx1"/>
                </a:solidFill>
                <a:latin typeface="Times New Roman (Headings)"/>
                <a:cs typeface="Times New Roman" panose="02020603050405020304" pitchFamily="18" charset="0"/>
              </a:rPr>
              <a:t>liệu</a:t>
            </a:r>
            <a:r>
              <a:rPr lang="en-US" dirty="0">
                <a:solidFill>
                  <a:schemeClr val="tx1"/>
                </a:solidFill>
                <a:latin typeface="Times New Roman (Headings)"/>
                <a:cs typeface="Times New Roman" panose="02020603050405020304" pitchFamily="18" charset="0"/>
              </a:rPr>
              <a:t> </a:t>
            </a:r>
          </a:p>
          <a:p>
            <a:pPr marL="274320">
              <a:spcBef>
                <a:spcPts val="600"/>
              </a:spcBef>
            </a:pPr>
            <a:r>
              <a:rPr lang="en-US" dirty="0" err="1">
                <a:solidFill>
                  <a:schemeClr val="tx1"/>
                </a:solidFill>
                <a:latin typeface="Times New Roman (Headings)"/>
                <a:cs typeface="Times New Roman" panose="02020603050405020304" pitchFamily="18" charset="0"/>
              </a:rPr>
              <a:t>Bộ</a:t>
            </a:r>
            <a:r>
              <a:rPr lang="en-US" dirty="0">
                <a:solidFill>
                  <a:schemeClr val="tx1"/>
                </a:solidFill>
                <a:latin typeface="Times New Roman (Headings)"/>
                <a:cs typeface="Times New Roman" panose="02020603050405020304" pitchFamily="18" charset="0"/>
              </a:rPr>
              <a:t> </a:t>
            </a:r>
            <a:r>
              <a:rPr lang="en-US" dirty="0" err="1">
                <a:solidFill>
                  <a:schemeClr val="tx1"/>
                </a:solidFill>
                <a:latin typeface="Times New Roman (Headings)"/>
                <a:cs typeface="Times New Roman" panose="02020603050405020304" pitchFamily="18" charset="0"/>
              </a:rPr>
              <a:t>dữ</a:t>
            </a:r>
            <a:r>
              <a:rPr lang="en-US" dirty="0">
                <a:solidFill>
                  <a:schemeClr val="tx1"/>
                </a:solidFill>
                <a:latin typeface="Times New Roman (Headings)"/>
                <a:cs typeface="Times New Roman" panose="02020603050405020304" pitchFamily="18" charset="0"/>
              </a:rPr>
              <a:t> </a:t>
            </a:r>
            <a:r>
              <a:rPr lang="en-US" dirty="0" err="1">
                <a:solidFill>
                  <a:schemeClr val="tx1"/>
                </a:solidFill>
                <a:latin typeface="Times New Roman (Headings)"/>
                <a:cs typeface="Times New Roman" panose="02020603050405020304" pitchFamily="18" charset="0"/>
              </a:rPr>
              <a:t>liệu</a:t>
            </a:r>
            <a:r>
              <a:rPr lang="en-US" dirty="0">
                <a:solidFill>
                  <a:schemeClr val="tx1"/>
                </a:solidFill>
                <a:latin typeface="Times New Roman (Headings)"/>
                <a:cs typeface="Times New Roman" panose="02020603050405020304" pitchFamily="18" charset="0"/>
              </a:rPr>
              <a:t> </a:t>
            </a:r>
            <a:r>
              <a:rPr lang="en-US" b="1" i="0" dirty="0">
                <a:solidFill>
                  <a:srgbClr val="202124"/>
                </a:solidFill>
                <a:effectLst/>
                <a:latin typeface="Times New Roman (Headings)"/>
                <a:cs typeface="Times New Roman" panose="02020603050405020304" pitchFamily="18" charset="0"/>
              </a:rPr>
              <a:t>Wikipedia Plaintext (2023-07-01)  : </a:t>
            </a:r>
            <a:r>
              <a:rPr lang="en-US" dirty="0">
                <a:solidFill>
                  <a:srgbClr val="202124"/>
                </a:solidFill>
                <a:latin typeface="Times New Roman" panose="02020603050405020304" pitchFamily="18" charset="0"/>
                <a:cs typeface="Times New Roman" panose="02020603050405020304" pitchFamily="18" charset="0"/>
              </a:rPr>
              <a:t>6.286.775 </a:t>
            </a:r>
            <a:r>
              <a:rPr lang="en-US" dirty="0" err="1">
                <a:solidFill>
                  <a:srgbClr val="202124"/>
                </a:solidFill>
                <a:latin typeface="Times New Roman" panose="02020603050405020304" pitchFamily="18" charset="0"/>
                <a:cs typeface="Times New Roman" panose="02020603050405020304" pitchFamily="18" charset="0"/>
              </a:rPr>
              <a:t>bài</a:t>
            </a:r>
            <a:r>
              <a:rPr lang="en-US" dirty="0">
                <a:solidFill>
                  <a:srgbClr val="202124"/>
                </a:solidFill>
                <a:latin typeface="Times New Roman" panose="02020603050405020304" pitchFamily="18" charset="0"/>
                <a:cs typeface="Times New Roman" panose="02020603050405020304" pitchFamily="18" charset="0"/>
              </a:rPr>
              <a:t> </a:t>
            </a:r>
            <a:r>
              <a:rPr lang="en-US" dirty="0" err="1">
                <a:solidFill>
                  <a:srgbClr val="202124"/>
                </a:solidFill>
                <a:latin typeface="Times New Roman" panose="02020603050405020304" pitchFamily="18" charset="0"/>
                <a:cs typeface="Times New Roman" panose="02020603050405020304" pitchFamily="18" charset="0"/>
              </a:rPr>
              <a:t>viết</a:t>
            </a:r>
            <a:endParaRPr lang="en-US" b="1" i="0" dirty="0">
              <a:solidFill>
                <a:srgbClr val="202124"/>
              </a:solidFill>
              <a:effectLst/>
              <a:latin typeface="Times New Roman (Headings)"/>
              <a:cs typeface="Times New Roman" panose="02020603050405020304" pitchFamily="18" charset="0"/>
            </a:endParaRPr>
          </a:p>
          <a:p>
            <a:pPr marL="274320">
              <a:spcBef>
                <a:spcPts val="600"/>
              </a:spcBef>
            </a:pPr>
            <a:r>
              <a:rPr lang="en-US" dirty="0" err="1">
                <a:solidFill>
                  <a:srgbClr val="202124"/>
                </a:solidFill>
                <a:latin typeface="Times New Roman (Headings)"/>
              </a:rPr>
              <a:t>Lựa</a:t>
            </a:r>
            <a:r>
              <a:rPr lang="en-US" dirty="0">
                <a:solidFill>
                  <a:srgbClr val="202124"/>
                </a:solidFill>
                <a:latin typeface="Times New Roman (Headings)"/>
              </a:rPr>
              <a:t> chon </a:t>
            </a:r>
            <a:r>
              <a:rPr lang="en-US" dirty="0" err="1">
                <a:solidFill>
                  <a:srgbClr val="202124"/>
                </a:solidFill>
                <a:latin typeface="Times New Roman (Headings)"/>
              </a:rPr>
              <a:t>bộ</a:t>
            </a:r>
            <a:r>
              <a:rPr lang="en-US" dirty="0">
                <a:solidFill>
                  <a:srgbClr val="202124"/>
                </a:solidFill>
                <a:latin typeface="Times New Roman (Headings)"/>
              </a:rPr>
              <a:t> </a:t>
            </a:r>
            <a:r>
              <a:rPr lang="en-US" dirty="0" err="1">
                <a:solidFill>
                  <a:srgbClr val="202124"/>
                </a:solidFill>
                <a:latin typeface="Times New Roman (Headings)"/>
              </a:rPr>
              <a:t>dữ</a:t>
            </a:r>
            <a:r>
              <a:rPr lang="en-US" dirty="0">
                <a:solidFill>
                  <a:srgbClr val="202124"/>
                </a:solidFill>
                <a:latin typeface="Times New Roman (Headings)"/>
              </a:rPr>
              <a:t> </a:t>
            </a:r>
            <a:r>
              <a:rPr lang="en-US" dirty="0" err="1">
                <a:solidFill>
                  <a:srgbClr val="202124"/>
                </a:solidFill>
                <a:latin typeface="Times New Roman (Headings)"/>
              </a:rPr>
              <a:t>liệu</a:t>
            </a:r>
            <a:r>
              <a:rPr lang="en-US" dirty="0">
                <a:solidFill>
                  <a:srgbClr val="202124"/>
                </a:solidFill>
                <a:latin typeface="Times New Roman (Headings)"/>
              </a:rPr>
              <a:t> 200 </a:t>
            </a:r>
            <a:r>
              <a:rPr lang="en-US" dirty="0" err="1">
                <a:solidFill>
                  <a:srgbClr val="202124"/>
                </a:solidFill>
                <a:latin typeface="Times New Roman (Headings)"/>
              </a:rPr>
              <a:t>câu</a:t>
            </a:r>
            <a:r>
              <a:rPr lang="en-US" dirty="0">
                <a:solidFill>
                  <a:srgbClr val="202124"/>
                </a:solidFill>
                <a:latin typeface="Times New Roman (Headings)"/>
              </a:rPr>
              <a:t> </a:t>
            </a:r>
            <a:r>
              <a:rPr lang="en-US" dirty="0" err="1">
                <a:solidFill>
                  <a:srgbClr val="202124"/>
                </a:solidFill>
                <a:latin typeface="Times New Roman (Headings)"/>
              </a:rPr>
              <a:t>làm</a:t>
            </a:r>
            <a:r>
              <a:rPr lang="en-US" dirty="0">
                <a:solidFill>
                  <a:srgbClr val="202124"/>
                </a:solidFill>
                <a:latin typeface="Times New Roman (Headings)"/>
              </a:rPr>
              <a:t> </a:t>
            </a:r>
            <a:r>
              <a:rPr lang="en-US" dirty="0" err="1">
                <a:solidFill>
                  <a:srgbClr val="202124"/>
                </a:solidFill>
                <a:latin typeface="Times New Roman (Headings)"/>
              </a:rPr>
              <a:t>bộ</a:t>
            </a:r>
            <a:r>
              <a:rPr lang="en-US" dirty="0">
                <a:solidFill>
                  <a:srgbClr val="202124"/>
                </a:solidFill>
                <a:latin typeface="Times New Roman (Headings)"/>
              </a:rPr>
              <a:t> </a:t>
            </a:r>
            <a:r>
              <a:rPr lang="en-US" dirty="0" err="1">
                <a:solidFill>
                  <a:srgbClr val="202124"/>
                </a:solidFill>
                <a:latin typeface="Times New Roman (Headings)"/>
              </a:rPr>
              <a:t>đánh</a:t>
            </a:r>
            <a:r>
              <a:rPr lang="en-US" dirty="0">
                <a:solidFill>
                  <a:srgbClr val="202124"/>
                </a:solidFill>
                <a:latin typeface="Times New Roman (Headings)"/>
              </a:rPr>
              <a:t> </a:t>
            </a:r>
            <a:r>
              <a:rPr lang="en-US" dirty="0" err="1">
                <a:solidFill>
                  <a:srgbClr val="202124"/>
                </a:solidFill>
                <a:latin typeface="Times New Roman (Headings)"/>
              </a:rPr>
              <a:t>giá</a:t>
            </a:r>
            <a:r>
              <a:rPr lang="en-US" dirty="0">
                <a:solidFill>
                  <a:srgbClr val="202124"/>
                </a:solidFill>
                <a:latin typeface="Times New Roman (Headings)"/>
              </a:rPr>
              <a:t> </a:t>
            </a:r>
            <a:r>
              <a:rPr lang="en-US" dirty="0" err="1">
                <a:solidFill>
                  <a:srgbClr val="202124"/>
                </a:solidFill>
                <a:latin typeface="Times New Roman (Headings)"/>
              </a:rPr>
              <a:t>cho</a:t>
            </a:r>
            <a:r>
              <a:rPr lang="en-US" dirty="0">
                <a:solidFill>
                  <a:srgbClr val="202124"/>
                </a:solidFill>
                <a:latin typeface="Times New Roman (Headings)"/>
              </a:rPr>
              <a:t> </a:t>
            </a:r>
            <a:r>
              <a:rPr lang="en-US" dirty="0" err="1">
                <a:solidFill>
                  <a:srgbClr val="202124"/>
                </a:solidFill>
                <a:latin typeface="Times New Roman (Headings)"/>
              </a:rPr>
              <a:t>mô</a:t>
            </a:r>
            <a:r>
              <a:rPr lang="en-US" dirty="0">
                <a:solidFill>
                  <a:srgbClr val="202124"/>
                </a:solidFill>
                <a:latin typeface="Times New Roman (Headings)"/>
              </a:rPr>
              <a:t> </a:t>
            </a:r>
            <a:r>
              <a:rPr lang="en-US" dirty="0" err="1">
                <a:solidFill>
                  <a:srgbClr val="202124"/>
                </a:solidFill>
                <a:latin typeface="Times New Roman (Headings)"/>
              </a:rPr>
              <a:t>hình</a:t>
            </a:r>
            <a:r>
              <a:rPr lang="en-US" dirty="0">
                <a:solidFill>
                  <a:srgbClr val="202124"/>
                </a:solidFill>
                <a:latin typeface="Times New Roman (Headings)"/>
              </a:rPr>
              <a:t> </a:t>
            </a:r>
            <a:r>
              <a:rPr lang="en-US" dirty="0" err="1">
                <a:solidFill>
                  <a:srgbClr val="202124"/>
                </a:solidFill>
                <a:latin typeface="Times New Roman (Headings)"/>
              </a:rPr>
              <a:t>và</a:t>
            </a:r>
            <a:r>
              <a:rPr lang="en-US" dirty="0">
                <a:solidFill>
                  <a:srgbClr val="202124"/>
                </a:solidFill>
                <a:latin typeface="Times New Roman (Headings)"/>
              </a:rPr>
              <a:t> 60k </a:t>
            </a:r>
            <a:r>
              <a:rPr lang="en-US" dirty="0" err="1">
                <a:solidFill>
                  <a:srgbClr val="202124"/>
                </a:solidFill>
                <a:latin typeface="Times New Roman (Headings)"/>
              </a:rPr>
              <a:t>dữ</a:t>
            </a:r>
            <a:r>
              <a:rPr lang="en-US" dirty="0">
                <a:solidFill>
                  <a:srgbClr val="202124"/>
                </a:solidFill>
                <a:latin typeface="Times New Roman (Headings)"/>
              </a:rPr>
              <a:t> </a:t>
            </a:r>
            <a:r>
              <a:rPr lang="en-US" dirty="0" err="1">
                <a:solidFill>
                  <a:srgbClr val="202124"/>
                </a:solidFill>
                <a:latin typeface="Times New Roman (Headings)"/>
              </a:rPr>
              <a:t>liệu</a:t>
            </a:r>
            <a:r>
              <a:rPr lang="en-US" dirty="0">
                <a:solidFill>
                  <a:srgbClr val="202124"/>
                </a:solidFill>
                <a:latin typeface="Times New Roman (Headings)"/>
              </a:rPr>
              <a:t> </a:t>
            </a:r>
            <a:r>
              <a:rPr lang="en-US" dirty="0" err="1">
                <a:solidFill>
                  <a:srgbClr val="202124"/>
                </a:solidFill>
                <a:latin typeface="Times New Roman (Headings)"/>
              </a:rPr>
              <a:t>cho</a:t>
            </a:r>
            <a:r>
              <a:rPr lang="en-US" dirty="0">
                <a:solidFill>
                  <a:srgbClr val="202124"/>
                </a:solidFill>
                <a:latin typeface="Times New Roman (Headings)"/>
              </a:rPr>
              <a:t> </a:t>
            </a:r>
            <a:r>
              <a:rPr lang="en-US" dirty="0" err="1">
                <a:solidFill>
                  <a:srgbClr val="202124"/>
                </a:solidFill>
                <a:latin typeface="Times New Roman (Headings)"/>
              </a:rPr>
              <a:t>quá</a:t>
            </a:r>
            <a:r>
              <a:rPr lang="en-US" dirty="0">
                <a:solidFill>
                  <a:srgbClr val="202124"/>
                </a:solidFill>
                <a:latin typeface="Times New Roman (Headings)"/>
              </a:rPr>
              <a:t> </a:t>
            </a:r>
            <a:r>
              <a:rPr lang="en-US" dirty="0" err="1">
                <a:solidFill>
                  <a:srgbClr val="202124"/>
                </a:solidFill>
                <a:latin typeface="Times New Roman (Headings)"/>
              </a:rPr>
              <a:t>trinh</a:t>
            </a:r>
            <a:r>
              <a:rPr lang="en-US" dirty="0">
                <a:solidFill>
                  <a:srgbClr val="202124"/>
                </a:solidFill>
                <a:latin typeface="Times New Roman (Headings)"/>
              </a:rPr>
              <a:t> </a:t>
            </a:r>
            <a:r>
              <a:rPr lang="en-US" dirty="0" err="1">
                <a:solidFill>
                  <a:srgbClr val="202124"/>
                </a:solidFill>
                <a:latin typeface="Times New Roman (Headings)"/>
              </a:rPr>
              <a:t>huấn</a:t>
            </a:r>
            <a:r>
              <a:rPr lang="en-US" dirty="0">
                <a:solidFill>
                  <a:srgbClr val="202124"/>
                </a:solidFill>
                <a:latin typeface="Times New Roman (Headings)"/>
              </a:rPr>
              <a:t> </a:t>
            </a:r>
            <a:r>
              <a:rPr lang="en-US" dirty="0" err="1">
                <a:solidFill>
                  <a:srgbClr val="202124"/>
                </a:solidFill>
                <a:latin typeface="Times New Roman (Headings)"/>
              </a:rPr>
              <a:t>luyện</a:t>
            </a:r>
            <a:endParaRPr lang="en-US" i="0" dirty="0">
              <a:solidFill>
                <a:srgbClr val="202124"/>
              </a:solidFill>
              <a:effectLst/>
              <a:latin typeface="Times New Roman (Headings)"/>
            </a:endParaRPr>
          </a:p>
          <a:p>
            <a:pPr>
              <a:spcBef>
                <a:spcPts val="600"/>
              </a:spcBef>
            </a:pPr>
            <a:endParaRPr lang="en-US" sz="1300" dirty="0">
              <a:solidFill>
                <a:srgbClr val="202124"/>
              </a:solidFill>
              <a:latin typeface="Times New Roman" panose="02020603050405020304" pitchFamily="18" charset="0"/>
              <a:cs typeface="Times New Roman" panose="02020603050405020304" pitchFamily="18" charset="0"/>
            </a:endParaRPr>
          </a:p>
          <a:p>
            <a:endParaRPr lang="en-US" sz="1600" i="0" dirty="0">
              <a:solidFill>
                <a:srgbClr val="202124"/>
              </a:solidFill>
              <a:effectLst/>
              <a:latin typeface="zeitung"/>
            </a:endParaRPr>
          </a:p>
        </p:txBody>
      </p:sp>
    </p:spTree>
    <p:extLst>
      <p:ext uri="{BB962C8B-B14F-4D97-AF65-F5344CB8AC3E}">
        <p14:creationId xmlns:p14="http://schemas.microsoft.com/office/powerpoint/2010/main" val="3036999544"/>
      </p:ext>
    </p:extLst>
  </p:cSld>
  <p:clrMapOvr>
    <a:masterClrMapping/>
  </p:clrMapOvr>
</p:sld>
</file>

<file path=ppt/theme/theme1.xml><?xml version="1.0" encoding="utf-8"?>
<a:theme xmlns:a="http://schemas.openxmlformats.org/drawingml/2006/main" name="Minimalist Business Slides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1387</TotalTime>
  <Words>1908</Words>
  <Application>Microsoft Office PowerPoint</Application>
  <PresentationFormat>On-screen Show (16:9)</PresentationFormat>
  <Paragraphs>158</Paragraphs>
  <Slides>27</Slides>
  <Notes>27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27</vt:i4>
      </vt:variant>
    </vt:vector>
  </HeadingPairs>
  <TitlesOfParts>
    <vt:vector size="39" baseType="lpstr">
      <vt:lpstr>Cambria Math</vt:lpstr>
      <vt:lpstr>Vidaloka</vt:lpstr>
      <vt:lpstr>Lato</vt:lpstr>
      <vt:lpstr>Times New Roman</vt:lpstr>
      <vt:lpstr>Wingdings</vt:lpstr>
      <vt:lpstr>zeitung</vt:lpstr>
      <vt:lpstr>Open Sans</vt:lpstr>
      <vt:lpstr>Arial</vt:lpstr>
      <vt:lpstr>Times New Roman (Headings)</vt:lpstr>
      <vt:lpstr>Montserrat</vt:lpstr>
      <vt:lpstr>Crimson Text</vt:lpstr>
      <vt:lpstr>Minimalist Business Slides by Slidesgo</vt:lpstr>
      <vt:lpstr> TRƯỜNG ĐẠI HỌC THỦY LỢI KHOA CÔNG NGHỆ THÔNG TIN</vt:lpstr>
      <vt:lpstr>Nội dung báo cáo</vt:lpstr>
      <vt:lpstr>Tổng quan về đề tài</vt:lpstr>
      <vt:lpstr>Tổng quan về đề tài</vt:lpstr>
      <vt:lpstr>Tổng quan về đề tài</vt:lpstr>
      <vt:lpstr>Cơ sở lý thuyết</vt:lpstr>
      <vt:lpstr>Cơ sở lý thuyết</vt:lpstr>
      <vt:lpstr>Cơ sở lý thuyết</vt:lpstr>
      <vt:lpstr>Nội dung thực hiện</vt:lpstr>
      <vt:lpstr>PowerPoint Presentation</vt:lpstr>
      <vt:lpstr>PowerPoint Presentation</vt:lpstr>
      <vt:lpstr>PowerPoint Presentation</vt:lpstr>
      <vt:lpstr>Nội dung thực hiện</vt:lpstr>
      <vt:lpstr>Nội dung thực hiện</vt:lpstr>
      <vt:lpstr>Nội dung thực hiện</vt:lpstr>
      <vt:lpstr>Nội dung thực hiện</vt:lpstr>
      <vt:lpstr>Nội dung thực hiện</vt:lpstr>
      <vt:lpstr>Nội dung thực hiện</vt:lpstr>
      <vt:lpstr>Nội dung thực hiện</vt:lpstr>
      <vt:lpstr>Nội dung thực hiện</vt:lpstr>
      <vt:lpstr>Nội dung thực hiện</vt:lpstr>
      <vt:lpstr>PowerPoint Presentation</vt:lpstr>
      <vt:lpstr>Kết luận</vt:lpstr>
      <vt:lpstr>Chạy thử nghiệm</vt:lpstr>
      <vt:lpstr>Chạy thử nghiệm</vt:lpstr>
      <vt:lpstr>Chạy thử nghiệm</vt:lpstr>
      <vt:lpstr>Cảm ơn thầy cô và các bạn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THỦY LỢI KHOA CÔNG NGHỆ THÔNG TIN</dc:title>
  <dc:creator>quocvuong</dc:creator>
  <cp:lastModifiedBy>Tuong Dang Vuong Quoc</cp:lastModifiedBy>
  <cp:revision>34</cp:revision>
  <dcterms:modified xsi:type="dcterms:W3CDTF">2024-02-03T07:45:02Z</dcterms:modified>
</cp:coreProperties>
</file>