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9"/>
  </p:notesMasterIdLst>
  <p:sldIdLst>
    <p:sldId id="256" r:id="rId2"/>
    <p:sldId id="257" r:id="rId3"/>
    <p:sldId id="258" r:id="rId4"/>
    <p:sldId id="259" r:id="rId5"/>
    <p:sldId id="295" r:id="rId6"/>
    <p:sldId id="261" r:id="rId7"/>
    <p:sldId id="296" r:id="rId8"/>
    <p:sldId id="297" r:id="rId9"/>
    <p:sldId id="298" r:id="rId10"/>
    <p:sldId id="299" r:id="rId11"/>
    <p:sldId id="300" r:id="rId12"/>
    <p:sldId id="301" r:id="rId13"/>
    <p:sldId id="302" r:id="rId14"/>
    <p:sldId id="263" r:id="rId15"/>
    <p:sldId id="303" r:id="rId16"/>
    <p:sldId id="304" r:id="rId17"/>
    <p:sldId id="305" r:id="rId18"/>
    <p:sldId id="306" r:id="rId19"/>
    <p:sldId id="308" r:id="rId20"/>
    <p:sldId id="307" r:id="rId21"/>
    <p:sldId id="309" r:id="rId22"/>
    <p:sldId id="310" r:id="rId23"/>
    <p:sldId id="311" r:id="rId24"/>
    <p:sldId id="312" r:id="rId25"/>
    <p:sldId id="313" r:id="rId26"/>
    <p:sldId id="314" r:id="rId27"/>
    <p:sldId id="315" r:id="rId28"/>
    <p:sldId id="317" r:id="rId29"/>
    <p:sldId id="316" r:id="rId30"/>
    <p:sldId id="318" r:id="rId31"/>
    <p:sldId id="319" r:id="rId32"/>
    <p:sldId id="320" r:id="rId33"/>
    <p:sldId id="321" r:id="rId34"/>
    <p:sldId id="322" r:id="rId35"/>
    <p:sldId id="323" r:id="rId36"/>
    <p:sldId id="324" r:id="rId37"/>
    <p:sldId id="325" r:id="rId38"/>
  </p:sldIdLst>
  <p:sldSz cx="9144000" cy="5143500" type="screen16x9"/>
  <p:notesSz cx="6858000" cy="9144000"/>
  <p:embeddedFontLst>
    <p:embeddedFont>
      <p:font typeface="Work Sans" pitchFamily="2" charset="0"/>
      <p:regular r:id="rId40"/>
      <p:bold r:id="rId41"/>
      <p:italic r:id="rId42"/>
      <p:boldItalic r:id="rId43"/>
    </p:embeddedFont>
    <p:embeddedFont>
      <p:font typeface="Work Sans Light"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54BBB06-7B87-49FC-BB39-57C777F86543}">
          <p14:sldIdLst>
            <p14:sldId id="256"/>
            <p14:sldId id="257"/>
            <p14:sldId id="258"/>
            <p14:sldId id="259"/>
            <p14:sldId id="295"/>
            <p14:sldId id="261"/>
            <p14:sldId id="296"/>
            <p14:sldId id="297"/>
            <p14:sldId id="298"/>
            <p14:sldId id="299"/>
            <p14:sldId id="300"/>
            <p14:sldId id="301"/>
            <p14:sldId id="302"/>
            <p14:sldId id="263"/>
            <p14:sldId id="303"/>
            <p14:sldId id="304"/>
            <p14:sldId id="305"/>
            <p14:sldId id="306"/>
            <p14:sldId id="308"/>
            <p14:sldId id="307"/>
            <p14:sldId id="309"/>
            <p14:sldId id="310"/>
            <p14:sldId id="311"/>
            <p14:sldId id="312"/>
            <p14:sldId id="313"/>
            <p14:sldId id="314"/>
            <p14:sldId id="315"/>
            <p14:sldId id="317"/>
            <p14:sldId id="316"/>
            <p14:sldId id="318"/>
            <p14:sldId id="319"/>
            <p14:sldId id="320"/>
            <p14:sldId id="321"/>
            <p14:sldId id="322"/>
            <p14:sldId id="323"/>
            <p14:sldId id="324"/>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E4FB22-275A-4B26-BD1C-25ED5983C791}">
  <a:tblStyle styleId="{3EE4FB22-275A-4B26-BD1C-25ED5983C79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316775-AAB2-4ADF-8570-CA338A0999F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62" autoAdjust="0"/>
  </p:normalViewPr>
  <p:slideViewPr>
    <p:cSldViewPr snapToGrid="0">
      <p:cViewPr varScale="1">
        <p:scale>
          <a:sx n="81" d="100"/>
          <a:sy n="81" d="100"/>
        </p:scale>
        <p:origin x="10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atin typeface="Times New Roman" panose="02020603050405020304" pitchFamily="18" charset="0"/>
                <a:cs typeface="Times New Roman" panose="02020603050405020304" pitchFamily="18" charset="0"/>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atin typeface="Times New Roman" panose="02020603050405020304" pitchFamily="18" charset="0"/>
                <a:cs typeface="Times New Roman" panose="02020603050405020304" pitchFamily="18" charset="0"/>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dirty="0"/>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latin typeface="Times New Roman" panose="02020603050405020304" pitchFamily="18" charset="0"/>
                <a:cs typeface="Times New Roman" panose="02020603050405020304" pitchFamily="18" charset="0"/>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atin typeface="Times New Roman" panose="02020603050405020304" pitchFamily="18" charset="0"/>
                <a:cs typeface="Times New Roman" panose="02020603050405020304" pitchFamily="18" charset="0"/>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dirty="0"/>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atin typeface="Times New Roman" panose="02020603050405020304" pitchFamily="18" charset="0"/>
                <a:cs typeface="Times New Roman" panose="02020603050405020304" pitchFamily="18" charset="0"/>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dirty="0"/>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atin typeface="Times New Roman" panose="02020603050405020304" pitchFamily="18" charset="0"/>
                <a:cs typeface="Times New Roman" panose="02020603050405020304" pitchFamily="18" charset="0"/>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dirty="0"/>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atin typeface="Times New Roman" panose="02020603050405020304" pitchFamily="18" charset="0"/>
                <a:cs typeface="Times New Roman" panose="02020603050405020304" pitchFamily="18" charset="0"/>
              </a:defRPr>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dirty="0"/>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atin typeface="Times New Roman" panose="02020603050405020304" pitchFamily="18" charset="0"/>
                <a:cs typeface="Times New Roman" panose="02020603050405020304" pitchFamily="18" charset="0"/>
              </a:defRPr>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dirty="0"/>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body" idx="1"/>
          </p:nvPr>
        </p:nvSpPr>
        <p:spPr>
          <a:xfrm>
            <a:off x="840425" y="3949100"/>
            <a:ext cx="74631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Font typeface="Work Sans"/>
              <a:buNone/>
              <a:defRPr sz="1800" b="1">
                <a:latin typeface="Times New Roman" panose="02020603050405020304" pitchFamily="18" charset="0"/>
                <a:ea typeface="Times New Roman" panose="02020603050405020304" pitchFamily="18" charset="0"/>
                <a:cs typeface="Times New Roman" panose="02020603050405020304" pitchFamily="18" charset="0"/>
                <a:sym typeface="Work Sans"/>
              </a:defRPr>
            </a:lvl1pPr>
          </a:lstStyle>
          <a:p>
            <a:endParaRPr dirty="0"/>
          </a:p>
        </p:txBody>
      </p:sp>
      <p:sp>
        <p:nvSpPr>
          <p:cNvPr id="47" name="Google Shape;47;p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atin typeface="Times New Roman" panose="02020603050405020304" pitchFamily="18" charset="0"/>
                <a:ea typeface="Times New Roman" panose="02020603050405020304" pitchFamily="18" charset="0"/>
                <a:cs typeface="Times New Roman" panose="02020603050405020304" pitchFamily="18" charset="0"/>
                <a:sym typeface="Work Sans"/>
              </a:defRPr>
            </a:lvl1pPr>
            <a:lvl2pPr lvl="1">
              <a:buNone/>
              <a:defRPr>
                <a:latin typeface="Work Sans"/>
                <a:ea typeface="Work Sans"/>
                <a:cs typeface="Work Sans"/>
                <a:sym typeface="Work Sans"/>
              </a:defRPr>
            </a:lvl2pPr>
            <a:lvl3pPr lvl="2">
              <a:buNone/>
              <a:defRPr>
                <a:latin typeface="Work Sans"/>
                <a:ea typeface="Work Sans"/>
                <a:cs typeface="Work Sans"/>
                <a:sym typeface="Work Sans"/>
              </a:defRPr>
            </a:lvl3pPr>
            <a:lvl4pPr lvl="3">
              <a:buNone/>
              <a:defRPr>
                <a:latin typeface="Work Sans"/>
                <a:ea typeface="Work Sans"/>
                <a:cs typeface="Work Sans"/>
                <a:sym typeface="Work Sans"/>
              </a:defRPr>
            </a:lvl4pPr>
            <a:lvl5pPr lvl="4">
              <a:buNone/>
              <a:defRPr>
                <a:latin typeface="Work Sans"/>
                <a:ea typeface="Work Sans"/>
                <a:cs typeface="Work Sans"/>
                <a:sym typeface="Work Sans"/>
              </a:defRPr>
            </a:lvl5pPr>
            <a:lvl6pPr lvl="5">
              <a:buNone/>
              <a:defRPr>
                <a:latin typeface="Work Sans"/>
                <a:ea typeface="Work Sans"/>
                <a:cs typeface="Work Sans"/>
                <a:sym typeface="Work Sans"/>
              </a:defRPr>
            </a:lvl6pPr>
            <a:lvl7pPr lvl="6">
              <a:buNone/>
              <a:defRPr>
                <a:latin typeface="Work Sans"/>
                <a:ea typeface="Work Sans"/>
                <a:cs typeface="Work Sans"/>
                <a:sym typeface="Work Sans"/>
              </a:defRPr>
            </a:lvl7pPr>
            <a:lvl8pPr lvl="7">
              <a:buNone/>
              <a:defRPr>
                <a:latin typeface="Work Sans"/>
                <a:ea typeface="Work Sans"/>
                <a:cs typeface="Work Sans"/>
                <a:sym typeface="Work Sans"/>
              </a:defRPr>
            </a:lvl8pPr>
            <a:lvl9pPr lvl="8">
              <a:buNone/>
              <a:defRPr>
                <a:latin typeface="Work Sans"/>
                <a:ea typeface="Work Sans"/>
                <a:cs typeface="Work Sans"/>
                <a:sym typeface="Work Sans"/>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dirty="0"/>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dirty="0"/>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kaggle.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www.kaggle.com.com/"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2" name="Text Placeholder 1">
            <a:extLst>
              <a:ext uri="{FF2B5EF4-FFF2-40B4-BE49-F238E27FC236}">
                <a16:creationId xmlns:a16="http://schemas.microsoft.com/office/drawing/2014/main" id="{8243C169-F483-579E-9135-447C8076A18A}"/>
              </a:ext>
            </a:extLst>
          </p:cNvPr>
          <p:cNvSpPr>
            <a:spLocks noGrp="1"/>
          </p:cNvSpPr>
          <p:nvPr>
            <p:ph type="body" idx="1"/>
          </p:nvPr>
        </p:nvSpPr>
        <p:spPr>
          <a:xfrm>
            <a:off x="585244" y="3397822"/>
            <a:ext cx="3285008" cy="733647"/>
          </a:xfrm>
        </p:spPr>
        <p:txBody>
          <a:bodyPr/>
          <a:lstStyle/>
          <a:p>
            <a:r>
              <a:rPr lang="en-US" dirty="0" err="1"/>
              <a:t>Tưởng</a:t>
            </a:r>
            <a:r>
              <a:rPr lang="en-US" dirty="0"/>
              <a:t> </a:t>
            </a:r>
            <a:r>
              <a:rPr lang="en-US" dirty="0" err="1"/>
              <a:t>Đăng</a:t>
            </a:r>
            <a:r>
              <a:rPr lang="en-US" dirty="0"/>
              <a:t> </a:t>
            </a:r>
            <a:r>
              <a:rPr lang="en-US" dirty="0" err="1"/>
              <a:t>Vương</a:t>
            </a:r>
            <a:r>
              <a:rPr lang="en-US" dirty="0"/>
              <a:t> </a:t>
            </a:r>
            <a:r>
              <a:rPr lang="en-US" dirty="0" err="1"/>
              <a:t>Quốc</a:t>
            </a:r>
            <a:endParaRPr lang="en-US" dirty="0"/>
          </a:p>
        </p:txBody>
      </p:sp>
      <p:grpSp>
        <p:nvGrpSpPr>
          <p:cNvPr id="59" name="Google Shape;59;p12"/>
          <p:cNvGrpSpPr/>
          <p:nvPr/>
        </p:nvGrpSpPr>
        <p:grpSpPr>
          <a:xfrm>
            <a:off x="6867248" y="1001397"/>
            <a:ext cx="1580904" cy="1684493"/>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D3A2772D-BC86-C89A-2C93-DEB16315EE7D}"/>
              </a:ext>
            </a:extLst>
          </p:cNvPr>
          <p:cNvPicPr>
            <a:picLocks noChangeAspect="1"/>
          </p:cNvPicPr>
          <p:nvPr/>
        </p:nvPicPr>
        <p:blipFill>
          <a:blip r:embed="rId3"/>
          <a:stretch>
            <a:fillRect/>
          </a:stretch>
        </p:blipFill>
        <p:spPr>
          <a:xfrm>
            <a:off x="840425" y="1001397"/>
            <a:ext cx="5791074" cy="19852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C784E5-E6B5-A6E7-7B3D-D6D45B4FF8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2EDA4E8D-7A51-1CBE-368C-A3E1D64570BF}"/>
              </a:ext>
            </a:extLst>
          </p:cNvPr>
          <p:cNvPicPr>
            <a:picLocks noChangeAspect="1"/>
          </p:cNvPicPr>
          <p:nvPr/>
        </p:nvPicPr>
        <p:blipFill>
          <a:blip r:embed="rId2"/>
          <a:stretch>
            <a:fillRect/>
          </a:stretch>
        </p:blipFill>
        <p:spPr>
          <a:xfrm>
            <a:off x="449571" y="404296"/>
            <a:ext cx="5120666" cy="2838894"/>
          </a:xfrm>
          <a:prstGeom prst="rect">
            <a:avLst/>
          </a:prstGeom>
        </p:spPr>
      </p:pic>
      <p:pic>
        <p:nvPicPr>
          <p:cNvPr id="8" name="Picture 7">
            <a:extLst>
              <a:ext uri="{FF2B5EF4-FFF2-40B4-BE49-F238E27FC236}">
                <a16:creationId xmlns:a16="http://schemas.microsoft.com/office/drawing/2014/main" id="{29EE5503-A509-444A-46D1-1558C8CF8843}"/>
              </a:ext>
            </a:extLst>
          </p:cNvPr>
          <p:cNvPicPr>
            <a:picLocks noChangeAspect="1"/>
          </p:cNvPicPr>
          <p:nvPr/>
        </p:nvPicPr>
        <p:blipFill>
          <a:blip r:embed="rId3"/>
          <a:stretch>
            <a:fillRect/>
          </a:stretch>
        </p:blipFill>
        <p:spPr>
          <a:xfrm>
            <a:off x="3861848" y="1844748"/>
            <a:ext cx="4832581" cy="2693647"/>
          </a:xfrm>
          <a:prstGeom prst="rect">
            <a:avLst/>
          </a:prstGeom>
        </p:spPr>
      </p:pic>
    </p:spTree>
    <p:extLst>
      <p:ext uri="{BB962C8B-B14F-4D97-AF65-F5344CB8AC3E}">
        <p14:creationId xmlns:p14="http://schemas.microsoft.com/office/powerpoint/2010/main" val="161335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3450-7B90-5A47-6B9E-EC659EAE19AD}"/>
              </a:ext>
            </a:extLst>
          </p:cNvPr>
          <p:cNvSpPr>
            <a:spLocks noGrp="1"/>
          </p:cNvSpPr>
          <p:nvPr>
            <p:ph type="title"/>
          </p:nvPr>
        </p:nvSpPr>
        <p:spPr>
          <a:xfrm>
            <a:off x="869151" y="826576"/>
            <a:ext cx="2671492" cy="470596"/>
          </a:xfrm>
        </p:spPr>
        <p:txBody>
          <a:bodyPr/>
          <a:lstStyle/>
          <a:p>
            <a:r>
              <a:rPr lang="en-US" sz="2800" b="1" dirty="0" err="1">
                <a:solidFill>
                  <a:srgbClr val="595959"/>
                </a:solidFill>
                <a:effectLst/>
              </a:rPr>
              <a:t>Các</a:t>
            </a:r>
            <a:r>
              <a:rPr lang="en-US" sz="2800" b="1" dirty="0">
                <a:solidFill>
                  <a:srgbClr val="595959"/>
                </a:solidFill>
                <a:effectLst/>
              </a:rPr>
              <a:t> </a:t>
            </a:r>
            <a:r>
              <a:rPr lang="en-US" sz="2800" b="1" dirty="0" err="1">
                <a:solidFill>
                  <a:srgbClr val="595959"/>
                </a:solidFill>
                <a:effectLst/>
              </a:rPr>
              <a:t>cuộc</a:t>
            </a:r>
            <a:r>
              <a:rPr lang="en-US" sz="2800" b="1" dirty="0">
                <a:solidFill>
                  <a:srgbClr val="595959"/>
                </a:solidFill>
                <a:effectLst/>
              </a:rPr>
              <a:t> </a:t>
            </a:r>
            <a:r>
              <a:rPr lang="en-US" sz="2800" b="1" dirty="0" err="1">
                <a:solidFill>
                  <a:srgbClr val="595959"/>
                </a:solidFill>
                <a:effectLst/>
              </a:rPr>
              <a:t>thi</a:t>
            </a:r>
            <a:endParaRPr lang="en-US" sz="2800" dirty="0"/>
          </a:p>
        </p:txBody>
      </p:sp>
      <p:sp>
        <p:nvSpPr>
          <p:cNvPr id="3" name="Text Placeholder 2">
            <a:extLst>
              <a:ext uri="{FF2B5EF4-FFF2-40B4-BE49-F238E27FC236}">
                <a16:creationId xmlns:a16="http://schemas.microsoft.com/office/drawing/2014/main" id="{5A138E88-0C68-D0D4-1638-B1110F4E1355}"/>
              </a:ext>
            </a:extLst>
          </p:cNvPr>
          <p:cNvSpPr>
            <a:spLocks noGrp="1"/>
          </p:cNvSpPr>
          <p:nvPr>
            <p:ph type="body" idx="1"/>
          </p:nvPr>
        </p:nvSpPr>
        <p:spPr>
          <a:xfrm>
            <a:off x="869150" y="1605516"/>
            <a:ext cx="7405800" cy="2711409"/>
          </a:xfrm>
        </p:spPr>
        <p:txBody>
          <a:bodyPr/>
          <a:lstStyle/>
          <a:p>
            <a:r>
              <a:rPr lang="vi-VN" sz="1400" b="0" i="0" dirty="0">
                <a:solidFill>
                  <a:srgbClr val="595959"/>
                </a:solidFill>
                <a:effectLst/>
              </a:rPr>
              <a:t>Nếu bạn muốn thử thách bản thân, kiểm tra xem bạn xếp hạng như thế nào trong số các những người làm khoa học dữ liệu, làm đẹp CV, kiếm thêm tiền, hay quan trọng nhất, giúp đỡ mọi người, hãy tham gia các cuộc thi (competition). </a:t>
            </a:r>
            <a:endParaRPr lang="en-US" sz="1400" b="0" i="0" dirty="0">
              <a:solidFill>
                <a:srgbClr val="595959"/>
              </a:solidFill>
              <a:effectLst/>
            </a:endParaRPr>
          </a:p>
          <a:p>
            <a:r>
              <a:rPr lang="vi-VN" sz="1400" b="0" i="0" dirty="0">
                <a:solidFill>
                  <a:srgbClr val="595959"/>
                </a:solidFill>
                <a:effectLst/>
              </a:rPr>
              <a:t>Kaggle cung cấp vô số cuộc thi để bạn có thể đạt được tất cả các lợi ích nói trên. </a:t>
            </a:r>
            <a:endParaRPr lang="en-US" sz="1400" b="0" i="0" dirty="0">
              <a:solidFill>
                <a:srgbClr val="595959"/>
              </a:solidFill>
              <a:effectLst/>
            </a:endParaRPr>
          </a:p>
          <a:p>
            <a:r>
              <a:rPr lang="vi-VN" sz="1400" b="0" i="0" dirty="0">
                <a:solidFill>
                  <a:srgbClr val="595959"/>
                </a:solidFill>
                <a:effectLst/>
              </a:rPr>
              <a:t>Hãy xem những cuộc thi hàng đầu và số tiền thưởng trong hình dưới đây. Bạn thấy đấy, đây không chỉ đơn thuần là những cuộc cạnh tranh mà còn vì lợi ích lớn hơn như là đóng góp cho lĩnh vực y tế.</a:t>
            </a:r>
            <a:endParaRPr lang="en-US" sz="1400" dirty="0"/>
          </a:p>
        </p:txBody>
      </p:sp>
      <p:sp>
        <p:nvSpPr>
          <p:cNvPr id="4" name="Slide Number Placeholder 3">
            <a:extLst>
              <a:ext uri="{FF2B5EF4-FFF2-40B4-BE49-F238E27FC236}">
                <a16:creationId xmlns:a16="http://schemas.microsoft.com/office/drawing/2014/main" id="{96638461-30FF-FAC4-3DCF-CCA8DA7783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45021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6FDA8-3A0F-E3CC-9061-BF2679DEA7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7F732589-80BF-E6D5-7433-49985A41DC08}"/>
              </a:ext>
            </a:extLst>
          </p:cNvPr>
          <p:cNvPicPr>
            <a:picLocks noChangeAspect="1"/>
          </p:cNvPicPr>
          <p:nvPr/>
        </p:nvPicPr>
        <p:blipFill>
          <a:blip r:embed="rId2"/>
          <a:stretch>
            <a:fillRect/>
          </a:stretch>
        </p:blipFill>
        <p:spPr>
          <a:xfrm>
            <a:off x="1172371" y="585433"/>
            <a:ext cx="6799257" cy="3972634"/>
          </a:xfrm>
          <a:prstGeom prst="rect">
            <a:avLst/>
          </a:prstGeom>
        </p:spPr>
      </p:pic>
    </p:spTree>
    <p:extLst>
      <p:ext uri="{BB962C8B-B14F-4D97-AF65-F5344CB8AC3E}">
        <p14:creationId xmlns:p14="http://schemas.microsoft.com/office/powerpoint/2010/main" val="178444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F6BF-EB6E-E140-28C0-F264B6D0ECE8}"/>
              </a:ext>
            </a:extLst>
          </p:cNvPr>
          <p:cNvSpPr>
            <a:spLocks noGrp="1"/>
          </p:cNvSpPr>
          <p:nvPr>
            <p:ph type="title"/>
          </p:nvPr>
        </p:nvSpPr>
        <p:spPr>
          <a:xfrm>
            <a:off x="869150" y="847601"/>
            <a:ext cx="5723036" cy="832344"/>
          </a:xfrm>
        </p:spPr>
        <p:txBody>
          <a:bodyPr/>
          <a:lstStyle/>
          <a:p>
            <a:r>
              <a:rPr lang="en-US" sz="2800" dirty="0" err="1"/>
              <a:t>Tài</a:t>
            </a:r>
            <a:r>
              <a:rPr lang="en-US" sz="2800" dirty="0"/>
              <a:t> </a:t>
            </a:r>
            <a:r>
              <a:rPr lang="en-US" sz="2800" dirty="0" err="1"/>
              <a:t>nguyên</a:t>
            </a:r>
            <a:r>
              <a:rPr lang="en-US" sz="2800" dirty="0"/>
              <a:t> </a:t>
            </a:r>
            <a:r>
              <a:rPr lang="en-US" sz="2800" dirty="0" err="1"/>
              <a:t>của</a:t>
            </a:r>
            <a:r>
              <a:rPr lang="en-US" sz="2800" dirty="0"/>
              <a:t> Kaggle </a:t>
            </a:r>
            <a:r>
              <a:rPr lang="en-US" sz="2800" dirty="0" err="1"/>
              <a:t>cho</a:t>
            </a:r>
            <a:r>
              <a:rPr lang="en-US" sz="2800" dirty="0"/>
              <a:t> </a:t>
            </a:r>
            <a:r>
              <a:rPr lang="en-US" sz="2800" dirty="0" err="1"/>
              <a:t>việc</a:t>
            </a:r>
            <a:r>
              <a:rPr lang="en-US" sz="2800" dirty="0"/>
              <a:t> training </a:t>
            </a:r>
          </a:p>
        </p:txBody>
      </p:sp>
      <p:sp>
        <p:nvSpPr>
          <p:cNvPr id="3" name="Text Placeholder 2">
            <a:extLst>
              <a:ext uri="{FF2B5EF4-FFF2-40B4-BE49-F238E27FC236}">
                <a16:creationId xmlns:a16="http://schemas.microsoft.com/office/drawing/2014/main" id="{052C3992-F8C8-C6EB-DC8A-DAAA5EA3704E}"/>
              </a:ext>
            </a:extLst>
          </p:cNvPr>
          <p:cNvSpPr>
            <a:spLocks noGrp="1"/>
          </p:cNvSpPr>
          <p:nvPr>
            <p:ph type="body" idx="1"/>
          </p:nvPr>
        </p:nvSpPr>
        <p:spPr>
          <a:xfrm>
            <a:off x="869150" y="1679945"/>
            <a:ext cx="7405800" cy="2828260"/>
          </a:xfrm>
        </p:spPr>
        <p:txBody>
          <a:bodyPr/>
          <a:lstStyle/>
          <a:p>
            <a:pPr>
              <a:buFont typeface="Arial" panose="020B0604020202020204" pitchFamily="34" charset="0"/>
              <a:buChar char="•"/>
            </a:pPr>
            <a:r>
              <a:rPr lang="en-US" sz="1400" noProof="1"/>
              <a:t>Ngoài các tải nguyên ở trên thì phân cứng cho việc training các mô hinh học máy là điều rất quan trọng đối với những người vừa mới tham gia vào lĩnh vực học máy.</a:t>
            </a:r>
          </a:p>
          <a:p>
            <a:pPr>
              <a:buFont typeface="Arial" panose="020B0604020202020204" pitchFamily="34" charset="0"/>
              <a:buChar char="•"/>
            </a:pPr>
            <a:r>
              <a:rPr lang="en-US" sz="1400" noProof="1"/>
              <a:t>Kaggle cung cấp :</a:t>
            </a:r>
          </a:p>
          <a:p>
            <a:pPr lvl="1">
              <a:buFont typeface="Arial" panose="020B0604020202020204" pitchFamily="34" charset="0"/>
              <a:buChar char="•"/>
            </a:pPr>
            <a:r>
              <a:rPr lang="en-US" sz="1400" noProof="1">
                <a:latin typeface="Times New Roman" panose="02020603050405020304" pitchFamily="18" charset="0"/>
                <a:cs typeface="Times New Roman" panose="02020603050405020304" pitchFamily="18" charset="0"/>
              </a:rPr>
              <a:t>Không giới hạn thời gian chạy đổi với CPU với 30GB ram</a:t>
            </a:r>
          </a:p>
          <a:p>
            <a:pPr lvl="1">
              <a:buFont typeface="Arial" panose="020B0604020202020204" pitchFamily="34" charset="0"/>
              <a:buChar char="•"/>
            </a:pPr>
            <a:r>
              <a:rPr lang="en-US" sz="1400" noProof="1">
                <a:latin typeface="Times New Roman" panose="02020603050405020304" pitchFamily="18" charset="0"/>
                <a:cs typeface="Times New Roman" panose="02020603050405020304" pitchFamily="18" charset="0"/>
              </a:rPr>
              <a:t>Mỗi tuần có 30 tiếng training với GPU. Có 2 loại GPU là P100 16GB ram và 2 GPU T4 , 15GB ram cho mới GPU</a:t>
            </a:r>
          </a:p>
          <a:p>
            <a:pPr lvl="1">
              <a:buFont typeface="Arial" panose="020B0604020202020204" pitchFamily="34" charset="0"/>
              <a:buChar char="•"/>
            </a:pPr>
            <a:r>
              <a:rPr lang="en-US" sz="1400" noProof="1">
                <a:latin typeface="Times New Roman" panose="02020603050405020304" pitchFamily="18" charset="0"/>
                <a:cs typeface="Times New Roman" panose="02020603050405020304" pitchFamily="18" charset="0"/>
              </a:rPr>
              <a:t>107 GB ổ đĩa để upload dữ liệu</a:t>
            </a:r>
          </a:p>
          <a:p>
            <a:pPr lvl="1">
              <a:buFont typeface="Arial" panose="020B0604020202020204" pitchFamily="34" charset="0"/>
              <a:buChar char="•"/>
            </a:pPr>
            <a:r>
              <a:rPr lang="en-US" sz="1400" noProof="1">
                <a:latin typeface="Times New Roman" panose="02020603050405020304" pitchFamily="18" charset="0"/>
                <a:cs typeface="Times New Roman" panose="02020603050405020304" pitchFamily="18" charset="0"/>
              </a:rPr>
              <a:t>Bạn có thể chạy notebook mà không cần treo máy (tuy nhiên trên colab chi dùng được cho colab pro +)</a:t>
            </a:r>
          </a:p>
          <a:p>
            <a:pPr>
              <a:buFont typeface="Arial" panose="020B0604020202020204" pitchFamily="34" charset="0"/>
              <a:buChar char="•"/>
            </a:pPr>
            <a:r>
              <a:rPr lang="en-US" sz="1400" i="1" noProof="1"/>
              <a:t>Lưu ý để có GPU cần phải xác thực tài khoản bằng số điện thoại</a:t>
            </a:r>
          </a:p>
        </p:txBody>
      </p:sp>
      <p:sp>
        <p:nvSpPr>
          <p:cNvPr id="4" name="Slide Number Placeholder 3">
            <a:extLst>
              <a:ext uri="{FF2B5EF4-FFF2-40B4-BE49-F238E27FC236}">
                <a16:creationId xmlns:a16="http://schemas.microsoft.com/office/drawing/2014/main" id="{5E514CCF-7221-6BDB-6A27-3F67961732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27889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709661" y="1382564"/>
            <a:ext cx="6260320" cy="2972441"/>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b="0" i="0" noProof="1">
                <a:solidFill>
                  <a:schemeClr val="tx1"/>
                </a:solidFill>
                <a:effectLst/>
                <a:latin typeface="Times New Roman" panose="02020603050405020304" pitchFamily="18" charset="0"/>
                <a:cs typeface="Times New Roman" panose="02020603050405020304" pitchFamily="18" charset="0"/>
              </a:rPr>
              <a:t>Kaggle cung cấp nhiều tài nguyên cho các nhà khoa học dữ liệu hàng đầu. Bạn có thể tìm thấy: dữ liệu, code, cộng đồng, các cuộc thi, các khóa học và nhiều điều khác nữa.</a:t>
            </a:r>
          </a:p>
          <a:p>
            <a:pPr marL="285750" indent="-285750">
              <a:buFont typeface="Arial" panose="020B0604020202020204" pitchFamily="34" charset="0"/>
              <a:buChar char="•"/>
            </a:pPr>
            <a:r>
              <a:rPr lang="en-US" sz="1400" noProof="1">
                <a:solidFill>
                  <a:schemeClr val="tx1"/>
                </a:solidFill>
                <a:latin typeface="Times New Roman" panose="02020603050405020304" pitchFamily="18" charset="0"/>
                <a:cs typeface="Times New Roman" panose="02020603050405020304" pitchFamily="18" charset="0"/>
              </a:rPr>
              <a:t>Hay cố gắng dành lấy những phần thường medal (gold,silver, bronze) nó là sự đánh giá tốt cho giá trị của những gì mình đã làm mang lại và được công nhận. Nó cũng cho bạn ấn tượng cho nhà tuyển dụng .</a:t>
            </a:r>
          </a:p>
          <a:p>
            <a:pPr algn="l" fontAlgn="base"/>
            <a:r>
              <a:rPr lang="en-US" sz="1400" b="0" i="0" dirty="0" err="1">
                <a:solidFill>
                  <a:schemeClr val="tx1"/>
                </a:solidFill>
                <a:effectLst/>
                <a:latin typeface="Times New Roman" panose="02020603050405020304" pitchFamily="18" charset="0"/>
                <a:cs typeface="Times New Roman" panose="02020603050405020304" pitchFamily="18" charset="0"/>
              </a:rPr>
              <a:t>Hãy</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thực</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hiện</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các</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thử</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thách</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để</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đạt</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b="0" i="0" dirty="0" err="1">
                <a:solidFill>
                  <a:schemeClr val="tx1"/>
                </a:solidFill>
                <a:effectLst/>
                <a:latin typeface="Times New Roman" panose="02020603050405020304" pitchFamily="18" charset="0"/>
                <a:cs typeface="Times New Roman" panose="02020603050405020304" pitchFamily="18" charset="0"/>
              </a:rPr>
              <a:t>được</a:t>
            </a:r>
            <a:r>
              <a:rPr lang="en-US" sz="1400" b="0" i="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cấp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độ</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trên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kaggle</a:t>
            </a:r>
            <a:r>
              <a:rPr lang="en-US" sz="1400" dirty="0">
                <a:solidFill>
                  <a:schemeClr val="tx1"/>
                </a:solidFill>
                <a:latin typeface="Times New Roman" panose="02020603050405020304" pitchFamily="18" charset="0"/>
                <a:cs typeface="Times New Roman" panose="02020603050405020304" pitchFamily="18" charset="0"/>
              </a:rPr>
              <a:t> </a:t>
            </a:r>
            <a:r>
              <a:rPr lang="en-US" sz="1400" b="0" i="0" dirty="0">
                <a:solidFill>
                  <a:schemeClr val="tx1"/>
                </a:solidFill>
                <a:effectLst/>
                <a:latin typeface="Times New Roman" panose="02020603050405020304" pitchFamily="18" charset="0"/>
                <a:cs typeface="Times New Roman" panose="02020603050405020304" pitchFamily="18" charset="0"/>
              </a:rPr>
              <a:t>produce: </a:t>
            </a:r>
            <a:r>
              <a:rPr lang="en-US" sz="1400" b="0" i="0" dirty="0">
                <a:solidFill>
                  <a:srgbClr val="5AC995"/>
                </a:solidFill>
                <a:effectLst/>
                <a:latin typeface="Times New Roman" panose="02020603050405020304" pitchFamily="18" charset="0"/>
                <a:cs typeface="Times New Roman" panose="02020603050405020304" pitchFamily="18" charset="0"/>
              </a:rPr>
              <a:t>Novice</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a:solidFill>
                  <a:srgbClr val="00BBFF"/>
                </a:solidFill>
                <a:effectLst/>
                <a:latin typeface="Times New Roman" panose="02020603050405020304" pitchFamily="18" charset="0"/>
                <a:cs typeface="Times New Roman" panose="02020603050405020304" pitchFamily="18" charset="0"/>
              </a:rPr>
              <a:t>Contributor</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a:solidFill>
                  <a:srgbClr val="95628F"/>
                </a:solidFill>
                <a:effectLst/>
                <a:latin typeface="Times New Roman" panose="02020603050405020304" pitchFamily="18" charset="0"/>
                <a:cs typeface="Times New Roman" panose="02020603050405020304" pitchFamily="18" charset="0"/>
              </a:rPr>
              <a:t>Expert</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a:solidFill>
                  <a:srgbClr val="F96517"/>
                </a:solidFill>
                <a:effectLst/>
                <a:latin typeface="Times New Roman" panose="02020603050405020304" pitchFamily="18" charset="0"/>
                <a:cs typeface="Times New Roman" panose="02020603050405020304" pitchFamily="18" charset="0"/>
              </a:rPr>
              <a:t>Master</a:t>
            </a:r>
            <a:r>
              <a:rPr lang="en-US" sz="1400" b="0" i="0" dirty="0">
                <a:solidFill>
                  <a:srgbClr val="000000"/>
                </a:solidFill>
                <a:effectLst/>
                <a:latin typeface="Times New Roman" panose="02020603050405020304" pitchFamily="18" charset="0"/>
                <a:cs typeface="Times New Roman" panose="02020603050405020304" pitchFamily="18" charset="0"/>
              </a:rPr>
              <a:t>, and </a:t>
            </a:r>
            <a:r>
              <a:rPr lang="en-US" sz="1400" b="0" i="0" dirty="0">
                <a:solidFill>
                  <a:srgbClr val="DCA917"/>
                </a:solidFill>
                <a:effectLst/>
                <a:latin typeface="Times New Roman" panose="02020603050405020304" pitchFamily="18" charset="0"/>
                <a:cs typeface="Times New Roman" panose="02020603050405020304" pitchFamily="18" charset="0"/>
              </a:rPr>
              <a:t>Grandmaster</a:t>
            </a:r>
            <a:r>
              <a:rPr lang="en-US" sz="1400" b="0" i="0" dirty="0">
                <a:solidFill>
                  <a:srgbClr val="000000"/>
                </a:solidFill>
                <a:effectLst/>
                <a:latin typeface="Times New Roman" panose="02020603050405020304" pitchFamily="18" charset="0"/>
                <a:cs typeface="Times New Roman" panose="02020603050405020304" pitchFamily="18" charset="0"/>
              </a:rPr>
              <a:t>.</a:t>
            </a:r>
            <a:endParaRPr lang="en-US" sz="1400" noProof="1">
              <a:solidFill>
                <a:srgbClr val="595959"/>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noProof="1">
                <a:solidFill>
                  <a:schemeClr val="tx1"/>
                </a:solidFill>
                <a:latin typeface="Times New Roman" panose="02020603050405020304" pitchFamily="18" charset="0"/>
                <a:cs typeface="Times New Roman" panose="02020603050405020304" pitchFamily="18" charset="0"/>
              </a:rPr>
              <a:t>Kaggle cũng lưu lại những sự hoạt động tích cực của bạn khi hoạt động trên kaggle</a:t>
            </a:r>
          </a:p>
        </p:txBody>
      </p:sp>
      <p:sp>
        <p:nvSpPr>
          <p:cNvPr id="136" name="Google Shape;136;p19"/>
          <p:cNvSpPr txBox="1">
            <a:spLocks noGrp="1"/>
          </p:cNvSpPr>
          <p:nvPr>
            <p:ph type="title"/>
          </p:nvPr>
        </p:nvSpPr>
        <p:spPr>
          <a:xfrm>
            <a:off x="869150" y="847600"/>
            <a:ext cx="3979297" cy="6261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Kết luận</a:t>
            </a:r>
            <a:endParaRPr sz="2800" dirty="0"/>
          </a:p>
        </p:txBody>
      </p:sp>
      <p:grpSp>
        <p:nvGrpSpPr>
          <p:cNvPr id="138" name="Google Shape;138;p19"/>
          <p:cNvGrpSpPr/>
          <p:nvPr/>
        </p:nvGrpSpPr>
        <p:grpSpPr>
          <a:xfrm>
            <a:off x="7516121" y="711701"/>
            <a:ext cx="903434" cy="903434"/>
            <a:chOff x="2594325" y="1627175"/>
            <a:chExt cx="440850" cy="440850"/>
          </a:xfrm>
        </p:grpSpPr>
        <p:sp>
          <p:nvSpPr>
            <p:cNvPr id="139" name="Google Shape;139;p1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CD2395D-6140-96ED-154E-5A9B95FFD0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7" name="Picture 6">
            <a:extLst>
              <a:ext uri="{FF2B5EF4-FFF2-40B4-BE49-F238E27FC236}">
                <a16:creationId xmlns:a16="http://schemas.microsoft.com/office/drawing/2014/main" id="{45DA4987-E16D-AE8B-1E51-174B78DCB08A}"/>
              </a:ext>
            </a:extLst>
          </p:cNvPr>
          <p:cNvPicPr>
            <a:picLocks noChangeAspect="1"/>
          </p:cNvPicPr>
          <p:nvPr/>
        </p:nvPicPr>
        <p:blipFill>
          <a:blip r:embed="rId2"/>
          <a:stretch>
            <a:fillRect/>
          </a:stretch>
        </p:blipFill>
        <p:spPr>
          <a:xfrm>
            <a:off x="1531668" y="389306"/>
            <a:ext cx="5659554" cy="2630341"/>
          </a:xfrm>
          <a:prstGeom prst="rect">
            <a:avLst/>
          </a:prstGeom>
        </p:spPr>
      </p:pic>
      <p:pic>
        <p:nvPicPr>
          <p:cNvPr id="11" name="Picture 10">
            <a:extLst>
              <a:ext uri="{FF2B5EF4-FFF2-40B4-BE49-F238E27FC236}">
                <a16:creationId xmlns:a16="http://schemas.microsoft.com/office/drawing/2014/main" id="{59B64950-24EF-46C5-3479-90AA36F39E3C}"/>
              </a:ext>
            </a:extLst>
          </p:cNvPr>
          <p:cNvPicPr>
            <a:picLocks noChangeAspect="1"/>
          </p:cNvPicPr>
          <p:nvPr/>
        </p:nvPicPr>
        <p:blipFill>
          <a:blip r:embed="rId3"/>
          <a:stretch>
            <a:fillRect/>
          </a:stretch>
        </p:blipFill>
        <p:spPr>
          <a:xfrm>
            <a:off x="435801" y="3019647"/>
            <a:ext cx="7851288" cy="1665583"/>
          </a:xfrm>
          <a:prstGeom prst="rect">
            <a:avLst/>
          </a:prstGeom>
        </p:spPr>
      </p:pic>
    </p:spTree>
    <p:extLst>
      <p:ext uri="{BB962C8B-B14F-4D97-AF65-F5344CB8AC3E}">
        <p14:creationId xmlns:p14="http://schemas.microsoft.com/office/powerpoint/2010/main" val="393013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7069-6CF8-678C-728C-8B97C7CE67CC}"/>
              </a:ext>
            </a:extLst>
          </p:cNvPr>
          <p:cNvSpPr>
            <a:spLocks noGrp="1"/>
          </p:cNvSpPr>
          <p:nvPr>
            <p:ph type="title"/>
          </p:nvPr>
        </p:nvSpPr>
        <p:spPr>
          <a:xfrm>
            <a:off x="869150" y="847600"/>
            <a:ext cx="4191948" cy="896139"/>
          </a:xfrm>
        </p:spPr>
        <p:txBody>
          <a:bodyPr/>
          <a:lstStyle/>
          <a:p>
            <a:r>
              <a:rPr lang="en-US" sz="2800" dirty="0" err="1"/>
              <a:t>Cách</a:t>
            </a:r>
            <a:r>
              <a:rPr lang="en-US" sz="2800" dirty="0"/>
              <a:t> </a:t>
            </a:r>
            <a:r>
              <a:rPr lang="en-US" sz="2800" dirty="0" err="1"/>
              <a:t>tham</a:t>
            </a:r>
            <a:r>
              <a:rPr lang="en-US" sz="2800" dirty="0"/>
              <a:t> </a:t>
            </a:r>
            <a:r>
              <a:rPr lang="en-US" sz="2800" dirty="0" err="1"/>
              <a:t>gia</a:t>
            </a:r>
            <a:r>
              <a:rPr lang="en-US" sz="2800" dirty="0"/>
              <a:t> </a:t>
            </a:r>
            <a:r>
              <a:rPr lang="en-US" sz="2800" dirty="0" err="1"/>
              <a:t>cuộc</a:t>
            </a:r>
            <a:r>
              <a:rPr lang="en-US" sz="2800" dirty="0"/>
              <a:t> </a:t>
            </a:r>
            <a:r>
              <a:rPr lang="en-US" sz="2800" dirty="0" err="1"/>
              <a:t>thi</a:t>
            </a:r>
            <a:r>
              <a:rPr lang="en-US" sz="2800" dirty="0"/>
              <a:t> </a:t>
            </a:r>
            <a:r>
              <a:rPr lang="en-US" sz="2800" dirty="0" err="1"/>
              <a:t>trên</a:t>
            </a:r>
            <a:r>
              <a:rPr lang="en-US" sz="2800" dirty="0"/>
              <a:t> </a:t>
            </a:r>
            <a:r>
              <a:rPr lang="en-US" sz="2800" dirty="0" err="1"/>
              <a:t>kaggle</a:t>
            </a:r>
            <a:endParaRPr lang="en-US" sz="2800" dirty="0"/>
          </a:p>
        </p:txBody>
      </p:sp>
      <p:sp>
        <p:nvSpPr>
          <p:cNvPr id="3" name="Text Placeholder 2">
            <a:extLst>
              <a:ext uri="{FF2B5EF4-FFF2-40B4-BE49-F238E27FC236}">
                <a16:creationId xmlns:a16="http://schemas.microsoft.com/office/drawing/2014/main" id="{7469ACF6-D5C8-0811-4933-423BF604019B}"/>
              </a:ext>
            </a:extLst>
          </p:cNvPr>
          <p:cNvSpPr>
            <a:spLocks noGrp="1"/>
          </p:cNvSpPr>
          <p:nvPr>
            <p:ph type="body" idx="1"/>
          </p:nvPr>
        </p:nvSpPr>
        <p:spPr>
          <a:xfrm>
            <a:off x="869151" y="1860698"/>
            <a:ext cx="7530570" cy="2721935"/>
          </a:xfrm>
        </p:spPr>
        <p:txBody>
          <a:bodyPr/>
          <a:lstStyle/>
          <a:p>
            <a:pPr marL="469900" indent="-342900">
              <a:buFont typeface="+mj-lt"/>
              <a:buAutoNum type="arabicPeriod"/>
            </a:pPr>
            <a:r>
              <a:rPr lang="en-US" sz="2000" b="1" dirty="0" err="1">
                <a:solidFill>
                  <a:schemeClr val="tx1"/>
                </a:solidFill>
              </a:rPr>
              <a:t>Lựa</a:t>
            </a:r>
            <a:r>
              <a:rPr lang="en-US" sz="2000" b="1" dirty="0">
                <a:solidFill>
                  <a:schemeClr val="tx1"/>
                </a:solidFill>
              </a:rPr>
              <a:t> </a:t>
            </a:r>
            <a:r>
              <a:rPr lang="en-US" sz="2000" b="1" dirty="0" err="1">
                <a:solidFill>
                  <a:schemeClr val="tx1"/>
                </a:solidFill>
              </a:rPr>
              <a:t>chọn</a:t>
            </a:r>
            <a:r>
              <a:rPr lang="en-US" sz="2000" b="1" dirty="0">
                <a:solidFill>
                  <a:schemeClr val="tx1"/>
                </a:solidFill>
              </a:rPr>
              <a:t> </a:t>
            </a:r>
            <a:r>
              <a:rPr lang="en-US" sz="2000" b="1" dirty="0" err="1">
                <a:solidFill>
                  <a:schemeClr val="tx1"/>
                </a:solidFill>
              </a:rPr>
              <a:t>thử</a:t>
            </a:r>
            <a:r>
              <a:rPr lang="en-US" sz="2000" b="1" dirty="0">
                <a:solidFill>
                  <a:schemeClr val="tx1"/>
                </a:solidFill>
              </a:rPr>
              <a:t> </a:t>
            </a:r>
            <a:r>
              <a:rPr lang="en-US" sz="2000" b="1" dirty="0" err="1">
                <a:solidFill>
                  <a:schemeClr val="tx1"/>
                </a:solidFill>
              </a:rPr>
              <a:t>thách</a:t>
            </a:r>
            <a:endParaRPr lang="en-US" sz="2000" b="1" dirty="0">
              <a:solidFill>
                <a:schemeClr val="tx1"/>
              </a:solidFill>
            </a:endParaRPr>
          </a:p>
          <a:p>
            <a:pPr>
              <a:buFont typeface="Arial" panose="020B0604020202020204" pitchFamily="34" charset="0"/>
              <a:buChar char="•"/>
            </a:pPr>
            <a:r>
              <a:rPr lang="en-US" sz="1400" dirty="0" err="1">
                <a:solidFill>
                  <a:schemeClr val="tx1"/>
                </a:solidFill>
              </a:rPr>
              <a:t>Lựa</a:t>
            </a:r>
            <a:r>
              <a:rPr lang="en-US" sz="1400" dirty="0">
                <a:solidFill>
                  <a:schemeClr val="tx1"/>
                </a:solidFill>
              </a:rPr>
              <a:t> </a:t>
            </a:r>
            <a:r>
              <a:rPr lang="en-US" sz="1400" dirty="0" err="1">
                <a:solidFill>
                  <a:schemeClr val="tx1"/>
                </a:solidFill>
              </a:rPr>
              <a:t>chọn</a:t>
            </a:r>
            <a:r>
              <a:rPr lang="en-US" sz="1400" dirty="0">
                <a:solidFill>
                  <a:schemeClr val="tx1"/>
                </a:solidFill>
              </a:rPr>
              <a:t> </a:t>
            </a:r>
            <a:r>
              <a:rPr lang="en-US" sz="1400" dirty="0" err="1">
                <a:solidFill>
                  <a:schemeClr val="tx1"/>
                </a:solidFill>
              </a:rPr>
              <a:t>chọn</a:t>
            </a:r>
            <a:r>
              <a:rPr lang="en-US" sz="1400" dirty="0">
                <a:solidFill>
                  <a:schemeClr val="tx1"/>
                </a:solidFill>
              </a:rPr>
              <a:t> </a:t>
            </a:r>
            <a:r>
              <a:rPr lang="en-US" sz="1400" dirty="0" err="1">
                <a:solidFill>
                  <a:schemeClr val="tx1"/>
                </a:solidFill>
              </a:rPr>
              <a:t>bài</a:t>
            </a:r>
            <a:r>
              <a:rPr lang="en-US" sz="1400" dirty="0">
                <a:solidFill>
                  <a:schemeClr val="tx1"/>
                </a:solidFill>
              </a:rPr>
              <a:t> </a:t>
            </a:r>
            <a:r>
              <a:rPr lang="en-US" sz="1400" dirty="0" err="1">
                <a:solidFill>
                  <a:schemeClr val="tx1"/>
                </a:solidFill>
              </a:rPr>
              <a:t>toán</a:t>
            </a:r>
            <a:r>
              <a:rPr lang="en-US" sz="1400" dirty="0">
                <a:solidFill>
                  <a:schemeClr val="tx1"/>
                </a:solidFill>
              </a:rPr>
              <a:t> </a:t>
            </a:r>
            <a:r>
              <a:rPr lang="en-US" sz="1400" dirty="0" err="1">
                <a:solidFill>
                  <a:schemeClr val="tx1"/>
                </a:solidFill>
              </a:rPr>
              <a:t>phù</a:t>
            </a:r>
            <a:r>
              <a:rPr lang="en-US" sz="1400" dirty="0">
                <a:solidFill>
                  <a:schemeClr val="tx1"/>
                </a:solidFill>
              </a:rPr>
              <a:t> </a:t>
            </a:r>
            <a:r>
              <a:rPr lang="en-US" sz="1400" dirty="0" err="1">
                <a:solidFill>
                  <a:schemeClr val="tx1"/>
                </a:solidFill>
              </a:rPr>
              <a:t>hợp</a:t>
            </a:r>
            <a:r>
              <a:rPr lang="en-US" sz="1400" dirty="0">
                <a:solidFill>
                  <a:schemeClr val="tx1"/>
                </a:solidFill>
              </a:rPr>
              <a:t> </a:t>
            </a:r>
            <a:r>
              <a:rPr lang="en-US" sz="1400" dirty="0" err="1">
                <a:solidFill>
                  <a:schemeClr val="tx1"/>
                </a:solidFill>
              </a:rPr>
              <a:t>với</a:t>
            </a:r>
            <a:r>
              <a:rPr lang="en-US" sz="1400" dirty="0">
                <a:solidFill>
                  <a:schemeClr val="tx1"/>
                </a:solidFill>
              </a:rPr>
              <a:t> </a:t>
            </a:r>
            <a:r>
              <a:rPr lang="en-US" sz="1400" dirty="0" err="1">
                <a:solidFill>
                  <a:schemeClr val="tx1"/>
                </a:solidFill>
              </a:rPr>
              <a:t>tài</a:t>
            </a:r>
            <a:r>
              <a:rPr lang="en-US" sz="1400" dirty="0">
                <a:solidFill>
                  <a:schemeClr val="tx1"/>
                </a:solidFill>
              </a:rPr>
              <a:t> </a:t>
            </a:r>
            <a:r>
              <a:rPr lang="en-US" sz="1400" dirty="0" err="1">
                <a:solidFill>
                  <a:schemeClr val="tx1"/>
                </a:solidFill>
              </a:rPr>
              <a:t>nguyên</a:t>
            </a:r>
            <a:r>
              <a:rPr lang="en-US" sz="1400" dirty="0">
                <a:solidFill>
                  <a:schemeClr val="tx1"/>
                </a:solidFill>
              </a:rPr>
              <a:t> </a:t>
            </a:r>
            <a:r>
              <a:rPr lang="en-US" sz="1400" dirty="0" err="1">
                <a:solidFill>
                  <a:schemeClr val="tx1"/>
                </a:solidFill>
              </a:rPr>
              <a:t>cũng</a:t>
            </a:r>
            <a:r>
              <a:rPr lang="en-US" sz="1400" dirty="0">
                <a:solidFill>
                  <a:schemeClr val="tx1"/>
                </a:solidFill>
              </a:rPr>
              <a:t> </a:t>
            </a:r>
            <a:r>
              <a:rPr lang="en-US" sz="1400" dirty="0" err="1">
                <a:solidFill>
                  <a:schemeClr val="tx1"/>
                </a:solidFill>
              </a:rPr>
              <a:t>như</a:t>
            </a:r>
            <a:r>
              <a:rPr lang="en-US" sz="1400" dirty="0">
                <a:solidFill>
                  <a:schemeClr val="tx1"/>
                </a:solidFill>
              </a:rPr>
              <a:t> </a:t>
            </a:r>
            <a:r>
              <a:rPr lang="en-US" sz="1400" dirty="0" err="1">
                <a:solidFill>
                  <a:schemeClr val="tx1"/>
                </a:solidFill>
              </a:rPr>
              <a:t>nhiệm</a:t>
            </a:r>
            <a:r>
              <a:rPr lang="en-US" sz="1400" dirty="0">
                <a:solidFill>
                  <a:schemeClr val="tx1"/>
                </a:solidFill>
              </a:rPr>
              <a:t> </a:t>
            </a:r>
            <a:r>
              <a:rPr lang="en-US" sz="1400" dirty="0" err="1">
                <a:solidFill>
                  <a:schemeClr val="tx1"/>
                </a:solidFill>
              </a:rPr>
              <a:t>vụ</a:t>
            </a:r>
            <a:r>
              <a:rPr lang="en-US" sz="1400" dirty="0">
                <a:solidFill>
                  <a:schemeClr val="tx1"/>
                </a:solidFill>
              </a:rPr>
              <a:t> </a:t>
            </a:r>
            <a:r>
              <a:rPr lang="en-US" sz="1400" dirty="0" err="1">
                <a:solidFill>
                  <a:schemeClr val="tx1"/>
                </a:solidFill>
              </a:rPr>
              <a:t>mà</a:t>
            </a:r>
            <a:r>
              <a:rPr lang="en-US" sz="1400" dirty="0">
                <a:solidFill>
                  <a:schemeClr val="tx1"/>
                </a:solidFill>
              </a:rPr>
              <a:t> </a:t>
            </a:r>
            <a:r>
              <a:rPr lang="en-US" sz="1400" dirty="0" err="1">
                <a:solidFill>
                  <a:schemeClr val="tx1"/>
                </a:solidFill>
              </a:rPr>
              <a:t>mình</a:t>
            </a:r>
            <a:r>
              <a:rPr lang="en-US" sz="1400" dirty="0">
                <a:solidFill>
                  <a:schemeClr val="tx1"/>
                </a:solidFill>
              </a:rPr>
              <a:t> </a:t>
            </a:r>
            <a:r>
              <a:rPr lang="en-US" sz="1400" dirty="0" err="1">
                <a:solidFill>
                  <a:schemeClr val="tx1"/>
                </a:solidFill>
              </a:rPr>
              <a:t>cần</a:t>
            </a:r>
            <a:r>
              <a:rPr lang="en-US" sz="1400" dirty="0">
                <a:solidFill>
                  <a:schemeClr val="tx1"/>
                </a:solidFill>
              </a:rPr>
              <a:t> </a:t>
            </a:r>
            <a:r>
              <a:rPr lang="en-US" sz="1400" dirty="0" err="1">
                <a:solidFill>
                  <a:schemeClr val="tx1"/>
                </a:solidFill>
              </a:rPr>
              <a:t>làm</a:t>
            </a:r>
            <a:r>
              <a:rPr lang="en-US" sz="1400" dirty="0">
                <a:solidFill>
                  <a:schemeClr val="tx1"/>
                </a:solidFill>
              </a:rPr>
              <a:t>.</a:t>
            </a:r>
          </a:p>
          <a:p>
            <a:pPr>
              <a:buFont typeface="Arial" panose="020B0604020202020204" pitchFamily="34" charset="0"/>
              <a:buChar char="•"/>
            </a:pPr>
            <a:r>
              <a:rPr lang="en-US" sz="1400" dirty="0" err="1">
                <a:solidFill>
                  <a:schemeClr val="tx1"/>
                </a:solidFill>
              </a:rPr>
              <a:t>Cách</a:t>
            </a:r>
            <a:r>
              <a:rPr lang="en-US" sz="1400" dirty="0">
                <a:solidFill>
                  <a:schemeClr val="tx1"/>
                </a:solidFill>
              </a:rPr>
              <a:t> </a:t>
            </a:r>
            <a:r>
              <a:rPr lang="en-US" sz="1400" dirty="0" err="1">
                <a:solidFill>
                  <a:schemeClr val="tx1"/>
                </a:solidFill>
              </a:rPr>
              <a:t>lựa</a:t>
            </a:r>
            <a:r>
              <a:rPr lang="en-US" sz="1400" dirty="0">
                <a:solidFill>
                  <a:schemeClr val="tx1"/>
                </a:solidFill>
              </a:rPr>
              <a:t> </a:t>
            </a:r>
            <a:r>
              <a:rPr lang="en-US" sz="1400" dirty="0" err="1">
                <a:solidFill>
                  <a:schemeClr val="tx1"/>
                </a:solidFill>
              </a:rPr>
              <a:t>chọn</a:t>
            </a:r>
            <a:r>
              <a:rPr lang="en-US" sz="1400" dirty="0">
                <a:solidFill>
                  <a:schemeClr val="tx1"/>
                </a:solidFill>
              </a:rPr>
              <a:t> </a:t>
            </a:r>
            <a:r>
              <a:rPr lang="en-US" sz="1400" dirty="0" err="1">
                <a:solidFill>
                  <a:schemeClr val="tx1"/>
                </a:solidFill>
              </a:rPr>
              <a:t>bài</a:t>
            </a:r>
            <a:r>
              <a:rPr lang="en-US" sz="1400" dirty="0">
                <a:solidFill>
                  <a:schemeClr val="tx1"/>
                </a:solidFill>
              </a:rPr>
              <a:t> </a:t>
            </a:r>
            <a:r>
              <a:rPr lang="en-US" sz="1400" dirty="0" err="1">
                <a:solidFill>
                  <a:schemeClr val="tx1"/>
                </a:solidFill>
              </a:rPr>
              <a:t>toàn</a:t>
            </a:r>
            <a:r>
              <a:rPr lang="en-US" sz="1400" dirty="0">
                <a:solidFill>
                  <a:schemeClr val="tx1"/>
                </a:solidFill>
              </a:rPr>
              <a:t>:</a:t>
            </a:r>
          </a:p>
          <a:p>
            <a:pPr lvl="1">
              <a:buFont typeface="Arial" panose="020B0604020202020204" pitchFamily="34" charset="0"/>
              <a:buChar char="•"/>
            </a:pPr>
            <a:r>
              <a:rPr lang="en-US" sz="1400" dirty="0" err="1">
                <a:solidFill>
                  <a:schemeClr val="tx1"/>
                </a:solidFill>
                <a:latin typeface="Times New Roman" panose="02020603050405020304" pitchFamily="18" charset="0"/>
                <a:cs typeface="Times New Roman" panose="02020603050405020304" pitchFamily="18" charset="0"/>
              </a:rPr>
              <a:t>Đọc</a:t>
            </a:r>
            <a:r>
              <a:rPr lang="en-US" sz="1400" dirty="0">
                <a:solidFill>
                  <a:schemeClr val="tx1"/>
                </a:solidFill>
                <a:latin typeface="Times New Roman" panose="02020603050405020304" pitchFamily="18" charset="0"/>
                <a:cs typeface="Times New Roman" panose="02020603050405020304" pitchFamily="18" charset="0"/>
              </a:rPr>
              <a:t> data </a:t>
            </a:r>
            <a:r>
              <a:rPr lang="en-US" sz="1400" dirty="0" err="1">
                <a:solidFill>
                  <a:schemeClr val="tx1"/>
                </a:solidFill>
                <a:latin typeface="Times New Roman" panose="02020603050405020304" pitchFamily="18" charset="0"/>
                <a:cs typeface="Times New Roman" panose="02020603050405020304" pitchFamily="18" charset="0"/>
              </a:rPr>
              <a:t>và</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ước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lượng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độ</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lớn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của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dữ</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liệu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có</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những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dữ</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liệu</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có</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thể</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lên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tới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hơn</a:t>
            </a:r>
            <a:r>
              <a:rPr lang="en-US" sz="1400" dirty="0">
                <a:solidFill>
                  <a:schemeClr val="tx1"/>
                </a:solidFill>
                <a:latin typeface="Times New Roman" panose="02020603050405020304" pitchFamily="18" charset="0"/>
                <a:cs typeface="Times New Roman" panose="02020603050405020304" pitchFamily="18" charset="0"/>
              </a:rPr>
              <a:t> 100Gb </a:t>
            </a:r>
            <a:r>
              <a:rPr lang="en-US" sz="1400" dirty="0" err="1">
                <a:solidFill>
                  <a:schemeClr val="tx1"/>
                </a:solidFill>
                <a:latin typeface="Times New Roman" panose="02020603050405020304" pitchFamily="18" charset="0"/>
                <a:cs typeface="Times New Roman" panose="02020603050405020304" pitchFamily="18" charset="0"/>
              </a:rPr>
              <a:t>nên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bạn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cận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lựa</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chọn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nó</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bài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toán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phù</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hợp</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với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tài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nguyên</a:t>
            </a:r>
            <a:r>
              <a:rPr lang="en-US" sz="1400" dirty="0">
                <a:solidFill>
                  <a:schemeClr val="tx1"/>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1400" dirty="0" err="1">
                <a:solidFill>
                  <a:schemeClr val="tx1"/>
                </a:solidFill>
                <a:latin typeface="Times New Roman" panose="02020603050405020304" pitchFamily="18" charset="0"/>
                <a:cs typeface="Times New Roman" panose="02020603050405020304" pitchFamily="18" charset="0"/>
              </a:rPr>
              <a:t>Nhiệm</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vụ</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mà</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mình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muốn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thực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hiện</a:t>
            </a:r>
            <a:r>
              <a:rPr lang="en-US" sz="1400" dirty="0">
                <a:solidFill>
                  <a:schemeClr val="tx1"/>
                </a:solidFill>
                <a:latin typeface="Times New Roman" panose="02020603050405020304" pitchFamily="18" charset="0"/>
                <a:cs typeface="Times New Roman" panose="02020603050405020304" pitchFamily="18" charset="0"/>
              </a:rPr>
              <a:t> (NLP, Computer, vision)</a:t>
            </a:r>
          </a:p>
          <a:p>
            <a:pPr>
              <a:buFont typeface="Arial" panose="020B0604020202020204" pitchFamily="34" charset="0"/>
              <a:buChar char="•"/>
            </a:pPr>
            <a:r>
              <a:rPr lang="en-US" sz="1400" dirty="0" err="1"/>
              <a:t>Cuộc</a:t>
            </a:r>
            <a:r>
              <a:rPr lang="en-US" sz="1400" dirty="0"/>
              <a:t> </a:t>
            </a:r>
            <a:r>
              <a:rPr lang="en-US" sz="1400" dirty="0" err="1"/>
              <a:t>thi</a:t>
            </a:r>
            <a:r>
              <a:rPr lang="en-US" sz="1400" dirty="0"/>
              <a:t> </a:t>
            </a:r>
            <a:r>
              <a:rPr lang="en-US" sz="1400" dirty="0" err="1"/>
              <a:t>được</a:t>
            </a:r>
            <a:r>
              <a:rPr lang="en-US" sz="1400" dirty="0"/>
              <a:t> </a:t>
            </a:r>
            <a:r>
              <a:rPr lang="en-US" sz="1400" dirty="0" err="1"/>
              <a:t>chọ</a:t>
            </a:r>
            <a:r>
              <a:rPr lang="en-US" sz="1400" dirty="0"/>
              <a:t> ở </a:t>
            </a:r>
            <a:r>
              <a:rPr lang="en-US" sz="1400" dirty="0" err="1"/>
              <a:t>đây</a:t>
            </a:r>
            <a:r>
              <a:rPr lang="en-US" sz="1400" dirty="0"/>
              <a:t> </a:t>
            </a:r>
            <a:r>
              <a:rPr lang="en-US" sz="1400" dirty="0" err="1"/>
              <a:t>là</a:t>
            </a:r>
            <a:r>
              <a:rPr lang="en-US" sz="1400" dirty="0"/>
              <a:t> </a:t>
            </a:r>
            <a:r>
              <a:rPr lang="en-US" sz="1400" dirty="0" err="1"/>
              <a:t>chúng</a:t>
            </a:r>
            <a:r>
              <a:rPr lang="en-US" sz="1400" dirty="0"/>
              <a:t> </a:t>
            </a:r>
            <a:r>
              <a:rPr lang="en-US" sz="1400" dirty="0" err="1"/>
              <a:t>tối</a:t>
            </a:r>
            <a:r>
              <a:rPr lang="en-US" sz="1400" dirty="0"/>
              <a:t> chon Kaggle-LLM science example</a:t>
            </a:r>
          </a:p>
        </p:txBody>
      </p:sp>
      <p:sp>
        <p:nvSpPr>
          <p:cNvPr id="5" name="Slide Number Placeholder 4">
            <a:extLst>
              <a:ext uri="{FF2B5EF4-FFF2-40B4-BE49-F238E27FC236}">
                <a16:creationId xmlns:a16="http://schemas.microsoft.com/office/drawing/2014/main" id="{D811FDF1-11F0-2E34-F60A-489606DDE0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61355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7A98585-71C5-22FE-E0B0-36C6B997DC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8" name="Picture 7">
            <a:extLst>
              <a:ext uri="{FF2B5EF4-FFF2-40B4-BE49-F238E27FC236}">
                <a16:creationId xmlns:a16="http://schemas.microsoft.com/office/drawing/2014/main" id="{CE254A2F-60BA-F67D-B784-335F97C81186}"/>
              </a:ext>
            </a:extLst>
          </p:cNvPr>
          <p:cNvPicPr>
            <a:picLocks noChangeAspect="1"/>
          </p:cNvPicPr>
          <p:nvPr/>
        </p:nvPicPr>
        <p:blipFill>
          <a:blip r:embed="rId2"/>
          <a:stretch>
            <a:fillRect/>
          </a:stretch>
        </p:blipFill>
        <p:spPr>
          <a:xfrm>
            <a:off x="871870" y="637953"/>
            <a:ext cx="7421525" cy="3944680"/>
          </a:xfrm>
          <a:prstGeom prst="rect">
            <a:avLst/>
          </a:prstGeom>
        </p:spPr>
      </p:pic>
    </p:spTree>
    <p:extLst>
      <p:ext uri="{BB962C8B-B14F-4D97-AF65-F5344CB8AC3E}">
        <p14:creationId xmlns:p14="http://schemas.microsoft.com/office/powerpoint/2010/main" val="2330372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49A40C2-AC1F-3DFE-31B5-A04592F3A9FE}"/>
              </a:ext>
            </a:extLst>
          </p:cNvPr>
          <p:cNvSpPr>
            <a:spLocks noGrp="1"/>
          </p:cNvSpPr>
          <p:nvPr>
            <p:ph type="body" idx="1"/>
          </p:nvPr>
        </p:nvSpPr>
        <p:spPr>
          <a:xfrm>
            <a:off x="869100" y="818707"/>
            <a:ext cx="7405800" cy="3466320"/>
          </a:xfrm>
        </p:spPr>
        <p:txBody>
          <a:bodyPr/>
          <a:lstStyle/>
          <a:p>
            <a:pPr marL="101600" indent="0">
              <a:buNone/>
            </a:pPr>
            <a:r>
              <a:rPr lang="en-US" dirty="0"/>
              <a:t>2. </a:t>
            </a:r>
            <a:r>
              <a:rPr lang="en-US" b="1" dirty="0" err="1"/>
              <a:t>Xác</a:t>
            </a:r>
            <a:r>
              <a:rPr lang="en-US" b="1" dirty="0"/>
              <a:t> </a:t>
            </a:r>
            <a:r>
              <a:rPr lang="en-US" b="1" dirty="0" err="1"/>
              <a:t>định</a:t>
            </a:r>
            <a:r>
              <a:rPr lang="en-US" b="1" dirty="0"/>
              <a:t> </a:t>
            </a:r>
            <a:r>
              <a:rPr lang="en-US" b="1" dirty="0" err="1"/>
              <a:t>tài</a:t>
            </a:r>
            <a:r>
              <a:rPr lang="en-US" b="1" dirty="0"/>
              <a:t> </a:t>
            </a:r>
            <a:r>
              <a:rPr lang="en-US" b="1" dirty="0" err="1"/>
              <a:t>nguyên</a:t>
            </a:r>
            <a:r>
              <a:rPr lang="en-US" b="1" dirty="0"/>
              <a:t> </a:t>
            </a:r>
            <a:r>
              <a:rPr lang="en-US" b="1" dirty="0" err="1"/>
              <a:t>mình</a:t>
            </a:r>
            <a:r>
              <a:rPr lang="en-US" b="1" dirty="0"/>
              <a:t> </a:t>
            </a:r>
            <a:r>
              <a:rPr lang="en-US" b="1" dirty="0" err="1"/>
              <a:t>có</a:t>
            </a:r>
            <a:r>
              <a:rPr lang="en-US" b="1" dirty="0"/>
              <a:t> </a:t>
            </a:r>
            <a:r>
              <a:rPr lang="en-US" b="1" dirty="0" err="1"/>
              <a:t>cho</a:t>
            </a:r>
            <a:r>
              <a:rPr lang="en-US" b="1" dirty="0"/>
              <a:t> </a:t>
            </a:r>
            <a:r>
              <a:rPr lang="en-US" b="1" dirty="0" err="1"/>
              <a:t>cuộc</a:t>
            </a:r>
            <a:r>
              <a:rPr lang="en-US" b="1" dirty="0"/>
              <a:t> </a:t>
            </a:r>
            <a:r>
              <a:rPr lang="en-US" b="1" dirty="0" err="1"/>
              <a:t>thi</a:t>
            </a:r>
            <a:endParaRPr lang="en-US" b="1" dirty="0"/>
          </a:p>
          <a:p>
            <a:pPr>
              <a:buFont typeface="Arial" panose="020B0604020202020204" pitchFamily="34" charset="0"/>
              <a:buChar char="•"/>
            </a:pPr>
            <a:r>
              <a:rPr lang="en-US" sz="1400" dirty="0" err="1"/>
              <a:t>Phần</a:t>
            </a:r>
            <a:r>
              <a:rPr lang="en-US" sz="1400" dirty="0"/>
              <a:t> </a:t>
            </a:r>
            <a:r>
              <a:rPr lang="en-US" sz="1400" dirty="0" err="1"/>
              <a:t>cứng</a:t>
            </a:r>
            <a:r>
              <a:rPr lang="en-US" sz="1400" dirty="0"/>
              <a:t> </a:t>
            </a:r>
            <a:r>
              <a:rPr lang="en-US" sz="1400" dirty="0" err="1"/>
              <a:t>được</a:t>
            </a:r>
            <a:r>
              <a:rPr lang="en-US" sz="1400" dirty="0"/>
              <a:t> </a:t>
            </a:r>
            <a:r>
              <a:rPr lang="en-US" sz="1400" dirty="0" err="1"/>
              <a:t>cung</a:t>
            </a:r>
            <a:r>
              <a:rPr lang="en-US" sz="1400" dirty="0"/>
              <a:t> </a:t>
            </a:r>
            <a:r>
              <a:rPr lang="en-US" sz="1400" dirty="0" err="1"/>
              <a:t>cấp</a:t>
            </a:r>
            <a:r>
              <a:rPr lang="en-US" sz="1400" dirty="0"/>
              <a:t> </a:t>
            </a:r>
            <a:r>
              <a:rPr lang="en-US" sz="1400" dirty="0" err="1"/>
              <a:t>bời</a:t>
            </a:r>
            <a:r>
              <a:rPr lang="en-US" sz="1400" dirty="0"/>
              <a:t> Kaggle</a:t>
            </a:r>
          </a:p>
          <a:p>
            <a:pPr>
              <a:buFont typeface="Arial" panose="020B0604020202020204" pitchFamily="34" charset="0"/>
              <a:buChar char="•"/>
            </a:pPr>
            <a:r>
              <a:rPr lang="en-US" sz="1400" dirty="0" err="1"/>
              <a:t>Dữ</a:t>
            </a:r>
            <a:r>
              <a:rPr lang="en-US" sz="1400" dirty="0"/>
              <a:t> </a:t>
            </a:r>
            <a:r>
              <a:rPr lang="en-US" sz="1400" dirty="0" err="1"/>
              <a:t>liều</a:t>
            </a:r>
            <a:r>
              <a:rPr lang="en-US" sz="1400" dirty="0"/>
              <a:t> </a:t>
            </a:r>
            <a:r>
              <a:rPr lang="en-US" sz="1400" dirty="0" err="1"/>
              <a:t>của</a:t>
            </a:r>
            <a:r>
              <a:rPr lang="en-US" sz="1400" dirty="0"/>
              <a:t> </a:t>
            </a:r>
            <a:r>
              <a:rPr lang="en-US" sz="1400" dirty="0" err="1"/>
              <a:t>cuộc</a:t>
            </a:r>
            <a:r>
              <a:rPr lang="en-US" sz="1400" dirty="0"/>
              <a:t> </a:t>
            </a:r>
            <a:r>
              <a:rPr lang="en-US" sz="1400" dirty="0" err="1"/>
              <a:t>thi</a:t>
            </a:r>
            <a:r>
              <a:rPr lang="en-US" sz="1400" dirty="0"/>
              <a:t> </a:t>
            </a:r>
            <a:r>
              <a:rPr lang="en-US" sz="1400" dirty="0" err="1"/>
              <a:t>tổng</a:t>
            </a:r>
            <a:r>
              <a:rPr lang="en-US" sz="1400" dirty="0"/>
              <a:t> </a:t>
            </a:r>
            <a:r>
              <a:rPr lang="en-US" sz="1400" dirty="0" err="1"/>
              <a:t>hợp</a:t>
            </a:r>
            <a:r>
              <a:rPr lang="en-US" sz="1400" dirty="0"/>
              <a:t> 200 </a:t>
            </a:r>
            <a:r>
              <a:rPr lang="en-US" sz="1400" dirty="0" err="1"/>
              <a:t>câu</a:t>
            </a:r>
            <a:r>
              <a:rPr lang="en-US" sz="1400" dirty="0"/>
              <a:t> </a:t>
            </a:r>
            <a:r>
              <a:rPr lang="en-US" sz="1400" dirty="0" err="1"/>
              <a:t>hỏi</a:t>
            </a:r>
            <a:r>
              <a:rPr lang="en-US" sz="1400" dirty="0"/>
              <a:t> </a:t>
            </a:r>
            <a:r>
              <a:rPr lang="en-US" sz="1400" dirty="0" err="1"/>
              <a:t>trắc</a:t>
            </a:r>
            <a:r>
              <a:rPr lang="en-US" sz="1400" dirty="0"/>
              <a:t> </a:t>
            </a:r>
            <a:r>
              <a:rPr lang="en-US" sz="1400" dirty="0" err="1"/>
              <a:t>nghiệm</a:t>
            </a:r>
            <a:r>
              <a:rPr lang="en-US" sz="1400" dirty="0"/>
              <a:t> </a:t>
            </a:r>
          </a:p>
          <a:p>
            <a:pPr>
              <a:buFont typeface="Arial" panose="020B0604020202020204" pitchFamily="34" charset="0"/>
              <a:buChar char="•"/>
            </a:pPr>
            <a:r>
              <a:rPr lang="en-US" sz="1400" dirty="0"/>
              <a:t>Discussion: </a:t>
            </a:r>
            <a:r>
              <a:rPr lang="en-US" sz="1400" dirty="0" err="1"/>
              <a:t>nơi</a:t>
            </a:r>
            <a:r>
              <a:rPr lang="en-US" sz="1400" dirty="0"/>
              <a:t> </a:t>
            </a:r>
            <a:r>
              <a:rPr lang="en-US" sz="1400" dirty="0" err="1"/>
              <a:t>thảo</a:t>
            </a:r>
            <a:r>
              <a:rPr lang="en-US" sz="1400" dirty="0"/>
              <a:t> </a:t>
            </a:r>
            <a:r>
              <a:rPr lang="en-US" sz="1400" dirty="0" err="1"/>
              <a:t>luận</a:t>
            </a:r>
            <a:r>
              <a:rPr lang="en-US" sz="1400" dirty="0"/>
              <a:t> </a:t>
            </a:r>
            <a:r>
              <a:rPr lang="en-US" sz="1400" dirty="0" err="1"/>
              <a:t>của</a:t>
            </a:r>
            <a:r>
              <a:rPr lang="en-US" sz="1400" dirty="0"/>
              <a:t> </a:t>
            </a:r>
            <a:r>
              <a:rPr lang="en-US" sz="1400" dirty="0" err="1"/>
              <a:t>cuộc</a:t>
            </a:r>
            <a:r>
              <a:rPr lang="en-US" sz="1400" dirty="0"/>
              <a:t> </a:t>
            </a:r>
            <a:r>
              <a:rPr lang="en-US" sz="1400" dirty="0" err="1"/>
              <a:t>thi</a:t>
            </a:r>
            <a:r>
              <a:rPr lang="en-US" sz="1400" dirty="0"/>
              <a:t> </a:t>
            </a:r>
            <a:r>
              <a:rPr lang="en-US" sz="1400" dirty="0" err="1"/>
              <a:t>cho</a:t>
            </a:r>
            <a:r>
              <a:rPr lang="en-US" sz="1400" dirty="0"/>
              <a:t> </a:t>
            </a:r>
            <a:r>
              <a:rPr lang="en-US" sz="1400" dirty="0" err="1"/>
              <a:t>phép</a:t>
            </a:r>
            <a:r>
              <a:rPr lang="en-US" sz="1400" dirty="0"/>
              <a:t> </a:t>
            </a:r>
            <a:r>
              <a:rPr lang="en-US" sz="1400" dirty="0" err="1"/>
              <a:t>chúng</a:t>
            </a:r>
            <a:r>
              <a:rPr lang="en-US" sz="1400" dirty="0"/>
              <a:t> ta </a:t>
            </a:r>
            <a:r>
              <a:rPr lang="en-US" sz="1400" dirty="0" err="1"/>
              <a:t>trao</a:t>
            </a:r>
            <a:r>
              <a:rPr lang="en-US" sz="1400" dirty="0"/>
              <a:t> </a:t>
            </a:r>
            <a:r>
              <a:rPr lang="en-US" sz="1400" dirty="0" err="1"/>
              <a:t>đổi</a:t>
            </a:r>
            <a:r>
              <a:rPr lang="en-US" sz="1400" dirty="0"/>
              <a:t> </a:t>
            </a:r>
            <a:r>
              <a:rPr lang="en-US" sz="1400" dirty="0" err="1"/>
              <a:t>kết</a:t>
            </a:r>
            <a:r>
              <a:rPr lang="en-US" sz="1400" dirty="0"/>
              <a:t> </a:t>
            </a:r>
            <a:r>
              <a:rPr lang="en-US" sz="1400" dirty="0" err="1"/>
              <a:t>quả</a:t>
            </a:r>
            <a:r>
              <a:rPr lang="en-US" sz="1400" dirty="0"/>
              <a:t> hay </a:t>
            </a:r>
            <a:r>
              <a:rPr lang="en-US" sz="1400" dirty="0" err="1"/>
              <a:t>đọc</a:t>
            </a:r>
            <a:r>
              <a:rPr lang="en-US" sz="1400" dirty="0"/>
              <a:t> </a:t>
            </a:r>
            <a:r>
              <a:rPr lang="en-US" sz="1400" dirty="0" err="1"/>
              <a:t>được</a:t>
            </a:r>
            <a:r>
              <a:rPr lang="en-US" sz="1400" dirty="0"/>
              <a:t> </a:t>
            </a:r>
            <a:r>
              <a:rPr lang="en-US" sz="1400" dirty="0" err="1"/>
              <a:t>những</a:t>
            </a:r>
            <a:r>
              <a:rPr lang="en-US" sz="1400" dirty="0"/>
              <a:t> </a:t>
            </a:r>
            <a:r>
              <a:rPr lang="en-US" sz="1400" dirty="0" err="1"/>
              <a:t>thử</a:t>
            </a:r>
            <a:r>
              <a:rPr lang="en-US" sz="1400" dirty="0"/>
              <a:t> </a:t>
            </a:r>
            <a:r>
              <a:rPr lang="en-US" sz="1400" dirty="0" err="1"/>
              <a:t>nghiệm</a:t>
            </a:r>
            <a:r>
              <a:rPr lang="en-US" sz="1400" dirty="0"/>
              <a:t> </a:t>
            </a:r>
            <a:r>
              <a:rPr lang="en-US" sz="1400" dirty="0" err="1"/>
              <a:t>được</a:t>
            </a:r>
            <a:r>
              <a:rPr lang="en-US" sz="1400" dirty="0"/>
              <a:t> public </a:t>
            </a:r>
            <a:r>
              <a:rPr lang="en-US" sz="1400" dirty="0" err="1"/>
              <a:t>và</a:t>
            </a:r>
            <a:r>
              <a:rPr lang="en-US" sz="1400" dirty="0"/>
              <a:t> </a:t>
            </a:r>
            <a:r>
              <a:rPr lang="en-US" sz="1400" dirty="0" err="1"/>
              <a:t>cho</a:t>
            </a:r>
            <a:r>
              <a:rPr lang="en-US" sz="1400" dirty="0"/>
              <a:t> </a:t>
            </a:r>
            <a:r>
              <a:rPr lang="en-US" sz="1400" dirty="0" err="1"/>
              <a:t>phep</a:t>
            </a:r>
            <a:r>
              <a:rPr lang="en-US" sz="1400" dirty="0"/>
              <a:t> </a:t>
            </a:r>
            <a:r>
              <a:rPr lang="en-US" sz="1400" dirty="0" err="1"/>
              <a:t>người</a:t>
            </a:r>
            <a:r>
              <a:rPr lang="en-US" sz="1400" dirty="0"/>
              <a:t> </a:t>
            </a:r>
            <a:r>
              <a:rPr lang="en-US" sz="1400" dirty="0" err="1"/>
              <a:t>chơi</a:t>
            </a:r>
            <a:r>
              <a:rPr lang="en-US" sz="1400" dirty="0"/>
              <a:t> </a:t>
            </a:r>
            <a:r>
              <a:rPr lang="en-US" sz="1400" dirty="0" err="1"/>
              <a:t>nhanh</a:t>
            </a:r>
            <a:r>
              <a:rPr lang="en-US" sz="1400" dirty="0"/>
              <a:t> </a:t>
            </a:r>
            <a:r>
              <a:rPr lang="en-US" sz="1400" dirty="0" err="1"/>
              <a:t>chong</a:t>
            </a:r>
            <a:r>
              <a:rPr lang="en-US" sz="1400" dirty="0"/>
              <a:t> </a:t>
            </a:r>
            <a:r>
              <a:rPr lang="en-US" sz="1400" dirty="0" err="1"/>
              <a:t>nhập</a:t>
            </a:r>
            <a:r>
              <a:rPr lang="en-US" sz="1400" dirty="0"/>
              <a:t> </a:t>
            </a:r>
            <a:r>
              <a:rPr lang="en-US" sz="1400" dirty="0" err="1"/>
              <a:t>cuộc</a:t>
            </a:r>
            <a:r>
              <a:rPr lang="en-US" sz="1400" dirty="0"/>
              <a:t> </a:t>
            </a:r>
            <a:r>
              <a:rPr lang="en-US" sz="1400" dirty="0" err="1"/>
              <a:t>khi</a:t>
            </a:r>
            <a:r>
              <a:rPr lang="en-US" sz="1400" dirty="0"/>
              <a:t> </a:t>
            </a:r>
            <a:r>
              <a:rPr lang="en-US" sz="1400" dirty="0" err="1"/>
              <a:t>chưa</a:t>
            </a:r>
            <a:r>
              <a:rPr lang="en-US" sz="1400" dirty="0"/>
              <a:t> </a:t>
            </a:r>
            <a:r>
              <a:rPr lang="en-US" sz="1400" dirty="0" err="1"/>
              <a:t>có</a:t>
            </a:r>
            <a:r>
              <a:rPr lang="en-US" sz="1400" dirty="0"/>
              <a:t> </a:t>
            </a:r>
            <a:r>
              <a:rPr lang="en-US" sz="1400" dirty="0" err="1"/>
              <a:t>hướng</a:t>
            </a:r>
            <a:r>
              <a:rPr lang="en-US" sz="1400" dirty="0"/>
              <a:t> </a:t>
            </a:r>
            <a:r>
              <a:rPr lang="en-US" sz="1400" dirty="0" err="1"/>
              <a:t>thực</a:t>
            </a:r>
            <a:r>
              <a:rPr lang="en-US" sz="1400" dirty="0"/>
              <a:t> </a:t>
            </a:r>
            <a:r>
              <a:rPr lang="en-US" sz="1400" dirty="0" err="1"/>
              <a:t>hiện</a:t>
            </a:r>
            <a:r>
              <a:rPr lang="en-US" sz="1400" dirty="0"/>
              <a:t>.</a:t>
            </a:r>
          </a:p>
          <a:p>
            <a:pPr>
              <a:buFont typeface="Arial" panose="020B0604020202020204" pitchFamily="34" charset="0"/>
              <a:buChar char="•"/>
            </a:pPr>
            <a:r>
              <a:rPr lang="en-US" sz="1400" dirty="0"/>
              <a:t>Ở </a:t>
            </a:r>
            <a:r>
              <a:rPr lang="en-US" sz="1400" dirty="0" err="1"/>
              <a:t>cuộc</a:t>
            </a:r>
            <a:r>
              <a:rPr lang="en-US" sz="1400" dirty="0"/>
              <a:t> </a:t>
            </a:r>
            <a:r>
              <a:rPr lang="en-US" sz="1400" dirty="0" err="1"/>
              <a:t>thi</a:t>
            </a:r>
            <a:r>
              <a:rPr lang="en-US" sz="1400" dirty="0"/>
              <a:t> </a:t>
            </a:r>
            <a:r>
              <a:rPr lang="en-US" sz="1400" dirty="0" err="1"/>
              <a:t>này</a:t>
            </a:r>
            <a:r>
              <a:rPr lang="en-US" sz="1400" dirty="0"/>
              <a:t> </a:t>
            </a:r>
            <a:r>
              <a:rPr lang="en-US" sz="1400" dirty="0" err="1"/>
              <a:t>chúng</a:t>
            </a:r>
            <a:r>
              <a:rPr lang="en-US" sz="1400" dirty="0"/>
              <a:t> </a:t>
            </a:r>
            <a:r>
              <a:rPr lang="en-US" sz="1400" dirty="0" err="1"/>
              <a:t>tôi</a:t>
            </a:r>
            <a:r>
              <a:rPr lang="en-US" sz="1400" dirty="0"/>
              <a:t> </a:t>
            </a:r>
            <a:r>
              <a:rPr lang="en-US" sz="1400" dirty="0" err="1"/>
              <a:t>chọn</a:t>
            </a:r>
            <a:r>
              <a:rPr lang="en-US" sz="1400" dirty="0"/>
              <a:t> </a:t>
            </a:r>
            <a:r>
              <a:rPr lang="en-US" sz="1400" dirty="0" err="1"/>
              <a:t>thuộc</a:t>
            </a:r>
            <a:r>
              <a:rPr lang="en-US" sz="1400" dirty="0"/>
              <a:t> NLP </a:t>
            </a:r>
            <a:r>
              <a:rPr lang="en-US" sz="1400" dirty="0" err="1"/>
              <a:t>nên</a:t>
            </a:r>
            <a:r>
              <a:rPr lang="en-US" sz="1400" dirty="0"/>
              <a:t> </a:t>
            </a:r>
            <a:r>
              <a:rPr lang="en-US" sz="1400" dirty="0" err="1"/>
              <a:t>các</a:t>
            </a:r>
            <a:r>
              <a:rPr lang="en-US" sz="1400" dirty="0"/>
              <a:t> model pretrained </a:t>
            </a:r>
            <a:r>
              <a:rPr lang="en-US" sz="1400" dirty="0" err="1"/>
              <a:t>là</a:t>
            </a:r>
            <a:r>
              <a:rPr lang="en-US" sz="1400" dirty="0"/>
              <a:t> </a:t>
            </a:r>
            <a:r>
              <a:rPr lang="en-US" sz="1400" dirty="0" err="1"/>
              <a:t>vũ</a:t>
            </a:r>
            <a:r>
              <a:rPr lang="en-US" sz="1400" dirty="0"/>
              <a:t> </a:t>
            </a:r>
            <a:r>
              <a:rPr lang="en-US" sz="1400" dirty="0" err="1"/>
              <a:t>khí</a:t>
            </a:r>
            <a:r>
              <a:rPr lang="en-US" sz="1400" dirty="0"/>
              <a:t> </a:t>
            </a:r>
            <a:r>
              <a:rPr lang="en-US" sz="1400" dirty="0" err="1"/>
              <a:t>quan</a:t>
            </a:r>
            <a:r>
              <a:rPr lang="en-US" sz="1400" dirty="0"/>
              <a:t> </a:t>
            </a:r>
            <a:r>
              <a:rPr lang="en-US" sz="1400" dirty="0" err="1"/>
              <a:t>trong</a:t>
            </a:r>
            <a:r>
              <a:rPr lang="en-US" sz="1400" dirty="0"/>
              <a:t> </a:t>
            </a:r>
            <a:r>
              <a:rPr lang="en-US" sz="1400" dirty="0" err="1"/>
              <a:t>cho</a:t>
            </a:r>
            <a:r>
              <a:rPr lang="en-US" sz="1400" dirty="0"/>
              <a:t> </a:t>
            </a:r>
            <a:r>
              <a:rPr lang="en-US" sz="1400" dirty="0" err="1"/>
              <a:t>phép</a:t>
            </a:r>
            <a:r>
              <a:rPr lang="en-US" sz="1400" dirty="0"/>
              <a:t> </a:t>
            </a:r>
            <a:r>
              <a:rPr lang="en-US" sz="1400" dirty="0" err="1"/>
              <a:t>mô</a:t>
            </a:r>
            <a:r>
              <a:rPr lang="en-US" sz="1400" dirty="0"/>
              <a:t> </a:t>
            </a:r>
            <a:r>
              <a:rPr lang="en-US" sz="1400" dirty="0" err="1"/>
              <a:t>hình</a:t>
            </a:r>
            <a:r>
              <a:rPr lang="en-US" sz="1400" dirty="0"/>
              <a:t> </a:t>
            </a:r>
            <a:r>
              <a:rPr lang="en-US" sz="1400" dirty="0" err="1"/>
              <a:t>nhanh</a:t>
            </a:r>
            <a:r>
              <a:rPr lang="en-US" sz="1400" dirty="0"/>
              <a:t> </a:t>
            </a:r>
            <a:r>
              <a:rPr lang="en-US" sz="1400" dirty="0" err="1"/>
              <a:t>chóng</a:t>
            </a:r>
            <a:r>
              <a:rPr lang="en-US" sz="1400" dirty="0"/>
              <a:t> </a:t>
            </a:r>
            <a:r>
              <a:rPr lang="en-US" sz="1400" dirty="0" err="1"/>
              <a:t>hiểu</a:t>
            </a:r>
            <a:r>
              <a:rPr lang="en-US" sz="1400" dirty="0"/>
              <a:t> </a:t>
            </a:r>
            <a:r>
              <a:rPr lang="en-US" sz="1400" dirty="0" err="1"/>
              <a:t>được</a:t>
            </a:r>
            <a:r>
              <a:rPr lang="en-US" sz="1400" dirty="0"/>
              <a:t> </a:t>
            </a:r>
            <a:r>
              <a:rPr lang="en-US" sz="1400" dirty="0" err="1"/>
              <a:t>ngữ</a:t>
            </a:r>
            <a:r>
              <a:rPr lang="en-US" sz="1400" dirty="0"/>
              <a:t> </a:t>
            </a:r>
            <a:r>
              <a:rPr lang="en-US" sz="1400" dirty="0" err="1"/>
              <a:t>nghĩa</a:t>
            </a:r>
            <a:r>
              <a:rPr lang="en-US" sz="1400" dirty="0"/>
              <a:t> </a:t>
            </a:r>
            <a:r>
              <a:rPr lang="en-US" sz="1400" dirty="0" err="1"/>
              <a:t>của</a:t>
            </a:r>
            <a:r>
              <a:rPr lang="en-US" sz="1400" dirty="0"/>
              <a:t> text </a:t>
            </a:r>
            <a:r>
              <a:rPr lang="en-US" sz="1400" i="1" dirty="0" err="1"/>
              <a:t>hãy</a:t>
            </a:r>
            <a:r>
              <a:rPr lang="en-US" sz="1400" i="1" dirty="0"/>
              <a:t> </a:t>
            </a:r>
            <a:r>
              <a:rPr lang="en-US" sz="1400" i="1" dirty="0" err="1"/>
              <a:t>chọn</a:t>
            </a:r>
            <a:r>
              <a:rPr lang="en-US" sz="1400" i="1" dirty="0"/>
              <a:t> </a:t>
            </a:r>
            <a:r>
              <a:rPr lang="en-US" sz="1400" i="1" dirty="0" err="1"/>
              <a:t>mô</a:t>
            </a:r>
            <a:r>
              <a:rPr lang="en-US" sz="1400" i="1" dirty="0"/>
              <a:t> </a:t>
            </a:r>
            <a:r>
              <a:rPr lang="en-US" sz="1400" i="1" dirty="0" err="1"/>
              <a:t>hình</a:t>
            </a:r>
            <a:r>
              <a:rPr lang="en-US" sz="1400" i="1" dirty="0"/>
              <a:t> </a:t>
            </a:r>
            <a:r>
              <a:rPr lang="en-US" sz="1400" i="1" dirty="0" err="1"/>
              <a:t>phù</a:t>
            </a:r>
            <a:r>
              <a:rPr lang="en-US" sz="1400" i="1" dirty="0"/>
              <a:t> </a:t>
            </a:r>
            <a:r>
              <a:rPr lang="en-US" sz="1400" i="1" dirty="0" err="1"/>
              <a:t>hơp</a:t>
            </a:r>
            <a:r>
              <a:rPr lang="en-US" sz="1400" i="1" dirty="0"/>
              <a:t> </a:t>
            </a:r>
            <a:r>
              <a:rPr lang="en-US" sz="1400" i="1" dirty="0" err="1"/>
              <a:t>với</a:t>
            </a:r>
            <a:r>
              <a:rPr lang="en-US" sz="1400" i="1" dirty="0"/>
              <a:t> </a:t>
            </a:r>
            <a:r>
              <a:rPr lang="en-US" sz="1400" i="1" dirty="0" err="1"/>
              <a:t>phần</a:t>
            </a:r>
            <a:r>
              <a:rPr lang="en-US" sz="1400" i="1" dirty="0"/>
              <a:t> </a:t>
            </a:r>
            <a:r>
              <a:rPr lang="en-US" sz="1400" i="1" dirty="0" err="1"/>
              <a:t>cứng</a:t>
            </a:r>
            <a:r>
              <a:rPr lang="en-US" sz="1400" i="1" dirty="0"/>
              <a:t> </a:t>
            </a:r>
            <a:r>
              <a:rPr lang="en-US" sz="1400" i="1" dirty="0" err="1"/>
              <a:t>của</a:t>
            </a:r>
            <a:r>
              <a:rPr lang="en-US" sz="1400" i="1" dirty="0"/>
              <a:t> </a:t>
            </a:r>
            <a:r>
              <a:rPr lang="en-US" sz="1400" i="1" dirty="0" err="1"/>
              <a:t>mình</a:t>
            </a:r>
            <a:r>
              <a:rPr lang="en-US" sz="1400" i="1" dirty="0"/>
              <a:t>, </a:t>
            </a:r>
            <a:r>
              <a:rPr lang="en-US" sz="1400" i="1" dirty="0" err="1"/>
              <a:t>các</a:t>
            </a:r>
            <a:r>
              <a:rPr lang="en-US" sz="1400" i="1" dirty="0"/>
              <a:t> model </a:t>
            </a:r>
            <a:r>
              <a:rPr lang="en-US" sz="1400" i="1" dirty="0" err="1"/>
              <a:t>được</a:t>
            </a:r>
            <a:r>
              <a:rPr lang="en-US" sz="1400" i="1" dirty="0"/>
              <a:t> </a:t>
            </a:r>
            <a:r>
              <a:rPr lang="en-US" sz="1400" i="1" dirty="0" err="1"/>
              <a:t>tìm</a:t>
            </a:r>
            <a:r>
              <a:rPr lang="en-US" sz="1400" i="1" dirty="0"/>
              <a:t> </a:t>
            </a:r>
            <a:r>
              <a:rPr lang="en-US" sz="1400" i="1" dirty="0" err="1"/>
              <a:t>thấy</a:t>
            </a:r>
            <a:r>
              <a:rPr lang="en-US" sz="1400" i="1" dirty="0"/>
              <a:t> </a:t>
            </a:r>
            <a:r>
              <a:rPr lang="en-US" sz="1400" i="1" dirty="0" err="1"/>
              <a:t>từ</a:t>
            </a:r>
            <a:r>
              <a:rPr lang="en-US" sz="1400" i="1" dirty="0"/>
              <a:t> </a:t>
            </a:r>
            <a:r>
              <a:rPr lang="en-US" sz="1400" i="1" dirty="0" err="1"/>
              <a:t>huggingface</a:t>
            </a:r>
            <a:endParaRPr lang="en-US" sz="1400" i="1" dirty="0"/>
          </a:p>
          <a:p>
            <a:pPr>
              <a:buFont typeface="Arial" panose="020B0604020202020204" pitchFamily="34" charset="0"/>
              <a:buChar char="•"/>
            </a:pPr>
            <a:endParaRPr lang="en-US" sz="1400" dirty="0"/>
          </a:p>
        </p:txBody>
      </p:sp>
      <p:sp>
        <p:nvSpPr>
          <p:cNvPr id="5" name="Slide Number Placeholder 4">
            <a:extLst>
              <a:ext uri="{FF2B5EF4-FFF2-40B4-BE49-F238E27FC236}">
                <a16:creationId xmlns:a16="http://schemas.microsoft.com/office/drawing/2014/main" id="{72CB431C-AC85-6D9D-DCF8-282E3AE73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69843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B542BF-1902-8316-B9DB-5E670A3237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24416D48-43A9-0FF4-C762-494D452A56D7}"/>
              </a:ext>
            </a:extLst>
          </p:cNvPr>
          <p:cNvPicPr>
            <a:picLocks noChangeAspect="1"/>
          </p:cNvPicPr>
          <p:nvPr/>
        </p:nvPicPr>
        <p:blipFill>
          <a:blip r:embed="rId2"/>
          <a:stretch>
            <a:fillRect/>
          </a:stretch>
        </p:blipFill>
        <p:spPr>
          <a:xfrm>
            <a:off x="648586" y="450436"/>
            <a:ext cx="7510913" cy="4142829"/>
          </a:xfrm>
          <a:prstGeom prst="rect">
            <a:avLst/>
          </a:prstGeom>
        </p:spPr>
      </p:pic>
    </p:spTree>
    <p:extLst>
      <p:ext uri="{BB962C8B-B14F-4D97-AF65-F5344CB8AC3E}">
        <p14:creationId xmlns:p14="http://schemas.microsoft.com/office/powerpoint/2010/main" val="205195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73" name="Google Shape;73;p13"/>
          <p:cNvGrpSpPr/>
          <p:nvPr/>
        </p:nvGrpSpPr>
        <p:grpSpPr>
          <a:xfrm>
            <a:off x="7245744" y="711703"/>
            <a:ext cx="1097515" cy="913074"/>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itle 7">
            <a:extLst>
              <a:ext uri="{FF2B5EF4-FFF2-40B4-BE49-F238E27FC236}">
                <a16:creationId xmlns:a16="http://schemas.microsoft.com/office/drawing/2014/main" id="{11F92E6D-3032-066B-6577-59A29EDADEC6}"/>
              </a:ext>
            </a:extLst>
          </p:cNvPr>
          <p:cNvSpPr>
            <a:spLocks noGrp="1"/>
          </p:cNvSpPr>
          <p:nvPr>
            <p:ph type="title"/>
          </p:nvPr>
        </p:nvSpPr>
        <p:spPr/>
        <p:txBody>
          <a:bodyPr/>
          <a:lstStyle/>
          <a:p>
            <a:r>
              <a:rPr lang="en-US" dirty="0" err="1"/>
              <a:t>Mục</a:t>
            </a:r>
            <a:r>
              <a:rPr lang="en-US" dirty="0"/>
              <a:t> </a:t>
            </a:r>
            <a:r>
              <a:rPr lang="en-US" dirty="0" err="1"/>
              <a:t>Lục</a:t>
            </a:r>
            <a:endParaRPr lang="en-US" dirty="0"/>
          </a:p>
        </p:txBody>
      </p:sp>
      <p:sp>
        <p:nvSpPr>
          <p:cNvPr id="9" name="Text Placeholder 8">
            <a:extLst>
              <a:ext uri="{FF2B5EF4-FFF2-40B4-BE49-F238E27FC236}">
                <a16:creationId xmlns:a16="http://schemas.microsoft.com/office/drawing/2014/main" id="{638D4803-C3D2-637B-03FA-EB1F2ED7C3DD}"/>
              </a:ext>
            </a:extLst>
          </p:cNvPr>
          <p:cNvSpPr>
            <a:spLocks noGrp="1"/>
          </p:cNvSpPr>
          <p:nvPr>
            <p:ph type="body" idx="1"/>
          </p:nvPr>
        </p:nvSpPr>
        <p:spPr/>
        <p:txBody>
          <a:bodyPr/>
          <a:lstStyle/>
          <a:p>
            <a:r>
              <a:rPr lang="en-US" dirty="0"/>
              <a:t>Kaggle </a:t>
            </a:r>
            <a:r>
              <a:rPr lang="en-US" dirty="0" err="1"/>
              <a:t>là</a:t>
            </a:r>
            <a:r>
              <a:rPr lang="en-US" dirty="0"/>
              <a:t> </a:t>
            </a:r>
            <a:r>
              <a:rPr lang="en-US" dirty="0" err="1"/>
              <a:t>gì</a:t>
            </a:r>
            <a:endParaRPr lang="en-US" dirty="0"/>
          </a:p>
          <a:p>
            <a:r>
              <a:rPr lang="en-US" dirty="0" err="1"/>
              <a:t>Lợi</a:t>
            </a:r>
            <a:r>
              <a:rPr lang="en-US" dirty="0"/>
              <a:t> </a:t>
            </a:r>
            <a:r>
              <a:rPr lang="en-US" dirty="0" err="1"/>
              <a:t>ích</a:t>
            </a:r>
            <a:r>
              <a:rPr lang="en-US" dirty="0"/>
              <a:t> </a:t>
            </a:r>
            <a:r>
              <a:rPr lang="en-US" dirty="0" err="1"/>
              <a:t>của</a:t>
            </a:r>
            <a:r>
              <a:rPr lang="en-US" dirty="0"/>
              <a:t> Kaggle</a:t>
            </a:r>
          </a:p>
          <a:p>
            <a:r>
              <a:rPr lang="en-US" noProof="1"/>
              <a:t>Kết luận</a:t>
            </a:r>
          </a:p>
          <a:p>
            <a:r>
              <a:rPr lang="en-US" noProof="1"/>
              <a:t>Cách tham gia cuộc thi trên kaggle</a:t>
            </a:r>
          </a:p>
        </p:txBody>
      </p:sp>
      <p:sp>
        <p:nvSpPr>
          <p:cNvPr id="78" name="Google Shape;78;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80B83E-3960-08E8-B0F2-E7E3F6247EA0}"/>
              </a:ext>
            </a:extLst>
          </p:cNvPr>
          <p:cNvSpPr>
            <a:spLocks noGrp="1"/>
          </p:cNvSpPr>
          <p:nvPr>
            <p:ph type="body" idx="1"/>
          </p:nvPr>
        </p:nvSpPr>
        <p:spPr>
          <a:xfrm>
            <a:off x="869150" y="946298"/>
            <a:ext cx="7405800" cy="3370627"/>
          </a:xfrm>
        </p:spPr>
        <p:txBody>
          <a:bodyPr/>
          <a:lstStyle/>
          <a:p>
            <a:pPr marL="101600" indent="0">
              <a:buNone/>
            </a:pPr>
            <a:r>
              <a:rPr lang="en-US" sz="1600" dirty="0"/>
              <a:t>3</a:t>
            </a:r>
            <a:r>
              <a:rPr lang="en-US" dirty="0"/>
              <a:t>. </a:t>
            </a:r>
            <a:r>
              <a:rPr lang="en-US" b="1" dirty="0" err="1"/>
              <a:t>Xác</a:t>
            </a:r>
            <a:r>
              <a:rPr lang="en-US" b="1" dirty="0"/>
              <a:t> </a:t>
            </a:r>
            <a:r>
              <a:rPr lang="en-US" b="1" dirty="0" err="1"/>
              <a:t>định</a:t>
            </a:r>
            <a:r>
              <a:rPr lang="en-US" b="1" dirty="0"/>
              <a:t> </a:t>
            </a:r>
            <a:r>
              <a:rPr lang="en-US" b="1" dirty="0" err="1"/>
              <a:t>nhiệm</a:t>
            </a:r>
            <a:r>
              <a:rPr lang="en-US" b="1" dirty="0"/>
              <a:t> </a:t>
            </a:r>
            <a:r>
              <a:rPr lang="en-US" b="1" dirty="0" err="1"/>
              <a:t>vụ</a:t>
            </a:r>
            <a:r>
              <a:rPr lang="en-US" b="1" dirty="0"/>
              <a:t> </a:t>
            </a:r>
            <a:r>
              <a:rPr lang="en-US" b="1" dirty="0" err="1"/>
              <a:t>bài</a:t>
            </a:r>
            <a:r>
              <a:rPr lang="en-US" b="1" dirty="0"/>
              <a:t> </a:t>
            </a:r>
            <a:r>
              <a:rPr lang="en-US" b="1" dirty="0" err="1"/>
              <a:t>toán</a:t>
            </a:r>
            <a:endParaRPr lang="en-US" b="1" dirty="0"/>
          </a:p>
          <a:p>
            <a:pPr marL="101600" indent="0">
              <a:buNone/>
            </a:pPr>
            <a:r>
              <a:rPr lang="en-US" sz="1600" dirty="0"/>
              <a:t>-</a:t>
            </a:r>
            <a:r>
              <a:rPr lang="en-US" sz="1400" dirty="0">
                <a:solidFill>
                  <a:schemeClr val="tx1"/>
                </a:solidFill>
              </a:rPr>
              <a:t>  </a:t>
            </a:r>
            <a:r>
              <a:rPr lang="en-US" sz="1400" dirty="0" err="1">
                <a:solidFill>
                  <a:schemeClr val="tx1"/>
                </a:solidFill>
              </a:rPr>
              <a:t>Xác</a:t>
            </a:r>
            <a:r>
              <a:rPr lang="en-US" sz="1400" dirty="0">
                <a:solidFill>
                  <a:schemeClr val="tx1"/>
                </a:solidFill>
              </a:rPr>
              <a:t> </a:t>
            </a:r>
            <a:r>
              <a:rPr lang="en-US" sz="1400" dirty="0" err="1">
                <a:solidFill>
                  <a:schemeClr val="tx1"/>
                </a:solidFill>
              </a:rPr>
              <a:t>đính</a:t>
            </a:r>
            <a:r>
              <a:rPr lang="en-US" sz="1400" dirty="0">
                <a:solidFill>
                  <a:schemeClr val="tx1"/>
                </a:solidFill>
              </a:rPr>
              <a:t> </a:t>
            </a:r>
            <a:r>
              <a:rPr lang="en-US" sz="1400" dirty="0" err="1">
                <a:solidFill>
                  <a:schemeClr val="tx1"/>
                </a:solidFill>
              </a:rPr>
              <a:t>đúng</a:t>
            </a:r>
            <a:r>
              <a:rPr lang="en-US" sz="1400" dirty="0">
                <a:solidFill>
                  <a:schemeClr val="tx1"/>
                </a:solidFill>
              </a:rPr>
              <a:t> </a:t>
            </a:r>
            <a:r>
              <a:rPr lang="en-US" sz="1400" dirty="0" err="1">
                <a:solidFill>
                  <a:schemeClr val="tx1"/>
                </a:solidFill>
              </a:rPr>
              <a:t>nhiệm</a:t>
            </a:r>
            <a:r>
              <a:rPr lang="en-US" sz="1400" dirty="0">
                <a:solidFill>
                  <a:schemeClr val="tx1"/>
                </a:solidFill>
              </a:rPr>
              <a:t> </a:t>
            </a:r>
            <a:r>
              <a:rPr lang="en-US" sz="1400" dirty="0" err="1">
                <a:solidFill>
                  <a:schemeClr val="tx1"/>
                </a:solidFill>
              </a:rPr>
              <a:t>vụ</a:t>
            </a:r>
            <a:r>
              <a:rPr lang="en-US" sz="1400" dirty="0">
                <a:solidFill>
                  <a:schemeClr val="tx1"/>
                </a:solidFill>
              </a:rPr>
              <a:t> </a:t>
            </a:r>
            <a:r>
              <a:rPr lang="en-US" sz="1400" dirty="0" err="1">
                <a:solidFill>
                  <a:schemeClr val="tx1"/>
                </a:solidFill>
              </a:rPr>
              <a:t>bài</a:t>
            </a:r>
            <a:r>
              <a:rPr lang="en-US" sz="1400" dirty="0">
                <a:solidFill>
                  <a:schemeClr val="tx1"/>
                </a:solidFill>
              </a:rPr>
              <a:t> </a:t>
            </a:r>
            <a:r>
              <a:rPr lang="en-US" sz="1400" dirty="0" err="1">
                <a:solidFill>
                  <a:schemeClr val="tx1"/>
                </a:solidFill>
              </a:rPr>
              <a:t>toán</a:t>
            </a:r>
            <a:r>
              <a:rPr lang="en-US" sz="1400" dirty="0">
                <a:solidFill>
                  <a:schemeClr val="tx1"/>
                </a:solidFill>
              </a:rPr>
              <a:t> </a:t>
            </a:r>
            <a:r>
              <a:rPr lang="en-US" sz="1400" dirty="0" err="1">
                <a:solidFill>
                  <a:schemeClr val="tx1"/>
                </a:solidFill>
              </a:rPr>
              <a:t>giúp</a:t>
            </a:r>
            <a:r>
              <a:rPr lang="en-US" sz="1400" dirty="0">
                <a:solidFill>
                  <a:schemeClr val="tx1"/>
                </a:solidFill>
              </a:rPr>
              <a:t> </a:t>
            </a:r>
            <a:r>
              <a:rPr lang="en-US" sz="1400" dirty="0" err="1">
                <a:solidFill>
                  <a:schemeClr val="tx1"/>
                </a:solidFill>
              </a:rPr>
              <a:t>việc</a:t>
            </a:r>
            <a:r>
              <a:rPr lang="en-US" sz="1400" dirty="0">
                <a:solidFill>
                  <a:schemeClr val="tx1"/>
                </a:solidFill>
              </a:rPr>
              <a:t> </a:t>
            </a:r>
            <a:r>
              <a:rPr lang="en-US" sz="1400" dirty="0" err="1">
                <a:solidFill>
                  <a:schemeClr val="tx1"/>
                </a:solidFill>
              </a:rPr>
              <a:t>nhận</a:t>
            </a:r>
            <a:r>
              <a:rPr lang="en-US" sz="1400" dirty="0">
                <a:solidFill>
                  <a:schemeClr val="tx1"/>
                </a:solidFill>
              </a:rPr>
              <a:t> </a:t>
            </a:r>
            <a:r>
              <a:rPr lang="en-US" sz="1400" dirty="0" err="1">
                <a:solidFill>
                  <a:schemeClr val="tx1"/>
                </a:solidFill>
              </a:rPr>
              <a:t>định</a:t>
            </a:r>
            <a:r>
              <a:rPr lang="en-US" sz="1400" dirty="0">
                <a:solidFill>
                  <a:schemeClr val="tx1"/>
                </a:solidFill>
              </a:rPr>
              <a:t> </a:t>
            </a:r>
            <a:r>
              <a:rPr lang="en-US" sz="1400" dirty="0" err="1">
                <a:solidFill>
                  <a:schemeClr val="tx1"/>
                </a:solidFill>
              </a:rPr>
              <a:t>đúng</a:t>
            </a:r>
            <a:r>
              <a:rPr lang="en-US" sz="1400" dirty="0">
                <a:solidFill>
                  <a:schemeClr val="tx1"/>
                </a:solidFill>
              </a:rPr>
              <a:t> input </a:t>
            </a:r>
            <a:r>
              <a:rPr lang="en-US" sz="1400" dirty="0" err="1">
                <a:solidFill>
                  <a:schemeClr val="tx1"/>
                </a:solidFill>
              </a:rPr>
              <a:t>và</a:t>
            </a:r>
            <a:r>
              <a:rPr lang="en-US" sz="1400" dirty="0">
                <a:solidFill>
                  <a:schemeClr val="tx1"/>
                </a:solidFill>
              </a:rPr>
              <a:t> output </a:t>
            </a:r>
            <a:r>
              <a:rPr lang="en-US" sz="1400" dirty="0" err="1">
                <a:solidFill>
                  <a:schemeClr val="tx1"/>
                </a:solidFill>
              </a:rPr>
              <a:t>của</a:t>
            </a:r>
            <a:r>
              <a:rPr lang="en-US" sz="1400" dirty="0">
                <a:solidFill>
                  <a:schemeClr val="tx1"/>
                </a:solidFill>
              </a:rPr>
              <a:t> </a:t>
            </a:r>
            <a:r>
              <a:rPr lang="en-US" sz="1400" dirty="0" err="1">
                <a:solidFill>
                  <a:schemeClr val="tx1"/>
                </a:solidFill>
              </a:rPr>
              <a:t>mô</a:t>
            </a:r>
            <a:r>
              <a:rPr lang="en-US" sz="1400" dirty="0">
                <a:solidFill>
                  <a:schemeClr val="tx1"/>
                </a:solidFill>
              </a:rPr>
              <a:t> </a:t>
            </a:r>
            <a:r>
              <a:rPr lang="en-US" sz="1400" dirty="0" err="1">
                <a:solidFill>
                  <a:schemeClr val="tx1"/>
                </a:solidFill>
              </a:rPr>
              <a:t>hình</a:t>
            </a:r>
            <a:r>
              <a:rPr lang="en-US" sz="1400" dirty="0">
                <a:solidFill>
                  <a:schemeClr val="tx1"/>
                </a:solidFill>
              </a:rPr>
              <a:t> </a:t>
            </a:r>
            <a:r>
              <a:rPr lang="en-US" sz="1400" dirty="0" err="1">
                <a:solidFill>
                  <a:schemeClr val="tx1"/>
                </a:solidFill>
              </a:rPr>
              <a:t>từ</a:t>
            </a:r>
            <a:r>
              <a:rPr lang="en-US" sz="1400" dirty="0">
                <a:solidFill>
                  <a:schemeClr val="tx1"/>
                </a:solidFill>
              </a:rPr>
              <a:t> </a:t>
            </a:r>
            <a:r>
              <a:rPr lang="en-US" sz="1400" dirty="0" err="1">
                <a:solidFill>
                  <a:schemeClr val="tx1"/>
                </a:solidFill>
              </a:rPr>
              <a:t>đó</a:t>
            </a:r>
            <a:r>
              <a:rPr lang="en-US" sz="1400" dirty="0">
                <a:solidFill>
                  <a:schemeClr val="tx1"/>
                </a:solidFill>
              </a:rPr>
              <a:t> </a:t>
            </a:r>
            <a:r>
              <a:rPr lang="en-US" sz="1400" dirty="0" err="1">
                <a:solidFill>
                  <a:schemeClr val="tx1"/>
                </a:solidFill>
              </a:rPr>
              <a:t>xây</a:t>
            </a:r>
            <a:r>
              <a:rPr lang="en-US" sz="1400" dirty="0">
                <a:solidFill>
                  <a:schemeClr val="tx1"/>
                </a:solidFill>
              </a:rPr>
              <a:t> </a:t>
            </a:r>
            <a:r>
              <a:rPr lang="en-US" sz="1400" dirty="0" err="1">
                <a:solidFill>
                  <a:schemeClr val="tx1"/>
                </a:solidFill>
              </a:rPr>
              <a:t>dựng</a:t>
            </a:r>
            <a:r>
              <a:rPr lang="en-US" sz="1400" dirty="0">
                <a:solidFill>
                  <a:schemeClr val="tx1"/>
                </a:solidFill>
              </a:rPr>
              <a:t> </a:t>
            </a:r>
            <a:r>
              <a:rPr lang="en-US" sz="1400" dirty="0" err="1">
                <a:solidFill>
                  <a:schemeClr val="tx1"/>
                </a:solidFill>
              </a:rPr>
              <a:t>mô</a:t>
            </a:r>
            <a:r>
              <a:rPr lang="en-US" sz="1400" dirty="0">
                <a:solidFill>
                  <a:schemeClr val="tx1"/>
                </a:solidFill>
              </a:rPr>
              <a:t> </a:t>
            </a:r>
            <a:r>
              <a:rPr lang="en-US" sz="1400" dirty="0" err="1">
                <a:solidFill>
                  <a:schemeClr val="tx1"/>
                </a:solidFill>
              </a:rPr>
              <a:t>hình</a:t>
            </a:r>
            <a:r>
              <a:rPr lang="en-US" sz="1400" dirty="0">
                <a:solidFill>
                  <a:schemeClr val="tx1"/>
                </a:solidFill>
              </a:rPr>
              <a:t> hay </a:t>
            </a:r>
            <a:r>
              <a:rPr lang="en-US" sz="1400" dirty="0" err="1">
                <a:solidFill>
                  <a:schemeClr val="tx1"/>
                </a:solidFill>
              </a:rPr>
              <a:t>lựa</a:t>
            </a:r>
            <a:r>
              <a:rPr lang="en-US" sz="1400" dirty="0">
                <a:solidFill>
                  <a:schemeClr val="tx1"/>
                </a:solidFill>
              </a:rPr>
              <a:t> </a:t>
            </a:r>
            <a:r>
              <a:rPr lang="en-US" sz="1400" dirty="0" err="1">
                <a:solidFill>
                  <a:schemeClr val="tx1"/>
                </a:solidFill>
              </a:rPr>
              <a:t>chọn</a:t>
            </a:r>
            <a:r>
              <a:rPr lang="en-US" sz="1400" dirty="0">
                <a:solidFill>
                  <a:schemeClr val="tx1"/>
                </a:solidFill>
              </a:rPr>
              <a:t> model pretrained </a:t>
            </a:r>
            <a:r>
              <a:rPr lang="en-US" sz="1400" dirty="0" err="1">
                <a:solidFill>
                  <a:schemeClr val="tx1"/>
                </a:solidFill>
              </a:rPr>
              <a:t>phù</a:t>
            </a:r>
            <a:r>
              <a:rPr lang="en-US" sz="1400" dirty="0">
                <a:solidFill>
                  <a:schemeClr val="tx1"/>
                </a:solidFill>
              </a:rPr>
              <a:t> </a:t>
            </a:r>
            <a:r>
              <a:rPr lang="en-US" sz="1400" dirty="0" err="1">
                <a:solidFill>
                  <a:schemeClr val="tx1"/>
                </a:solidFill>
              </a:rPr>
              <a:t>hợp</a:t>
            </a:r>
            <a:r>
              <a:rPr lang="en-US" sz="1400" dirty="0">
                <a:solidFill>
                  <a:schemeClr val="tx1"/>
                </a:solidFill>
              </a:rPr>
              <a:t> </a:t>
            </a:r>
            <a:r>
              <a:rPr lang="en-US" sz="1400" dirty="0" err="1">
                <a:solidFill>
                  <a:schemeClr val="tx1"/>
                </a:solidFill>
              </a:rPr>
              <a:t>và</a:t>
            </a:r>
            <a:r>
              <a:rPr lang="en-US" sz="1400" dirty="0">
                <a:solidFill>
                  <a:schemeClr val="tx1"/>
                </a:solidFill>
              </a:rPr>
              <a:t> </a:t>
            </a:r>
            <a:r>
              <a:rPr lang="en-US" sz="1400" dirty="0" err="1">
                <a:solidFill>
                  <a:schemeClr val="tx1"/>
                </a:solidFill>
              </a:rPr>
              <a:t>tiền</a:t>
            </a:r>
            <a:r>
              <a:rPr lang="en-US" sz="1400" dirty="0">
                <a:solidFill>
                  <a:schemeClr val="tx1"/>
                </a:solidFill>
              </a:rPr>
              <a:t> </a:t>
            </a:r>
            <a:r>
              <a:rPr lang="en-US" sz="1400" dirty="0" err="1">
                <a:solidFill>
                  <a:schemeClr val="tx1"/>
                </a:solidFill>
              </a:rPr>
              <a:t>xử</a:t>
            </a:r>
            <a:r>
              <a:rPr lang="en-US" sz="1400" dirty="0">
                <a:solidFill>
                  <a:schemeClr val="tx1"/>
                </a:solidFill>
              </a:rPr>
              <a:t> </a:t>
            </a:r>
            <a:r>
              <a:rPr lang="en-US" sz="1400" dirty="0" err="1">
                <a:solidFill>
                  <a:schemeClr val="tx1"/>
                </a:solidFill>
              </a:rPr>
              <a:t>lý</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phừ</a:t>
            </a:r>
            <a:r>
              <a:rPr lang="en-US" sz="1400" dirty="0">
                <a:solidFill>
                  <a:schemeClr val="tx1"/>
                </a:solidFill>
              </a:rPr>
              <a:t> </a:t>
            </a:r>
            <a:r>
              <a:rPr lang="en-US" sz="1400" dirty="0" err="1">
                <a:solidFill>
                  <a:schemeClr val="tx1"/>
                </a:solidFill>
              </a:rPr>
              <a:t>hợp</a:t>
            </a:r>
            <a:r>
              <a:rPr lang="en-US" sz="1400" dirty="0">
                <a:solidFill>
                  <a:schemeClr val="tx1"/>
                </a:solidFill>
              </a:rPr>
              <a:t> </a:t>
            </a:r>
            <a:r>
              <a:rPr lang="en-US" sz="1400" dirty="0" err="1">
                <a:solidFill>
                  <a:schemeClr val="tx1"/>
                </a:solidFill>
              </a:rPr>
              <a:t>với</a:t>
            </a:r>
            <a:r>
              <a:rPr lang="en-US" sz="1400" dirty="0">
                <a:solidFill>
                  <a:schemeClr val="tx1"/>
                </a:solidFill>
              </a:rPr>
              <a:t> </a:t>
            </a:r>
            <a:r>
              <a:rPr lang="en-US" sz="1400" dirty="0" err="1">
                <a:solidFill>
                  <a:schemeClr val="tx1"/>
                </a:solidFill>
              </a:rPr>
              <a:t>mô</a:t>
            </a:r>
            <a:r>
              <a:rPr lang="en-US" sz="1400" dirty="0">
                <a:solidFill>
                  <a:schemeClr val="tx1"/>
                </a:solidFill>
              </a:rPr>
              <a:t> </a:t>
            </a:r>
            <a:r>
              <a:rPr lang="en-US" sz="1400" dirty="0" err="1">
                <a:solidFill>
                  <a:schemeClr val="tx1"/>
                </a:solidFill>
              </a:rPr>
              <a:t>hình</a:t>
            </a:r>
            <a:endParaRPr lang="en-US" sz="1400" dirty="0">
              <a:solidFill>
                <a:schemeClr val="tx1"/>
              </a:solidFill>
            </a:endParaRPr>
          </a:p>
          <a:p>
            <a:pPr marL="101600" indent="0">
              <a:buNone/>
            </a:pPr>
            <a:r>
              <a:rPr lang="en-US" sz="1400" dirty="0" err="1">
                <a:solidFill>
                  <a:schemeClr val="tx1"/>
                </a:solidFill>
              </a:rPr>
              <a:t>Ví</a:t>
            </a:r>
            <a:r>
              <a:rPr lang="en-US" sz="1400" dirty="0">
                <a:solidFill>
                  <a:schemeClr val="tx1"/>
                </a:solidFill>
              </a:rPr>
              <a:t> </a:t>
            </a:r>
            <a:r>
              <a:rPr lang="en-US" sz="1400" dirty="0" err="1">
                <a:solidFill>
                  <a:schemeClr val="tx1"/>
                </a:solidFill>
              </a:rPr>
              <a:t>dụ</a:t>
            </a:r>
            <a:r>
              <a:rPr lang="en-US" sz="1400" dirty="0">
                <a:solidFill>
                  <a:schemeClr val="tx1"/>
                </a:solidFill>
              </a:rPr>
              <a:t> </a:t>
            </a:r>
            <a:r>
              <a:rPr lang="en-US" sz="1400" dirty="0" err="1">
                <a:solidFill>
                  <a:schemeClr val="tx1"/>
                </a:solidFill>
              </a:rPr>
              <a:t>với</a:t>
            </a:r>
            <a:r>
              <a:rPr lang="en-US" sz="1400" dirty="0">
                <a:solidFill>
                  <a:schemeClr val="tx1"/>
                </a:solidFill>
              </a:rPr>
              <a:t> </a:t>
            </a:r>
            <a:r>
              <a:rPr lang="en-US" sz="1400" dirty="0" err="1">
                <a:solidFill>
                  <a:schemeClr val="tx1"/>
                </a:solidFill>
              </a:rPr>
              <a:t>cuộc</a:t>
            </a:r>
            <a:r>
              <a:rPr lang="en-US" sz="1400" dirty="0">
                <a:solidFill>
                  <a:schemeClr val="tx1"/>
                </a:solidFill>
              </a:rPr>
              <a:t> </a:t>
            </a:r>
            <a:r>
              <a:rPr lang="en-US" sz="1400" dirty="0" err="1">
                <a:solidFill>
                  <a:schemeClr val="tx1"/>
                </a:solidFill>
              </a:rPr>
              <a:t>thi</a:t>
            </a:r>
            <a:r>
              <a:rPr lang="en-US" sz="1400" dirty="0">
                <a:solidFill>
                  <a:schemeClr val="tx1"/>
                </a:solidFill>
              </a:rPr>
              <a:t> </a:t>
            </a:r>
            <a:r>
              <a:rPr lang="en-US" sz="1400" dirty="0" err="1">
                <a:solidFill>
                  <a:schemeClr val="tx1"/>
                </a:solidFill>
              </a:rPr>
              <a:t>tham</a:t>
            </a:r>
            <a:r>
              <a:rPr lang="en-US" sz="1400" dirty="0">
                <a:solidFill>
                  <a:schemeClr val="tx1"/>
                </a:solidFill>
              </a:rPr>
              <a:t> </a:t>
            </a:r>
            <a:r>
              <a:rPr lang="en-US" sz="1400" dirty="0" err="1">
                <a:solidFill>
                  <a:schemeClr val="tx1"/>
                </a:solidFill>
              </a:rPr>
              <a:t>gia</a:t>
            </a:r>
            <a:r>
              <a:rPr lang="en-US" sz="1400" dirty="0">
                <a:solidFill>
                  <a:schemeClr val="tx1"/>
                </a:solidFill>
              </a:rPr>
              <a:t>:</a:t>
            </a:r>
          </a:p>
          <a:p>
            <a:pPr marL="101600" indent="0">
              <a:buNone/>
            </a:pPr>
            <a:r>
              <a:rPr lang="en-US" sz="1400" dirty="0">
                <a:solidFill>
                  <a:schemeClr val="tx1"/>
                </a:solidFill>
              </a:rPr>
              <a:t>- Ở </a:t>
            </a:r>
            <a:r>
              <a:rPr lang="en-US" sz="1400" dirty="0" err="1">
                <a:solidFill>
                  <a:schemeClr val="tx1"/>
                </a:solidFill>
              </a:rPr>
              <a:t>đầy</a:t>
            </a:r>
            <a:r>
              <a:rPr lang="en-US" sz="1400" dirty="0">
                <a:solidFill>
                  <a:schemeClr val="tx1"/>
                </a:solidFill>
              </a:rPr>
              <a:t> </a:t>
            </a:r>
            <a:r>
              <a:rPr lang="en-US" sz="1400" dirty="0" err="1">
                <a:solidFill>
                  <a:schemeClr val="tx1"/>
                </a:solidFill>
              </a:rPr>
              <a:t>trong</a:t>
            </a:r>
            <a:r>
              <a:rPr lang="en-US" sz="1400" dirty="0">
                <a:solidFill>
                  <a:schemeClr val="tx1"/>
                </a:solidFill>
              </a:rPr>
              <a:t> </a:t>
            </a:r>
            <a:r>
              <a:rPr lang="en-US" sz="1400" dirty="0" err="1">
                <a:solidFill>
                  <a:schemeClr val="tx1"/>
                </a:solidFill>
              </a:rPr>
              <a:t>bài</a:t>
            </a:r>
            <a:r>
              <a:rPr lang="en-US" sz="1400" dirty="0">
                <a:solidFill>
                  <a:schemeClr val="tx1"/>
                </a:solidFill>
              </a:rPr>
              <a:t> </a:t>
            </a:r>
            <a:r>
              <a:rPr lang="en-US" sz="1400" dirty="0" err="1">
                <a:solidFill>
                  <a:schemeClr val="tx1"/>
                </a:solidFill>
              </a:rPr>
              <a:t>toán</a:t>
            </a:r>
            <a:r>
              <a:rPr lang="en-US" sz="1400" dirty="0">
                <a:solidFill>
                  <a:schemeClr val="tx1"/>
                </a:solidFill>
              </a:rPr>
              <a:t> Kaggle-LLM science exam </a:t>
            </a:r>
            <a:r>
              <a:rPr lang="en-US" sz="1400" dirty="0" err="1">
                <a:solidFill>
                  <a:schemeClr val="tx1"/>
                </a:solidFill>
              </a:rPr>
              <a:t>chúng</a:t>
            </a:r>
            <a:r>
              <a:rPr lang="en-US" sz="1400" dirty="0">
                <a:solidFill>
                  <a:schemeClr val="tx1"/>
                </a:solidFill>
              </a:rPr>
              <a:t> </a:t>
            </a:r>
            <a:r>
              <a:rPr lang="en-US" sz="1400" dirty="0" err="1">
                <a:solidFill>
                  <a:schemeClr val="tx1"/>
                </a:solidFill>
              </a:rPr>
              <a:t>tối</a:t>
            </a:r>
            <a:r>
              <a:rPr lang="en-US" sz="1400" dirty="0">
                <a:solidFill>
                  <a:schemeClr val="tx1"/>
                </a:solidFill>
              </a:rPr>
              <a:t> </a:t>
            </a:r>
            <a:r>
              <a:rPr lang="en-US" sz="1400" dirty="0" err="1">
                <a:solidFill>
                  <a:schemeClr val="tx1"/>
                </a:solidFill>
              </a:rPr>
              <a:t>nhận</a:t>
            </a:r>
            <a:r>
              <a:rPr lang="en-US" sz="1400" dirty="0">
                <a:solidFill>
                  <a:schemeClr val="tx1"/>
                </a:solidFill>
              </a:rPr>
              <a:t> </a:t>
            </a:r>
            <a:r>
              <a:rPr lang="en-US" sz="1400" dirty="0" err="1">
                <a:solidFill>
                  <a:schemeClr val="tx1"/>
                </a:solidFill>
              </a:rPr>
              <a:t>định</a:t>
            </a:r>
            <a:r>
              <a:rPr lang="en-US" sz="1400" dirty="0">
                <a:solidFill>
                  <a:schemeClr val="tx1"/>
                </a:solidFill>
              </a:rPr>
              <a:t> </a:t>
            </a:r>
            <a:r>
              <a:rPr lang="en-US" sz="1400" dirty="0" err="1">
                <a:solidFill>
                  <a:schemeClr val="tx1"/>
                </a:solidFill>
              </a:rPr>
              <a:t>bài</a:t>
            </a:r>
            <a:r>
              <a:rPr lang="en-US" sz="1400" dirty="0">
                <a:solidFill>
                  <a:schemeClr val="tx1"/>
                </a:solidFill>
              </a:rPr>
              <a:t> </a:t>
            </a:r>
            <a:r>
              <a:rPr lang="en-US" sz="1400" dirty="0" err="1">
                <a:solidFill>
                  <a:schemeClr val="tx1"/>
                </a:solidFill>
              </a:rPr>
              <a:t>toán</a:t>
            </a:r>
            <a:r>
              <a:rPr lang="en-US" sz="1400" dirty="0">
                <a:solidFill>
                  <a:schemeClr val="tx1"/>
                </a:solidFill>
              </a:rPr>
              <a:t> </a:t>
            </a:r>
            <a:r>
              <a:rPr lang="en-US" sz="1400" dirty="0" err="1">
                <a:solidFill>
                  <a:schemeClr val="tx1"/>
                </a:solidFill>
              </a:rPr>
              <a:t>là</a:t>
            </a:r>
            <a:r>
              <a:rPr lang="en-US" sz="1400" dirty="0">
                <a:solidFill>
                  <a:schemeClr val="tx1"/>
                </a:solidFill>
              </a:rPr>
              <a:t> </a:t>
            </a:r>
            <a:r>
              <a:rPr lang="en-US" sz="1400" dirty="0" err="1">
                <a:solidFill>
                  <a:schemeClr val="tx1"/>
                </a:solidFill>
              </a:rPr>
              <a:t>trả</a:t>
            </a:r>
            <a:r>
              <a:rPr lang="en-US" sz="1400" dirty="0">
                <a:solidFill>
                  <a:schemeClr val="tx1"/>
                </a:solidFill>
              </a:rPr>
              <a:t> </a:t>
            </a:r>
            <a:r>
              <a:rPr lang="en-US" sz="1400" dirty="0" err="1">
                <a:solidFill>
                  <a:schemeClr val="tx1"/>
                </a:solidFill>
              </a:rPr>
              <a:t>lời</a:t>
            </a:r>
            <a:r>
              <a:rPr lang="en-US" sz="1400" dirty="0">
                <a:solidFill>
                  <a:schemeClr val="tx1"/>
                </a:solidFill>
              </a:rPr>
              <a:t> </a:t>
            </a:r>
            <a:r>
              <a:rPr lang="en-US" sz="1400" dirty="0" err="1">
                <a:solidFill>
                  <a:schemeClr val="tx1"/>
                </a:solidFill>
              </a:rPr>
              <a:t>câu</a:t>
            </a:r>
            <a:r>
              <a:rPr lang="en-US" sz="1400" dirty="0">
                <a:solidFill>
                  <a:schemeClr val="tx1"/>
                </a:solidFill>
              </a:rPr>
              <a:t> </a:t>
            </a:r>
            <a:r>
              <a:rPr lang="en-US" sz="1400" dirty="0" err="1">
                <a:solidFill>
                  <a:schemeClr val="tx1"/>
                </a:solidFill>
              </a:rPr>
              <a:t>hỏi</a:t>
            </a:r>
            <a:r>
              <a:rPr lang="en-US" sz="1400" dirty="0">
                <a:solidFill>
                  <a:schemeClr val="tx1"/>
                </a:solidFill>
              </a:rPr>
              <a:t> </a:t>
            </a:r>
            <a:r>
              <a:rPr lang="en-US" sz="1400" dirty="0" err="1">
                <a:solidFill>
                  <a:schemeClr val="tx1"/>
                </a:solidFill>
              </a:rPr>
              <a:t>trắc</a:t>
            </a:r>
            <a:r>
              <a:rPr lang="en-US" sz="1400" dirty="0">
                <a:solidFill>
                  <a:schemeClr val="tx1"/>
                </a:solidFill>
              </a:rPr>
              <a:t> </a:t>
            </a:r>
            <a:r>
              <a:rPr lang="en-US" sz="1400" dirty="0" err="1">
                <a:solidFill>
                  <a:schemeClr val="tx1"/>
                </a:solidFill>
              </a:rPr>
              <a:t>nghiệm</a:t>
            </a:r>
            <a:r>
              <a:rPr lang="en-US" sz="1400" dirty="0">
                <a:solidFill>
                  <a:schemeClr val="tx1"/>
                </a:solidFill>
              </a:rPr>
              <a:t> </a:t>
            </a:r>
            <a:r>
              <a:rPr lang="en-US" sz="1400" dirty="0" err="1">
                <a:solidFill>
                  <a:schemeClr val="tx1"/>
                </a:solidFill>
              </a:rPr>
              <a:t>với</a:t>
            </a:r>
            <a:r>
              <a:rPr lang="en-US" sz="1400" dirty="0">
                <a:solidFill>
                  <a:schemeClr val="tx1"/>
                </a:solidFill>
              </a:rPr>
              <a:t> </a:t>
            </a:r>
            <a:r>
              <a:rPr lang="en-US" sz="1400" dirty="0" err="1">
                <a:solidFill>
                  <a:schemeClr val="tx1"/>
                </a:solidFill>
              </a:rPr>
              <a:t>đầu</a:t>
            </a:r>
            <a:r>
              <a:rPr lang="en-US" sz="1400" dirty="0">
                <a:solidFill>
                  <a:schemeClr val="tx1"/>
                </a:solidFill>
              </a:rPr>
              <a:t> </a:t>
            </a:r>
            <a:r>
              <a:rPr lang="en-US" sz="1400" dirty="0" err="1">
                <a:solidFill>
                  <a:schemeClr val="tx1"/>
                </a:solidFill>
              </a:rPr>
              <a:t>vào</a:t>
            </a:r>
            <a:r>
              <a:rPr lang="en-US" sz="1400" dirty="0">
                <a:solidFill>
                  <a:schemeClr val="tx1"/>
                </a:solidFill>
              </a:rPr>
              <a:t> </a:t>
            </a:r>
            <a:r>
              <a:rPr lang="en-US" sz="1400" dirty="0" err="1">
                <a:solidFill>
                  <a:schemeClr val="tx1"/>
                </a:solidFill>
              </a:rPr>
              <a:t>gồm</a:t>
            </a:r>
            <a:r>
              <a:rPr lang="en-US" sz="1400" dirty="0">
                <a:solidFill>
                  <a:schemeClr val="tx1"/>
                </a:solidFill>
              </a:rPr>
              <a:t> 1 </a:t>
            </a:r>
            <a:r>
              <a:rPr lang="en-US" sz="1400" dirty="0" err="1">
                <a:solidFill>
                  <a:schemeClr val="tx1"/>
                </a:solidFill>
              </a:rPr>
              <a:t>câu</a:t>
            </a:r>
            <a:r>
              <a:rPr lang="en-US" sz="1400" dirty="0">
                <a:solidFill>
                  <a:schemeClr val="tx1"/>
                </a:solidFill>
              </a:rPr>
              <a:t> </a:t>
            </a:r>
            <a:r>
              <a:rPr lang="en-US" sz="1400" dirty="0" err="1">
                <a:solidFill>
                  <a:schemeClr val="tx1"/>
                </a:solidFill>
              </a:rPr>
              <a:t>hỏi</a:t>
            </a:r>
            <a:r>
              <a:rPr lang="en-US" sz="1400" dirty="0">
                <a:solidFill>
                  <a:schemeClr val="tx1"/>
                </a:solidFill>
              </a:rPr>
              <a:t> </a:t>
            </a:r>
            <a:r>
              <a:rPr lang="en-US" sz="1400" dirty="0" err="1">
                <a:solidFill>
                  <a:schemeClr val="tx1"/>
                </a:solidFill>
              </a:rPr>
              <a:t>và</a:t>
            </a:r>
            <a:r>
              <a:rPr lang="en-US" sz="1400" dirty="0">
                <a:solidFill>
                  <a:schemeClr val="tx1"/>
                </a:solidFill>
              </a:rPr>
              <a:t> 5 </a:t>
            </a:r>
            <a:r>
              <a:rPr lang="en-US" sz="1400" dirty="0" err="1">
                <a:solidFill>
                  <a:schemeClr val="tx1"/>
                </a:solidFill>
              </a:rPr>
              <a:t>lựa</a:t>
            </a:r>
            <a:r>
              <a:rPr lang="en-US" sz="1400" dirty="0">
                <a:solidFill>
                  <a:schemeClr val="tx1"/>
                </a:solidFill>
              </a:rPr>
              <a:t> chon, </a:t>
            </a:r>
            <a:r>
              <a:rPr lang="en-US" sz="1400" dirty="0" err="1">
                <a:solidFill>
                  <a:schemeClr val="tx1"/>
                </a:solidFill>
              </a:rPr>
              <a:t>từ</a:t>
            </a:r>
            <a:r>
              <a:rPr lang="en-US" sz="1400" dirty="0">
                <a:solidFill>
                  <a:schemeClr val="tx1"/>
                </a:solidFill>
              </a:rPr>
              <a:t> </a:t>
            </a:r>
            <a:r>
              <a:rPr lang="en-US" sz="1400" dirty="0" err="1">
                <a:solidFill>
                  <a:schemeClr val="tx1"/>
                </a:solidFill>
              </a:rPr>
              <a:t>đó</a:t>
            </a:r>
            <a:r>
              <a:rPr lang="en-US" sz="1400" dirty="0">
                <a:solidFill>
                  <a:schemeClr val="tx1"/>
                </a:solidFill>
              </a:rPr>
              <a:t> </a:t>
            </a:r>
            <a:r>
              <a:rPr lang="en-US" sz="1400" dirty="0" err="1">
                <a:solidFill>
                  <a:schemeClr val="tx1"/>
                </a:solidFill>
              </a:rPr>
              <a:t>đưa</a:t>
            </a:r>
            <a:r>
              <a:rPr lang="en-US" sz="1400" dirty="0">
                <a:solidFill>
                  <a:schemeClr val="tx1"/>
                </a:solidFill>
              </a:rPr>
              <a:t> </a:t>
            </a:r>
            <a:r>
              <a:rPr lang="en-US" sz="1400" dirty="0" err="1">
                <a:solidFill>
                  <a:schemeClr val="tx1"/>
                </a:solidFill>
              </a:rPr>
              <a:t>ra</a:t>
            </a:r>
            <a:r>
              <a:rPr lang="en-US" sz="1400" dirty="0">
                <a:solidFill>
                  <a:schemeClr val="tx1"/>
                </a:solidFill>
              </a:rPr>
              <a:t> </a:t>
            </a:r>
            <a:r>
              <a:rPr lang="en-US" sz="1400" dirty="0" err="1">
                <a:solidFill>
                  <a:schemeClr val="tx1"/>
                </a:solidFill>
              </a:rPr>
              <a:t>đáp</a:t>
            </a:r>
            <a:r>
              <a:rPr lang="en-US" sz="1400" dirty="0">
                <a:solidFill>
                  <a:schemeClr val="tx1"/>
                </a:solidFill>
              </a:rPr>
              <a:t> </a:t>
            </a:r>
            <a:r>
              <a:rPr lang="en-US" sz="1400" dirty="0" err="1">
                <a:solidFill>
                  <a:schemeClr val="tx1"/>
                </a:solidFill>
              </a:rPr>
              <a:t>án</a:t>
            </a:r>
            <a:r>
              <a:rPr lang="en-US" sz="1400" dirty="0">
                <a:solidFill>
                  <a:schemeClr val="tx1"/>
                </a:solidFill>
              </a:rPr>
              <a:t> </a:t>
            </a:r>
            <a:r>
              <a:rPr lang="en-US" sz="1400" dirty="0" err="1">
                <a:solidFill>
                  <a:schemeClr val="tx1"/>
                </a:solidFill>
              </a:rPr>
              <a:t>đúng</a:t>
            </a:r>
            <a:endParaRPr lang="en-US" sz="1400" dirty="0">
              <a:solidFill>
                <a:schemeClr val="tx1"/>
              </a:solidFill>
            </a:endParaRPr>
          </a:p>
          <a:p>
            <a:pPr marL="101600" indent="0">
              <a:buNone/>
            </a:pPr>
            <a:r>
              <a:rPr lang="en-US" sz="1400" dirty="0">
                <a:solidFill>
                  <a:schemeClr val="tx1"/>
                </a:solidFill>
              </a:rPr>
              <a:t>-  </a:t>
            </a:r>
            <a:r>
              <a:rPr lang="en-US" sz="1400" dirty="0" err="1">
                <a:solidFill>
                  <a:schemeClr val="tx1"/>
                </a:solidFill>
              </a:rPr>
              <a:t>Mô</a:t>
            </a:r>
            <a:r>
              <a:rPr lang="en-US" sz="1400" dirty="0">
                <a:solidFill>
                  <a:schemeClr val="tx1"/>
                </a:solidFill>
              </a:rPr>
              <a:t> </a:t>
            </a:r>
            <a:r>
              <a:rPr lang="en-US" sz="1400" dirty="0" err="1">
                <a:solidFill>
                  <a:schemeClr val="tx1"/>
                </a:solidFill>
              </a:rPr>
              <a:t>hình</a:t>
            </a:r>
            <a:r>
              <a:rPr lang="en-US" sz="1400" dirty="0">
                <a:solidFill>
                  <a:schemeClr val="tx1"/>
                </a:solidFill>
              </a:rPr>
              <a:t> </a:t>
            </a:r>
            <a:r>
              <a:rPr lang="en-US" sz="1400" dirty="0" err="1">
                <a:solidFill>
                  <a:schemeClr val="tx1"/>
                </a:solidFill>
              </a:rPr>
              <a:t>cần</a:t>
            </a:r>
            <a:r>
              <a:rPr lang="en-US" sz="1400" dirty="0">
                <a:solidFill>
                  <a:schemeClr val="tx1"/>
                </a:solidFill>
              </a:rPr>
              <a:t> </a:t>
            </a:r>
            <a:r>
              <a:rPr lang="en-US" sz="1400" dirty="0" err="1">
                <a:solidFill>
                  <a:schemeClr val="tx1"/>
                </a:solidFill>
              </a:rPr>
              <a:t>tính</a:t>
            </a:r>
            <a:r>
              <a:rPr lang="en-US" sz="1400" dirty="0">
                <a:solidFill>
                  <a:schemeClr val="tx1"/>
                </a:solidFill>
              </a:rPr>
              <a:t> </a:t>
            </a:r>
            <a:r>
              <a:rPr lang="en-US" sz="1400" dirty="0" err="1">
                <a:solidFill>
                  <a:schemeClr val="tx1"/>
                </a:solidFill>
              </a:rPr>
              <a:t>toán</a:t>
            </a:r>
            <a:r>
              <a:rPr lang="en-US" sz="1400" dirty="0">
                <a:solidFill>
                  <a:schemeClr val="tx1"/>
                </a:solidFill>
              </a:rPr>
              <a:t> </a:t>
            </a:r>
            <a:r>
              <a:rPr lang="en-US" sz="1400" dirty="0" err="1">
                <a:solidFill>
                  <a:schemeClr val="tx1"/>
                </a:solidFill>
              </a:rPr>
              <a:t>được</a:t>
            </a:r>
            <a:r>
              <a:rPr lang="en-US" sz="1400" dirty="0">
                <a:solidFill>
                  <a:schemeClr val="tx1"/>
                </a:solidFill>
              </a:rPr>
              <a:t> </a:t>
            </a:r>
            <a:r>
              <a:rPr lang="en-US" sz="1400" dirty="0" err="1">
                <a:solidFill>
                  <a:schemeClr val="tx1"/>
                </a:solidFill>
              </a:rPr>
              <a:t>điểu</a:t>
            </a:r>
            <a:r>
              <a:rPr lang="en-US" sz="1400" dirty="0">
                <a:solidFill>
                  <a:schemeClr val="tx1"/>
                </a:solidFill>
              </a:rPr>
              <a:t> </a:t>
            </a:r>
            <a:r>
              <a:rPr lang="en-US" sz="1400" dirty="0" err="1">
                <a:solidFill>
                  <a:schemeClr val="tx1"/>
                </a:solidFill>
              </a:rPr>
              <a:t>số</a:t>
            </a:r>
            <a:r>
              <a:rPr lang="en-US" sz="1400" dirty="0">
                <a:solidFill>
                  <a:schemeClr val="tx1"/>
                </a:solidFill>
              </a:rPr>
              <a:t> </a:t>
            </a:r>
            <a:r>
              <a:rPr lang="en-US" sz="1400" dirty="0" err="1">
                <a:solidFill>
                  <a:schemeClr val="tx1"/>
                </a:solidFill>
              </a:rPr>
              <a:t>chính</a:t>
            </a:r>
            <a:r>
              <a:rPr lang="en-US" sz="1400" dirty="0">
                <a:solidFill>
                  <a:schemeClr val="tx1"/>
                </a:solidFill>
              </a:rPr>
              <a:t> </a:t>
            </a:r>
            <a:r>
              <a:rPr lang="en-US" sz="1400" dirty="0" err="1">
                <a:solidFill>
                  <a:schemeClr val="tx1"/>
                </a:solidFill>
              </a:rPr>
              <a:t>xác</a:t>
            </a:r>
            <a:r>
              <a:rPr lang="en-US" sz="1400" dirty="0">
                <a:solidFill>
                  <a:schemeClr val="tx1"/>
                </a:solidFill>
              </a:rPr>
              <a:t> </a:t>
            </a:r>
            <a:r>
              <a:rPr lang="en-US" sz="1400" dirty="0" err="1">
                <a:solidFill>
                  <a:schemeClr val="tx1"/>
                </a:solidFill>
              </a:rPr>
              <a:t>giữa</a:t>
            </a:r>
            <a:r>
              <a:rPr lang="en-US" sz="1400" dirty="0">
                <a:solidFill>
                  <a:schemeClr val="tx1"/>
                </a:solidFill>
              </a:rPr>
              <a:t> </a:t>
            </a:r>
            <a:r>
              <a:rPr lang="en-US" sz="1400" dirty="0" err="1">
                <a:solidFill>
                  <a:schemeClr val="tx1"/>
                </a:solidFill>
              </a:rPr>
              <a:t>câu</a:t>
            </a:r>
            <a:r>
              <a:rPr lang="en-US" sz="1400" dirty="0">
                <a:solidFill>
                  <a:schemeClr val="tx1"/>
                </a:solidFill>
              </a:rPr>
              <a:t> </a:t>
            </a:r>
            <a:r>
              <a:rPr lang="en-US" sz="1400" dirty="0" err="1">
                <a:solidFill>
                  <a:schemeClr val="tx1"/>
                </a:solidFill>
              </a:rPr>
              <a:t>hỏi</a:t>
            </a:r>
            <a:r>
              <a:rPr lang="en-US" sz="1400" dirty="0">
                <a:solidFill>
                  <a:schemeClr val="tx1"/>
                </a:solidFill>
              </a:rPr>
              <a:t> </a:t>
            </a:r>
            <a:r>
              <a:rPr lang="en-US" sz="1400" dirty="0" err="1">
                <a:solidFill>
                  <a:schemeClr val="tx1"/>
                </a:solidFill>
              </a:rPr>
              <a:t>và</a:t>
            </a:r>
            <a:r>
              <a:rPr lang="en-US" sz="1400" dirty="0">
                <a:solidFill>
                  <a:schemeClr val="tx1"/>
                </a:solidFill>
              </a:rPr>
              <a:t> </a:t>
            </a:r>
            <a:r>
              <a:rPr lang="en-US" sz="1400" dirty="0" err="1">
                <a:solidFill>
                  <a:schemeClr val="tx1"/>
                </a:solidFill>
              </a:rPr>
              <a:t>câu</a:t>
            </a:r>
            <a:r>
              <a:rPr lang="en-US" sz="1400" dirty="0">
                <a:solidFill>
                  <a:schemeClr val="tx1"/>
                </a:solidFill>
              </a:rPr>
              <a:t> </a:t>
            </a:r>
            <a:r>
              <a:rPr lang="en-US" sz="1400" dirty="0" err="1">
                <a:solidFill>
                  <a:schemeClr val="tx1"/>
                </a:solidFill>
              </a:rPr>
              <a:t>trả</a:t>
            </a:r>
            <a:r>
              <a:rPr lang="en-US" sz="1400" dirty="0">
                <a:solidFill>
                  <a:schemeClr val="tx1"/>
                </a:solidFill>
              </a:rPr>
              <a:t> </a:t>
            </a:r>
            <a:r>
              <a:rPr lang="en-US" sz="1400" dirty="0" err="1">
                <a:solidFill>
                  <a:schemeClr val="tx1"/>
                </a:solidFill>
              </a:rPr>
              <a:t>lời</a:t>
            </a:r>
            <a:r>
              <a:rPr lang="en-US" sz="1400" dirty="0">
                <a:solidFill>
                  <a:schemeClr val="tx1"/>
                </a:solidFill>
              </a:rPr>
              <a:t>. </a:t>
            </a:r>
            <a:r>
              <a:rPr lang="en-US" sz="1400" dirty="0" err="1">
                <a:solidFill>
                  <a:schemeClr val="tx1"/>
                </a:solidFill>
              </a:rPr>
              <a:t>Từ</a:t>
            </a:r>
            <a:r>
              <a:rPr lang="en-US" sz="1400" dirty="0">
                <a:solidFill>
                  <a:schemeClr val="tx1"/>
                </a:solidFill>
              </a:rPr>
              <a:t> </a:t>
            </a:r>
            <a:r>
              <a:rPr lang="en-US" sz="1400" dirty="0" err="1">
                <a:solidFill>
                  <a:schemeClr val="tx1"/>
                </a:solidFill>
              </a:rPr>
              <a:t>đó</a:t>
            </a:r>
            <a:r>
              <a:rPr lang="en-US" sz="1400" dirty="0">
                <a:solidFill>
                  <a:schemeClr val="tx1"/>
                </a:solidFill>
              </a:rPr>
              <a:t> </a:t>
            </a:r>
            <a:r>
              <a:rPr lang="en-US" sz="1400" dirty="0" err="1">
                <a:solidFill>
                  <a:schemeClr val="tx1"/>
                </a:solidFill>
              </a:rPr>
              <a:t>lấy</a:t>
            </a:r>
            <a:r>
              <a:rPr lang="en-US" sz="1400" dirty="0">
                <a:solidFill>
                  <a:schemeClr val="tx1"/>
                </a:solidFill>
              </a:rPr>
              <a:t> </a:t>
            </a:r>
            <a:r>
              <a:rPr lang="en-US" sz="1400" dirty="0" err="1">
                <a:solidFill>
                  <a:schemeClr val="tx1"/>
                </a:solidFill>
              </a:rPr>
              <a:t>ra</a:t>
            </a:r>
            <a:r>
              <a:rPr lang="en-US" sz="1400" dirty="0">
                <a:solidFill>
                  <a:schemeClr val="tx1"/>
                </a:solidFill>
              </a:rPr>
              <a:t> </a:t>
            </a:r>
            <a:r>
              <a:rPr lang="en-US" sz="1400" dirty="0" err="1">
                <a:solidFill>
                  <a:schemeClr val="tx1"/>
                </a:solidFill>
              </a:rPr>
              <a:t>giá</a:t>
            </a:r>
            <a:r>
              <a:rPr lang="en-US" sz="1400" dirty="0">
                <a:solidFill>
                  <a:schemeClr val="tx1"/>
                </a:solidFill>
              </a:rPr>
              <a:t> </a:t>
            </a:r>
            <a:r>
              <a:rPr lang="en-US" sz="1400" dirty="0" err="1">
                <a:solidFill>
                  <a:schemeClr val="tx1"/>
                </a:solidFill>
              </a:rPr>
              <a:t>trị</a:t>
            </a:r>
            <a:r>
              <a:rPr lang="en-US" sz="1400" dirty="0">
                <a:solidFill>
                  <a:schemeClr val="tx1"/>
                </a:solidFill>
              </a:rPr>
              <a:t> </a:t>
            </a:r>
            <a:r>
              <a:rPr lang="en-US" sz="1400" dirty="0" err="1">
                <a:solidFill>
                  <a:schemeClr val="tx1"/>
                </a:solidFill>
              </a:rPr>
              <a:t>lớn</a:t>
            </a:r>
            <a:r>
              <a:rPr lang="en-US" sz="1400" dirty="0">
                <a:solidFill>
                  <a:schemeClr val="tx1"/>
                </a:solidFill>
              </a:rPr>
              <a:t> </a:t>
            </a:r>
            <a:r>
              <a:rPr lang="en-US" sz="1400" dirty="0" err="1">
                <a:solidFill>
                  <a:schemeClr val="tx1"/>
                </a:solidFill>
              </a:rPr>
              <a:t>nhất</a:t>
            </a:r>
            <a:r>
              <a:rPr lang="en-US" sz="1400" dirty="0">
                <a:solidFill>
                  <a:schemeClr val="tx1"/>
                </a:solidFill>
              </a:rPr>
              <a:t> </a:t>
            </a:r>
            <a:r>
              <a:rPr lang="en-US" sz="1400" dirty="0" err="1">
                <a:solidFill>
                  <a:schemeClr val="tx1"/>
                </a:solidFill>
              </a:rPr>
              <a:t>là</a:t>
            </a:r>
            <a:r>
              <a:rPr lang="en-US" sz="1400" dirty="0">
                <a:solidFill>
                  <a:schemeClr val="tx1"/>
                </a:solidFill>
              </a:rPr>
              <a:t> </a:t>
            </a:r>
            <a:r>
              <a:rPr lang="en-US" sz="1400" dirty="0" err="1">
                <a:solidFill>
                  <a:schemeClr val="tx1"/>
                </a:solidFill>
              </a:rPr>
              <a:t>đáp</a:t>
            </a:r>
            <a:r>
              <a:rPr lang="en-US" sz="1400" dirty="0">
                <a:solidFill>
                  <a:schemeClr val="tx1"/>
                </a:solidFill>
              </a:rPr>
              <a:t> </a:t>
            </a:r>
            <a:r>
              <a:rPr lang="en-US" sz="1400" dirty="0" err="1">
                <a:solidFill>
                  <a:schemeClr val="tx1"/>
                </a:solidFill>
              </a:rPr>
              <a:t>án</a:t>
            </a:r>
            <a:r>
              <a:rPr lang="en-US" sz="1400" dirty="0">
                <a:solidFill>
                  <a:schemeClr val="tx1"/>
                </a:solidFill>
              </a:rPr>
              <a:t> </a:t>
            </a:r>
            <a:r>
              <a:rPr lang="en-US" sz="1400" dirty="0" err="1">
                <a:solidFill>
                  <a:schemeClr val="tx1"/>
                </a:solidFill>
              </a:rPr>
              <a:t>đúng</a:t>
            </a:r>
            <a:r>
              <a:rPr lang="en-US" sz="1400" dirty="0">
                <a:solidFill>
                  <a:schemeClr val="tx1"/>
                </a:solidFill>
              </a:rPr>
              <a:t> .</a:t>
            </a:r>
          </a:p>
          <a:p>
            <a:pPr marL="101600" indent="0">
              <a:buNone/>
            </a:pPr>
            <a:r>
              <a:rPr lang="en-US" sz="1400" dirty="0">
                <a:solidFill>
                  <a:schemeClr val="tx1"/>
                </a:solidFill>
              </a:rPr>
              <a:t>- </a:t>
            </a:r>
            <a:r>
              <a:rPr lang="en-US" sz="1400" dirty="0" err="1">
                <a:solidFill>
                  <a:schemeClr val="tx1"/>
                </a:solidFill>
              </a:rPr>
              <a:t>Chúng</a:t>
            </a:r>
            <a:r>
              <a:rPr lang="en-US" sz="1400" dirty="0">
                <a:solidFill>
                  <a:schemeClr val="tx1"/>
                </a:solidFill>
              </a:rPr>
              <a:t> </a:t>
            </a:r>
            <a:r>
              <a:rPr lang="en-US" sz="1400" dirty="0" err="1">
                <a:solidFill>
                  <a:schemeClr val="tx1"/>
                </a:solidFill>
              </a:rPr>
              <a:t>tôi</a:t>
            </a:r>
            <a:r>
              <a:rPr lang="en-US" sz="1400" dirty="0">
                <a:solidFill>
                  <a:schemeClr val="tx1"/>
                </a:solidFill>
              </a:rPr>
              <a:t> </a:t>
            </a:r>
            <a:r>
              <a:rPr lang="en-US" sz="1400" dirty="0" err="1">
                <a:solidFill>
                  <a:schemeClr val="tx1"/>
                </a:solidFill>
              </a:rPr>
              <a:t>đã</a:t>
            </a:r>
            <a:r>
              <a:rPr lang="en-US" sz="1400" dirty="0">
                <a:solidFill>
                  <a:schemeClr val="tx1"/>
                </a:solidFill>
              </a:rPr>
              <a:t> </a:t>
            </a:r>
            <a:r>
              <a:rPr lang="en-US" sz="1400" dirty="0" err="1">
                <a:solidFill>
                  <a:schemeClr val="tx1"/>
                </a:solidFill>
              </a:rPr>
              <a:t>lựa</a:t>
            </a:r>
            <a:r>
              <a:rPr lang="en-US" sz="1400" dirty="0">
                <a:solidFill>
                  <a:schemeClr val="tx1"/>
                </a:solidFill>
              </a:rPr>
              <a:t> </a:t>
            </a:r>
            <a:r>
              <a:rPr lang="en-US" sz="1400" dirty="0" err="1">
                <a:solidFill>
                  <a:schemeClr val="tx1"/>
                </a:solidFill>
              </a:rPr>
              <a:t>chọn</a:t>
            </a:r>
            <a:r>
              <a:rPr lang="en-US" sz="1400" dirty="0">
                <a:solidFill>
                  <a:schemeClr val="tx1"/>
                </a:solidFill>
              </a:rPr>
              <a:t> </a:t>
            </a:r>
            <a:r>
              <a:rPr lang="en-US" sz="1400" dirty="0" err="1">
                <a:solidFill>
                  <a:schemeClr val="tx1"/>
                </a:solidFill>
              </a:rPr>
              <a:t>nhiệm</a:t>
            </a:r>
            <a:r>
              <a:rPr lang="en-US" sz="1400" dirty="0">
                <a:solidFill>
                  <a:schemeClr val="tx1"/>
                </a:solidFill>
              </a:rPr>
              <a:t> </a:t>
            </a:r>
            <a:r>
              <a:rPr lang="en-US" sz="1400" dirty="0" err="1">
                <a:solidFill>
                  <a:schemeClr val="tx1"/>
                </a:solidFill>
              </a:rPr>
              <a:t>vụ</a:t>
            </a:r>
            <a:r>
              <a:rPr lang="en-US" sz="1400" dirty="0">
                <a:solidFill>
                  <a:schemeClr val="tx1"/>
                </a:solidFill>
              </a:rPr>
              <a:t> Multiple-choice </a:t>
            </a:r>
            <a:r>
              <a:rPr lang="en-US" sz="1400" dirty="0" err="1">
                <a:solidFill>
                  <a:schemeClr val="tx1"/>
                </a:solidFill>
              </a:rPr>
              <a:t>với</a:t>
            </a:r>
            <a:r>
              <a:rPr lang="en-US" sz="1400" dirty="0">
                <a:solidFill>
                  <a:schemeClr val="tx1"/>
                </a:solidFill>
              </a:rPr>
              <a:t> model pretrained , Roberta, </a:t>
            </a:r>
            <a:r>
              <a:rPr lang="en-US" sz="1400" dirty="0" err="1">
                <a:solidFill>
                  <a:schemeClr val="tx1"/>
                </a:solidFill>
              </a:rPr>
              <a:t>deberta</a:t>
            </a:r>
            <a:r>
              <a:rPr lang="en-US" sz="1400" dirty="0">
                <a:solidFill>
                  <a:schemeClr val="tx1"/>
                </a:solidFill>
              </a:rPr>
              <a:t>, </a:t>
            </a:r>
            <a:r>
              <a:rPr lang="en-US" sz="1400" dirty="0" err="1">
                <a:solidFill>
                  <a:schemeClr val="tx1"/>
                </a:solidFill>
              </a:rPr>
              <a:t>bert</a:t>
            </a:r>
            <a:r>
              <a:rPr lang="en-US" sz="1400" dirty="0">
                <a:solidFill>
                  <a:schemeClr val="tx1"/>
                </a:solidFill>
              </a:rPr>
              <a:t>-base </a:t>
            </a:r>
          </a:p>
          <a:p>
            <a:pPr marL="101600" indent="0">
              <a:buNone/>
            </a:pPr>
            <a:endParaRPr lang="en-US" sz="1400" dirty="0"/>
          </a:p>
        </p:txBody>
      </p:sp>
      <p:sp>
        <p:nvSpPr>
          <p:cNvPr id="4" name="Slide Number Placeholder 3">
            <a:extLst>
              <a:ext uri="{FF2B5EF4-FFF2-40B4-BE49-F238E27FC236}">
                <a16:creationId xmlns:a16="http://schemas.microsoft.com/office/drawing/2014/main" id="{063570E0-24C7-6C2D-AD9C-99D7FECE17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35307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058DA-FCE0-FD54-B83A-4904052B16D3}"/>
              </a:ext>
            </a:extLst>
          </p:cNvPr>
          <p:cNvSpPr>
            <a:spLocks noGrp="1"/>
          </p:cNvSpPr>
          <p:nvPr>
            <p:ph type="body" idx="1"/>
          </p:nvPr>
        </p:nvSpPr>
        <p:spPr>
          <a:xfrm>
            <a:off x="869151" y="616688"/>
            <a:ext cx="3851706" cy="3776590"/>
          </a:xfrm>
        </p:spPr>
        <p:txBody>
          <a:bodyPr/>
          <a:lstStyle/>
          <a:p>
            <a:pPr marL="101600" indent="0">
              <a:buNone/>
            </a:pPr>
            <a:r>
              <a:rPr lang="en-US" dirty="0"/>
              <a:t>4. </a:t>
            </a:r>
            <a:r>
              <a:rPr lang="en-US" b="1" dirty="0" err="1"/>
              <a:t>Thử</a:t>
            </a:r>
            <a:r>
              <a:rPr lang="en-US" b="1" dirty="0"/>
              <a:t> </a:t>
            </a:r>
            <a:r>
              <a:rPr lang="en-US" b="1" dirty="0" err="1"/>
              <a:t>nghiệm</a:t>
            </a:r>
            <a:r>
              <a:rPr lang="en-US" b="1" dirty="0"/>
              <a:t> model</a:t>
            </a:r>
          </a:p>
          <a:p>
            <a:pPr marL="101600" indent="0">
              <a:buNone/>
            </a:pPr>
            <a:r>
              <a:rPr lang="en-US" sz="1400" b="1" dirty="0"/>
              <a:t>- </a:t>
            </a:r>
            <a:r>
              <a:rPr lang="en-US" sz="1400" dirty="0" err="1"/>
              <a:t>Thử</a:t>
            </a:r>
            <a:r>
              <a:rPr lang="en-US" sz="1400" dirty="0"/>
              <a:t> </a:t>
            </a:r>
            <a:r>
              <a:rPr lang="en-US" sz="1400" dirty="0" err="1"/>
              <a:t>nghiệm</a:t>
            </a:r>
            <a:r>
              <a:rPr lang="en-US" sz="1400" dirty="0"/>
              <a:t> </a:t>
            </a:r>
            <a:r>
              <a:rPr lang="en-US" sz="1400" dirty="0" err="1"/>
              <a:t>các</a:t>
            </a:r>
            <a:r>
              <a:rPr lang="en-US" sz="1400" dirty="0"/>
              <a:t> model </a:t>
            </a:r>
            <a:r>
              <a:rPr lang="en-US" sz="1400" dirty="0" err="1"/>
              <a:t>và</a:t>
            </a:r>
            <a:r>
              <a:rPr lang="en-US" sz="1400" dirty="0"/>
              <a:t> ý </a:t>
            </a:r>
            <a:r>
              <a:rPr lang="en-US" sz="1400" dirty="0" err="1"/>
              <a:t>tưởng</a:t>
            </a:r>
            <a:r>
              <a:rPr lang="en-US" sz="1400" dirty="0"/>
              <a:t> </a:t>
            </a:r>
            <a:r>
              <a:rPr lang="en-US" sz="1400" dirty="0" err="1"/>
              <a:t>mình</a:t>
            </a:r>
            <a:r>
              <a:rPr lang="en-US" sz="1400" dirty="0"/>
              <a:t> </a:t>
            </a:r>
            <a:r>
              <a:rPr lang="en-US" sz="1400" dirty="0" err="1"/>
              <a:t>đã</a:t>
            </a:r>
            <a:r>
              <a:rPr lang="en-US" sz="1400" dirty="0"/>
              <a:t> </a:t>
            </a:r>
            <a:r>
              <a:rPr lang="en-US" sz="1400" dirty="0" err="1"/>
              <a:t>đưa</a:t>
            </a:r>
            <a:r>
              <a:rPr lang="en-US" sz="1400" dirty="0"/>
              <a:t> </a:t>
            </a:r>
            <a:r>
              <a:rPr lang="en-US" sz="1400" dirty="0" err="1"/>
              <a:t>ra</a:t>
            </a:r>
            <a:r>
              <a:rPr lang="en-US" sz="1400" dirty="0"/>
              <a:t> </a:t>
            </a:r>
            <a:r>
              <a:rPr lang="en-US" sz="1400" dirty="0" err="1"/>
              <a:t>để</a:t>
            </a:r>
            <a:r>
              <a:rPr lang="en-US" sz="1400" dirty="0"/>
              <a:t> </a:t>
            </a:r>
            <a:r>
              <a:rPr lang="en-US" sz="1400" dirty="0" err="1"/>
              <a:t>biết</a:t>
            </a:r>
            <a:r>
              <a:rPr lang="en-US" sz="1400" dirty="0"/>
              <a:t> </a:t>
            </a:r>
            <a:r>
              <a:rPr lang="en-US" sz="1400" dirty="0" err="1"/>
              <a:t>kết</a:t>
            </a:r>
            <a:r>
              <a:rPr lang="en-US" sz="1400" dirty="0"/>
              <a:t> </a:t>
            </a:r>
            <a:r>
              <a:rPr lang="en-US" sz="1400" dirty="0" err="1"/>
              <a:t>quả</a:t>
            </a:r>
            <a:endParaRPr lang="en-US" sz="1400" dirty="0"/>
          </a:p>
          <a:p>
            <a:pPr marL="101600" indent="0">
              <a:buNone/>
            </a:pPr>
            <a:r>
              <a:rPr lang="en-US" sz="1400" b="1" dirty="0"/>
              <a:t>- </a:t>
            </a:r>
            <a:r>
              <a:rPr lang="en-US" sz="1400" dirty="0" err="1"/>
              <a:t>kết</a:t>
            </a:r>
            <a:r>
              <a:rPr lang="en-US" sz="1400" dirty="0"/>
              <a:t> </a:t>
            </a:r>
            <a:r>
              <a:rPr lang="en-US" sz="1400" dirty="0" err="1"/>
              <a:t>quả</a:t>
            </a:r>
            <a:r>
              <a:rPr lang="en-US" sz="1400" dirty="0"/>
              <a:t> </a:t>
            </a:r>
            <a:r>
              <a:rPr lang="en-US" sz="1400" dirty="0" err="1"/>
              <a:t>chúng</a:t>
            </a:r>
            <a:r>
              <a:rPr lang="en-US" sz="1400" dirty="0"/>
              <a:t> </a:t>
            </a:r>
            <a:r>
              <a:rPr lang="en-US" sz="1400" dirty="0" err="1"/>
              <a:t>tôi</a:t>
            </a:r>
            <a:r>
              <a:rPr lang="en-US" sz="1400" dirty="0"/>
              <a:t> </a:t>
            </a:r>
            <a:r>
              <a:rPr lang="en-US" sz="1400" dirty="0" err="1"/>
              <a:t>đã</a:t>
            </a:r>
            <a:r>
              <a:rPr lang="en-US" sz="1400" dirty="0"/>
              <a:t> </a:t>
            </a:r>
            <a:r>
              <a:rPr lang="en-US" sz="1400" dirty="0" err="1"/>
              <a:t>đạt</a:t>
            </a:r>
            <a:r>
              <a:rPr lang="en-US" sz="1400" dirty="0"/>
              <a:t> </a:t>
            </a:r>
            <a:r>
              <a:rPr lang="en-US" sz="1400" dirty="0" err="1"/>
              <a:t>đươc</a:t>
            </a:r>
            <a:r>
              <a:rPr lang="en-US" sz="1400" dirty="0"/>
              <a:t> </a:t>
            </a:r>
            <a:r>
              <a:rPr lang="en-US" sz="1400" dirty="0" err="1"/>
              <a:t>trong</a:t>
            </a:r>
            <a:r>
              <a:rPr lang="en-US" sz="1400" dirty="0"/>
              <a:t> </a:t>
            </a:r>
            <a:r>
              <a:rPr lang="en-US" sz="1400" dirty="0" err="1"/>
              <a:t>quá</a:t>
            </a:r>
            <a:r>
              <a:rPr lang="en-US" sz="1400" dirty="0"/>
              <a:t> </a:t>
            </a:r>
            <a:r>
              <a:rPr lang="en-US" sz="1400" dirty="0" err="1"/>
              <a:t>trinh</a:t>
            </a:r>
            <a:r>
              <a:rPr lang="en-US" sz="1400" dirty="0"/>
              <a:t> </a:t>
            </a:r>
            <a:r>
              <a:rPr lang="en-US" sz="1400" dirty="0" err="1"/>
              <a:t>thử</a:t>
            </a:r>
            <a:r>
              <a:rPr lang="en-US" sz="1400" dirty="0"/>
              <a:t> </a:t>
            </a:r>
            <a:r>
              <a:rPr lang="en-US" sz="1400" dirty="0" err="1"/>
              <a:t>nghiệm</a:t>
            </a:r>
            <a:r>
              <a:rPr lang="en-US" sz="1400" dirty="0"/>
              <a:t> </a:t>
            </a:r>
            <a:r>
              <a:rPr lang="en-US" sz="1400" dirty="0" err="1"/>
              <a:t>với</a:t>
            </a:r>
            <a:r>
              <a:rPr lang="en-US" sz="1400" dirty="0"/>
              <a:t> </a:t>
            </a:r>
            <a:r>
              <a:rPr lang="en-US" sz="1400" dirty="0" err="1"/>
              <a:t>bài</a:t>
            </a:r>
            <a:r>
              <a:rPr lang="en-US" sz="1400" dirty="0"/>
              <a:t> </a:t>
            </a:r>
            <a:r>
              <a:rPr lang="en-US" sz="1400" dirty="0" err="1"/>
              <a:t>toán,đạt</a:t>
            </a:r>
            <a:r>
              <a:rPr lang="en-US" sz="1400" dirty="0"/>
              <a:t> </a:t>
            </a:r>
            <a:r>
              <a:rPr lang="en-US" sz="1400" dirty="0" err="1"/>
              <a:t>kết</a:t>
            </a:r>
            <a:r>
              <a:rPr lang="en-US" sz="1400" dirty="0"/>
              <a:t> </a:t>
            </a:r>
            <a:r>
              <a:rPr lang="en-US" sz="1400" dirty="0" err="1"/>
              <a:t>quả</a:t>
            </a:r>
            <a:r>
              <a:rPr lang="en-US" sz="1400" dirty="0"/>
              <a:t> </a:t>
            </a:r>
            <a:r>
              <a:rPr lang="en-US" sz="1400" dirty="0" err="1"/>
              <a:t>tốt</a:t>
            </a:r>
            <a:r>
              <a:rPr lang="en-US" sz="1400" dirty="0"/>
              <a:t> </a:t>
            </a:r>
            <a:r>
              <a:rPr lang="en-US" sz="1400" dirty="0" err="1"/>
              <a:t>nhất</a:t>
            </a:r>
            <a:r>
              <a:rPr lang="en-US" sz="1400" dirty="0"/>
              <a:t> </a:t>
            </a:r>
            <a:r>
              <a:rPr lang="en-US" sz="1400" dirty="0" err="1"/>
              <a:t>tại</a:t>
            </a:r>
            <a:r>
              <a:rPr lang="en-US" sz="1400" dirty="0"/>
              <a:t> model </a:t>
            </a:r>
            <a:r>
              <a:rPr lang="en-US" sz="1400" dirty="0" err="1"/>
              <a:t>deberta</a:t>
            </a:r>
            <a:r>
              <a:rPr lang="en-US" sz="1400" dirty="0"/>
              <a:t> </a:t>
            </a:r>
            <a:r>
              <a:rPr lang="en-US" sz="1400" dirty="0" err="1"/>
              <a:t>với</a:t>
            </a:r>
            <a:r>
              <a:rPr lang="en-US" sz="1400" dirty="0"/>
              <a:t> 0.751</a:t>
            </a:r>
          </a:p>
          <a:p>
            <a:pPr marL="101600" indent="0">
              <a:buNone/>
            </a:pPr>
            <a:r>
              <a:rPr lang="en-US" sz="1400" dirty="0" err="1"/>
              <a:t>và</a:t>
            </a:r>
            <a:r>
              <a:rPr lang="en-US" sz="1400" dirty="0"/>
              <a:t> </a:t>
            </a:r>
            <a:r>
              <a:rPr lang="en-US" sz="1400" dirty="0" err="1"/>
              <a:t>chọn</a:t>
            </a:r>
            <a:r>
              <a:rPr lang="en-US" sz="1400" dirty="0"/>
              <a:t> </a:t>
            </a:r>
            <a:r>
              <a:rPr lang="en-US" sz="1400" dirty="0" err="1"/>
              <a:t>deberta</a:t>
            </a:r>
            <a:r>
              <a:rPr lang="en-US" sz="1400" dirty="0"/>
              <a:t> </a:t>
            </a:r>
            <a:r>
              <a:rPr lang="en-US" sz="1400" dirty="0" err="1"/>
              <a:t>làm</a:t>
            </a:r>
            <a:r>
              <a:rPr lang="en-US" sz="1400" dirty="0"/>
              <a:t> model </a:t>
            </a:r>
            <a:r>
              <a:rPr lang="en-US" sz="1400" dirty="0" err="1"/>
              <a:t>cơ</a:t>
            </a:r>
            <a:r>
              <a:rPr lang="en-US" sz="1400" dirty="0"/>
              <a:t> </a:t>
            </a:r>
            <a:r>
              <a:rPr lang="en-US" sz="1400" dirty="0" err="1"/>
              <a:t>bản</a:t>
            </a:r>
            <a:r>
              <a:rPr lang="en-US" sz="1400" dirty="0"/>
              <a:t> </a:t>
            </a:r>
            <a:r>
              <a:rPr lang="en-US" sz="1400" dirty="0" err="1"/>
              <a:t>cho</a:t>
            </a:r>
            <a:r>
              <a:rPr lang="en-US" sz="1400" dirty="0"/>
              <a:t> </a:t>
            </a:r>
            <a:r>
              <a:rPr lang="en-US" sz="1400" dirty="0" err="1"/>
              <a:t>quá</a:t>
            </a:r>
            <a:r>
              <a:rPr lang="en-US" sz="1400" dirty="0"/>
              <a:t> </a:t>
            </a:r>
            <a:r>
              <a:rPr lang="en-US" sz="1400" dirty="0" err="1"/>
              <a:t>trình</a:t>
            </a:r>
            <a:r>
              <a:rPr lang="en-US" sz="1400" dirty="0"/>
              <a:t> </a:t>
            </a:r>
            <a:r>
              <a:rPr lang="en-US" sz="1400" dirty="0" err="1"/>
              <a:t>cải</a:t>
            </a:r>
            <a:r>
              <a:rPr lang="en-US" sz="1400" dirty="0"/>
              <a:t> </a:t>
            </a:r>
            <a:r>
              <a:rPr lang="en-US" sz="1400" dirty="0" err="1"/>
              <a:t>thiện</a:t>
            </a:r>
            <a:r>
              <a:rPr lang="en-US" sz="1400" dirty="0"/>
              <a:t>.</a:t>
            </a:r>
          </a:p>
          <a:p>
            <a:pPr marL="101600" indent="0">
              <a:buNone/>
            </a:pPr>
            <a:r>
              <a:rPr lang="en-US" sz="1200" i="1" dirty="0" err="1"/>
              <a:t>Tùy</a:t>
            </a:r>
            <a:r>
              <a:rPr lang="en-US" sz="1200" i="1" dirty="0"/>
              <a:t> </a:t>
            </a:r>
            <a:r>
              <a:rPr lang="en-US" sz="1200" i="1" dirty="0" err="1"/>
              <a:t>nhiên</a:t>
            </a:r>
            <a:r>
              <a:rPr lang="en-US" sz="1200" i="1" dirty="0"/>
              <a:t> </a:t>
            </a:r>
            <a:r>
              <a:rPr lang="en-US" sz="1200" i="1" dirty="0" err="1"/>
              <a:t>để</a:t>
            </a:r>
            <a:r>
              <a:rPr lang="en-US" sz="1200" i="1" dirty="0"/>
              <a:t> </a:t>
            </a:r>
            <a:r>
              <a:rPr lang="en-US" sz="1200" i="1" dirty="0" err="1"/>
              <a:t>đạt</a:t>
            </a:r>
            <a:r>
              <a:rPr lang="en-US" sz="1200" i="1" dirty="0"/>
              <a:t> </a:t>
            </a:r>
            <a:r>
              <a:rPr lang="en-US" sz="1200" i="1" dirty="0" err="1"/>
              <a:t>được</a:t>
            </a:r>
            <a:r>
              <a:rPr lang="en-US" sz="1200" i="1" dirty="0"/>
              <a:t> </a:t>
            </a:r>
            <a:r>
              <a:rPr lang="en-US" sz="1200" i="1" dirty="0" err="1"/>
              <a:t>kết</a:t>
            </a:r>
            <a:r>
              <a:rPr lang="en-US" sz="1200" i="1" dirty="0"/>
              <a:t> </a:t>
            </a:r>
            <a:r>
              <a:rPr lang="en-US" sz="1200" i="1" dirty="0" err="1"/>
              <a:t>quả</a:t>
            </a:r>
            <a:r>
              <a:rPr lang="en-US" sz="1200" i="1" dirty="0"/>
              <a:t> 0.751 </a:t>
            </a:r>
            <a:r>
              <a:rPr lang="en-US" sz="1200" i="1" dirty="0" err="1"/>
              <a:t>thì</a:t>
            </a:r>
            <a:r>
              <a:rPr lang="en-US" sz="1200" i="1" dirty="0"/>
              <a:t> </a:t>
            </a:r>
            <a:r>
              <a:rPr lang="en-US" sz="1200" i="1" dirty="0" err="1"/>
              <a:t>các</a:t>
            </a:r>
            <a:r>
              <a:rPr lang="en-US" sz="1200" i="1" dirty="0"/>
              <a:t> </a:t>
            </a:r>
            <a:r>
              <a:rPr lang="en-US" sz="1200" i="1" dirty="0" err="1"/>
              <a:t>kết</a:t>
            </a:r>
            <a:r>
              <a:rPr lang="en-US" sz="1200" i="1" dirty="0"/>
              <a:t> </a:t>
            </a:r>
            <a:r>
              <a:rPr lang="en-US" sz="1200" i="1" dirty="0" err="1"/>
              <a:t>quả</a:t>
            </a:r>
            <a:r>
              <a:rPr lang="en-US" sz="1200" i="1" dirty="0"/>
              <a:t> </a:t>
            </a:r>
            <a:r>
              <a:rPr lang="en-US" sz="1200" i="1" dirty="0" err="1"/>
              <a:t>đạt</a:t>
            </a:r>
            <a:r>
              <a:rPr lang="en-US" sz="1200" i="1" dirty="0"/>
              <a:t> </a:t>
            </a:r>
            <a:r>
              <a:rPr lang="en-US" sz="1200" i="1" dirty="0" err="1"/>
              <a:t>được</a:t>
            </a:r>
            <a:r>
              <a:rPr lang="en-US" sz="1200" i="1" dirty="0"/>
              <a:t> </a:t>
            </a:r>
            <a:r>
              <a:rPr lang="en-US" sz="1200" i="1" dirty="0" err="1"/>
              <a:t>của</a:t>
            </a:r>
            <a:r>
              <a:rPr lang="en-US" sz="1200" i="1" dirty="0"/>
              <a:t> </a:t>
            </a:r>
            <a:r>
              <a:rPr lang="en-US" sz="1200" i="1" dirty="0" err="1"/>
              <a:t>chúng</a:t>
            </a:r>
            <a:r>
              <a:rPr lang="en-US" sz="1200" i="1" dirty="0"/>
              <a:t> </a:t>
            </a:r>
            <a:r>
              <a:rPr lang="en-US" sz="1200" i="1" dirty="0" err="1"/>
              <a:t>tối</a:t>
            </a:r>
            <a:r>
              <a:rPr lang="en-US" sz="1200" i="1" dirty="0"/>
              <a:t> </a:t>
            </a:r>
            <a:r>
              <a:rPr lang="en-US" sz="1200" i="1" dirty="0" err="1"/>
              <a:t>từ</a:t>
            </a:r>
            <a:r>
              <a:rPr lang="en-US" sz="1200" i="1" dirty="0"/>
              <a:t> </a:t>
            </a:r>
            <a:r>
              <a:rPr lang="en-US" sz="1200" i="1" dirty="0" err="1"/>
              <a:t>thấp</a:t>
            </a:r>
            <a:r>
              <a:rPr lang="en-US" sz="1200" i="1" dirty="0"/>
              <a:t> </a:t>
            </a:r>
            <a:r>
              <a:rPr lang="en-US" sz="1200" i="1" dirty="0" err="1"/>
              <a:t>nhất</a:t>
            </a:r>
            <a:r>
              <a:rPr lang="en-US" sz="1200" i="1" dirty="0"/>
              <a:t> 0.21 </a:t>
            </a:r>
            <a:r>
              <a:rPr lang="en-US" sz="1200" i="1" dirty="0" err="1"/>
              <a:t>điểu</a:t>
            </a:r>
            <a:r>
              <a:rPr lang="en-US" sz="1200" i="1" dirty="0"/>
              <a:t> </a:t>
            </a:r>
            <a:r>
              <a:rPr lang="en-US" sz="1200" i="1" dirty="0" err="1"/>
              <a:t>và</a:t>
            </a:r>
            <a:r>
              <a:rPr lang="en-US" sz="1200" i="1" dirty="0"/>
              <a:t> </a:t>
            </a:r>
            <a:r>
              <a:rPr lang="en-US" sz="1200" i="1" dirty="0" err="1"/>
              <a:t>mỗi</a:t>
            </a:r>
            <a:r>
              <a:rPr lang="en-US" sz="1200" i="1" dirty="0"/>
              <a:t> </a:t>
            </a:r>
            <a:r>
              <a:rPr lang="en-US" sz="1200" i="1" dirty="0" err="1"/>
              <a:t>lần</a:t>
            </a:r>
            <a:r>
              <a:rPr lang="en-US" sz="1200" i="1" dirty="0"/>
              <a:t> </a:t>
            </a:r>
            <a:r>
              <a:rPr lang="en-US" sz="1200" i="1" dirty="0" err="1"/>
              <a:t>cố</a:t>
            </a:r>
            <a:r>
              <a:rPr lang="en-US" sz="1200" i="1" dirty="0"/>
              <a:t> </a:t>
            </a:r>
            <a:r>
              <a:rPr lang="en-US" sz="1200" i="1" dirty="0" err="1"/>
              <a:t>gắng</a:t>
            </a:r>
            <a:r>
              <a:rPr lang="en-US" sz="1200" i="1" dirty="0"/>
              <a:t> </a:t>
            </a:r>
            <a:r>
              <a:rPr lang="en-US" sz="1200" i="1" dirty="0" err="1"/>
              <a:t>nhích</a:t>
            </a:r>
            <a:r>
              <a:rPr lang="en-US" sz="1200" i="1" dirty="0"/>
              <a:t> </a:t>
            </a:r>
            <a:r>
              <a:rPr lang="en-US" sz="1200" i="1" dirty="0" err="1"/>
              <a:t>thêm</a:t>
            </a:r>
            <a:r>
              <a:rPr lang="en-US" sz="1200" i="1" dirty="0"/>
              <a:t> (0.15-&gt;0.2) </a:t>
            </a:r>
            <a:r>
              <a:rPr lang="en-US" sz="1200" i="1" dirty="0" err="1"/>
              <a:t>để</a:t>
            </a:r>
            <a:r>
              <a:rPr lang="en-US" sz="1200" i="1" dirty="0"/>
              <a:t> </a:t>
            </a:r>
            <a:r>
              <a:rPr lang="en-US" sz="1200" i="1" dirty="0" err="1"/>
              <a:t>đạt</a:t>
            </a:r>
            <a:r>
              <a:rPr lang="en-US" sz="1200" i="1" dirty="0"/>
              <a:t> </a:t>
            </a:r>
            <a:r>
              <a:rPr lang="en-US" sz="1200" i="1" dirty="0" err="1"/>
              <a:t>được</a:t>
            </a:r>
            <a:r>
              <a:rPr lang="en-US" sz="1200" i="1" dirty="0"/>
              <a:t> </a:t>
            </a:r>
            <a:r>
              <a:rPr lang="en-US" sz="1200" i="1" dirty="0" err="1"/>
              <a:t>kết</a:t>
            </a:r>
            <a:r>
              <a:rPr lang="en-US" sz="1200" i="1" dirty="0"/>
              <a:t> </a:t>
            </a:r>
            <a:r>
              <a:rPr lang="en-US" sz="1200" i="1" dirty="0" err="1"/>
              <a:t>quả</a:t>
            </a:r>
            <a:r>
              <a:rPr lang="en-US" sz="1200" i="1" dirty="0"/>
              <a:t> </a:t>
            </a:r>
            <a:r>
              <a:rPr lang="en-US" sz="1200" i="1" dirty="0" err="1"/>
              <a:t>cuối</a:t>
            </a:r>
            <a:r>
              <a:rPr lang="en-US" sz="1200" i="1" dirty="0"/>
              <a:t> 0.751. </a:t>
            </a:r>
            <a:r>
              <a:rPr lang="en-US" sz="1200" i="1" dirty="0" err="1"/>
              <a:t>Cộng</a:t>
            </a:r>
            <a:r>
              <a:rPr lang="en-US" sz="1200" i="1" dirty="0"/>
              <a:t> </a:t>
            </a:r>
            <a:r>
              <a:rPr lang="en-US" sz="1200" i="1" dirty="0" err="1"/>
              <a:t>đồng</a:t>
            </a:r>
            <a:r>
              <a:rPr lang="en-US" sz="1200" i="1" dirty="0"/>
              <a:t> </a:t>
            </a:r>
            <a:r>
              <a:rPr lang="en-US" sz="1200" i="1" dirty="0" err="1"/>
              <a:t>nới</a:t>
            </a:r>
            <a:r>
              <a:rPr lang="en-US" sz="1200" i="1" dirty="0"/>
              <a:t> </a:t>
            </a:r>
            <a:r>
              <a:rPr lang="en-US" sz="1200" i="1" dirty="0" err="1"/>
              <a:t>giúp</a:t>
            </a:r>
            <a:r>
              <a:rPr lang="en-US" sz="1200" i="1" dirty="0"/>
              <a:t> </a:t>
            </a:r>
            <a:r>
              <a:rPr lang="en-US" sz="1200" i="1" dirty="0" err="1"/>
              <a:t>chúng</a:t>
            </a:r>
            <a:r>
              <a:rPr lang="en-US" sz="1200" i="1" dirty="0"/>
              <a:t> </a:t>
            </a:r>
            <a:r>
              <a:rPr lang="en-US" sz="1200" i="1" dirty="0" err="1"/>
              <a:t>tôi</a:t>
            </a:r>
            <a:r>
              <a:rPr lang="en-US" sz="1200" i="1" dirty="0"/>
              <a:t> </a:t>
            </a:r>
            <a:r>
              <a:rPr lang="en-US" sz="1200" i="1" dirty="0" err="1"/>
              <a:t>cải</a:t>
            </a:r>
            <a:r>
              <a:rPr lang="en-US" sz="1200" i="1" dirty="0"/>
              <a:t> </a:t>
            </a:r>
            <a:r>
              <a:rPr lang="en-US" sz="1200" i="1" dirty="0" err="1"/>
              <a:t>thiện</a:t>
            </a:r>
            <a:r>
              <a:rPr lang="en-US" sz="1200" i="1" dirty="0"/>
              <a:t> </a:t>
            </a:r>
            <a:r>
              <a:rPr lang="en-US" sz="1200" i="1" dirty="0" err="1"/>
              <a:t>mô</a:t>
            </a:r>
            <a:r>
              <a:rPr lang="en-US" sz="1200" i="1" dirty="0"/>
              <a:t> </a:t>
            </a:r>
            <a:r>
              <a:rPr lang="en-US" sz="1200" i="1" dirty="0" err="1"/>
              <a:t>hình</a:t>
            </a:r>
            <a:r>
              <a:rPr lang="en-US" sz="1200" i="1" dirty="0"/>
              <a:t> </a:t>
            </a:r>
            <a:r>
              <a:rPr lang="en-US" sz="1200" i="1" dirty="0" err="1"/>
              <a:t>của</a:t>
            </a:r>
            <a:r>
              <a:rPr lang="en-US" sz="1200" i="1" dirty="0"/>
              <a:t> </a:t>
            </a:r>
            <a:r>
              <a:rPr lang="en-US" sz="1200" i="1" dirty="0" err="1"/>
              <a:t>mình</a:t>
            </a:r>
            <a:r>
              <a:rPr lang="en-US" sz="1200" i="1" dirty="0"/>
              <a:t>.</a:t>
            </a:r>
          </a:p>
        </p:txBody>
      </p:sp>
      <p:sp>
        <p:nvSpPr>
          <p:cNvPr id="4" name="Slide Number Placeholder 3">
            <a:extLst>
              <a:ext uri="{FF2B5EF4-FFF2-40B4-BE49-F238E27FC236}">
                <a16:creationId xmlns:a16="http://schemas.microsoft.com/office/drawing/2014/main" id="{D5BA6D24-955F-69DC-296B-628BE54F62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8" name="Picture 7">
            <a:extLst>
              <a:ext uri="{FF2B5EF4-FFF2-40B4-BE49-F238E27FC236}">
                <a16:creationId xmlns:a16="http://schemas.microsoft.com/office/drawing/2014/main" id="{E8C070DD-6AD8-7A7D-5C02-20F3FE263231}"/>
              </a:ext>
            </a:extLst>
          </p:cNvPr>
          <p:cNvPicPr>
            <a:picLocks noChangeAspect="1"/>
          </p:cNvPicPr>
          <p:nvPr/>
        </p:nvPicPr>
        <p:blipFill>
          <a:blip r:embed="rId2"/>
          <a:stretch>
            <a:fillRect/>
          </a:stretch>
        </p:blipFill>
        <p:spPr>
          <a:xfrm>
            <a:off x="4572000" y="750222"/>
            <a:ext cx="2955851" cy="3776590"/>
          </a:xfrm>
          <a:prstGeom prst="rect">
            <a:avLst/>
          </a:prstGeom>
        </p:spPr>
      </p:pic>
      <p:pic>
        <p:nvPicPr>
          <p:cNvPr id="10" name="Picture 9">
            <a:extLst>
              <a:ext uri="{FF2B5EF4-FFF2-40B4-BE49-F238E27FC236}">
                <a16:creationId xmlns:a16="http://schemas.microsoft.com/office/drawing/2014/main" id="{D30497E2-2C4D-9C62-9090-B176F0BDCF9C}"/>
              </a:ext>
            </a:extLst>
          </p:cNvPr>
          <p:cNvPicPr>
            <a:picLocks noChangeAspect="1"/>
          </p:cNvPicPr>
          <p:nvPr/>
        </p:nvPicPr>
        <p:blipFill>
          <a:blip r:embed="rId3"/>
          <a:stretch>
            <a:fillRect/>
          </a:stretch>
        </p:blipFill>
        <p:spPr>
          <a:xfrm>
            <a:off x="6860091" y="750222"/>
            <a:ext cx="1848108" cy="3776590"/>
          </a:xfrm>
          <a:prstGeom prst="rect">
            <a:avLst/>
          </a:prstGeom>
        </p:spPr>
      </p:pic>
    </p:spTree>
    <p:extLst>
      <p:ext uri="{BB962C8B-B14F-4D97-AF65-F5344CB8AC3E}">
        <p14:creationId xmlns:p14="http://schemas.microsoft.com/office/powerpoint/2010/main" val="3721974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3A25B1-6483-57FA-C71C-277CB02E78D2}"/>
              </a:ext>
            </a:extLst>
          </p:cNvPr>
          <p:cNvSpPr>
            <a:spLocks noGrp="1"/>
          </p:cNvSpPr>
          <p:nvPr>
            <p:ph type="body" idx="1"/>
          </p:nvPr>
        </p:nvSpPr>
        <p:spPr>
          <a:xfrm>
            <a:off x="869150" y="669851"/>
            <a:ext cx="7405800" cy="3647074"/>
          </a:xfrm>
        </p:spPr>
        <p:txBody>
          <a:bodyPr/>
          <a:lstStyle/>
          <a:p>
            <a:pPr marL="101600" indent="0">
              <a:buNone/>
            </a:pPr>
            <a:r>
              <a:rPr lang="en-US" dirty="0"/>
              <a:t>5. </a:t>
            </a:r>
            <a:r>
              <a:rPr lang="en-US" b="1" dirty="0" err="1"/>
              <a:t>Chiển</a:t>
            </a:r>
            <a:r>
              <a:rPr lang="en-US" b="1" dirty="0"/>
              <a:t> </a:t>
            </a:r>
            <a:r>
              <a:rPr lang="en-US" b="1" dirty="0" err="1"/>
              <a:t>lược</a:t>
            </a:r>
            <a:r>
              <a:rPr lang="en-US" b="1" dirty="0"/>
              <a:t> </a:t>
            </a:r>
            <a:r>
              <a:rPr lang="en-US" b="1" dirty="0" err="1"/>
              <a:t>cải</a:t>
            </a:r>
            <a:r>
              <a:rPr lang="en-US" b="1" dirty="0"/>
              <a:t> </a:t>
            </a:r>
            <a:r>
              <a:rPr lang="en-US" b="1" dirty="0" err="1"/>
              <a:t>thiện</a:t>
            </a:r>
            <a:r>
              <a:rPr lang="en-US" b="1" dirty="0"/>
              <a:t> model</a:t>
            </a:r>
          </a:p>
          <a:p>
            <a:pPr marL="101600" indent="0">
              <a:buNone/>
            </a:pPr>
            <a:r>
              <a:rPr lang="en-US" dirty="0">
                <a:solidFill>
                  <a:schemeClr val="tx1"/>
                </a:solidFill>
              </a:rPr>
              <a:t>- </a:t>
            </a:r>
            <a:r>
              <a:rPr lang="en-US" sz="1400" dirty="0" err="1">
                <a:solidFill>
                  <a:schemeClr val="tx1"/>
                </a:solidFill>
              </a:rPr>
              <a:t>Đửa</a:t>
            </a:r>
            <a:r>
              <a:rPr lang="en-US" sz="1400" dirty="0">
                <a:solidFill>
                  <a:schemeClr val="tx1"/>
                </a:solidFill>
              </a:rPr>
              <a:t> </a:t>
            </a:r>
            <a:r>
              <a:rPr lang="en-US" sz="1400" dirty="0" err="1">
                <a:solidFill>
                  <a:schemeClr val="tx1"/>
                </a:solidFill>
              </a:rPr>
              <a:t>ra</a:t>
            </a:r>
            <a:r>
              <a:rPr lang="en-US" sz="1400" dirty="0">
                <a:solidFill>
                  <a:schemeClr val="tx1"/>
                </a:solidFill>
              </a:rPr>
              <a:t> </a:t>
            </a:r>
            <a:r>
              <a:rPr lang="en-US" sz="1400" dirty="0" err="1">
                <a:solidFill>
                  <a:schemeClr val="tx1"/>
                </a:solidFill>
              </a:rPr>
              <a:t>chiến</a:t>
            </a:r>
            <a:r>
              <a:rPr lang="en-US" sz="1400" dirty="0">
                <a:solidFill>
                  <a:schemeClr val="tx1"/>
                </a:solidFill>
              </a:rPr>
              <a:t> </a:t>
            </a:r>
            <a:r>
              <a:rPr lang="en-US" sz="1400" dirty="0" err="1">
                <a:solidFill>
                  <a:schemeClr val="tx1"/>
                </a:solidFill>
              </a:rPr>
              <a:t>lước</a:t>
            </a:r>
            <a:r>
              <a:rPr lang="en-US" sz="1400" dirty="0">
                <a:solidFill>
                  <a:schemeClr val="tx1"/>
                </a:solidFill>
              </a:rPr>
              <a:t> </a:t>
            </a:r>
            <a:r>
              <a:rPr lang="en-US" sz="1400" dirty="0" err="1">
                <a:solidFill>
                  <a:schemeClr val="tx1"/>
                </a:solidFill>
              </a:rPr>
              <a:t>cải</a:t>
            </a:r>
            <a:r>
              <a:rPr lang="en-US" sz="1400" dirty="0">
                <a:solidFill>
                  <a:schemeClr val="tx1"/>
                </a:solidFill>
              </a:rPr>
              <a:t> </a:t>
            </a:r>
            <a:r>
              <a:rPr lang="en-US" sz="1400" dirty="0" err="1">
                <a:solidFill>
                  <a:schemeClr val="tx1"/>
                </a:solidFill>
              </a:rPr>
              <a:t>thiện</a:t>
            </a:r>
            <a:r>
              <a:rPr lang="en-US" sz="1400" dirty="0">
                <a:solidFill>
                  <a:schemeClr val="tx1"/>
                </a:solidFill>
              </a:rPr>
              <a:t> model </a:t>
            </a:r>
            <a:r>
              <a:rPr lang="en-US" sz="1400" dirty="0" err="1">
                <a:solidFill>
                  <a:schemeClr val="tx1"/>
                </a:solidFill>
              </a:rPr>
              <a:t>hợp</a:t>
            </a:r>
            <a:r>
              <a:rPr lang="en-US" sz="1400" dirty="0">
                <a:solidFill>
                  <a:schemeClr val="tx1"/>
                </a:solidFill>
              </a:rPr>
              <a:t> </a:t>
            </a:r>
            <a:r>
              <a:rPr lang="en-US" sz="1400" dirty="0" err="1">
                <a:solidFill>
                  <a:schemeClr val="tx1"/>
                </a:solidFill>
              </a:rPr>
              <a:t>lí</a:t>
            </a:r>
            <a:r>
              <a:rPr lang="en-US" sz="1400" dirty="0">
                <a:solidFill>
                  <a:schemeClr val="tx1"/>
                </a:solidFill>
              </a:rPr>
              <a:t> </a:t>
            </a:r>
            <a:r>
              <a:rPr lang="en-US" sz="1400" dirty="0" err="1">
                <a:solidFill>
                  <a:schemeClr val="tx1"/>
                </a:solidFill>
              </a:rPr>
              <a:t>để</a:t>
            </a:r>
            <a:r>
              <a:rPr lang="en-US" sz="1400" dirty="0">
                <a:solidFill>
                  <a:schemeClr val="tx1"/>
                </a:solidFill>
              </a:rPr>
              <a:t> </a:t>
            </a:r>
            <a:r>
              <a:rPr lang="en-US" sz="1400" dirty="0" err="1">
                <a:solidFill>
                  <a:schemeClr val="tx1"/>
                </a:solidFill>
              </a:rPr>
              <a:t>sớm</a:t>
            </a:r>
            <a:r>
              <a:rPr lang="en-US" sz="1400" dirty="0">
                <a:solidFill>
                  <a:schemeClr val="tx1"/>
                </a:solidFill>
              </a:rPr>
              <a:t> </a:t>
            </a:r>
            <a:r>
              <a:rPr lang="en-US" sz="1400" dirty="0" err="1">
                <a:solidFill>
                  <a:schemeClr val="tx1"/>
                </a:solidFill>
              </a:rPr>
              <a:t>đạt</a:t>
            </a:r>
            <a:r>
              <a:rPr lang="en-US" sz="1400" dirty="0">
                <a:solidFill>
                  <a:schemeClr val="tx1"/>
                </a:solidFill>
              </a:rPr>
              <a:t> </a:t>
            </a:r>
            <a:r>
              <a:rPr lang="en-US" sz="1400" dirty="0" err="1">
                <a:solidFill>
                  <a:schemeClr val="tx1"/>
                </a:solidFill>
              </a:rPr>
              <a:t>được</a:t>
            </a:r>
            <a:r>
              <a:rPr lang="en-US" sz="1400" dirty="0">
                <a:solidFill>
                  <a:schemeClr val="tx1"/>
                </a:solidFill>
              </a:rPr>
              <a:t> </a:t>
            </a:r>
            <a:r>
              <a:rPr lang="en-US" sz="1400" dirty="0" err="1">
                <a:solidFill>
                  <a:schemeClr val="tx1"/>
                </a:solidFill>
              </a:rPr>
              <a:t>kết</a:t>
            </a:r>
            <a:r>
              <a:rPr lang="en-US" sz="1400" dirty="0">
                <a:solidFill>
                  <a:schemeClr val="tx1"/>
                </a:solidFill>
              </a:rPr>
              <a:t> </a:t>
            </a:r>
            <a:r>
              <a:rPr lang="en-US" sz="1400" dirty="0" err="1">
                <a:solidFill>
                  <a:schemeClr val="tx1"/>
                </a:solidFill>
              </a:rPr>
              <a:t>quả</a:t>
            </a:r>
            <a:r>
              <a:rPr lang="en-US" sz="1400" dirty="0">
                <a:solidFill>
                  <a:schemeClr val="tx1"/>
                </a:solidFill>
              </a:rPr>
              <a:t> </a:t>
            </a:r>
            <a:r>
              <a:rPr lang="en-US" sz="1400" dirty="0" err="1">
                <a:solidFill>
                  <a:schemeClr val="tx1"/>
                </a:solidFill>
              </a:rPr>
              <a:t>tốt</a:t>
            </a:r>
            <a:r>
              <a:rPr lang="en-US" sz="1400" dirty="0">
                <a:solidFill>
                  <a:schemeClr val="tx1"/>
                </a:solidFill>
              </a:rPr>
              <a:t>.</a:t>
            </a:r>
          </a:p>
          <a:p>
            <a:pPr marL="101600" indent="0">
              <a:buNone/>
            </a:pPr>
            <a:r>
              <a:rPr lang="en-US" sz="1400" dirty="0">
                <a:solidFill>
                  <a:schemeClr val="tx1"/>
                </a:solidFill>
              </a:rPr>
              <a:t>-  </a:t>
            </a:r>
            <a:r>
              <a:rPr lang="en-US" sz="1400" dirty="0" err="1">
                <a:solidFill>
                  <a:schemeClr val="tx1"/>
                </a:solidFill>
              </a:rPr>
              <a:t>Nếu</a:t>
            </a:r>
            <a:r>
              <a:rPr lang="en-US" sz="1400" dirty="0">
                <a:solidFill>
                  <a:schemeClr val="tx1"/>
                </a:solidFill>
              </a:rPr>
              <a:t> </a:t>
            </a:r>
            <a:r>
              <a:rPr lang="en-US" sz="1400" dirty="0" err="1">
                <a:solidFill>
                  <a:schemeClr val="tx1"/>
                </a:solidFill>
              </a:rPr>
              <a:t>đang</a:t>
            </a:r>
            <a:r>
              <a:rPr lang="en-US" sz="1400" dirty="0">
                <a:solidFill>
                  <a:schemeClr val="tx1"/>
                </a:solidFill>
              </a:rPr>
              <a:t> </a:t>
            </a:r>
            <a:r>
              <a:rPr lang="en-US" sz="1400" dirty="0" err="1">
                <a:solidFill>
                  <a:schemeClr val="tx1"/>
                </a:solidFill>
              </a:rPr>
              <a:t>bí</a:t>
            </a:r>
            <a:r>
              <a:rPr lang="en-US" sz="1400" dirty="0">
                <a:solidFill>
                  <a:schemeClr val="tx1"/>
                </a:solidFill>
              </a:rPr>
              <a:t> </a:t>
            </a:r>
            <a:r>
              <a:rPr lang="en-US" sz="1400" dirty="0" err="1">
                <a:solidFill>
                  <a:schemeClr val="tx1"/>
                </a:solidFill>
              </a:rPr>
              <a:t>tắc</a:t>
            </a:r>
            <a:r>
              <a:rPr lang="en-US" sz="1400" dirty="0">
                <a:solidFill>
                  <a:schemeClr val="tx1"/>
                </a:solidFill>
              </a:rPr>
              <a:t> </a:t>
            </a:r>
            <a:r>
              <a:rPr lang="en-US" sz="1400" dirty="0" err="1">
                <a:solidFill>
                  <a:schemeClr val="tx1"/>
                </a:solidFill>
              </a:rPr>
              <a:t>cộng</a:t>
            </a:r>
            <a:r>
              <a:rPr lang="en-US" sz="1400" dirty="0">
                <a:solidFill>
                  <a:schemeClr val="tx1"/>
                </a:solidFill>
              </a:rPr>
              <a:t> </a:t>
            </a:r>
            <a:r>
              <a:rPr lang="en-US" sz="1400" dirty="0" err="1">
                <a:solidFill>
                  <a:schemeClr val="tx1"/>
                </a:solidFill>
              </a:rPr>
              <a:t>đồng</a:t>
            </a:r>
            <a:r>
              <a:rPr lang="en-US" sz="1400" dirty="0">
                <a:solidFill>
                  <a:schemeClr val="tx1"/>
                </a:solidFill>
              </a:rPr>
              <a:t> </a:t>
            </a:r>
            <a:r>
              <a:rPr lang="en-US" sz="1400" dirty="0" err="1">
                <a:solidFill>
                  <a:schemeClr val="tx1"/>
                </a:solidFill>
              </a:rPr>
              <a:t>thảo</a:t>
            </a:r>
            <a:r>
              <a:rPr lang="en-US" sz="1400" dirty="0">
                <a:solidFill>
                  <a:schemeClr val="tx1"/>
                </a:solidFill>
              </a:rPr>
              <a:t> </a:t>
            </a:r>
            <a:r>
              <a:rPr lang="en-US" sz="1400" dirty="0" err="1">
                <a:solidFill>
                  <a:schemeClr val="tx1"/>
                </a:solidFill>
              </a:rPr>
              <a:t>luận</a:t>
            </a:r>
            <a:r>
              <a:rPr lang="en-US" sz="1400" dirty="0">
                <a:solidFill>
                  <a:schemeClr val="tx1"/>
                </a:solidFill>
              </a:rPr>
              <a:t> </a:t>
            </a:r>
            <a:r>
              <a:rPr lang="en-US" sz="1400" dirty="0" err="1">
                <a:solidFill>
                  <a:schemeClr val="tx1"/>
                </a:solidFill>
              </a:rPr>
              <a:t>lại</a:t>
            </a:r>
            <a:r>
              <a:rPr lang="en-US" sz="1400" dirty="0">
                <a:solidFill>
                  <a:schemeClr val="tx1"/>
                </a:solidFill>
              </a:rPr>
              <a:t> </a:t>
            </a:r>
            <a:r>
              <a:rPr lang="en-US" sz="1400" dirty="0" err="1">
                <a:solidFill>
                  <a:schemeClr val="tx1"/>
                </a:solidFill>
              </a:rPr>
              <a:t>là</a:t>
            </a:r>
            <a:r>
              <a:rPr lang="en-US" sz="1400" dirty="0">
                <a:solidFill>
                  <a:schemeClr val="tx1"/>
                </a:solidFill>
              </a:rPr>
              <a:t> </a:t>
            </a:r>
            <a:r>
              <a:rPr lang="en-US" sz="1400" dirty="0" err="1">
                <a:solidFill>
                  <a:schemeClr val="tx1"/>
                </a:solidFill>
              </a:rPr>
              <a:t>nơi</a:t>
            </a:r>
            <a:r>
              <a:rPr lang="en-US" sz="1400" dirty="0">
                <a:solidFill>
                  <a:schemeClr val="tx1"/>
                </a:solidFill>
              </a:rPr>
              <a:t> </a:t>
            </a:r>
            <a:r>
              <a:rPr lang="en-US" sz="1400" dirty="0" err="1">
                <a:solidFill>
                  <a:schemeClr val="tx1"/>
                </a:solidFill>
              </a:rPr>
              <a:t>tốt</a:t>
            </a:r>
            <a:r>
              <a:rPr lang="en-US" sz="1400" dirty="0">
                <a:solidFill>
                  <a:schemeClr val="tx1"/>
                </a:solidFill>
              </a:rPr>
              <a:t> </a:t>
            </a:r>
            <a:r>
              <a:rPr lang="en-US" sz="1400" dirty="0" err="1">
                <a:solidFill>
                  <a:schemeClr val="tx1"/>
                </a:solidFill>
              </a:rPr>
              <a:t>nhất</a:t>
            </a:r>
            <a:r>
              <a:rPr lang="en-US" sz="1400" dirty="0">
                <a:solidFill>
                  <a:schemeClr val="tx1"/>
                </a:solidFill>
              </a:rPr>
              <a:t> </a:t>
            </a:r>
            <a:r>
              <a:rPr lang="en-US" sz="1400" dirty="0" err="1">
                <a:solidFill>
                  <a:schemeClr val="tx1"/>
                </a:solidFill>
              </a:rPr>
              <a:t>để</a:t>
            </a:r>
            <a:r>
              <a:rPr lang="en-US" sz="1400" dirty="0">
                <a:solidFill>
                  <a:schemeClr val="tx1"/>
                </a:solidFill>
              </a:rPr>
              <a:t> </a:t>
            </a:r>
            <a:r>
              <a:rPr lang="en-US" sz="1400" dirty="0" err="1">
                <a:solidFill>
                  <a:schemeClr val="tx1"/>
                </a:solidFill>
              </a:rPr>
              <a:t>tìm</a:t>
            </a:r>
            <a:r>
              <a:rPr lang="en-US" sz="1400" dirty="0">
                <a:solidFill>
                  <a:schemeClr val="tx1"/>
                </a:solidFill>
              </a:rPr>
              <a:t> </a:t>
            </a:r>
            <a:r>
              <a:rPr lang="en-US" sz="1400" dirty="0" err="1">
                <a:solidFill>
                  <a:schemeClr val="tx1"/>
                </a:solidFill>
              </a:rPr>
              <a:t>hiểu</a:t>
            </a:r>
            <a:r>
              <a:rPr lang="en-US" sz="1400" dirty="0">
                <a:solidFill>
                  <a:schemeClr val="tx1"/>
                </a:solidFill>
              </a:rPr>
              <a:t> </a:t>
            </a:r>
            <a:r>
              <a:rPr lang="en-US" sz="1400" dirty="0" err="1">
                <a:solidFill>
                  <a:schemeClr val="tx1"/>
                </a:solidFill>
              </a:rPr>
              <a:t>nó</a:t>
            </a:r>
            <a:r>
              <a:rPr lang="en-US" sz="1400" dirty="0">
                <a:solidFill>
                  <a:schemeClr val="tx1"/>
                </a:solidFill>
              </a:rPr>
              <a:t>.</a:t>
            </a:r>
          </a:p>
          <a:p>
            <a:pPr marL="101600" indent="0">
              <a:buNone/>
            </a:pPr>
            <a:endParaRPr lang="en-US" sz="1400" dirty="0">
              <a:solidFill>
                <a:schemeClr val="tx1"/>
              </a:solidFill>
            </a:endParaRPr>
          </a:p>
          <a:p>
            <a:pPr marL="101600" indent="0">
              <a:buNone/>
            </a:pPr>
            <a:r>
              <a:rPr lang="en-US" sz="1400" dirty="0">
                <a:solidFill>
                  <a:schemeClr val="tx1"/>
                </a:solidFill>
              </a:rPr>
              <a:t>- Trong </a:t>
            </a:r>
            <a:r>
              <a:rPr lang="en-US" sz="1400" dirty="0" err="1">
                <a:solidFill>
                  <a:schemeClr val="tx1"/>
                </a:solidFill>
              </a:rPr>
              <a:t>ví</a:t>
            </a:r>
            <a:r>
              <a:rPr lang="en-US" sz="1400" dirty="0">
                <a:solidFill>
                  <a:schemeClr val="tx1"/>
                </a:solidFill>
              </a:rPr>
              <a:t> </a:t>
            </a:r>
            <a:r>
              <a:rPr lang="en-US" sz="1400" dirty="0" err="1">
                <a:solidFill>
                  <a:schemeClr val="tx1"/>
                </a:solidFill>
              </a:rPr>
              <a:t>dụ</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mình</a:t>
            </a:r>
            <a:r>
              <a:rPr lang="en-US" sz="1400" dirty="0">
                <a:solidFill>
                  <a:schemeClr val="tx1"/>
                </a:solidFill>
              </a:rPr>
              <a:t> </a:t>
            </a:r>
            <a:r>
              <a:rPr lang="en-US" sz="1400" dirty="0" err="1">
                <a:solidFill>
                  <a:schemeClr val="tx1"/>
                </a:solidFill>
              </a:rPr>
              <a:t>chúng</a:t>
            </a:r>
            <a:r>
              <a:rPr lang="en-US" sz="1400" dirty="0">
                <a:solidFill>
                  <a:schemeClr val="tx1"/>
                </a:solidFill>
              </a:rPr>
              <a:t> </a:t>
            </a:r>
            <a:r>
              <a:rPr lang="en-US" sz="1400" dirty="0" err="1">
                <a:solidFill>
                  <a:schemeClr val="tx1"/>
                </a:solidFill>
              </a:rPr>
              <a:t>tôi</a:t>
            </a:r>
            <a:r>
              <a:rPr lang="en-US" sz="1400" dirty="0">
                <a:solidFill>
                  <a:schemeClr val="tx1"/>
                </a:solidFill>
              </a:rPr>
              <a:t> </a:t>
            </a:r>
            <a:r>
              <a:rPr lang="en-US" sz="1400" dirty="0" err="1">
                <a:solidFill>
                  <a:schemeClr val="tx1"/>
                </a:solidFill>
              </a:rPr>
              <a:t>đã</a:t>
            </a:r>
            <a:r>
              <a:rPr lang="en-US" sz="1400" dirty="0">
                <a:solidFill>
                  <a:schemeClr val="tx1"/>
                </a:solidFill>
              </a:rPr>
              <a:t> chon RAG (retrieval-</a:t>
            </a:r>
            <a:r>
              <a:rPr lang="en-US" sz="1400" dirty="0" err="1">
                <a:solidFill>
                  <a:schemeClr val="tx1"/>
                </a:solidFill>
              </a:rPr>
              <a:t>augmentend</a:t>
            </a:r>
            <a:r>
              <a:rPr lang="en-US" sz="1400" dirty="0">
                <a:solidFill>
                  <a:schemeClr val="tx1"/>
                </a:solidFill>
              </a:rPr>
              <a:t>-Generation) </a:t>
            </a:r>
            <a:r>
              <a:rPr lang="en-US" sz="1400" dirty="0" err="1">
                <a:solidFill>
                  <a:schemeClr val="tx1"/>
                </a:solidFill>
              </a:rPr>
              <a:t>để</a:t>
            </a:r>
            <a:r>
              <a:rPr lang="en-US" sz="1400" dirty="0">
                <a:solidFill>
                  <a:schemeClr val="tx1"/>
                </a:solidFill>
              </a:rPr>
              <a:t> </a:t>
            </a:r>
            <a:r>
              <a:rPr lang="en-US" sz="1400" dirty="0" err="1">
                <a:solidFill>
                  <a:schemeClr val="tx1"/>
                </a:solidFill>
              </a:rPr>
              <a:t>tìm</a:t>
            </a:r>
            <a:r>
              <a:rPr lang="en-US" sz="1400" dirty="0">
                <a:solidFill>
                  <a:schemeClr val="tx1"/>
                </a:solidFill>
              </a:rPr>
              <a:t> </a:t>
            </a:r>
            <a:r>
              <a:rPr lang="en-US" sz="1400" dirty="0" err="1">
                <a:solidFill>
                  <a:schemeClr val="tx1"/>
                </a:solidFill>
              </a:rPr>
              <a:t>kiếm</a:t>
            </a:r>
            <a:r>
              <a:rPr lang="en-US" sz="1400" dirty="0">
                <a:solidFill>
                  <a:schemeClr val="tx1"/>
                </a:solidFill>
              </a:rPr>
              <a:t> </a:t>
            </a:r>
            <a:r>
              <a:rPr lang="en-US" sz="1400" dirty="0" err="1">
                <a:solidFill>
                  <a:schemeClr val="tx1"/>
                </a:solidFill>
              </a:rPr>
              <a:t>thông</a:t>
            </a:r>
            <a:r>
              <a:rPr lang="en-US" sz="1400" dirty="0">
                <a:solidFill>
                  <a:schemeClr val="tx1"/>
                </a:solidFill>
              </a:rPr>
              <a:t> tin </a:t>
            </a:r>
            <a:r>
              <a:rPr lang="en-US" sz="1400" dirty="0" err="1">
                <a:solidFill>
                  <a:schemeClr val="tx1"/>
                </a:solidFill>
              </a:rPr>
              <a:t>của</a:t>
            </a:r>
            <a:r>
              <a:rPr lang="en-US" sz="1400" dirty="0">
                <a:solidFill>
                  <a:schemeClr val="tx1"/>
                </a:solidFill>
              </a:rPr>
              <a:t> </a:t>
            </a:r>
            <a:r>
              <a:rPr lang="en-US" sz="1400" dirty="0" err="1">
                <a:solidFill>
                  <a:schemeClr val="tx1"/>
                </a:solidFill>
              </a:rPr>
              <a:t>câu</a:t>
            </a:r>
            <a:r>
              <a:rPr lang="en-US" sz="1400" dirty="0">
                <a:solidFill>
                  <a:schemeClr val="tx1"/>
                </a:solidFill>
              </a:rPr>
              <a:t> </a:t>
            </a:r>
            <a:r>
              <a:rPr lang="en-US" sz="1400" dirty="0" err="1">
                <a:solidFill>
                  <a:schemeClr val="tx1"/>
                </a:solidFill>
              </a:rPr>
              <a:t>hỏi</a:t>
            </a:r>
            <a:r>
              <a:rPr lang="en-US" sz="1400" dirty="0">
                <a:solidFill>
                  <a:schemeClr val="tx1"/>
                </a:solidFill>
              </a:rPr>
              <a:t> </a:t>
            </a:r>
            <a:r>
              <a:rPr lang="en-US" sz="1400" dirty="0" err="1">
                <a:solidFill>
                  <a:schemeClr val="tx1"/>
                </a:solidFill>
              </a:rPr>
              <a:t>từ</a:t>
            </a:r>
            <a:r>
              <a:rPr lang="en-US" sz="1400" dirty="0">
                <a:solidFill>
                  <a:schemeClr val="tx1"/>
                </a:solidFill>
              </a:rPr>
              <a:t> </a:t>
            </a:r>
            <a:r>
              <a:rPr lang="en-US" sz="1400" dirty="0" err="1">
                <a:solidFill>
                  <a:schemeClr val="tx1"/>
                </a:solidFill>
              </a:rPr>
              <a:t>bộ</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Wikipedia </a:t>
            </a:r>
            <a:r>
              <a:rPr lang="en-US" sz="1400" dirty="0" err="1">
                <a:solidFill>
                  <a:schemeClr val="tx1"/>
                </a:solidFill>
              </a:rPr>
              <a:t>và</a:t>
            </a:r>
            <a:r>
              <a:rPr lang="en-US" sz="1400" dirty="0">
                <a:solidFill>
                  <a:schemeClr val="tx1"/>
                </a:solidFill>
              </a:rPr>
              <a:t> model </a:t>
            </a:r>
            <a:r>
              <a:rPr lang="en-US" sz="1400" dirty="0" err="1">
                <a:solidFill>
                  <a:schemeClr val="tx1"/>
                </a:solidFill>
              </a:rPr>
              <a:t>học</a:t>
            </a:r>
            <a:r>
              <a:rPr lang="en-US" sz="1400" dirty="0">
                <a:solidFill>
                  <a:schemeClr val="tx1"/>
                </a:solidFill>
              </a:rPr>
              <a:t> </a:t>
            </a:r>
            <a:r>
              <a:rPr lang="en-US" sz="1400" dirty="0" err="1">
                <a:solidFill>
                  <a:schemeClr val="tx1"/>
                </a:solidFill>
              </a:rPr>
              <a:t>cách</a:t>
            </a:r>
            <a:r>
              <a:rPr lang="en-US" sz="1400" dirty="0">
                <a:solidFill>
                  <a:schemeClr val="tx1"/>
                </a:solidFill>
              </a:rPr>
              <a:t> </a:t>
            </a:r>
            <a:r>
              <a:rPr lang="en-US" sz="1400" dirty="0" err="1">
                <a:solidFill>
                  <a:schemeClr val="tx1"/>
                </a:solidFill>
              </a:rPr>
              <a:t>tính</a:t>
            </a:r>
            <a:r>
              <a:rPr lang="en-US" sz="1400" dirty="0">
                <a:solidFill>
                  <a:schemeClr val="tx1"/>
                </a:solidFill>
              </a:rPr>
              <a:t> </a:t>
            </a:r>
            <a:r>
              <a:rPr lang="en-US" sz="1400" dirty="0" err="1">
                <a:solidFill>
                  <a:schemeClr val="tx1"/>
                </a:solidFill>
              </a:rPr>
              <a:t>độ</a:t>
            </a:r>
            <a:r>
              <a:rPr lang="en-US" sz="1400" dirty="0">
                <a:solidFill>
                  <a:schemeClr val="tx1"/>
                </a:solidFill>
              </a:rPr>
              <a:t> </a:t>
            </a:r>
            <a:r>
              <a:rPr lang="en-US" sz="1400" dirty="0" err="1">
                <a:solidFill>
                  <a:schemeClr val="tx1"/>
                </a:solidFill>
              </a:rPr>
              <a:t>chinh</a:t>
            </a:r>
            <a:r>
              <a:rPr lang="en-US" sz="1400" dirty="0">
                <a:solidFill>
                  <a:schemeClr val="tx1"/>
                </a:solidFill>
              </a:rPr>
              <a:t> </a:t>
            </a:r>
            <a:r>
              <a:rPr lang="en-US" sz="1400" dirty="0" err="1">
                <a:solidFill>
                  <a:schemeClr val="tx1"/>
                </a:solidFill>
              </a:rPr>
              <a:t>xác</a:t>
            </a:r>
            <a:r>
              <a:rPr lang="en-US" sz="1400" dirty="0">
                <a:solidFill>
                  <a:schemeClr val="tx1"/>
                </a:solidFill>
              </a:rPr>
              <a:t> </a:t>
            </a:r>
            <a:r>
              <a:rPr lang="en-US" sz="1400" dirty="0" err="1">
                <a:solidFill>
                  <a:schemeClr val="tx1"/>
                </a:solidFill>
              </a:rPr>
              <a:t>của</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câu</a:t>
            </a:r>
            <a:r>
              <a:rPr lang="en-US" sz="1400" dirty="0">
                <a:solidFill>
                  <a:schemeClr val="tx1"/>
                </a:solidFill>
              </a:rPr>
              <a:t> </a:t>
            </a:r>
            <a:r>
              <a:rPr lang="en-US" sz="1400" dirty="0" err="1">
                <a:solidFill>
                  <a:schemeClr val="tx1"/>
                </a:solidFill>
              </a:rPr>
              <a:t>trả</a:t>
            </a:r>
            <a:r>
              <a:rPr lang="en-US" sz="1400" dirty="0">
                <a:solidFill>
                  <a:schemeClr val="tx1"/>
                </a:solidFill>
              </a:rPr>
              <a:t> </a:t>
            </a:r>
            <a:r>
              <a:rPr lang="en-US" sz="1400" dirty="0" err="1">
                <a:solidFill>
                  <a:schemeClr val="tx1"/>
                </a:solidFill>
              </a:rPr>
              <a:t>lời</a:t>
            </a:r>
            <a:r>
              <a:rPr lang="en-US" sz="1400" dirty="0">
                <a:solidFill>
                  <a:schemeClr val="tx1"/>
                </a:solidFill>
              </a:rPr>
              <a:t> </a:t>
            </a:r>
            <a:r>
              <a:rPr lang="en-US" sz="1400" dirty="0" err="1">
                <a:solidFill>
                  <a:schemeClr val="tx1"/>
                </a:solidFill>
              </a:rPr>
              <a:t>với</a:t>
            </a:r>
            <a:r>
              <a:rPr lang="en-US" sz="1400" dirty="0">
                <a:solidFill>
                  <a:schemeClr val="tx1"/>
                </a:solidFill>
              </a:rPr>
              <a:t> </a:t>
            </a:r>
            <a:r>
              <a:rPr lang="en-US" sz="1400" dirty="0" err="1">
                <a:solidFill>
                  <a:schemeClr val="tx1"/>
                </a:solidFill>
              </a:rPr>
              <a:t>dữ</a:t>
            </a:r>
            <a:r>
              <a:rPr lang="en-US" sz="1400" dirty="0">
                <a:solidFill>
                  <a:schemeClr val="tx1"/>
                </a:solidFill>
              </a:rPr>
              <a:t> </a:t>
            </a:r>
            <a:r>
              <a:rPr lang="en-US" sz="1400" dirty="0" err="1">
                <a:solidFill>
                  <a:schemeClr val="tx1"/>
                </a:solidFill>
              </a:rPr>
              <a:t>liệu</a:t>
            </a:r>
            <a:r>
              <a:rPr lang="en-US" sz="1400" dirty="0">
                <a:solidFill>
                  <a:schemeClr val="tx1"/>
                </a:solidFill>
              </a:rPr>
              <a:t> </a:t>
            </a:r>
            <a:r>
              <a:rPr lang="en-US" sz="1400" dirty="0" err="1">
                <a:solidFill>
                  <a:schemeClr val="tx1"/>
                </a:solidFill>
              </a:rPr>
              <a:t>được</a:t>
            </a:r>
            <a:r>
              <a:rPr lang="en-US" sz="1400" dirty="0">
                <a:solidFill>
                  <a:schemeClr val="tx1"/>
                </a:solidFill>
              </a:rPr>
              <a:t> </a:t>
            </a:r>
            <a:r>
              <a:rPr lang="en-US" sz="1400" dirty="0" err="1">
                <a:solidFill>
                  <a:schemeClr val="tx1"/>
                </a:solidFill>
              </a:rPr>
              <a:t>đưa</a:t>
            </a:r>
            <a:r>
              <a:rPr lang="en-US" sz="1400" dirty="0">
                <a:solidFill>
                  <a:schemeClr val="tx1"/>
                </a:solidFill>
              </a:rPr>
              <a:t> </a:t>
            </a:r>
            <a:r>
              <a:rPr lang="en-US" sz="1400" dirty="0" err="1">
                <a:solidFill>
                  <a:schemeClr val="tx1"/>
                </a:solidFill>
              </a:rPr>
              <a:t>ra.</a:t>
            </a:r>
            <a:endParaRPr lang="en-US" sz="1400" dirty="0">
              <a:solidFill>
                <a:schemeClr val="tx1"/>
              </a:solidFill>
            </a:endParaRPr>
          </a:p>
          <a:p>
            <a:pPr marL="101600" indent="0">
              <a:buNone/>
            </a:pPr>
            <a:r>
              <a:rPr lang="en-US" sz="1400" dirty="0" err="1">
                <a:solidFill>
                  <a:schemeClr val="tx1"/>
                </a:solidFill>
              </a:rPr>
              <a:t>Chúng</a:t>
            </a:r>
            <a:r>
              <a:rPr lang="en-US" sz="1400" dirty="0">
                <a:solidFill>
                  <a:schemeClr val="tx1"/>
                </a:solidFill>
              </a:rPr>
              <a:t> </a:t>
            </a:r>
            <a:r>
              <a:rPr lang="en-US" sz="1400" dirty="0" err="1">
                <a:solidFill>
                  <a:schemeClr val="tx1"/>
                </a:solidFill>
              </a:rPr>
              <a:t>tôi</a:t>
            </a:r>
            <a:r>
              <a:rPr lang="en-US" sz="1400" dirty="0">
                <a:solidFill>
                  <a:schemeClr val="tx1"/>
                </a:solidFill>
              </a:rPr>
              <a:t> </a:t>
            </a:r>
            <a:r>
              <a:rPr lang="en-US" sz="1400" dirty="0" err="1">
                <a:solidFill>
                  <a:schemeClr val="tx1"/>
                </a:solidFill>
              </a:rPr>
              <a:t>đã</a:t>
            </a:r>
            <a:r>
              <a:rPr lang="en-US" sz="1400" dirty="0">
                <a:solidFill>
                  <a:schemeClr val="tx1"/>
                </a:solidFill>
              </a:rPr>
              <a:t> </a:t>
            </a:r>
            <a:r>
              <a:rPr lang="en-US" sz="1400" dirty="0" err="1">
                <a:solidFill>
                  <a:schemeClr val="tx1"/>
                </a:solidFill>
              </a:rPr>
              <a:t>đạt</a:t>
            </a:r>
            <a:r>
              <a:rPr lang="en-US" sz="1400" dirty="0">
                <a:solidFill>
                  <a:schemeClr val="tx1"/>
                </a:solidFill>
              </a:rPr>
              <a:t> </a:t>
            </a:r>
            <a:r>
              <a:rPr lang="en-US" sz="1400" dirty="0" err="1">
                <a:solidFill>
                  <a:schemeClr val="tx1"/>
                </a:solidFill>
              </a:rPr>
              <a:t>được</a:t>
            </a:r>
            <a:r>
              <a:rPr lang="en-US" sz="1400" dirty="0">
                <a:solidFill>
                  <a:schemeClr val="tx1"/>
                </a:solidFill>
              </a:rPr>
              <a:t> 0.82 accuracy </a:t>
            </a:r>
            <a:r>
              <a:rPr lang="en-US" sz="1400" dirty="0" err="1">
                <a:solidFill>
                  <a:schemeClr val="tx1"/>
                </a:solidFill>
              </a:rPr>
              <a:t>sau</a:t>
            </a:r>
            <a:r>
              <a:rPr lang="en-US" sz="1400" dirty="0">
                <a:solidFill>
                  <a:schemeClr val="tx1"/>
                </a:solidFill>
              </a:rPr>
              <a:t> </a:t>
            </a:r>
            <a:r>
              <a:rPr lang="en-US" sz="1400" dirty="0" err="1">
                <a:solidFill>
                  <a:schemeClr val="tx1"/>
                </a:solidFill>
              </a:rPr>
              <a:t>khi</a:t>
            </a:r>
            <a:r>
              <a:rPr lang="en-US" sz="1400" dirty="0">
                <a:solidFill>
                  <a:schemeClr val="tx1"/>
                </a:solidFill>
              </a:rPr>
              <a:t> </a:t>
            </a:r>
            <a:r>
              <a:rPr lang="en-US" sz="1400" dirty="0" err="1">
                <a:solidFill>
                  <a:schemeClr val="tx1"/>
                </a:solidFill>
              </a:rPr>
              <a:t>kết</a:t>
            </a:r>
            <a:r>
              <a:rPr lang="en-US" sz="1400" dirty="0">
                <a:solidFill>
                  <a:schemeClr val="tx1"/>
                </a:solidFill>
              </a:rPr>
              <a:t> </a:t>
            </a:r>
            <a:r>
              <a:rPr lang="en-US" sz="1400" dirty="0" err="1">
                <a:solidFill>
                  <a:schemeClr val="tx1"/>
                </a:solidFill>
              </a:rPr>
              <a:t>hợp</a:t>
            </a:r>
            <a:r>
              <a:rPr lang="en-US" sz="1400" dirty="0">
                <a:solidFill>
                  <a:schemeClr val="tx1"/>
                </a:solidFill>
              </a:rPr>
              <a:t> rag. </a:t>
            </a:r>
            <a:r>
              <a:rPr lang="en-US" sz="1400" dirty="0" err="1">
                <a:solidFill>
                  <a:schemeClr val="tx1"/>
                </a:solidFill>
              </a:rPr>
              <a:t>Và</a:t>
            </a:r>
            <a:r>
              <a:rPr lang="en-US" sz="1400" dirty="0">
                <a:solidFill>
                  <a:schemeClr val="tx1"/>
                </a:solidFill>
              </a:rPr>
              <a:t> </a:t>
            </a:r>
            <a:r>
              <a:rPr lang="en-US" sz="1400" dirty="0" err="1">
                <a:solidFill>
                  <a:schemeClr val="tx1"/>
                </a:solidFill>
              </a:rPr>
              <a:t>trên</a:t>
            </a:r>
            <a:r>
              <a:rPr lang="en-US" sz="1400" dirty="0">
                <a:solidFill>
                  <a:schemeClr val="tx1"/>
                </a:solidFill>
              </a:rPr>
              <a:t> 1 rag </a:t>
            </a:r>
            <a:r>
              <a:rPr lang="en-US" sz="1400" dirty="0" err="1">
                <a:solidFill>
                  <a:schemeClr val="tx1"/>
                </a:solidFill>
              </a:rPr>
              <a:t>tốt</a:t>
            </a:r>
            <a:r>
              <a:rPr lang="en-US" sz="1400" dirty="0">
                <a:solidFill>
                  <a:schemeClr val="tx1"/>
                </a:solidFill>
              </a:rPr>
              <a:t> </a:t>
            </a:r>
            <a:r>
              <a:rPr lang="en-US" sz="1400" dirty="0" err="1">
                <a:solidFill>
                  <a:schemeClr val="tx1"/>
                </a:solidFill>
              </a:rPr>
              <a:t>hợn</a:t>
            </a:r>
            <a:r>
              <a:rPr lang="en-US" sz="1400" dirty="0">
                <a:solidFill>
                  <a:schemeClr val="tx1"/>
                </a:solidFill>
              </a:rPr>
              <a:t> </a:t>
            </a:r>
            <a:r>
              <a:rPr lang="en-US" sz="1400" dirty="0" err="1">
                <a:solidFill>
                  <a:schemeClr val="tx1"/>
                </a:solidFill>
              </a:rPr>
              <a:t>của</a:t>
            </a:r>
            <a:r>
              <a:rPr lang="en-US" sz="1400" dirty="0">
                <a:solidFill>
                  <a:schemeClr val="tx1"/>
                </a:solidFill>
              </a:rPr>
              <a:t> team top </a:t>
            </a:r>
            <a:r>
              <a:rPr lang="en-US" sz="1400" dirty="0" err="1">
                <a:solidFill>
                  <a:schemeClr val="tx1"/>
                </a:solidFill>
              </a:rPr>
              <a:t>đầu</a:t>
            </a:r>
            <a:r>
              <a:rPr lang="en-US" sz="1400" dirty="0">
                <a:solidFill>
                  <a:schemeClr val="tx1"/>
                </a:solidFill>
              </a:rPr>
              <a:t> model </a:t>
            </a:r>
            <a:r>
              <a:rPr lang="en-US" sz="1400" dirty="0" err="1">
                <a:solidFill>
                  <a:schemeClr val="tx1"/>
                </a:solidFill>
              </a:rPr>
              <a:t>của</a:t>
            </a:r>
            <a:r>
              <a:rPr lang="en-US" sz="1400" dirty="0">
                <a:solidFill>
                  <a:schemeClr val="tx1"/>
                </a:solidFill>
              </a:rPr>
              <a:t> </a:t>
            </a:r>
            <a:r>
              <a:rPr lang="en-US" sz="1400" dirty="0" err="1">
                <a:solidFill>
                  <a:schemeClr val="tx1"/>
                </a:solidFill>
              </a:rPr>
              <a:t>tôi</a:t>
            </a:r>
            <a:r>
              <a:rPr lang="en-US" sz="1400" dirty="0">
                <a:solidFill>
                  <a:schemeClr val="tx1"/>
                </a:solidFill>
              </a:rPr>
              <a:t> </a:t>
            </a:r>
            <a:r>
              <a:rPr lang="en-US" sz="1400" dirty="0" err="1">
                <a:solidFill>
                  <a:schemeClr val="tx1"/>
                </a:solidFill>
              </a:rPr>
              <a:t>cũng</a:t>
            </a:r>
            <a:r>
              <a:rPr lang="en-US" sz="1400" dirty="0">
                <a:solidFill>
                  <a:schemeClr val="tx1"/>
                </a:solidFill>
              </a:rPr>
              <a:t> </a:t>
            </a:r>
            <a:r>
              <a:rPr lang="en-US" sz="1400" dirty="0" err="1">
                <a:solidFill>
                  <a:schemeClr val="tx1"/>
                </a:solidFill>
              </a:rPr>
              <a:t>đạt</a:t>
            </a:r>
            <a:r>
              <a:rPr lang="en-US" sz="1400" dirty="0">
                <a:solidFill>
                  <a:schemeClr val="tx1"/>
                </a:solidFill>
              </a:rPr>
              <a:t> </a:t>
            </a:r>
            <a:r>
              <a:rPr lang="en-US" sz="1400" dirty="0" err="1">
                <a:solidFill>
                  <a:schemeClr val="tx1"/>
                </a:solidFill>
              </a:rPr>
              <a:t>được</a:t>
            </a:r>
            <a:r>
              <a:rPr lang="en-US" sz="1400" dirty="0">
                <a:solidFill>
                  <a:schemeClr val="tx1"/>
                </a:solidFill>
              </a:rPr>
              <a:t> 0.89 accuracy.</a:t>
            </a:r>
          </a:p>
        </p:txBody>
      </p:sp>
      <p:sp>
        <p:nvSpPr>
          <p:cNvPr id="4" name="Slide Number Placeholder 3">
            <a:extLst>
              <a:ext uri="{FF2B5EF4-FFF2-40B4-BE49-F238E27FC236}">
                <a16:creationId xmlns:a16="http://schemas.microsoft.com/office/drawing/2014/main" id="{E50932A6-E884-3CE2-F34D-58104BB3A2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9B1A4267-108E-820B-C4C8-CF25D980CE4F}"/>
              </a:ext>
            </a:extLst>
          </p:cNvPr>
          <p:cNvPicPr>
            <a:picLocks noChangeAspect="1"/>
          </p:cNvPicPr>
          <p:nvPr/>
        </p:nvPicPr>
        <p:blipFill>
          <a:blip r:embed="rId2"/>
          <a:stretch>
            <a:fillRect/>
          </a:stretch>
        </p:blipFill>
        <p:spPr>
          <a:xfrm>
            <a:off x="1063255" y="3580428"/>
            <a:ext cx="6762308" cy="893221"/>
          </a:xfrm>
          <a:prstGeom prst="rect">
            <a:avLst/>
          </a:prstGeom>
        </p:spPr>
      </p:pic>
    </p:spTree>
    <p:extLst>
      <p:ext uri="{BB962C8B-B14F-4D97-AF65-F5344CB8AC3E}">
        <p14:creationId xmlns:p14="http://schemas.microsoft.com/office/powerpoint/2010/main" val="1161460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EC3789-4342-F016-B937-CC6143D15671}"/>
              </a:ext>
            </a:extLst>
          </p:cNvPr>
          <p:cNvSpPr>
            <a:spLocks noGrp="1"/>
          </p:cNvSpPr>
          <p:nvPr>
            <p:ph type="body" idx="1"/>
          </p:nvPr>
        </p:nvSpPr>
        <p:spPr>
          <a:xfrm>
            <a:off x="869150" y="935665"/>
            <a:ext cx="7405800" cy="3381260"/>
          </a:xfrm>
        </p:spPr>
        <p:txBody>
          <a:bodyPr/>
          <a:lstStyle/>
          <a:p>
            <a:pPr marL="101600" indent="0">
              <a:buNone/>
            </a:pPr>
            <a:r>
              <a:rPr lang="en-US" b="1" dirty="0" err="1"/>
              <a:t>Ví</a:t>
            </a:r>
            <a:r>
              <a:rPr lang="en-US" b="1" dirty="0"/>
              <a:t> </a:t>
            </a:r>
            <a:r>
              <a:rPr lang="en-US" b="1" dirty="0" err="1"/>
              <a:t>dụ</a:t>
            </a:r>
            <a:endParaRPr lang="en-US" b="1" dirty="0"/>
          </a:p>
          <a:p>
            <a:pPr marL="101600" indent="0">
              <a:buNone/>
            </a:pPr>
            <a:r>
              <a:rPr lang="en-US" sz="1400" dirty="0" err="1"/>
              <a:t>Huggingface</a:t>
            </a:r>
            <a:r>
              <a:rPr lang="en-US" sz="1400" dirty="0"/>
              <a:t>:</a:t>
            </a:r>
          </a:p>
          <a:p>
            <a:pPr marL="101600" indent="0">
              <a:buNone/>
            </a:pPr>
            <a:r>
              <a:rPr lang="en-US" sz="1400" dirty="0"/>
              <a:t>-  </a:t>
            </a:r>
            <a:r>
              <a:rPr lang="en-US" sz="1400" dirty="0" err="1"/>
              <a:t>Nới</a:t>
            </a:r>
            <a:r>
              <a:rPr lang="en-US" sz="1400" dirty="0"/>
              <a:t> </a:t>
            </a:r>
            <a:r>
              <a:rPr lang="en-US" sz="1400" dirty="0" err="1"/>
              <a:t>cung</a:t>
            </a:r>
            <a:r>
              <a:rPr lang="en-US" sz="1400" dirty="0"/>
              <a:t> </a:t>
            </a:r>
            <a:r>
              <a:rPr lang="en-US" sz="1400" dirty="0" err="1"/>
              <a:t>cấp</a:t>
            </a:r>
            <a:r>
              <a:rPr lang="en-US" sz="1400" dirty="0"/>
              <a:t> </a:t>
            </a:r>
            <a:r>
              <a:rPr lang="en-US" sz="1400" dirty="0" err="1"/>
              <a:t>các</a:t>
            </a:r>
            <a:r>
              <a:rPr lang="en-US" sz="1400" dirty="0"/>
              <a:t> model pretrained </a:t>
            </a:r>
            <a:r>
              <a:rPr lang="en-US" sz="1400" dirty="0" err="1"/>
              <a:t>chất</a:t>
            </a:r>
            <a:r>
              <a:rPr lang="en-US" sz="1400" dirty="0"/>
              <a:t> </a:t>
            </a:r>
            <a:r>
              <a:rPr lang="en-US" sz="1400" dirty="0" err="1"/>
              <a:t>lượng</a:t>
            </a:r>
            <a:endParaRPr lang="en-US" sz="1400" dirty="0"/>
          </a:p>
          <a:p>
            <a:pPr marL="101600" indent="0">
              <a:buNone/>
            </a:pPr>
            <a:r>
              <a:rPr lang="en-US" sz="1400" dirty="0"/>
              <a:t>-  </a:t>
            </a:r>
            <a:r>
              <a:rPr lang="en-US" sz="1400" dirty="0" err="1"/>
              <a:t>Nới</a:t>
            </a:r>
            <a:r>
              <a:rPr lang="en-US" sz="1400" dirty="0"/>
              <a:t> </a:t>
            </a:r>
            <a:r>
              <a:rPr lang="en-US" sz="1400" dirty="0" err="1"/>
              <a:t>lưu</a:t>
            </a:r>
            <a:r>
              <a:rPr lang="en-US" sz="1400" dirty="0"/>
              <a:t> </a:t>
            </a:r>
            <a:r>
              <a:rPr lang="en-US" sz="1400" dirty="0" err="1"/>
              <a:t>trữ</a:t>
            </a:r>
            <a:r>
              <a:rPr lang="en-US" sz="1400" dirty="0"/>
              <a:t> </a:t>
            </a:r>
            <a:r>
              <a:rPr lang="en-US" sz="1400" dirty="0" err="1"/>
              <a:t>các</a:t>
            </a:r>
            <a:r>
              <a:rPr lang="en-US" sz="1400" dirty="0"/>
              <a:t> dataset </a:t>
            </a:r>
            <a:r>
              <a:rPr lang="en-US" sz="1400" dirty="0" err="1"/>
              <a:t>có</a:t>
            </a:r>
            <a:r>
              <a:rPr lang="en-US" sz="1400" dirty="0"/>
              <a:t> </a:t>
            </a:r>
            <a:r>
              <a:rPr lang="en-US" sz="1400" dirty="0" err="1"/>
              <a:t>thể</a:t>
            </a:r>
            <a:r>
              <a:rPr lang="en-US" sz="1400" dirty="0"/>
              <a:t> </a:t>
            </a:r>
            <a:r>
              <a:rPr lang="en-US" sz="1400" dirty="0" err="1"/>
              <a:t>sử</a:t>
            </a:r>
            <a:r>
              <a:rPr lang="en-US" sz="1400" dirty="0"/>
              <a:t> </a:t>
            </a:r>
            <a:r>
              <a:rPr lang="en-US" sz="1400" dirty="0" err="1"/>
              <a:t>dụng</a:t>
            </a:r>
            <a:r>
              <a:rPr lang="en-US" sz="1400" dirty="0"/>
              <a:t> </a:t>
            </a:r>
            <a:r>
              <a:rPr lang="en-US" sz="1400" dirty="0" err="1"/>
              <a:t>bổ</a:t>
            </a:r>
            <a:r>
              <a:rPr lang="en-US" sz="1400" dirty="0"/>
              <a:t> sung </a:t>
            </a:r>
            <a:r>
              <a:rPr lang="en-US" sz="1400" dirty="0" err="1"/>
              <a:t>cho</a:t>
            </a:r>
            <a:r>
              <a:rPr lang="en-US" sz="1400" dirty="0"/>
              <a:t> </a:t>
            </a:r>
            <a:r>
              <a:rPr lang="en-US" sz="1400" dirty="0" err="1"/>
              <a:t>cuộc</a:t>
            </a:r>
            <a:r>
              <a:rPr lang="en-US" sz="1400" dirty="0"/>
              <a:t> </a:t>
            </a:r>
            <a:r>
              <a:rPr lang="en-US" sz="1400" dirty="0" err="1"/>
              <a:t>thi</a:t>
            </a:r>
            <a:r>
              <a:rPr lang="en-US" sz="1400" dirty="0"/>
              <a:t>, </a:t>
            </a:r>
            <a:r>
              <a:rPr lang="en-US" sz="1400" dirty="0" err="1"/>
              <a:t>hoặc</a:t>
            </a:r>
            <a:r>
              <a:rPr lang="en-US" sz="1400" dirty="0"/>
              <a:t> </a:t>
            </a:r>
            <a:r>
              <a:rPr lang="en-US" sz="1400" dirty="0" err="1"/>
              <a:t>làm</a:t>
            </a:r>
            <a:r>
              <a:rPr lang="en-US" sz="1400" dirty="0"/>
              <a:t> </a:t>
            </a:r>
            <a:r>
              <a:rPr lang="en-US" sz="1400" dirty="0" err="1"/>
              <a:t>việc</a:t>
            </a:r>
            <a:endParaRPr lang="en-US" sz="1400" dirty="0"/>
          </a:p>
          <a:p>
            <a:pPr marL="101600" indent="0">
              <a:buNone/>
            </a:pPr>
            <a:r>
              <a:rPr lang="en-US" sz="1400" dirty="0"/>
              <a:t>-  </a:t>
            </a:r>
            <a:r>
              <a:rPr lang="en-US" sz="1400" dirty="0" err="1"/>
              <a:t>Có</a:t>
            </a:r>
            <a:r>
              <a:rPr lang="en-US" sz="1400" dirty="0"/>
              <a:t> </a:t>
            </a:r>
            <a:r>
              <a:rPr lang="en-US" sz="1400" dirty="0" err="1"/>
              <a:t>các</a:t>
            </a:r>
            <a:r>
              <a:rPr lang="en-US" sz="1400" dirty="0"/>
              <a:t> </a:t>
            </a:r>
            <a:r>
              <a:rPr lang="en-US" sz="1400" dirty="0" err="1"/>
              <a:t>tài</a:t>
            </a:r>
            <a:r>
              <a:rPr lang="en-US" sz="1400" dirty="0"/>
              <a:t> </a:t>
            </a:r>
            <a:r>
              <a:rPr lang="en-US" sz="1400" dirty="0" err="1"/>
              <a:t>liệu</a:t>
            </a:r>
            <a:r>
              <a:rPr lang="en-US" sz="1400" dirty="0"/>
              <a:t> </a:t>
            </a:r>
            <a:r>
              <a:rPr lang="en-US" sz="1400" dirty="0" err="1"/>
              <a:t>làm</a:t>
            </a:r>
            <a:r>
              <a:rPr lang="en-US" sz="1400" dirty="0"/>
              <a:t> </a:t>
            </a:r>
            <a:r>
              <a:rPr lang="en-US" sz="1400" dirty="0" err="1"/>
              <a:t>khảo</a:t>
            </a:r>
            <a:r>
              <a:rPr lang="en-US" sz="1400" dirty="0"/>
              <a:t> </a:t>
            </a:r>
            <a:r>
              <a:rPr lang="en-US" sz="1400" dirty="0" err="1"/>
              <a:t>và</a:t>
            </a:r>
            <a:r>
              <a:rPr lang="en-US" sz="1400" dirty="0"/>
              <a:t> </a:t>
            </a:r>
            <a:r>
              <a:rPr lang="en-US" sz="1400" dirty="0" err="1"/>
              <a:t>hưỡng</a:t>
            </a:r>
            <a:r>
              <a:rPr lang="en-US" sz="1400" dirty="0"/>
              <a:t> </a:t>
            </a:r>
            <a:r>
              <a:rPr lang="en-US" sz="1400" dirty="0" err="1"/>
              <a:t>dẫn</a:t>
            </a:r>
            <a:r>
              <a:rPr lang="en-US" sz="1400" dirty="0"/>
              <a:t> </a:t>
            </a:r>
            <a:r>
              <a:rPr lang="en-US" sz="1400" dirty="0" err="1"/>
              <a:t>cho</a:t>
            </a:r>
            <a:r>
              <a:rPr lang="en-US" sz="1400" dirty="0"/>
              <a:t> </a:t>
            </a:r>
            <a:r>
              <a:rPr lang="en-US" sz="1400" dirty="0" err="1"/>
              <a:t>cả</a:t>
            </a:r>
            <a:r>
              <a:rPr lang="en-US" sz="1400" dirty="0"/>
              <a:t> </a:t>
            </a:r>
            <a:r>
              <a:rPr lang="en-US" sz="1400" dirty="0" err="1"/>
              <a:t>người</a:t>
            </a:r>
            <a:r>
              <a:rPr lang="en-US" sz="1400" dirty="0"/>
              <a:t> </a:t>
            </a:r>
            <a:r>
              <a:rPr lang="en-US" sz="1400" dirty="0" err="1"/>
              <a:t>mới</a:t>
            </a:r>
            <a:r>
              <a:rPr lang="en-US" sz="1400" dirty="0"/>
              <a:t> </a:t>
            </a:r>
            <a:r>
              <a:rPr lang="en-US" sz="1400" dirty="0" err="1"/>
              <a:t>bắt</a:t>
            </a:r>
            <a:r>
              <a:rPr lang="en-US" sz="1400" dirty="0"/>
              <a:t> </a:t>
            </a:r>
            <a:r>
              <a:rPr lang="en-US" sz="1400" dirty="0" err="1"/>
              <a:t>đầu</a:t>
            </a:r>
            <a:r>
              <a:rPr lang="en-US" sz="1400" dirty="0"/>
              <a:t> hay </a:t>
            </a:r>
            <a:r>
              <a:rPr lang="en-US" sz="1400" dirty="0" err="1"/>
              <a:t>có</a:t>
            </a:r>
            <a:r>
              <a:rPr lang="en-US" sz="1400" dirty="0"/>
              <a:t> </a:t>
            </a:r>
            <a:r>
              <a:rPr lang="en-US" sz="1400" dirty="0" err="1"/>
              <a:t>kinh</a:t>
            </a:r>
            <a:r>
              <a:rPr lang="en-US" sz="1400" dirty="0"/>
              <a:t> </a:t>
            </a:r>
            <a:r>
              <a:rPr lang="en-US" sz="1400" dirty="0" err="1"/>
              <a:t>nghiệm</a:t>
            </a:r>
            <a:r>
              <a:rPr lang="en-US" sz="1400" dirty="0"/>
              <a:t> </a:t>
            </a:r>
            <a:r>
              <a:rPr lang="en-US" sz="1400" dirty="0" err="1"/>
              <a:t>với</a:t>
            </a:r>
            <a:r>
              <a:rPr lang="en-US" sz="1400" dirty="0"/>
              <a:t> </a:t>
            </a:r>
          </a:p>
          <a:p>
            <a:pPr marL="101600" indent="0">
              <a:buNone/>
            </a:pPr>
            <a:endParaRPr lang="en-US" sz="1400" dirty="0"/>
          </a:p>
        </p:txBody>
      </p:sp>
      <p:sp>
        <p:nvSpPr>
          <p:cNvPr id="4" name="Slide Number Placeholder 3">
            <a:extLst>
              <a:ext uri="{FF2B5EF4-FFF2-40B4-BE49-F238E27FC236}">
                <a16:creationId xmlns:a16="http://schemas.microsoft.com/office/drawing/2014/main" id="{84C12825-415C-972E-E31E-96463E0F4B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4148732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AD1F5B-0FC5-BCBE-16E4-DA1114A374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DF7FE6EC-DA0B-AE10-24BA-F043DAABA106}"/>
              </a:ext>
            </a:extLst>
          </p:cNvPr>
          <p:cNvPicPr>
            <a:picLocks noChangeAspect="1"/>
          </p:cNvPicPr>
          <p:nvPr/>
        </p:nvPicPr>
        <p:blipFill>
          <a:blip r:embed="rId2"/>
          <a:stretch>
            <a:fillRect/>
          </a:stretch>
        </p:blipFill>
        <p:spPr>
          <a:xfrm>
            <a:off x="435801" y="528089"/>
            <a:ext cx="7942655" cy="4022127"/>
          </a:xfrm>
          <a:prstGeom prst="rect">
            <a:avLst/>
          </a:prstGeom>
        </p:spPr>
      </p:pic>
    </p:spTree>
    <p:extLst>
      <p:ext uri="{BB962C8B-B14F-4D97-AF65-F5344CB8AC3E}">
        <p14:creationId xmlns:p14="http://schemas.microsoft.com/office/powerpoint/2010/main" val="48350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F03EC0-DB64-9555-8746-47DB9A9AE968}"/>
              </a:ext>
            </a:extLst>
          </p:cNvPr>
          <p:cNvSpPr>
            <a:spLocks noGrp="1"/>
          </p:cNvSpPr>
          <p:nvPr>
            <p:ph type="title"/>
          </p:nvPr>
        </p:nvSpPr>
        <p:spPr>
          <a:xfrm>
            <a:off x="869149" y="733647"/>
            <a:ext cx="3171223" cy="404037"/>
          </a:xfrm>
        </p:spPr>
        <p:txBody>
          <a:bodyPr/>
          <a:lstStyle/>
          <a:p>
            <a:r>
              <a:rPr lang="en-US" sz="1600" dirty="0" err="1"/>
              <a:t>Thêm</a:t>
            </a:r>
            <a:r>
              <a:rPr lang="en-US" sz="1600" dirty="0"/>
              <a:t> </a:t>
            </a:r>
            <a:r>
              <a:rPr lang="en-US" sz="1600" dirty="0" err="1"/>
              <a:t>các</a:t>
            </a:r>
            <a:r>
              <a:rPr lang="en-US" sz="1600" dirty="0"/>
              <a:t> </a:t>
            </a:r>
            <a:r>
              <a:rPr lang="en-US" sz="1600" dirty="0" err="1"/>
              <a:t>thư</a:t>
            </a:r>
            <a:r>
              <a:rPr lang="en-US" sz="1600" dirty="0"/>
              <a:t> </a:t>
            </a:r>
            <a:r>
              <a:rPr lang="en-US" sz="1600" dirty="0" err="1"/>
              <a:t>viện</a:t>
            </a:r>
            <a:r>
              <a:rPr lang="en-US" sz="1600" dirty="0"/>
              <a:t> </a:t>
            </a:r>
            <a:r>
              <a:rPr lang="en-US" sz="1600" dirty="0" err="1"/>
              <a:t>cần</a:t>
            </a:r>
            <a:r>
              <a:rPr lang="en-US" sz="1600" dirty="0"/>
              <a:t> </a:t>
            </a:r>
            <a:r>
              <a:rPr lang="en-US" sz="1600" dirty="0" err="1"/>
              <a:t>thiết</a:t>
            </a:r>
            <a:endParaRPr lang="en-US" sz="1600" dirty="0"/>
          </a:p>
        </p:txBody>
      </p:sp>
      <p:sp>
        <p:nvSpPr>
          <p:cNvPr id="6" name="Text Placeholder 5">
            <a:extLst>
              <a:ext uri="{FF2B5EF4-FFF2-40B4-BE49-F238E27FC236}">
                <a16:creationId xmlns:a16="http://schemas.microsoft.com/office/drawing/2014/main" id="{891F8916-7C7F-76D8-B371-55129374491E}"/>
              </a:ext>
            </a:extLst>
          </p:cNvPr>
          <p:cNvSpPr>
            <a:spLocks noGrp="1"/>
          </p:cNvSpPr>
          <p:nvPr>
            <p:ph type="body" idx="1"/>
          </p:nvPr>
        </p:nvSpPr>
        <p:spPr>
          <a:xfrm>
            <a:off x="869150" y="1137684"/>
            <a:ext cx="7405800" cy="3179241"/>
          </a:xfrm>
        </p:spPr>
        <p:txBody>
          <a:bodyPr/>
          <a:lstStyle/>
          <a:p>
            <a:pPr marL="101600" indent="0">
              <a:buNone/>
            </a:pPr>
            <a:endParaRPr lang="en-US" dirty="0"/>
          </a:p>
        </p:txBody>
      </p:sp>
      <p:sp>
        <p:nvSpPr>
          <p:cNvPr id="4" name="Slide Number Placeholder 3">
            <a:extLst>
              <a:ext uri="{FF2B5EF4-FFF2-40B4-BE49-F238E27FC236}">
                <a16:creationId xmlns:a16="http://schemas.microsoft.com/office/drawing/2014/main" id="{8534A461-BA4B-C620-1DB6-F88628CDCB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8" name="Picture 7">
            <a:extLst>
              <a:ext uri="{FF2B5EF4-FFF2-40B4-BE49-F238E27FC236}">
                <a16:creationId xmlns:a16="http://schemas.microsoft.com/office/drawing/2014/main" id="{D4A8DF95-B518-DF1E-1D86-63889623568D}"/>
              </a:ext>
            </a:extLst>
          </p:cNvPr>
          <p:cNvPicPr>
            <a:picLocks noChangeAspect="1"/>
          </p:cNvPicPr>
          <p:nvPr/>
        </p:nvPicPr>
        <p:blipFill>
          <a:blip r:embed="rId2"/>
          <a:stretch>
            <a:fillRect/>
          </a:stretch>
        </p:blipFill>
        <p:spPr>
          <a:xfrm>
            <a:off x="869050" y="1137684"/>
            <a:ext cx="6201601" cy="3402417"/>
          </a:xfrm>
          <a:prstGeom prst="rect">
            <a:avLst/>
          </a:prstGeom>
        </p:spPr>
      </p:pic>
    </p:spTree>
    <p:extLst>
      <p:ext uri="{BB962C8B-B14F-4D97-AF65-F5344CB8AC3E}">
        <p14:creationId xmlns:p14="http://schemas.microsoft.com/office/powerpoint/2010/main" val="160278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F03EC0-DB64-9555-8746-47DB9A9AE968}"/>
              </a:ext>
            </a:extLst>
          </p:cNvPr>
          <p:cNvSpPr>
            <a:spLocks noGrp="1"/>
          </p:cNvSpPr>
          <p:nvPr>
            <p:ph type="title"/>
          </p:nvPr>
        </p:nvSpPr>
        <p:spPr>
          <a:xfrm>
            <a:off x="723015" y="539603"/>
            <a:ext cx="2870790" cy="415101"/>
          </a:xfrm>
        </p:spPr>
        <p:txBody>
          <a:bodyPr/>
          <a:lstStyle/>
          <a:p>
            <a:r>
              <a:rPr lang="en-US" sz="1600" dirty="0" err="1"/>
              <a:t>Tiền</a:t>
            </a:r>
            <a:r>
              <a:rPr lang="en-US" sz="1600" dirty="0"/>
              <a:t> </a:t>
            </a:r>
            <a:r>
              <a:rPr lang="en-US" sz="1600" dirty="0" err="1"/>
              <a:t>xửa</a:t>
            </a:r>
            <a:r>
              <a:rPr lang="en-US" sz="1600" dirty="0"/>
              <a:t> </a:t>
            </a:r>
            <a:r>
              <a:rPr lang="en-US" sz="1600" dirty="0" err="1"/>
              <a:t>lý</a:t>
            </a:r>
            <a:r>
              <a:rPr lang="en-US" sz="1600" dirty="0"/>
              <a:t> </a:t>
            </a:r>
            <a:r>
              <a:rPr lang="en-US" sz="1600" dirty="0" err="1"/>
              <a:t>dữ</a:t>
            </a:r>
            <a:r>
              <a:rPr lang="en-US" sz="1600" dirty="0"/>
              <a:t> </a:t>
            </a:r>
            <a:r>
              <a:rPr lang="en-US" sz="1600" dirty="0" err="1"/>
              <a:t>liệu</a:t>
            </a:r>
            <a:endParaRPr lang="en-US" sz="1600" dirty="0"/>
          </a:p>
        </p:txBody>
      </p:sp>
      <p:sp>
        <p:nvSpPr>
          <p:cNvPr id="6" name="Text Placeholder 5">
            <a:extLst>
              <a:ext uri="{FF2B5EF4-FFF2-40B4-BE49-F238E27FC236}">
                <a16:creationId xmlns:a16="http://schemas.microsoft.com/office/drawing/2014/main" id="{891F8916-7C7F-76D8-B371-55129374491E}"/>
              </a:ext>
            </a:extLst>
          </p:cNvPr>
          <p:cNvSpPr>
            <a:spLocks noGrp="1"/>
          </p:cNvSpPr>
          <p:nvPr>
            <p:ph type="body" idx="1"/>
          </p:nvPr>
        </p:nvSpPr>
        <p:spPr>
          <a:xfrm>
            <a:off x="869150" y="1137684"/>
            <a:ext cx="7405800" cy="3179241"/>
          </a:xfrm>
        </p:spPr>
        <p:txBody>
          <a:bodyPr/>
          <a:lstStyle/>
          <a:p>
            <a:pPr marL="101600" indent="0">
              <a:buNone/>
            </a:pPr>
            <a:endParaRPr lang="en-US" dirty="0"/>
          </a:p>
        </p:txBody>
      </p:sp>
      <p:sp>
        <p:nvSpPr>
          <p:cNvPr id="4" name="Slide Number Placeholder 3">
            <a:extLst>
              <a:ext uri="{FF2B5EF4-FFF2-40B4-BE49-F238E27FC236}">
                <a16:creationId xmlns:a16="http://schemas.microsoft.com/office/drawing/2014/main" id="{8534A461-BA4B-C620-1DB6-F88628CDCB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3" name="Picture 2">
            <a:extLst>
              <a:ext uri="{FF2B5EF4-FFF2-40B4-BE49-F238E27FC236}">
                <a16:creationId xmlns:a16="http://schemas.microsoft.com/office/drawing/2014/main" id="{7060A510-6348-51B7-50CC-CBB813FEE0D2}"/>
              </a:ext>
            </a:extLst>
          </p:cNvPr>
          <p:cNvPicPr>
            <a:picLocks noChangeAspect="1"/>
          </p:cNvPicPr>
          <p:nvPr/>
        </p:nvPicPr>
        <p:blipFill>
          <a:blip r:embed="rId2"/>
          <a:stretch>
            <a:fillRect/>
          </a:stretch>
        </p:blipFill>
        <p:spPr>
          <a:xfrm>
            <a:off x="641233" y="954704"/>
            <a:ext cx="7633617" cy="3649193"/>
          </a:xfrm>
          <a:prstGeom prst="rect">
            <a:avLst/>
          </a:prstGeom>
        </p:spPr>
      </p:pic>
    </p:spTree>
    <p:extLst>
      <p:ext uri="{BB962C8B-B14F-4D97-AF65-F5344CB8AC3E}">
        <p14:creationId xmlns:p14="http://schemas.microsoft.com/office/powerpoint/2010/main" val="1643260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F03EC0-DB64-9555-8746-47DB9A9AE968}"/>
              </a:ext>
            </a:extLst>
          </p:cNvPr>
          <p:cNvSpPr>
            <a:spLocks noGrp="1"/>
          </p:cNvSpPr>
          <p:nvPr>
            <p:ph type="title"/>
          </p:nvPr>
        </p:nvSpPr>
        <p:spPr>
          <a:xfrm>
            <a:off x="723015" y="539603"/>
            <a:ext cx="2870790" cy="415101"/>
          </a:xfrm>
        </p:spPr>
        <p:txBody>
          <a:bodyPr/>
          <a:lstStyle/>
          <a:p>
            <a:r>
              <a:rPr lang="en-US" sz="1600" dirty="0"/>
              <a:t>Build model</a:t>
            </a:r>
          </a:p>
        </p:txBody>
      </p:sp>
      <p:sp>
        <p:nvSpPr>
          <p:cNvPr id="4" name="Slide Number Placeholder 3">
            <a:extLst>
              <a:ext uri="{FF2B5EF4-FFF2-40B4-BE49-F238E27FC236}">
                <a16:creationId xmlns:a16="http://schemas.microsoft.com/office/drawing/2014/main" id="{8534A461-BA4B-C620-1DB6-F88628CDCB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7" name="Picture 6">
            <a:extLst>
              <a:ext uri="{FF2B5EF4-FFF2-40B4-BE49-F238E27FC236}">
                <a16:creationId xmlns:a16="http://schemas.microsoft.com/office/drawing/2014/main" id="{3F0F0CD6-941E-7C56-D0FA-17E03971486E}"/>
              </a:ext>
            </a:extLst>
          </p:cNvPr>
          <p:cNvPicPr>
            <a:picLocks noChangeAspect="1"/>
          </p:cNvPicPr>
          <p:nvPr/>
        </p:nvPicPr>
        <p:blipFill>
          <a:blip r:embed="rId2"/>
          <a:stretch>
            <a:fillRect/>
          </a:stretch>
        </p:blipFill>
        <p:spPr>
          <a:xfrm>
            <a:off x="723015" y="954704"/>
            <a:ext cx="4851609" cy="3766959"/>
          </a:xfrm>
          <a:prstGeom prst="rect">
            <a:avLst/>
          </a:prstGeom>
        </p:spPr>
      </p:pic>
    </p:spTree>
    <p:extLst>
      <p:ext uri="{BB962C8B-B14F-4D97-AF65-F5344CB8AC3E}">
        <p14:creationId xmlns:p14="http://schemas.microsoft.com/office/powerpoint/2010/main" val="3901837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F03EC0-DB64-9555-8746-47DB9A9AE968}"/>
              </a:ext>
            </a:extLst>
          </p:cNvPr>
          <p:cNvSpPr>
            <a:spLocks noGrp="1"/>
          </p:cNvSpPr>
          <p:nvPr>
            <p:ph type="title"/>
          </p:nvPr>
        </p:nvSpPr>
        <p:spPr>
          <a:xfrm>
            <a:off x="723015" y="539603"/>
            <a:ext cx="2870790" cy="415101"/>
          </a:xfrm>
        </p:spPr>
        <p:txBody>
          <a:bodyPr/>
          <a:lstStyle/>
          <a:p>
            <a:r>
              <a:rPr lang="en-US" sz="1600" dirty="0"/>
              <a:t>Training</a:t>
            </a:r>
          </a:p>
        </p:txBody>
      </p:sp>
      <p:sp>
        <p:nvSpPr>
          <p:cNvPr id="4" name="Slide Number Placeholder 3">
            <a:extLst>
              <a:ext uri="{FF2B5EF4-FFF2-40B4-BE49-F238E27FC236}">
                <a16:creationId xmlns:a16="http://schemas.microsoft.com/office/drawing/2014/main" id="{8534A461-BA4B-C620-1DB6-F88628CDCB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8" name="Picture 7">
            <a:extLst>
              <a:ext uri="{FF2B5EF4-FFF2-40B4-BE49-F238E27FC236}">
                <a16:creationId xmlns:a16="http://schemas.microsoft.com/office/drawing/2014/main" id="{B5AE68D8-AF99-F53F-AF76-FBBDE28296B3}"/>
              </a:ext>
            </a:extLst>
          </p:cNvPr>
          <p:cNvPicPr>
            <a:picLocks noChangeAspect="1"/>
          </p:cNvPicPr>
          <p:nvPr/>
        </p:nvPicPr>
        <p:blipFill>
          <a:blip r:embed="rId2"/>
          <a:stretch>
            <a:fillRect/>
          </a:stretch>
        </p:blipFill>
        <p:spPr>
          <a:xfrm>
            <a:off x="723015" y="1011431"/>
            <a:ext cx="6273208" cy="3381847"/>
          </a:xfrm>
          <a:prstGeom prst="rect">
            <a:avLst/>
          </a:prstGeom>
        </p:spPr>
      </p:pic>
    </p:spTree>
    <p:extLst>
      <p:ext uri="{BB962C8B-B14F-4D97-AF65-F5344CB8AC3E}">
        <p14:creationId xmlns:p14="http://schemas.microsoft.com/office/powerpoint/2010/main" val="1778389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BF2D3C-E0BE-B001-E289-3496F02817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3AA080AD-8D14-3EA4-A5DF-3732DE31F34C}"/>
              </a:ext>
            </a:extLst>
          </p:cNvPr>
          <p:cNvPicPr>
            <a:picLocks noChangeAspect="1"/>
          </p:cNvPicPr>
          <p:nvPr/>
        </p:nvPicPr>
        <p:blipFill>
          <a:blip r:embed="rId2"/>
          <a:stretch>
            <a:fillRect/>
          </a:stretch>
        </p:blipFill>
        <p:spPr>
          <a:xfrm>
            <a:off x="702264" y="1035345"/>
            <a:ext cx="7731585" cy="3072809"/>
          </a:xfrm>
          <a:prstGeom prst="rect">
            <a:avLst/>
          </a:prstGeom>
        </p:spPr>
      </p:pic>
    </p:spTree>
    <p:extLst>
      <p:ext uri="{BB962C8B-B14F-4D97-AF65-F5344CB8AC3E}">
        <p14:creationId xmlns:p14="http://schemas.microsoft.com/office/powerpoint/2010/main" val="11763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6" name="Google Shape;86;p1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83" name="Google Shape;83;p14"/>
          <p:cNvSpPr txBox="1">
            <a:spLocks noGrp="1"/>
          </p:cNvSpPr>
          <p:nvPr>
            <p:ph type="ctrTitle" idx="4294967295"/>
          </p:nvPr>
        </p:nvSpPr>
        <p:spPr>
          <a:xfrm>
            <a:off x="723014" y="584200"/>
            <a:ext cx="2594344" cy="10318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latin typeface="Times New Roman" panose="02020603050405020304" pitchFamily="18" charset="0"/>
                <a:cs typeface="Times New Roman" panose="02020603050405020304" pitchFamily="18" charset="0"/>
              </a:rPr>
              <a:t>Kaggle</a:t>
            </a:r>
            <a:endParaRPr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BE9BE9B-E990-A68C-29BF-84B782A9C26E}"/>
              </a:ext>
            </a:extLst>
          </p:cNvPr>
          <p:cNvSpPr txBox="1"/>
          <p:nvPr/>
        </p:nvSpPr>
        <p:spPr>
          <a:xfrm>
            <a:off x="808074" y="1666654"/>
            <a:ext cx="5847907" cy="1815882"/>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Kaggle</a:t>
            </a:r>
            <a:r>
              <a:rPr lang="en-US" dirty="0">
                <a:solidFill>
                  <a:schemeClr val="tx1"/>
                </a:solidFill>
                <a:latin typeface="Times New Roman" panose="02020603050405020304" pitchFamily="18" charset="0"/>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a:t>
            </a:r>
            <a:r>
              <a:rPr lang="en-US"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http://www.kaggle.com.com</a:t>
            </a:r>
            <a:r>
              <a:rPr lang="en-US" dirty="0">
                <a:solidFill>
                  <a:schemeClr val="tx1"/>
                </a:solidFill>
                <a:latin typeface="Times New Roman" panose="02020603050405020304" pitchFamily="18" charset="0"/>
                <a:cs typeface="Times New Roman" panose="02020603050405020304" pitchFamily="18" charset="0"/>
                <a:hlinkClick r:id="rId3" action="ppaction://hlinkfile">
                  <a:extLst>
                    <a:ext uri="{A12FA001-AC4F-418D-AE19-62706E023703}">
                      <ahyp:hlinkClr xmlns:ahyp="http://schemas.microsoft.com/office/drawing/2018/hyperlinkcolor" val="tx"/>
                    </a:ext>
                  </a:extLst>
                </a:hlinkClick>
              </a:rPr>
              <a:t>)</a:t>
            </a:r>
            <a:r>
              <a:rPr lang="en-US" dirty="0">
                <a:solidFill>
                  <a:schemeClr val="tx1"/>
                </a:solidFill>
                <a:latin typeface="Times New Roman" panose="02020603050405020304" pitchFamily="18" charset="0"/>
                <a:cs typeface="Times New Roman" panose="02020603050405020304" pitchFamily="18" charset="0"/>
              </a:rPr>
              <a:t> </a:t>
            </a:r>
            <a:r>
              <a:rPr lang="vi-VN" b="0" i="0" dirty="0">
                <a:solidFill>
                  <a:schemeClr val="tx1"/>
                </a:solidFill>
                <a:effectLst/>
                <a:latin typeface="Times New Roman" panose="02020603050405020304" pitchFamily="18" charset="0"/>
                <a:cs typeface="Times New Roman" panose="02020603050405020304" pitchFamily="18" charset="0"/>
              </a:rPr>
              <a:t> là một trang web để chia sẻ ý tưởng, tìm cảm hứng, tham gia các cuộc thi cùng với các nhà khoa học dữ liệu khác, học hỏi thông tin mới và thủ thuật code, cũng như xem các ví dụ khác nhau về các ứng dụng khoa học dữ liệu trong thế giới thực</a:t>
            </a:r>
            <a:r>
              <a:rPr lang="en-US" b="0" i="0" dirty="0">
                <a:solidFill>
                  <a:schemeClr val="tx1"/>
                </a:solidFill>
                <a:effectLst/>
                <a:latin typeface="Times New Roman" panose="02020603050405020304" pitchFamily="18" charset="0"/>
                <a:cs typeface="Times New Roman" panose="02020603050405020304" pitchFamily="18" charset="0"/>
              </a:rPr>
              <a:t>.</a:t>
            </a:r>
            <a:r>
              <a:rPr lang="vi-VN" b="0" i="0" dirty="0">
                <a:solidFill>
                  <a:schemeClr val="tx1"/>
                </a:solidFill>
                <a:effectLst/>
                <a:latin typeface="Times New Roman" panose="02020603050405020304" pitchFamily="18" charset="0"/>
                <a:cs typeface="Times New Roman" panose="02020603050405020304" pitchFamily="18" charset="0"/>
              </a:rPr>
              <a:t> Có rất nhiều bộ dữ liệu được chia sẻ, từ đơn giản như bán trò chơi điện tử, cho đến những thứ phức tạp và quan trọng hơn như dữ liệu ô nhiễm không khí. Dữ liệu này là dữ liệu thực và được dẫn nguồn, vì vậy bạn có thể đào tạo và thử nghiệm các mô hình của mình trên các dự án có ứng dụng thực tế.</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9219EA-FA6B-6D27-A134-F0FFEF001E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6" name="Picture 5">
            <a:extLst>
              <a:ext uri="{FF2B5EF4-FFF2-40B4-BE49-F238E27FC236}">
                <a16:creationId xmlns:a16="http://schemas.microsoft.com/office/drawing/2014/main" id="{9D43C01C-BB84-6C66-8B90-8F3DADC58ECD}"/>
              </a:ext>
            </a:extLst>
          </p:cNvPr>
          <p:cNvPicPr>
            <a:picLocks noChangeAspect="1"/>
          </p:cNvPicPr>
          <p:nvPr/>
        </p:nvPicPr>
        <p:blipFill>
          <a:blip r:embed="rId2"/>
          <a:stretch>
            <a:fillRect/>
          </a:stretch>
        </p:blipFill>
        <p:spPr>
          <a:xfrm>
            <a:off x="2551813" y="685816"/>
            <a:ext cx="5802166" cy="3771867"/>
          </a:xfrm>
          <a:prstGeom prst="rect">
            <a:avLst/>
          </a:prstGeom>
        </p:spPr>
      </p:pic>
      <p:sp>
        <p:nvSpPr>
          <p:cNvPr id="7" name="TextBox 6">
            <a:extLst>
              <a:ext uri="{FF2B5EF4-FFF2-40B4-BE49-F238E27FC236}">
                <a16:creationId xmlns:a16="http://schemas.microsoft.com/office/drawing/2014/main" id="{73B41406-85B8-AB3F-3B9F-63CF4501F262}"/>
              </a:ext>
            </a:extLst>
          </p:cNvPr>
          <p:cNvSpPr txBox="1"/>
          <p:nvPr/>
        </p:nvSpPr>
        <p:spPr>
          <a:xfrm>
            <a:off x="906979" y="621411"/>
            <a:ext cx="1379022" cy="707886"/>
          </a:xfrm>
          <a:prstGeom prst="rect">
            <a:avLst/>
          </a:prstGeom>
          <a:noFill/>
        </p:spPr>
        <p:txBody>
          <a:bodyPr wrap="square" rtlCol="0">
            <a:spAutoFit/>
          </a:bodyPr>
          <a:lstStyle/>
          <a:p>
            <a:r>
              <a:rPr lang="en-US" sz="2000" dirty="0"/>
              <a:t>6. </a:t>
            </a:r>
            <a:r>
              <a:rPr lang="en-US" sz="2000" dirty="0" err="1"/>
              <a:t>Kết</a:t>
            </a:r>
            <a:r>
              <a:rPr lang="en-US" sz="2000" dirty="0"/>
              <a:t> </a:t>
            </a:r>
            <a:r>
              <a:rPr lang="en-US" sz="2000" dirty="0" err="1"/>
              <a:t>quả</a:t>
            </a:r>
            <a:r>
              <a:rPr lang="en-US" sz="2000" dirty="0"/>
              <a:t> train</a:t>
            </a:r>
          </a:p>
        </p:txBody>
      </p:sp>
    </p:spTree>
    <p:extLst>
      <p:ext uri="{BB962C8B-B14F-4D97-AF65-F5344CB8AC3E}">
        <p14:creationId xmlns:p14="http://schemas.microsoft.com/office/powerpoint/2010/main" val="2323393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45DFA0-CBB4-1FEC-BC6D-D2E140A228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7" name="TextBox 6">
            <a:extLst>
              <a:ext uri="{FF2B5EF4-FFF2-40B4-BE49-F238E27FC236}">
                <a16:creationId xmlns:a16="http://schemas.microsoft.com/office/drawing/2014/main" id="{C9B87193-DAB3-BF89-2D13-B598A72BC342}"/>
              </a:ext>
            </a:extLst>
          </p:cNvPr>
          <p:cNvSpPr txBox="1"/>
          <p:nvPr/>
        </p:nvSpPr>
        <p:spPr>
          <a:xfrm>
            <a:off x="710151" y="644221"/>
            <a:ext cx="1575850" cy="1631216"/>
          </a:xfrm>
          <a:prstGeom prst="rect">
            <a:avLst/>
          </a:prstGeom>
          <a:noFill/>
        </p:spPr>
        <p:txBody>
          <a:bodyPr wrap="square" rtlCol="0">
            <a:spAutoFit/>
          </a:bodyPr>
          <a:lstStyle/>
          <a:p>
            <a:r>
              <a:rPr lang="en-US" dirty="0"/>
              <a:t>7. </a:t>
            </a:r>
            <a:r>
              <a:rPr lang="en-US" sz="2000" dirty="0" err="1"/>
              <a:t>Chạy</a:t>
            </a:r>
            <a:r>
              <a:rPr lang="en-US" sz="2000" dirty="0"/>
              <a:t> file test </a:t>
            </a:r>
            <a:r>
              <a:rPr lang="en-US" sz="2000" dirty="0" err="1"/>
              <a:t>và</a:t>
            </a:r>
            <a:r>
              <a:rPr lang="en-US" sz="2000" dirty="0"/>
              <a:t> </a:t>
            </a:r>
            <a:r>
              <a:rPr lang="en-US" sz="2000" dirty="0" err="1"/>
              <a:t>đánh</a:t>
            </a:r>
            <a:r>
              <a:rPr lang="en-US" sz="2000" dirty="0"/>
              <a:t> </a:t>
            </a:r>
            <a:r>
              <a:rPr lang="en-US" sz="2000" dirty="0" err="1"/>
              <a:t>giá</a:t>
            </a:r>
            <a:r>
              <a:rPr lang="en-US" sz="2000" dirty="0"/>
              <a:t> </a:t>
            </a:r>
            <a:r>
              <a:rPr lang="en-US" sz="2000" dirty="0" err="1"/>
              <a:t>kết</a:t>
            </a:r>
            <a:r>
              <a:rPr lang="en-US" sz="2000" dirty="0"/>
              <a:t> </a:t>
            </a:r>
            <a:r>
              <a:rPr lang="en-US" sz="2000" dirty="0" err="1"/>
              <a:t>quả</a:t>
            </a:r>
            <a:r>
              <a:rPr lang="en-US" sz="2000" dirty="0"/>
              <a:t> </a:t>
            </a:r>
            <a:r>
              <a:rPr lang="en-US" sz="2000" dirty="0" err="1"/>
              <a:t>trước</a:t>
            </a:r>
            <a:r>
              <a:rPr lang="en-US" sz="2000" dirty="0"/>
              <a:t> </a:t>
            </a:r>
            <a:r>
              <a:rPr lang="en-US" sz="2000" dirty="0" err="1"/>
              <a:t>khi</a:t>
            </a:r>
            <a:r>
              <a:rPr lang="en-US" sz="2000" dirty="0"/>
              <a:t> </a:t>
            </a:r>
            <a:r>
              <a:rPr lang="en-US" sz="2000" dirty="0" err="1"/>
              <a:t>nộp</a:t>
            </a:r>
            <a:endParaRPr lang="en-US" sz="2000" dirty="0"/>
          </a:p>
        </p:txBody>
      </p:sp>
      <p:pic>
        <p:nvPicPr>
          <p:cNvPr id="9" name="Picture 8">
            <a:extLst>
              <a:ext uri="{FF2B5EF4-FFF2-40B4-BE49-F238E27FC236}">
                <a16:creationId xmlns:a16="http://schemas.microsoft.com/office/drawing/2014/main" id="{07B39B81-F640-3D97-142C-44B5D919D79B}"/>
              </a:ext>
            </a:extLst>
          </p:cNvPr>
          <p:cNvPicPr>
            <a:picLocks noChangeAspect="1"/>
          </p:cNvPicPr>
          <p:nvPr/>
        </p:nvPicPr>
        <p:blipFill>
          <a:blip r:embed="rId2"/>
          <a:stretch>
            <a:fillRect/>
          </a:stretch>
        </p:blipFill>
        <p:spPr>
          <a:xfrm>
            <a:off x="2451314" y="747457"/>
            <a:ext cx="5982535" cy="3645821"/>
          </a:xfrm>
          <a:prstGeom prst="rect">
            <a:avLst/>
          </a:prstGeom>
        </p:spPr>
      </p:pic>
    </p:spTree>
    <p:extLst>
      <p:ext uri="{BB962C8B-B14F-4D97-AF65-F5344CB8AC3E}">
        <p14:creationId xmlns:p14="http://schemas.microsoft.com/office/powerpoint/2010/main" val="1039689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2C8AFF-9312-9064-3B4B-6DB227FEFD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6" name="Picture 5">
            <a:extLst>
              <a:ext uri="{FF2B5EF4-FFF2-40B4-BE49-F238E27FC236}">
                <a16:creationId xmlns:a16="http://schemas.microsoft.com/office/drawing/2014/main" id="{3447BDEF-82D2-4EC7-3FD4-852C4C1498E3}"/>
              </a:ext>
            </a:extLst>
          </p:cNvPr>
          <p:cNvPicPr>
            <a:picLocks noChangeAspect="1"/>
          </p:cNvPicPr>
          <p:nvPr/>
        </p:nvPicPr>
        <p:blipFill>
          <a:blip r:embed="rId2"/>
          <a:stretch>
            <a:fillRect/>
          </a:stretch>
        </p:blipFill>
        <p:spPr>
          <a:xfrm>
            <a:off x="1488557" y="608220"/>
            <a:ext cx="5507665" cy="4104230"/>
          </a:xfrm>
          <a:prstGeom prst="rect">
            <a:avLst/>
          </a:prstGeom>
        </p:spPr>
      </p:pic>
    </p:spTree>
    <p:extLst>
      <p:ext uri="{BB962C8B-B14F-4D97-AF65-F5344CB8AC3E}">
        <p14:creationId xmlns:p14="http://schemas.microsoft.com/office/powerpoint/2010/main" val="2737035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8949D3-5469-E7F9-3605-598E88FB33EA}"/>
              </a:ext>
            </a:extLst>
          </p:cNvPr>
          <p:cNvSpPr>
            <a:spLocks noGrp="1"/>
          </p:cNvSpPr>
          <p:nvPr>
            <p:ph type="body" idx="1"/>
          </p:nvPr>
        </p:nvSpPr>
        <p:spPr>
          <a:xfrm>
            <a:off x="869150" y="808074"/>
            <a:ext cx="7405800" cy="3827721"/>
          </a:xfrm>
        </p:spPr>
        <p:txBody>
          <a:bodyPr/>
          <a:lstStyle/>
          <a:p>
            <a:pPr marL="101600" indent="0">
              <a:buNone/>
            </a:pPr>
            <a:r>
              <a:rPr lang="en-US" dirty="0"/>
              <a:t>8. </a:t>
            </a:r>
            <a:r>
              <a:rPr lang="en-US" dirty="0" err="1"/>
              <a:t>Submi</a:t>
            </a:r>
            <a:r>
              <a:rPr lang="vi-VN" dirty="0"/>
              <a:t>t</a:t>
            </a:r>
            <a:r>
              <a:rPr lang="en-US" dirty="0"/>
              <a:t> notebook </a:t>
            </a:r>
            <a:r>
              <a:rPr lang="en-US" dirty="0" err="1"/>
              <a:t>và</a:t>
            </a:r>
            <a:r>
              <a:rPr lang="en-US" dirty="0"/>
              <a:t> </a:t>
            </a:r>
            <a:r>
              <a:rPr lang="en-US" dirty="0" err="1"/>
              <a:t>chờ</a:t>
            </a:r>
            <a:r>
              <a:rPr lang="en-US" dirty="0"/>
              <a:t> </a:t>
            </a:r>
            <a:r>
              <a:rPr lang="en-US" dirty="0" err="1"/>
              <a:t>kết</a:t>
            </a:r>
            <a:r>
              <a:rPr lang="en-US" dirty="0"/>
              <a:t> </a:t>
            </a:r>
            <a:r>
              <a:rPr lang="en-US" dirty="0" err="1"/>
              <a:t>quả</a:t>
            </a:r>
            <a:endParaRPr lang="en-US" dirty="0"/>
          </a:p>
        </p:txBody>
      </p:sp>
      <p:sp>
        <p:nvSpPr>
          <p:cNvPr id="4" name="Slide Number Placeholder 3">
            <a:extLst>
              <a:ext uri="{FF2B5EF4-FFF2-40B4-BE49-F238E27FC236}">
                <a16:creationId xmlns:a16="http://schemas.microsoft.com/office/drawing/2014/main" id="{35656FB7-B084-69F8-3177-0771C5537D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6" name="Picture 5">
            <a:extLst>
              <a:ext uri="{FF2B5EF4-FFF2-40B4-BE49-F238E27FC236}">
                <a16:creationId xmlns:a16="http://schemas.microsoft.com/office/drawing/2014/main" id="{BBC86A0B-D8EC-0C4F-F57C-D67C0A627929}"/>
              </a:ext>
            </a:extLst>
          </p:cNvPr>
          <p:cNvPicPr>
            <a:picLocks noChangeAspect="1"/>
          </p:cNvPicPr>
          <p:nvPr/>
        </p:nvPicPr>
        <p:blipFill>
          <a:blip r:embed="rId2"/>
          <a:stretch>
            <a:fillRect/>
          </a:stretch>
        </p:blipFill>
        <p:spPr>
          <a:xfrm>
            <a:off x="869050" y="1263047"/>
            <a:ext cx="3109184" cy="3372748"/>
          </a:xfrm>
          <a:prstGeom prst="rect">
            <a:avLst/>
          </a:prstGeom>
        </p:spPr>
      </p:pic>
      <p:pic>
        <p:nvPicPr>
          <p:cNvPr id="8" name="Picture 7">
            <a:extLst>
              <a:ext uri="{FF2B5EF4-FFF2-40B4-BE49-F238E27FC236}">
                <a16:creationId xmlns:a16="http://schemas.microsoft.com/office/drawing/2014/main" id="{467E6857-A213-920D-FEF3-4444A1329933}"/>
              </a:ext>
            </a:extLst>
          </p:cNvPr>
          <p:cNvPicPr>
            <a:picLocks noChangeAspect="1"/>
          </p:cNvPicPr>
          <p:nvPr/>
        </p:nvPicPr>
        <p:blipFill>
          <a:blip r:embed="rId3"/>
          <a:stretch>
            <a:fillRect/>
          </a:stretch>
        </p:blipFill>
        <p:spPr>
          <a:xfrm>
            <a:off x="4678326" y="1307682"/>
            <a:ext cx="3596524" cy="3328113"/>
          </a:xfrm>
          <a:prstGeom prst="rect">
            <a:avLst/>
          </a:prstGeom>
        </p:spPr>
      </p:pic>
    </p:spTree>
    <p:extLst>
      <p:ext uri="{BB962C8B-B14F-4D97-AF65-F5344CB8AC3E}">
        <p14:creationId xmlns:p14="http://schemas.microsoft.com/office/powerpoint/2010/main" val="3076211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77B327-B795-82E8-8273-9E11856A3052}"/>
              </a:ext>
            </a:extLst>
          </p:cNvPr>
          <p:cNvSpPr>
            <a:spLocks noGrp="1"/>
          </p:cNvSpPr>
          <p:nvPr>
            <p:ph type="body" idx="1"/>
          </p:nvPr>
        </p:nvSpPr>
        <p:spPr>
          <a:xfrm>
            <a:off x="869150" y="605642"/>
            <a:ext cx="7405800" cy="3711283"/>
          </a:xfrm>
        </p:spPr>
        <p:txBody>
          <a:bodyPr/>
          <a:lstStyle/>
          <a:p>
            <a:pPr>
              <a:buFont typeface="Arial" panose="020B0604020202020204" pitchFamily="34" charset="0"/>
              <a:buChar char="•"/>
            </a:pPr>
            <a:r>
              <a:rPr lang="vi-VN" i="1" dirty="0"/>
              <a:t>Lưu ý khi submit</a:t>
            </a:r>
          </a:p>
          <a:p>
            <a:pPr marL="101600" indent="0">
              <a:buNone/>
            </a:pPr>
            <a:endParaRPr lang="vi-VN" i="1" dirty="0"/>
          </a:p>
          <a:p>
            <a:pPr lvl="1">
              <a:buFont typeface="Arial" panose="020B0604020202020204" pitchFamily="34" charset="0"/>
              <a:buChar char="•"/>
            </a:pPr>
            <a:r>
              <a:rPr lang="vi-VN" sz="1400" i="1" dirty="0">
                <a:latin typeface="Times New Roman" panose="02020603050405020304" pitchFamily="18" charset="0"/>
                <a:cs typeface="Times New Roman" panose="02020603050405020304" pitchFamily="18" charset="0"/>
              </a:rPr>
              <a:t>Dữ liệu test lớn hơn rất nhiều so với dữ liệu test đề bài đưa ra, nên tiết kiếm không gian bộ nhớ tránh tràn ram và lỗi notebook khi chạy</a:t>
            </a:r>
          </a:p>
          <a:p>
            <a:pPr lvl="1">
              <a:buFont typeface="Arial" panose="020B0604020202020204" pitchFamily="34" charset="0"/>
              <a:buChar char="•"/>
            </a:pPr>
            <a:r>
              <a:rPr lang="vi-VN" sz="1400" i="1" dirty="0">
                <a:latin typeface="Times New Roman" panose="02020603050405020304" pitchFamily="18" charset="0"/>
                <a:cs typeface="Times New Roman" panose="02020603050405020304" pitchFamily="18" charset="0"/>
              </a:rPr>
              <a:t>Mọi notebook được submiss khi mọi data đầu vào đêu được public trên kaggle .</a:t>
            </a:r>
          </a:p>
          <a:p>
            <a:pPr lvl="1">
              <a:buFont typeface="Arial" panose="020B0604020202020204" pitchFamily="34" charset="0"/>
              <a:buChar char="•"/>
            </a:pPr>
            <a:r>
              <a:rPr lang="vi-VN" sz="1400" i="1" dirty="0">
                <a:latin typeface="Times New Roman" panose="02020603050405020304" pitchFamily="18" charset="0"/>
                <a:cs typeface="Times New Roman" panose="02020603050405020304" pitchFamily="18" charset="0"/>
              </a:rPr>
              <a:t>Notebook chạy trong môi trước không có internet. Tắt internet của notebook trước khi nộp</a:t>
            </a:r>
          </a:p>
          <a:p>
            <a:pPr lvl="1">
              <a:buFont typeface="Arial" panose="020B0604020202020204" pitchFamily="34" charset="0"/>
              <a:buChar char="•"/>
            </a:pPr>
            <a:r>
              <a:rPr lang="vi-VN" sz="1400" i="1" dirty="0">
                <a:latin typeface="Times New Roman" panose="02020603050405020304" pitchFamily="18" charset="0"/>
                <a:cs typeface="Times New Roman" panose="02020603050405020304" pitchFamily="18" charset="0"/>
              </a:rPr>
              <a:t>Kết quả được lưu trong submissions và check thử hạng của mình trong cuộc thi</a:t>
            </a:r>
          </a:p>
          <a:p>
            <a:pPr lvl="1">
              <a:buFont typeface="Arial" panose="020B0604020202020204" pitchFamily="34" charset="0"/>
              <a:buChar char="•"/>
            </a:pPr>
            <a:r>
              <a:rPr lang="vi-VN" sz="1400" i="1" dirty="0">
                <a:latin typeface="Times New Roman" panose="02020603050405020304" pitchFamily="18" charset="0"/>
                <a:cs typeface="Times New Roman" panose="02020603050405020304" pitchFamily="18" charset="0"/>
              </a:rPr>
              <a:t>Mọi giải pháp của các top trong cuộc thi đề được public khi kết thúc, hay tham khảo và bổ sung kiến thức cho mình.</a:t>
            </a:r>
          </a:p>
          <a:p>
            <a:pPr marL="558800" lvl="1" indent="0">
              <a:buNone/>
            </a:pPr>
            <a:endParaRPr lang="vi-VN" sz="1400" i="1" dirty="0">
              <a:latin typeface="Times New Roman" panose="02020603050405020304" pitchFamily="18" charset="0"/>
              <a:cs typeface="Times New Roman" panose="02020603050405020304" pitchFamily="18" charset="0"/>
            </a:endParaRPr>
          </a:p>
          <a:p>
            <a:pPr marL="558800" lvl="1"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6C187F-2489-3DEA-D142-0F65CDF369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2022802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317984-08CF-A641-1A89-A80D46F756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6" name="Picture 5">
            <a:extLst>
              <a:ext uri="{FF2B5EF4-FFF2-40B4-BE49-F238E27FC236}">
                <a16:creationId xmlns:a16="http://schemas.microsoft.com/office/drawing/2014/main" id="{F7503272-E650-DF51-5AF9-BAA35979092D}"/>
              </a:ext>
            </a:extLst>
          </p:cNvPr>
          <p:cNvPicPr>
            <a:picLocks noChangeAspect="1"/>
          </p:cNvPicPr>
          <p:nvPr/>
        </p:nvPicPr>
        <p:blipFill>
          <a:blip r:embed="rId2"/>
          <a:stretch>
            <a:fillRect/>
          </a:stretch>
        </p:blipFill>
        <p:spPr>
          <a:xfrm>
            <a:off x="1781299" y="620920"/>
            <a:ext cx="5432845" cy="3942986"/>
          </a:xfrm>
          <a:prstGeom prst="rect">
            <a:avLst/>
          </a:prstGeom>
        </p:spPr>
      </p:pic>
    </p:spTree>
    <p:extLst>
      <p:ext uri="{BB962C8B-B14F-4D97-AF65-F5344CB8AC3E}">
        <p14:creationId xmlns:p14="http://schemas.microsoft.com/office/powerpoint/2010/main" val="1589137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E419F2-6176-6EC9-BB2E-A8C45EC5B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6" name="Picture 5">
            <a:extLst>
              <a:ext uri="{FF2B5EF4-FFF2-40B4-BE49-F238E27FC236}">
                <a16:creationId xmlns:a16="http://schemas.microsoft.com/office/drawing/2014/main" id="{07A7F49F-79A9-0A3C-79E2-31CE0AC2F100}"/>
              </a:ext>
            </a:extLst>
          </p:cNvPr>
          <p:cNvPicPr>
            <a:picLocks noChangeAspect="1"/>
          </p:cNvPicPr>
          <p:nvPr/>
        </p:nvPicPr>
        <p:blipFill>
          <a:blip r:embed="rId2"/>
          <a:stretch>
            <a:fillRect/>
          </a:stretch>
        </p:blipFill>
        <p:spPr>
          <a:xfrm>
            <a:off x="1294411" y="507557"/>
            <a:ext cx="5807034" cy="4128385"/>
          </a:xfrm>
          <a:prstGeom prst="rect">
            <a:avLst/>
          </a:prstGeom>
        </p:spPr>
      </p:pic>
    </p:spTree>
    <p:extLst>
      <p:ext uri="{BB962C8B-B14F-4D97-AF65-F5344CB8AC3E}">
        <p14:creationId xmlns:p14="http://schemas.microsoft.com/office/powerpoint/2010/main" val="119064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C59F7F-612B-A285-F58D-8732495031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5" name="TextBox 4">
            <a:extLst>
              <a:ext uri="{FF2B5EF4-FFF2-40B4-BE49-F238E27FC236}">
                <a16:creationId xmlns:a16="http://schemas.microsoft.com/office/drawing/2014/main" id="{6C6EDBD1-8EC9-90AC-EF28-6E7B239F3B21}"/>
              </a:ext>
            </a:extLst>
          </p:cNvPr>
          <p:cNvSpPr txBox="1"/>
          <p:nvPr/>
        </p:nvSpPr>
        <p:spPr>
          <a:xfrm>
            <a:off x="1971304" y="1840674"/>
            <a:ext cx="6044540" cy="646331"/>
          </a:xfrm>
          <a:prstGeom prst="rect">
            <a:avLst/>
          </a:prstGeom>
          <a:noFill/>
        </p:spPr>
        <p:txBody>
          <a:bodyPr wrap="square" rtlCol="0">
            <a:spAutoFit/>
          </a:bodyPr>
          <a:lstStyle/>
          <a:p>
            <a:r>
              <a:rPr lang="vi-VN" sz="3600" b="1" dirty="0"/>
              <a:t>THANKS FOR WATCHING</a:t>
            </a:r>
            <a:endParaRPr lang="en-US" sz="3600" b="1" dirty="0"/>
          </a:p>
        </p:txBody>
      </p:sp>
    </p:spTree>
    <p:extLst>
      <p:ext uri="{BB962C8B-B14F-4D97-AF65-F5344CB8AC3E}">
        <p14:creationId xmlns:p14="http://schemas.microsoft.com/office/powerpoint/2010/main" val="162363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012800" y="1095153"/>
            <a:ext cx="4950000" cy="850605"/>
          </a:xfrm>
          <a:prstGeom prst="rect">
            <a:avLst/>
          </a:prstGeom>
        </p:spPr>
        <p:txBody>
          <a:bodyPr spcFirstLastPara="1" wrap="square" lIns="91425" tIns="91425" rIns="91425" bIns="91425" anchor="b" anchorCtr="0">
            <a:noAutofit/>
          </a:bodyPr>
          <a:lstStyle/>
          <a:p>
            <a:pPr lvl="0"/>
            <a:r>
              <a:rPr lang="en" sz="2800" dirty="0"/>
              <a:t>Lợi ích của kaggle</a:t>
            </a:r>
            <a:endParaRPr sz="2800" dirty="0"/>
          </a:p>
        </p:txBody>
      </p:sp>
      <p:sp>
        <p:nvSpPr>
          <p:cNvPr id="92" name="Google Shape;92;p15"/>
          <p:cNvSpPr txBox="1">
            <a:spLocks noGrp="1"/>
          </p:cNvSpPr>
          <p:nvPr>
            <p:ph type="subTitle" idx="1"/>
          </p:nvPr>
        </p:nvSpPr>
        <p:spPr>
          <a:xfrm>
            <a:off x="1012800" y="2269151"/>
            <a:ext cx="4950000" cy="1779196"/>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1800" dirty="0" err="1"/>
              <a:t>Dữ</a:t>
            </a:r>
            <a:r>
              <a:rPr lang="en-US" sz="1800" dirty="0"/>
              <a:t> </a:t>
            </a:r>
            <a:r>
              <a:rPr lang="en-US" sz="1800" dirty="0" err="1"/>
              <a:t>liệu</a:t>
            </a:r>
            <a:endParaRPr lang="en-US" sz="1800" dirty="0"/>
          </a:p>
          <a:p>
            <a:pPr marL="342900" lvl="0" indent="-342900" algn="l" rtl="0">
              <a:spcBef>
                <a:spcPts val="0"/>
              </a:spcBef>
              <a:spcAft>
                <a:spcPts val="0"/>
              </a:spcAft>
              <a:buFont typeface="Arial" panose="020B0604020202020204" pitchFamily="34" charset="0"/>
              <a:buChar char="•"/>
            </a:pPr>
            <a:r>
              <a:rPr lang="en-US" sz="1800" dirty="0"/>
              <a:t>Code</a:t>
            </a:r>
          </a:p>
          <a:p>
            <a:pPr marL="342900" lvl="0" indent="-342900" algn="l" rtl="0">
              <a:spcBef>
                <a:spcPts val="0"/>
              </a:spcBef>
              <a:spcAft>
                <a:spcPts val="0"/>
              </a:spcAft>
              <a:buFont typeface="Arial" panose="020B0604020202020204" pitchFamily="34" charset="0"/>
              <a:buChar char="•"/>
            </a:pPr>
            <a:r>
              <a:rPr lang="en-US" sz="1800" dirty="0" err="1"/>
              <a:t>Cộng</a:t>
            </a:r>
            <a:r>
              <a:rPr lang="en-US" sz="1800" dirty="0"/>
              <a:t> </a:t>
            </a:r>
            <a:r>
              <a:rPr lang="en-US" sz="1800" dirty="0" err="1"/>
              <a:t>đồng</a:t>
            </a:r>
            <a:endParaRPr lang="en-US" sz="1800" dirty="0"/>
          </a:p>
          <a:p>
            <a:pPr marL="342900" lvl="0" indent="-342900" algn="l" rtl="0">
              <a:spcBef>
                <a:spcPts val="0"/>
              </a:spcBef>
              <a:spcAft>
                <a:spcPts val="0"/>
              </a:spcAft>
              <a:buFont typeface="Arial" panose="020B0604020202020204" pitchFamily="34" charset="0"/>
              <a:buChar char="•"/>
            </a:pPr>
            <a:r>
              <a:rPr lang="en-US" sz="1800" dirty="0" err="1"/>
              <a:t>Cuộc</a:t>
            </a:r>
            <a:r>
              <a:rPr lang="en-US" sz="1800" dirty="0"/>
              <a:t> </a:t>
            </a:r>
            <a:r>
              <a:rPr lang="en-US" sz="1800" dirty="0" err="1"/>
              <a:t>thi</a:t>
            </a:r>
            <a:endParaRPr lang="en-US" sz="1800" dirty="0"/>
          </a:p>
          <a:p>
            <a:pPr marL="342900" lvl="0" indent="-342900" algn="l" rtl="0">
              <a:spcBef>
                <a:spcPts val="0"/>
              </a:spcBef>
              <a:spcAft>
                <a:spcPts val="0"/>
              </a:spcAft>
              <a:buFont typeface="Arial" panose="020B0604020202020204" pitchFamily="34" charset="0"/>
              <a:buChar char="•"/>
            </a:pPr>
            <a:r>
              <a:rPr lang="en-US" sz="1800" dirty="0" err="1"/>
              <a:t>Phần</a:t>
            </a:r>
            <a:r>
              <a:rPr lang="en-US" sz="1800" dirty="0"/>
              <a:t> </a:t>
            </a:r>
            <a:r>
              <a:rPr lang="en-US" sz="1800" dirty="0" err="1"/>
              <a:t>cứng</a:t>
            </a:r>
            <a:endParaRPr sz="1800"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dirty="0">
                <a:solidFill>
                  <a:schemeClr val="dk1"/>
                </a:solidFill>
                <a:latin typeface="Times New Roman" panose="02020603050405020304" pitchFamily="18" charset="0"/>
                <a:ea typeface="Work Sans"/>
                <a:cs typeface="Times New Roman" panose="02020603050405020304" pitchFamily="18" charset="0"/>
                <a:sym typeface="Work Sans"/>
              </a:rPr>
              <a:t>1</a:t>
            </a:r>
            <a:r>
              <a:rPr lang="en" sz="9600" b="1" dirty="0">
                <a:solidFill>
                  <a:schemeClr val="dk1"/>
                </a:solidFill>
                <a:latin typeface="Times New Roman" panose="02020603050405020304" pitchFamily="18" charset="0"/>
                <a:ea typeface="Work Sans"/>
                <a:cs typeface="Times New Roman" panose="02020603050405020304" pitchFamily="18" charset="0"/>
                <a:sym typeface="Work Sans"/>
              </a:rPr>
              <a:t>.</a:t>
            </a:r>
            <a:endParaRPr sz="9600" b="1" dirty="0">
              <a:latin typeface="Times New Roman" panose="02020603050405020304" pitchFamily="18" charset="0"/>
              <a:ea typeface="Work Sans"/>
              <a:cs typeface="Times New Roman" panose="02020603050405020304" pitchFamily="18" charset="0"/>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B7CD24-B4D2-373E-F89A-E14B439C4629}"/>
              </a:ext>
            </a:extLst>
          </p:cNvPr>
          <p:cNvPicPr>
            <a:picLocks noChangeAspect="1"/>
          </p:cNvPicPr>
          <p:nvPr/>
        </p:nvPicPr>
        <p:blipFill>
          <a:blip r:embed="rId2"/>
          <a:stretch>
            <a:fillRect/>
          </a:stretch>
        </p:blipFill>
        <p:spPr>
          <a:xfrm>
            <a:off x="627321" y="516081"/>
            <a:ext cx="7910623" cy="4111338"/>
          </a:xfrm>
          <a:prstGeom prst="rect">
            <a:avLst/>
          </a:prstGeom>
        </p:spPr>
      </p:pic>
    </p:spTree>
    <p:extLst>
      <p:ext uri="{BB962C8B-B14F-4D97-AF65-F5344CB8AC3E}">
        <p14:creationId xmlns:p14="http://schemas.microsoft.com/office/powerpoint/2010/main" val="155577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5092200" cy="626183"/>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US" sz="2800" dirty="0" err="1"/>
              <a:t>Dữ</a:t>
            </a:r>
            <a:r>
              <a:rPr lang="en-US" sz="2800" dirty="0"/>
              <a:t> </a:t>
            </a:r>
            <a:r>
              <a:rPr lang="en-US" sz="2800" dirty="0" err="1"/>
              <a:t>liệu</a:t>
            </a:r>
            <a:endParaRPr sz="2800" dirty="0"/>
          </a:p>
        </p:txBody>
      </p:sp>
      <p:sp>
        <p:nvSpPr>
          <p:cNvPr id="105" name="Google Shape;105;p17"/>
          <p:cNvSpPr txBox="1">
            <a:spLocks noGrp="1"/>
          </p:cNvSpPr>
          <p:nvPr>
            <p:ph type="body" idx="1"/>
          </p:nvPr>
        </p:nvSpPr>
        <p:spPr>
          <a:xfrm>
            <a:off x="869150" y="1627685"/>
            <a:ext cx="7405800" cy="2906944"/>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vi-VN" sz="1200" b="0" i="0" dirty="0">
                <a:solidFill>
                  <a:schemeClr val="tx1"/>
                </a:solidFill>
                <a:effectLst/>
              </a:rPr>
              <a:t>Có rất nhiều bộ dữ liệu bạn có thể sử dụng trên Kaggle. Lựa chọn menu Datasets, bạn có thể xem danh sách các tập dữ liệu, cũng như tìm kiếm theo tên các tập dữ liệu cụ thể để sử dụng trong mô hình khoa học dữ liệu của bạn. Hầu hết các tập dữ liệu đều ở định dạng tệp .csv. Ít phổ biến hơn, nhưng vẫn hữu ích, là các tập dữ liệu ở định dạng JSON, SQL. Thực hành với các định dạng file dữ liệu khác nhau sẽ khá hữu ích cho công việc khoa học dữ liệu trong tương lai của bạn. Một số ví dụ về các bộ dữ liệu ‘hot nhất’ hiện nay</a:t>
            </a:r>
          </a:p>
          <a:p>
            <a:pPr lvl="1">
              <a:buFont typeface="Arial" panose="020B0604020202020204" pitchFamily="34" charset="0"/>
              <a:buChar char="•"/>
            </a:pPr>
            <a:r>
              <a:rPr lang="vi-VN" sz="1200" b="0" i="0" dirty="0">
                <a:solidFill>
                  <a:schemeClr val="tx1"/>
                </a:solidFill>
                <a:effectLst/>
                <a:latin typeface="Times New Roman" panose="02020603050405020304" pitchFamily="18" charset="0"/>
                <a:cs typeface="Times New Roman" panose="02020603050405020304" pitchFamily="18" charset="0"/>
              </a:rPr>
              <a:t>Phim và chương trình Netflix</a:t>
            </a:r>
          </a:p>
          <a:p>
            <a:pPr lvl="1">
              <a:buFont typeface="Arial" panose="020B0604020202020204" pitchFamily="34" charset="0"/>
              <a:buChar char="•"/>
            </a:pPr>
            <a:r>
              <a:rPr lang="vi-VN" sz="1200" b="0" i="0" dirty="0">
                <a:solidFill>
                  <a:schemeClr val="tx1"/>
                </a:solidFill>
                <a:effectLst/>
                <a:latin typeface="Times New Roman" panose="02020603050405020304" pitchFamily="18" charset="0"/>
                <a:cs typeface="Times New Roman" panose="02020603050405020304" pitchFamily="18" charset="0"/>
              </a:rPr>
              <a:t>Tiến trình tiêm vắc xin Covid-19 trên toàn cầu</a:t>
            </a:r>
          </a:p>
          <a:p>
            <a:pPr lvl="1">
              <a:buFont typeface="Arial" panose="020B0604020202020204" pitchFamily="34" charset="0"/>
              <a:buChar char="•"/>
            </a:pPr>
            <a:r>
              <a:rPr lang="vi-VN" sz="1200" b="0" i="0" dirty="0">
                <a:solidFill>
                  <a:schemeClr val="tx1"/>
                </a:solidFill>
                <a:effectLst/>
                <a:latin typeface="Times New Roman" panose="02020603050405020304" pitchFamily="18" charset="0"/>
                <a:cs typeface="Times New Roman" panose="02020603050405020304" pitchFamily="18" charset="0"/>
              </a:rPr>
              <a:t>Thống kê về các Trending video trên Youtube</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dirty="0">
                <a:solidFill>
                  <a:schemeClr val="tx1"/>
                </a:solidFill>
              </a:rPr>
              <a:t> </a:t>
            </a:r>
            <a:r>
              <a:rPr lang="en-US" sz="1200" dirty="0" err="1">
                <a:solidFill>
                  <a:schemeClr val="tx1"/>
                </a:solidFill>
              </a:rPr>
              <a:t>Chúng</a:t>
            </a:r>
            <a:r>
              <a:rPr lang="en-US" sz="1200" dirty="0">
                <a:solidFill>
                  <a:schemeClr val="tx1"/>
                </a:solidFill>
              </a:rPr>
              <a:t> ta </a:t>
            </a:r>
            <a:r>
              <a:rPr lang="en-US" sz="1200" dirty="0" err="1">
                <a:solidFill>
                  <a:schemeClr val="tx1"/>
                </a:solidFill>
              </a:rPr>
              <a:t>cũng</a:t>
            </a:r>
            <a:r>
              <a:rPr lang="en-US" sz="1200" dirty="0">
                <a:solidFill>
                  <a:schemeClr val="tx1"/>
                </a:solidFill>
              </a:rPr>
              <a:t> </a:t>
            </a:r>
            <a:r>
              <a:rPr lang="en-US" sz="1200" dirty="0" err="1">
                <a:solidFill>
                  <a:schemeClr val="tx1"/>
                </a:solidFill>
              </a:rPr>
              <a:t>có</a:t>
            </a:r>
            <a:r>
              <a:rPr lang="en-US" sz="1200" dirty="0">
                <a:solidFill>
                  <a:schemeClr val="tx1"/>
                </a:solidFill>
              </a:rPr>
              <a:t> </a:t>
            </a:r>
            <a:r>
              <a:rPr lang="en-US" sz="1200" dirty="0" err="1">
                <a:solidFill>
                  <a:schemeClr val="tx1"/>
                </a:solidFill>
              </a:rPr>
              <a:t>thể</a:t>
            </a:r>
            <a:r>
              <a:rPr lang="en-US" sz="1200" dirty="0">
                <a:solidFill>
                  <a:schemeClr val="tx1"/>
                </a:solidFill>
              </a:rPr>
              <a:t> upload dataset </a:t>
            </a:r>
            <a:r>
              <a:rPr lang="en-US" sz="1200" dirty="0" err="1">
                <a:solidFill>
                  <a:schemeClr val="tx1"/>
                </a:solidFill>
              </a:rPr>
              <a:t>của</a:t>
            </a:r>
            <a:r>
              <a:rPr lang="en-US" sz="1200" dirty="0">
                <a:solidFill>
                  <a:schemeClr val="tx1"/>
                </a:solidFill>
              </a:rPr>
              <a:t> </a:t>
            </a:r>
            <a:r>
              <a:rPr lang="en-US" sz="1200" dirty="0" err="1">
                <a:solidFill>
                  <a:schemeClr val="tx1"/>
                </a:solidFill>
              </a:rPr>
              <a:t>riêng</a:t>
            </a:r>
            <a:r>
              <a:rPr lang="en-US" sz="1200" dirty="0">
                <a:solidFill>
                  <a:schemeClr val="tx1"/>
                </a:solidFill>
              </a:rPr>
              <a:t> </a:t>
            </a:r>
            <a:r>
              <a:rPr lang="en-US" sz="1200" dirty="0" err="1">
                <a:solidFill>
                  <a:schemeClr val="tx1"/>
                </a:solidFill>
              </a:rPr>
              <a:t>minh</a:t>
            </a:r>
            <a:r>
              <a:rPr lang="en-US" sz="1200" dirty="0">
                <a:solidFill>
                  <a:schemeClr val="tx1"/>
                </a:solidFill>
              </a:rPr>
              <a:t> </a:t>
            </a:r>
            <a:r>
              <a:rPr lang="en-US" sz="1200" dirty="0" err="1">
                <a:solidFill>
                  <a:schemeClr val="tx1"/>
                </a:solidFill>
              </a:rPr>
              <a:t>lên</a:t>
            </a:r>
            <a:r>
              <a:rPr lang="en-US" sz="1200" dirty="0">
                <a:solidFill>
                  <a:schemeClr val="tx1"/>
                </a:solidFill>
              </a:rPr>
              <a:t> Kaggle </a:t>
            </a:r>
            <a:r>
              <a:rPr lang="en-US" sz="1200" dirty="0" err="1">
                <a:solidFill>
                  <a:schemeClr val="tx1"/>
                </a:solidFill>
              </a:rPr>
              <a:t>với</a:t>
            </a:r>
            <a:r>
              <a:rPr lang="en-US" sz="1200" dirty="0">
                <a:solidFill>
                  <a:schemeClr val="tx1"/>
                </a:solidFill>
              </a:rPr>
              <a:t> </a:t>
            </a:r>
            <a:r>
              <a:rPr lang="en-US" sz="1200" dirty="0" err="1">
                <a:solidFill>
                  <a:schemeClr val="tx1"/>
                </a:solidFill>
              </a:rPr>
              <a:t>giới</a:t>
            </a:r>
            <a:r>
              <a:rPr lang="en-US" sz="1200" dirty="0">
                <a:solidFill>
                  <a:schemeClr val="tx1"/>
                </a:solidFill>
              </a:rPr>
              <a:t> </a:t>
            </a:r>
            <a:r>
              <a:rPr lang="en-US" sz="1200" dirty="0" err="1">
                <a:solidFill>
                  <a:schemeClr val="tx1"/>
                </a:solidFill>
              </a:rPr>
              <a:t>hạn</a:t>
            </a:r>
            <a:r>
              <a:rPr lang="en-US" sz="1200" dirty="0">
                <a:solidFill>
                  <a:schemeClr val="tx1"/>
                </a:solidFill>
              </a:rPr>
              <a:t> </a:t>
            </a:r>
            <a:r>
              <a:rPr lang="en-US" sz="1200" dirty="0" err="1">
                <a:solidFill>
                  <a:schemeClr val="tx1"/>
                </a:solidFill>
              </a:rPr>
              <a:t>lên</a:t>
            </a:r>
            <a:r>
              <a:rPr lang="en-US" sz="1200" dirty="0">
                <a:solidFill>
                  <a:schemeClr val="tx1"/>
                </a:solidFill>
              </a:rPr>
              <a:t> </a:t>
            </a:r>
            <a:r>
              <a:rPr lang="en-US" sz="1200" dirty="0" err="1">
                <a:solidFill>
                  <a:schemeClr val="tx1"/>
                </a:solidFill>
              </a:rPr>
              <a:t>tới</a:t>
            </a:r>
            <a:r>
              <a:rPr lang="en-US" sz="1200" dirty="0">
                <a:solidFill>
                  <a:schemeClr val="tx1"/>
                </a:solidFill>
              </a:rPr>
              <a:t> 107GB</a:t>
            </a:r>
            <a:endParaRPr lang="vi-VN" sz="1200" b="0" i="0" dirty="0">
              <a:solidFill>
                <a:schemeClr val="tx1"/>
              </a:solidFill>
              <a:effectLst/>
            </a:endParaRPr>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A37D-66F3-4B1F-1E93-5973011B843A}"/>
              </a:ext>
            </a:extLst>
          </p:cNvPr>
          <p:cNvSpPr>
            <a:spLocks noGrp="1"/>
          </p:cNvSpPr>
          <p:nvPr>
            <p:ph type="title"/>
          </p:nvPr>
        </p:nvSpPr>
        <p:spPr>
          <a:xfrm>
            <a:off x="869150" y="776178"/>
            <a:ext cx="3330710" cy="414670"/>
          </a:xfrm>
        </p:spPr>
        <p:txBody>
          <a:bodyPr/>
          <a:lstStyle/>
          <a:p>
            <a:r>
              <a:rPr lang="en-US" sz="2800" dirty="0"/>
              <a:t>Code</a:t>
            </a:r>
          </a:p>
        </p:txBody>
      </p:sp>
      <p:sp>
        <p:nvSpPr>
          <p:cNvPr id="3" name="Text Placeholder 2">
            <a:extLst>
              <a:ext uri="{FF2B5EF4-FFF2-40B4-BE49-F238E27FC236}">
                <a16:creationId xmlns:a16="http://schemas.microsoft.com/office/drawing/2014/main" id="{C57115C9-04F7-FD1F-D2D2-BAE330C2B8CA}"/>
              </a:ext>
            </a:extLst>
          </p:cNvPr>
          <p:cNvSpPr>
            <a:spLocks noGrp="1"/>
          </p:cNvSpPr>
          <p:nvPr>
            <p:ph type="body" idx="1"/>
          </p:nvPr>
        </p:nvSpPr>
        <p:spPr>
          <a:xfrm>
            <a:off x="869150" y="1190848"/>
            <a:ext cx="7405800" cy="3596030"/>
          </a:xfrm>
        </p:spPr>
        <p:txBody>
          <a:bodyPr/>
          <a:lstStyle/>
          <a:p>
            <a:pPr>
              <a:buFont typeface="Arial" panose="020B0604020202020204" pitchFamily="34" charset="0"/>
              <a:buChar char="•"/>
            </a:pPr>
            <a:r>
              <a:rPr lang="vi-VN" sz="1400" b="0" i="0" dirty="0">
                <a:solidFill>
                  <a:srgbClr val="595959"/>
                </a:solidFill>
                <a:effectLst/>
              </a:rPr>
              <a:t>Code trên Kaggle rất phong phú</a:t>
            </a:r>
            <a:r>
              <a:rPr lang="en-US" sz="1400" b="0" i="0" dirty="0">
                <a:solidFill>
                  <a:srgbClr val="595959"/>
                </a:solidFill>
                <a:effectLst/>
              </a:rPr>
              <a:t> </a:t>
            </a:r>
            <a:r>
              <a:rPr lang="en-US" sz="1400" b="0" i="0" dirty="0" err="1">
                <a:solidFill>
                  <a:srgbClr val="595959"/>
                </a:solidFill>
                <a:effectLst/>
              </a:rPr>
              <a:t>đi</a:t>
            </a:r>
            <a:r>
              <a:rPr lang="en-US" sz="1400" b="0" i="0" dirty="0">
                <a:solidFill>
                  <a:srgbClr val="595959"/>
                </a:solidFill>
                <a:effectLst/>
              </a:rPr>
              <a:t> </a:t>
            </a:r>
            <a:r>
              <a:rPr lang="en-US" sz="1400" b="0" i="0" dirty="0" err="1">
                <a:solidFill>
                  <a:srgbClr val="595959"/>
                </a:solidFill>
                <a:effectLst/>
              </a:rPr>
              <a:t>kèm</a:t>
            </a:r>
            <a:r>
              <a:rPr lang="en-US" sz="1400" b="0" i="0" dirty="0">
                <a:solidFill>
                  <a:srgbClr val="595959"/>
                </a:solidFill>
                <a:effectLst/>
              </a:rPr>
              <a:t> </a:t>
            </a:r>
            <a:r>
              <a:rPr lang="en-US" sz="1400" b="0" i="0" dirty="0" err="1">
                <a:solidFill>
                  <a:srgbClr val="595959"/>
                </a:solidFill>
                <a:effectLst/>
              </a:rPr>
              <a:t>với</a:t>
            </a:r>
            <a:r>
              <a:rPr lang="en-US" sz="1400" b="0" i="0" dirty="0">
                <a:solidFill>
                  <a:srgbClr val="595959"/>
                </a:solidFill>
                <a:effectLst/>
              </a:rPr>
              <a:t> </a:t>
            </a:r>
            <a:r>
              <a:rPr lang="en-US" sz="1400" b="0" i="0" dirty="0" err="1">
                <a:solidFill>
                  <a:srgbClr val="595959"/>
                </a:solidFill>
                <a:effectLst/>
              </a:rPr>
              <a:t>các</a:t>
            </a:r>
            <a:r>
              <a:rPr lang="en-US" sz="1400" b="0" i="0" dirty="0">
                <a:solidFill>
                  <a:srgbClr val="595959"/>
                </a:solidFill>
                <a:effectLst/>
              </a:rPr>
              <a:t> </a:t>
            </a:r>
            <a:r>
              <a:rPr lang="en-US" sz="1400" b="0" i="0" dirty="0" err="1">
                <a:solidFill>
                  <a:srgbClr val="595959"/>
                </a:solidFill>
                <a:effectLst/>
              </a:rPr>
              <a:t>bộ</a:t>
            </a:r>
            <a:r>
              <a:rPr lang="en-US" sz="1400" b="0" i="0" dirty="0">
                <a:solidFill>
                  <a:srgbClr val="595959"/>
                </a:solidFill>
                <a:effectLst/>
              </a:rPr>
              <a:t> </a:t>
            </a:r>
            <a:r>
              <a:rPr lang="en-US" sz="1400" b="0" i="0" dirty="0" err="1">
                <a:solidFill>
                  <a:srgbClr val="595959"/>
                </a:solidFill>
                <a:effectLst/>
              </a:rPr>
              <a:t>dữ</a:t>
            </a:r>
            <a:r>
              <a:rPr lang="en-US" sz="1400" b="0" i="0" dirty="0">
                <a:solidFill>
                  <a:srgbClr val="595959"/>
                </a:solidFill>
                <a:effectLst/>
              </a:rPr>
              <a:t> </a:t>
            </a:r>
            <a:r>
              <a:rPr lang="en-US" sz="1400" b="0" i="0" dirty="0" err="1">
                <a:solidFill>
                  <a:srgbClr val="595959"/>
                </a:solidFill>
                <a:effectLst/>
              </a:rPr>
              <a:t>liệu</a:t>
            </a:r>
            <a:r>
              <a:rPr lang="en-US" sz="1400" b="0" i="0" dirty="0">
                <a:solidFill>
                  <a:srgbClr val="595959"/>
                </a:solidFill>
                <a:effectLst/>
              </a:rPr>
              <a:t> </a:t>
            </a:r>
            <a:r>
              <a:rPr lang="vi-VN" sz="1400" b="0" i="0" dirty="0">
                <a:solidFill>
                  <a:srgbClr val="595959"/>
                </a:solidFill>
                <a:effectLst/>
              </a:rPr>
              <a:t>.</a:t>
            </a:r>
            <a:r>
              <a:rPr lang="en-US" sz="1400" b="0" i="1" dirty="0">
                <a:solidFill>
                  <a:srgbClr val="595959"/>
                </a:solidFill>
                <a:effectLst/>
              </a:rPr>
              <a:t>.</a:t>
            </a:r>
          </a:p>
          <a:p>
            <a:pPr>
              <a:buFont typeface="Arial" panose="020B0604020202020204" pitchFamily="34" charset="0"/>
              <a:buChar char="•"/>
            </a:pPr>
            <a:r>
              <a:rPr lang="vi-VN" sz="1400" b="0" i="0" dirty="0">
                <a:solidFill>
                  <a:srgbClr val="595959"/>
                </a:solidFill>
                <a:effectLst/>
              </a:rPr>
              <a:t>Các đoạn code thường được lưu dưới dạng notebook, hay Jupyter notebook, ở định dạng tệp .ipynb. </a:t>
            </a:r>
            <a:endParaRPr lang="en-US" sz="1400" b="0" i="0" dirty="0">
              <a:solidFill>
                <a:srgbClr val="595959"/>
              </a:solidFill>
              <a:effectLst/>
            </a:endParaRPr>
          </a:p>
          <a:p>
            <a:pPr>
              <a:buFont typeface="Arial" panose="020B0604020202020204" pitchFamily="34" charset="0"/>
              <a:buChar char="•"/>
            </a:pPr>
            <a:r>
              <a:rPr lang="vi-VN" sz="1400" b="0" i="0" dirty="0">
                <a:solidFill>
                  <a:srgbClr val="595959"/>
                </a:solidFill>
                <a:effectLst/>
              </a:rPr>
              <a:t>Bạn sẽ tìm thấy những ví dụ thể hiện quá trình xây dựng mô hình học máy hoàn thiện từ đầu tới cuối. Một số bao gồm, nhập và làm sạch dữ liệu, phân tích giải thích dữ liệu</a:t>
            </a:r>
            <a:r>
              <a:rPr lang="en-US" sz="1400" b="0" i="0" dirty="0">
                <a:solidFill>
                  <a:srgbClr val="595959"/>
                </a:solidFill>
                <a:effectLst/>
              </a:rPr>
              <a:t>,</a:t>
            </a:r>
            <a:r>
              <a:rPr lang="vi-VN" sz="1400" b="0" i="0" dirty="0">
                <a:solidFill>
                  <a:srgbClr val="595959"/>
                </a:solidFill>
                <a:effectLst/>
              </a:rPr>
              <a:t> tạo mô hình để training, triển khai mô hình học máy cuối cùng, đầu ra và giải thích kết quả. </a:t>
            </a:r>
            <a:endParaRPr lang="en-US" sz="1400" b="0" i="0" dirty="0">
              <a:solidFill>
                <a:srgbClr val="595959"/>
              </a:solidFill>
              <a:effectLst/>
            </a:endParaRPr>
          </a:p>
          <a:p>
            <a:pPr>
              <a:buFont typeface="Arial" panose="020B0604020202020204" pitchFamily="34" charset="0"/>
              <a:buChar char="•"/>
            </a:pPr>
            <a:r>
              <a:rPr lang="vi-VN" sz="1400" b="0" i="0" dirty="0">
                <a:solidFill>
                  <a:srgbClr val="595959"/>
                </a:solidFill>
                <a:effectLst/>
              </a:rPr>
              <a:t>Quy trình này cũng là quy trình hầu hết các nhà khoa học dữ liệu sẽ sử dụng trong thực tế.</a:t>
            </a:r>
            <a:endParaRPr lang="en-US" sz="1400" b="0" i="0" dirty="0">
              <a:solidFill>
                <a:srgbClr val="595959"/>
              </a:solidFill>
              <a:effectLst/>
            </a:endParaRPr>
          </a:p>
          <a:p>
            <a:pPr>
              <a:buFont typeface="Arial" panose="020B0604020202020204" pitchFamily="34" charset="0"/>
              <a:buChar char="•"/>
            </a:pPr>
            <a:r>
              <a:rPr lang="en-US" sz="1400" dirty="0">
                <a:solidFill>
                  <a:srgbClr val="595959"/>
                </a:solidFill>
              </a:rPr>
              <a:t>Trong </a:t>
            </a:r>
            <a:r>
              <a:rPr lang="en-US" sz="1400" dirty="0" err="1">
                <a:solidFill>
                  <a:srgbClr val="595959"/>
                </a:solidFill>
              </a:rPr>
              <a:t>các</a:t>
            </a:r>
            <a:r>
              <a:rPr lang="en-US" sz="1400" dirty="0">
                <a:solidFill>
                  <a:srgbClr val="595959"/>
                </a:solidFill>
              </a:rPr>
              <a:t> notebook </a:t>
            </a:r>
            <a:r>
              <a:rPr lang="en-US" sz="1400" dirty="0" err="1">
                <a:solidFill>
                  <a:srgbClr val="595959"/>
                </a:solidFill>
              </a:rPr>
              <a:t>chứa</a:t>
            </a:r>
            <a:r>
              <a:rPr lang="en-US" sz="1400" dirty="0">
                <a:solidFill>
                  <a:srgbClr val="595959"/>
                </a:solidFill>
              </a:rPr>
              <a:t> </a:t>
            </a:r>
            <a:r>
              <a:rPr lang="en-US" sz="1400" dirty="0" err="1">
                <a:solidFill>
                  <a:srgbClr val="595959"/>
                </a:solidFill>
              </a:rPr>
              <a:t>các</a:t>
            </a:r>
            <a:r>
              <a:rPr lang="en-US" sz="1400" dirty="0">
                <a:solidFill>
                  <a:srgbClr val="595959"/>
                </a:solidFill>
              </a:rPr>
              <a:t> </a:t>
            </a:r>
            <a:r>
              <a:rPr lang="en-US" sz="1400" dirty="0" err="1">
                <a:solidFill>
                  <a:srgbClr val="595959"/>
                </a:solidFill>
              </a:rPr>
              <a:t>phần</a:t>
            </a:r>
            <a:r>
              <a:rPr lang="en-US" sz="1400" dirty="0">
                <a:solidFill>
                  <a:srgbClr val="595959"/>
                </a:solidFill>
              </a:rPr>
              <a:t> text </a:t>
            </a:r>
            <a:r>
              <a:rPr lang="en-US" sz="1400" dirty="0" err="1">
                <a:solidFill>
                  <a:srgbClr val="595959"/>
                </a:solidFill>
              </a:rPr>
              <a:t>được</a:t>
            </a:r>
            <a:r>
              <a:rPr lang="en-US" sz="1400" dirty="0">
                <a:solidFill>
                  <a:srgbClr val="595959"/>
                </a:solidFill>
              </a:rPr>
              <a:t> </a:t>
            </a:r>
            <a:r>
              <a:rPr lang="en-US" sz="1400" dirty="0" err="1">
                <a:solidFill>
                  <a:srgbClr val="595959"/>
                </a:solidFill>
              </a:rPr>
              <a:t>thêm</a:t>
            </a:r>
            <a:r>
              <a:rPr lang="en-US" sz="1400" dirty="0">
                <a:solidFill>
                  <a:srgbClr val="595959"/>
                </a:solidFill>
              </a:rPr>
              <a:t> </a:t>
            </a:r>
            <a:r>
              <a:rPr lang="en-US" sz="1400" dirty="0" err="1">
                <a:solidFill>
                  <a:srgbClr val="595959"/>
                </a:solidFill>
              </a:rPr>
              <a:t>vào</a:t>
            </a:r>
            <a:r>
              <a:rPr lang="en-US" sz="1400" dirty="0">
                <a:solidFill>
                  <a:srgbClr val="595959"/>
                </a:solidFill>
              </a:rPr>
              <a:t> </a:t>
            </a:r>
            <a:r>
              <a:rPr lang="en-US" sz="1400" dirty="0" err="1">
                <a:solidFill>
                  <a:srgbClr val="595959"/>
                </a:solidFill>
              </a:rPr>
              <a:t>để</a:t>
            </a:r>
            <a:r>
              <a:rPr lang="en-US" sz="1400" dirty="0">
                <a:solidFill>
                  <a:srgbClr val="595959"/>
                </a:solidFill>
              </a:rPr>
              <a:t> </a:t>
            </a:r>
            <a:r>
              <a:rPr lang="en-US" sz="1400" dirty="0" err="1">
                <a:solidFill>
                  <a:srgbClr val="595959"/>
                </a:solidFill>
              </a:rPr>
              <a:t>giải</a:t>
            </a:r>
            <a:r>
              <a:rPr lang="en-US" sz="1400" dirty="0">
                <a:solidFill>
                  <a:srgbClr val="595959"/>
                </a:solidFill>
              </a:rPr>
              <a:t> </a:t>
            </a:r>
            <a:r>
              <a:rPr lang="en-US" sz="1400" dirty="0" err="1">
                <a:solidFill>
                  <a:srgbClr val="595959"/>
                </a:solidFill>
              </a:rPr>
              <a:t>thích</a:t>
            </a:r>
            <a:r>
              <a:rPr lang="en-US" sz="1400" dirty="0">
                <a:solidFill>
                  <a:srgbClr val="595959"/>
                </a:solidFill>
              </a:rPr>
              <a:t> code </a:t>
            </a:r>
            <a:r>
              <a:rPr lang="en-US" sz="1400" dirty="0" err="1">
                <a:solidFill>
                  <a:srgbClr val="595959"/>
                </a:solidFill>
              </a:rPr>
              <a:t>của</a:t>
            </a:r>
            <a:r>
              <a:rPr lang="en-US" sz="1400" dirty="0">
                <a:solidFill>
                  <a:srgbClr val="595959"/>
                </a:solidFill>
              </a:rPr>
              <a:t> </a:t>
            </a:r>
            <a:r>
              <a:rPr lang="en-US" sz="1400" dirty="0" err="1">
                <a:solidFill>
                  <a:srgbClr val="595959"/>
                </a:solidFill>
              </a:rPr>
              <a:t>mình</a:t>
            </a:r>
            <a:r>
              <a:rPr lang="en-US" sz="1400" dirty="0">
                <a:solidFill>
                  <a:srgbClr val="595959"/>
                </a:solidFill>
              </a:rPr>
              <a:t> hay </a:t>
            </a:r>
            <a:r>
              <a:rPr lang="en-US" sz="1400" dirty="0" err="1">
                <a:solidFill>
                  <a:srgbClr val="595959"/>
                </a:solidFill>
              </a:rPr>
              <a:t>các</a:t>
            </a:r>
            <a:r>
              <a:rPr lang="en-US" sz="1400" dirty="0">
                <a:solidFill>
                  <a:srgbClr val="595959"/>
                </a:solidFill>
              </a:rPr>
              <a:t> </a:t>
            </a:r>
            <a:r>
              <a:rPr lang="en-US" sz="1400" dirty="0" err="1">
                <a:solidFill>
                  <a:srgbClr val="595959"/>
                </a:solidFill>
              </a:rPr>
              <a:t>cuộc</a:t>
            </a:r>
            <a:r>
              <a:rPr lang="en-US" sz="1400" dirty="0">
                <a:solidFill>
                  <a:srgbClr val="595959"/>
                </a:solidFill>
              </a:rPr>
              <a:t> </a:t>
            </a:r>
            <a:r>
              <a:rPr lang="en-US" sz="1400" dirty="0" err="1">
                <a:solidFill>
                  <a:srgbClr val="595959"/>
                </a:solidFill>
              </a:rPr>
              <a:t>trao</a:t>
            </a:r>
            <a:r>
              <a:rPr lang="en-US" sz="1400" dirty="0">
                <a:solidFill>
                  <a:srgbClr val="595959"/>
                </a:solidFill>
              </a:rPr>
              <a:t> </a:t>
            </a:r>
            <a:r>
              <a:rPr lang="en-US" sz="1400" dirty="0" err="1">
                <a:solidFill>
                  <a:srgbClr val="595959"/>
                </a:solidFill>
              </a:rPr>
              <a:t>đội</a:t>
            </a:r>
            <a:r>
              <a:rPr lang="en-US" sz="1400" dirty="0">
                <a:solidFill>
                  <a:srgbClr val="595959"/>
                </a:solidFill>
              </a:rPr>
              <a:t> </a:t>
            </a:r>
            <a:r>
              <a:rPr lang="en-US" sz="1400" dirty="0" err="1">
                <a:solidFill>
                  <a:srgbClr val="595959"/>
                </a:solidFill>
              </a:rPr>
              <a:t>trong</a:t>
            </a:r>
            <a:r>
              <a:rPr lang="en-US" sz="1400" dirty="0">
                <a:solidFill>
                  <a:srgbClr val="595959"/>
                </a:solidFill>
              </a:rPr>
              <a:t> </a:t>
            </a:r>
            <a:r>
              <a:rPr lang="en-US" sz="1400" dirty="0" err="1">
                <a:solidFill>
                  <a:srgbClr val="595959"/>
                </a:solidFill>
              </a:rPr>
              <a:t>các</a:t>
            </a:r>
            <a:r>
              <a:rPr lang="en-US" sz="1400" dirty="0">
                <a:solidFill>
                  <a:srgbClr val="595959"/>
                </a:solidFill>
              </a:rPr>
              <a:t> notebook.</a:t>
            </a:r>
          </a:p>
          <a:p>
            <a:pPr>
              <a:buFont typeface="Arial" panose="020B0604020202020204" pitchFamily="34" charset="0"/>
              <a:buChar char="•"/>
            </a:pPr>
            <a:r>
              <a:rPr lang="en-US" sz="1400" i="1" dirty="0" err="1">
                <a:solidFill>
                  <a:srgbClr val="595959"/>
                </a:solidFill>
              </a:rPr>
              <a:t>Tất</a:t>
            </a:r>
            <a:r>
              <a:rPr lang="en-US" sz="1400" i="1" dirty="0">
                <a:solidFill>
                  <a:srgbClr val="595959"/>
                </a:solidFill>
              </a:rPr>
              <a:t> </a:t>
            </a:r>
            <a:r>
              <a:rPr lang="en-US" sz="1400" i="1" dirty="0" err="1">
                <a:solidFill>
                  <a:srgbClr val="595959"/>
                </a:solidFill>
              </a:rPr>
              <a:t>cả</a:t>
            </a:r>
            <a:r>
              <a:rPr lang="en-US" sz="1400" i="1" dirty="0">
                <a:solidFill>
                  <a:srgbClr val="595959"/>
                </a:solidFill>
              </a:rPr>
              <a:t> </a:t>
            </a:r>
            <a:r>
              <a:rPr lang="en-US" sz="1400" i="1" dirty="0" err="1">
                <a:solidFill>
                  <a:srgbClr val="595959"/>
                </a:solidFill>
              </a:rPr>
              <a:t>chúng</a:t>
            </a:r>
            <a:r>
              <a:rPr lang="en-US" sz="1400" i="1" dirty="0">
                <a:solidFill>
                  <a:srgbClr val="595959"/>
                </a:solidFill>
              </a:rPr>
              <a:t> </a:t>
            </a:r>
            <a:r>
              <a:rPr lang="en-US" sz="1400" i="1" dirty="0" err="1">
                <a:solidFill>
                  <a:srgbClr val="595959"/>
                </a:solidFill>
              </a:rPr>
              <a:t>đều</a:t>
            </a:r>
            <a:r>
              <a:rPr lang="en-US" sz="1400" i="1" dirty="0">
                <a:solidFill>
                  <a:srgbClr val="595959"/>
                </a:solidFill>
              </a:rPr>
              <a:t> </a:t>
            </a:r>
            <a:r>
              <a:rPr lang="en-US" sz="1400" i="1" dirty="0" err="1">
                <a:solidFill>
                  <a:srgbClr val="595959"/>
                </a:solidFill>
              </a:rPr>
              <a:t>là</a:t>
            </a:r>
            <a:r>
              <a:rPr lang="en-US" sz="1400" i="1" dirty="0">
                <a:solidFill>
                  <a:srgbClr val="595959"/>
                </a:solidFill>
              </a:rPr>
              <a:t> </a:t>
            </a:r>
            <a:r>
              <a:rPr lang="en-US" sz="1400" i="1" dirty="0" err="1">
                <a:solidFill>
                  <a:srgbClr val="595959"/>
                </a:solidFill>
              </a:rPr>
              <a:t>những</a:t>
            </a:r>
            <a:r>
              <a:rPr lang="en-US" sz="1400" i="1" dirty="0">
                <a:solidFill>
                  <a:srgbClr val="595959"/>
                </a:solidFill>
              </a:rPr>
              <a:t> </a:t>
            </a:r>
            <a:r>
              <a:rPr lang="en-US" sz="1400" i="1" dirty="0" err="1">
                <a:solidFill>
                  <a:srgbClr val="595959"/>
                </a:solidFill>
              </a:rPr>
              <a:t>thứ</a:t>
            </a:r>
            <a:r>
              <a:rPr lang="en-US" sz="1400" i="1" dirty="0">
                <a:solidFill>
                  <a:srgbClr val="595959"/>
                </a:solidFill>
              </a:rPr>
              <a:t> </a:t>
            </a:r>
            <a:r>
              <a:rPr lang="en-US" sz="1400" i="1" dirty="0" err="1">
                <a:solidFill>
                  <a:srgbClr val="595959"/>
                </a:solidFill>
              </a:rPr>
              <a:t>tuyệt</a:t>
            </a:r>
            <a:r>
              <a:rPr lang="en-US" sz="1400" i="1" dirty="0">
                <a:solidFill>
                  <a:srgbClr val="595959"/>
                </a:solidFill>
              </a:rPr>
              <a:t> </a:t>
            </a:r>
            <a:r>
              <a:rPr lang="en-US" sz="1400" i="1" dirty="0" err="1">
                <a:solidFill>
                  <a:srgbClr val="595959"/>
                </a:solidFill>
              </a:rPr>
              <a:t>với</a:t>
            </a:r>
            <a:r>
              <a:rPr lang="en-US" sz="1400" i="1" dirty="0">
                <a:solidFill>
                  <a:srgbClr val="595959"/>
                </a:solidFill>
              </a:rPr>
              <a:t> </a:t>
            </a:r>
            <a:r>
              <a:rPr lang="en-US" sz="1400" i="1" dirty="0" err="1">
                <a:solidFill>
                  <a:srgbClr val="595959"/>
                </a:solidFill>
              </a:rPr>
              <a:t>để</a:t>
            </a:r>
            <a:r>
              <a:rPr lang="en-US" sz="1400" i="1" dirty="0">
                <a:solidFill>
                  <a:srgbClr val="595959"/>
                </a:solidFill>
              </a:rPr>
              <a:t> </a:t>
            </a:r>
            <a:r>
              <a:rPr lang="en-US" sz="1400" i="1" dirty="0" err="1">
                <a:solidFill>
                  <a:srgbClr val="595959"/>
                </a:solidFill>
              </a:rPr>
              <a:t>học</a:t>
            </a:r>
            <a:r>
              <a:rPr lang="en-US" sz="1400" i="1" dirty="0">
                <a:solidFill>
                  <a:srgbClr val="595959"/>
                </a:solidFill>
              </a:rPr>
              <a:t> </a:t>
            </a:r>
            <a:r>
              <a:rPr lang="en-US" sz="1400" i="1" dirty="0" err="1">
                <a:solidFill>
                  <a:srgbClr val="595959"/>
                </a:solidFill>
              </a:rPr>
              <a:t>và</a:t>
            </a:r>
            <a:r>
              <a:rPr lang="en-US" sz="1400" i="1" dirty="0">
                <a:solidFill>
                  <a:srgbClr val="595959"/>
                </a:solidFill>
              </a:rPr>
              <a:t> </a:t>
            </a:r>
            <a:r>
              <a:rPr lang="en-US" sz="1400" i="1" dirty="0" err="1">
                <a:solidFill>
                  <a:srgbClr val="595959"/>
                </a:solidFill>
              </a:rPr>
              <a:t>thực</a:t>
            </a:r>
            <a:r>
              <a:rPr lang="en-US" sz="1400" i="1" dirty="0">
                <a:solidFill>
                  <a:srgbClr val="595959"/>
                </a:solidFill>
              </a:rPr>
              <a:t> </a:t>
            </a:r>
            <a:r>
              <a:rPr lang="en-US" sz="1400" i="1" dirty="0" err="1">
                <a:solidFill>
                  <a:srgbClr val="595959"/>
                </a:solidFill>
              </a:rPr>
              <a:t>hành</a:t>
            </a:r>
            <a:r>
              <a:rPr lang="en-US" sz="1400" i="1" dirty="0">
                <a:solidFill>
                  <a:srgbClr val="595959"/>
                </a:solidFill>
              </a:rPr>
              <a:t> , </a:t>
            </a:r>
            <a:r>
              <a:rPr lang="en-US" sz="1400" i="1" dirty="0" err="1">
                <a:solidFill>
                  <a:srgbClr val="595959"/>
                </a:solidFill>
              </a:rPr>
              <a:t>xem</a:t>
            </a:r>
            <a:r>
              <a:rPr lang="en-US" sz="1400" i="1" dirty="0">
                <a:solidFill>
                  <a:srgbClr val="595959"/>
                </a:solidFill>
              </a:rPr>
              <a:t> </a:t>
            </a:r>
            <a:r>
              <a:rPr lang="en-US" sz="1400" i="1" dirty="0" err="1">
                <a:solidFill>
                  <a:srgbClr val="595959"/>
                </a:solidFill>
              </a:rPr>
              <a:t>cách</a:t>
            </a:r>
            <a:r>
              <a:rPr lang="en-US" sz="1400" i="1" dirty="0">
                <a:solidFill>
                  <a:srgbClr val="595959"/>
                </a:solidFill>
              </a:rPr>
              <a:t> </a:t>
            </a:r>
            <a:r>
              <a:rPr lang="en-US" sz="1400" i="1" dirty="0" err="1">
                <a:solidFill>
                  <a:srgbClr val="595959"/>
                </a:solidFill>
              </a:rPr>
              <a:t>giải</a:t>
            </a:r>
            <a:r>
              <a:rPr lang="en-US" sz="1400" i="1" dirty="0">
                <a:solidFill>
                  <a:srgbClr val="595959"/>
                </a:solidFill>
              </a:rPr>
              <a:t> </a:t>
            </a:r>
            <a:r>
              <a:rPr lang="en-US" sz="1400" i="1" dirty="0" err="1">
                <a:solidFill>
                  <a:srgbClr val="595959"/>
                </a:solidFill>
              </a:rPr>
              <a:t>quyết</a:t>
            </a:r>
            <a:r>
              <a:rPr lang="en-US" sz="1400" i="1" dirty="0">
                <a:solidFill>
                  <a:srgbClr val="595959"/>
                </a:solidFill>
              </a:rPr>
              <a:t> </a:t>
            </a:r>
            <a:r>
              <a:rPr lang="en-US" sz="1400" i="1" dirty="0" err="1">
                <a:solidFill>
                  <a:srgbClr val="595959"/>
                </a:solidFill>
              </a:rPr>
              <a:t>vấn</a:t>
            </a:r>
            <a:r>
              <a:rPr lang="en-US" sz="1400" i="1" dirty="0">
                <a:solidFill>
                  <a:srgbClr val="595959"/>
                </a:solidFill>
              </a:rPr>
              <a:t> </a:t>
            </a:r>
            <a:r>
              <a:rPr lang="en-US" sz="1400" i="1" dirty="0" err="1">
                <a:solidFill>
                  <a:srgbClr val="595959"/>
                </a:solidFill>
              </a:rPr>
              <a:t>đề</a:t>
            </a:r>
            <a:r>
              <a:rPr lang="en-US" sz="1400" i="1" dirty="0">
                <a:solidFill>
                  <a:srgbClr val="595959"/>
                </a:solidFill>
              </a:rPr>
              <a:t> </a:t>
            </a:r>
            <a:r>
              <a:rPr lang="en-US" sz="1400" i="1" dirty="0" err="1">
                <a:solidFill>
                  <a:srgbClr val="595959"/>
                </a:solidFill>
              </a:rPr>
              <a:t>của</a:t>
            </a:r>
            <a:r>
              <a:rPr lang="en-US" sz="1400" i="1" dirty="0">
                <a:solidFill>
                  <a:srgbClr val="595959"/>
                </a:solidFill>
              </a:rPr>
              <a:t> </a:t>
            </a:r>
            <a:r>
              <a:rPr lang="en-US" sz="1400" i="1" dirty="0" err="1">
                <a:solidFill>
                  <a:srgbClr val="595959"/>
                </a:solidFill>
              </a:rPr>
              <a:t>những</a:t>
            </a:r>
            <a:r>
              <a:rPr lang="en-US" sz="1400" i="1" dirty="0">
                <a:solidFill>
                  <a:srgbClr val="595959"/>
                </a:solidFill>
              </a:rPr>
              <a:t> </a:t>
            </a:r>
            <a:r>
              <a:rPr lang="en-US" sz="1400" i="1" dirty="0" err="1">
                <a:solidFill>
                  <a:srgbClr val="595959"/>
                </a:solidFill>
              </a:rPr>
              <a:t>người</a:t>
            </a:r>
            <a:r>
              <a:rPr lang="en-US" sz="1400" i="1" dirty="0">
                <a:solidFill>
                  <a:srgbClr val="595959"/>
                </a:solidFill>
              </a:rPr>
              <a:t> </a:t>
            </a:r>
            <a:r>
              <a:rPr lang="en-US" sz="1400" i="1" dirty="0" err="1">
                <a:solidFill>
                  <a:srgbClr val="595959"/>
                </a:solidFill>
              </a:rPr>
              <a:t>đi</a:t>
            </a:r>
            <a:r>
              <a:rPr lang="en-US" sz="1400" i="1" dirty="0">
                <a:solidFill>
                  <a:srgbClr val="595959"/>
                </a:solidFill>
              </a:rPr>
              <a:t> </a:t>
            </a:r>
            <a:r>
              <a:rPr lang="en-US" sz="1400" i="1" dirty="0" err="1">
                <a:solidFill>
                  <a:srgbClr val="595959"/>
                </a:solidFill>
              </a:rPr>
              <a:t>trước</a:t>
            </a:r>
            <a:endParaRPr lang="en-US" sz="1400" i="1" dirty="0"/>
          </a:p>
        </p:txBody>
      </p:sp>
      <p:sp>
        <p:nvSpPr>
          <p:cNvPr id="4" name="Slide Number Placeholder 3">
            <a:extLst>
              <a:ext uri="{FF2B5EF4-FFF2-40B4-BE49-F238E27FC236}">
                <a16:creationId xmlns:a16="http://schemas.microsoft.com/office/drawing/2014/main" id="{349FC833-24B0-A987-05FD-16E1BBC53C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51605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0DA74D1-0442-BFC4-0079-C502E22BA329}"/>
              </a:ext>
            </a:extLst>
          </p:cNvPr>
          <p:cNvSpPr>
            <a:spLocks noGrp="1"/>
          </p:cNvSpPr>
          <p:nvPr>
            <p:ph type="title"/>
          </p:nvPr>
        </p:nvSpPr>
        <p:spPr>
          <a:xfrm>
            <a:off x="869150" y="1124287"/>
            <a:ext cx="1172301" cy="502495"/>
          </a:xfrm>
        </p:spPr>
        <p:txBody>
          <a:bodyPr/>
          <a:lstStyle/>
          <a:p>
            <a:r>
              <a:rPr lang="en-US" sz="1800" dirty="0" err="1"/>
              <a:t>Ví</a:t>
            </a:r>
            <a:r>
              <a:rPr lang="en-US" sz="1800" dirty="0"/>
              <a:t> </a:t>
            </a:r>
            <a:r>
              <a:rPr lang="en-US" sz="1800" dirty="0" err="1"/>
              <a:t>dụ</a:t>
            </a:r>
            <a:endParaRPr lang="en-US" sz="1800" dirty="0"/>
          </a:p>
        </p:txBody>
      </p:sp>
      <p:sp>
        <p:nvSpPr>
          <p:cNvPr id="10" name="Text Placeholder 9">
            <a:extLst>
              <a:ext uri="{FF2B5EF4-FFF2-40B4-BE49-F238E27FC236}">
                <a16:creationId xmlns:a16="http://schemas.microsoft.com/office/drawing/2014/main" id="{2C716800-770F-7DD8-B4B3-3B6838311AF1}"/>
              </a:ext>
            </a:extLst>
          </p:cNvPr>
          <p:cNvSpPr>
            <a:spLocks noGrp="1"/>
          </p:cNvSpPr>
          <p:nvPr>
            <p:ph type="body" idx="1"/>
          </p:nvPr>
        </p:nvSpPr>
        <p:spPr>
          <a:xfrm>
            <a:off x="744280" y="1626782"/>
            <a:ext cx="2945218" cy="2966483"/>
          </a:xfrm>
        </p:spPr>
        <p:txBody>
          <a:bodyPr/>
          <a:lstStyle/>
          <a:p>
            <a:pPr>
              <a:buFont typeface="Arial" panose="020B0604020202020204" pitchFamily="34" charset="0"/>
              <a:buChar char="•"/>
            </a:pPr>
            <a:r>
              <a:rPr lang="en-US" sz="1050" noProof="1"/>
              <a:t>Đây là code của một team tham gia cuộc thi trên Kaggle</a:t>
            </a:r>
          </a:p>
          <a:p>
            <a:pPr>
              <a:buFont typeface="Arial" panose="020B0604020202020204" pitchFamily="34" charset="0"/>
              <a:buChar char="•"/>
            </a:pPr>
            <a:r>
              <a:rPr lang="en-US" sz="1050" noProof="1"/>
              <a:t>Chúng ta có thể copy&amp;edit để đọc code cũng như chạy lại và kiểm chứng nó</a:t>
            </a:r>
          </a:p>
          <a:p>
            <a:pPr>
              <a:buFont typeface="Arial" panose="020B0604020202020204" pitchFamily="34" charset="0"/>
              <a:buChar char="•"/>
            </a:pPr>
            <a:r>
              <a:rPr lang="en-US" sz="1050" noProof="1"/>
              <a:t>Vào comment để xem các cuộc trao đổi về notebook hay thậm chí là viết bình luận để hỏi về điểu chưa hiểu</a:t>
            </a:r>
          </a:p>
          <a:p>
            <a:pPr>
              <a:buFont typeface="Arial" panose="020B0604020202020204" pitchFamily="34" charset="0"/>
              <a:buChar char="•"/>
            </a:pPr>
            <a:r>
              <a:rPr lang="en-US" sz="1050" noProof="1"/>
              <a:t>Có thể xem được số lượng người quan tâm tới code này để đánh giá ban đầu cho chất lượng của code</a:t>
            </a:r>
          </a:p>
          <a:p>
            <a:pPr>
              <a:buFont typeface="Arial" panose="020B0604020202020204" pitchFamily="34" charset="0"/>
              <a:buChar char="•"/>
            </a:pPr>
            <a:r>
              <a:rPr lang="en-US" sz="1050" noProof="1"/>
              <a:t>Vào input và output để xem đầu vào và ra của notebook</a:t>
            </a:r>
          </a:p>
          <a:p>
            <a:endParaRPr lang="en-US" sz="1200" dirty="0"/>
          </a:p>
        </p:txBody>
      </p:sp>
      <p:sp>
        <p:nvSpPr>
          <p:cNvPr id="4" name="Slide Number Placeholder 3">
            <a:extLst>
              <a:ext uri="{FF2B5EF4-FFF2-40B4-BE49-F238E27FC236}">
                <a16:creationId xmlns:a16="http://schemas.microsoft.com/office/drawing/2014/main" id="{5DA55289-71D2-FC27-501E-511DB6E4BF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8" name="Picture 7">
            <a:extLst>
              <a:ext uri="{FF2B5EF4-FFF2-40B4-BE49-F238E27FC236}">
                <a16:creationId xmlns:a16="http://schemas.microsoft.com/office/drawing/2014/main" id="{4E06ACE9-169D-8A2B-B216-832D0C219CF2}"/>
              </a:ext>
            </a:extLst>
          </p:cNvPr>
          <p:cNvPicPr>
            <a:picLocks noChangeAspect="1"/>
          </p:cNvPicPr>
          <p:nvPr/>
        </p:nvPicPr>
        <p:blipFill>
          <a:blip r:embed="rId2"/>
          <a:stretch>
            <a:fillRect/>
          </a:stretch>
        </p:blipFill>
        <p:spPr>
          <a:xfrm>
            <a:off x="3788757" y="1035345"/>
            <a:ext cx="4745933" cy="3281580"/>
          </a:xfrm>
          <a:prstGeom prst="rect">
            <a:avLst/>
          </a:prstGeom>
        </p:spPr>
      </p:pic>
    </p:spTree>
    <p:extLst>
      <p:ext uri="{BB962C8B-B14F-4D97-AF65-F5344CB8AC3E}">
        <p14:creationId xmlns:p14="http://schemas.microsoft.com/office/powerpoint/2010/main" val="445622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A2BA-21CD-19B6-CA99-6803511DC017}"/>
              </a:ext>
            </a:extLst>
          </p:cNvPr>
          <p:cNvSpPr>
            <a:spLocks noGrp="1"/>
          </p:cNvSpPr>
          <p:nvPr>
            <p:ph type="title"/>
          </p:nvPr>
        </p:nvSpPr>
        <p:spPr>
          <a:xfrm>
            <a:off x="869150" y="847599"/>
            <a:ext cx="3351976" cy="492103"/>
          </a:xfrm>
        </p:spPr>
        <p:txBody>
          <a:bodyPr/>
          <a:lstStyle/>
          <a:p>
            <a:r>
              <a:rPr lang="en-US" sz="2800" dirty="0" err="1"/>
              <a:t>Cộng</a:t>
            </a:r>
            <a:r>
              <a:rPr lang="en-US" sz="2800" dirty="0"/>
              <a:t> </a:t>
            </a:r>
            <a:r>
              <a:rPr lang="en-US" sz="2800" dirty="0" err="1"/>
              <a:t>đồng</a:t>
            </a:r>
            <a:endParaRPr lang="en-US" sz="2800" dirty="0"/>
          </a:p>
        </p:txBody>
      </p:sp>
      <p:sp>
        <p:nvSpPr>
          <p:cNvPr id="3" name="Text Placeholder 2">
            <a:extLst>
              <a:ext uri="{FF2B5EF4-FFF2-40B4-BE49-F238E27FC236}">
                <a16:creationId xmlns:a16="http://schemas.microsoft.com/office/drawing/2014/main" id="{DC5F57D5-1429-A323-E397-352AE304CE06}"/>
              </a:ext>
            </a:extLst>
          </p:cNvPr>
          <p:cNvSpPr>
            <a:spLocks noGrp="1"/>
          </p:cNvSpPr>
          <p:nvPr>
            <p:ph type="body" idx="1"/>
          </p:nvPr>
        </p:nvSpPr>
        <p:spPr>
          <a:xfrm>
            <a:off x="869150" y="1499191"/>
            <a:ext cx="7405800" cy="2817734"/>
          </a:xfrm>
        </p:spPr>
        <p:txBody>
          <a:bodyPr/>
          <a:lstStyle/>
          <a:p>
            <a:pPr>
              <a:buFont typeface="Arial" panose="020B0604020202020204" pitchFamily="34" charset="0"/>
              <a:buChar char="•"/>
            </a:pPr>
            <a:r>
              <a:rPr lang="vi-VN" sz="1200" b="0" i="0" dirty="0">
                <a:solidFill>
                  <a:srgbClr val="595959"/>
                </a:solidFill>
                <a:effectLst/>
              </a:rPr>
              <a:t>Cũng giống như Medium, GitHub, Stack Overflow và LinkedIn, Kaggle đóng vai trò như một cộng đồng nơi các nhà phân tích dữ liệu, nhà khoa học dữ liệu và kỹ sư học máy có thể học hỏi, phát triển và kết nối. </a:t>
            </a:r>
            <a:endParaRPr lang="en-US" sz="1200" b="0" i="0" dirty="0">
              <a:solidFill>
                <a:srgbClr val="595959"/>
              </a:solidFill>
              <a:effectLst/>
            </a:endParaRPr>
          </a:p>
          <a:p>
            <a:pPr>
              <a:buFont typeface="Arial" panose="020B0604020202020204" pitchFamily="34" charset="0"/>
              <a:buChar char="•"/>
            </a:pPr>
            <a:r>
              <a:rPr lang="vi-VN" sz="1200" b="0" i="0" dirty="0">
                <a:solidFill>
                  <a:srgbClr val="595959"/>
                </a:solidFill>
                <a:effectLst/>
              </a:rPr>
              <a:t>Bạn có thể đăng công việc của mình (dữ liệu, code và notebook), và chúng sẽ được chia sẻ để xây dựng cộng đồng của riêng bạn.</a:t>
            </a:r>
            <a:endParaRPr lang="en-US" sz="1200" b="0" i="0" dirty="0">
              <a:solidFill>
                <a:srgbClr val="595959"/>
              </a:solidFill>
              <a:effectLst/>
            </a:endParaRPr>
          </a:p>
          <a:p>
            <a:pPr>
              <a:buFont typeface="Arial" panose="020B0604020202020204" pitchFamily="34" charset="0"/>
              <a:buChar char="•"/>
            </a:pPr>
            <a:r>
              <a:rPr lang="vi-VN" sz="1200" b="0" i="0" dirty="0">
                <a:solidFill>
                  <a:srgbClr val="595959"/>
                </a:solidFill>
                <a:effectLst/>
              </a:rPr>
              <a:t>Bạn sẽ thu được nhiều lợi ích từ việc kết nối với các nhóm cộng đồng khác nhau, vì vậy hãy bắt đầu sử dụng Kaggle để phát triển cộng đồng của riêng bạn và tiếp cận với các cộng đồng khác.</a:t>
            </a:r>
            <a:endParaRPr lang="en-US" sz="1400" dirty="0"/>
          </a:p>
        </p:txBody>
      </p:sp>
      <p:sp>
        <p:nvSpPr>
          <p:cNvPr id="4" name="Slide Number Placeholder 3">
            <a:extLst>
              <a:ext uri="{FF2B5EF4-FFF2-40B4-BE49-F238E27FC236}">
                <a16:creationId xmlns:a16="http://schemas.microsoft.com/office/drawing/2014/main" id="{2CAAA4B3-3C0E-9FE8-0FF7-E70C25D174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789628993"/>
      </p:ext>
    </p:extLst>
  </p:cSld>
  <p:clrMapOvr>
    <a:masterClrMapping/>
  </p:clrMapOvr>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1992</Words>
  <Application>Microsoft Office PowerPoint</Application>
  <PresentationFormat>On-screen Show (16:9)</PresentationFormat>
  <Paragraphs>138</Paragraphs>
  <Slides>37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Times New Roman</vt:lpstr>
      <vt:lpstr>Work Sans</vt:lpstr>
      <vt:lpstr>Arial</vt:lpstr>
      <vt:lpstr>Work Sans Light</vt:lpstr>
      <vt:lpstr>Jacquenetta template</vt:lpstr>
      <vt:lpstr>PowerPoint Presentation</vt:lpstr>
      <vt:lpstr>Mục Lục</vt:lpstr>
      <vt:lpstr>Kaggle</vt:lpstr>
      <vt:lpstr>Lợi ích của kaggle</vt:lpstr>
      <vt:lpstr>PowerPoint Presentation</vt:lpstr>
      <vt:lpstr>Dữ liệu</vt:lpstr>
      <vt:lpstr>Code</vt:lpstr>
      <vt:lpstr>Ví dụ</vt:lpstr>
      <vt:lpstr>Cộng đồng</vt:lpstr>
      <vt:lpstr>PowerPoint Presentation</vt:lpstr>
      <vt:lpstr>Các cuộc thi</vt:lpstr>
      <vt:lpstr>PowerPoint Presentation</vt:lpstr>
      <vt:lpstr>Tài nguyên của Kaggle cho việc training </vt:lpstr>
      <vt:lpstr>Kết luận</vt:lpstr>
      <vt:lpstr>PowerPoint Presentation</vt:lpstr>
      <vt:lpstr>Cách tham gia cuộc thi trên kaggle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Thêm các thư viện cần thiết</vt:lpstr>
      <vt:lpstr>Tiền xửa lý dữ liệu</vt:lpstr>
      <vt:lpstr>Build model</vt:lpstr>
      <vt:lpstr>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Tuong Dang Vuong Quoc</cp:lastModifiedBy>
  <cp:revision>5</cp:revision>
  <dcterms:modified xsi:type="dcterms:W3CDTF">2023-10-22T15:39:58Z</dcterms:modified>
</cp:coreProperties>
</file>