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58" r:id="rId4"/>
    <p:sldId id="259" r:id="rId5"/>
    <p:sldId id="260" r:id="rId6"/>
    <p:sldId id="271" r:id="rId7"/>
    <p:sldId id="261" r:id="rId8"/>
    <p:sldId id="272" r:id="rId9"/>
    <p:sldId id="262" r:id="rId10"/>
    <p:sldId id="263" r:id="rId11"/>
    <p:sldId id="264" r:id="rId12"/>
    <p:sldId id="268" r:id="rId13"/>
    <p:sldId id="265" r:id="rId14"/>
    <p:sldId id="266"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9A0EA-5DC0-4938-AB3D-4E4C261D7460}"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4FDBE-8E51-403F-8E85-D7F6E26489CE}" type="slidenum">
              <a:rPr lang="en-US" smtClean="0"/>
              <a:t>‹#›</a:t>
            </a:fld>
            <a:endParaRPr lang="en-US"/>
          </a:p>
        </p:txBody>
      </p:sp>
    </p:spTree>
    <p:extLst>
      <p:ext uri="{BB962C8B-B14F-4D97-AF65-F5344CB8AC3E}">
        <p14:creationId xmlns:p14="http://schemas.microsoft.com/office/powerpoint/2010/main" val="259474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667510-6F4B-4A1A-A3DE-1EA9350DF7B8}" type="datetimeFigureOut">
              <a:rPr lang="en-US" smtClean="0"/>
              <a:t>4/30/2020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ADF490A-6E27-4C7C-B102-0966D4447C9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02564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67510-6F4B-4A1A-A3DE-1EA9350DF7B8}"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F490A-6E27-4C7C-B102-0966D4447C9C}" type="slidenum">
              <a:rPr lang="en-US" smtClean="0"/>
              <a:t>‹#›</a:t>
            </a:fld>
            <a:endParaRPr lang="en-US"/>
          </a:p>
        </p:txBody>
      </p:sp>
    </p:spTree>
    <p:extLst>
      <p:ext uri="{BB962C8B-B14F-4D97-AF65-F5344CB8AC3E}">
        <p14:creationId xmlns:p14="http://schemas.microsoft.com/office/powerpoint/2010/main" val="375079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67510-6F4B-4A1A-A3DE-1EA9350DF7B8}"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F490A-6E27-4C7C-B102-0966D4447C9C}" type="slidenum">
              <a:rPr lang="en-US" smtClean="0"/>
              <a:t>‹#›</a:t>
            </a:fld>
            <a:endParaRPr lang="en-US"/>
          </a:p>
        </p:txBody>
      </p:sp>
    </p:spTree>
    <p:extLst>
      <p:ext uri="{BB962C8B-B14F-4D97-AF65-F5344CB8AC3E}">
        <p14:creationId xmlns:p14="http://schemas.microsoft.com/office/powerpoint/2010/main" val="419673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67510-6F4B-4A1A-A3DE-1EA9350DF7B8}"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F490A-6E27-4C7C-B102-0966D4447C9C}" type="slidenum">
              <a:rPr lang="en-US" smtClean="0"/>
              <a:t>‹#›</a:t>
            </a:fld>
            <a:endParaRPr lang="en-US"/>
          </a:p>
        </p:txBody>
      </p:sp>
    </p:spTree>
    <p:extLst>
      <p:ext uri="{BB962C8B-B14F-4D97-AF65-F5344CB8AC3E}">
        <p14:creationId xmlns:p14="http://schemas.microsoft.com/office/powerpoint/2010/main" val="324219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1667510-6F4B-4A1A-A3DE-1EA9350DF7B8}" type="datetimeFigureOut">
              <a:rPr lang="en-US" smtClean="0"/>
              <a:t>4/30/2020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ADF490A-6E27-4C7C-B102-0966D4447C9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762971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667510-6F4B-4A1A-A3DE-1EA9350DF7B8}"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F490A-6E27-4C7C-B102-0966D4447C9C}" type="slidenum">
              <a:rPr lang="en-US" smtClean="0"/>
              <a:t>‹#›</a:t>
            </a:fld>
            <a:endParaRPr lang="en-US"/>
          </a:p>
        </p:txBody>
      </p:sp>
    </p:spTree>
    <p:extLst>
      <p:ext uri="{BB962C8B-B14F-4D97-AF65-F5344CB8AC3E}">
        <p14:creationId xmlns:p14="http://schemas.microsoft.com/office/powerpoint/2010/main" val="197224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667510-6F4B-4A1A-A3DE-1EA9350DF7B8}"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F490A-6E27-4C7C-B102-0966D4447C9C}" type="slidenum">
              <a:rPr lang="en-US" smtClean="0"/>
              <a:t>‹#›</a:t>
            </a:fld>
            <a:endParaRPr lang="en-US"/>
          </a:p>
        </p:txBody>
      </p:sp>
    </p:spTree>
    <p:extLst>
      <p:ext uri="{BB962C8B-B14F-4D97-AF65-F5344CB8AC3E}">
        <p14:creationId xmlns:p14="http://schemas.microsoft.com/office/powerpoint/2010/main" val="96948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667510-6F4B-4A1A-A3DE-1EA9350DF7B8}"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F490A-6E27-4C7C-B102-0966D4447C9C}" type="slidenum">
              <a:rPr lang="en-US" smtClean="0"/>
              <a:t>‹#›</a:t>
            </a:fld>
            <a:endParaRPr lang="en-US"/>
          </a:p>
        </p:txBody>
      </p:sp>
    </p:spTree>
    <p:extLst>
      <p:ext uri="{BB962C8B-B14F-4D97-AF65-F5344CB8AC3E}">
        <p14:creationId xmlns:p14="http://schemas.microsoft.com/office/powerpoint/2010/main" val="217070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67510-6F4B-4A1A-A3DE-1EA9350DF7B8}"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F490A-6E27-4C7C-B102-0966D4447C9C}" type="slidenum">
              <a:rPr lang="en-US" smtClean="0"/>
              <a:t>‹#›</a:t>
            </a:fld>
            <a:endParaRPr lang="en-US"/>
          </a:p>
        </p:txBody>
      </p:sp>
    </p:spTree>
    <p:extLst>
      <p:ext uri="{BB962C8B-B14F-4D97-AF65-F5344CB8AC3E}">
        <p14:creationId xmlns:p14="http://schemas.microsoft.com/office/powerpoint/2010/main" val="411971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667510-6F4B-4A1A-A3DE-1EA9350DF7B8}" type="datetimeFigureOut">
              <a:rPr lang="en-US" smtClean="0"/>
              <a:t>4/30/2020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ADF490A-6E27-4C7C-B102-0966D4447C9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332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667510-6F4B-4A1A-A3DE-1EA9350DF7B8}" type="datetimeFigureOut">
              <a:rPr lang="en-US" smtClean="0"/>
              <a:t>4/30/2020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ADF490A-6E27-4C7C-B102-0966D4447C9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80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667510-6F4B-4A1A-A3DE-1EA9350DF7B8}" type="datetimeFigureOut">
              <a:rPr lang="en-US" smtClean="0"/>
              <a:t>4/30/2020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ADF490A-6E27-4C7C-B102-0966D4447C9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94112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62D9-BD5C-46A2-AF55-2DFE387F19CE}"/>
              </a:ext>
            </a:extLst>
          </p:cNvPr>
          <p:cNvSpPr>
            <a:spLocks noGrp="1"/>
          </p:cNvSpPr>
          <p:nvPr>
            <p:ph type="ctrTitle"/>
          </p:nvPr>
        </p:nvSpPr>
        <p:spPr/>
        <p:txBody>
          <a:bodyPr/>
          <a:lstStyle/>
          <a:p>
            <a:r>
              <a:rPr lang="en-US" dirty="0"/>
              <a:t>Small Business Opportunity</a:t>
            </a:r>
          </a:p>
        </p:txBody>
      </p:sp>
      <p:sp>
        <p:nvSpPr>
          <p:cNvPr id="3" name="Subtitle 2">
            <a:extLst>
              <a:ext uri="{FF2B5EF4-FFF2-40B4-BE49-F238E27FC236}">
                <a16:creationId xmlns:a16="http://schemas.microsoft.com/office/drawing/2014/main" id="{D5823C5D-35D4-4134-A39E-B3CD48382C7D}"/>
              </a:ext>
            </a:extLst>
          </p:cNvPr>
          <p:cNvSpPr>
            <a:spLocks noGrp="1"/>
          </p:cNvSpPr>
          <p:nvPr>
            <p:ph type="subTitle" idx="1"/>
          </p:nvPr>
        </p:nvSpPr>
        <p:spPr/>
        <p:txBody>
          <a:bodyPr/>
          <a:lstStyle/>
          <a:p>
            <a:r>
              <a:rPr lang="en-US" dirty="0"/>
              <a:t>In Atlanta, Georgia</a:t>
            </a:r>
          </a:p>
        </p:txBody>
      </p:sp>
    </p:spTree>
    <p:extLst>
      <p:ext uri="{BB962C8B-B14F-4D97-AF65-F5344CB8AC3E}">
        <p14:creationId xmlns:p14="http://schemas.microsoft.com/office/powerpoint/2010/main" val="369743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63E846-0423-457A-B1BF-DD35A92D8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map&#10;&#10;Description automatically generated">
            <a:extLst>
              <a:ext uri="{FF2B5EF4-FFF2-40B4-BE49-F238E27FC236}">
                <a16:creationId xmlns:a16="http://schemas.microsoft.com/office/drawing/2014/main" id="{88515628-263E-4914-AAF4-36ACE3891622}"/>
              </a:ext>
            </a:extLst>
          </p:cNvPr>
          <p:cNvPicPr>
            <a:picLocks noChangeAspect="1"/>
          </p:cNvPicPr>
          <p:nvPr/>
        </p:nvPicPr>
        <p:blipFill rotWithShape="1">
          <a:blip r:embed="rId2">
            <a:extLst>
              <a:ext uri="{28A0092B-C50C-407E-A947-70E740481C1C}">
                <a14:useLocalDpi xmlns:a14="http://schemas.microsoft.com/office/drawing/2010/main" val="0"/>
              </a:ext>
            </a:extLst>
          </a:blip>
          <a:srcRect l="12457" r="16459" b="1"/>
          <a:stretch/>
        </p:blipFill>
        <p:spPr>
          <a:xfrm>
            <a:off x="643466" y="643467"/>
            <a:ext cx="4654294" cy="3928532"/>
          </a:xfrm>
          <a:prstGeom prst="rect">
            <a:avLst/>
          </a:prstGeom>
        </p:spPr>
      </p:pic>
      <p:sp>
        <p:nvSpPr>
          <p:cNvPr id="12" name="Freeform 6">
            <a:extLst>
              <a:ext uri="{FF2B5EF4-FFF2-40B4-BE49-F238E27FC236}">
                <a16:creationId xmlns:a16="http://schemas.microsoft.com/office/drawing/2014/main" id="{AE14D58D-9A39-475D-9C0D-7AC54AC5C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4405944" y="1398101"/>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pic>
        <p:nvPicPr>
          <p:cNvPr id="5" name="Picture 4" descr="A screenshot of a cell phone&#10;&#10;Description automatically generated">
            <a:extLst>
              <a:ext uri="{FF2B5EF4-FFF2-40B4-BE49-F238E27FC236}">
                <a16:creationId xmlns:a16="http://schemas.microsoft.com/office/drawing/2014/main" id="{C4E3D082-42B2-4713-B316-C9317F4C4B2D}"/>
              </a:ext>
            </a:extLst>
          </p:cNvPr>
          <p:cNvPicPr>
            <a:picLocks noChangeAspect="1"/>
          </p:cNvPicPr>
          <p:nvPr/>
        </p:nvPicPr>
        <p:blipFill rotWithShape="1">
          <a:blip r:embed="rId3">
            <a:extLst>
              <a:ext uri="{28A0092B-C50C-407E-A947-70E740481C1C}">
                <a14:useLocalDpi xmlns:a14="http://schemas.microsoft.com/office/drawing/2010/main" val="0"/>
              </a:ext>
            </a:extLst>
          </a:blip>
          <a:srcRect l="23533" r="11977"/>
          <a:stretch/>
        </p:blipFill>
        <p:spPr>
          <a:xfrm>
            <a:off x="4654295" y="1642533"/>
            <a:ext cx="6894239" cy="4596880"/>
          </a:xfrm>
          <a:prstGeom prst="rect">
            <a:avLst/>
          </a:prstGeom>
        </p:spPr>
      </p:pic>
      <p:sp>
        <p:nvSpPr>
          <p:cNvPr id="6" name="TextBox 5">
            <a:extLst>
              <a:ext uri="{FF2B5EF4-FFF2-40B4-BE49-F238E27FC236}">
                <a16:creationId xmlns:a16="http://schemas.microsoft.com/office/drawing/2014/main" id="{19602279-CDBF-46C5-BC0F-3827B2D3D45E}"/>
              </a:ext>
            </a:extLst>
          </p:cNvPr>
          <p:cNvSpPr txBox="1"/>
          <p:nvPr/>
        </p:nvSpPr>
        <p:spPr>
          <a:xfrm>
            <a:off x="429208" y="4935894"/>
            <a:ext cx="3581621" cy="1200329"/>
          </a:xfrm>
          <a:prstGeom prst="rect">
            <a:avLst/>
          </a:prstGeom>
          <a:noFill/>
        </p:spPr>
        <p:txBody>
          <a:bodyPr wrap="square" rtlCol="0">
            <a:spAutoFit/>
          </a:bodyPr>
          <a:lstStyle/>
          <a:p>
            <a:r>
              <a:rPr lang="en-US" dirty="0"/>
              <a:t>So actually only three </a:t>
            </a:r>
            <a:r>
              <a:rPr lang="en-US" dirty="0" err="1"/>
              <a:t>zipcodes</a:t>
            </a:r>
            <a:r>
              <a:rPr lang="en-US" dirty="0"/>
              <a:t> contain trails and all of the trail markers seem to be the Atlanta Beltline</a:t>
            </a:r>
          </a:p>
        </p:txBody>
      </p:sp>
    </p:spTree>
    <p:extLst>
      <p:ext uri="{BB962C8B-B14F-4D97-AF65-F5344CB8AC3E}">
        <p14:creationId xmlns:p14="http://schemas.microsoft.com/office/powerpoint/2010/main" val="77560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3" name="Rectangle 12">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748CB98B-7944-4E95-BEFB-8A8265EAE02C}"/>
              </a:ext>
            </a:extLst>
          </p:cNvPr>
          <p:cNvPicPr>
            <a:picLocks noChangeAspect="1"/>
          </p:cNvPicPr>
          <p:nvPr/>
        </p:nvPicPr>
        <p:blipFill rotWithShape="1">
          <a:blip r:embed="rId2">
            <a:extLst>
              <a:ext uri="{28A0092B-C50C-407E-A947-70E740481C1C}">
                <a14:useLocalDpi xmlns:a14="http://schemas.microsoft.com/office/drawing/2010/main" val="0"/>
              </a:ext>
            </a:extLst>
          </a:blip>
          <a:srcRect b="7025"/>
          <a:stretch/>
        </p:blipFill>
        <p:spPr>
          <a:xfrm>
            <a:off x="-270807" y="-72180"/>
            <a:ext cx="12191980" cy="6857990"/>
          </a:xfrm>
          <a:prstGeom prst="rect">
            <a:avLst/>
          </a:prstGeom>
        </p:spPr>
      </p:pic>
      <p:sp>
        <p:nvSpPr>
          <p:cNvPr id="15" name="Rectangle 14">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 name="TextBox 4">
            <a:extLst>
              <a:ext uri="{FF2B5EF4-FFF2-40B4-BE49-F238E27FC236}">
                <a16:creationId xmlns:a16="http://schemas.microsoft.com/office/drawing/2014/main" id="{4D207CB6-5BFF-49BC-B299-78F57AB5DCD4}"/>
              </a:ext>
            </a:extLst>
          </p:cNvPr>
          <p:cNvSpPr txBox="1"/>
          <p:nvPr/>
        </p:nvSpPr>
        <p:spPr>
          <a:xfrm>
            <a:off x="6673515" y="4539916"/>
            <a:ext cx="4753459" cy="1477328"/>
          </a:xfrm>
          <a:prstGeom prst="rect">
            <a:avLst/>
          </a:prstGeom>
          <a:noFill/>
        </p:spPr>
        <p:txBody>
          <a:bodyPr wrap="square" rtlCol="0">
            <a:spAutoFit/>
          </a:bodyPr>
          <a:lstStyle/>
          <a:p>
            <a:pPr algn="ctr"/>
            <a:r>
              <a:rPr lang="en-US" dirty="0">
                <a:solidFill>
                  <a:schemeClr val="bg1"/>
                </a:solidFill>
              </a:rPr>
              <a:t>Yes, most of these coordinates are pulling from the Atlanta beltline, westside, which is one continuous trail. This trail is becoming more popular and is causing increased property values</a:t>
            </a:r>
          </a:p>
        </p:txBody>
      </p:sp>
    </p:spTree>
    <p:extLst>
      <p:ext uri="{BB962C8B-B14F-4D97-AF65-F5344CB8AC3E}">
        <p14:creationId xmlns:p14="http://schemas.microsoft.com/office/powerpoint/2010/main" val="2743111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0612A4-6F54-4C93-8422-AA04756342F2}"/>
              </a:ext>
            </a:extLst>
          </p:cNvPr>
          <p:cNvSpPr>
            <a:spLocks noGrp="1"/>
          </p:cNvSpPr>
          <p:nvPr>
            <p:ph type="subTitle" idx="1"/>
          </p:nvPr>
        </p:nvSpPr>
        <p:spPr>
          <a:xfrm>
            <a:off x="2680163" y="2342763"/>
            <a:ext cx="7144972" cy="1566764"/>
          </a:xfrm>
        </p:spPr>
        <p:txBody>
          <a:bodyPr>
            <a:normAutofit fontScale="92500"/>
          </a:bodyPr>
          <a:lstStyle/>
          <a:p>
            <a:r>
              <a:rPr lang="en-US" dirty="0"/>
              <a:t>This seems like a good lead on a small business idea. Let’s see if the Westside Atlanta Beltline is </a:t>
            </a:r>
            <a:r>
              <a:rPr lang="en-US" b="1" dirty="0"/>
              <a:t>underserved</a:t>
            </a:r>
            <a:r>
              <a:rPr lang="en-US" dirty="0"/>
              <a:t> compared to other large metropolitan areas. Three large trail systems are located in Chicago, Dallas, and New York</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4145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E24295E-5344-4F10-92CC-948DE8774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712" y="4774188"/>
            <a:ext cx="3970290" cy="112453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459B18AB-8334-47E3-8844-05A98DF42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9" y="0"/>
            <a:ext cx="6055587" cy="502501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6D95B53-78AB-4A9B-8138-E5BDF54F7D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760" y="3814911"/>
            <a:ext cx="3579815" cy="3043089"/>
          </a:xfrm>
          <a:prstGeom prst="rect">
            <a:avLst/>
          </a:prstGeom>
        </p:spPr>
      </p:pic>
      <p:pic>
        <p:nvPicPr>
          <p:cNvPr id="9" name="Picture 8" descr="A close up of a sign&#10;&#10;Description automatically generated">
            <a:extLst>
              <a:ext uri="{FF2B5EF4-FFF2-40B4-BE49-F238E27FC236}">
                <a16:creationId xmlns:a16="http://schemas.microsoft.com/office/drawing/2014/main" id="{6133BCB3-3AD3-425B-AD82-FAE85F654E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2128" y="301294"/>
            <a:ext cx="4639459" cy="3513617"/>
          </a:xfrm>
          <a:prstGeom prst="rect">
            <a:avLst/>
          </a:prstGeom>
        </p:spPr>
      </p:pic>
    </p:spTree>
    <p:extLst>
      <p:ext uri="{BB962C8B-B14F-4D97-AF65-F5344CB8AC3E}">
        <p14:creationId xmlns:p14="http://schemas.microsoft.com/office/powerpoint/2010/main" val="251361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20A4BE3-BDC1-44E6-AD6B-7402831DB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C6E7E04C-C1B0-4864-907E-EEE1D9023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38446" y="1749415"/>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7" name="Rectangle 26">
            <a:extLst>
              <a:ext uri="{FF2B5EF4-FFF2-40B4-BE49-F238E27FC236}">
                <a16:creationId xmlns:a16="http://schemas.microsoft.com/office/drawing/2014/main" id="{210BECB7-B0E8-4970-9104-6873E40CF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8" y="160867"/>
            <a:ext cx="10908160" cy="577685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BBA18A8E-5888-4C9A-8E4D-21A132FD5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25" y="2841255"/>
            <a:ext cx="5934269" cy="296713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901A5BE-D4A8-4022-9CB6-C61E5604D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91" y="1308095"/>
            <a:ext cx="4971481" cy="1056439"/>
          </a:xfrm>
          <a:prstGeom prst="rect">
            <a:avLst/>
          </a:prstGeom>
        </p:spPr>
      </p:pic>
      <p:sp>
        <p:nvSpPr>
          <p:cNvPr id="8" name="TextBox 7">
            <a:extLst>
              <a:ext uri="{FF2B5EF4-FFF2-40B4-BE49-F238E27FC236}">
                <a16:creationId xmlns:a16="http://schemas.microsoft.com/office/drawing/2014/main" id="{9C3C590F-9D18-4D99-9080-A9F462E85549}"/>
              </a:ext>
            </a:extLst>
          </p:cNvPr>
          <p:cNvSpPr txBox="1"/>
          <p:nvPr/>
        </p:nvSpPr>
        <p:spPr>
          <a:xfrm>
            <a:off x="6680718" y="1278294"/>
            <a:ext cx="4198776" cy="1477328"/>
          </a:xfrm>
          <a:prstGeom prst="rect">
            <a:avLst/>
          </a:prstGeom>
          <a:noFill/>
        </p:spPr>
        <p:txBody>
          <a:bodyPr wrap="square" rtlCol="0">
            <a:spAutoFit/>
          </a:bodyPr>
          <a:lstStyle/>
          <a:p>
            <a:r>
              <a:rPr lang="en-US" dirty="0"/>
              <a:t>In a one mile radius around these developed trail systems, the top 4 venues according to Foursquare are: Ice Cream Shops, Coffee Shops, Bakeries, and Breweries </a:t>
            </a:r>
          </a:p>
        </p:txBody>
      </p:sp>
      <p:sp>
        <p:nvSpPr>
          <p:cNvPr id="9" name="TextBox 8">
            <a:extLst>
              <a:ext uri="{FF2B5EF4-FFF2-40B4-BE49-F238E27FC236}">
                <a16:creationId xmlns:a16="http://schemas.microsoft.com/office/drawing/2014/main" id="{C2C19D22-9F86-4A93-BC27-DB51BD031BA1}"/>
              </a:ext>
            </a:extLst>
          </p:cNvPr>
          <p:cNvSpPr txBox="1"/>
          <p:nvPr/>
        </p:nvSpPr>
        <p:spPr>
          <a:xfrm>
            <a:off x="6680718" y="3659408"/>
            <a:ext cx="4198776" cy="1200329"/>
          </a:xfrm>
          <a:prstGeom prst="rect">
            <a:avLst/>
          </a:prstGeom>
          <a:noFill/>
        </p:spPr>
        <p:txBody>
          <a:bodyPr wrap="square" rtlCol="0">
            <a:spAutoFit/>
          </a:bodyPr>
          <a:lstStyle/>
          <a:p>
            <a:r>
              <a:rPr lang="en-US" dirty="0"/>
              <a:t>In order to estimate if Atlanta is underserved on the west side trail compared to other metro cities we would need to see some sort of comparison</a:t>
            </a:r>
          </a:p>
        </p:txBody>
      </p:sp>
    </p:spTree>
    <p:extLst>
      <p:ext uri="{BB962C8B-B14F-4D97-AF65-F5344CB8AC3E}">
        <p14:creationId xmlns:p14="http://schemas.microsoft.com/office/powerpoint/2010/main" val="190209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72BA8B20-48E2-4951-946A-EF5B2F70D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02" y="1504658"/>
            <a:ext cx="6057900" cy="5248275"/>
          </a:xfrm>
          <a:prstGeom prst="rect">
            <a:avLst/>
          </a:prstGeom>
        </p:spPr>
      </p:pic>
      <p:sp>
        <p:nvSpPr>
          <p:cNvPr id="6" name="TextBox 5">
            <a:extLst>
              <a:ext uri="{FF2B5EF4-FFF2-40B4-BE49-F238E27FC236}">
                <a16:creationId xmlns:a16="http://schemas.microsoft.com/office/drawing/2014/main" id="{3EC2FA74-35F0-4538-93B6-974350796099}"/>
              </a:ext>
            </a:extLst>
          </p:cNvPr>
          <p:cNvSpPr txBox="1"/>
          <p:nvPr/>
        </p:nvSpPr>
        <p:spPr>
          <a:xfrm>
            <a:off x="1925217" y="431664"/>
            <a:ext cx="4105470" cy="923330"/>
          </a:xfrm>
          <a:prstGeom prst="rect">
            <a:avLst/>
          </a:prstGeom>
          <a:noFill/>
        </p:spPr>
        <p:txBody>
          <a:bodyPr wrap="square" rtlCol="0">
            <a:spAutoFit/>
          </a:bodyPr>
          <a:lstStyle/>
          <a:p>
            <a:r>
              <a:rPr lang="en-US" dirty="0"/>
              <a:t>These are the top 4 venue categories near Chicago, New York, and Dallas trail systems.</a:t>
            </a:r>
          </a:p>
        </p:txBody>
      </p:sp>
      <p:sp>
        <p:nvSpPr>
          <p:cNvPr id="7" name="TextBox 6">
            <a:extLst>
              <a:ext uri="{FF2B5EF4-FFF2-40B4-BE49-F238E27FC236}">
                <a16:creationId xmlns:a16="http://schemas.microsoft.com/office/drawing/2014/main" id="{3094579E-8164-4D34-8727-FEAAA9302DC4}"/>
              </a:ext>
            </a:extLst>
          </p:cNvPr>
          <p:cNvSpPr txBox="1"/>
          <p:nvPr/>
        </p:nvSpPr>
        <p:spPr>
          <a:xfrm>
            <a:off x="7555832" y="1909011"/>
            <a:ext cx="4291263" cy="1569660"/>
          </a:xfrm>
          <a:prstGeom prst="rect">
            <a:avLst/>
          </a:prstGeom>
          <a:noFill/>
        </p:spPr>
        <p:txBody>
          <a:bodyPr wrap="square" rtlCol="0">
            <a:spAutoFit/>
          </a:bodyPr>
          <a:lstStyle/>
          <a:p>
            <a:r>
              <a:rPr lang="en-US" sz="2400" dirty="0"/>
              <a:t>Comparison was not possible because there are none of these venue types located in these areas!</a:t>
            </a:r>
          </a:p>
        </p:txBody>
      </p:sp>
    </p:spTree>
    <p:extLst>
      <p:ext uri="{BB962C8B-B14F-4D97-AF65-F5344CB8AC3E}">
        <p14:creationId xmlns:p14="http://schemas.microsoft.com/office/powerpoint/2010/main" val="69909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DE2E-8C42-4C91-ADE3-507436ED10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F7D14F-9B52-44F8-8751-E80900FEB6AE}"/>
              </a:ext>
            </a:extLst>
          </p:cNvPr>
          <p:cNvSpPr>
            <a:spLocks noGrp="1"/>
          </p:cNvSpPr>
          <p:nvPr>
            <p:ph idx="1"/>
          </p:nvPr>
        </p:nvSpPr>
        <p:spPr/>
        <p:txBody>
          <a:bodyPr/>
          <a:lstStyle/>
          <a:p>
            <a:pPr marL="0" indent="0">
              <a:buNone/>
            </a:pPr>
            <a:r>
              <a:rPr lang="en-US" dirty="0"/>
              <a:t>	Looking at the venue area data from the top most gentrifying zip codes in Atlanta, it is clear that there is an opportunity in the vast Westside Atlanta Beltline area for small business. Right now is an opportunity for a savvy investor to purchase property close to or on the Westside Atlanta Beltline, open a brewery, coffee shop, ice cream shop, or bakery because people love to eat before, during, or after walks, as the data shows!</a:t>
            </a:r>
          </a:p>
        </p:txBody>
      </p:sp>
    </p:spTree>
    <p:extLst>
      <p:ext uri="{BB962C8B-B14F-4D97-AF65-F5344CB8AC3E}">
        <p14:creationId xmlns:p14="http://schemas.microsoft.com/office/powerpoint/2010/main" val="35333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D6B4-035D-4FA5-B59D-2B2A6C4DCF3C}"/>
              </a:ext>
            </a:extLst>
          </p:cNvPr>
          <p:cNvSpPr>
            <a:spLocks noGrp="1"/>
          </p:cNvSpPr>
          <p:nvPr>
            <p:ph type="title"/>
          </p:nvPr>
        </p:nvSpPr>
        <p:spPr/>
        <p:txBody>
          <a:bodyPr>
            <a:normAutofit/>
          </a:bodyPr>
          <a:lstStyle/>
          <a:p>
            <a:r>
              <a:rPr lang="en-US" sz="4000" b="1" dirty="0"/>
              <a:t>Business Problem</a:t>
            </a:r>
            <a:br>
              <a:rPr lang="en-US" sz="1200" dirty="0"/>
            </a:br>
            <a:br>
              <a:rPr lang="en-US" sz="1200" dirty="0"/>
            </a:br>
            <a:endParaRPr lang="en-US" sz="1200" dirty="0"/>
          </a:p>
        </p:txBody>
      </p:sp>
      <p:sp>
        <p:nvSpPr>
          <p:cNvPr id="3" name="Content Placeholder 2">
            <a:extLst>
              <a:ext uri="{FF2B5EF4-FFF2-40B4-BE49-F238E27FC236}">
                <a16:creationId xmlns:a16="http://schemas.microsoft.com/office/drawing/2014/main" id="{CCEC6160-9FD1-4145-A6EC-DC67EF4A9C01}"/>
              </a:ext>
            </a:extLst>
          </p:cNvPr>
          <p:cNvSpPr>
            <a:spLocks noGrp="1"/>
          </p:cNvSpPr>
          <p:nvPr>
            <p:ph idx="1"/>
          </p:nvPr>
        </p:nvSpPr>
        <p:spPr/>
        <p:txBody>
          <a:bodyPr/>
          <a:lstStyle/>
          <a:p>
            <a:pPr marL="0" indent="0">
              <a:buNone/>
            </a:pPr>
            <a:r>
              <a:rPr lang="en-US" dirty="0"/>
              <a:t>A venture capitalist has seen the recent housing boom in Atlanta, Georgia and is looking to start a small business in whichever areas have seen pronounced value increase. One assumption this venture capitalist is making, wherever he starts his business will see an increase in public spending as long as it is in a heavily gentrified area. This person is looking to do some initial research to identify those areas in Atlanta that have the highest percentage increase in home value. The capitalist is hoping to start a business while business zoned property is still relatively cheap, In order that in 10 years, a large profit can be made when selling. However, this person does not want to compete in a saturated market. Ideally, this initial data would lead into possible ideas and identify what types of business would add the most value to the local neighborhood.</a:t>
            </a:r>
          </a:p>
        </p:txBody>
      </p:sp>
    </p:spTree>
    <p:extLst>
      <p:ext uri="{BB962C8B-B14F-4D97-AF65-F5344CB8AC3E}">
        <p14:creationId xmlns:p14="http://schemas.microsoft.com/office/powerpoint/2010/main" val="92680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02AC-9734-4BA3-942F-41F53E81378C}"/>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2FAEF5EA-A21C-4730-BECB-D8A63C6D7935}"/>
              </a:ext>
            </a:extLst>
          </p:cNvPr>
          <p:cNvSpPr>
            <a:spLocks noGrp="1"/>
          </p:cNvSpPr>
          <p:nvPr>
            <p:ph idx="1"/>
          </p:nvPr>
        </p:nvSpPr>
        <p:spPr/>
        <p:txBody>
          <a:bodyPr/>
          <a:lstStyle/>
          <a:p>
            <a:pPr marL="0" indent="0">
              <a:buNone/>
            </a:pPr>
            <a:r>
              <a:rPr lang="en-US" dirty="0"/>
              <a:t>For this assignment I will be using two data sources. One will be Foursquare venue data pulled from Folium geolocation points, after identifying those zip codes which have been most affected by the housing boom. The second data set will be pulled from Zillow housing research for average home prices. This data will be filtered to include all of Atlanta. It will need to be historical data, starting after the 2009 housing market crash. Ideally, we would have month by month value for each zip code.</a:t>
            </a:r>
          </a:p>
        </p:txBody>
      </p:sp>
    </p:spTree>
    <p:extLst>
      <p:ext uri="{BB962C8B-B14F-4D97-AF65-F5344CB8AC3E}">
        <p14:creationId xmlns:p14="http://schemas.microsoft.com/office/powerpoint/2010/main" val="192357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5474D-FB62-4D09-B95C-A86754DE9927}"/>
              </a:ext>
            </a:extLst>
          </p:cNvPr>
          <p:cNvSpPr>
            <a:spLocks noGrp="1"/>
          </p:cNvSpPr>
          <p:nvPr>
            <p:ph type="title"/>
          </p:nvPr>
        </p:nvSpPr>
        <p:spPr>
          <a:xfrm>
            <a:off x="5100824" y="685800"/>
            <a:ext cx="6176776" cy="1485900"/>
          </a:xfrm>
        </p:spPr>
        <p:txBody>
          <a:bodyPr vert="horz" lIns="91440" tIns="45720" rIns="91440" bIns="45720" rtlCol="0">
            <a:normAutofit/>
          </a:bodyPr>
          <a:lstStyle/>
          <a:p>
            <a:r>
              <a:rPr lang="en-US" cap="all" dirty="0"/>
              <a:t>Housing Prices in Atlanta (2013 – 2020)</a:t>
            </a:r>
          </a:p>
        </p:txBody>
      </p:sp>
      <p:pic>
        <p:nvPicPr>
          <p:cNvPr id="17" name="Picture 16">
            <a:extLst>
              <a:ext uri="{FF2B5EF4-FFF2-40B4-BE49-F238E27FC236}">
                <a16:creationId xmlns:a16="http://schemas.microsoft.com/office/drawing/2014/main" id="{0B01310F-3B7D-4789-BEB2-4D9D873AE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 y="1063497"/>
            <a:ext cx="3730079" cy="1865039"/>
          </a:xfrm>
          <a:prstGeom prst="rect">
            <a:avLst/>
          </a:prstGeom>
          <a:ln>
            <a:noFill/>
          </a:ln>
          <a:effectLst/>
        </p:spPr>
      </p:pic>
      <p:pic>
        <p:nvPicPr>
          <p:cNvPr id="22" name="Picture 21" descr="A close up of a map&#10;&#10;Description automatically generated">
            <a:extLst>
              <a:ext uri="{FF2B5EF4-FFF2-40B4-BE49-F238E27FC236}">
                <a16:creationId xmlns:a16="http://schemas.microsoft.com/office/drawing/2014/main" id="{A45CB3D0-89E6-4620-8DEE-1F9DCA376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3" y="3929464"/>
            <a:ext cx="3730079" cy="1865039"/>
          </a:xfrm>
          <a:prstGeom prst="rect">
            <a:avLst/>
          </a:prstGeom>
          <a:ln>
            <a:noFill/>
          </a:ln>
          <a:effectLst/>
        </p:spPr>
      </p:pic>
      <p:sp>
        <p:nvSpPr>
          <p:cNvPr id="46" name="Rectangle 40">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Content Placeholder 28">
            <a:extLst>
              <a:ext uri="{FF2B5EF4-FFF2-40B4-BE49-F238E27FC236}">
                <a16:creationId xmlns:a16="http://schemas.microsoft.com/office/drawing/2014/main" id="{115B3360-4990-46E3-8F8F-8D4E632A6CEC}"/>
              </a:ext>
            </a:extLst>
          </p:cNvPr>
          <p:cNvSpPr>
            <a:spLocks noGrp="1"/>
          </p:cNvSpPr>
          <p:nvPr>
            <p:ph idx="1"/>
          </p:nvPr>
        </p:nvSpPr>
        <p:spPr>
          <a:xfrm>
            <a:off x="5100824" y="2286000"/>
            <a:ext cx="6176776" cy="3581400"/>
          </a:xfrm>
        </p:spPr>
        <p:txBody>
          <a:bodyPr>
            <a:normAutofit/>
          </a:bodyPr>
          <a:lstStyle/>
          <a:p>
            <a:pPr marL="0" indent="0">
              <a:buNone/>
            </a:pPr>
            <a:r>
              <a:rPr lang="en-US" dirty="0"/>
              <a:t>First I pulled research data from Zillow and plotted out line graphs for </a:t>
            </a:r>
            <a:r>
              <a:rPr lang="en-US" b="1" dirty="0"/>
              <a:t>all</a:t>
            </a:r>
            <a:r>
              <a:rPr lang="en-US" dirty="0"/>
              <a:t> zip codes in Atlanta. But this venture capitalist is looking for the highest, percentage gain, in home value. These are the areas that have gentrified the quickest.</a:t>
            </a:r>
          </a:p>
          <a:p>
            <a:pPr marL="0" indent="0">
              <a:buNone/>
            </a:pPr>
            <a:endParaRPr lang="en-US" dirty="0"/>
          </a:p>
          <a:p>
            <a:pPr marL="0" indent="0">
              <a:buNone/>
            </a:pPr>
            <a:r>
              <a:rPr lang="en-US" dirty="0"/>
              <a:t>Using the ‘</a:t>
            </a:r>
            <a:r>
              <a:rPr lang="en-US" dirty="0" err="1"/>
              <a:t>pct_change</a:t>
            </a:r>
            <a:r>
              <a:rPr lang="en-US" dirty="0"/>
              <a:t>’ function and  ‘</a:t>
            </a:r>
            <a:r>
              <a:rPr lang="en-US" dirty="0" err="1"/>
              <a:t>sort_values</a:t>
            </a:r>
            <a:r>
              <a:rPr lang="en-US" dirty="0"/>
              <a:t>’, we can remake the line graph in the </a:t>
            </a:r>
            <a:r>
              <a:rPr lang="en-US" b="1" dirty="0"/>
              <a:t>next slide</a:t>
            </a:r>
            <a:r>
              <a:rPr lang="en-US" dirty="0"/>
              <a:t>.</a:t>
            </a:r>
          </a:p>
        </p:txBody>
      </p:sp>
      <p:sp>
        <p:nvSpPr>
          <p:cNvPr id="24" name="TextBox 23">
            <a:extLst>
              <a:ext uri="{FF2B5EF4-FFF2-40B4-BE49-F238E27FC236}">
                <a16:creationId xmlns:a16="http://schemas.microsoft.com/office/drawing/2014/main" id="{EF18746E-2694-492B-9B4F-73DF8CC1D331}"/>
              </a:ext>
            </a:extLst>
          </p:cNvPr>
          <p:cNvSpPr txBox="1"/>
          <p:nvPr/>
        </p:nvSpPr>
        <p:spPr>
          <a:xfrm>
            <a:off x="2603241" y="5943600"/>
            <a:ext cx="1448571" cy="215444"/>
          </a:xfrm>
          <a:prstGeom prst="rect">
            <a:avLst/>
          </a:prstGeom>
          <a:noFill/>
        </p:spPr>
        <p:txBody>
          <a:bodyPr wrap="square" rtlCol="0">
            <a:spAutoFit/>
          </a:bodyPr>
          <a:lstStyle/>
          <a:p>
            <a:r>
              <a:rPr lang="en-US" sz="800" dirty="0"/>
              <a:t>Using Zillow research data</a:t>
            </a:r>
          </a:p>
        </p:txBody>
      </p:sp>
    </p:spTree>
    <p:extLst>
      <p:ext uri="{BB962C8B-B14F-4D97-AF65-F5344CB8AC3E}">
        <p14:creationId xmlns:p14="http://schemas.microsoft.com/office/powerpoint/2010/main" val="297375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2F13BA-417B-48C0-A558-6877926020C5}"/>
              </a:ext>
            </a:extLst>
          </p:cNvPr>
          <p:cNvSpPr txBox="1"/>
          <p:nvPr/>
        </p:nvSpPr>
        <p:spPr>
          <a:xfrm>
            <a:off x="1561321" y="1490498"/>
            <a:ext cx="3458548" cy="276999"/>
          </a:xfrm>
          <a:prstGeom prst="rect">
            <a:avLst/>
          </a:prstGeom>
          <a:noFill/>
        </p:spPr>
        <p:txBody>
          <a:bodyPr wrap="square" rtlCol="0">
            <a:spAutoFit/>
          </a:bodyPr>
          <a:lstStyle/>
          <a:p>
            <a:r>
              <a:rPr lang="en-US" sz="1200" dirty="0"/>
              <a:t>The steep increases are clear in this graph</a:t>
            </a:r>
          </a:p>
        </p:txBody>
      </p:sp>
      <p:pic>
        <p:nvPicPr>
          <p:cNvPr id="9" name="Picture 8" descr="A close up of a map&#10;&#10;Description automatically generated">
            <a:extLst>
              <a:ext uri="{FF2B5EF4-FFF2-40B4-BE49-F238E27FC236}">
                <a16:creationId xmlns:a16="http://schemas.microsoft.com/office/drawing/2014/main" id="{A1630D44-D2CD-4686-B005-4A7E10AE3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308" y="1833465"/>
            <a:ext cx="9405258" cy="4702629"/>
          </a:xfrm>
          <a:prstGeom prst="rect">
            <a:avLst/>
          </a:prstGeom>
        </p:spPr>
      </p:pic>
      <p:sp>
        <p:nvSpPr>
          <p:cNvPr id="10" name="TextBox 9">
            <a:extLst>
              <a:ext uri="{FF2B5EF4-FFF2-40B4-BE49-F238E27FC236}">
                <a16:creationId xmlns:a16="http://schemas.microsoft.com/office/drawing/2014/main" id="{FAB75AC0-63C2-49AC-A25D-67E058553DCA}"/>
              </a:ext>
            </a:extLst>
          </p:cNvPr>
          <p:cNvSpPr txBox="1"/>
          <p:nvPr/>
        </p:nvSpPr>
        <p:spPr>
          <a:xfrm>
            <a:off x="5019869" y="193424"/>
            <a:ext cx="6811347" cy="1231106"/>
          </a:xfrm>
          <a:prstGeom prst="rect">
            <a:avLst/>
          </a:prstGeom>
          <a:noFill/>
        </p:spPr>
        <p:txBody>
          <a:bodyPr wrap="square" rtlCol="0">
            <a:spAutoFit/>
          </a:bodyPr>
          <a:lstStyle/>
          <a:p>
            <a:r>
              <a:rPr lang="en-US" sz="2800" dirty="0"/>
              <a:t>Top ten, by percentage, zip codes with increasing home value</a:t>
            </a:r>
          </a:p>
          <a:p>
            <a:endParaRPr lang="en-US" dirty="0"/>
          </a:p>
        </p:txBody>
      </p:sp>
    </p:spTree>
    <p:extLst>
      <p:ext uri="{BB962C8B-B14F-4D97-AF65-F5344CB8AC3E}">
        <p14:creationId xmlns:p14="http://schemas.microsoft.com/office/powerpoint/2010/main" val="45178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67833-ECEB-49FC-BFFA-7BC4719387D8}"/>
              </a:ext>
            </a:extLst>
          </p:cNvPr>
          <p:cNvSpPr txBox="1"/>
          <p:nvPr/>
        </p:nvSpPr>
        <p:spPr>
          <a:xfrm>
            <a:off x="3023118" y="1586204"/>
            <a:ext cx="7343192" cy="1384995"/>
          </a:xfrm>
          <a:prstGeom prst="rect">
            <a:avLst/>
          </a:prstGeom>
          <a:noFill/>
        </p:spPr>
        <p:txBody>
          <a:bodyPr wrap="square" rtlCol="0">
            <a:spAutoFit/>
          </a:bodyPr>
          <a:lstStyle/>
          <a:p>
            <a:pPr algn="ctr"/>
            <a:r>
              <a:rPr lang="en-US" sz="2800" dirty="0"/>
              <a:t>Next I used Folium to look at the Geolocation of these Zip codes to do further exploratory analysis</a:t>
            </a:r>
          </a:p>
        </p:txBody>
      </p:sp>
    </p:spTree>
    <p:extLst>
      <p:ext uri="{BB962C8B-B14F-4D97-AF65-F5344CB8AC3E}">
        <p14:creationId xmlns:p14="http://schemas.microsoft.com/office/powerpoint/2010/main" val="427092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3" name="Picture 2" descr="A picture containing text, map&#10;&#10;Description automatically generated">
            <a:extLst>
              <a:ext uri="{FF2B5EF4-FFF2-40B4-BE49-F238E27FC236}">
                <a16:creationId xmlns:a16="http://schemas.microsoft.com/office/drawing/2014/main" id="{8AC9BCD3-09A3-4E21-9DE7-C5FD6126C364}"/>
              </a:ext>
            </a:extLst>
          </p:cNvPr>
          <p:cNvPicPr>
            <a:picLocks noChangeAspect="1"/>
          </p:cNvPicPr>
          <p:nvPr/>
        </p:nvPicPr>
        <p:blipFill rotWithShape="1">
          <a:blip r:embed="rId2">
            <a:extLst>
              <a:ext uri="{28A0092B-C50C-407E-A947-70E740481C1C}">
                <a14:useLocalDpi xmlns:a14="http://schemas.microsoft.com/office/drawing/2010/main" val="0"/>
              </a:ext>
            </a:extLst>
          </a:blip>
          <a:srcRect b="6639"/>
          <a:stretch/>
        </p:blipFill>
        <p:spPr>
          <a:xfrm>
            <a:off x="20" y="10"/>
            <a:ext cx="12191980" cy="6857990"/>
          </a:xfrm>
          <a:prstGeom prst="rect">
            <a:avLst/>
          </a:prstGeom>
          <a:ln>
            <a:noFill/>
          </a:ln>
          <a:effectLst/>
        </p:spPr>
      </p:pic>
      <p:sp>
        <p:nvSpPr>
          <p:cNvPr id="26" name="Freeform 6">
            <a:extLst>
              <a:ext uri="{FF2B5EF4-FFF2-40B4-BE49-F238E27FC236}">
                <a16:creationId xmlns:a16="http://schemas.microsoft.com/office/drawing/2014/main" id="{1003852C-CA3A-4254-ABB6-2290D306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useBgFill="1">
        <p:nvSpPr>
          <p:cNvPr id="28" name="Rectangle 27">
            <a:extLst>
              <a:ext uri="{FF2B5EF4-FFF2-40B4-BE49-F238E27FC236}">
                <a16:creationId xmlns:a16="http://schemas.microsoft.com/office/drawing/2014/main" id="{2F11CF96-B71B-4294-A1EF-00CE7388D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6200" y="1301750"/>
            <a:ext cx="3213100" cy="4032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8F01DB-A9F8-44A7-8634-5EE59DCF000C}"/>
              </a:ext>
            </a:extLst>
          </p:cNvPr>
          <p:cNvSpPr txBox="1"/>
          <p:nvPr/>
        </p:nvSpPr>
        <p:spPr>
          <a:xfrm>
            <a:off x="1603441" y="1649691"/>
            <a:ext cx="2698619" cy="2236989"/>
          </a:xfrm>
          <a:prstGeom prst="rect">
            <a:avLst/>
          </a:prstGeom>
        </p:spPr>
        <p:txBody>
          <a:bodyPr vert="horz" lIns="91440" tIns="45720" rIns="91440" bIns="45720" rtlCol="0" anchor="b">
            <a:normAutofit/>
          </a:bodyPr>
          <a:lstStyle/>
          <a:p>
            <a:pPr algn="ctr" defTabSz="914400">
              <a:lnSpc>
                <a:spcPct val="89000"/>
              </a:lnSpc>
              <a:spcBef>
                <a:spcPct val="0"/>
              </a:spcBef>
              <a:spcAft>
                <a:spcPts val="600"/>
              </a:spcAft>
            </a:pPr>
            <a:r>
              <a:rPr lang="en-US" sz="2100" cap="all" dirty="0">
                <a:solidFill>
                  <a:schemeClr val="tx2"/>
                </a:solidFill>
                <a:latin typeface="+mj-lt"/>
                <a:ea typeface="+mj-ea"/>
                <a:cs typeface="+mj-cs"/>
              </a:rPr>
              <a:t>It is interesting to note that all of these zip codes seems to be located in southwest Atlanta</a:t>
            </a:r>
          </a:p>
        </p:txBody>
      </p:sp>
    </p:spTree>
    <p:extLst>
      <p:ext uri="{BB962C8B-B14F-4D97-AF65-F5344CB8AC3E}">
        <p14:creationId xmlns:p14="http://schemas.microsoft.com/office/powerpoint/2010/main" val="52274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B7FD2B-A240-41AB-8F2E-3E33F400E93E}"/>
              </a:ext>
            </a:extLst>
          </p:cNvPr>
          <p:cNvSpPr txBox="1"/>
          <p:nvPr/>
        </p:nvSpPr>
        <p:spPr>
          <a:xfrm>
            <a:off x="3023937" y="1467853"/>
            <a:ext cx="7002379" cy="1200329"/>
          </a:xfrm>
          <a:prstGeom prst="rect">
            <a:avLst/>
          </a:prstGeom>
          <a:noFill/>
        </p:spPr>
        <p:txBody>
          <a:bodyPr wrap="square" rtlCol="0">
            <a:spAutoFit/>
          </a:bodyPr>
          <a:lstStyle/>
          <a:p>
            <a:pPr algn="ctr"/>
            <a:r>
              <a:rPr lang="en-US" dirty="0"/>
              <a:t>Using Foursquare API, pulling all venues within 2 miles of the Geolocation coordinates (previous slide), we are able to generate some ideas for new businesses. More importantly we are able to see ideas to stay away from in order to stay away from saturated markets.  </a:t>
            </a:r>
          </a:p>
        </p:txBody>
      </p:sp>
    </p:spTree>
    <p:extLst>
      <p:ext uri="{BB962C8B-B14F-4D97-AF65-F5344CB8AC3E}">
        <p14:creationId xmlns:p14="http://schemas.microsoft.com/office/powerpoint/2010/main" val="68029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3B45945-FB2B-4246-A1C9-9A1689494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667" y="1104453"/>
            <a:ext cx="8682666" cy="4341333"/>
          </a:xfrm>
          <a:prstGeom prst="rect">
            <a:avLst/>
          </a:prstGeom>
        </p:spPr>
      </p:pic>
      <p:sp>
        <p:nvSpPr>
          <p:cNvPr id="4" name="TextBox 3">
            <a:extLst>
              <a:ext uri="{FF2B5EF4-FFF2-40B4-BE49-F238E27FC236}">
                <a16:creationId xmlns:a16="http://schemas.microsoft.com/office/drawing/2014/main" id="{4CBD2862-9DA8-4357-B3C6-DE9BFEFF28BC}"/>
              </a:ext>
            </a:extLst>
          </p:cNvPr>
          <p:cNvSpPr txBox="1"/>
          <p:nvPr/>
        </p:nvSpPr>
        <p:spPr>
          <a:xfrm>
            <a:off x="869999" y="136358"/>
            <a:ext cx="7202905" cy="369332"/>
          </a:xfrm>
          <a:prstGeom prst="rect">
            <a:avLst/>
          </a:prstGeom>
          <a:noFill/>
        </p:spPr>
        <p:txBody>
          <a:bodyPr wrap="square" rtlCol="0">
            <a:spAutoFit/>
          </a:bodyPr>
          <a:lstStyle/>
          <a:p>
            <a:r>
              <a:rPr lang="en-US" dirty="0"/>
              <a:t>It appears that trails and gas stations seem to be very popular… </a:t>
            </a:r>
          </a:p>
        </p:txBody>
      </p:sp>
      <p:sp>
        <p:nvSpPr>
          <p:cNvPr id="5" name="TextBox 4">
            <a:extLst>
              <a:ext uri="{FF2B5EF4-FFF2-40B4-BE49-F238E27FC236}">
                <a16:creationId xmlns:a16="http://schemas.microsoft.com/office/drawing/2014/main" id="{13C114E6-E8EF-4C24-B091-E176F48031F2}"/>
              </a:ext>
            </a:extLst>
          </p:cNvPr>
          <p:cNvSpPr txBox="1"/>
          <p:nvPr/>
        </p:nvSpPr>
        <p:spPr>
          <a:xfrm>
            <a:off x="5593887" y="5812153"/>
            <a:ext cx="6699931" cy="646331"/>
          </a:xfrm>
          <a:prstGeom prst="rect">
            <a:avLst/>
          </a:prstGeom>
          <a:noFill/>
        </p:spPr>
        <p:txBody>
          <a:bodyPr wrap="square" rtlCol="0">
            <a:spAutoFit/>
          </a:bodyPr>
          <a:lstStyle/>
          <a:p>
            <a:r>
              <a:rPr lang="en-US" dirty="0"/>
              <a:t>Lets dig deeper using Foursquare venue data location coordinates to see where all of these </a:t>
            </a:r>
            <a:r>
              <a:rPr lang="en-US" b="1" dirty="0"/>
              <a:t>trails</a:t>
            </a:r>
            <a:r>
              <a:rPr lang="en-US" dirty="0"/>
              <a:t> are located.</a:t>
            </a:r>
          </a:p>
        </p:txBody>
      </p:sp>
    </p:spTree>
    <p:extLst>
      <p:ext uri="{BB962C8B-B14F-4D97-AF65-F5344CB8AC3E}">
        <p14:creationId xmlns:p14="http://schemas.microsoft.com/office/powerpoint/2010/main" val="28916062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675</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Franklin Gothic Book</vt:lpstr>
      <vt:lpstr>Crop</vt:lpstr>
      <vt:lpstr>Small Business Opportunity</vt:lpstr>
      <vt:lpstr>Business Problem  </vt:lpstr>
      <vt:lpstr>Data Information</vt:lpstr>
      <vt:lpstr>Housing Prices in Atlanta (2013 –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Business Opportunity</dc:title>
  <dc:creator>peter cuomo</dc:creator>
  <cp:lastModifiedBy>peter cuomo</cp:lastModifiedBy>
  <cp:revision>7</cp:revision>
  <dcterms:created xsi:type="dcterms:W3CDTF">2020-04-30T23:13:18Z</dcterms:created>
  <dcterms:modified xsi:type="dcterms:W3CDTF">2020-05-01T00:25:41Z</dcterms:modified>
</cp:coreProperties>
</file>