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2" r:id="rId4"/>
  </p:sldMasterIdLst>
  <p:notesMasterIdLst>
    <p:notesMasterId r:id="rId27"/>
  </p:notesMasterIdLst>
  <p:sldIdLst>
    <p:sldId id="257" r:id="rId5"/>
    <p:sldId id="261" r:id="rId6"/>
    <p:sldId id="262" r:id="rId7"/>
    <p:sldId id="264" r:id="rId8"/>
    <p:sldId id="263" r:id="rId9"/>
    <p:sldId id="265" r:id="rId10"/>
    <p:sldId id="271" r:id="rId11"/>
    <p:sldId id="272" r:id="rId12"/>
    <p:sldId id="273" r:id="rId13"/>
    <p:sldId id="274" r:id="rId14"/>
    <p:sldId id="275" r:id="rId15"/>
    <p:sldId id="266" r:id="rId16"/>
    <p:sldId id="267" r:id="rId17"/>
    <p:sldId id="268" r:id="rId18"/>
    <p:sldId id="269" r:id="rId19"/>
    <p:sldId id="280" r:id="rId20"/>
    <p:sldId id="277" r:id="rId21"/>
    <p:sldId id="278" r:id="rId22"/>
    <p:sldId id="279" r:id="rId23"/>
    <p:sldId id="281" r:id="rId24"/>
    <p:sldId id="270"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78664" autoAdjust="0"/>
  </p:normalViewPr>
  <p:slideViewPr>
    <p:cSldViewPr snapToGrid="0">
      <p:cViewPr varScale="1">
        <p:scale>
          <a:sx n="90" d="100"/>
          <a:sy n="90" d="100"/>
        </p:scale>
        <p:origin x="11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07DBC-3FFB-466E-884D-30CBB73572B2}" type="datetimeFigureOut">
              <a:rPr lang="en-US" smtClean="0"/>
              <a:t>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952F1D-4B0E-46BD-B6B0-DC19EA3B9290}" type="slidenum">
              <a:rPr lang="en-US" smtClean="0"/>
              <a:t>‹#›</a:t>
            </a:fld>
            <a:endParaRPr lang="en-US"/>
          </a:p>
        </p:txBody>
      </p:sp>
    </p:spTree>
    <p:extLst>
      <p:ext uri="{BB962C8B-B14F-4D97-AF65-F5344CB8AC3E}">
        <p14:creationId xmlns:p14="http://schemas.microsoft.com/office/powerpoint/2010/main" val="316203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952F1D-4B0E-46BD-B6B0-DC19EA3B9290}" type="slidenum">
              <a:rPr lang="en-US" smtClean="0"/>
              <a:t>2</a:t>
            </a:fld>
            <a:endParaRPr lang="en-US"/>
          </a:p>
        </p:txBody>
      </p:sp>
    </p:spTree>
    <p:extLst>
      <p:ext uri="{BB962C8B-B14F-4D97-AF65-F5344CB8AC3E}">
        <p14:creationId xmlns:p14="http://schemas.microsoft.com/office/powerpoint/2010/main" val="945334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Index hỗ trợ hiệu quả trong việc thực thi truy vấn trong Mongo, không có index MongoDB phải thực thi scan từng document trong một collection để lấy được những document phù hợp với câu truy vấn</a:t>
            </a:r>
          </a:p>
          <a:p>
            <a:endParaRPr lang="vi-VN" dirty="0"/>
          </a:p>
          <a:p>
            <a:r>
              <a:rPr lang="vi-VN" dirty="0"/>
              <a:t>Index là những cấu trúc dữ liệu đặc biệt nó lưu trữ một phần nhỏ của data collection theo để có thể lấy ra một cách đơn giản nhất, Index lưu trữ dự liệu của một trường hay nhiều trường và được sắp xếp theo giá trị của trường.</a:t>
            </a:r>
            <a:endParaRPr lang="en-US" dirty="0"/>
          </a:p>
        </p:txBody>
      </p:sp>
      <p:sp>
        <p:nvSpPr>
          <p:cNvPr id="4" name="Slide Number Placeholder 3"/>
          <p:cNvSpPr>
            <a:spLocks noGrp="1"/>
          </p:cNvSpPr>
          <p:nvPr>
            <p:ph type="sldNum" sz="quarter" idx="5"/>
          </p:nvPr>
        </p:nvSpPr>
        <p:spPr/>
        <p:txBody>
          <a:bodyPr/>
          <a:lstStyle/>
          <a:p>
            <a:fld id="{23952F1D-4B0E-46BD-B6B0-DC19EA3B9290}" type="slidenum">
              <a:rPr lang="en-US" smtClean="0"/>
              <a:t>6</a:t>
            </a:fld>
            <a:endParaRPr lang="en-US"/>
          </a:p>
        </p:txBody>
      </p:sp>
    </p:spTree>
    <p:extLst>
      <p:ext uri="{BB962C8B-B14F-4D97-AF65-F5344CB8AC3E}">
        <p14:creationId xmlns:p14="http://schemas.microsoft.com/office/powerpoint/2010/main" val="1880811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Ngoài</a:t>
            </a:r>
            <a:r>
              <a:rPr lang="en-US" dirty="0"/>
              <a:t> ra </a:t>
            </a:r>
            <a:r>
              <a:rPr lang="en-US" dirty="0" err="1"/>
              <a:t>còn</a:t>
            </a:r>
            <a:r>
              <a:rPr lang="en-US" dirty="0"/>
              <a:t> </a:t>
            </a:r>
            <a:r>
              <a:rPr lang="en-US" dirty="0" err="1"/>
              <a:t>có</a:t>
            </a:r>
            <a:r>
              <a:rPr lang="en-US" dirty="0"/>
              <a:t> manual reference</a:t>
            </a:r>
          </a:p>
        </p:txBody>
      </p:sp>
      <p:sp>
        <p:nvSpPr>
          <p:cNvPr id="4" name="Slide Number Placeholder 3"/>
          <p:cNvSpPr>
            <a:spLocks noGrp="1"/>
          </p:cNvSpPr>
          <p:nvPr>
            <p:ph type="sldNum" sz="quarter" idx="5"/>
          </p:nvPr>
        </p:nvSpPr>
        <p:spPr/>
        <p:txBody>
          <a:bodyPr/>
          <a:lstStyle/>
          <a:p>
            <a:fld id="{23952F1D-4B0E-46BD-B6B0-DC19EA3B9290}" type="slidenum">
              <a:rPr lang="en-US" smtClean="0"/>
              <a:t>20</a:t>
            </a:fld>
            <a:endParaRPr lang="en-US"/>
          </a:p>
        </p:txBody>
      </p:sp>
    </p:spTree>
    <p:extLst>
      <p:ext uri="{BB962C8B-B14F-4D97-AF65-F5344CB8AC3E}">
        <p14:creationId xmlns:p14="http://schemas.microsoft.com/office/powerpoint/2010/main" val="3101723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A0C0817-A112-4847-8014-A94B7D2A4EA3}" type="datetime1">
              <a:rPr lang="en-US" smtClean="0"/>
              <a:t>1/6/2020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4B7E4EF-A1BD-40F4-AB7B-04F084DD991D}"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9435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384056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8023689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6875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9C646AA-F36E-4540-911D-FFFC0A0EF24A}" type="datetime1">
              <a:rPr lang="en-US" smtClean="0"/>
              <a:t>1/6/2020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4B7E4EF-A1BD-40F4-AB7B-04F084DD991D}"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12988389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4683338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9780120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77526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5375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E8D12A6-918A-48BD-8CB9-CA713993B0EA}" type="datetime1">
              <a:rPr lang="en-US" smtClean="0"/>
              <a:t>1/6/2020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34B7E4EF-A1BD-40F4-AB7B-04F084DD991D}"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363636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778CE86-875F-4587-BCF6-FA054AFC0D53}" type="datetime1">
              <a:rPr lang="en-US" smtClean="0"/>
              <a:pPr/>
              <a:t>1/6/2020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pPr algn="l"/>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40150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6FA2B21-3FCD-4721-B95C-427943F61125}" type="datetime1">
              <a:rPr lang="en-US" smtClean="0"/>
              <a:t>1/6/2020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4B7E4EF-A1BD-40F4-AB7B-04F084DD991D}"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122026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MongoDB</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err="1">
                <a:solidFill>
                  <a:schemeClr val="tx1"/>
                </a:solidFill>
                <a:latin typeface="Times New Roman" panose="02020603050405020304" pitchFamily="18" charset="0"/>
                <a:cs typeface="Times New Roman" panose="02020603050405020304" pitchFamily="18" charset="0"/>
              </a:rPr>
              <a:t>Đặng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Quốc</a:t>
            </a:r>
            <a:r>
              <a:rPr lang="en-US" dirty="0">
                <a:solidFill>
                  <a:schemeClr val="tx1"/>
                </a:solidFill>
                <a:latin typeface="Times New Roman" panose="02020603050405020304" pitchFamily="18" charset="0"/>
                <a:cs typeface="Times New Roman" panose="02020603050405020304" pitchFamily="18" charset="0"/>
              </a:rPr>
              <a:t> C</a:t>
            </a:r>
            <a:r>
              <a:rPr lang="vi-VN" dirty="0">
                <a:solidFill>
                  <a:schemeClr val="tx1"/>
                </a:solidFill>
                <a:latin typeface="Times New Roman" panose="02020603050405020304" pitchFamily="18" charset="0"/>
                <a:cs typeface="Times New Roman" panose="02020603050405020304" pitchFamily="18" charset="0"/>
              </a:rPr>
              <a:t>ư</a:t>
            </a:r>
            <a:r>
              <a:rPr lang="en-US" dirty="0" err="1">
                <a:solidFill>
                  <a:schemeClr val="tx1"/>
                </a:solidFill>
                <a:latin typeface="Times New Roman" panose="02020603050405020304" pitchFamily="18" charset="0"/>
                <a:cs typeface="Times New Roman" panose="02020603050405020304" pitchFamily="18" charset="0"/>
              </a:rPr>
              <a:t>ờng</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0E7D3-704B-4E7A-B03D-619B64D40A9A}"/>
              </a:ext>
            </a:extLst>
          </p:cNvPr>
          <p:cNvSpPr>
            <a:spLocks noGrp="1"/>
          </p:cNvSpPr>
          <p:nvPr>
            <p:ph type="title"/>
          </p:nvPr>
        </p:nvSpPr>
        <p:spPr/>
        <p:txBody>
          <a:bodyPr>
            <a:normAutofit/>
          </a:bodyPr>
          <a:lstStyle/>
          <a:p>
            <a:r>
              <a:rPr lang="en-US" sz="1500" dirty="0" err="1">
                <a:latin typeface="Times New Roman" panose="02020603050405020304" pitchFamily="18" charset="0"/>
                <a:cs typeface="Times New Roman" panose="02020603050405020304" pitchFamily="18" charset="0"/>
              </a:rPr>
              <a:t>Sử</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 </a:t>
            </a:r>
            <a:br>
              <a:rPr lang="en-US" sz="1500" dirty="0">
                <a:latin typeface="Times New Roman" panose="02020603050405020304" pitchFamily="18" charset="0"/>
                <a:cs typeface="Times New Roman" panose="02020603050405020304" pitchFamily="18" charset="0"/>
              </a:rPr>
            </a:br>
            <a:r>
              <a:rPr lang="en-US" sz="1500" dirty="0" err="1">
                <a:latin typeface="Times New Roman" panose="02020603050405020304" pitchFamily="18" charset="0"/>
                <a:cs typeface="Times New Roman" panose="02020603050405020304" pitchFamily="18" charset="0"/>
              </a:rPr>
              <a:t>db.users.find</a:t>
            </a:r>
            <a:r>
              <a:rPr lang="en-US" sz="1500" dirty="0">
                <a:latin typeface="Times New Roman" panose="02020603050405020304" pitchFamily="18" charset="0"/>
                <a:cs typeface="Times New Roman" panose="02020603050405020304" pitchFamily="18" charset="0"/>
              </a:rPr>
              <a:t>({username:'user112’})</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.limit(1).explain("</a:t>
            </a:r>
            <a:r>
              <a:rPr lang="en-US" sz="1500" dirty="0" err="1">
                <a:latin typeface="Times New Roman" panose="02020603050405020304" pitchFamily="18" charset="0"/>
                <a:cs typeface="Times New Roman" panose="02020603050405020304" pitchFamily="18" charset="0"/>
              </a:rPr>
              <a:t>executionStats</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executionStats</a:t>
            </a:r>
            <a:r>
              <a:rPr lang="en-US" sz="15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67EB30B9-76D2-4B56-9947-9C5B964FDE37}"/>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executionTimeMillisEstimate</a:t>
            </a:r>
            <a:r>
              <a:rPr lang="en-US" dirty="0">
                <a:latin typeface="Times New Roman" panose="02020603050405020304" pitchFamily="18" charset="0"/>
                <a:cs typeface="Times New Roman" panose="02020603050405020304" pitchFamily="18" charset="0"/>
              </a:rPr>
              <a:t>" : 0,</a:t>
            </a:r>
          </a:p>
          <a:p>
            <a:pPr marL="0" indent="0">
              <a:buNone/>
            </a:pPr>
            <a:r>
              <a:rPr lang="en-US" dirty="0">
                <a:latin typeface="Times New Roman" panose="02020603050405020304" pitchFamily="18" charset="0"/>
                <a:cs typeface="Times New Roman" panose="02020603050405020304" pitchFamily="18" charset="0"/>
              </a:rPr>
              <a:t>			"works" : 114,</a:t>
            </a:r>
          </a:p>
          <a:p>
            <a:pPr marL="0" indent="0">
              <a:buNone/>
            </a:pPr>
            <a:r>
              <a:rPr lang="en-US" dirty="0">
                <a:latin typeface="Times New Roman" panose="02020603050405020304" pitchFamily="18" charset="0"/>
                <a:cs typeface="Times New Roman" panose="02020603050405020304" pitchFamily="18" charset="0"/>
              </a:rPr>
              <a:t>			"advanced" : 1,</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needTime</a:t>
            </a:r>
            <a:r>
              <a:rPr lang="en-US" dirty="0">
                <a:latin typeface="Times New Roman" panose="02020603050405020304" pitchFamily="18" charset="0"/>
                <a:cs typeface="Times New Roman" panose="02020603050405020304" pitchFamily="18" charset="0"/>
              </a:rPr>
              <a:t>" : 113,</a:t>
            </a:r>
          </a:p>
          <a:p>
            <a:pPr marL="0" indent="0">
              <a:buNone/>
            </a:pPr>
            <a:r>
              <a:rPr lang="vi-VN" dirty="0">
                <a:latin typeface="Times New Roman" panose="02020603050405020304" pitchFamily="18" charset="0"/>
                <a:cs typeface="Times New Roman" panose="02020603050405020304" pitchFamily="18" charset="0"/>
              </a:rPr>
              <a:t>Thời gian thực thi và số lần duyệt đã giảm chỉ còn 0ms và 113 lần duyệt, vì user112 ở đầu collection. Nếu là user999999 thì số lần duyệt và tốc độ thực thi sẽ lại như lần đầu chúng ta đã thử.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978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43E88-A009-477D-A604-4F30657DA061}"/>
              </a:ext>
            </a:extLst>
          </p:cNvPr>
          <p:cNvSpPr>
            <a:spLocks noGrp="1"/>
          </p:cNvSpPr>
          <p:nvPr>
            <p:ph type="title"/>
          </p:nvPr>
        </p:nvSpPr>
        <p:spPr>
          <a:xfrm>
            <a:off x="1066800" y="473456"/>
            <a:ext cx="10058400" cy="1371600"/>
          </a:xfrm>
        </p:spPr>
        <p:txBody>
          <a:bodyPr/>
          <a:lstStyle/>
          <a:p>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indexes</a:t>
            </a:r>
          </a:p>
        </p:txBody>
      </p:sp>
      <p:sp>
        <p:nvSpPr>
          <p:cNvPr id="3" name="Content Placeholder 2">
            <a:extLst>
              <a:ext uri="{FF2B5EF4-FFF2-40B4-BE49-F238E27FC236}">
                <a16:creationId xmlns:a16="http://schemas.microsoft.com/office/drawing/2014/main" id="{08A1C171-CA50-4167-A2AD-260DB5ABBF5E}"/>
              </a:ext>
            </a:extLst>
          </p:cNvPr>
          <p:cNvSpPr>
            <a:spLocks noGrp="1"/>
          </p:cNvSpPr>
          <p:nvPr>
            <p:ph idx="1"/>
          </p:nvPr>
        </p:nvSpPr>
        <p:spPr/>
        <p:txBody>
          <a:bodyPr>
            <a:normAutofit fontScale="85000" lnSpcReduction="10000"/>
          </a:bodyPr>
          <a:lstStyle/>
          <a:p>
            <a:r>
              <a:rPr lang="en-US" dirty="0" err="1">
                <a:latin typeface="Times New Roman" panose="02020603050405020304" pitchFamily="18" charset="0"/>
                <a:cs typeface="Times New Roman" panose="02020603050405020304" pitchFamily="18" charset="0"/>
              </a:rPr>
              <a:t>db.users.createIndex</a:t>
            </a:r>
            <a:r>
              <a:rPr lang="en-US" dirty="0">
                <a:latin typeface="Times New Roman" panose="02020603050405020304" pitchFamily="18" charset="0"/>
                <a:cs typeface="Times New Roman" panose="02020603050405020304" pitchFamily="18" charset="0"/>
              </a:rPr>
              <a:t>({username: 1}) //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index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username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dần</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dần</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db.users.getIndexes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index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db.users.find</a:t>
            </a:r>
            <a:r>
              <a:rPr lang="en-US" dirty="0">
                <a:latin typeface="Times New Roman" panose="02020603050405020304" pitchFamily="18" charset="0"/>
                <a:cs typeface="Times New Roman" panose="02020603050405020304" pitchFamily="18" charset="0"/>
              </a:rPr>
              <a:t>({username: 'user112'}).explain("</a:t>
            </a:r>
            <a:r>
              <a:rPr lang="en-US" dirty="0" err="1">
                <a:latin typeface="Times New Roman" panose="02020603050405020304" pitchFamily="18" charset="0"/>
                <a:cs typeface="Times New Roman" panose="02020603050405020304" pitchFamily="18" charset="0"/>
              </a:rPr>
              <a:t>executionStats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executionStats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a:solidFill>
                  <a:schemeClr val="accent2">
                    <a:lumMod val="75000"/>
                  </a:schemeClr>
                </a:solidFill>
                <a:latin typeface="Times New Roman" panose="02020603050405020304" pitchFamily="18" charset="0"/>
                <a:cs typeface="Times New Roman" panose="02020603050405020304" pitchFamily="18" charset="0"/>
              </a:rPr>
              <a:t>"</a:t>
            </a:r>
            <a:r>
              <a:rPr lang="en-US" dirty="0" err="1">
                <a:solidFill>
                  <a:schemeClr val="accent2">
                    <a:lumMod val="75000"/>
                  </a:schemeClr>
                </a:solidFill>
                <a:latin typeface="Times New Roman" panose="02020603050405020304" pitchFamily="18" charset="0"/>
                <a:cs typeface="Times New Roman" panose="02020603050405020304" pitchFamily="18" charset="0"/>
              </a:rPr>
              <a:t>executionTimeMillisEstimate</a:t>
            </a:r>
            <a:r>
              <a:rPr lang="en-US" dirty="0">
                <a:solidFill>
                  <a:schemeClr val="accent2">
                    <a:lumMod val="75000"/>
                  </a:schemeClr>
                </a:solidFill>
                <a:latin typeface="Times New Roman" panose="02020603050405020304" pitchFamily="18" charset="0"/>
                <a:cs typeface="Times New Roman" panose="02020603050405020304" pitchFamily="18" charset="0"/>
              </a:rPr>
              <a:t>" : 0,</a:t>
            </a:r>
          </a:p>
          <a:p>
            <a:pPr marL="0" indent="0">
              <a:buNone/>
            </a:pPr>
            <a:r>
              <a:rPr lang="en-US" dirty="0">
                <a:latin typeface="Times New Roman" panose="02020603050405020304" pitchFamily="18" charset="0"/>
                <a:cs typeface="Times New Roman" panose="02020603050405020304" pitchFamily="18" charset="0"/>
              </a:rPr>
              <a:t>		"works" : 2,</a:t>
            </a:r>
          </a:p>
          <a:p>
            <a:pPr marL="0" indent="0">
              <a:buNone/>
            </a:pPr>
            <a:r>
              <a:rPr lang="en-US" dirty="0">
                <a:latin typeface="Times New Roman" panose="02020603050405020304" pitchFamily="18" charset="0"/>
                <a:cs typeface="Times New Roman" panose="02020603050405020304" pitchFamily="18" charset="0"/>
              </a:rPr>
              <a:t>		"advanced" : 1,</a:t>
            </a:r>
          </a:p>
          <a:p>
            <a:pPr marL="0" indent="0">
              <a:buNone/>
            </a:pPr>
            <a:r>
              <a:rPr lang="en-US" dirty="0">
                <a:latin typeface="Times New Roman" panose="02020603050405020304" pitchFamily="18" charset="0"/>
                <a:cs typeface="Times New Roman" panose="02020603050405020304" pitchFamily="18" charset="0"/>
              </a:rPr>
              <a:t>		</a:t>
            </a:r>
            <a:r>
              <a:rPr lang="en-US" dirty="0">
                <a:solidFill>
                  <a:schemeClr val="accent2">
                    <a:lumMod val="75000"/>
                  </a:schemeClr>
                </a:solidFill>
                <a:latin typeface="Times New Roman" panose="02020603050405020304" pitchFamily="18" charset="0"/>
                <a:cs typeface="Times New Roman" panose="02020603050405020304" pitchFamily="18" charset="0"/>
              </a:rPr>
              <a:t>"</a:t>
            </a:r>
            <a:r>
              <a:rPr lang="en-US" dirty="0" err="1">
                <a:solidFill>
                  <a:schemeClr val="accent2">
                    <a:lumMod val="75000"/>
                  </a:schemeClr>
                </a:solidFill>
                <a:latin typeface="Times New Roman" panose="02020603050405020304" pitchFamily="18" charset="0"/>
                <a:cs typeface="Times New Roman" panose="02020603050405020304" pitchFamily="18" charset="0"/>
              </a:rPr>
              <a:t>needTime</a:t>
            </a:r>
            <a:r>
              <a:rPr lang="en-US" dirty="0">
                <a:solidFill>
                  <a:schemeClr val="accent2">
                    <a:lumMod val="75000"/>
                  </a:schemeClr>
                </a:solidFill>
                <a:latin typeface="Times New Roman" panose="02020603050405020304" pitchFamily="18" charset="0"/>
                <a:cs typeface="Times New Roman" panose="02020603050405020304" pitchFamily="18" charset="0"/>
              </a:rPr>
              <a:t>" : 0,</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needYield</a:t>
            </a:r>
            <a:r>
              <a:rPr lang="en-US" dirty="0">
                <a:latin typeface="Times New Roman" panose="02020603050405020304" pitchFamily="18" charset="0"/>
                <a:cs typeface="Times New Roman" panose="02020603050405020304" pitchFamily="18" charset="0"/>
              </a:rPr>
              <a:t>" : 0,</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saveState</a:t>
            </a:r>
            <a:r>
              <a:rPr lang="en-US" dirty="0">
                <a:latin typeface="Times New Roman" panose="02020603050405020304" pitchFamily="18" charset="0"/>
                <a:cs typeface="Times New Roman" panose="02020603050405020304" pitchFamily="18" charset="0"/>
              </a:rPr>
              <a:t>" : 0,</a:t>
            </a:r>
          </a:p>
        </p:txBody>
      </p:sp>
    </p:spTree>
    <p:extLst>
      <p:ext uri="{BB962C8B-B14F-4D97-AF65-F5344CB8AC3E}">
        <p14:creationId xmlns:p14="http://schemas.microsoft.com/office/powerpoint/2010/main" val="1547599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8278-C1F1-4A84-9AAE-FE9C211A90C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Aggregation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mongodb</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1FA7C7-7FBA-43CE-B045-4173A8986D06}"/>
              </a:ext>
            </a:extLst>
          </p:cNvPr>
          <p:cNvSpPr>
            <a:spLocks noGrp="1"/>
          </p:cNvSpPr>
          <p:nvPr>
            <p:ph idx="1"/>
          </p:nvPr>
        </p:nvSpPr>
        <p:spPr>
          <a:xfrm>
            <a:off x="1066799" y="2056527"/>
            <a:ext cx="10058400" cy="3849624"/>
          </a:xfrm>
        </p:spPr>
        <p:txBody>
          <a:bodyPr>
            <a:normAutofit/>
          </a:bodyPr>
          <a:lstStyle/>
          <a:p>
            <a:r>
              <a:rPr lang="vi-VN" sz="1800" dirty="0">
                <a:latin typeface="+mj-lt"/>
              </a:rPr>
              <a:t>Aggregation framework là một truy vấn nâng cao của MongoDb, cho phép thực hiện tính toán , xử lý và kết hợp từ nhiều document(tương tự các bảng trong SQL) để cho ra thông tin cần thiết. </a:t>
            </a:r>
            <a:endParaRPr lang="en-US" sz="1800" dirty="0">
              <a:latin typeface="+mj-lt"/>
            </a:endParaRPr>
          </a:p>
          <a:p>
            <a:endParaRPr lang="en-US" sz="1800" dirty="0">
              <a:latin typeface="+mj-lt"/>
            </a:endParaRPr>
          </a:p>
          <a:p>
            <a:endParaRPr lang="en-US" sz="1800" dirty="0">
              <a:latin typeface="+mj-lt"/>
            </a:endParaRPr>
          </a:p>
          <a:p>
            <a:endParaRPr lang="en-US" sz="1800" dirty="0">
              <a:latin typeface="+mj-lt"/>
            </a:endParaRPr>
          </a:p>
          <a:p>
            <a:endParaRPr lang="en-US" sz="1800" dirty="0">
              <a:latin typeface="+mj-lt"/>
            </a:endParaRPr>
          </a:p>
          <a:p>
            <a:r>
              <a:rPr lang="vi-VN" sz="1800" dirty="0">
                <a:latin typeface="+mj-lt"/>
              </a:rPr>
              <a:t>khi một document được đưa vào Aggregation pipeline để xử lý. Việc thực hiện sẽ được thực hiện tuần tự . Operation 1 -&gt; Operation 2 ... -&gt; Operation N . Đầu ra của Operation 1 sẽ là input đầu vào của Operation 2 và cứ vậy. Cuối cùng sau khi xử lý xong dữ liệu sẽ được output.</a:t>
            </a:r>
            <a:endParaRPr lang="en-US" sz="1800" dirty="0">
              <a:latin typeface="+mj-lt"/>
            </a:endParaRPr>
          </a:p>
        </p:txBody>
      </p:sp>
      <p:pic>
        <p:nvPicPr>
          <p:cNvPr id="4098" name="Picture 2">
            <a:extLst>
              <a:ext uri="{FF2B5EF4-FFF2-40B4-BE49-F238E27FC236}">
                <a16:creationId xmlns:a16="http://schemas.microsoft.com/office/drawing/2014/main" id="{79E3722E-779C-4B2F-8832-E676FCF3A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87" y="3037390"/>
            <a:ext cx="7439025"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173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3250-A517-453B-8444-F4C6FBFA6D25}"/>
              </a:ext>
            </a:extLst>
          </p:cNvPr>
          <p:cNvSpPr>
            <a:spLocks noGrp="1"/>
          </p:cNvSpPr>
          <p:nvPr>
            <p:ph type="title"/>
          </p:nvPr>
        </p:nvSpPr>
        <p:spPr/>
        <p:txBody>
          <a:bodyPr>
            <a:normAutofit fontScale="90000"/>
          </a:bodyPr>
          <a:lstStyle/>
          <a:p>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Operation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Aggregation: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00C6BE-30C5-468E-B513-CB06A87C04E7}"/>
              </a:ext>
            </a:extLst>
          </p:cNvPr>
          <p:cNvSpPr>
            <a:spLocks noGrp="1"/>
          </p:cNvSpPr>
          <p:nvPr>
            <p:ph idx="1"/>
          </p:nvPr>
        </p:nvSpPr>
        <p:spPr/>
        <p:txBody>
          <a:bodyPr>
            <a:normAutofit/>
          </a:bodyPr>
          <a:lstStyle/>
          <a:p>
            <a:r>
              <a:rPr lang="vi-VN" sz="1800" b="1" dirty="0">
                <a:latin typeface="+mj-lt"/>
              </a:rPr>
              <a:t>$project</a:t>
            </a:r>
            <a:r>
              <a:rPr lang="vi-VN" sz="1800" dirty="0">
                <a:latin typeface="+mj-lt"/>
              </a:rPr>
              <a:t> : chỉ định các field mong muốn truy vấn.</a:t>
            </a:r>
          </a:p>
          <a:p>
            <a:r>
              <a:rPr lang="vi-VN" sz="1800" b="1" dirty="0">
                <a:latin typeface="+mj-lt"/>
              </a:rPr>
              <a:t>$match</a:t>
            </a:r>
            <a:r>
              <a:rPr lang="vi-VN" sz="1800" dirty="0">
                <a:latin typeface="+mj-lt"/>
              </a:rPr>
              <a:t> : chọn document mong muốn truy vấn.</a:t>
            </a:r>
          </a:p>
          <a:p>
            <a:r>
              <a:rPr lang="vi-VN" sz="1800" b="1" dirty="0">
                <a:latin typeface="+mj-lt"/>
              </a:rPr>
              <a:t>$limit</a:t>
            </a:r>
            <a:r>
              <a:rPr lang="vi-VN" sz="1800" dirty="0">
                <a:latin typeface="+mj-lt"/>
              </a:rPr>
              <a:t>: giới hạn số lượng document</a:t>
            </a:r>
          </a:p>
          <a:p>
            <a:r>
              <a:rPr lang="vi-VN" sz="1800" b="1" dirty="0">
                <a:latin typeface="+mj-lt"/>
              </a:rPr>
              <a:t>$skip</a:t>
            </a:r>
            <a:r>
              <a:rPr lang="vi-VN" sz="1800" dirty="0">
                <a:latin typeface="+mj-lt"/>
              </a:rPr>
              <a:t> : bỏ qua document nhất định</a:t>
            </a:r>
          </a:p>
          <a:p>
            <a:r>
              <a:rPr lang="vi-VN" sz="1800" b="1" dirty="0">
                <a:latin typeface="+mj-lt"/>
              </a:rPr>
              <a:t>$group</a:t>
            </a:r>
            <a:r>
              <a:rPr lang="vi-VN" sz="1800" dirty="0">
                <a:latin typeface="+mj-lt"/>
              </a:rPr>
              <a:t>: nhóm các document theo điều kiện nhất định</a:t>
            </a:r>
          </a:p>
          <a:p>
            <a:r>
              <a:rPr lang="vi-VN" sz="1800" b="1" dirty="0">
                <a:latin typeface="+mj-lt"/>
              </a:rPr>
              <a:t>$sort</a:t>
            </a:r>
            <a:r>
              <a:rPr lang="vi-VN" sz="1800" dirty="0">
                <a:latin typeface="+mj-lt"/>
              </a:rPr>
              <a:t>: sắp xếp document</a:t>
            </a:r>
          </a:p>
          <a:p>
            <a:r>
              <a:rPr lang="en-US" sz="1800" dirty="0">
                <a:latin typeface="+mj-lt"/>
              </a:rPr>
              <a:t>….</a:t>
            </a:r>
          </a:p>
        </p:txBody>
      </p:sp>
    </p:spTree>
    <p:extLst>
      <p:ext uri="{BB962C8B-B14F-4D97-AF65-F5344CB8AC3E}">
        <p14:creationId xmlns:p14="http://schemas.microsoft.com/office/powerpoint/2010/main" val="584998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DCCD-CA9C-4F0A-81B9-BE3D49F488B2}"/>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58501516-82A7-4A24-A0FF-93F11DE99C1A}"/>
              </a:ext>
            </a:extLst>
          </p:cNvPr>
          <p:cNvSpPr>
            <a:spLocks noGrp="1"/>
          </p:cNvSpPr>
          <p:nvPr>
            <p:ph idx="1"/>
          </p:nvPr>
        </p:nvSpPr>
        <p:spPr/>
        <p:txBody>
          <a:bodyPr>
            <a:normAutofit/>
          </a:bodyPr>
          <a:lstStyle/>
          <a:p>
            <a:r>
              <a:rPr lang="en-US" sz="2000" dirty="0" err="1">
                <a:latin typeface="Times New Roman" panose="02020603050405020304" pitchFamily="18" charset="0"/>
                <a:cs typeface="Times New Roman" panose="02020603050405020304" pitchFamily="18" charset="0"/>
              </a:rPr>
              <a:t>db.products.aggregate</a:t>
            </a:r>
            <a:r>
              <a:rPr lang="en-US" sz="2000" dirty="0">
                <a:latin typeface="Times New Roman" panose="02020603050405020304" pitchFamily="18" charset="0"/>
                <a:cs typeface="Times New Roman" panose="02020603050405020304" pitchFamily="18" charset="0"/>
              </a:rPr>
              <a:t>([ {$match: …}, {$group: …}, {$sort: …} ]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5124" name="Picture 4">
            <a:extLst>
              <a:ext uri="{FF2B5EF4-FFF2-40B4-BE49-F238E27FC236}">
                <a16:creationId xmlns:a16="http://schemas.microsoft.com/office/drawing/2014/main" id="{04A95E4B-F2A2-41CB-87FD-429B2AA15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8" y="2576513"/>
            <a:ext cx="7858125" cy="17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654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D1FCB25-BC39-4B61-A78E-4E9C5B8F31BF}"/>
              </a:ext>
            </a:extLst>
          </p:cNvPr>
          <p:cNvPicPr>
            <a:picLocks noChangeAspect="1"/>
          </p:cNvPicPr>
          <p:nvPr/>
        </p:nvPicPr>
        <p:blipFill>
          <a:blip r:embed="rId2"/>
          <a:stretch>
            <a:fillRect/>
          </a:stretch>
        </p:blipFill>
        <p:spPr>
          <a:xfrm>
            <a:off x="1758312" y="672973"/>
            <a:ext cx="8675375" cy="5512054"/>
          </a:xfrm>
          <a:prstGeom prst="rect">
            <a:avLst/>
          </a:prstGeom>
        </p:spPr>
      </p:pic>
    </p:spTree>
    <p:extLst>
      <p:ext uri="{BB962C8B-B14F-4D97-AF65-F5344CB8AC3E}">
        <p14:creationId xmlns:p14="http://schemas.microsoft.com/office/powerpoint/2010/main" val="161547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CB9E-E9DF-4468-8D73-8C9453EA9298}"/>
              </a:ext>
            </a:extLst>
          </p:cNvPr>
          <p:cNvSpPr>
            <a:spLocks noGrp="1"/>
          </p:cNvSpPr>
          <p:nvPr>
            <p:ph type="title"/>
          </p:nvPr>
        </p:nvSpPr>
        <p:spPr>
          <a:xfrm>
            <a:off x="2572478" y="2871585"/>
            <a:ext cx="10178322" cy="1492132"/>
          </a:xfrm>
        </p:spPr>
        <p:txBody>
          <a:bodyPr/>
          <a:lstStyle/>
          <a:p>
            <a:r>
              <a:rPr lang="en-US" dirty="0"/>
              <a:t>Referenced relationship</a:t>
            </a:r>
          </a:p>
        </p:txBody>
      </p:sp>
    </p:spTree>
    <p:extLst>
      <p:ext uri="{BB962C8B-B14F-4D97-AF65-F5344CB8AC3E}">
        <p14:creationId xmlns:p14="http://schemas.microsoft.com/office/powerpoint/2010/main" val="4084391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486C9-37A4-4FF9-AEBE-DBF2BA73E410}"/>
              </a:ext>
            </a:extLst>
          </p:cNvPr>
          <p:cNvSpPr>
            <a:spLocks noGrp="1"/>
          </p:cNvSpPr>
          <p:nvPr>
            <p:ph type="title"/>
          </p:nvPr>
        </p:nvSpPr>
        <p:spPr/>
        <p:txBody>
          <a:bodyPr/>
          <a:lstStyle/>
          <a:p>
            <a:r>
              <a:rPr lang="en-US" dirty="0"/>
              <a:t>Relationship </a:t>
            </a:r>
            <a:r>
              <a:rPr lang="en-US" dirty="0" err="1"/>
              <a:t>trong</a:t>
            </a:r>
            <a:r>
              <a:rPr lang="en-US" dirty="0"/>
              <a:t> MongoDB</a:t>
            </a:r>
          </a:p>
        </p:txBody>
      </p:sp>
      <p:sp>
        <p:nvSpPr>
          <p:cNvPr id="3" name="Content Placeholder 2">
            <a:extLst>
              <a:ext uri="{FF2B5EF4-FFF2-40B4-BE49-F238E27FC236}">
                <a16:creationId xmlns:a16="http://schemas.microsoft.com/office/drawing/2014/main" id="{175F84BF-B477-4359-9FED-056D13068A6F}"/>
              </a:ext>
            </a:extLst>
          </p:cNvPr>
          <p:cNvSpPr>
            <a:spLocks noGrp="1"/>
          </p:cNvSpPr>
          <p:nvPr>
            <p:ph idx="1"/>
          </p:nvPr>
        </p:nvSpPr>
        <p:spPr>
          <a:xfrm>
            <a:off x="1251678" y="1405467"/>
            <a:ext cx="10178322" cy="4474125"/>
          </a:xfrm>
        </p:spPr>
        <p:txBody>
          <a:bodyPr/>
          <a:lstStyle/>
          <a:p>
            <a:r>
              <a:rPr lang="vi-VN" dirty="0"/>
              <a:t>Relationship trong MongoDB tượng trưng cho cách các Document có mối liên quan với nhau. Relationship có thể được mô hình hóa thông qua phương thức Embeded và Referenced. Những Relationship này có thể là 1:1, 1:N, N:1, hoặc N:N.</a:t>
            </a:r>
            <a:endParaRPr lang="en-US" dirty="0"/>
          </a:p>
        </p:txBody>
      </p:sp>
      <p:pic>
        <p:nvPicPr>
          <p:cNvPr id="5" name="Picture 4">
            <a:extLst>
              <a:ext uri="{FF2B5EF4-FFF2-40B4-BE49-F238E27FC236}">
                <a16:creationId xmlns:a16="http://schemas.microsoft.com/office/drawing/2014/main" id="{A12B1E2D-CE77-47A1-8ECC-52502AF7F743}"/>
              </a:ext>
            </a:extLst>
          </p:cNvPr>
          <p:cNvPicPr>
            <a:picLocks noChangeAspect="1"/>
          </p:cNvPicPr>
          <p:nvPr/>
        </p:nvPicPr>
        <p:blipFill>
          <a:blip r:embed="rId2"/>
          <a:stretch>
            <a:fillRect/>
          </a:stretch>
        </p:blipFill>
        <p:spPr>
          <a:xfrm>
            <a:off x="2632194" y="2612061"/>
            <a:ext cx="7375406" cy="4100104"/>
          </a:xfrm>
          <a:prstGeom prst="rect">
            <a:avLst/>
          </a:prstGeom>
        </p:spPr>
      </p:pic>
    </p:spTree>
    <p:extLst>
      <p:ext uri="{BB962C8B-B14F-4D97-AF65-F5344CB8AC3E}">
        <p14:creationId xmlns:p14="http://schemas.microsoft.com/office/powerpoint/2010/main" val="2650548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4C11-D141-48E1-A6D0-8978F358D6D6}"/>
              </a:ext>
            </a:extLst>
          </p:cNvPr>
          <p:cNvSpPr>
            <a:spLocks noGrp="1"/>
          </p:cNvSpPr>
          <p:nvPr>
            <p:ph type="title"/>
          </p:nvPr>
        </p:nvSpPr>
        <p:spPr/>
        <p:txBody>
          <a:bodyPr>
            <a:normAutofit fontScale="90000"/>
          </a:bodyPr>
          <a:lstStyle/>
          <a:p>
            <a:r>
              <a:rPr lang="en-US" dirty="0" err="1"/>
              <a:t>Mô</a:t>
            </a:r>
            <a:r>
              <a:rPr lang="en-US" dirty="0"/>
              <a:t> </a:t>
            </a:r>
            <a:r>
              <a:rPr lang="en-US" dirty="0" err="1"/>
              <a:t>hình</a:t>
            </a:r>
            <a:r>
              <a:rPr lang="en-US" dirty="0"/>
              <a:t> </a:t>
            </a:r>
            <a:r>
              <a:rPr lang="en-US" dirty="0" err="1"/>
              <a:t>hóa</a:t>
            </a:r>
            <a:r>
              <a:rPr lang="en-US" dirty="0"/>
              <a:t> </a:t>
            </a:r>
            <a:r>
              <a:rPr lang="en-US" dirty="0" err="1"/>
              <a:t>Embeded</a:t>
            </a:r>
            <a:r>
              <a:rPr lang="en-US" dirty="0"/>
              <a:t> Relationships</a:t>
            </a:r>
            <a:br>
              <a:rPr lang="en-US" dirty="0"/>
            </a:br>
            <a:endParaRPr lang="en-US" dirty="0"/>
          </a:p>
        </p:txBody>
      </p:sp>
      <p:sp>
        <p:nvSpPr>
          <p:cNvPr id="3" name="Content Placeholder 2">
            <a:extLst>
              <a:ext uri="{FF2B5EF4-FFF2-40B4-BE49-F238E27FC236}">
                <a16:creationId xmlns:a16="http://schemas.microsoft.com/office/drawing/2014/main" id="{2A41221D-5FED-4FD0-AD49-CC1661E5302C}"/>
              </a:ext>
            </a:extLst>
          </p:cNvPr>
          <p:cNvSpPr>
            <a:spLocks noGrp="1"/>
          </p:cNvSpPr>
          <p:nvPr>
            <p:ph idx="1"/>
          </p:nvPr>
        </p:nvSpPr>
        <p:spPr>
          <a:xfrm>
            <a:off x="1251678" y="1389893"/>
            <a:ext cx="4962855" cy="3593591"/>
          </a:xfrm>
        </p:spPr>
        <p:txBody>
          <a:bodyPr/>
          <a:lstStyle/>
          <a:p>
            <a:r>
              <a:rPr lang="vi-VN" dirty="0">
                <a:latin typeface="Times New Roman (Headings)"/>
              </a:rPr>
              <a:t>Trong phương pháp Embeded, chúng ta nhúng address document vào trong user document.</a:t>
            </a:r>
            <a:endParaRPr lang="en-US" dirty="0">
              <a:latin typeface="Times New Roman (Headings)"/>
            </a:endParaRPr>
          </a:p>
          <a:p>
            <a:r>
              <a:rPr lang="vi-VN" dirty="0">
                <a:latin typeface="Times New Roman (Headings)"/>
              </a:rPr>
              <a:t>Điểm hạn chế ở đây là, nếu Document được nhúng tiếp tục tăng kích cỡ quá nhiều, nó sẽ ảnh hưởng đến hiệu suất đọc/ghi.</a:t>
            </a:r>
            <a:endParaRPr lang="en-US" dirty="0">
              <a:latin typeface="Times New Roman (Headings)"/>
            </a:endParaRPr>
          </a:p>
        </p:txBody>
      </p:sp>
      <p:pic>
        <p:nvPicPr>
          <p:cNvPr id="4" name="Picture 3">
            <a:extLst>
              <a:ext uri="{FF2B5EF4-FFF2-40B4-BE49-F238E27FC236}">
                <a16:creationId xmlns:a16="http://schemas.microsoft.com/office/drawing/2014/main" id="{FA0C29FF-3CDC-4247-B247-FC6950D08761}"/>
              </a:ext>
            </a:extLst>
          </p:cNvPr>
          <p:cNvPicPr>
            <a:picLocks noChangeAspect="1"/>
          </p:cNvPicPr>
          <p:nvPr/>
        </p:nvPicPr>
        <p:blipFill>
          <a:blip r:embed="rId2"/>
          <a:stretch>
            <a:fillRect/>
          </a:stretch>
        </p:blipFill>
        <p:spPr>
          <a:xfrm>
            <a:off x="6891683" y="1296782"/>
            <a:ext cx="4538317" cy="4582810"/>
          </a:xfrm>
          <a:prstGeom prst="rect">
            <a:avLst/>
          </a:prstGeom>
        </p:spPr>
      </p:pic>
    </p:spTree>
    <p:extLst>
      <p:ext uri="{BB962C8B-B14F-4D97-AF65-F5344CB8AC3E}">
        <p14:creationId xmlns:p14="http://schemas.microsoft.com/office/powerpoint/2010/main" val="2833159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D12B-E167-4FC9-AFB9-D8C798AF15AD}"/>
              </a:ext>
            </a:extLst>
          </p:cNvPr>
          <p:cNvSpPr>
            <a:spLocks noGrp="1"/>
          </p:cNvSpPr>
          <p:nvPr>
            <p:ph type="title"/>
          </p:nvPr>
        </p:nvSpPr>
        <p:spPr/>
        <p:txBody>
          <a:bodyPr/>
          <a:lstStyle/>
          <a:p>
            <a:r>
              <a:rPr lang="en-US" dirty="0" err="1">
                <a:latin typeface="Times New Roman (Headings)"/>
              </a:rPr>
              <a:t>Mô</a:t>
            </a:r>
            <a:r>
              <a:rPr lang="en-US" dirty="0">
                <a:latin typeface="Times New Roman (Headings)"/>
              </a:rPr>
              <a:t> </a:t>
            </a:r>
            <a:r>
              <a:rPr lang="en-US" dirty="0" err="1">
                <a:latin typeface="Times New Roman (Headings)"/>
              </a:rPr>
              <a:t>hình</a:t>
            </a:r>
            <a:r>
              <a:rPr lang="en-US" dirty="0">
                <a:latin typeface="Times New Roman (Headings)"/>
              </a:rPr>
              <a:t> </a:t>
            </a:r>
            <a:r>
              <a:rPr lang="en-US" dirty="0" err="1">
                <a:latin typeface="Times New Roman (Headings)"/>
              </a:rPr>
              <a:t>hóa</a:t>
            </a:r>
            <a:r>
              <a:rPr lang="en-US" dirty="0">
                <a:latin typeface="Times New Roman (Headings)"/>
              </a:rPr>
              <a:t> Referenced Relationship</a:t>
            </a:r>
          </a:p>
        </p:txBody>
      </p:sp>
      <p:sp>
        <p:nvSpPr>
          <p:cNvPr id="3" name="Content Placeholder 2">
            <a:extLst>
              <a:ext uri="{FF2B5EF4-FFF2-40B4-BE49-F238E27FC236}">
                <a16:creationId xmlns:a16="http://schemas.microsoft.com/office/drawing/2014/main" id="{A216DBA8-1DAB-4C19-982A-77D6CDC7B1A6}"/>
              </a:ext>
            </a:extLst>
          </p:cNvPr>
          <p:cNvSpPr>
            <a:spLocks noGrp="1"/>
          </p:cNvSpPr>
          <p:nvPr>
            <p:ph idx="1"/>
          </p:nvPr>
        </p:nvSpPr>
        <p:spPr>
          <a:xfrm>
            <a:off x="1251678" y="2286001"/>
            <a:ext cx="4844322" cy="3593591"/>
          </a:xfrm>
        </p:spPr>
        <p:txBody>
          <a:bodyPr/>
          <a:lstStyle/>
          <a:p>
            <a:r>
              <a:rPr lang="vi-VN" dirty="0">
                <a:latin typeface="Times New Roman (Headings)"/>
              </a:rPr>
              <a:t>Đây là phương pháp thiết kế Relationship tiêu chuẩn hóa. Trong phương pháp này, cả user và address document sẽ vẫn được duy trì một cách riêng rẽ, nhưng user document sẽ chứa một trường mà sẽ tham chiếu đến trường id của address document.</a:t>
            </a:r>
            <a:endParaRPr lang="en-US" dirty="0">
              <a:latin typeface="Times New Roman (Headings)"/>
            </a:endParaRPr>
          </a:p>
        </p:txBody>
      </p:sp>
      <p:pic>
        <p:nvPicPr>
          <p:cNvPr id="4" name="Picture 3">
            <a:extLst>
              <a:ext uri="{FF2B5EF4-FFF2-40B4-BE49-F238E27FC236}">
                <a16:creationId xmlns:a16="http://schemas.microsoft.com/office/drawing/2014/main" id="{7094BCD4-1302-4D10-B56E-EA7E93F4A5D3}"/>
              </a:ext>
            </a:extLst>
          </p:cNvPr>
          <p:cNvPicPr>
            <a:picLocks noChangeAspect="1"/>
          </p:cNvPicPr>
          <p:nvPr/>
        </p:nvPicPr>
        <p:blipFill>
          <a:blip r:embed="rId2"/>
          <a:stretch>
            <a:fillRect/>
          </a:stretch>
        </p:blipFill>
        <p:spPr>
          <a:xfrm>
            <a:off x="6489492" y="2000671"/>
            <a:ext cx="4694920" cy="2452795"/>
          </a:xfrm>
          <a:prstGeom prst="rect">
            <a:avLst/>
          </a:prstGeom>
        </p:spPr>
      </p:pic>
    </p:spTree>
    <p:extLst>
      <p:ext uri="{BB962C8B-B14F-4D97-AF65-F5344CB8AC3E}">
        <p14:creationId xmlns:p14="http://schemas.microsoft.com/office/powerpoint/2010/main" val="164131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a:bodyPr>
          <a:lstStyle/>
          <a:p>
            <a:pPr algn="ct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MongoDB</a:t>
            </a:r>
          </a:p>
        </p:txBody>
      </p:sp>
      <p:pic>
        <p:nvPicPr>
          <p:cNvPr id="1026" name="Picture 2">
            <a:extLst>
              <a:ext uri="{FF2B5EF4-FFF2-40B4-BE49-F238E27FC236}">
                <a16:creationId xmlns:a16="http://schemas.microsoft.com/office/drawing/2014/main" id="{55BEB08A-768E-4E4E-85BC-ECD22963FBC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22937" y="1747838"/>
            <a:ext cx="7746125" cy="3849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FF97E0-D99B-4F62-BA7B-70260B2D8FEB}"/>
              </a:ext>
            </a:extLst>
          </p:cNvPr>
          <p:cNvPicPr>
            <a:picLocks noChangeAspect="1"/>
          </p:cNvPicPr>
          <p:nvPr/>
        </p:nvPicPr>
        <p:blipFill rotWithShape="1">
          <a:blip r:embed="rId3"/>
          <a:srcRect r="7863"/>
          <a:stretch/>
        </p:blipFill>
        <p:spPr>
          <a:xfrm>
            <a:off x="7037028" y="2286001"/>
            <a:ext cx="4780794" cy="3696009"/>
          </a:xfrm>
          <a:prstGeom prst="rect">
            <a:avLst/>
          </a:prstGeom>
        </p:spPr>
      </p:pic>
      <p:sp>
        <p:nvSpPr>
          <p:cNvPr id="2" name="Title 1">
            <a:extLst>
              <a:ext uri="{FF2B5EF4-FFF2-40B4-BE49-F238E27FC236}">
                <a16:creationId xmlns:a16="http://schemas.microsoft.com/office/drawing/2014/main" id="{F66E0A0E-1B9E-4EE3-8DB1-4764B802B24D}"/>
              </a:ext>
            </a:extLst>
          </p:cNvPr>
          <p:cNvSpPr>
            <a:spLocks noGrp="1"/>
          </p:cNvSpPr>
          <p:nvPr>
            <p:ph type="title"/>
          </p:nvPr>
        </p:nvSpPr>
        <p:spPr/>
        <p:txBody>
          <a:bodyPr/>
          <a:lstStyle/>
          <a:p>
            <a:r>
              <a:rPr lang="en-US" dirty="0" err="1">
                <a:latin typeface="Times New Roman (Headings)"/>
              </a:rPr>
              <a:t>Sử</a:t>
            </a:r>
            <a:r>
              <a:rPr lang="en-US" dirty="0">
                <a:latin typeface="Times New Roman (Headings)"/>
              </a:rPr>
              <a:t> </a:t>
            </a:r>
            <a:r>
              <a:rPr lang="en-US" dirty="0" err="1">
                <a:latin typeface="Times New Roman (Headings)"/>
              </a:rPr>
              <a:t>dụng</a:t>
            </a:r>
            <a:r>
              <a:rPr lang="en-US" dirty="0">
                <a:latin typeface="Times New Roman (Headings)"/>
              </a:rPr>
              <a:t> </a:t>
            </a:r>
            <a:r>
              <a:rPr lang="en-US" dirty="0" err="1">
                <a:latin typeface="Times New Roman (Headings)"/>
              </a:rPr>
              <a:t>DBRefs</a:t>
            </a:r>
            <a:r>
              <a:rPr lang="en-US" dirty="0">
                <a:latin typeface="Times New Roman (Headings)"/>
              </a:rPr>
              <a:t> </a:t>
            </a:r>
            <a:r>
              <a:rPr lang="en-US" dirty="0" err="1">
                <a:latin typeface="Times New Roman (Headings)"/>
              </a:rPr>
              <a:t>trong</a:t>
            </a:r>
            <a:r>
              <a:rPr lang="en-US" dirty="0">
                <a:latin typeface="Times New Roman (Headings)"/>
              </a:rPr>
              <a:t> MongoDB</a:t>
            </a:r>
          </a:p>
        </p:txBody>
      </p:sp>
      <p:sp>
        <p:nvSpPr>
          <p:cNvPr id="3" name="Content Placeholder 2">
            <a:extLst>
              <a:ext uri="{FF2B5EF4-FFF2-40B4-BE49-F238E27FC236}">
                <a16:creationId xmlns:a16="http://schemas.microsoft.com/office/drawing/2014/main" id="{D2973677-F7A6-4F56-9932-0964DACBC632}"/>
              </a:ext>
            </a:extLst>
          </p:cNvPr>
          <p:cNvSpPr>
            <a:spLocks noGrp="1"/>
          </p:cNvSpPr>
          <p:nvPr>
            <p:ph idx="1"/>
          </p:nvPr>
        </p:nvSpPr>
        <p:spPr>
          <a:xfrm>
            <a:off x="900804" y="2286001"/>
            <a:ext cx="6244275" cy="4189614"/>
          </a:xfrm>
        </p:spPr>
        <p:txBody>
          <a:bodyPr>
            <a:normAutofit/>
          </a:bodyPr>
          <a:lstStyle/>
          <a:p>
            <a:pPr marL="0" indent="0">
              <a:buNone/>
            </a:pPr>
            <a:r>
              <a:rPr lang="vi-VN" dirty="0"/>
              <a:t>Sử dụng DBRefs trong MongoDB</a:t>
            </a:r>
          </a:p>
          <a:p>
            <a:pPr marL="0" indent="0">
              <a:buNone/>
            </a:pPr>
            <a:r>
              <a:rPr lang="vi-VN" dirty="0"/>
              <a:t>Có 3 trường trong DBRefs:</a:t>
            </a:r>
          </a:p>
          <a:p>
            <a:r>
              <a:rPr lang="vi-VN" dirty="0"/>
              <a:t>$ref: Trường này xác định Collection của Document được tham chiếu.</a:t>
            </a:r>
          </a:p>
          <a:p>
            <a:r>
              <a:rPr lang="vi-VN" dirty="0"/>
              <a:t>$id: Trường này xác định trường _id của Document được tham chiếu.</a:t>
            </a:r>
          </a:p>
          <a:p>
            <a:r>
              <a:rPr lang="vi-VN" dirty="0"/>
              <a:t>$db: Trường này là một trường tùy ý, chứa tên của Database mà Document được tham chiếu ở trong đó.</a:t>
            </a:r>
            <a:endParaRPr lang="en-US" dirty="0"/>
          </a:p>
        </p:txBody>
      </p:sp>
    </p:spTree>
    <p:extLst>
      <p:ext uri="{BB962C8B-B14F-4D97-AF65-F5344CB8AC3E}">
        <p14:creationId xmlns:p14="http://schemas.microsoft.com/office/powerpoint/2010/main" val="2000464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27CD-04A0-4EEF-B5DB-BF28E757B33C}"/>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tool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mongodb</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C16FC3-9C6A-4981-AEEC-5DFB6AE7D1E6}"/>
              </a:ext>
            </a:extLst>
          </p:cNvPr>
          <p:cNvSpPr>
            <a:spLocks noGrp="1"/>
          </p:cNvSpPr>
          <p:nvPr>
            <p:ph idx="1"/>
          </p:nvPr>
        </p:nvSpPr>
        <p:spPr/>
        <p:txBody>
          <a:bodyPr>
            <a:normAutofit/>
          </a:bodyPr>
          <a:lstStyle/>
          <a:p>
            <a:r>
              <a:rPr lang="vi-VN" sz="2500" dirty="0">
                <a:latin typeface="Times New Roman (Headings)"/>
              </a:rPr>
              <a:t>RoboMongo</a:t>
            </a:r>
          </a:p>
          <a:p>
            <a:r>
              <a:rPr lang="vi-VN" sz="2500" dirty="0">
                <a:latin typeface="Times New Roman (Headings)"/>
              </a:rPr>
              <a:t>UMongo(trước đây là JMongoBrower)</a:t>
            </a:r>
          </a:p>
          <a:p>
            <a:r>
              <a:rPr lang="vi-VN" sz="2500" dirty="0">
                <a:latin typeface="Times New Roman (Headings)"/>
              </a:rPr>
              <a:t>MongoExplorer</a:t>
            </a:r>
          </a:p>
          <a:p>
            <a:r>
              <a:rPr lang="vi-VN" sz="2500" dirty="0">
                <a:latin typeface="Times New Roman (Headings)"/>
              </a:rPr>
              <a:t>RockMongo</a:t>
            </a:r>
            <a:endParaRPr lang="en-US" sz="2500" dirty="0">
              <a:latin typeface="Times New Roman (Headings)"/>
            </a:endParaRPr>
          </a:p>
          <a:p>
            <a:r>
              <a:rPr lang="en-US" sz="2500" dirty="0">
                <a:latin typeface="Times New Roman (Headings)"/>
              </a:rPr>
              <a:t>Mongo compass</a:t>
            </a:r>
          </a:p>
          <a:p>
            <a:r>
              <a:rPr lang="en-US" sz="2500" dirty="0">
                <a:latin typeface="Times New Roman (Headings)"/>
              </a:rPr>
              <a:t>Studio3T </a:t>
            </a:r>
          </a:p>
        </p:txBody>
      </p:sp>
    </p:spTree>
    <p:extLst>
      <p:ext uri="{BB962C8B-B14F-4D97-AF65-F5344CB8AC3E}">
        <p14:creationId xmlns:p14="http://schemas.microsoft.com/office/powerpoint/2010/main" val="202614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81819-2E81-4DC6-AA7D-4A6216B55339}"/>
              </a:ext>
            </a:extLst>
          </p:cNvPr>
          <p:cNvSpPr>
            <a:spLocks noGrp="1"/>
          </p:cNvSpPr>
          <p:nvPr>
            <p:ph type="title"/>
          </p:nvPr>
        </p:nvSpPr>
        <p:spPr>
          <a:xfrm>
            <a:off x="1354667" y="2743200"/>
            <a:ext cx="10058400" cy="1371600"/>
          </a:xfrm>
        </p:spPr>
        <p:txBody>
          <a:bodyPr/>
          <a:lstStyle/>
          <a:p>
            <a:pPr algn="ctr"/>
            <a:r>
              <a:rPr lang="en-US" dirty="0">
                <a:latin typeface="Times New Roman (Headings)"/>
              </a:rPr>
              <a:t>Demo </a:t>
            </a:r>
            <a:r>
              <a:rPr lang="en-US" dirty="0" err="1">
                <a:latin typeface="Times New Roman (Headings)"/>
              </a:rPr>
              <a:t>sử</a:t>
            </a:r>
            <a:r>
              <a:rPr lang="en-US" dirty="0">
                <a:latin typeface="Times New Roman (Headings)"/>
              </a:rPr>
              <a:t> </a:t>
            </a:r>
            <a:r>
              <a:rPr lang="en-US" dirty="0" err="1">
                <a:latin typeface="Times New Roman (Headings)"/>
              </a:rPr>
              <a:t>dụng</a:t>
            </a:r>
            <a:r>
              <a:rPr lang="en-US" dirty="0">
                <a:latin typeface="Times New Roman (Headings)"/>
              </a:rPr>
              <a:t> studio3T</a:t>
            </a:r>
          </a:p>
        </p:txBody>
      </p:sp>
    </p:spTree>
    <p:extLst>
      <p:ext uri="{BB962C8B-B14F-4D97-AF65-F5344CB8AC3E}">
        <p14:creationId xmlns:p14="http://schemas.microsoft.com/office/powerpoint/2010/main" val="772818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4BE6-9540-4E7A-A73F-DEE34ACFFE7D}"/>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mongoDB</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31FC05-8C8C-40C9-BC9D-3D975E6C9D59}"/>
              </a:ext>
            </a:extLst>
          </p:cNvPr>
          <p:cNvSpPr>
            <a:spLocks noGrp="1"/>
          </p:cNvSpPr>
          <p:nvPr>
            <p:ph idx="1"/>
          </p:nvPr>
        </p:nvSpPr>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_id</a:t>
            </a:r>
          </a:p>
          <a:p>
            <a:r>
              <a:rPr lang="en-US" b="1" dirty="0">
                <a:latin typeface="Times New Roman" panose="02020603050405020304" pitchFamily="18" charset="0"/>
                <a:cs typeface="Times New Roman" panose="02020603050405020304" pitchFamily="18" charset="0"/>
              </a:rPr>
              <a:t>Collection</a:t>
            </a:r>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Cursor</a:t>
            </a:r>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Database</a:t>
            </a:r>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Document</a:t>
            </a:r>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Field</a:t>
            </a:r>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JSON</a:t>
            </a:r>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Index</a:t>
            </a:r>
            <a:r>
              <a:rPr lang="en-US" dirty="0">
                <a:latin typeface="Times New Roman" panose="02020603050405020304" pitchFamily="18" charset="0"/>
                <a:cs typeface="Times New Roman" panose="02020603050405020304" pitchFamily="18" charset="0"/>
              </a:rPr>
              <a:t> </a:t>
            </a:r>
          </a:p>
          <a:p>
            <a:r>
              <a:rPr lang="en-US" b="1" i="1" dirty="0">
                <a:latin typeface="Times New Roman" panose="02020603050405020304" pitchFamily="18" charset="0"/>
                <a:cs typeface="Times New Roman" panose="02020603050405020304" pitchFamily="18" charset="0"/>
              </a:rPr>
              <a:t>L</a:t>
            </a:r>
            <a:r>
              <a:rPr lang="vi-VN" b="1" i="1" dirty="0">
                <a:latin typeface="Times New Roman" panose="02020603050405020304" pitchFamily="18" charset="0"/>
                <a:cs typeface="Times New Roman" panose="02020603050405020304" pitchFamily="18" charset="0"/>
              </a:rPr>
              <a:t>ư</a:t>
            </a:r>
            <a:r>
              <a:rPr lang="en-US" b="1" i="1" dirty="0">
                <a:latin typeface="Times New Roman" panose="02020603050405020304" pitchFamily="18" charset="0"/>
                <a:cs typeface="Times New Roman" panose="02020603050405020304" pitchFamily="18" charset="0"/>
              </a:rPr>
              <a:t>u ý: </a:t>
            </a:r>
            <a:r>
              <a:rPr lang="vi-VN" b="1" i="1" dirty="0">
                <a:latin typeface="Times New Roman" panose="02020603050405020304" pitchFamily="18" charset="0"/>
                <a:cs typeface="Times New Roman" panose="02020603050405020304" pitchFamily="18" charset="0"/>
              </a:rPr>
              <a:t>Một _id được dùng để đại diện cho một document và chúng được sinh ra khi thêm một Document vào Collection.</a:t>
            </a: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746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2AC18-D6A0-43FF-B194-1CEFF91A5FA7}"/>
              </a:ext>
            </a:extLst>
          </p:cNvPr>
          <p:cNvSpPr>
            <a:spLocks noGrp="1"/>
          </p:cNvSpPr>
          <p:nvPr>
            <p:ph type="title"/>
          </p:nvPr>
        </p:nvSpPr>
        <p:spPr/>
        <p:txBody>
          <a:bodyPr/>
          <a:lstStyle/>
          <a:p>
            <a:r>
              <a:rPr lang="vi-VN" dirty="0"/>
              <a:t>MongoDB hoạt động như thế nào</a:t>
            </a:r>
            <a:endParaRPr lang="en-US" dirty="0"/>
          </a:p>
        </p:txBody>
      </p:sp>
      <p:pic>
        <p:nvPicPr>
          <p:cNvPr id="2050" name="Picture 2">
            <a:extLst>
              <a:ext uri="{FF2B5EF4-FFF2-40B4-BE49-F238E27FC236}">
                <a16:creationId xmlns:a16="http://schemas.microsoft.com/office/drawing/2014/main" id="{95CD0A1E-1B1A-4D3D-AB73-22B2C101B7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5404" y="1683838"/>
            <a:ext cx="7221192" cy="4650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25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B1919-935B-4B31-A50A-D4D3231AC998}"/>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mongoDB</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C0E5FE7-2E35-443E-B8B7-217434509DA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2066F88-DF83-48C6-B888-CDD16CF8CEC5}"/>
              </a:ext>
            </a:extLst>
          </p:cNvPr>
          <p:cNvPicPr>
            <a:picLocks noChangeAspect="1"/>
          </p:cNvPicPr>
          <p:nvPr/>
        </p:nvPicPr>
        <p:blipFill>
          <a:blip r:embed="rId2"/>
          <a:stretch>
            <a:fillRect/>
          </a:stretch>
        </p:blipFill>
        <p:spPr>
          <a:xfrm>
            <a:off x="996617" y="1807201"/>
            <a:ext cx="10687867" cy="4459798"/>
          </a:xfrm>
          <a:prstGeom prst="rect">
            <a:avLst/>
          </a:prstGeom>
        </p:spPr>
      </p:pic>
    </p:spTree>
    <p:extLst>
      <p:ext uri="{BB962C8B-B14F-4D97-AF65-F5344CB8AC3E}">
        <p14:creationId xmlns:p14="http://schemas.microsoft.com/office/powerpoint/2010/main" val="2810788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E3D8-FF60-47A1-A986-457DDC560B82}"/>
              </a:ext>
            </a:extLst>
          </p:cNvPr>
          <p:cNvSpPr>
            <a:spLocks noGrp="1"/>
          </p:cNvSpPr>
          <p:nvPr>
            <p:ph type="title"/>
          </p:nvPr>
        </p:nvSpPr>
        <p:spPr/>
        <p:txBody>
          <a:bodyPr/>
          <a:lstStyle/>
          <a:p>
            <a:r>
              <a:rPr lang="en-US" dirty="0"/>
              <a:t>Indexes </a:t>
            </a:r>
            <a:r>
              <a:rPr lang="en-US" dirty="0" err="1"/>
              <a:t>trong</a:t>
            </a:r>
            <a:r>
              <a:rPr lang="en-US" dirty="0"/>
              <a:t> </a:t>
            </a:r>
            <a:r>
              <a:rPr lang="en-US" dirty="0" err="1"/>
              <a:t>mongoDB</a:t>
            </a:r>
            <a:endParaRPr lang="en-US" dirty="0"/>
          </a:p>
        </p:txBody>
      </p:sp>
      <p:sp>
        <p:nvSpPr>
          <p:cNvPr id="3" name="Content Placeholder 2">
            <a:extLst>
              <a:ext uri="{FF2B5EF4-FFF2-40B4-BE49-F238E27FC236}">
                <a16:creationId xmlns:a16="http://schemas.microsoft.com/office/drawing/2014/main" id="{93E830F1-317C-43A4-B322-5360863CB2C7}"/>
              </a:ext>
            </a:extLst>
          </p:cNvPr>
          <p:cNvSpPr>
            <a:spLocks noGrp="1"/>
          </p:cNvSpPr>
          <p:nvPr>
            <p:ph idx="1"/>
          </p:nvPr>
        </p:nvSpPr>
        <p:spPr/>
        <p:txBody>
          <a:bodyPr/>
          <a:lstStyle/>
          <a:p>
            <a:pPr>
              <a:lnSpc>
                <a:spcPct val="250000"/>
              </a:lnSpc>
            </a:pPr>
            <a:r>
              <a:rPr lang="en-US" sz="2500" dirty="0" err="1">
                <a:latin typeface="Times New Roman" panose="02020603050405020304" pitchFamily="18" charset="0"/>
                <a:cs typeface="Times New Roman" panose="02020603050405020304" pitchFamily="18" charset="0"/>
              </a:rPr>
              <a:t>Tại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phải</a:t>
            </a:r>
            <a:r>
              <a:rPr lang="en-US" sz="2500" dirty="0">
                <a:latin typeface="Times New Roman" panose="02020603050405020304" pitchFamily="18" charset="0"/>
                <a:cs typeface="Times New Roman" panose="02020603050405020304" pitchFamily="18" charset="0"/>
              </a:rPr>
              <a:t> dung indexes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MongoDB?</a:t>
            </a:r>
          </a:p>
          <a:p>
            <a:pPr>
              <a:lnSpc>
                <a:spcPct val="250000"/>
              </a:lnSpc>
            </a:pPr>
            <a:r>
              <a:rPr lang="en-US" sz="2500" dirty="0" err="1">
                <a:latin typeface="Times New Roman" panose="02020603050405020304" pitchFamily="18" charset="0"/>
                <a:cs typeface="Times New Roman" panose="02020603050405020304" pitchFamily="18" charset="0"/>
              </a:rPr>
              <a:t>Tạo</a:t>
            </a:r>
            <a:r>
              <a:rPr lang="en-US" sz="2500" dirty="0">
                <a:latin typeface="Times New Roman" panose="02020603050405020304" pitchFamily="18" charset="0"/>
                <a:cs typeface="Times New Roman" panose="02020603050405020304" pitchFamily="18" charset="0"/>
              </a:rPr>
              <a:t> index </a:t>
            </a:r>
            <a:r>
              <a:rPr lang="en-US" sz="2500" dirty="0" err="1">
                <a:latin typeface="Times New Roman" panose="02020603050405020304" pitchFamily="18" charset="0"/>
                <a:cs typeface="Times New Roman" panose="02020603050405020304" pitchFamily="18" charset="0"/>
              </a:rPr>
              <a:t>nh</a:t>
            </a:r>
            <a:r>
              <a:rPr lang="vi-VN" sz="2500" dirty="0">
                <a:latin typeface="Times New Roman" panose="02020603050405020304" pitchFamily="18" charset="0"/>
                <a:cs typeface="Times New Roman" panose="02020603050405020304" pitchFamily="18" charset="0"/>
              </a:rPr>
              <a:t>ư</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thế</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nào</a:t>
            </a:r>
            <a:r>
              <a:rPr lang="en-US" sz="2500"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34774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2E647-A33E-4169-8B8E-0ABF9430D8A4}"/>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index</a:t>
            </a:r>
          </a:p>
        </p:txBody>
      </p:sp>
      <p:sp>
        <p:nvSpPr>
          <p:cNvPr id="3" name="Content Placeholder 2">
            <a:extLst>
              <a:ext uri="{FF2B5EF4-FFF2-40B4-BE49-F238E27FC236}">
                <a16:creationId xmlns:a16="http://schemas.microsoft.com/office/drawing/2014/main" id="{379AA291-0CF0-4CA0-B12F-27A3AB496715}"/>
              </a:ext>
            </a:extLst>
          </p:cNvPr>
          <p:cNvSpPr>
            <a:spLocks noGrp="1"/>
          </p:cNvSpPr>
          <p:nvPr>
            <p:ph idx="1"/>
          </p:nvPr>
        </p:nvSpPr>
        <p:spPr/>
        <p:txBody>
          <a:bodyPr>
            <a:normAutofit/>
          </a:bodyPr>
          <a:lstStyle/>
          <a:p>
            <a:r>
              <a:rPr lang="vi-VN" sz="2500" dirty="0">
                <a:latin typeface="+mj-lt"/>
              </a:rPr>
              <a:t>Index trong database cũng giống như mục lục của một cuốn sách.</a:t>
            </a:r>
            <a:endParaRPr lang="en-US" sz="2500" dirty="0">
              <a:latin typeface="+mj-lt"/>
            </a:endParaRPr>
          </a:p>
          <a:p>
            <a:r>
              <a:rPr lang="vi-VN" sz="2500" dirty="0">
                <a:latin typeface="+mj-lt"/>
              </a:rPr>
              <a:t>Qua đó giúp cho câu lệnh truy vấn nhanh hơn. Một câu truy vấn không có index được gọi là </a:t>
            </a:r>
            <a:r>
              <a:rPr lang="vi-VN" sz="2500" b="1" dirty="0">
                <a:latin typeface="+mj-lt"/>
              </a:rPr>
              <a:t>table scan</a:t>
            </a:r>
            <a:r>
              <a:rPr lang="vi-VN" sz="2500" dirty="0">
                <a:latin typeface="+mj-lt"/>
              </a:rPr>
              <a:t>. Nghĩa là Database phải xem qua toàn bộ các Document để tìm được kết quả truy vấn, và đối với các collection lớn, câu truy vấn sẽ rất chậm.  </a:t>
            </a:r>
            <a:endParaRPr lang="en-US" sz="2500" dirty="0">
              <a:latin typeface="+mj-lt"/>
            </a:endParaRPr>
          </a:p>
        </p:txBody>
      </p:sp>
    </p:spTree>
    <p:extLst>
      <p:ext uri="{BB962C8B-B14F-4D97-AF65-F5344CB8AC3E}">
        <p14:creationId xmlns:p14="http://schemas.microsoft.com/office/powerpoint/2010/main" val="3371940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BFE7-08C2-438C-906D-90A6F2D14C00}"/>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nhỏ</a:t>
            </a:r>
            <a:r>
              <a:rPr lang="en-US"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1EFE156B-AC1B-44DE-B101-4448CE17B331}"/>
              </a:ext>
            </a:extLst>
          </p:cNvPr>
          <p:cNvSpPr>
            <a:spLocks noGrp="1"/>
          </p:cNvSpPr>
          <p:nvPr>
            <p:ph idx="1"/>
          </p:nvPr>
        </p:nvSpPr>
        <p:spPr/>
        <p:txBody>
          <a:bodyPr>
            <a:normAutofit lnSpcReduction="10000"/>
          </a:bodyPr>
          <a:lstStyle/>
          <a:p>
            <a:r>
              <a:rPr lang="en-US" dirty="0">
                <a:solidFill>
                  <a:schemeClr val="accent3">
                    <a:lumMod val="75000"/>
                  </a:schemeClr>
                </a:solidFill>
                <a:latin typeface="Times New Roman (Headings)"/>
              </a:rPr>
              <a:t> for(var </a:t>
            </a:r>
            <a:r>
              <a:rPr lang="en-US" dirty="0" err="1">
                <a:solidFill>
                  <a:schemeClr val="accent3">
                    <a:lumMod val="75000"/>
                  </a:schemeClr>
                </a:solidFill>
                <a:latin typeface="Times New Roman (Headings)"/>
              </a:rPr>
              <a:t>i</a:t>
            </a:r>
            <a:r>
              <a:rPr lang="en-US" dirty="0">
                <a:solidFill>
                  <a:schemeClr val="accent3">
                    <a:lumMod val="75000"/>
                  </a:schemeClr>
                </a:solidFill>
                <a:latin typeface="Times New Roman (Headings)"/>
              </a:rPr>
              <a:t> = 0; </a:t>
            </a:r>
            <a:r>
              <a:rPr lang="en-US" dirty="0" err="1">
                <a:solidFill>
                  <a:schemeClr val="accent3">
                    <a:lumMod val="75000"/>
                  </a:schemeClr>
                </a:solidFill>
                <a:latin typeface="Times New Roman (Headings)"/>
              </a:rPr>
              <a:t>i</a:t>
            </a:r>
            <a:r>
              <a:rPr lang="en-US" dirty="0">
                <a:solidFill>
                  <a:schemeClr val="accent3">
                    <a:lumMod val="75000"/>
                  </a:schemeClr>
                </a:solidFill>
                <a:latin typeface="Times New Roman (Headings)"/>
              </a:rPr>
              <a:t> &lt; 1000000; </a:t>
            </a:r>
            <a:r>
              <a:rPr lang="en-US" dirty="0" err="1">
                <a:solidFill>
                  <a:schemeClr val="accent3">
                    <a:lumMod val="75000"/>
                  </a:schemeClr>
                </a:solidFill>
                <a:latin typeface="Times New Roman (Headings)"/>
              </a:rPr>
              <a:t>i</a:t>
            </a:r>
            <a:r>
              <a:rPr lang="en-US" dirty="0">
                <a:solidFill>
                  <a:schemeClr val="accent3">
                    <a:lumMod val="75000"/>
                  </a:schemeClr>
                </a:solidFill>
                <a:latin typeface="Times New Roman (Headings)"/>
              </a:rPr>
              <a:t>++) {</a:t>
            </a:r>
          </a:p>
          <a:p>
            <a:r>
              <a:rPr lang="en-US" dirty="0">
                <a:solidFill>
                  <a:schemeClr val="accent3">
                    <a:lumMod val="75000"/>
                  </a:schemeClr>
                </a:solidFill>
                <a:latin typeface="Times New Roman (Headings)"/>
              </a:rPr>
              <a:t>        </a:t>
            </a:r>
            <a:r>
              <a:rPr lang="en-US" dirty="0" err="1">
                <a:solidFill>
                  <a:schemeClr val="accent3">
                    <a:lumMod val="75000"/>
                  </a:schemeClr>
                </a:solidFill>
                <a:latin typeface="Times New Roman (Headings)"/>
              </a:rPr>
              <a:t>db.users.insert</a:t>
            </a:r>
            <a:r>
              <a:rPr lang="en-US" dirty="0">
                <a:solidFill>
                  <a:schemeClr val="accent3">
                    <a:lumMod val="75000"/>
                  </a:schemeClr>
                </a:solidFill>
                <a:latin typeface="Times New Roman (Headings)"/>
              </a:rPr>
              <a:t>({</a:t>
            </a:r>
          </a:p>
          <a:p>
            <a:r>
              <a:rPr lang="en-US" dirty="0">
                <a:solidFill>
                  <a:schemeClr val="accent3">
                    <a:lumMod val="75000"/>
                  </a:schemeClr>
                </a:solidFill>
                <a:latin typeface="Times New Roman (Headings)"/>
              </a:rPr>
              <a:t>            i: </a:t>
            </a:r>
            <a:r>
              <a:rPr lang="en-US" dirty="0" err="1">
                <a:solidFill>
                  <a:schemeClr val="accent3">
                    <a:lumMod val="75000"/>
                  </a:schemeClr>
                </a:solidFill>
                <a:latin typeface="Times New Roman (Headings)"/>
              </a:rPr>
              <a:t>i</a:t>
            </a:r>
            <a:r>
              <a:rPr lang="en-US" dirty="0">
                <a:solidFill>
                  <a:schemeClr val="accent3">
                    <a:lumMod val="75000"/>
                  </a:schemeClr>
                </a:solidFill>
                <a:latin typeface="Times New Roman (Headings)"/>
              </a:rPr>
              <a:t>,</a:t>
            </a:r>
          </a:p>
          <a:p>
            <a:r>
              <a:rPr lang="en-US" dirty="0">
                <a:solidFill>
                  <a:schemeClr val="accent3">
                    <a:lumMod val="75000"/>
                  </a:schemeClr>
                </a:solidFill>
                <a:latin typeface="Times New Roman (Headings)"/>
              </a:rPr>
              <a:t>            username: 'user' + </a:t>
            </a:r>
            <a:r>
              <a:rPr lang="en-US" dirty="0" err="1">
                <a:solidFill>
                  <a:schemeClr val="accent3">
                    <a:lumMod val="75000"/>
                  </a:schemeClr>
                </a:solidFill>
                <a:latin typeface="Times New Roman (Headings)"/>
              </a:rPr>
              <a:t>i</a:t>
            </a:r>
            <a:r>
              <a:rPr lang="en-US" dirty="0">
                <a:solidFill>
                  <a:schemeClr val="accent3">
                    <a:lumMod val="75000"/>
                  </a:schemeClr>
                </a:solidFill>
                <a:latin typeface="Times New Roman (Headings)"/>
              </a:rPr>
              <a:t>,</a:t>
            </a:r>
          </a:p>
          <a:p>
            <a:r>
              <a:rPr lang="en-US" dirty="0">
                <a:solidFill>
                  <a:schemeClr val="accent3">
                    <a:lumMod val="75000"/>
                  </a:schemeClr>
                </a:solidFill>
                <a:latin typeface="Times New Roman (Headings)"/>
              </a:rPr>
              <a:t>            age: </a:t>
            </a:r>
            <a:r>
              <a:rPr lang="en-US" dirty="0" err="1">
                <a:solidFill>
                  <a:schemeClr val="accent3">
                    <a:lumMod val="75000"/>
                  </a:schemeClr>
                </a:solidFill>
                <a:latin typeface="Times New Roman (Headings)"/>
              </a:rPr>
              <a:t>Math.floor</a:t>
            </a:r>
            <a:r>
              <a:rPr lang="en-US" dirty="0">
                <a:solidFill>
                  <a:schemeClr val="accent3">
                    <a:lumMod val="75000"/>
                  </a:schemeClr>
                </a:solidFill>
                <a:latin typeface="Times New Roman (Headings)"/>
              </a:rPr>
              <a:t>(</a:t>
            </a:r>
            <a:r>
              <a:rPr lang="en-US" dirty="0" err="1">
                <a:solidFill>
                  <a:schemeClr val="accent3">
                    <a:lumMod val="75000"/>
                  </a:schemeClr>
                </a:solidFill>
                <a:latin typeface="Times New Roman (Headings)"/>
              </a:rPr>
              <a:t>Math.random</a:t>
            </a:r>
            <a:r>
              <a:rPr lang="en-US" dirty="0">
                <a:solidFill>
                  <a:schemeClr val="accent3">
                    <a:lumMod val="75000"/>
                  </a:schemeClr>
                </a:solidFill>
                <a:latin typeface="Times New Roman (Headings)"/>
              </a:rPr>
              <a:t>() * 100)</a:t>
            </a:r>
          </a:p>
          <a:p>
            <a:r>
              <a:rPr lang="en-US" dirty="0">
                <a:solidFill>
                  <a:schemeClr val="accent3">
                    <a:lumMod val="75000"/>
                  </a:schemeClr>
                </a:solidFill>
                <a:latin typeface="Times New Roman (Headings)"/>
              </a:rPr>
              <a:t>        });</a:t>
            </a:r>
          </a:p>
          <a:p>
            <a:r>
              <a:rPr lang="en-US" dirty="0">
                <a:solidFill>
                  <a:schemeClr val="accent3">
                    <a:lumMod val="75000"/>
                  </a:schemeClr>
                </a:solidFill>
                <a:latin typeface="Times New Roman (Headings)"/>
              </a:rPr>
              <a:t>    }</a:t>
            </a:r>
          </a:p>
          <a:p>
            <a:r>
              <a:rPr lang="en-US" b="1" i="1" dirty="0" err="1">
                <a:solidFill>
                  <a:schemeClr val="accent3">
                    <a:lumMod val="75000"/>
                  </a:schemeClr>
                </a:solidFill>
                <a:latin typeface="Times New Roman (Headings)"/>
              </a:rPr>
              <a:t>Sử</a:t>
            </a:r>
            <a:r>
              <a:rPr lang="en-US" b="1" i="1" dirty="0">
                <a:solidFill>
                  <a:schemeClr val="accent3">
                    <a:lumMod val="75000"/>
                  </a:schemeClr>
                </a:solidFill>
                <a:latin typeface="Times New Roman (Headings)"/>
              </a:rPr>
              <a:t> </a:t>
            </a:r>
            <a:r>
              <a:rPr lang="en-US" b="1" i="1" dirty="0" err="1">
                <a:solidFill>
                  <a:schemeClr val="accent3">
                    <a:lumMod val="75000"/>
                  </a:schemeClr>
                </a:solidFill>
                <a:latin typeface="Times New Roman (Headings)"/>
              </a:rPr>
              <a:t>dụng</a:t>
            </a:r>
            <a:r>
              <a:rPr lang="en-US" b="1" i="1" dirty="0">
                <a:solidFill>
                  <a:schemeClr val="accent3">
                    <a:lumMod val="75000"/>
                  </a:schemeClr>
                </a:solidFill>
                <a:latin typeface="Times New Roman (Headings)"/>
              </a:rPr>
              <a:t>: </a:t>
            </a:r>
            <a:r>
              <a:rPr lang="en-US" dirty="0" err="1">
                <a:latin typeface="Times New Roman (Headings)"/>
              </a:rPr>
              <a:t>db.users.find</a:t>
            </a:r>
            <a:r>
              <a:rPr lang="en-US" dirty="0">
                <a:latin typeface="Times New Roman (Headings)"/>
              </a:rPr>
              <a:t>({username: 'user112'}).explain("</a:t>
            </a:r>
            <a:r>
              <a:rPr lang="en-US" dirty="0" err="1">
                <a:latin typeface="Times New Roman (Headings)"/>
              </a:rPr>
              <a:t>executionStats</a:t>
            </a:r>
            <a:r>
              <a:rPr lang="en-US" dirty="0">
                <a:latin typeface="Times New Roman (Headings)"/>
              </a:rPr>
              <a:t>")["</a:t>
            </a:r>
            <a:r>
              <a:rPr lang="en-US" dirty="0" err="1">
                <a:latin typeface="Times New Roman (Headings)"/>
              </a:rPr>
              <a:t>executionStats</a:t>
            </a:r>
            <a:r>
              <a:rPr lang="en-US" dirty="0">
                <a:latin typeface="Times New Roman (Headings)"/>
              </a:rPr>
              <a:t>"] </a:t>
            </a:r>
            <a:r>
              <a:rPr lang="en-US" b="1" i="1" dirty="0" err="1">
                <a:solidFill>
                  <a:schemeClr val="accent3">
                    <a:lumMod val="75000"/>
                  </a:schemeClr>
                </a:solidFill>
                <a:latin typeface="Times New Roman (Headings)"/>
              </a:rPr>
              <a:t>Để</a:t>
            </a:r>
            <a:r>
              <a:rPr lang="en-US" b="1" i="1" dirty="0">
                <a:solidFill>
                  <a:schemeClr val="accent3">
                    <a:lumMod val="75000"/>
                  </a:schemeClr>
                </a:solidFill>
                <a:latin typeface="Times New Roman (Headings)"/>
              </a:rPr>
              <a:t> </a:t>
            </a:r>
            <a:r>
              <a:rPr lang="en-US" b="1" i="1" dirty="0" err="1">
                <a:solidFill>
                  <a:schemeClr val="accent3">
                    <a:lumMod val="75000"/>
                  </a:schemeClr>
                </a:solidFill>
                <a:latin typeface="Times New Roman (Headings)"/>
              </a:rPr>
              <a:t>kiểm</a:t>
            </a:r>
            <a:r>
              <a:rPr lang="en-US" b="1" i="1" dirty="0">
                <a:solidFill>
                  <a:schemeClr val="accent3">
                    <a:lumMod val="75000"/>
                  </a:schemeClr>
                </a:solidFill>
                <a:latin typeface="Times New Roman (Headings)"/>
              </a:rPr>
              <a:t> </a:t>
            </a:r>
            <a:r>
              <a:rPr lang="en-US" b="1" i="1" dirty="0" err="1">
                <a:solidFill>
                  <a:schemeClr val="accent3">
                    <a:lumMod val="75000"/>
                  </a:schemeClr>
                </a:solidFill>
                <a:latin typeface="Times New Roman (Headings)"/>
              </a:rPr>
              <a:t>xem</a:t>
            </a:r>
            <a:r>
              <a:rPr lang="en-US" b="1" i="1" dirty="0">
                <a:solidFill>
                  <a:schemeClr val="accent3">
                    <a:lumMod val="75000"/>
                  </a:schemeClr>
                </a:solidFill>
                <a:latin typeface="Times New Roman (Headings)"/>
              </a:rPr>
              <a:t> </a:t>
            </a:r>
            <a:r>
              <a:rPr lang="en-US" b="1" i="1" dirty="0" err="1">
                <a:solidFill>
                  <a:schemeClr val="accent3">
                    <a:lumMod val="75000"/>
                  </a:schemeClr>
                </a:solidFill>
                <a:latin typeface="Times New Roman (Headings)"/>
              </a:rPr>
              <a:t>tốc</a:t>
            </a:r>
            <a:r>
              <a:rPr lang="en-US" b="1" i="1" dirty="0">
                <a:solidFill>
                  <a:schemeClr val="accent3">
                    <a:lumMod val="75000"/>
                  </a:schemeClr>
                </a:solidFill>
                <a:latin typeface="Times New Roman (Headings)"/>
              </a:rPr>
              <a:t> </a:t>
            </a:r>
            <a:r>
              <a:rPr lang="en-US" b="1" i="1" dirty="0" err="1">
                <a:solidFill>
                  <a:schemeClr val="accent3">
                    <a:lumMod val="75000"/>
                  </a:schemeClr>
                </a:solidFill>
                <a:latin typeface="Times New Roman (Headings)"/>
              </a:rPr>
              <a:t>độ</a:t>
            </a:r>
            <a:r>
              <a:rPr lang="en-US" b="1" i="1" dirty="0">
                <a:solidFill>
                  <a:schemeClr val="accent3">
                    <a:lumMod val="75000"/>
                  </a:schemeClr>
                </a:solidFill>
                <a:latin typeface="Times New Roman (Headings)"/>
              </a:rPr>
              <a:t> </a:t>
            </a:r>
            <a:r>
              <a:rPr lang="en-US" b="1" i="1" dirty="0" err="1">
                <a:solidFill>
                  <a:schemeClr val="accent3">
                    <a:lumMod val="75000"/>
                  </a:schemeClr>
                </a:solidFill>
                <a:latin typeface="Times New Roman (Headings)"/>
              </a:rPr>
              <a:t>truy</a:t>
            </a:r>
            <a:r>
              <a:rPr lang="en-US" b="1" i="1" dirty="0">
                <a:solidFill>
                  <a:schemeClr val="accent3">
                    <a:lumMod val="75000"/>
                  </a:schemeClr>
                </a:solidFill>
                <a:latin typeface="Times New Roman (Headings)"/>
              </a:rPr>
              <a:t> </a:t>
            </a:r>
            <a:r>
              <a:rPr lang="en-US" b="1" i="1" dirty="0" err="1">
                <a:solidFill>
                  <a:schemeClr val="accent3">
                    <a:lumMod val="75000"/>
                  </a:schemeClr>
                </a:solidFill>
                <a:latin typeface="Times New Roman (Headings)"/>
              </a:rPr>
              <a:t>vấn</a:t>
            </a:r>
            <a:r>
              <a:rPr lang="en-US" b="1" i="1" dirty="0">
                <a:solidFill>
                  <a:schemeClr val="accent3">
                    <a:lumMod val="75000"/>
                  </a:schemeClr>
                </a:solidFill>
                <a:latin typeface="Times New Roman (Headings)"/>
              </a:rPr>
              <a:t> k </a:t>
            </a:r>
            <a:r>
              <a:rPr lang="en-US" b="1" i="1" dirty="0" err="1">
                <a:solidFill>
                  <a:schemeClr val="accent3">
                    <a:lumMod val="75000"/>
                  </a:schemeClr>
                </a:solidFill>
                <a:latin typeface="Times New Roman (Headings)"/>
              </a:rPr>
              <a:t>có</a:t>
            </a:r>
            <a:r>
              <a:rPr lang="en-US" b="1" i="1" dirty="0">
                <a:solidFill>
                  <a:schemeClr val="accent3">
                    <a:lumMod val="75000"/>
                  </a:schemeClr>
                </a:solidFill>
                <a:latin typeface="Times New Roman (Headings)"/>
              </a:rPr>
              <a:t> index (</a:t>
            </a:r>
            <a:r>
              <a:rPr lang="en-US" b="1" i="1" dirty="0" err="1">
                <a:solidFill>
                  <a:schemeClr val="accent3">
                    <a:lumMod val="75000"/>
                  </a:schemeClr>
                </a:solidFill>
                <a:latin typeface="Times New Roman (Headings)"/>
              </a:rPr>
              <a:t>cursor.explain</a:t>
            </a:r>
            <a:r>
              <a:rPr lang="en-US" b="1" i="1" dirty="0">
                <a:solidFill>
                  <a:schemeClr val="accent3">
                    <a:lumMod val="75000"/>
                  </a:schemeClr>
                </a:solidFill>
                <a:latin typeface="Times New Roman (Headings)"/>
              </a:rPr>
              <a:t>() )</a:t>
            </a:r>
          </a:p>
          <a:p>
            <a:endParaRPr lang="en-US" dirty="0">
              <a:latin typeface="Times New Roman (Headings)"/>
            </a:endParaRPr>
          </a:p>
        </p:txBody>
      </p:sp>
    </p:spTree>
    <p:extLst>
      <p:ext uri="{BB962C8B-B14F-4D97-AF65-F5344CB8AC3E}">
        <p14:creationId xmlns:p14="http://schemas.microsoft.com/office/powerpoint/2010/main" val="4143976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A47B-E676-43A0-B80A-F956A5899930}"/>
              </a:ext>
            </a:extLst>
          </p:cNvPr>
          <p:cNvSpPr>
            <a:spLocks noGrp="1"/>
          </p:cNvSpPr>
          <p:nvPr>
            <p:ph type="title"/>
          </p:nvPr>
        </p:nvSpPr>
        <p:spPr>
          <a:xfrm>
            <a:off x="965200" y="0"/>
            <a:ext cx="10058400" cy="1371600"/>
          </a:xfrm>
        </p:spPr>
        <p:txBody>
          <a:bodyPr/>
          <a:lstStyle/>
          <a:p>
            <a:r>
              <a:rPr lang="en-US" dirty="0" err="1"/>
              <a:t>Kq</a:t>
            </a:r>
            <a:r>
              <a:rPr lang="en-US" dirty="0"/>
              <a:t>:</a:t>
            </a:r>
          </a:p>
        </p:txBody>
      </p:sp>
      <p:sp>
        <p:nvSpPr>
          <p:cNvPr id="5" name="Content Placeholder 4">
            <a:extLst>
              <a:ext uri="{FF2B5EF4-FFF2-40B4-BE49-F238E27FC236}">
                <a16:creationId xmlns:a16="http://schemas.microsoft.com/office/drawing/2014/main" id="{8646A9B7-F5F0-46F0-B6CB-2DD5AD4DD9E6}"/>
              </a:ext>
            </a:extLst>
          </p:cNvPr>
          <p:cNvSpPr>
            <a:spLocks noGrp="1"/>
          </p:cNvSpPr>
          <p:nvPr>
            <p:ph idx="1"/>
          </p:nvPr>
        </p:nvSpPr>
        <p:spPr>
          <a:xfrm>
            <a:off x="2527300" y="515620"/>
            <a:ext cx="10058400" cy="5605780"/>
          </a:xfrm>
        </p:spPr>
        <p:txBody>
          <a:bodyPr>
            <a:noAutofit/>
          </a:bodyPr>
          <a:lstStyle/>
          <a:p>
            <a:pPr marL="0" indent="0">
              <a:lnSpc>
                <a:spcPct val="100000"/>
              </a:lnSpc>
              <a:buNone/>
            </a:pPr>
            <a:r>
              <a:rPr lang="en-US" sz="1400" dirty="0">
                <a:latin typeface="Times New Roman" panose="02020603050405020304" pitchFamily="18" charset="0"/>
                <a:cs typeface="Times New Roman" panose="02020603050405020304" pitchFamily="18" charset="0"/>
              </a:rPr>
              <a:t>{</a:t>
            </a:r>
          </a:p>
          <a:p>
            <a:pPr marL="0" indent="0">
              <a:lnSpc>
                <a:spcPct val="100000"/>
              </a:lnSpc>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executionSuccess</a:t>
            </a:r>
            <a:r>
              <a:rPr lang="en-US" sz="1400" dirty="0">
                <a:latin typeface="Times New Roman" panose="02020603050405020304" pitchFamily="18" charset="0"/>
                <a:cs typeface="Times New Roman" panose="02020603050405020304" pitchFamily="18" charset="0"/>
              </a:rPr>
              <a:t>" : true,</a:t>
            </a:r>
          </a:p>
          <a:p>
            <a:pPr marL="0" indent="0">
              <a:lnSpc>
                <a:spcPct val="100000"/>
              </a:lnSpc>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executionTimeMillis</a:t>
            </a:r>
            <a:r>
              <a:rPr lang="en-US" sz="1400" dirty="0">
                <a:latin typeface="Times New Roman" panose="02020603050405020304" pitchFamily="18" charset="0"/>
                <a:cs typeface="Times New Roman" panose="02020603050405020304" pitchFamily="18" charset="0"/>
              </a:rPr>
              <a:t>" : 269,</a:t>
            </a:r>
          </a:p>
          <a:p>
            <a:pPr marL="0" indent="0">
              <a:lnSpc>
                <a:spcPct val="100000"/>
              </a:lnSpc>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executionStages</a:t>
            </a:r>
            <a:r>
              <a:rPr lang="en-US" sz="1400" dirty="0">
                <a:latin typeface="Times New Roman" panose="02020603050405020304" pitchFamily="18" charset="0"/>
                <a:cs typeface="Times New Roman" panose="02020603050405020304" pitchFamily="18" charset="0"/>
              </a:rPr>
              <a:t>" : {</a:t>
            </a:r>
          </a:p>
          <a:p>
            <a:pPr marL="0" indent="0">
              <a:lnSpc>
                <a:spcPct val="100000"/>
              </a:lnSpc>
              <a:buNone/>
            </a:pPr>
            <a:r>
              <a:rPr lang="en-US" sz="1400" dirty="0">
                <a:latin typeface="Times New Roman" panose="02020603050405020304" pitchFamily="18" charset="0"/>
                <a:cs typeface="Times New Roman" panose="02020603050405020304" pitchFamily="18" charset="0"/>
              </a:rPr>
              <a:t>		"stage" : "COLLSCAN",</a:t>
            </a:r>
          </a:p>
          <a:p>
            <a:pPr marL="0" indent="0">
              <a:lnSpc>
                <a:spcPct val="100000"/>
              </a:lnSpc>
              <a:buNone/>
            </a:pPr>
            <a:r>
              <a:rPr lang="en-US" sz="1400" dirty="0">
                <a:latin typeface="Times New Roman" panose="02020603050405020304" pitchFamily="18" charset="0"/>
                <a:cs typeface="Times New Roman" panose="02020603050405020304" pitchFamily="18" charset="0"/>
              </a:rPr>
              <a:t>		"filter" : {</a:t>
            </a:r>
          </a:p>
          <a:p>
            <a:pPr marL="0" indent="0">
              <a:lnSpc>
                <a:spcPct val="100000"/>
              </a:lnSpc>
              <a:buNone/>
            </a:pPr>
            <a:r>
              <a:rPr lang="en-US" sz="1400" dirty="0">
                <a:latin typeface="Times New Roman" panose="02020603050405020304" pitchFamily="18" charset="0"/>
                <a:cs typeface="Times New Roman" panose="02020603050405020304" pitchFamily="18" charset="0"/>
              </a:rPr>
              <a:t>			"username" : {</a:t>
            </a:r>
          </a:p>
          <a:p>
            <a:pPr marL="0" indent="0">
              <a:lnSpc>
                <a:spcPct val="100000"/>
              </a:lnSpc>
              <a:buNone/>
            </a:pPr>
            <a:r>
              <a:rPr lang="en-US" sz="1400" dirty="0">
                <a:latin typeface="Times New Roman" panose="02020603050405020304" pitchFamily="18" charset="0"/>
                <a:cs typeface="Times New Roman" panose="02020603050405020304" pitchFamily="18" charset="0"/>
              </a:rPr>
              <a:t>				"$eq" : "user112"</a:t>
            </a:r>
          </a:p>
          <a:p>
            <a:pPr marL="0" indent="0">
              <a:lnSpc>
                <a:spcPct val="100000"/>
              </a:lnSpc>
              <a:buNone/>
            </a:pPr>
            <a:r>
              <a:rPr lang="en-US" sz="1400" dirty="0">
                <a:latin typeface="Times New Roman" panose="02020603050405020304" pitchFamily="18" charset="0"/>
                <a:cs typeface="Times New Roman" panose="02020603050405020304" pitchFamily="18" charset="0"/>
              </a:rPr>
              <a:t>			}</a:t>
            </a:r>
          </a:p>
          <a:p>
            <a:pPr marL="0" indent="0">
              <a:lnSpc>
                <a:spcPct val="100000"/>
              </a:lnSpc>
              <a:buNone/>
            </a:pPr>
            <a:r>
              <a:rPr lang="en-US" sz="1400" dirty="0">
                <a:latin typeface="Times New Roman" panose="02020603050405020304" pitchFamily="18" charset="0"/>
                <a:cs typeface="Times New Roman" panose="02020603050405020304" pitchFamily="18" charset="0"/>
              </a:rPr>
              <a:t>		},</a:t>
            </a:r>
          </a:p>
          <a:p>
            <a:pPr marL="0" indent="0">
              <a:lnSpc>
                <a:spcPct val="100000"/>
              </a:lnSpc>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nReturned</a:t>
            </a:r>
            <a:r>
              <a:rPr lang="en-US" sz="1400" dirty="0">
                <a:latin typeface="Times New Roman" panose="02020603050405020304" pitchFamily="18" charset="0"/>
                <a:cs typeface="Times New Roman" panose="02020603050405020304" pitchFamily="18" charset="0"/>
              </a:rPr>
              <a:t>" : 1,</a:t>
            </a:r>
          </a:p>
          <a:p>
            <a:pPr marL="0" indent="0">
              <a:lnSpc>
                <a:spcPct val="100000"/>
              </a:lnSpc>
              <a:buNone/>
            </a:pPr>
            <a:r>
              <a:rPr lang="en-US" sz="1400" dirty="0">
                <a:latin typeface="Times New Roman" panose="02020603050405020304" pitchFamily="18" charset="0"/>
                <a:cs typeface="Times New Roman" panose="02020603050405020304" pitchFamily="18" charset="0"/>
              </a:rPr>
              <a:t>		</a:t>
            </a:r>
            <a:r>
              <a:rPr lang="en-US" sz="1400" dirty="0">
                <a:solidFill>
                  <a:schemeClr val="accent2">
                    <a:lumMod val="75000"/>
                  </a:schemeClr>
                </a:solidFill>
                <a:latin typeface="Times New Roman" panose="02020603050405020304" pitchFamily="18" charset="0"/>
                <a:cs typeface="Times New Roman" panose="02020603050405020304" pitchFamily="18" charset="0"/>
              </a:rPr>
              <a:t>"</a:t>
            </a:r>
            <a:r>
              <a:rPr lang="en-US" sz="1400" dirty="0" err="1">
                <a:solidFill>
                  <a:schemeClr val="accent2">
                    <a:lumMod val="75000"/>
                  </a:schemeClr>
                </a:solidFill>
                <a:latin typeface="Times New Roman" panose="02020603050405020304" pitchFamily="18" charset="0"/>
                <a:cs typeface="Times New Roman" panose="02020603050405020304" pitchFamily="18" charset="0"/>
              </a:rPr>
              <a:t>executionTimeMillisEstimate</a:t>
            </a:r>
            <a:r>
              <a:rPr lang="en-US" sz="1400" dirty="0">
                <a:solidFill>
                  <a:schemeClr val="accent2">
                    <a:lumMod val="75000"/>
                  </a:schemeClr>
                </a:solidFill>
                <a:latin typeface="Times New Roman" panose="02020603050405020304" pitchFamily="18" charset="0"/>
                <a:cs typeface="Times New Roman" panose="02020603050405020304" pitchFamily="18" charset="0"/>
              </a:rPr>
              <a:t>" : 211,</a:t>
            </a:r>
          </a:p>
          <a:p>
            <a:pPr marL="0" indent="0">
              <a:lnSpc>
                <a:spcPct val="100000"/>
              </a:lnSpc>
              <a:buNone/>
            </a:pPr>
            <a:r>
              <a:rPr lang="en-US" sz="1400" dirty="0">
                <a:latin typeface="Times New Roman" panose="02020603050405020304" pitchFamily="18" charset="0"/>
                <a:cs typeface="Times New Roman" panose="02020603050405020304" pitchFamily="18" charset="0"/>
              </a:rPr>
              <a:t>		"works" : 1000002,</a:t>
            </a:r>
          </a:p>
          <a:p>
            <a:pPr marL="0" indent="0">
              <a:lnSpc>
                <a:spcPct val="100000"/>
              </a:lnSpc>
              <a:buNone/>
            </a:pPr>
            <a:r>
              <a:rPr lang="en-US" sz="1400" dirty="0">
                <a:latin typeface="Times New Roman" panose="02020603050405020304" pitchFamily="18" charset="0"/>
                <a:cs typeface="Times New Roman" panose="02020603050405020304" pitchFamily="18" charset="0"/>
              </a:rPr>
              <a:t>		"advanced" : 1,</a:t>
            </a:r>
          </a:p>
          <a:p>
            <a:pPr marL="0" indent="0">
              <a:lnSpc>
                <a:spcPct val="100000"/>
              </a:lnSpc>
              <a:buNone/>
            </a:pPr>
            <a:r>
              <a:rPr lang="en-US" sz="1400" dirty="0">
                <a:latin typeface="Times New Roman" panose="02020603050405020304" pitchFamily="18" charset="0"/>
                <a:cs typeface="Times New Roman" panose="02020603050405020304" pitchFamily="18" charset="0"/>
              </a:rPr>
              <a:t>		</a:t>
            </a:r>
            <a:r>
              <a:rPr lang="en-US" sz="1400" dirty="0">
                <a:solidFill>
                  <a:schemeClr val="accent2">
                    <a:lumMod val="75000"/>
                  </a:schemeClr>
                </a:solidFill>
                <a:latin typeface="Times New Roman" panose="02020603050405020304" pitchFamily="18" charset="0"/>
                <a:cs typeface="Times New Roman" panose="02020603050405020304" pitchFamily="18" charset="0"/>
              </a:rPr>
              <a:t>"</a:t>
            </a:r>
            <a:r>
              <a:rPr lang="en-US" sz="1400" dirty="0" err="1">
                <a:solidFill>
                  <a:schemeClr val="accent2">
                    <a:lumMod val="75000"/>
                  </a:schemeClr>
                </a:solidFill>
                <a:latin typeface="Times New Roman" panose="02020603050405020304" pitchFamily="18" charset="0"/>
                <a:cs typeface="Times New Roman" panose="02020603050405020304" pitchFamily="18" charset="0"/>
              </a:rPr>
              <a:t>needTime</a:t>
            </a:r>
            <a:r>
              <a:rPr lang="en-US" sz="1400" dirty="0">
                <a:solidFill>
                  <a:schemeClr val="accent2">
                    <a:lumMod val="75000"/>
                  </a:schemeClr>
                </a:solidFill>
                <a:latin typeface="Times New Roman" panose="02020603050405020304" pitchFamily="18" charset="0"/>
                <a:cs typeface="Times New Roman" panose="02020603050405020304" pitchFamily="18" charset="0"/>
              </a:rPr>
              <a:t>" : 1000000,</a:t>
            </a:r>
          </a:p>
          <a:p>
            <a:pPr marL="0" indent="0">
              <a:lnSpc>
                <a:spcPct val="100000"/>
              </a:lnSpc>
              <a:buNone/>
            </a:pPr>
            <a:r>
              <a:rPr lang="en-US" sz="1400" dirty="0">
                <a:latin typeface="Times New Roman" panose="02020603050405020304" pitchFamily="18" charset="0"/>
                <a:cs typeface="Times New Roman" panose="02020603050405020304" pitchFamily="18" charset="0"/>
              </a:rPr>
              <a:t>	}</a:t>
            </a:r>
          </a:p>
          <a:p>
            <a:pPr marL="0" indent="0">
              <a:lnSpc>
                <a:spcPct val="100000"/>
              </a:lnSpc>
              <a:buNone/>
            </a:pPr>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2411792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TM10001106[[fn=Badge]]</Template>
  <TotalTime>0</TotalTime>
  <Words>1150</Words>
  <Application>Microsoft Office PowerPoint</Application>
  <PresentationFormat>Widescreen</PresentationFormat>
  <Paragraphs>111</Paragraphs>
  <Slides>22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Gill Sans MT</vt:lpstr>
      <vt:lpstr>Impact</vt:lpstr>
      <vt:lpstr>Tahoma</vt:lpstr>
      <vt:lpstr>Times New Roman</vt:lpstr>
      <vt:lpstr>Times New Roman (Headings)</vt:lpstr>
      <vt:lpstr>Badge</vt:lpstr>
      <vt:lpstr>MongoDB</vt:lpstr>
      <vt:lpstr>Định nghĩa về MongoDB</vt:lpstr>
      <vt:lpstr>Các thuật ngữ hay dùng trong mongoDB</vt:lpstr>
      <vt:lpstr>MongoDB hoạt động như thế nào</vt:lpstr>
      <vt:lpstr>Một số câu lệnh thông dụng trong mongoDB</vt:lpstr>
      <vt:lpstr>Indexes trong mongoDB</vt:lpstr>
      <vt:lpstr>Giới thiệu về index</vt:lpstr>
      <vt:lpstr>Một ví dụ nho nhỏ: </vt:lpstr>
      <vt:lpstr>Kq:</vt:lpstr>
      <vt:lpstr>Sử dụng:  db.users.find({username:'user112’})  .limit(1).explain("executionStats")["executionStats"]</vt:lpstr>
      <vt:lpstr>Sử dụng indexes</vt:lpstr>
      <vt:lpstr>Aggregation trong mongodb</vt:lpstr>
      <vt:lpstr>Một số Operation cơ bản trong Aggregation: </vt:lpstr>
      <vt:lpstr>Ví dụ:</vt:lpstr>
      <vt:lpstr>PowerPoint Presentation</vt:lpstr>
      <vt:lpstr>Referenced relationship</vt:lpstr>
      <vt:lpstr>Relationship trong MongoDB</vt:lpstr>
      <vt:lpstr>Mô hình hóa Embeded Relationships </vt:lpstr>
      <vt:lpstr>Mô hình hóa Referenced Relationship</vt:lpstr>
      <vt:lpstr>Sử dụng DBRefs trong MongoDB</vt:lpstr>
      <vt:lpstr>Một số tool để quản lý mongodb</vt:lpstr>
      <vt:lpstr>Demo sử dụng studio3T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2020-06-01T03:33:58Z</dcterms:created>
  <dcterms:modified xsi:type="dcterms:W3CDTF">2020-06-01T10:48:47Z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