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9"/>
  </p:notesMasterIdLst>
  <p:sldIdLst>
    <p:sldId id="312" r:id="rId2"/>
    <p:sldId id="313" r:id="rId3"/>
    <p:sldId id="256" r:id="rId4"/>
    <p:sldId id="257" r:id="rId5"/>
    <p:sldId id="259" r:id="rId6"/>
    <p:sldId id="260" r:id="rId7"/>
    <p:sldId id="261" r:id="rId8"/>
    <p:sldId id="262" r:id="rId9"/>
    <p:sldId id="264" r:id="rId10"/>
    <p:sldId id="263" r:id="rId11"/>
    <p:sldId id="315" r:id="rId12"/>
    <p:sldId id="314" r:id="rId13"/>
    <p:sldId id="317" r:id="rId14"/>
    <p:sldId id="316" r:id="rId15"/>
    <p:sldId id="319" r:id="rId16"/>
    <p:sldId id="318" r:id="rId17"/>
    <p:sldId id="266" r:id="rId18"/>
    <p:sldId id="267" r:id="rId19"/>
    <p:sldId id="320" r:id="rId20"/>
    <p:sldId id="321" r:id="rId21"/>
    <p:sldId id="322" r:id="rId22"/>
    <p:sldId id="323" r:id="rId23"/>
    <p:sldId id="324" r:id="rId24"/>
    <p:sldId id="325" r:id="rId25"/>
    <p:sldId id="326" r:id="rId26"/>
    <p:sldId id="327" r:id="rId27"/>
    <p:sldId id="328" r:id="rId28"/>
    <p:sldId id="332" r:id="rId29"/>
    <p:sldId id="329" r:id="rId30"/>
    <p:sldId id="330" r:id="rId31"/>
    <p:sldId id="349" r:id="rId32"/>
    <p:sldId id="346" r:id="rId33"/>
    <p:sldId id="347" r:id="rId34"/>
    <p:sldId id="331" r:id="rId35"/>
    <p:sldId id="333" r:id="rId36"/>
    <p:sldId id="334" r:id="rId37"/>
    <p:sldId id="335" r:id="rId38"/>
    <p:sldId id="338" r:id="rId39"/>
    <p:sldId id="336" r:id="rId40"/>
    <p:sldId id="339" r:id="rId41"/>
    <p:sldId id="340" r:id="rId42"/>
    <p:sldId id="343" r:id="rId43"/>
    <p:sldId id="337" r:id="rId44"/>
    <p:sldId id="341" r:id="rId45"/>
    <p:sldId id="342" r:id="rId46"/>
    <p:sldId id="344" r:id="rId47"/>
    <p:sldId id="350"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Lato" panose="020F0502020204030203" pitchFamily="34" charset="0"/>
      <p:regular r:id="rId54"/>
      <p:bold r:id="rId55"/>
      <p:italic r:id="rId56"/>
      <p:boldItalic r:id="rId57"/>
    </p:embeddedFont>
    <p:embeddedFont>
      <p:font typeface="Montserrat" panose="00000500000000000000" pitchFamily="2" charset="0"/>
      <p:regular r:id="rId58"/>
      <p:bold r:id="rId59"/>
      <p:italic r:id="rId60"/>
      <p:boldItalic r:id="rId61"/>
    </p:embeddedFont>
    <p:embeddedFont>
      <p:font typeface="Segoe UI" panose="020B0502040204020203" pitchFamily="34" charset="0"/>
      <p:regular r:id="rId62"/>
      <p:bold r:id="rId63"/>
      <p:italic r:id="rId64"/>
      <p:boldItalic r:id="rId65"/>
    </p:embeddedFont>
    <p:embeddedFont>
      <p:font typeface="Vidaloka" panose="020B0604020202020204" charset="0"/>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15C96B-3AF3-45BD-980F-A927B5D15077}">
  <a:tblStyle styleId="{7A15C96B-3AF3-45BD-980F-A927B5D150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3641" autoAdjust="0"/>
  </p:normalViewPr>
  <p:slideViewPr>
    <p:cSldViewPr snapToGrid="0">
      <p:cViewPr varScale="1">
        <p:scale>
          <a:sx n="97" d="100"/>
          <a:sy n="97" d="100"/>
        </p:scale>
        <p:origin x="9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phẩm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cấp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kiểm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đánh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phẩm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cấp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biểu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mẫu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điền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Sau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đủ</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nếu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chấp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nếu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chấp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kí</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kí</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phẩm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diễn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191159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1596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cf7a3c50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cf7a3c50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c7554a049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c7554a04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SemiStructure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Form Survey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biểu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mẫu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trước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thập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phẩm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UnStructure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Contract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word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sẵn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bao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gồm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khoản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Request, Notice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yêu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cầu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phía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qua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gmail</a:t>
            </a:r>
            <a:r>
              <a:rPr lang="en-US" sz="1800" dirty="0">
                <a:effectLst/>
                <a:latin typeface="Calibri" panose="020F0502020204030204" pitchFamily="34" charset="0"/>
                <a:ea typeface="Calibri" panose="020F0502020204030204" pitchFamily="34" charset="0"/>
                <a:cs typeface="Times New Roman" panose="02020603050405020304" pitchFamily="18" charset="0"/>
              </a:rPr>
              <a:t>, SMS, phone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yêu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cầu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41744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SemiStructure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Form Survey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biểu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mẫu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trước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thập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phẩm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UnStructure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Contract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word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sẵn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bao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gồm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khoản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Request, Notice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yêu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cầu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phía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qua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gmail</a:t>
            </a:r>
            <a:r>
              <a:rPr lang="en-US" sz="1800" dirty="0">
                <a:effectLst/>
                <a:latin typeface="Calibri" panose="020F0502020204030204" pitchFamily="34" charset="0"/>
                <a:ea typeface="Calibri" panose="020F0502020204030204" pitchFamily="34" charset="0"/>
                <a:cs typeface="Times New Roman" panose="02020603050405020304" pitchFamily="18" charset="0"/>
              </a:rPr>
              <a:t>, SMS, phone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yêu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cầu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36189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600" b="1" dirty="0" err="1"/>
              <a:t>Tiếp</a:t>
            </a:r>
            <a:r>
              <a:rPr lang="en-US" sz="1600" b="1" dirty="0"/>
              <a:t> </a:t>
            </a:r>
            <a:r>
              <a:rPr lang="en-US" sz="1600" b="1" dirty="0" err="1"/>
              <a:t>theo</a:t>
            </a:r>
            <a:r>
              <a:rPr lang="en-US" sz="1600" b="1" dirty="0"/>
              <a:t> </a:t>
            </a:r>
            <a:r>
              <a:rPr lang="en-US" sz="1600" b="1" dirty="0" err="1"/>
              <a:t>là</a:t>
            </a:r>
            <a:r>
              <a:rPr lang="en-US" sz="1600" b="1" dirty="0"/>
              <a:t> </a:t>
            </a:r>
            <a:r>
              <a:rPr lang="en-US" sz="1600" b="1" dirty="0" err="1"/>
              <a:t>một</a:t>
            </a:r>
            <a:r>
              <a:rPr lang="en-US" sz="1600" b="1" dirty="0"/>
              <a:t> </a:t>
            </a:r>
            <a:r>
              <a:rPr lang="en-US" sz="1600" b="1" dirty="0" err="1"/>
              <a:t>số</a:t>
            </a:r>
            <a:r>
              <a:rPr lang="en-US" sz="1600" b="1" dirty="0"/>
              <a:t> </a:t>
            </a:r>
            <a:r>
              <a:rPr lang="en-US" sz="1600" b="1" dirty="0" err="1"/>
              <a:t>phần</a:t>
            </a:r>
            <a:r>
              <a:rPr lang="en-US" sz="1600" b="1" dirty="0"/>
              <a:t> </a:t>
            </a:r>
            <a:r>
              <a:rPr lang="en-US" sz="1600" b="1" dirty="0" err="1"/>
              <a:t>mềm</a:t>
            </a:r>
            <a:r>
              <a:rPr lang="en-US" sz="1600" b="1" dirty="0"/>
              <a:t> </a:t>
            </a:r>
            <a:r>
              <a:rPr lang="en-US" sz="1600" b="1" dirty="0" err="1"/>
              <a:t>được</a:t>
            </a:r>
            <a:r>
              <a:rPr lang="en-US" sz="1600" b="1" dirty="0"/>
              <a:t> </a:t>
            </a:r>
            <a:r>
              <a:rPr lang="en-US" sz="1600" b="1" dirty="0" err="1"/>
              <a:t>sử</a:t>
            </a:r>
            <a:r>
              <a:rPr lang="en-US" sz="1600" b="1" dirty="0"/>
              <a:t> </a:t>
            </a:r>
            <a:r>
              <a:rPr lang="en-US" sz="1600" b="1" dirty="0" err="1"/>
              <a:t>dụng</a:t>
            </a:r>
            <a:r>
              <a:rPr lang="en-US" sz="1600" b="1" dirty="0"/>
              <a:t> </a:t>
            </a:r>
            <a:r>
              <a:rPr lang="en-US" sz="1600" b="1" dirty="0" err="1"/>
              <a:t>trong</a:t>
            </a:r>
            <a:r>
              <a:rPr lang="en-US" sz="1600" b="1" dirty="0"/>
              <a:t> business process, </a:t>
            </a:r>
            <a:r>
              <a:rPr lang="en-US" sz="1600" b="1" dirty="0" err="1"/>
              <a:t>đầu</a:t>
            </a:r>
            <a:r>
              <a:rPr lang="en-US" sz="1600" b="1" dirty="0"/>
              <a:t> </a:t>
            </a:r>
            <a:r>
              <a:rPr lang="en-US" sz="1600" b="1" dirty="0" err="1"/>
              <a:t>tiên</a:t>
            </a:r>
            <a:r>
              <a:rPr lang="en-US" sz="1600" b="1" dirty="0"/>
              <a:t> </a:t>
            </a:r>
            <a:r>
              <a:rPr lang="en-US" sz="1600" b="1" dirty="0" err="1"/>
              <a:t>thì</a:t>
            </a:r>
            <a:r>
              <a:rPr lang="en-US" sz="1600" b="1" dirty="0"/>
              <a:t> </a:t>
            </a:r>
            <a:r>
              <a:rPr lang="en-US" sz="1600" b="1" dirty="0" err="1"/>
              <a:t>em</a:t>
            </a:r>
            <a:r>
              <a:rPr lang="en-US" sz="1600" b="1" dirty="0"/>
              <a:t> </a:t>
            </a:r>
            <a:r>
              <a:rPr lang="en-US" sz="1600" b="1" dirty="0" err="1"/>
              <a:t>sẽ</a:t>
            </a:r>
            <a:r>
              <a:rPr lang="en-US" sz="1600" b="1" dirty="0"/>
              <a:t> </a:t>
            </a:r>
            <a:r>
              <a:rPr lang="en-US" sz="1600" b="1" dirty="0" err="1"/>
              <a:t>giới</a:t>
            </a:r>
            <a:r>
              <a:rPr lang="en-US" sz="1600" b="1" dirty="0"/>
              <a:t> </a:t>
            </a:r>
            <a:r>
              <a:rPr lang="en-US" sz="1600" b="1" dirty="0" err="1"/>
              <a:t>thiệu</a:t>
            </a:r>
            <a:r>
              <a:rPr lang="en-US" sz="1600" b="1" dirty="0"/>
              <a:t> </a:t>
            </a:r>
            <a:r>
              <a:rPr lang="en-US" sz="1600" b="1" dirty="0" err="1"/>
              <a:t>đến</a:t>
            </a:r>
            <a:r>
              <a:rPr lang="en-US" sz="1600" b="1" dirty="0"/>
              <a:t> </a:t>
            </a:r>
            <a:r>
              <a:rPr lang="en-US" sz="1600" b="1" dirty="0" err="1"/>
              <a:t>phần</a:t>
            </a:r>
            <a:r>
              <a:rPr lang="en-US" sz="1600" b="1" dirty="0"/>
              <a:t> </a:t>
            </a:r>
            <a:r>
              <a:rPr lang="en-US" sz="1600" b="1" dirty="0" err="1"/>
              <a:t>mềm</a:t>
            </a:r>
            <a:r>
              <a:rPr lang="en-US" sz="1600" b="1" dirty="0"/>
              <a:t> cloud Office</a:t>
            </a:r>
          </a:p>
          <a:p>
            <a:endParaRPr lang="en-US" sz="1600" b="1" dirty="0"/>
          </a:p>
          <a:p>
            <a:r>
              <a:rPr lang="en-US" sz="1600" b="1" dirty="0"/>
              <a:t>Cloud office </a:t>
            </a:r>
            <a:r>
              <a:rPr lang="vi-VN" sz="1600" b="1" dirty="0"/>
              <a:t>là phần mềm hỗ trợ quản lý văn bản, tài liệu </a:t>
            </a:r>
            <a:r>
              <a:rPr lang="en-US" sz="1600" b="1" dirty="0" err="1"/>
              <a:t>giúp</a:t>
            </a:r>
            <a:r>
              <a:rPr lang="en-US" sz="1600" b="1" dirty="0"/>
              <a:t> </a:t>
            </a:r>
            <a:r>
              <a:rPr lang="vi-VN" sz="1600" b="1" dirty="0"/>
              <a:t>điều hành công việc hiệu quả.</a:t>
            </a:r>
            <a:endParaRPr lang="en-US" sz="1600" b="1" dirty="0"/>
          </a:p>
          <a:p>
            <a:endParaRPr lang="en-US" sz="1600" b="1" dirty="0"/>
          </a:p>
          <a:p>
            <a:r>
              <a:rPr lang="vi-VN" sz="1600" b="1" dirty="0"/>
              <a:t> Phần mềm quản lý này sẽ được chia thành các phân hệ chính như văn bản, công việc, tiện ích, quản trị và cá nhân.</a:t>
            </a:r>
            <a:endParaRPr lang="en-US" sz="1600" b="1" dirty="0"/>
          </a:p>
          <a:p>
            <a:endParaRPr lang="en-US" sz="1600" b="1" dirty="0"/>
          </a:p>
          <a:p>
            <a:r>
              <a:rPr lang="vi-VN" sz="1600" b="1" dirty="0"/>
              <a:t> Ở mỗi phân hệ, phần mềm Cloud office sẽ</a:t>
            </a:r>
            <a:r>
              <a:rPr lang="en-US" sz="1600" b="1" dirty="0"/>
              <a:t> </a:t>
            </a:r>
            <a:r>
              <a:rPr lang="en-US" sz="1600" b="1" dirty="0" err="1"/>
              <a:t>có</a:t>
            </a:r>
            <a:r>
              <a:rPr lang="vi-VN" sz="1600" b="1" dirty="0"/>
              <a:t> hỗ trợ</a:t>
            </a:r>
            <a:r>
              <a:rPr lang="en-US" sz="1600" b="1" dirty="0"/>
              <a:t> </a:t>
            </a:r>
            <a:r>
              <a:rPr lang="en-US" sz="1600" b="1" dirty="0" err="1"/>
              <a:t>những</a:t>
            </a:r>
            <a:r>
              <a:rPr lang="vi-VN" sz="1600" b="1" dirty="0"/>
              <a:t> công cụ quản lý tương ứng. </a:t>
            </a:r>
            <a:endParaRPr lang="en-US" sz="1600" b="1" dirty="0"/>
          </a:p>
          <a:p>
            <a:endParaRPr lang="en-US" sz="1600" b="1" dirty="0"/>
          </a:p>
          <a:p>
            <a:r>
              <a:rPr lang="vi-VN" sz="1600" b="1" dirty="0"/>
              <a:t>Việc sử dụng Cloud office trong quản lý sẽ giúp công ty giám sát từ xa tiến độ đấu giá thông qua các thiết bị điện tử có kết nối internet. </a:t>
            </a:r>
            <a:endParaRPr lang="en-US" sz="1600" b="1" dirty="0"/>
          </a:p>
          <a:p>
            <a:r>
              <a:rPr lang="vi-VN" sz="1600" b="1" dirty="0"/>
              <a:t>Việc trao đổi, chia sẻ tài liệu và thông tin công việc với đồng nghiệp hoặc thành viên trong nhóm cũng trở nên dễ dàng hơn.</a:t>
            </a:r>
            <a:endParaRPr lang="en-US" sz="1600" b="1" dirty="0"/>
          </a:p>
        </p:txBody>
      </p:sp>
    </p:spTree>
    <p:extLst>
      <p:ext uri="{BB962C8B-B14F-4D97-AF65-F5344CB8AC3E}">
        <p14:creationId xmlns:p14="http://schemas.microsoft.com/office/powerpoint/2010/main" val="1876303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Khi </a:t>
            </a:r>
            <a:r>
              <a:rPr lang="en-US" dirty="0" err="1"/>
              <a:t>sử</a:t>
            </a:r>
            <a:r>
              <a:rPr lang="en-US" dirty="0"/>
              <a:t> </a:t>
            </a:r>
            <a:r>
              <a:rPr lang="en-US" dirty="0" err="1"/>
              <a:t>dụng</a:t>
            </a:r>
            <a:r>
              <a:rPr lang="en-US" dirty="0"/>
              <a:t> </a:t>
            </a:r>
            <a:r>
              <a:rPr lang="en-US" dirty="0" err="1"/>
              <a:t>phần</a:t>
            </a:r>
            <a:r>
              <a:rPr lang="en-US" dirty="0"/>
              <a:t> </a:t>
            </a:r>
            <a:r>
              <a:rPr lang="en-US" dirty="0" err="1"/>
              <a:t>mềm</a:t>
            </a:r>
            <a:r>
              <a:rPr lang="en-US" dirty="0"/>
              <a:t> cloud office </a:t>
            </a:r>
            <a:r>
              <a:rPr lang="en-US" dirty="0" err="1"/>
              <a:t>sẽ</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lợi</a:t>
            </a:r>
            <a:r>
              <a:rPr lang="en-US" dirty="0"/>
              <a:t> </a:t>
            </a:r>
            <a:r>
              <a:rPr lang="en-US" dirty="0" err="1"/>
              <a:t>ích</a:t>
            </a:r>
            <a:r>
              <a:rPr lang="en-US" dirty="0"/>
              <a:t> </a:t>
            </a:r>
            <a:r>
              <a:rPr lang="en-US" dirty="0" err="1"/>
              <a:t>như</a:t>
            </a:r>
            <a:r>
              <a:rPr lang="en-US" dirty="0"/>
              <a:t>:</a:t>
            </a:r>
          </a:p>
          <a:p>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ở </a:t>
            </a:r>
            <a:r>
              <a:rPr lang="en-US" dirty="0" err="1"/>
              <a:t>nhiều</a:t>
            </a:r>
            <a:r>
              <a:rPr lang="en-US" dirty="0"/>
              <a:t> </a:t>
            </a:r>
            <a:r>
              <a:rPr lang="en-US" dirty="0" err="1"/>
              <a:t>loại</a:t>
            </a:r>
            <a:r>
              <a:rPr lang="en-US" dirty="0"/>
              <a:t> </a:t>
            </a:r>
            <a:r>
              <a:rPr lang="en-US" dirty="0" err="1"/>
              <a:t>thiết</a:t>
            </a:r>
            <a:r>
              <a:rPr lang="en-US" dirty="0"/>
              <a:t> </a:t>
            </a:r>
            <a:r>
              <a:rPr lang="en-US" dirty="0" err="1"/>
              <a:t>bị</a:t>
            </a:r>
            <a:r>
              <a:rPr lang="en-US" dirty="0"/>
              <a:t> </a:t>
            </a:r>
            <a:r>
              <a:rPr lang="en-US" dirty="0" err="1"/>
              <a:t>như</a:t>
            </a:r>
            <a:r>
              <a:rPr lang="en-US" dirty="0"/>
              <a:t> mobile </a:t>
            </a:r>
            <a:r>
              <a:rPr lang="en-US" dirty="0" err="1"/>
              <a:t>và</a:t>
            </a:r>
            <a:r>
              <a:rPr lang="en-US" dirty="0"/>
              <a:t> desktop, </a:t>
            </a:r>
            <a:r>
              <a:rPr lang="en-US" dirty="0" err="1"/>
              <a:t>Hỗ</a:t>
            </a:r>
            <a:r>
              <a:rPr lang="en-US" dirty="0"/>
              <a:t> </a:t>
            </a:r>
            <a:r>
              <a:rPr lang="en-US" dirty="0" err="1"/>
              <a:t>trợ</a:t>
            </a:r>
            <a:r>
              <a:rPr lang="en-US" dirty="0"/>
              <a:t> </a:t>
            </a:r>
            <a:r>
              <a:rPr lang="en-US" dirty="0" err="1"/>
              <a:t>quản</a:t>
            </a:r>
            <a:r>
              <a:rPr lang="en-US" dirty="0"/>
              <a:t> </a:t>
            </a:r>
            <a:r>
              <a:rPr lang="en-US" dirty="0" err="1"/>
              <a:t>lý</a:t>
            </a:r>
            <a:r>
              <a:rPr lang="en-US" dirty="0"/>
              <a:t> </a:t>
            </a:r>
            <a:r>
              <a:rPr lang="en-US" dirty="0" err="1"/>
              <a:t>mọi</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văn</a:t>
            </a:r>
            <a:r>
              <a:rPr lang="en-US" dirty="0"/>
              <a:t> </a:t>
            </a:r>
            <a:r>
              <a:rPr lang="en-US" dirty="0" err="1"/>
              <a:t>phòng</a:t>
            </a:r>
            <a:r>
              <a:rPr lang="en-US" dirty="0"/>
              <a:t>, </a:t>
            </a:r>
            <a:r>
              <a:rPr lang="en-US" dirty="0" err="1"/>
              <a:t>tính</a:t>
            </a:r>
            <a:r>
              <a:rPr lang="en-US" dirty="0"/>
              <a:t> </a:t>
            </a:r>
            <a:r>
              <a:rPr lang="en-US" dirty="0" err="1"/>
              <a:t>năng</a:t>
            </a:r>
            <a:r>
              <a:rPr lang="en-US" dirty="0"/>
              <a:t> </a:t>
            </a:r>
            <a:r>
              <a:rPr lang="en-US" dirty="0" err="1"/>
              <a:t>rất</a:t>
            </a:r>
            <a:r>
              <a:rPr lang="en-US" dirty="0"/>
              <a:t> </a:t>
            </a:r>
            <a:r>
              <a:rPr lang="en-US" dirty="0" err="1"/>
              <a:t>là</a:t>
            </a:r>
            <a:r>
              <a:rPr lang="en-US" dirty="0"/>
              <a:t> </a:t>
            </a:r>
            <a:r>
              <a:rPr lang="en-US" dirty="0" err="1"/>
              <a:t>đa</a:t>
            </a:r>
            <a:r>
              <a:rPr lang="en-US" dirty="0"/>
              <a:t> </a:t>
            </a:r>
            <a:r>
              <a:rPr lang="en-US" dirty="0" err="1"/>
              <a:t>dạng</a:t>
            </a:r>
            <a:r>
              <a:rPr lang="en-US" dirty="0"/>
              <a:t>, </a:t>
            </a:r>
            <a:r>
              <a:rPr lang="en-US" dirty="0" err="1"/>
              <a:t>phu</a:t>
            </a:r>
            <a:r>
              <a:rPr lang="en-US" dirty="0"/>
              <a:t> </a:t>
            </a:r>
            <a:r>
              <a:rPr lang="en-US" dirty="0" err="1"/>
              <a:t>hợp</a:t>
            </a:r>
            <a:r>
              <a:rPr lang="en-US" dirty="0"/>
              <a:t> </a:t>
            </a:r>
            <a:r>
              <a:rPr lang="en-US" dirty="0" err="1"/>
              <a:t>với</a:t>
            </a:r>
            <a:r>
              <a:rPr lang="en-US" dirty="0"/>
              <a:t> </a:t>
            </a:r>
            <a:r>
              <a:rPr lang="en-US" dirty="0" err="1"/>
              <a:t>nhiều</a:t>
            </a:r>
            <a:r>
              <a:rPr lang="en-US" dirty="0"/>
              <a:t> </a:t>
            </a:r>
            <a:r>
              <a:rPr lang="en-US" dirty="0" err="1"/>
              <a:t>loại</a:t>
            </a:r>
            <a:r>
              <a:rPr lang="en-US" dirty="0"/>
              <a:t> </a:t>
            </a:r>
            <a:r>
              <a:rPr lang="en-US" dirty="0" err="1"/>
              <a:t>tính</a:t>
            </a:r>
            <a:r>
              <a:rPr lang="en-US" dirty="0"/>
              <a:t> </a:t>
            </a:r>
            <a:r>
              <a:rPr lang="en-US" dirty="0" err="1"/>
              <a:t>chất</a:t>
            </a:r>
            <a:r>
              <a:rPr lang="en-US" dirty="0"/>
              <a:t> </a:t>
            </a:r>
            <a:r>
              <a:rPr lang="en-US" dirty="0" err="1"/>
              <a:t>công</a:t>
            </a:r>
            <a:r>
              <a:rPr lang="en-US" dirty="0"/>
              <a:t> </a:t>
            </a:r>
            <a:r>
              <a:rPr lang="en-US" dirty="0" err="1"/>
              <a:t>việc</a:t>
            </a:r>
            <a:r>
              <a:rPr lang="en-US" dirty="0"/>
              <a:t> </a:t>
            </a:r>
            <a:r>
              <a:rPr lang="en-US" dirty="0" err="1"/>
              <a:t>và</a:t>
            </a: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tiền</a:t>
            </a:r>
            <a:r>
              <a:rPr lang="en-US" dirty="0"/>
              <a:t> </a:t>
            </a:r>
            <a:r>
              <a:rPr lang="en-US" dirty="0" err="1"/>
              <a:t>bạc</a:t>
            </a:r>
            <a:r>
              <a:rPr lang="en-US" dirty="0"/>
              <a:t> </a:t>
            </a:r>
            <a:r>
              <a:rPr lang="en-US" dirty="0" err="1"/>
              <a:t>cho</a:t>
            </a:r>
            <a:r>
              <a:rPr lang="en-US" dirty="0"/>
              <a:t> </a:t>
            </a:r>
            <a:r>
              <a:rPr lang="en-US" dirty="0" err="1"/>
              <a:t>các</a:t>
            </a:r>
            <a:r>
              <a:rPr lang="en-US" dirty="0"/>
              <a:t> </a:t>
            </a:r>
            <a:r>
              <a:rPr lang="en-US" dirty="0" err="1"/>
              <a:t>tổ</a:t>
            </a:r>
            <a:r>
              <a:rPr lang="en-US" dirty="0"/>
              <a:t> </a:t>
            </a:r>
            <a:r>
              <a:rPr lang="en-US" dirty="0" err="1"/>
              <a:t>chức</a:t>
            </a:r>
            <a:r>
              <a:rPr lang="en-US" dirty="0"/>
              <a:t>.</a:t>
            </a:r>
          </a:p>
          <a:p>
            <a:endParaRPr lang="en-US" dirty="0"/>
          </a:p>
          <a:p>
            <a:r>
              <a:rPr lang="en-US" dirty="0" err="1"/>
              <a:t>Tuy</a:t>
            </a:r>
            <a:r>
              <a:rPr lang="en-US" dirty="0"/>
              <a:t> </a:t>
            </a:r>
            <a:r>
              <a:rPr lang="en-US" dirty="0" err="1"/>
              <a:t>nhiên</a:t>
            </a:r>
            <a:r>
              <a:rPr lang="en-US" dirty="0"/>
              <a:t> </a:t>
            </a:r>
            <a:r>
              <a:rPr lang="en-US" dirty="0" err="1"/>
              <a:t>phần</a:t>
            </a:r>
            <a:r>
              <a:rPr lang="en-US" dirty="0"/>
              <a:t> </a:t>
            </a:r>
            <a:r>
              <a:rPr lang="en-US" dirty="0" err="1"/>
              <a:t>mềm</a:t>
            </a:r>
            <a:r>
              <a:rPr lang="en-US" dirty="0"/>
              <a:t> </a:t>
            </a:r>
            <a:r>
              <a:rPr lang="en-US" dirty="0" err="1"/>
              <a:t>này</a:t>
            </a:r>
            <a:r>
              <a:rPr lang="en-US" dirty="0"/>
              <a:t> </a:t>
            </a:r>
            <a:r>
              <a:rPr lang="en-US" dirty="0" err="1"/>
              <a:t>có</a:t>
            </a:r>
            <a:r>
              <a:rPr lang="en-US" dirty="0"/>
              <a:t> </a:t>
            </a:r>
            <a:r>
              <a:rPr lang="en-US" dirty="0" err="1"/>
              <a:t>một</a:t>
            </a:r>
            <a:r>
              <a:rPr lang="en-US" dirty="0"/>
              <a:t> </a:t>
            </a:r>
            <a:r>
              <a:rPr lang="en-US" dirty="0" err="1"/>
              <a:t>nhược</a:t>
            </a:r>
            <a:r>
              <a:rPr lang="en-US" dirty="0"/>
              <a:t> </a:t>
            </a:r>
            <a:r>
              <a:rPr lang="en-US" dirty="0" err="1"/>
              <a:t>điểm</a:t>
            </a:r>
            <a:r>
              <a:rPr lang="en-US" dirty="0"/>
              <a:t> </a:t>
            </a:r>
            <a:r>
              <a:rPr lang="en-US" dirty="0" err="1"/>
              <a:t>là</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phần</a:t>
            </a:r>
            <a:r>
              <a:rPr lang="en-US" dirty="0"/>
              <a:t> </a:t>
            </a:r>
            <a:r>
              <a:rPr lang="en-US" dirty="0" err="1"/>
              <a:t>mềm</a:t>
            </a:r>
            <a:r>
              <a:rPr lang="en-US" dirty="0"/>
              <a:t> </a:t>
            </a:r>
            <a:r>
              <a:rPr lang="en-US" dirty="0" err="1"/>
              <a:t>trả</a:t>
            </a:r>
            <a:r>
              <a:rPr lang="en-US" dirty="0"/>
              <a:t> </a:t>
            </a:r>
            <a:r>
              <a:rPr lang="en-US" dirty="0" err="1"/>
              <a:t>tiền</a:t>
            </a:r>
            <a:r>
              <a:rPr lang="en-US" dirty="0"/>
              <a:t>, </a:t>
            </a:r>
            <a:r>
              <a:rPr lang="en-US" dirty="0" err="1"/>
              <a:t>cho</a:t>
            </a:r>
            <a:r>
              <a:rPr lang="en-US" dirty="0"/>
              <a:t> </a:t>
            </a:r>
            <a:r>
              <a:rPr lang="en-US" dirty="0" err="1"/>
              <a:t>nên</a:t>
            </a:r>
            <a:r>
              <a:rPr lang="en-US" dirty="0"/>
              <a:t> </a:t>
            </a:r>
            <a:r>
              <a:rPr lang="en-US" dirty="0" err="1"/>
              <a:t>sẽ</a:t>
            </a:r>
            <a:r>
              <a:rPr lang="en-US" dirty="0"/>
              <a:t> </a:t>
            </a:r>
            <a:r>
              <a:rPr lang="en-US" dirty="0" err="1"/>
              <a:t>cần</a:t>
            </a:r>
            <a:r>
              <a:rPr lang="en-US" dirty="0"/>
              <a:t> </a:t>
            </a:r>
            <a:r>
              <a:rPr lang="en-US" dirty="0" err="1"/>
              <a:t>tới</a:t>
            </a:r>
            <a:r>
              <a:rPr lang="en-US" dirty="0"/>
              <a:t> </a:t>
            </a:r>
            <a:r>
              <a:rPr lang="en-US" dirty="0" err="1"/>
              <a:t>ngân</a:t>
            </a:r>
            <a:r>
              <a:rPr lang="en-US" dirty="0"/>
              <a:t> </a:t>
            </a:r>
            <a:r>
              <a:rPr lang="en-US" dirty="0" err="1"/>
              <a:t>sách</a:t>
            </a:r>
            <a:r>
              <a:rPr lang="en-US" dirty="0"/>
              <a:t> </a:t>
            </a:r>
            <a:r>
              <a:rPr lang="en-US" dirty="0" err="1"/>
              <a:t>của</a:t>
            </a:r>
            <a:r>
              <a:rPr lang="en-US" dirty="0"/>
              <a:t> </a:t>
            </a:r>
            <a:r>
              <a:rPr lang="en-US" dirty="0" err="1"/>
              <a:t>công</a:t>
            </a:r>
            <a:r>
              <a:rPr lang="en-US" dirty="0"/>
              <a:t> ty </a:t>
            </a:r>
            <a:r>
              <a:rPr lang="en-US" dirty="0" err="1"/>
              <a:t>và</a:t>
            </a:r>
            <a:r>
              <a:rPr lang="en-US" dirty="0"/>
              <a:t> </a:t>
            </a:r>
            <a:r>
              <a:rPr lang="en-US" dirty="0" err="1"/>
              <a:t>công</a:t>
            </a:r>
            <a:r>
              <a:rPr lang="en-US" dirty="0"/>
              <a:t> ty </a:t>
            </a:r>
            <a:r>
              <a:rPr lang="en-US" dirty="0" err="1"/>
              <a:t>sẽ</a:t>
            </a:r>
            <a:r>
              <a:rPr lang="en-US" dirty="0"/>
              <a:t> </a:t>
            </a:r>
            <a:r>
              <a:rPr lang="en-US" dirty="0" err="1"/>
              <a:t>cần</a:t>
            </a:r>
            <a:r>
              <a:rPr lang="en-US" dirty="0"/>
              <a:t> </a:t>
            </a:r>
            <a:r>
              <a:rPr lang="en-US" dirty="0" err="1"/>
              <a:t>phải</a:t>
            </a:r>
            <a:r>
              <a:rPr lang="en-US" dirty="0"/>
              <a:t> </a:t>
            </a:r>
            <a:r>
              <a:rPr lang="en-US" dirty="0" err="1"/>
              <a:t>tìm</a:t>
            </a:r>
            <a:r>
              <a:rPr lang="en-US" dirty="0"/>
              <a:t> </a:t>
            </a:r>
            <a:r>
              <a:rPr lang="en-US" dirty="0" err="1"/>
              <a:t>hiểu</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kĩ</a:t>
            </a:r>
            <a:r>
              <a:rPr lang="en-US" dirty="0"/>
              <a:t> </a:t>
            </a:r>
            <a:r>
              <a:rPr lang="en-US" dirty="0" err="1"/>
              <a:t>trước</a:t>
            </a:r>
            <a:r>
              <a:rPr lang="en-US" dirty="0"/>
              <a:t> </a:t>
            </a:r>
            <a:r>
              <a:rPr lang="en-US" dirty="0" err="1"/>
              <a:t>khi</a:t>
            </a:r>
            <a:r>
              <a:rPr lang="en-US" dirty="0"/>
              <a:t> </a:t>
            </a:r>
            <a:r>
              <a:rPr lang="en-US" dirty="0" err="1"/>
              <a:t>mua</a:t>
            </a:r>
            <a:r>
              <a:rPr lang="en-US" dirty="0"/>
              <a:t> </a:t>
            </a:r>
            <a:r>
              <a:rPr lang="en-US" dirty="0" err="1"/>
              <a:t>và</a:t>
            </a:r>
            <a:r>
              <a:rPr lang="en-US" dirty="0"/>
              <a:t> </a:t>
            </a:r>
            <a:r>
              <a:rPr lang="en-US" dirty="0" err="1"/>
              <a:t>sử</a:t>
            </a:r>
            <a:r>
              <a:rPr lang="en-US" dirty="0"/>
              <a:t> </a:t>
            </a:r>
            <a:r>
              <a:rPr lang="en-US" dirty="0" err="1"/>
              <a:t>dụng</a:t>
            </a:r>
            <a:r>
              <a:rPr lang="en-US" dirty="0"/>
              <a:t>.</a:t>
            </a:r>
          </a:p>
        </p:txBody>
      </p:sp>
    </p:spTree>
    <p:extLst>
      <p:ext uri="{BB962C8B-B14F-4D97-AF65-F5344CB8AC3E}">
        <p14:creationId xmlns:p14="http://schemas.microsoft.com/office/powerpoint/2010/main" val="230215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Chuyển</a:t>
            </a:r>
            <a:r>
              <a:rPr lang="en-US" dirty="0"/>
              <a:t> </a:t>
            </a:r>
            <a:r>
              <a:rPr lang="en-US" dirty="0" err="1"/>
              <a:t>cơ</a:t>
            </a:r>
            <a:r>
              <a:rPr lang="en-US" dirty="0"/>
              <a:t> </a:t>
            </a:r>
            <a:r>
              <a:rPr lang="en-US" dirty="0" err="1"/>
              <a:t>sở</a:t>
            </a:r>
            <a:r>
              <a:rPr lang="en-US" dirty="0"/>
              <a:t> </a:t>
            </a:r>
            <a:r>
              <a:rPr lang="en-US" dirty="0" err="1"/>
              <a:t>từ</a:t>
            </a:r>
            <a:r>
              <a:rPr lang="en-US" dirty="0"/>
              <a:t> </a:t>
            </a:r>
            <a:r>
              <a:rPr lang="en-US" dirty="0" err="1"/>
              <a:t>hà</a:t>
            </a:r>
            <a:r>
              <a:rPr lang="en-US" dirty="0"/>
              <a:t> </a:t>
            </a:r>
            <a:r>
              <a:rPr lang="en-US" dirty="0" err="1"/>
              <a:t>nội</a:t>
            </a:r>
            <a:r>
              <a:rPr lang="en-US" dirty="0"/>
              <a:t> </a:t>
            </a:r>
            <a:r>
              <a:rPr lang="en-US" dirty="0" err="1"/>
              <a:t>vào</a:t>
            </a:r>
            <a:r>
              <a:rPr lang="en-US" dirty="0"/>
              <a:t> </a:t>
            </a:r>
            <a:r>
              <a:rPr lang="en-US" dirty="0" err="1"/>
              <a:t>tp</a:t>
            </a:r>
            <a:r>
              <a:rPr lang="en-US" dirty="0"/>
              <a:t> </a:t>
            </a:r>
            <a:r>
              <a:rPr lang="en-US" dirty="0" err="1"/>
              <a:t>hcm</a:t>
            </a:r>
            <a:endParaRPr lang="en-US" dirty="0"/>
          </a:p>
          <a:p>
            <a:r>
              <a:rPr lang="en-US" dirty="0" err="1"/>
              <a:t>Mở</a:t>
            </a:r>
            <a:r>
              <a:rPr lang="en-US" dirty="0"/>
              <a:t> </a:t>
            </a:r>
            <a:r>
              <a:rPr lang="en-US" dirty="0" err="1"/>
              <a:t>rộng</a:t>
            </a:r>
            <a:r>
              <a:rPr lang="en-US" dirty="0"/>
              <a:t> </a:t>
            </a:r>
            <a:r>
              <a:rPr lang="en-US" dirty="0" err="1"/>
              <a:t>phạm</a:t>
            </a:r>
            <a:r>
              <a:rPr lang="en-US" dirty="0"/>
              <a:t> vi </a:t>
            </a:r>
            <a:r>
              <a:rPr lang="en-US" dirty="0" err="1"/>
              <a:t>kinh</a:t>
            </a:r>
            <a:r>
              <a:rPr lang="en-US" dirty="0"/>
              <a:t> </a:t>
            </a:r>
            <a:r>
              <a:rPr lang="en-US" dirty="0" err="1"/>
              <a:t>doanh</a:t>
            </a:r>
            <a:r>
              <a:rPr lang="en-US" dirty="0"/>
              <a:t> </a:t>
            </a:r>
            <a:r>
              <a:rPr lang="en-US" dirty="0" err="1"/>
              <a:t>cụ</a:t>
            </a:r>
            <a:r>
              <a:rPr lang="en-US" dirty="0"/>
              <a:t> </a:t>
            </a:r>
            <a:r>
              <a:rPr lang="en-US" dirty="0" err="1"/>
              <a:t>thể</a:t>
            </a:r>
            <a:r>
              <a:rPr lang="en-US" dirty="0"/>
              <a:t> </a:t>
            </a:r>
            <a:r>
              <a:rPr lang="en-US" dirty="0" err="1"/>
              <a:t>là</a:t>
            </a:r>
            <a:r>
              <a:rPr lang="en-US" dirty="0"/>
              <a:t> </a:t>
            </a:r>
            <a:r>
              <a:rPr lang="en-US" dirty="0" err="1"/>
              <a:t>mở</a:t>
            </a:r>
            <a:r>
              <a:rPr lang="en-US" dirty="0"/>
              <a:t> </a:t>
            </a:r>
            <a:r>
              <a:rPr lang="en-US" dirty="0" err="1"/>
              <a:t>rộng</a:t>
            </a:r>
            <a:r>
              <a:rPr lang="en-US" dirty="0"/>
              <a:t> </a:t>
            </a:r>
            <a:r>
              <a:rPr lang="en-US" dirty="0" err="1"/>
              <a:t>xang</a:t>
            </a:r>
            <a:r>
              <a:rPr lang="en-US" dirty="0"/>
              <a:t> </a:t>
            </a:r>
            <a:r>
              <a:rPr lang="en-US" dirty="0" err="1"/>
              <a:t>kinh</a:t>
            </a:r>
            <a:r>
              <a:rPr lang="en-US" dirty="0"/>
              <a:t> </a:t>
            </a:r>
            <a:r>
              <a:rPr lang="en-US" dirty="0" err="1"/>
              <a:t>doanh</a:t>
            </a:r>
            <a:r>
              <a:rPr lang="en-US" dirty="0"/>
              <a:t> </a:t>
            </a:r>
            <a:r>
              <a:rPr lang="en-US" dirty="0" err="1"/>
              <a:t>bất</a:t>
            </a:r>
            <a:r>
              <a:rPr lang="en-US" dirty="0"/>
              <a:t> </a:t>
            </a:r>
            <a:r>
              <a:rPr lang="en-US" dirty="0" err="1"/>
              <a:t>động</a:t>
            </a:r>
            <a:r>
              <a:rPr lang="en-US" dirty="0"/>
              <a:t> </a:t>
            </a:r>
            <a:r>
              <a:rPr lang="en-US" dirty="0" err="1"/>
              <a:t>sản</a:t>
            </a:r>
            <a:endParaRPr lang="en-US" dirty="0"/>
          </a:p>
        </p:txBody>
      </p:sp>
    </p:spTree>
    <p:extLst>
      <p:ext uri="{BB962C8B-B14F-4D97-AF65-F5344CB8AC3E}">
        <p14:creationId xmlns:p14="http://schemas.microsoft.com/office/powerpoint/2010/main" val="3456816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Và</a:t>
            </a:r>
            <a:r>
              <a:rPr lang="en-US" dirty="0"/>
              <a:t> </a:t>
            </a:r>
            <a:r>
              <a:rPr lang="en-US" dirty="0" err="1"/>
              <a:t>về</a:t>
            </a:r>
            <a:r>
              <a:rPr lang="en-US" dirty="0"/>
              <a:t> </a:t>
            </a:r>
            <a:r>
              <a:rPr lang="en-US" dirty="0" err="1"/>
              <a:t>sơ</a:t>
            </a:r>
            <a:r>
              <a:rPr lang="en-US" dirty="0"/>
              <a:t> </a:t>
            </a:r>
            <a:r>
              <a:rPr lang="en-US" dirty="0" err="1"/>
              <a:t>đồ</a:t>
            </a:r>
            <a:r>
              <a:rPr lang="en-US" dirty="0"/>
              <a:t> </a:t>
            </a:r>
            <a:r>
              <a:rPr lang="en-US" dirty="0" err="1"/>
              <a:t>ví</a:t>
            </a:r>
            <a:r>
              <a:rPr lang="en-US" dirty="0"/>
              <a:t> </a:t>
            </a:r>
            <a:r>
              <a:rPr lang="en-US" dirty="0" err="1"/>
              <a:t>dụ</a:t>
            </a:r>
            <a:r>
              <a:rPr lang="en-US" dirty="0"/>
              <a:t> </a:t>
            </a:r>
            <a:r>
              <a:rPr lang="en-US" dirty="0" err="1"/>
              <a:t>bọn</a:t>
            </a:r>
            <a:r>
              <a:rPr lang="en-US" dirty="0"/>
              <a:t> </a:t>
            </a:r>
            <a:r>
              <a:rPr lang="en-US" dirty="0" err="1"/>
              <a:t>em</a:t>
            </a:r>
            <a:r>
              <a:rPr lang="en-US" dirty="0"/>
              <a:t> </a:t>
            </a:r>
            <a:r>
              <a:rPr lang="en-US" dirty="0" err="1"/>
              <a:t>vẽ</a:t>
            </a:r>
            <a:r>
              <a:rPr lang="en-US" dirty="0"/>
              <a:t> </a:t>
            </a:r>
            <a:r>
              <a:rPr lang="en-US" dirty="0" err="1"/>
              <a:t>về</a:t>
            </a:r>
            <a:r>
              <a:rPr lang="en-US" dirty="0"/>
              <a:t> </a:t>
            </a:r>
            <a:r>
              <a:rPr lang="en-US" dirty="0" err="1"/>
              <a:t>quy</a:t>
            </a:r>
            <a:r>
              <a:rPr lang="en-US" dirty="0"/>
              <a:t> </a:t>
            </a:r>
            <a:r>
              <a:rPr lang="en-US" dirty="0" err="1"/>
              <a:t>trình</a:t>
            </a:r>
            <a:r>
              <a:rPr lang="en-US" dirty="0"/>
              <a:t> </a:t>
            </a:r>
            <a:r>
              <a:rPr lang="en-US" dirty="0" err="1"/>
              <a:t>quyết</a:t>
            </a:r>
            <a:r>
              <a:rPr lang="en-US" dirty="0"/>
              <a:t> </a:t>
            </a:r>
            <a:r>
              <a:rPr lang="en-US" dirty="0" err="1"/>
              <a:t>định</a:t>
            </a:r>
            <a:r>
              <a:rPr lang="en-US" dirty="0"/>
              <a:t> </a:t>
            </a:r>
            <a:r>
              <a:rPr lang="en-US" dirty="0" err="1"/>
              <a:t>mở</a:t>
            </a:r>
            <a:r>
              <a:rPr lang="en-US" dirty="0"/>
              <a:t> </a:t>
            </a:r>
            <a:r>
              <a:rPr lang="en-US" dirty="0" err="1"/>
              <a:t>rộng</a:t>
            </a:r>
            <a:r>
              <a:rPr lang="en-US" dirty="0"/>
              <a:t> </a:t>
            </a:r>
            <a:r>
              <a:rPr lang="en-US" dirty="0" err="1"/>
              <a:t>phạm</a:t>
            </a:r>
            <a:r>
              <a:rPr lang="en-US" dirty="0"/>
              <a:t> vi </a:t>
            </a:r>
            <a:r>
              <a:rPr lang="en-US" dirty="0" err="1"/>
              <a:t>kinh</a:t>
            </a:r>
            <a:r>
              <a:rPr lang="en-US" dirty="0"/>
              <a:t> </a:t>
            </a:r>
            <a:r>
              <a:rPr lang="en-US" dirty="0" err="1"/>
              <a:t>doanh</a:t>
            </a:r>
            <a:endParaRPr lang="en-US" dirty="0"/>
          </a:p>
          <a:p>
            <a:r>
              <a:rPr lang="en-US" dirty="0" err="1"/>
              <a:t>Đầu</a:t>
            </a:r>
            <a:r>
              <a:rPr lang="en-US" dirty="0"/>
              <a:t> </a:t>
            </a:r>
            <a:r>
              <a:rPr lang="en-US" dirty="0" err="1"/>
              <a:t>tiên</a:t>
            </a:r>
            <a:r>
              <a:rPr lang="en-US" dirty="0"/>
              <a:t> </a:t>
            </a:r>
            <a:r>
              <a:rPr lang="en-US" dirty="0" err="1"/>
              <a:t>quản</a:t>
            </a:r>
            <a:r>
              <a:rPr lang="en-US" dirty="0"/>
              <a:t> </a:t>
            </a:r>
            <a:r>
              <a:rPr lang="en-US" dirty="0" err="1"/>
              <a:t>lý</a:t>
            </a:r>
            <a:r>
              <a:rPr lang="en-US" dirty="0"/>
              <a:t> </a:t>
            </a:r>
            <a:r>
              <a:rPr lang="en-US" dirty="0" err="1"/>
              <a:t>sẽ</a:t>
            </a:r>
            <a:r>
              <a:rPr lang="en-US" dirty="0"/>
              <a:t> </a:t>
            </a:r>
            <a:r>
              <a:rPr lang="en-US" dirty="0" err="1"/>
              <a:t>đưa</a:t>
            </a:r>
            <a:r>
              <a:rPr lang="en-US" dirty="0"/>
              <a:t> ra ý </a:t>
            </a:r>
            <a:r>
              <a:rPr lang="en-US" dirty="0" err="1"/>
              <a:t>tưởng</a:t>
            </a:r>
            <a:r>
              <a:rPr lang="en-US" dirty="0"/>
              <a:t> </a:t>
            </a:r>
            <a:r>
              <a:rPr lang="en-US" dirty="0" err="1"/>
              <a:t>về</a:t>
            </a:r>
            <a:r>
              <a:rPr lang="en-US" dirty="0"/>
              <a:t> </a:t>
            </a:r>
            <a:r>
              <a:rPr lang="en-US" dirty="0" err="1"/>
              <a:t>mở</a:t>
            </a:r>
            <a:r>
              <a:rPr lang="en-US" dirty="0"/>
              <a:t> </a:t>
            </a:r>
            <a:r>
              <a:rPr lang="en-US" dirty="0" err="1"/>
              <a:t>rộng</a:t>
            </a:r>
            <a:r>
              <a:rPr lang="en-US" dirty="0"/>
              <a:t> </a:t>
            </a:r>
            <a:r>
              <a:rPr lang="en-US" dirty="0" err="1"/>
              <a:t>kinh</a:t>
            </a:r>
            <a:r>
              <a:rPr lang="en-US" dirty="0"/>
              <a:t> </a:t>
            </a:r>
            <a:r>
              <a:rPr lang="en-US" dirty="0" err="1"/>
              <a:t>doanh</a:t>
            </a:r>
            <a:r>
              <a:rPr lang="en-US" dirty="0"/>
              <a:t> </a:t>
            </a:r>
          </a:p>
          <a:p>
            <a:r>
              <a:rPr lang="en-US" dirty="0"/>
              <a:t>Sau </a:t>
            </a:r>
            <a:r>
              <a:rPr lang="en-US" dirty="0" err="1"/>
              <a:t>đó</a:t>
            </a:r>
            <a:r>
              <a:rPr lang="en-US" dirty="0"/>
              <a:t> CEO </a:t>
            </a:r>
            <a:r>
              <a:rPr lang="en-US" dirty="0" err="1"/>
              <a:t>sẽ</a:t>
            </a:r>
            <a:r>
              <a:rPr lang="en-US" dirty="0"/>
              <a:t> </a:t>
            </a:r>
            <a:r>
              <a:rPr lang="en-US" dirty="0" err="1"/>
              <a:t>tiếp</a:t>
            </a:r>
            <a:r>
              <a:rPr lang="en-US" dirty="0"/>
              <a:t> </a:t>
            </a:r>
            <a:r>
              <a:rPr lang="en-US" dirty="0" err="1"/>
              <a:t>nhận</a:t>
            </a:r>
            <a:r>
              <a:rPr lang="en-US" dirty="0"/>
              <a:t> ý </a:t>
            </a:r>
            <a:r>
              <a:rPr lang="en-US" dirty="0" err="1"/>
              <a:t>tưởng</a:t>
            </a:r>
            <a:r>
              <a:rPr lang="en-US" dirty="0"/>
              <a:t> </a:t>
            </a:r>
            <a:r>
              <a:rPr lang="en-US" dirty="0" err="1"/>
              <a:t>và</a:t>
            </a:r>
            <a:r>
              <a:rPr lang="en-US" dirty="0"/>
              <a:t> </a:t>
            </a:r>
            <a:r>
              <a:rPr lang="en-US" dirty="0" err="1"/>
              <a:t>đánh</a:t>
            </a:r>
            <a:r>
              <a:rPr lang="en-US" dirty="0"/>
              <a:t> </a:t>
            </a:r>
            <a:r>
              <a:rPr lang="en-US" dirty="0" err="1"/>
              <a:t>giá</a:t>
            </a:r>
            <a:r>
              <a:rPr lang="en-US" dirty="0"/>
              <a:t> qua, </a:t>
            </a:r>
            <a:r>
              <a:rPr lang="en-US" dirty="0" err="1"/>
              <a:t>nếu</a:t>
            </a:r>
            <a:r>
              <a:rPr lang="en-US" dirty="0"/>
              <a:t> ý </a:t>
            </a:r>
            <a:r>
              <a:rPr lang="en-US" dirty="0" err="1"/>
              <a:t>tưởng</a:t>
            </a:r>
            <a:r>
              <a:rPr lang="en-US" dirty="0"/>
              <a:t> </a:t>
            </a:r>
            <a:r>
              <a:rPr lang="en-US" dirty="0" err="1"/>
              <a:t>không</a:t>
            </a:r>
            <a:r>
              <a:rPr lang="en-US" dirty="0"/>
              <a:t> </a:t>
            </a:r>
            <a:r>
              <a:rPr lang="en-US" dirty="0" err="1"/>
              <a:t>khả</a:t>
            </a:r>
            <a:r>
              <a:rPr lang="en-US" dirty="0"/>
              <a:t> </a:t>
            </a:r>
            <a:r>
              <a:rPr lang="en-US" dirty="0" err="1"/>
              <a:t>thi</a:t>
            </a:r>
            <a:r>
              <a:rPr lang="en-US" dirty="0"/>
              <a:t> </a:t>
            </a:r>
            <a:r>
              <a:rPr lang="en-US" dirty="0" err="1"/>
              <a:t>thì</a:t>
            </a:r>
            <a:r>
              <a:rPr lang="en-US" dirty="0"/>
              <a:t> </a:t>
            </a:r>
            <a:r>
              <a:rPr lang="en-US" dirty="0" err="1"/>
              <a:t>sẽ</a:t>
            </a:r>
            <a:r>
              <a:rPr lang="en-US" dirty="0"/>
              <a:t> </a:t>
            </a:r>
            <a:r>
              <a:rPr lang="en-US" dirty="0" err="1"/>
              <a:t>loại</a:t>
            </a:r>
            <a:r>
              <a:rPr lang="en-US" dirty="0"/>
              <a:t> </a:t>
            </a:r>
            <a:r>
              <a:rPr lang="en-US" dirty="0" err="1"/>
              <a:t>bỏ</a:t>
            </a:r>
            <a:r>
              <a:rPr lang="en-US" dirty="0"/>
              <a:t> </a:t>
            </a:r>
            <a:r>
              <a:rPr lang="en-US" dirty="0" err="1"/>
              <a:t>còn</a:t>
            </a:r>
            <a:r>
              <a:rPr lang="en-US" dirty="0"/>
              <a:t> </a:t>
            </a:r>
            <a:r>
              <a:rPr lang="en-US" dirty="0" err="1"/>
              <a:t>nếu</a:t>
            </a:r>
            <a:r>
              <a:rPr lang="en-US" dirty="0"/>
              <a:t> ý </a:t>
            </a:r>
            <a:r>
              <a:rPr lang="en-US" dirty="0" err="1"/>
              <a:t>tưởng</a:t>
            </a:r>
            <a:r>
              <a:rPr lang="en-US" dirty="0"/>
              <a:t> </a:t>
            </a:r>
            <a:r>
              <a:rPr lang="en-US" dirty="0" err="1"/>
              <a:t>khả</a:t>
            </a:r>
            <a:r>
              <a:rPr lang="en-US" dirty="0"/>
              <a:t> </a:t>
            </a:r>
            <a:r>
              <a:rPr lang="en-US" dirty="0" err="1"/>
              <a:t>thi</a:t>
            </a:r>
            <a:r>
              <a:rPr lang="en-US" dirty="0"/>
              <a:t> </a:t>
            </a:r>
            <a:r>
              <a:rPr lang="en-US" dirty="0" err="1"/>
              <a:t>thì</a:t>
            </a:r>
            <a:r>
              <a:rPr lang="en-US" dirty="0"/>
              <a:t> </a:t>
            </a:r>
            <a:r>
              <a:rPr lang="en-US" dirty="0" err="1"/>
              <a:t>sẽ</a:t>
            </a:r>
            <a:r>
              <a:rPr lang="en-US" dirty="0"/>
              <a:t> </a:t>
            </a:r>
            <a:r>
              <a:rPr lang="en-US" dirty="0" err="1"/>
              <a:t>thông</a:t>
            </a:r>
            <a:r>
              <a:rPr lang="en-US" dirty="0"/>
              <a:t> </a:t>
            </a:r>
            <a:r>
              <a:rPr lang="en-US" dirty="0" err="1"/>
              <a:t>báo</a:t>
            </a:r>
            <a:r>
              <a:rPr lang="en-US" dirty="0"/>
              <a:t> </a:t>
            </a:r>
            <a:r>
              <a:rPr lang="en-US" dirty="0" err="1"/>
              <a:t>cho</a:t>
            </a:r>
            <a:r>
              <a:rPr lang="en-US" dirty="0"/>
              <a:t> </a:t>
            </a:r>
            <a:r>
              <a:rPr lang="en-US" dirty="0" err="1"/>
              <a:t>quản</a:t>
            </a:r>
            <a:r>
              <a:rPr lang="en-US" dirty="0"/>
              <a:t> </a:t>
            </a:r>
            <a:r>
              <a:rPr lang="en-US" dirty="0" err="1"/>
              <a:t>lí</a:t>
            </a:r>
            <a:endParaRPr lang="en-US" dirty="0"/>
          </a:p>
          <a:p>
            <a:r>
              <a:rPr lang="en-US" dirty="0"/>
              <a:t>Sau </a:t>
            </a:r>
            <a:r>
              <a:rPr lang="en-US" dirty="0" err="1"/>
              <a:t>đó</a:t>
            </a:r>
            <a:r>
              <a:rPr lang="en-US" dirty="0"/>
              <a:t> </a:t>
            </a:r>
            <a:r>
              <a:rPr lang="en-US" dirty="0" err="1"/>
              <a:t>quản</a:t>
            </a:r>
            <a:r>
              <a:rPr lang="en-US" dirty="0"/>
              <a:t> </a:t>
            </a:r>
            <a:r>
              <a:rPr lang="en-US" dirty="0" err="1"/>
              <a:t>lý</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đánh</a:t>
            </a:r>
            <a:r>
              <a:rPr lang="en-US" dirty="0"/>
              <a:t> </a:t>
            </a:r>
            <a:r>
              <a:rPr lang="en-US" dirty="0" err="1"/>
              <a:t>giá</a:t>
            </a:r>
            <a:r>
              <a:rPr lang="en-US" dirty="0"/>
              <a:t> </a:t>
            </a:r>
            <a:r>
              <a:rPr lang="en-US" dirty="0" err="1"/>
              <a:t>thị</a:t>
            </a:r>
            <a:r>
              <a:rPr lang="en-US" dirty="0"/>
              <a:t> </a:t>
            </a:r>
            <a:r>
              <a:rPr lang="en-US" dirty="0" err="1"/>
              <a:t>trường</a:t>
            </a:r>
            <a:r>
              <a:rPr lang="en-US" dirty="0"/>
              <a:t> </a:t>
            </a:r>
            <a:r>
              <a:rPr lang="en-US" dirty="0" err="1"/>
              <a:t>và</a:t>
            </a:r>
            <a:r>
              <a:rPr lang="en-US" dirty="0"/>
              <a:t> </a:t>
            </a:r>
            <a:r>
              <a:rPr lang="en-US" dirty="0" err="1"/>
              <a:t>lập</a:t>
            </a:r>
            <a:r>
              <a:rPr lang="en-US" dirty="0"/>
              <a:t> </a:t>
            </a:r>
            <a:r>
              <a:rPr lang="en-US" dirty="0" err="1"/>
              <a:t>kế</a:t>
            </a:r>
            <a:r>
              <a:rPr lang="en-US" dirty="0"/>
              <a:t> </a:t>
            </a:r>
            <a:r>
              <a:rPr lang="en-US" dirty="0" err="1"/>
              <a:t>hoặc</a:t>
            </a:r>
            <a:r>
              <a:rPr lang="en-US" dirty="0"/>
              <a:t> chi </a:t>
            </a:r>
            <a:r>
              <a:rPr lang="en-US" dirty="0" err="1"/>
              <a:t>phí</a:t>
            </a:r>
            <a:r>
              <a:rPr lang="en-US" dirty="0"/>
              <a:t> </a:t>
            </a:r>
            <a:r>
              <a:rPr lang="en-US" dirty="0" err="1"/>
              <a:t>và</a:t>
            </a:r>
            <a:r>
              <a:rPr lang="en-US" dirty="0"/>
              <a:t> </a:t>
            </a:r>
            <a:r>
              <a:rPr lang="en-US" dirty="0" err="1"/>
              <a:t>gửi</a:t>
            </a:r>
            <a:r>
              <a:rPr lang="en-US" dirty="0"/>
              <a:t> </a:t>
            </a:r>
            <a:r>
              <a:rPr lang="en-US" dirty="0" err="1"/>
              <a:t>lên</a:t>
            </a:r>
            <a:r>
              <a:rPr lang="en-US" dirty="0"/>
              <a:t> </a:t>
            </a:r>
            <a:r>
              <a:rPr lang="en-US" dirty="0" err="1"/>
              <a:t>cho</a:t>
            </a:r>
            <a:r>
              <a:rPr lang="en-US" dirty="0"/>
              <a:t> CEO </a:t>
            </a:r>
          </a:p>
          <a:p>
            <a:r>
              <a:rPr lang="en-US" dirty="0"/>
              <a:t>CEO </a:t>
            </a:r>
            <a:r>
              <a:rPr lang="en-US" dirty="0" err="1"/>
              <a:t>sẽ</a:t>
            </a:r>
            <a:r>
              <a:rPr lang="en-US" dirty="0"/>
              <a:t> </a:t>
            </a:r>
            <a:r>
              <a:rPr lang="en-US" dirty="0" err="1"/>
              <a:t>xem</a:t>
            </a:r>
            <a:r>
              <a:rPr lang="en-US" dirty="0"/>
              <a:t> qua </a:t>
            </a:r>
            <a:r>
              <a:rPr lang="en-US" dirty="0" err="1"/>
              <a:t>bản</a:t>
            </a:r>
            <a:r>
              <a:rPr lang="en-US" dirty="0"/>
              <a:t> </a:t>
            </a:r>
            <a:r>
              <a:rPr lang="en-US" dirty="0" err="1"/>
              <a:t>báo</a:t>
            </a:r>
            <a:r>
              <a:rPr lang="en-US" dirty="0"/>
              <a:t> </a:t>
            </a:r>
            <a:r>
              <a:rPr lang="en-US" dirty="0" err="1"/>
              <a:t>cáo</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xem</a:t>
            </a:r>
            <a:r>
              <a:rPr lang="en-US" dirty="0"/>
              <a:t> </a:t>
            </a:r>
            <a:r>
              <a:rPr lang="en-US" dirty="0" err="1"/>
              <a:t>kế</a:t>
            </a:r>
            <a:r>
              <a:rPr lang="en-US" dirty="0"/>
              <a:t> </a:t>
            </a:r>
            <a:r>
              <a:rPr lang="en-US" dirty="0" err="1"/>
              <a:t>hoạch</a:t>
            </a:r>
            <a:r>
              <a:rPr lang="en-US" dirty="0"/>
              <a:t> </a:t>
            </a:r>
            <a:r>
              <a:rPr lang="en-US" dirty="0" err="1"/>
              <a:t>có</a:t>
            </a:r>
            <a:r>
              <a:rPr lang="en-US" dirty="0"/>
              <a:t> </a:t>
            </a:r>
            <a:r>
              <a:rPr lang="en-US" dirty="0" err="1"/>
              <a:t>hợp</a:t>
            </a:r>
            <a:r>
              <a:rPr lang="en-US" dirty="0"/>
              <a:t> </a:t>
            </a:r>
            <a:r>
              <a:rPr lang="en-US" dirty="0" err="1"/>
              <a:t>lý</a:t>
            </a:r>
            <a:r>
              <a:rPr lang="en-US" dirty="0"/>
              <a:t> hay </a:t>
            </a:r>
            <a:r>
              <a:rPr lang="en-US" dirty="0" err="1"/>
              <a:t>không</a:t>
            </a:r>
            <a:r>
              <a:rPr lang="en-US" dirty="0"/>
              <a:t>, </a:t>
            </a:r>
            <a:r>
              <a:rPr lang="en-US" dirty="0" err="1"/>
              <a:t>nếu</a:t>
            </a:r>
            <a:r>
              <a:rPr lang="en-US" dirty="0"/>
              <a:t> </a:t>
            </a:r>
            <a:r>
              <a:rPr lang="en-US" dirty="0" err="1"/>
              <a:t>không</a:t>
            </a:r>
            <a:r>
              <a:rPr lang="en-US" dirty="0"/>
              <a:t> </a:t>
            </a:r>
            <a:r>
              <a:rPr lang="en-US" dirty="0" err="1"/>
              <a:t>hợp</a:t>
            </a:r>
            <a:r>
              <a:rPr lang="en-US" dirty="0"/>
              <a:t> </a:t>
            </a:r>
            <a:r>
              <a:rPr lang="en-US" dirty="0" err="1"/>
              <a:t>lý</a:t>
            </a:r>
            <a:r>
              <a:rPr lang="en-US" dirty="0"/>
              <a:t> </a:t>
            </a:r>
            <a:r>
              <a:rPr lang="en-US" dirty="0" err="1"/>
              <a:t>thì</a:t>
            </a:r>
            <a:r>
              <a:rPr lang="en-US" dirty="0"/>
              <a:t> </a:t>
            </a:r>
            <a:r>
              <a:rPr lang="en-US" dirty="0" err="1"/>
              <a:t>sẽ</a:t>
            </a:r>
            <a:r>
              <a:rPr lang="en-US" dirty="0"/>
              <a:t> </a:t>
            </a:r>
            <a:r>
              <a:rPr lang="en-US" dirty="0" err="1"/>
              <a:t>cho</a:t>
            </a:r>
            <a:r>
              <a:rPr lang="en-US" dirty="0"/>
              <a:t> </a:t>
            </a:r>
            <a:r>
              <a:rPr lang="en-US" dirty="0" err="1"/>
              <a:t>quản</a:t>
            </a:r>
            <a:r>
              <a:rPr lang="en-US" dirty="0"/>
              <a:t> </a:t>
            </a:r>
            <a:r>
              <a:rPr lang="en-US" dirty="0" err="1"/>
              <a:t>lý</a:t>
            </a:r>
            <a:r>
              <a:rPr lang="en-US" dirty="0"/>
              <a:t> </a:t>
            </a:r>
            <a:r>
              <a:rPr lang="en-US" dirty="0" err="1"/>
              <a:t>làm</a:t>
            </a:r>
            <a:r>
              <a:rPr lang="en-US" dirty="0"/>
              <a:t> </a:t>
            </a:r>
            <a:r>
              <a:rPr lang="en-US" dirty="0" err="1"/>
              <a:t>lại</a:t>
            </a:r>
            <a:r>
              <a:rPr lang="en-US" dirty="0"/>
              <a:t> </a:t>
            </a:r>
            <a:r>
              <a:rPr lang="en-US" dirty="0" err="1"/>
              <a:t>còn</a:t>
            </a:r>
            <a:r>
              <a:rPr lang="en-US" dirty="0"/>
              <a:t> </a:t>
            </a:r>
            <a:r>
              <a:rPr lang="en-US" dirty="0" err="1"/>
              <a:t>nếu</a:t>
            </a:r>
            <a:r>
              <a:rPr lang="en-US" dirty="0"/>
              <a:t> </a:t>
            </a:r>
            <a:r>
              <a:rPr lang="en-US" dirty="0" err="1"/>
              <a:t>đã</a:t>
            </a:r>
            <a:r>
              <a:rPr lang="en-US" dirty="0"/>
              <a:t> </a:t>
            </a:r>
            <a:r>
              <a:rPr lang="en-US" dirty="0" err="1"/>
              <a:t>hợp</a:t>
            </a:r>
            <a:r>
              <a:rPr lang="en-US" dirty="0"/>
              <a:t> </a:t>
            </a:r>
            <a:r>
              <a:rPr lang="en-US" dirty="0" err="1"/>
              <a:t>lý</a:t>
            </a:r>
            <a:r>
              <a:rPr lang="en-US" dirty="0"/>
              <a:t> </a:t>
            </a:r>
            <a:r>
              <a:rPr lang="en-US" dirty="0" err="1"/>
              <a:t>thì</a:t>
            </a:r>
            <a:r>
              <a:rPr lang="en-US" dirty="0"/>
              <a:t> </a:t>
            </a:r>
            <a:r>
              <a:rPr lang="en-US" dirty="0" err="1"/>
              <a:t>sẽ</a:t>
            </a:r>
            <a:r>
              <a:rPr lang="en-US" dirty="0"/>
              <a:t> </a:t>
            </a:r>
            <a:r>
              <a:rPr lang="en-US" dirty="0" err="1"/>
              <a:t>gửi</a:t>
            </a:r>
            <a:r>
              <a:rPr lang="en-US" dirty="0"/>
              <a:t> </a:t>
            </a:r>
            <a:r>
              <a:rPr lang="en-US" dirty="0" err="1"/>
              <a:t>thông</a:t>
            </a:r>
            <a:r>
              <a:rPr lang="en-US" dirty="0"/>
              <a:t> </a:t>
            </a:r>
            <a:r>
              <a:rPr lang="en-US" dirty="0" err="1"/>
              <a:t>báo</a:t>
            </a:r>
            <a:r>
              <a:rPr lang="en-US" dirty="0"/>
              <a:t> </a:t>
            </a:r>
            <a:r>
              <a:rPr lang="en-US" dirty="0" err="1"/>
              <a:t>thực</a:t>
            </a:r>
            <a:r>
              <a:rPr lang="en-US" dirty="0"/>
              <a:t> </a:t>
            </a:r>
            <a:r>
              <a:rPr lang="en-US" dirty="0" err="1"/>
              <a:t>hiện</a:t>
            </a:r>
            <a:r>
              <a:rPr lang="en-US" dirty="0"/>
              <a:t> </a:t>
            </a:r>
            <a:r>
              <a:rPr lang="en-US" dirty="0" err="1"/>
              <a:t>cho</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sẽ</a:t>
            </a:r>
            <a:r>
              <a:rPr lang="en-US" dirty="0"/>
              <a:t> </a:t>
            </a:r>
            <a:r>
              <a:rPr lang="en-US" dirty="0" err="1"/>
              <a:t>gửi</a:t>
            </a:r>
            <a:r>
              <a:rPr lang="en-US" dirty="0"/>
              <a:t> </a:t>
            </a:r>
            <a:r>
              <a:rPr lang="en-US" dirty="0" err="1"/>
              <a:t>thông</a:t>
            </a:r>
            <a:r>
              <a:rPr lang="en-US" dirty="0"/>
              <a:t> </a:t>
            </a:r>
            <a:r>
              <a:rPr lang="en-US" dirty="0" err="1"/>
              <a:t>báo</a:t>
            </a:r>
            <a:r>
              <a:rPr lang="en-US" dirty="0"/>
              <a:t> </a:t>
            </a:r>
            <a:r>
              <a:rPr lang="en-US" dirty="0" err="1"/>
              <a:t>thực</a:t>
            </a:r>
            <a:r>
              <a:rPr lang="en-US" dirty="0"/>
              <a:t> </a:t>
            </a:r>
            <a:r>
              <a:rPr lang="en-US" dirty="0" err="1"/>
              <a:t>hiện</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trong</a:t>
            </a:r>
            <a:r>
              <a:rPr lang="en-US" dirty="0"/>
              <a:t> </a:t>
            </a:r>
            <a:r>
              <a:rPr lang="en-US" dirty="0" err="1"/>
              <a:t>công</a:t>
            </a:r>
            <a:r>
              <a:rPr lang="en-US" dirty="0"/>
              <a:t> ty.</a:t>
            </a:r>
          </a:p>
        </p:txBody>
      </p:sp>
    </p:spTree>
    <p:extLst>
      <p:ext uri="{BB962C8B-B14F-4D97-AF65-F5344CB8AC3E}">
        <p14:creationId xmlns:p14="http://schemas.microsoft.com/office/powerpoint/2010/main" val="395065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phẩm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cấp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kiểm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đánh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phẩm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cấp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biểu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mẫu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điền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Sau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đủ</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nếu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chấp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nếu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chấp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kí</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kí</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phẩm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diễn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đấu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7531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96" name="Google Shape;96;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97" name="Google Shape;97;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8" name="Google Shape;98;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1" name="Google Shape;10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2" name="Google Shape;10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3" name="Google Shape;103;p16"/>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497763"/>
            <a:ext cx="7717500" cy="164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27878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 id="2147483660" r:id="rId9"/>
    <p:sldLayoutId id="2147483661" r:id="rId10"/>
    <p:sldLayoutId id="2147483662" r:id="rId11"/>
    <p:sldLayoutId id="2147483677" r:id="rId12"/>
    <p:sldLayoutId id="2147483678"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197C45-2D8F-4886-8571-CAD3DA58C887}"/>
              </a:ext>
            </a:extLst>
          </p:cNvPr>
          <p:cNvPicPr>
            <a:picLocks noChangeAspect="1"/>
          </p:cNvPicPr>
          <p:nvPr/>
        </p:nvPicPr>
        <p:blipFill>
          <a:blip r:embed="rId2"/>
          <a:stretch>
            <a:fillRect/>
          </a:stretch>
        </p:blipFill>
        <p:spPr>
          <a:xfrm>
            <a:off x="492419" y="0"/>
            <a:ext cx="8159161" cy="5143500"/>
          </a:xfrm>
          <a:prstGeom prst="rect">
            <a:avLst/>
          </a:prstGeom>
        </p:spPr>
      </p:pic>
      <p:sp>
        <p:nvSpPr>
          <p:cNvPr id="4" name="TextBox 3">
            <a:extLst>
              <a:ext uri="{FF2B5EF4-FFF2-40B4-BE49-F238E27FC236}">
                <a16:creationId xmlns:a16="http://schemas.microsoft.com/office/drawing/2014/main" id="{AF4B940F-BA73-4662-8BE3-820E24074C3E}"/>
              </a:ext>
            </a:extLst>
          </p:cNvPr>
          <p:cNvSpPr txBox="1"/>
          <p:nvPr/>
        </p:nvSpPr>
        <p:spPr>
          <a:xfrm>
            <a:off x="850165" y="2233744"/>
            <a:ext cx="4572000" cy="276999"/>
          </a:xfrm>
          <a:prstGeom prst="rect">
            <a:avLst/>
          </a:prstGeom>
          <a:noFill/>
        </p:spPr>
        <p:txBody>
          <a:bodyPr wrap="square">
            <a:spAutoFit/>
          </a:bodyPr>
          <a:lstStyle/>
          <a:p>
            <a:pPr algn="ctr"/>
            <a:r>
              <a:rPr lang="en-US" sz="1200" dirty="0"/>
              <a:t>Nguyen Dinh Cuong</a:t>
            </a:r>
          </a:p>
        </p:txBody>
      </p:sp>
      <p:sp>
        <p:nvSpPr>
          <p:cNvPr id="6" name="TextBox 5">
            <a:extLst>
              <a:ext uri="{FF2B5EF4-FFF2-40B4-BE49-F238E27FC236}">
                <a16:creationId xmlns:a16="http://schemas.microsoft.com/office/drawing/2014/main" id="{DEC972E5-27E4-4827-8202-D03BC6D9F3A8}"/>
              </a:ext>
            </a:extLst>
          </p:cNvPr>
          <p:cNvSpPr txBox="1"/>
          <p:nvPr/>
        </p:nvSpPr>
        <p:spPr>
          <a:xfrm>
            <a:off x="4571999" y="2233744"/>
            <a:ext cx="4572000" cy="276999"/>
          </a:xfrm>
          <a:prstGeom prst="rect">
            <a:avLst/>
          </a:prstGeom>
          <a:noFill/>
        </p:spPr>
        <p:txBody>
          <a:bodyPr wrap="square">
            <a:spAutoFit/>
          </a:bodyPr>
          <a:lstStyle/>
          <a:p>
            <a:pPr algn="ctr"/>
            <a:r>
              <a:rPr lang="en-US" sz="1200" b="0" i="0" dirty="0">
                <a:solidFill>
                  <a:schemeClr val="tx1"/>
                </a:solidFill>
                <a:effectLst/>
                <a:latin typeface="+mn-lt"/>
                <a:cs typeface="Times New Roman" panose="02020603050405020304" pitchFamily="18" charset="0"/>
              </a:rPr>
              <a:t>GBH190524</a:t>
            </a:r>
            <a:endParaRPr lang="en-US" sz="1050" dirty="0">
              <a:solidFill>
                <a:schemeClr val="tx1"/>
              </a:solidFill>
              <a:latin typeface="+mn-lt"/>
              <a:cs typeface="Times New Roman" panose="02020603050405020304" pitchFamily="18" charset="0"/>
            </a:endParaRPr>
          </a:p>
        </p:txBody>
      </p:sp>
      <p:sp>
        <p:nvSpPr>
          <p:cNvPr id="7" name="TextBox 6">
            <a:extLst>
              <a:ext uri="{FF2B5EF4-FFF2-40B4-BE49-F238E27FC236}">
                <a16:creationId xmlns:a16="http://schemas.microsoft.com/office/drawing/2014/main" id="{CD16DF74-CA0F-476B-8070-DC88A048AE9E}"/>
              </a:ext>
            </a:extLst>
          </p:cNvPr>
          <p:cNvSpPr txBox="1"/>
          <p:nvPr/>
        </p:nvSpPr>
        <p:spPr>
          <a:xfrm>
            <a:off x="4802489" y="2738740"/>
            <a:ext cx="4572000" cy="276999"/>
          </a:xfrm>
          <a:prstGeom prst="rect">
            <a:avLst/>
          </a:prstGeom>
          <a:noFill/>
        </p:spPr>
        <p:txBody>
          <a:bodyPr wrap="square">
            <a:spAutoFit/>
          </a:bodyPr>
          <a:lstStyle/>
          <a:p>
            <a:pPr algn="ctr"/>
            <a:r>
              <a:rPr lang="en-US" sz="1200" dirty="0"/>
              <a:t>Doan </a:t>
            </a:r>
            <a:r>
              <a:rPr lang="en-US" sz="1200" dirty="0" err="1"/>
              <a:t>Trung</a:t>
            </a:r>
            <a:r>
              <a:rPr lang="en-US" sz="1200" dirty="0"/>
              <a:t> Tung</a:t>
            </a:r>
          </a:p>
        </p:txBody>
      </p:sp>
    </p:spTree>
    <p:extLst>
      <p:ext uri="{BB962C8B-B14F-4D97-AF65-F5344CB8AC3E}">
        <p14:creationId xmlns:p14="http://schemas.microsoft.com/office/powerpoint/2010/main" val="1546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520721" y="927635"/>
            <a:ext cx="7717500" cy="572700"/>
          </a:xfrm>
          <a:prstGeom prst="rect">
            <a:avLst/>
          </a:prstGeom>
        </p:spPr>
        <p:txBody>
          <a:bodyPr spcFirstLastPara="1" wrap="square" lIns="91425" tIns="91425" rIns="91425" bIns="91425" anchor="t" anchorCtr="0">
            <a:noAutofit/>
          </a:bodyPr>
          <a:lstStyle/>
          <a:p>
            <a:pPr marL="0" marR="0">
              <a:lnSpc>
                <a:spcPct val="106000"/>
              </a:lnSpc>
              <a:spcBef>
                <a:spcPts val="0"/>
              </a:spcBef>
              <a:spcAft>
                <a:spcPts val="800"/>
              </a:spcAft>
            </a:pPr>
            <a:r>
              <a:rPr lang="en-US" sz="2000" b="1" dirty="0">
                <a:effectLst/>
                <a:latin typeface="Calibri" panose="020F0502020204030204" pitchFamily="34" charset="0"/>
                <a:ea typeface="Calibri" panose="020F0502020204030204" pitchFamily="34" charset="0"/>
                <a:cs typeface="Calibri" panose="020F0502020204030204" pitchFamily="34" charset="0"/>
              </a:rPr>
              <a:t>Description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28865D71-4DE3-4255-83EE-C07381062827}"/>
              </a:ext>
            </a:extLst>
          </p:cNvPr>
          <p:cNvSpPr txBox="1"/>
          <p:nvPr/>
        </p:nvSpPr>
        <p:spPr>
          <a:xfrm>
            <a:off x="549597" y="1323237"/>
            <a:ext cx="5004180" cy="3284041"/>
          </a:xfrm>
          <a:prstGeom prst="rect">
            <a:avLst/>
          </a:prstGeom>
          <a:noFill/>
        </p:spPr>
        <p:txBody>
          <a:bodyPr wrap="square" rtlCol="0">
            <a:spAutoFit/>
          </a:bodyPr>
          <a:lstStyle/>
          <a:p>
            <a:pPr>
              <a:lnSpc>
                <a:spcPct val="150000"/>
              </a:lnSpc>
            </a:pPr>
            <a:r>
              <a:rPr lang="en-US" dirty="0"/>
              <a:t>In this diagram, we will have the process of reviewing documents to prepare for the </a:t>
            </a:r>
            <a:r>
              <a:rPr lang="en-US" dirty="0" err="1"/>
              <a:t>auction.First</a:t>
            </a:r>
            <a:r>
              <a:rPr lang="en-US" dirty="0"/>
              <a:t>, the user needs to complete the profile according to the given form. Next, submit the application to the auction </a:t>
            </a:r>
            <a:r>
              <a:rPr lang="en-US" dirty="0" err="1"/>
              <a:t>address.At</a:t>
            </a:r>
            <a:r>
              <a:rPr lang="en-US" dirty="0"/>
              <a:t> the auction place, after receiving the application, it will be checked to see if the user has completed enough profile information. If the user has completed the profile, he will be directly notified via </a:t>
            </a:r>
            <a:r>
              <a:rPr lang="en-US" dirty="0" err="1"/>
              <a:t>email.If</a:t>
            </a:r>
            <a:r>
              <a:rPr lang="en-US" dirty="0"/>
              <a:t> the application is not accepted because of missing information or invalid information, the application will be returned and notified of the application's ineligibility.</a:t>
            </a:r>
          </a:p>
        </p:txBody>
      </p:sp>
      <p:pic>
        <p:nvPicPr>
          <p:cNvPr id="4098" name="Picture 2" descr="Silent Auction Template Fundraiser Event Form School Pto Pta | Etsy">
            <a:extLst>
              <a:ext uri="{FF2B5EF4-FFF2-40B4-BE49-F238E27FC236}">
                <a16:creationId xmlns:a16="http://schemas.microsoft.com/office/drawing/2014/main" id="{5A5E28C5-5804-40E9-8B62-5EAA262C4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572" y="1323237"/>
            <a:ext cx="2983831" cy="31325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92ED119D-9801-44FD-A2E4-CFFDB819B0B4}"/>
              </a:ext>
            </a:extLst>
          </p:cNvPr>
          <p:cNvSpPr txBox="1"/>
          <p:nvPr/>
        </p:nvSpPr>
        <p:spPr>
          <a:xfrm>
            <a:off x="1646359" y="259223"/>
            <a:ext cx="5851282" cy="553998"/>
          </a:xfrm>
          <a:prstGeom prst="rect">
            <a:avLst/>
          </a:prstGeom>
          <a:noFill/>
        </p:spPr>
        <p:txBody>
          <a:bodyPr wrap="none" rtlCol="0">
            <a:spAutoFit/>
          </a:bodyPr>
          <a:lstStyle/>
          <a:p>
            <a:r>
              <a:rPr lang="en-US" sz="3000" b="1" dirty="0">
                <a:latin typeface="Vidaloka" panose="020B0604020202020204" charset="0"/>
              </a:rPr>
              <a:t>Auction documents review process</a:t>
            </a: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DFE8-61EA-4BFE-AF05-B59690EF616B}"/>
              </a:ext>
            </a:extLst>
          </p:cNvPr>
          <p:cNvSpPr>
            <a:spLocks noGrp="1"/>
          </p:cNvSpPr>
          <p:nvPr>
            <p:ph type="title"/>
          </p:nvPr>
        </p:nvSpPr>
        <p:spPr>
          <a:xfrm>
            <a:off x="602056" y="300646"/>
            <a:ext cx="7939887" cy="572700"/>
          </a:xfrm>
        </p:spPr>
        <p:txBody>
          <a:bodyPr/>
          <a:lstStyle/>
          <a:p>
            <a:pPr algn="ctr"/>
            <a:r>
              <a:rPr lang="en-US" dirty="0"/>
              <a:t>The process of posting products on the forum</a:t>
            </a:r>
          </a:p>
        </p:txBody>
      </p:sp>
      <p:pic>
        <p:nvPicPr>
          <p:cNvPr id="9" name="Picture 8">
            <a:extLst>
              <a:ext uri="{FF2B5EF4-FFF2-40B4-BE49-F238E27FC236}">
                <a16:creationId xmlns:a16="http://schemas.microsoft.com/office/drawing/2014/main" id="{4AAD7947-B49D-4AAD-9FC4-181998CAAE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635" y="1001027"/>
            <a:ext cx="8576108" cy="3841828"/>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76FE3134-0F14-4E53-B408-DF2620C4549C}"/>
              </a:ext>
            </a:extLst>
          </p:cNvPr>
          <p:cNvPicPr>
            <a:picLocks noChangeAspect="1"/>
          </p:cNvPicPr>
          <p:nvPr/>
        </p:nvPicPr>
        <p:blipFill>
          <a:blip r:embed="rId4"/>
          <a:stretch>
            <a:fillRect/>
          </a:stretch>
        </p:blipFill>
        <p:spPr>
          <a:xfrm>
            <a:off x="1797450" y="3479801"/>
            <a:ext cx="742549" cy="557212"/>
          </a:xfrm>
          <a:prstGeom prst="rect">
            <a:avLst/>
          </a:prstGeom>
        </p:spPr>
      </p:pic>
      <p:pic>
        <p:nvPicPr>
          <p:cNvPr id="13" name="Picture 12">
            <a:extLst>
              <a:ext uri="{FF2B5EF4-FFF2-40B4-BE49-F238E27FC236}">
                <a16:creationId xmlns:a16="http://schemas.microsoft.com/office/drawing/2014/main" id="{A8240E07-76B5-45E3-9D29-CFE4CABBDF25}"/>
              </a:ext>
            </a:extLst>
          </p:cNvPr>
          <p:cNvPicPr>
            <a:picLocks noChangeAspect="1"/>
          </p:cNvPicPr>
          <p:nvPr/>
        </p:nvPicPr>
        <p:blipFill>
          <a:blip r:embed="rId4"/>
          <a:stretch>
            <a:fillRect/>
          </a:stretch>
        </p:blipFill>
        <p:spPr>
          <a:xfrm>
            <a:off x="2917190" y="3465832"/>
            <a:ext cx="811530" cy="557212"/>
          </a:xfrm>
          <a:prstGeom prst="rect">
            <a:avLst/>
          </a:prstGeom>
        </p:spPr>
      </p:pic>
      <p:pic>
        <p:nvPicPr>
          <p:cNvPr id="15" name="Picture 14">
            <a:extLst>
              <a:ext uri="{FF2B5EF4-FFF2-40B4-BE49-F238E27FC236}">
                <a16:creationId xmlns:a16="http://schemas.microsoft.com/office/drawing/2014/main" id="{F74032B5-F6E6-4E9F-95CF-4F70BF810D8D}"/>
              </a:ext>
            </a:extLst>
          </p:cNvPr>
          <p:cNvPicPr>
            <a:picLocks noChangeAspect="1"/>
          </p:cNvPicPr>
          <p:nvPr/>
        </p:nvPicPr>
        <p:blipFill>
          <a:blip r:embed="rId4"/>
          <a:stretch>
            <a:fillRect/>
          </a:stretch>
        </p:blipFill>
        <p:spPr>
          <a:xfrm>
            <a:off x="4691347" y="3465832"/>
            <a:ext cx="902970" cy="571181"/>
          </a:xfrm>
          <a:prstGeom prst="rect">
            <a:avLst/>
          </a:prstGeom>
        </p:spPr>
      </p:pic>
      <p:pic>
        <p:nvPicPr>
          <p:cNvPr id="17" name="Picture 16">
            <a:extLst>
              <a:ext uri="{FF2B5EF4-FFF2-40B4-BE49-F238E27FC236}">
                <a16:creationId xmlns:a16="http://schemas.microsoft.com/office/drawing/2014/main" id="{CD6CA776-DE6B-4613-85E3-B5B4A9BF478A}"/>
              </a:ext>
            </a:extLst>
          </p:cNvPr>
          <p:cNvPicPr>
            <a:picLocks noChangeAspect="1"/>
          </p:cNvPicPr>
          <p:nvPr/>
        </p:nvPicPr>
        <p:blipFill>
          <a:blip r:embed="rId4"/>
          <a:stretch>
            <a:fillRect/>
          </a:stretch>
        </p:blipFill>
        <p:spPr>
          <a:xfrm>
            <a:off x="4511040" y="2854961"/>
            <a:ext cx="1083277" cy="457506"/>
          </a:xfrm>
          <a:prstGeom prst="rect">
            <a:avLst/>
          </a:prstGeom>
        </p:spPr>
      </p:pic>
      <p:pic>
        <p:nvPicPr>
          <p:cNvPr id="19" name="Picture 18">
            <a:extLst>
              <a:ext uri="{FF2B5EF4-FFF2-40B4-BE49-F238E27FC236}">
                <a16:creationId xmlns:a16="http://schemas.microsoft.com/office/drawing/2014/main" id="{7E98549F-CA73-49F8-BB37-851B768FB32A}"/>
              </a:ext>
            </a:extLst>
          </p:cNvPr>
          <p:cNvPicPr>
            <a:picLocks noChangeAspect="1"/>
          </p:cNvPicPr>
          <p:nvPr/>
        </p:nvPicPr>
        <p:blipFill>
          <a:blip r:embed="rId4"/>
          <a:stretch>
            <a:fillRect/>
          </a:stretch>
        </p:blipFill>
        <p:spPr>
          <a:xfrm>
            <a:off x="7894243" y="1567965"/>
            <a:ext cx="797370" cy="491841"/>
          </a:xfrm>
          <a:prstGeom prst="rect">
            <a:avLst/>
          </a:prstGeom>
        </p:spPr>
      </p:pic>
    </p:spTree>
    <p:extLst>
      <p:ext uri="{BB962C8B-B14F-4D97-AF65-F5344CB8AC3E}">
        <p14:creationId xmlns:p14="http://schemas.microsoft.com/office/powerpoint/2010/main" val="29482494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6052-8020-4873-887E-224B35284853}"/>
              </a:ext>
            </a:extLst>
          </p:cNvPr>
          <p:cNvSpPr>
            <a:spLocks noGrp="1"/>
          </p:cNvSpPr>
          <p:nvPr>
            <p:ph type="title"/>
          </p:nvPr>
        </p:nvSpPr>
        <p:spPr>
          <a:xfrm>
            <a:off x="713225" y="445025"/>
            <a:ext cx="8026514" cy="572700"/>
          </a:xfrm>
        </p:spPr>
        <p:txBody>
          <a:bodyPr/>
          <a:lstStyle/>
          <a:p>
            <a:r>
              <a:rPr lang="en-US" dirty="0"/>
              <a:t>The process of posting products on the forum</a:t>
            </a:r>
          </a:p>
        </p:txBody>
      </p:sp>
      <p:sp>
        <p:nvSpPr>
          <p:cNvPr id="8" name="TextBox 7">
            <a:extLst>
              <a:ext uri="{FF2B5EF4-FFF2-40B4-BE49-F238E27FC236}">
                <a16:creationId xmlns:a16="http://schemas.microsoft.com/office/drawing/2014/main" id="{979AA9C1-17D9-4A83-AA1D-740A5DCA91CD}"/>
              </a:ext>
            </a:extLst>
          </p:cNvPr>
          <p:cNvSpPr txBox="1"/>
          <p:nvPr/>
        </p:nvSpPr>
        <p:spPr>
          <a:xfrm>
            <a:off x="713225" y="1304339"/>
            <a:ext cx="4788568" cy="400110"/>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Description</a:t>
            </a:r>
            <a:endParaRPr lang="en-US" sz="2000" dirty="0"/>
          </a:p>
        </p:txBody>
      </p:sp>
      <p:sp>
        <p:nvSpPr>
          <p:cNvPr id="10" name="TextBox 9">
            <a:extLst>
              <a:ext uri="{FF2B5EF4-FFF2-40B4-BE49-F238E27FC236}">
                <a16:creationId xmlns:a16="http://schemas.microsoft.com/office/drawing/2014/main" id="{DF31451E-D4EA-411A-BF20-E0779888EFCA}"/>
              </a:ext>
            </a:extLst>
          </p:cNvPr>
          <p:cNvSpPr txBox="1"/>
          <p:nvPr/>
        </p:nvSpPr>
        <p:spPr>
          <a:xfrm>
            <a:off x="713224" y="1632410"/>
            <a:ext cx="6236215" cy="2637710"/>
          </a:xfrm>
          <a:prstGeom prst="rect">
            <a:avLst/>
          </a:prstGeom>
          <a:noFill/>
        </p:spPr>
        <p:txBody>
          <a:bodyPr wrap="square">
            <a:spAutoFit/>
          </a:bodyPr>
          <a:lstStyle/>
          <a:p>
            <a:pPr algn="just">
              <a:lnSpc>
                <a:spcPct val="150000"/>
              </a:lnSpc>
            </a:pPr>
            <a:r>
              <a:rPr lang="en-US" dirty="0"/>
              <a:t>In this diagram we will have the process of putting products on the auction floor. The seller will provide the vehicle to the auctioneer, the auctioneer will inspect and evaluate the product and provide a form for the seller to fill out. After having enough information, the auctioneer will draft a contract, if the seller does not accept the contract, the contract will be re-drafted, if the seller accepts the contract, they will sign and notify the auctioneer. price.</a:t>
            </a:r>
          </a:p>
          <a:p>
            <a:pPr algn="just">
              <a:lnSpc>
                <a:spcPct val="150000"/>
              </a:lnSpc>
            </a:pPr>
            <a:r>
              <a:rPr lang="en-US" dirty="0"/>
              <a:t>When the seller has signed the contract, the auction unit will confirm and put the product on the auction forum.</a:t>
            </a:r>
          </a:p>
        </p:txBody>
      </p:sp>
    </p:spTree>
    <p:extLst>
      <p:ext uri="{BB962C8B-B14F-4D97-AF65-F5344CB8AC3E}">
        <p14:creationId xmlns:p14="http://schemas.microsoft.com/office/powerpoint/2010/main" val="180592580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AAC6-FC2B-4E5D-8E38-564A3D303EA3}"/>
              </a:ext>
            </a:extLst>
          </p:cNvPr>
          <p:cNvSpPr>
            <a:spLocks noGrp="1"/>
          </p:cNvSpPr>
          <p:nvPr>
            <p:ph type="title"/>
          </p:nvPr>
        </p:nvSpPr>
        <p:spPr>
          <a:xfrm>
            <a:off x="713223" y="307096"/>
            <a:ext cx="7757007" cy="572700"/>
          </a:xfrm>
        </p:spPr>
        <p:txBody>
          <a:bodyPr/>
          <a:lstStyle/>
          <a:p>
            <a:pPr algn="ctr"/>
            <a:r>
              <a:rPr lang="en-US" dirty="0"/>
              <a:t>The process of receiving auction participants</a:t>
            </a:r>
          </a:p>
        </p:txBody>
      </p:sp>
      <p:pic>
        <p:nvPicPr>
          <p:cNvPr id="8" name="Picture 7">
            <a:extLst>
              <a:ext uri="{FF2B5EF4-FFF2-40B4-BE49-F238E27FC236}">
                <a16:creationId xmlns:a16="http://schemas.microsoft.com/office/drawing/2014/main" id="{31449EE1-0C66-419A-8D46-F9CAF421212C}"/>
              </a:ext>
            </a:extLst>
          </p:cNvPr>
          <p:cNvPicPr>
            <a:picLocks noChangeAspect="1"/>
          </p:cNvPicPr>
          <p:nvPr/>
        </p:nvPicPr>
        <p:blipFill>
          <a:blip r:embed="rId3"/>
          <a:stretch>
            <a:fillRect/>
          </a:stretch>
        </p:blipFill>
        <p:spPr>
          <a:xfrm>
            <a:off x="376339" y="1017725"/>
            <a:ext cx="8430776" cy="3818679"/>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9675167C-2AEB-49D0-945D-EB52F3503386}"/>
              </a:ext>
            </a:extLst>
          </p:cNvPr>
          <p:cNvPicPr>
            <a:picLocks noChangeAspect="1"/>
          </p:cNvPicPr>
          <p:nvPr/>
        </p:nvPicPr>
        <p:blipFill>
          <a:blip r:embed="rId4"/>
          <a:stretch>
            <a:fillRect/>
          </a:stretch>
        </p:blipFill>
        <p:spPr>
          <a:xfrm>
            <a:off x="2977614" y="1837472"/>
            <a:ext cx="1074621" cy="636221"/>
          </a:xfrm>
          <a:prstGeom prst="rect">
            <a:avLst/>
          </a:prstGeom>
        </p:spPr>
      </p:pic>
      <p:pic>
        <p:nvPicPr>
          <p:cNvPr id="12" name="Picture 11">
            <a:extLst>
              <a:ext uri="{FF2B5EF4-FFF2-40B4-BE49-F238E27FC236}">
                <a16:creationId xmlns:a16="http://schemas.microsoft.com/office/drawing/2014/main" id="{F5532BBC-B0C3-4AFD-9436-5F69BBBD3E12}"/>
              </a:ext>
            </a:extLst>
          </p:cNvPr>
          <p:cNvPicPr>
            <a:picLocks noChangeAspect="1"/>
          </p:cNvPicPr>
          <p:nvPr/>
        </p:nvPicPr>
        <p:blipFill>
          <a:blip r:embed="rId4"/>
          <a:stretch>
            <a:fillRect/>
          </a:stretch>
        </p:blipFill>
        <p:spPr>
          <a:xfrm>
            <a:off x="3805388" y="2731801"/>
            <a:ext cx="647700" cy="561639"/>
          </a:xfrm>
          <a:prstGeom prst="rect">
            <a:avLst/>
          </a:prstGeom>
        </p:spPr>
      </p:pic>
      <p:pic>
        <p:nvPicPr>
          <p:cNvPr id="14" name="Picture 13">
            <a:extLst>
              <a:ext uri="{FF2B5EF4-FFF2-40B4-BE49-F238E27FC236}">
                <a16:creationId xmlns:a16="http://schemas.microsoft.com/office/drawing/2014/main" id="{101B750F-5685-4E36-8735-BDF04EEFAA84}"/>
              </a:ext>
            </a:extLst>
          </p:cNvPr>
          <p:cNvPicPr>
            <a:picLocks noChangeAspect="1"/>
          </p:cNvPicPr>
          <p:nvPr/>
        </p:nvPicPr>
        <p:blipFill>
          <a:blip r:embed="rId4"/>
          <a:stretch>
            <a:fillRect/>
          </a:stretch>
        </p:blipFill>
        <p:spPr>
          <a:xfrm>
            <a:off x="2653764" y="3984859"/>
            <a:ext cx="647700" cy="558265"/>
          </a:xfrm>
          <a:prstGeom prst="rect">
            <a:avLst/>
          </a:prstGeom>
        </p:spPr>
      </p:pic>
      <p:pic>
        <p:nvPicPr>
          <p:cNvPr id="16" name="Picture 15">
            <a:extLst>
              <a:ext uri="{FF2B5EF4-FFF2-40B4-BE49-F238E27FC236}">
                <a16:creationId xmlns:a16="http://schemas.microsoft.com/office/drawing/2014/main" id="{D8F2B2A6-D30C-4352-BDF1-98905A829B41}"/>
              </a:ext>
            </a:extLst>
          </p:cNvPr>
          <p:cNvPicPr>
            <a:picLocks noChangeAspect="1"/>
          </p:cNvPicPr>
          <p:nvPr/>
        </p:nvPicPr>
        <p:blipFill>
          <a:blip r:embed="rId4"/>
          <a:stretch>
            <a:fillRect/>
          </a:stretch>
        </p:blipFill>
        <p:spPr>
          <a:xfrm>
            <a:off x="5982400" y="2957745"/>
            <a:ext cx="1226921" cy="390525"/>
          </a:xfrm>
          <a:prstGeom prst="rect">
            <a:avLst/>
          </a:prstGeom>
        </p:spPr>
      </p:pic>
      <p:pic>
        <p:nvPicPr>
          <p:cNvPr id="18" name="Picture 17">
            <a:extLst>
              <a:ext uri="{FF2B5EF4-FFF2-40B4-BE49-F238E27FC236}">
                <a16:creationId xmlns:a16="http://schemas.microsoft.com/office/drawing/2014/main" id="{F7B65DE8-0167-4F9B-B502-1E18C9DC0DFF}"/>
              </a:ext>
            </a:extLst>
          </p:cNvPr>
          <p:cNvPicPr>
            <a:picLocks noChangeAspect="1"/>
          </p:cNvPicPr>
          <p:nvPr/>
        </p:nvPicPr>
        <p:blipFill>
          <a:blip r:embed="rId4"/>
          <a:stretch>
            <a:fillRect/>
          </a:stretch>
        </p:blipFill>
        <p:spPr>
          <a:xfrm>
            <a:off x="6104119" y="3667872"/>
            <a:ext cx="1226921" cy="457903"/>
          </a:xfrm>
          <a:prstGeom prst="rect">
            <a:avLst/>
          </a:prstGeom>
        </p:spPr>
      </p:pic>
      <p:pic>
        <p:nvPicPr>
          <p:cNvPr id="20" name="Picture 19">
            <a:extLst>
              <a:ext uri="{FF2B5EF4-FFF2-40B4-BE49-F238E27FC236}">
                <a16:creationId xmlns:a16="http://schemas.microsoft.com/office/drawing/2014/main" id="{F5F21341-4D11-4544-AE81-D993E8D359D8}"/>
              </a:ext>
            </a:extLst>
          </p:cNvPr>
          <p:cNvPicPr>
            <a:picLocks noChangeAspect="1"/>
          </p:cNvPicPr>
          <p:nvPr/>
        </p:nvPicPr>
        <p:blipFill>
          <a:blip r:embed="rId4"/>
          <a:stretch>
            <a:fillRect/>
          </a:stretch>
        </p:blipFill>
        <p:spPr>
          <a:xfrm>
            <a:off x="4081111" y="2048174"/>
            <a:ext cx="647700" cy="390525"/>
          </a:xfrm>
          <a:prstGeom prst="rect">
            <a:avLst/>
          </a:prstGeom>
        </p:spPr>
      </p:pic>
    </p:spTree>
    <p:extLst>
      <p:ext uri="{BB962C8B-B14F-4D97-AF65-F5344CB8AC3E}">
        <p14:creationId xmlns:p14="http://schemas.microsoft.com/office/powerpoint/2010/main" val="234235940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67BD-0047-4220-BB7B-7445EA0C5AE4}"/>
              </a:ext>
            </a:extLst>
          </p:cNvPr>
          <p:cNvSpPr>
            <a:spLocks noGrp="1"/>
          </p:cNvSpPr>
          <p:nvPr>
            <p:ph type="title"/>
          </p:nvPr>
        </p:nvSpPr>
        <p:spPr>
          <a:xfrm>
            <a:off x="713224" y="445025"/>
            <a:ext cx="8122767" cy="572700"/>
          </a:xfrm>
        </p:spPr>
        <p:txBody>
          <a:bodyPr/>
          <a:lstStyle/>
          <a:p>
            <a:r>
              <a:rPr lang="en-US" dirty="0"/>
              <a:t>The process of receiving auction participants</a:t>
            </a:r>
          </a:p>
        </p:txBody>
      </p:sp>
      <p:sp>
        <p:nvSpPr>
          <p:cNvPr id="8" name="TextBox 7">
            <a:extLst>
              <a:ext uri="{FF2B5EF4-FFF2-40B4-BE49-F238E27FC236}">
                <a16:creationId xmlns:a16="http://schemas.microsoft.com/office/drawing/2014/main" id="{7585F823-65AC-45E1-917E-B6922C9F9F56}"/>
              </a:ext>
            </a:extLst>
          </p:cNvPr>
          <p:cNvSpPr txBox="1"/>
          <p:nvPr/>
        </p:nvSpPr>
        <p:spPr>
          <a:xfrm>
            <a:off x="713224" y="1352465"/>
            <a:ext cx="4788568" cy="400110"/>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Description</a:t>
            </a:r>
            <a:endParaRPr lang="en-US" sz="2000" dirty="0"/>
          </a:p>
        </p:txBody>
      </p:sp>
      <p:sp>
        <p:nvSpPr>
          <p:cNvPr id="10" name="TextBox 9">
            <a:extLst>
              <a:ext uri="{FF2B5EF4-FFF2-40B4-BE49-F238E27FC236}">
                <a16:creationId xmlns:a16="http://schemas.microsoft.com/office/drawing/2014/main" id="{AA40855C-08A3-4E8B-A033-84AC68D4A247}"/>
              </a:ext>
            </a:extLst>
          </p:cNvPr>
          <p:cNvSpPr txBox="1"/>
          <p:nvPr/>
        </p:nvSpPr>
        <p:spPr>
          <a:xfrm>
            <a:off x="713224" y="1737600"/>
            <a:ext cx="4788568" cy="2960875"/>
          </a:xfrm>
          <a:prstGeom prst="rect">
            <a:avLst/>
          </a:prstGeom>
          <a:noFill/>
        </p:spPr>
        <p:txBody>
          <a:bodyPr wrap="square">
            <a:spAutoFit/>
          </a:bodyPr>
          <a:lstStyle/>
          <a:p>
            <a:pPr algn="just">
              <a:lnSpc>
                <a:spcPct val="150000"/>
              </a:lnSpc>
            </a:pPr>
            <a:r>
              <a:rPr lang="en-US" dirty="0"/>
              <a:t>In the operation of the process diagram for accepting participation in the auction. The buyer first goes to the forum website to view the products, then the buyer registers for auction records, the intermediary will receive the registration information and aggregate all the buyer's records. The intermediary then sends an invitation to the auction and the buyer receives an invitation to the auction.</a:t>
            </a:r>
          </a:p>
          <a:p>
            <a:pPr algn="just">
              <a:lnSpc>
                <a:spcPct val="150000"/>
              </a:lnSpc>
            </a:pPr>
            <a:r>
              <a:rPr lang="en-US" dirty="0"/>
              <a:t>If no buyer participates in the auction, the intermediary will notify the seller.</a:t>
            </a:r>
          </a:p>
        </p:txBody>
      </p:sp>
      <p:pic>
        <p:nvPicPr>
          <p:cNvPr id="5122" name="Picture 2" descr="Nộp hồ sơ đấu giá quyền khai thác khoáng sản trực tiếp tại cơ quan tiếp nhận">
            <a:extLst>
              <a:ext uri="{FF2B5EF4-FFF2-40B4-BE49-F238E27FC236}">
                <a16:creationId xmlns:a16="http://schemas.microsoft.com/office/drawing/2014/main" id="{F8BA8337-7644-4969-B0C8-E34742A4B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9419" y="1752575"/>
            <a:ext cx="2251357" cy="27726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150052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6D10-035D-4571-AC64-677BDEFB4451}"/>
              </a:ext>
            </a:extLst>
          </p:cNvPr>
          <p:cNvSpPr>
            <a:spLocks noGrp="1"/>
          </p:cNvSpPr>
          <p:nvPr>
            <p:ph type="title"/>
          </p:nvPr>
        </p:nvSpPr>
        <p:spPr>
          <a:xfrm>
            <a:off x="1843975" y="259882"/>
            <a:ext cx="5681100" cy="728967"/>
          </a:xfrm>
        </p:spPr>
        <p:txBody>
          <a:bodyPr/>
          <a:lstStyle/>
          <a:p>
            <a:pPr algn="ctr"/>
            <a:r>
              <a:rPr lang="en-US" dirty="0"/>
              <a:t>Auction process</a:t>
            </a:r>
          </a:p>
        </p:txBody>
      </p:sp>
      <p:pic>
        <p:nvPicPr>
          <p:cNvPr id="8" name="Picture 7">
            <a:extLst>
              <a:ext uri="{FF2B5EF4-FFF2-40B4-BE49-F238E27FC236}">
                <a16:creationId xmlns:a16="http://schemas.microsoft.com/office/drawing/2014/main" id="{B3C0F630-CD8F-4F80-823F-450C57590B3B}"/>
              </a:ext>
            </a:extLst>
          </p:cNvPr>
          <p:cNvPicPr>
            <a:picLocks noChangeAspect="1"/>
          </p:cNvPicPr>
          <p:nvPr/>
        </p:nvPicPr>
        <p:blipFill>
          <a:blip r:embed="rId2"/>
          <a:stretch>
            <a:fillRect/>
          </a:stretch>
        </p:blipFill>
        <p:spPr>
          <a:xfrm>
            <a:off x="539014" y="988848"/>
            <a:ext cx="8191099" cy="38257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9342590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9EA0-FF06-4948-816C-99DE22FB08D8}"/>
              </a:ext>
            </a:extLst>
          </p:cNvPr>
          <p:cNvSpPr>
            <a:spLocks noGrp="1"/>
          </p:cNvSpPr>
          <p:nvPr>
            <p:ph type="title"/>
          </p:nvPr>
        </p:nvSpPr>
        <p:spPr>
          <a:xfrm>
            <a:off x="3302421" y="435400"/>
            <a:ext cx="5681100" cy="572700"/>
          </a:xfrm>
        </p:spPr>
        <p:txBody>
          <a:bodyPr/>
          <a:lstStyle/>
          <a:p>
            <a:r>
              <a:rPr lang="en-US" dirty="0"/>
              <a:t>Auction process</a:t>
            </a:r>
          </a:p>
        </p:txBody>
      </p:sp>
      <p:sp>
        <p:nvSpPr>
          <p:cNvPr id="10" name="TextBox 9">
            <a:extLst>
              <a:ext uri="{FF2B5EF4-FFF2-40B4-BE49-F238E27FC236}">
                <a16:creationId xmlns:a16="http://schemas.microsoft.com/office/drawing/2014/main" id="{BCEC6A5F-AFCB-46AC-97AE-FFBF332FEEDB}"/>
              </a:ext>
            </a:extLst>
          </p:cNvPr>
          <p:cNvSpPr txBox="1"/>
          <p:nvPr/>
        </p:nvSpPr>
        <p:spPr>
          <a:xfrm>
            <a:off x="397873" y="878962"/>
            <a:ext cx="8348254" cy="3727239"/>
          </a:xfrm>
          <a:prstGeom prst="rect">
            <a:avLst/>
          </a:prstGeom>
          <a:noFill/>
        </p:spPr>
        <p:txBody>
          <a:bodyPr wrap="square">
            <a:spAutoFit/>
          </a:bodyPr>
          <a:lstStyle/>
          <a:p>
            <a:pPr marL="0" marR="0">
              <a:lnSpc>
                <a:spcPct val="106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6000"/>
              </a:lnSpc>
              <a:spcBef>
                <a:spcPts val="0"/>
              </a:spcBef>
              <a:spcAft>
                <a:spcPts val="800"/>
              </a:spcAft>
            </a:pPr>
            <a:r>
              <a:rPr lang="en-US" sz="2000" b="1" dirty="0">
                <a:effectLst/>
                <a:latin typeface="Calibri" panose="020F0502020204030204" pitchFamily="34" charset="0"/>
                <a:ea typeface="Calibri" panose="020F0502020204030204" pitchFamily="34" charset="0"/>
                <a:cs typeface="Calibri" panose="020F0502020204030204" pitchFamily="34" charset="0"/>
              </a:rPr>
              <a:t>Description</a:t>
            </a:r>
            <a:r>
              <a:rPr lang="en-US" sz="1400" b="1" dirty="0">
                <a:effectLst/>
                <a:latin typeface="Calibri" panose="020F0502020204030204" pitchFamily="34" charset="0"/>
                <a:ea typeface="Calibri" panose="020F0502020204030204" pitchFamily="34" charset="0"/>
                <a:cs typeface="Calibri" panose="020F0502020204030204" pitchFamily="34" charset="0"/>
              </a:rPr>
              <a:t>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Regarding the auction process, the company first needs to prepare for the auction (auction room, sound, ...) when the preparation is complete, the auction will be conducted, in the auction process there will be 2 cases It happens that the auction is successful and the auction is not successful. In case of successful auction, the intermediary will send the purchase and sale contract to the buyer and the buyer, after receiving and reading it carefully, will sign a contract with the intermediary. After completing the contract and the intermediary will send a payment request to the buyer and the buyer will make the payment and receive the vehicle delivered by the intermediary. The next step is the intermediary will send a notice about case 1: If the auction is unsuccessful and case 2: successful auction to the customer who is the seller of the auction product. the seller will then receive the notice sent by the intermediary and complete the contract and the auction process ends.</a:t>
            </a:r>
          </a:p>
        </p:txBody>
      </p:sp>
    </p:spTree>
    <p:extLst>
      <p:ext uri="{BB962C8B-B14F-4D97-AF65-F5344CB8AC3E}">
        <p14:creationId xmlns:p14="http://schemas.microsoft.com/office/powerpoint/2010/main" val="322658157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6"/>
          <p:cNvSpPr txBox="1">
            <a:spLocks noGrp="1"/>
          </p:cNvSpPr>
          <p:nvPr>
            <p:ph type="title"/>
          </p:nvPr>
        </p:nvSpPr>
        <p:spPr>
          <a:xfrm>
            <a:off x="434092" y="220412"/>
            <a:ext cx="7717500" cy="16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t>Types of Data</a:t>
            </a:r>
            <a:endParaRPr sz="6000" dirty="0"/>
          </a:p>
        </p:txBody>
      </p:sp>
      <p:sp>
        <p:nvSpPr>
          <p:cNvPr id="3" name="Rectangle: Rounded Corners 2">
            <a:extLst>
              <a:ext uri="{FF2B5EF4-FFF2-40B4-BE49-F238E27FC236}">
                <a16:creationId xmlns:a16="http://schemas.microsoft.com/office/drawing/2014/main" id="{E9C5896A-FAC9-4835-9A75-3D3F8FE29783}"/>
              </a:ext>
            </a:extLst>
          </p:cNvPr>
          <p:cNvSpPr/>
          <p:nvPr/>
        </p:nvSpPr>
        <p:spPr>
          <a:xfrm>
            <a:off x="875900" y="1713296"/>
            <a:ext cx="1674795" cy="21368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t>Structured Data</a:t>
            </a:r>
          </a:p>
        </p:txBody>
      </p:sp>
      <p:sp>
        <p:nvSpPr>
          <p:cNvPr id="6" name="Rectangle: Rounded Corners 5">
            <a:extLst>
              <a:ext uri="{FF2B5EF4-FFF2-40B4-BE49-F238E27FC236}">
                <a16:creationId xmlns:a16="http://schemas.microsoft.com/office/drawing/2014/main" id="{5967A956-D03A-416E-B7EE-DC2E2F3588E2}"/>
              </a:ext>
            </a:extLst>
          </p:cNvPr>
          <p:cNvSpPr/>
          <p:nvPr/>
        </p:nvSpPr>
        <p:spPr>
          <a:xfrm>
            <a:off x="3676348" y="1713296"/>
            <a:ext cx="1674795" cy="213680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a:t>Semi- structured</a:t>
            </a:r>
          </a:p>
        </p:txBody>
      </p:sp>
      <p:sp>
        <p:nvSpPr>
          <p:cNvPr id="7" name="Rectangle: Rounded Corners 6">
            <a:extLst>
              <a:ext uri="{FF2B5EF4-FFF2-40B4-BE49-F238E27FC236}">
                <a16:creationId xmlns:a16="http://schemas.microsoft.com/office/drawing/2014/main" id="{9A30DEF9-563A-4ED6-8748-ABD3196FBDAB}"/>
              </a:ext>
            </a:extLst>
          </p:cNvPr>
          <p:cNvSpPr/>
          <p:nvPr/>
        </p:nvSpPr>
        <p:spPr>
          <a:xfrm>
            <a:off x="6593305" y="1713295"/>
            <a:ext cx="1674795" cy="213680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a:t>Unstructured Data</a:t>
            </a:r>
          </a:p>
        </p:txBody>
      </p:sp>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algn="ctr"/>
            <a:r>
              <a:rPr lang="en-US" sz="3200" b="1" dirty="0"/>
              <a:t>Structured Data</a:t>
            </a:r>
          </a:p>
        </p:txBody>
      </p:sp>
      <p:sp>
        <p:nvSpPr>
          <p:cNvPr id="22" name="TextBox 21">
            <a:extLst>
              <a:ext uri="{FF2B5EF4-FFF2-40B4-BE49-F238E27FC236}">
                <a16:creationId xmlns:a16="http://schemas.microsoft.com/office/drawing/2014/main" id="{CA7E01EA-CCB7-4F0B-90A2-2E13B53B7D79}"/>
              </a:ext>
            </a:extLst>
          </p:cNvPr>
          <p:cNvSpPr txBox="1"/>
          <p:nvPr/>
        </p:nvSpPr>
        <p:spPr>
          <a:xfrm>
            <a:off x="713224" y="1283651"/>
            <a:ext cx="4378539" cy="2321085"/>
          </a:xfrm>
          <a:prstGeom prst="rect">
            <a:avLst/>
          </a:prstGeom>
          <a:noFill/>
        </p:spPr>
        <p:txBody>
          <a:bodyPr wrap="square">
            <a:spAutoFit/>
          </a:bodyPr>
          <a:lstStyle/>
          <a:p>
            <a:pPr algn="just" fontAlgn="base">
              <a:lnSpc>
                <a:spcPct val="150000"/>
              </a:lnSpc>
            </a:pPr>
            <a:r>
              <a:rPr lang="en-US" b="1" i="0" dirty="0">
                <a:solidFill>
                  <a:srgbClr val="273239"/>
                </a:solidFill>
                <a:effectLst/>
                <a:latin typeface="Calibri" panose="020F0502020204030204" pitchFamily="34" charset="0"/>
                <a:cs typeface="Calibri" panose="020F0502020204030204" pitchFamily="34" charset="0"/>
              </a:rPr>
              <a:t>Structured data </a:t>
            </a:r>
            <a:r>
              <a:rPr lang="en-US" i="0" dirty="0">
                <a:solidFill>
                  <a:srgbClr val="273239"/>
                </a:solidFill>
                <a:effectLst/>
                <a:latin typeface="Calibri" panose="020F0502020204030204" pitchFamily="34" charset="0"/>
                <a:cs typeface="Calibri" panose="020F0502020204030204" pitchFamily="34" charset="0"/>
              </a:rPr>
              <a:t>is the data which conforms to a data model, has a well define structure, follows a consistent order and can be easily accessed and used by a person or a computer program.</a:t>
            </a:r>
          </a:p>
          <a:p>
            <a:pPr algn="just" fontAlgn="base">
              <a:lnSpc>
                <a:spcPct val="150000"/>
              </a:lnSpc>
            </a:pPr>
            <a:r>
              <a:rPr lang="en-US" i="0" dirty="0">
                <a:solidFill>
                  <a:srgbClr val="273239"/>
                </a:solidFill>
                <a:effectLst/>
                <a:latin typeface="Calibri" panose="020F0502020204030204" pitchFamily="34" charset="0"/>
                <a:cs typeface="Calibri" panose="020F0502020204030204" pitchFamily="34" charset="0"/>
              </a:rPr>
              <a:t>Structured data is usually stored in well-defined schemas such as Databases. It is generally tabular with column and rows that clearly define its attributes.</a:t>
            </a:r>
          </a:p>
        </p:txBody>
      </p:sp>
      <p:pic>
        <p:nvPicPr>
          <p:cNvPr id="6146" name="Picture 2" descr="Unstructured, semi-structured, and structured data | Download Scientific  Diagram">
            <a:extLst>
              <a:ext uri="{FF2B5EF4-FFF2-40B4-BE49-F238E27FC236}">
                <a16:creationId xmlns:a16="http://schemas.microsoft.com/office/drawing/2014/main" id="{43598EA9-4815-4CD0-A911-18023EE151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336"/>
          <a:stretch/>
        </p:blipFill>
        <p:spPr bwMode="auto">
          <a:xfrm>
            <a:off x="5804034" y="1283651"/>
            <a:ext cx="2806466" cy="31432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8F19-945C-4203-9F3F-D05ED7CB0A23}"/>
              </a:ext>
            </a:extLst>
          </p:cNvPr>
          <p:cNvSpPr>
            <a:spLocks noGrp="1"/>
          </p:cNvSpPr>
          <p:nvPr>
            <p:ph type="title"/>
          </p:nvPr>
        </p:nvSpPr>
        <p:spPr/>
        <p:txBody>
          <a:bodyPr/>
          <a:lstStyle/>
          <a:p>
            <a:pPr algn="ctr"/>
            <a:r>
              <a:rPr lang="en-US" sz="3200" b="1" dirty="0"/>
              <a:t>Semi- structured</a:t>
            </a:r>
            <a:br>
              <a:rPr lang="en-US" sz="3200" b="1" dirty="0"/>
            </a:br>
            <a:endParaRPr lang="en-US" dirty="0"/>
          </a:p>
        </p:txBody>
      </p:sp>
      <p:sp>
        <p:nvSpPr>
          <p:cNvPr id="4" name="TextBox 3">
            <a:extLst>
              <a:ext uri="{FF2B5EF4-FFF2-40B4-BE49-F238E27FC236}">
                <a16:creationId xmlns:a16="http://schemas.microsoft.com/office/drawing/2014/main" id="{3D7348B0-E3FD-4C70-8E99-DAD05C34E86D}"/>
              </a:ext>
            </a:extLst>
          </p:cNvPr>
          <p:cNvSpPr txBox="1"/>
          <p:nvPr/>
        </p:nvSpPr>
        <p:spPr>
          <a:xfrm>
            <a:off x="713225" y="1295120"/>
            <a:ext cx="4397790" cy="1996509"/>
          </a:xfrm>
          <a:prstGeom prst="rect">
            <a:avLst/>
          </a:prstGeom>
          <a:noFill/>
        </p:spPr>
        <p:txBody>
          <a:bodyPr wrap="square">
            <a:spAutoFit/>
          </a:bodyPr>
          <a:lstStyle/>
          <a:p>
            <a:pPr algn="just">
              <a:lnSpc>
                <a:spcPct val="150000"/>
              </a:lnSpc>
            </a:pPr>
            <a:r>
              <a:rPr lang="en-US" b="1" i="0" dirty="0">
                <a:solidFill>
                  <a:srgbClr val="273239"/>
                </a:solidFill>
                <a:effectLst/>
                <a:latin typeface="urw-din"/>
              </a:rPr>
              <a:t>Semi-structured data</a:t>
            </a:r>
            <a:r>
              <a:rPr lang="en-US" b="0" i="0" dirty="0">
                <a:solidFill>
                  <a:srgbClr val="273239"/>
                </a:solidFill>
                <a:effectLst/>
                <a:latin typeface="urw-din"/>
              </a:rPr>
              <a:t> is data that does not conform to a data model but has some structure. It lacks a fixed or rigid schema. It is the data that does not reside in a rational database but that have some organizational properties that make it easier to analyze. With some processes, we can store them in the relational database. </a:t>
            </a:r>
            <a:endParaRPr lang="en-US" dirty="0"/>
          </a:p>
        </p:txBody>
      </p:sp>
      <p:pic>
        <p:nvPicPr>
          <p:cNvPr id="7170" name="Picture 2" descr="Unstructured, semi-structured, and structured data | Download Scientific  Diagram">
            <a:extLst>
              <a:ext uri="{FF2B5EF4-FFF2-40B4-BE49-F238E27FC236}">
                <a16:creationId xmlns:a16="http://schemas.microsoft.com/office/drawing/2014/main" id="{8A92DD76-D8FD-4643-B40E-A576886E64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99" r="35615" b="2899"/>
          <a:stretch/>
        </p:blipFill>
        <p:spPr bwMode="auto">
          <a:xfrm>
            <a:off x="5947407" y="1045694"/>
            <a:ext cx="2541070" cy="30521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73273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00E904-CF25-4F3A-905D-8BDA94E5A9BE}"/>
              </a:ext>
            </a:extLst>
          </p:cNvPr>
          <p:cNvPicPr>
            <a:picLocks noChangeAspect="1"/>
          </p:cNvPicPr>
          <p:nvPr/>
        </p:nvPicPr>
        <p:blipFill>
          <a:blip r:embed="rId2"/>
          <a:stretch>
            <a:fillRect/>
          </a:stretch>
        </p:blipFill>
        <p:spPr>
          <a:xfrm>
            <a:off x="1145406" y="695701"/>
            <a:ext cx="6997567" cy="3752098"/>
          </a:xfrm>
          <a:prstGeom prst="rect">
            <a:avLst/>
          </a:prstGeom>
        </p:spPr>
      </p:pic>
    </p:spTree>
    <p:extLst>
      <p:ext uri="{BB962C8B-B14F-4D97-AF65-F5344CB8AC3E}">
        <p14:creationId xmlns:p14="http://schemas.microsoft.com/office/powerpoint/2010/main" val="431342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236B-0F3E-4628-B446-92B15DC7EA9C}"/>
              </a:ext>
            </a:extLst>
          </p:cNvPr>
          <p:cNvSpPr>
            <a:spLocks noGrp="1"/>
          </p:cNvSpPr>
          <p:nvPr>
            <p:ph type="title"/>
          </p:nvPr>
        </p:nvSpPr>
        <p:spPr/>
        <p:txBody>
          <a:bodyPr/>
          <a:lstStyle/>
          <a:p>
            <a:pPr algn="ctr"/>
            <a:r>
              <a:rPr lang="en-US" sz="3200" b="1" dirty="0"/>
              <a:t>Unstructured Data</a:t>
            </a:r>
            <a:br>
              <a:rPr lang="en-US" sz="3200" b="1" dirty="0"/>
            </a:br>
            <a:endParaRPr lang="en-US" dirty="0"/>
          </a:p>
        </p:txBody>
      </p:sp>
      <p:sp>
        <p:nvSpPr>
          <p:cNvPr id="4" name="TextBox 3">
            <a:extLst>
              <a:ext uri="{FF2B5EF4-FFF2-40B4-BE49-F238E27FC236}">
                <a16:creationId xmlns:a16="http://schemas.microsoft.com/office/drawing/2014/main" id="{8B4EA437-C851-4867-AF14-576801466C66}"/>
              </a:ext>
            </a:extLst>
          </p:cNvPr>
          <p:cNvSpPr txBox="1"/>
          <p:nvPr/>
        </p:nvSpPr>
        <p:spPr>
          <a:xfrm>
            <a:off x="591955" y="1985830"/>
            <a:ext cx="3768290" cy="1815882"/>
          </a:xfrm>
          <a:prstGeom prst="rect">
            <a:avLst/>
          </a:prstGeom>
          <a:noFill/>
        </p:spPr>
        <p:txBody>
          <a:bodyPr wrap="square">
            <a:spAutoFit/>
          </a:bodyPr>
          <a:lstStyle/>
          <a:p>
            <a:pPr algn="just"/>
            <a:r>
              <a:rPr lang="en-US" b="1" i="0" dirty="0">
                <a:solidFill>
                  <a:srgbClr val="000000"/>
                </a:solidFill>
                <a:effectLst/>
                <a:latin typeface="Helvetica Neue"/>
              </a:rPr>
              <a:t>Unstructured data </a:t>
            </a:r>
            <a:r>
              <a:rPr lang="en-US" b="0" i="0" dirty="0">
                <a:solidFill>
                  <a:srgbClr val="000000"/>
                </a:solidFill>
                <a:effectLst/>
                <a:latin typeface="Helvetica Neue"/>
              </a:rPr>
              <a:t>can be thought of as data that’s not actively managed in a transactional system; for example, data that doesn’t live in a relational database management system (RDBMS). Structured data can be thought of as records (or transactions) in a database environment; for example, rows in a table of a SQL database.</a:t>
            </a:r>
            <a:endParaRPr lang="en-US" b="0" i="0" dirty="0">
              <a:solidFill>
                <a:srgbClr val="42494F"/>
              </a:solidFill>
              <a:effectLst/>
              <a:latin typeface="Akzidenz Grotesk BQ Light"/>
            </a:endParaRPr>
          </a:p>
        </p:txBody>
      </p:sp>
      <p:pic>
        <p:nvPicPr>
          <p:cNvPr id="8194" name="Picture 2" descr="Unstructured, semi-structured, and structured data | Download Scientific  Diagram">
            <a:extLst>
              <a:ext uri="{FF2B5EF4-FFF2-40B4-BE49-F238E27FC236}">
                <a16:creationId xmlns:a16="http://schemas.microsoft.com/office/drawing/2014/main" id="{FC7D8BA8-FDCE-4DB3-88B3-86F5C0B1EB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8665" b="3818"/>
          <a:stretch/>
        </p:blipFill>
        <p:spPr bwMode="auto">
          <a:xfrm>
            <a:off x="5893766" y="1382154"/>
            <a:ext cx="2536959" cy="30232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3881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334F-FF01-4E3A-BF90-E7B925693905}"/>
              </a:ext>
            </a:extLst>
          </p:cNvPr>
          <p:cNvSpPr>
            <a:spLocks noGrp="1"/>
          </p:cNvSpPr>
          <p:nvPr>
            <p:ph type="title"/>
          </p:nvPr>
        </p:nvSpPr>
        <p:spPr/>
        <p:txBody>
          <a:bodyPr/>
          <a:lstStyle/>
          <a:p>
            <a:pPr algn="ctr"/>
            <a:r>
              <a:rPr lang="en-US" sz="3000" b="1" dirty="0">
                <a:latin typeface="Vidaloka" panose="020B0604020202020204" charset="0"/>
              </a:rPr>
              <a:t>Auction documents review process</a:t>
            </a:r>
            <a:br>
              <a:rPr lang="en-US" sz="3000" b="1" dirty="0">
                <a:latin typeface="Vidaloka" panose="020B0604020202020204" charset="0"/>
              </a:rPr>
            </a:br>
            <a:endParaRPr lang="en-US" dirty="0"/>
          </a:p>
        </p:txBody>
      </p:sp>
      <p:pic>
        <p:nvPicPr>
          <p:cNvPr id="4" name="Picture 3">
            <a:extLst>
              <a:ext uri="{FF2B5EF4-FFF2-40B4-BE49-F238E27FC236}">
                <a16:creationId xmlns:a16="http://schemas.microsoft.com/office/drawing/2014/main" id="{4CE1C6E7-9288-4A89-9237-508E1F4AE0A1}"/>
              </a:ext>
            </a:extLst>
          </p:cNvPr>
          <p:cNvPicPr>
            <a:picLocks noChangeAspect="1"/>
          </p:cNvPicPr>
          <p:nvPr/>
        </p:nvPicPr>
        <p:blipFill>
          <a:blip r:embed="rId2"/>
          <a:stretch>
            <a:fillRect/>
          </a:stretch>
        </p:blipFill>
        <p:spPr>
          <a:xfrm>
            <a:off x="519764" y="1280160"/>
            <a:ext cx="7988970" cy="35290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2246223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5BA0-6BD3-4D78-899B-36493972B4DF}"/>
              </a:ext>
            </a:extLst>
          </p:cNvPr>
          <p:cNvSpPr>
            <a:spLocks noGrp="1"/>
          </p:cNvSpPr>
          <p:nvPr>
            <p:ph type="title"/>
          </p:nvPr>
        </p:nvSpPr>
        <p:spPr>
          <a:xfrm>
            <a:off x="713225" y="271770"/>
            <a:ext cx="7717500" cy="572700"/>
          </a:xfrm>
        </p:spPr>
        <p:txBody>
          <a:bodyPr/>
          <a:lstStyle/>
          <a:p>
            <a:r>
              <a:rPr lang="en-US" dirty="0"/>
              <a:t>Explain</a:t>
            </a:r>
          </a:p>
        </p:txBody>
      </p:sp>
      <p:sp>
        <p:nvSpPr>
          <p:cNvPr id="4" name="TextBox 3">
            <a:extLst>
              <a:ext uri="{FF2B5EF4-FFF2-40B4-BE49-F238E27FC236}">
                <a16:creationId xmlns:a16="http://schemas.microsoft.com/office/drawing/2014/main" id="{20646D68-B33B-4095-B88F-281C3EA1208F}"/>
              </a:ext>
            </a:extLst>
          </p:cNvPr>
          <p:cNvSpPr txBox="1"/>
          <p:nvPr/>
        </p:nvSpPr>
        <p:spPr>
          <a:xfrm>
            <a:off x="713225" y="1450862"/>
            <a:ext cx="8210349" cy="2677656"/>
          </a:xfrm>
          <a:prstGeom prst="rect">
            <a:avLst/>
          </a:prstGeom>
          <a:noFill/>
        </p:spPr>
        <p:txBody>
          <a:bodyPr wrap="square">
            <a:spAutoFit/>
          </a:bodyPr>
          <a:lstStyle/>
          <a:p>
            <a:pPr algn="just"/>
            <a:r>
              <a:rPr lang="en-US" b="1" dirty="0"/>
              <a:t>Unstructured data: </a:t>
            </a:r>
            <a:r>
              <a:rPr lang="en-US" dirty="0"/>
              <a:t>All the step data in this diagram are of type Unstructured data:</a:t>
            </a:r>
          </a:p>
          <a:p>
            <a:pPr algn="just"/>
            <a:r>
              <a:rPr lang="en-US" dirty="0"/>
              <a:t>(Send application for approval - receive application - check application)</a:t>
            </a:r>
          </a:p>
          <a:p>
            <a:pPr algn="just"/>
            <a:r>
              <a:rPr lang="en-US" dirty="0"/>
              <a:t>Users need to complete according to the given information form, then through the receiving place, they will send a request to the processing place. The profile information form is made in writing.</a:t>
            </a:r>
          </a:p>
          <a:p>
            <a:pPr algn="just"/>
            <a:endParaRPr lang="en-US" dirty="0"/>
          </a:p>
          <a:p>
            <a:pPr algn="just"/>
            <a:r>
              <a:rPr lang="en-US" dirty="0"/>
              <a:t>(Notify auction information-Get notified)</a:t>
            </a:r>
          </a:p>
          <a:p>
            <a:pPr algn="just"/>
            <a:r>
              <a:rPr lang="en-US" dirty="0"/>
              <a:t>After the application is reviewed, the company's customers will be notified via SMS or </a:t>
            </a:r>
            <a:r>
              <a:rPr lang="en-US" dirty="0" err="1"/>
              <a:t>gmail</a:t>
            </a:r>
            <a:r>
              <a:rPr lang="en-US" dirty="0"/>
              <a:t> about the auctioned information.</a:t>
            </a:r>
          </a:p>
          <a:p>
            <a:pPr algn="just"/>
            <a:endParaRPr lang="en-US" dirty="0"/>
          </a:p>
          <a:p>
            <a:pPr algn="just"/>
            <a:r>
              <a:rPr lang="en-US" dirty="0"/>
              <a:t>(Notify invalid application - return application- Receive notification)</a:t>
            </a:r>
          </a:p>
          <a:p>
            <a:pPr algn="just"/>
            <a:r>
              <a:rPr lang="en-US" dirty="0"/>
              <a:t>For customers who are not approved, the submitted documents will be returned, and will also be notified via SMS and Email.</a:t>
            </a:r>
          </a:p>
        </p:txBody>
      </p:sp>
    </p:spTree>
    <p:extLst>
      <p:ext uri="{BB962C8B-B14F-4D97-AF65-F5344CB8AC3E}">
        <p14:creationId xmlns:p14="http://schemas.microsoft.com/office/powerpoint/2010/main" val="13668067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9128-83E1-4ED7-954B-83B9DD320F80}"/>
              </a:ext>
            </a:extLst>
          </p:cNvPr>
          <p:cNvSpPr>
            <a:spLocks noGrp="1"/>
          </p:cNvSpPr>
          <p:nvPr>
            <p:ph type="title"/>
          </p:nvPr>
        </p:nvSpPr>
        <p:spPr/>
        <p:txBody>
          <a:bodyPr/>
          <a:lstStyle/>
          <a:p>
            <a:r>
              <a:rPr lang="en-US" dirty="0"/>
              <a:t>The process of posting products on the forum</a:t>
            </a:r>
          </a:p>
        </p:txBody>
      </p:sp>
      <p:pic>
        <p:nvPicPr>
          <p:cNvPr id="5" name="Picture 4">
            <a:extLst>
              <a:ext uri="{FF2B5EF4-FFF2-40B4-BE49-F238E27FC236}">
                <a16:creationId xmlns:a16="http://schemas.microsoft.com/office/drawing/2014/main" id="{4BF1B589-4FA2-4BE2-9EBA-19D8D12F4B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225" y="1097280"/>
            <a:ext cx="7959137" cy="36011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487033"/>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686D-B62F-48E2-931F-A4EDD7FCCDE1}"/>
              </a:ext>
            </a:extLst>
          </p:cNvPr>
          <p:cNvSpPr>
            <a:spLocks noGrp="1"/>
          </p:cNvSpPr>
          <p:nvPr>
            <p:ph type="title"/>
          </p:nvPr>
        </p:nvSpPr>
        <p:spPr>
          <a:xfrm>
            <a:off x="713225" y="281395"/>
            <a:ext cx="7717500" cy="572700"/>
          </a:xfrm>
        </p:spPr>
        <p:txBody>
          <a:bodyPr/>
          <a:lstStyle/>
          <a:p>
            <a:r>
              <a:rPr lang="en-US" dirty="0"/>
              <a:t>Explain</a:t>
            </a:r>
          </a:p>
        </p:txBody>
      </p:sp>
      <p:sp>
        <p:nvSpPr>
          <p:cNvPr id="4" name="TextBox 3">
            <a:extLst>
              <a:ext uri="{FF2B5EF4-FFF2-40B4-BE49-F238E27FC236}">
                <a16:creationId xmlns:a16="http://schemas.microsoft.com/office/drawing/2014/main" id="{2C513196-360C-46BB-8A19-F964597604B0}"/>
              </a:ext>
            </a:extLst>
          </p:cNvPr>
          <p:cNvSpPr txBox="1"/>
          <p:nvPr/>
        </p:nvSpPr>
        <p:spPr>
          <a:xfrm>
            <a:off x="713225" y="1412961"/>
            <a:ext cx="7717500" cy="3413114"/>
          </a:xfrm>
          <a:prstGeom prst="rect">
            <a:avLst/>
          </a:prstGeom>
          <a:noFill/>
        </p:spPr>
        <p:txBody>
          <a:bodyPr wrap="square">
            <a:spAutoFit/>
          </a:bodyPr>
          <a:lstStyle/>
          <a:p>
            <a:pPr marL="0" marR="0">
              <a:lnSpc>
                <a:spcPct val="150000"/>
              </a:lnSpc>
              <a:spcBef>
                <a:spcPts val="0"/>
              </a:spcBef>
              <a:spcAft>
                <a:spcPts val="800"/>
              </a:spcAft>
            </a:pP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SemiStructure</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data:</a:t>
            </a:r>
          </a:p>
          <a:p>
            <a:pPr marL="0" marR="0">
              <a:lnSpc>
                <a:spcPct val="15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Form Survey – this is a pre-written form, it is used to collect information about products and sellers.</a:t>
            </a:r>
          </a:p>
          <a:p>
            <a:pPr marL="0" marR="0">
              <a:lnSpc>
                <a:spcPct val="150000"/>
              </a:lnSpc>
              <a:spcBef>
                <a:spcPts val="0"/>
              </a:spcBef>
              <a:spcAft>
                <a:spcPts val="800"/>
              </a:spcAft>
            </a:pP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UnStructure</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data:</a:t>
            </a:r>
          </a:p>
          <a:p>
            <a:pPr marL="0" marR="0">
              <a:lnSpc>
                <a:spcPct val="15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Contract – this is a pre-drafted word document of an auction sale contract that includes basic information and terms.</a:t>
            </a:r>
          </a:p>
          <a:p>
            <a:pPr marL="0" marR="0">
              <a:lnSpc>
                <a:spcPct val="15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Request, Notice – these are requests and notifications coming from users via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gmail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SMS, phone to notify and request to the auction unit. </a:t>
            </a:r>
          </a:p>
        </p:txBody>
      </p:sp>
    </p:spTree>
    <p:extLst>
      <p:ext uri="{BB962C8B-B14F-4D97-AF65-F5344CB8AC3E}">
        <p14:creationId xmlns:p14="http://schemas.microsoft.com/office/powerpoint/2010/main" val="2997329194"/>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5B5C-A81E-421C-AB69-BC05AC934D8E}"/>
              </a:ext>
            </a:extLst>
          </p:cNvPr>
          <p:cNvSpPr>
            <a:spLocks noGrp="1"/>
          </p:cNvSpPr>
          <p:nvPr>
            <p:ph type="title"/>
          </p:nvPr>
        </p:nvSpPr>
        <p:spPr/>
        <p:txBody>
          <a:bodyPr/>
          <a:lstStyle/>
          <a:p>
            <a:r>
              <a:rPr lang="en-US" dirty="0"/>
              <a:t>The process of receiving auction participants</a:t>
            </a:r>
          </a:p>
        </p:txBody>
      </p:sp>
      <p:pic>
        <p:nvPicPr>
          <p:cNvPr id="4" name="Picture 3">
            <a:extLst>
              <a:ext uri="{FF2B5EF4-FFF2-40B4-BE49-F238E27FC236}">
                <a16:creationId xmlns:a16="http://schemas.microsoft.com/office/drawing/2014/main" id="{805F88A4-1C7C-405C-B9B4-93C1F8481C64}"/>
              </a:ext>
            </a:extLst>
          </p:cNvPr>
          <p:cNvPicPr>
            <a:picLocks noChangeAspect="1"/>
          </p:cNvPicPr>
          <p:nvPr/>
        </p:nvPicPr>
        <p:blipFill>
          <a:blip r:embed="rId2"/>
          <a:stretch>
            <a:fillRect/>
          </a:stretch>
        </p:blipFill>
        <p:spPr>
          <a:xfrm>
            <a:off x="500514" y="1260909"/>
            <a:ext cx="8219974" cy="35132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74366175"/>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7B8-DBE9-4609-9B0D-19EE541A7E00}"/>
              </a:ext>
            </a:extLst>
          </p:cNvPr>
          <p:cNvSpPr>
            <a:spLocks noGrp="1"/>
          </p:cNvSpPr>
          <p:nvPr>
            <p:ph type="title"/>
          </p:nvPr>
        </p:nvSpPr>
        <p:spPr>
          <a:xfrm>
            <a:off x="713250" y="271770"/>
            <a:ext cx="7717500" cy="572700"/>
          </a:xfrm>
        </p:spPr>
        <p:txBody>
          <a:bodyPr/>
          <a:lstStyle/>
          <a:p>
            <a:r>
              <a:rPr lang="en-US" dirty="0"/>
              <a:t>Explain</a:t>
            </a:r>
          </a:p>
        </p:txBody>
      </p:sp>
      <p:sp>
        <p:nvSpPr>
          <p:cNvPr id="4" name="TextBox 3">
            <a:extLst>
              <a:ext uri="{FF2B5EF4-FFF2-40B4-BE49-F238E27FC236}">
                <a16:creationId xmlns:a16="http://schemas.microsoft.com/office/drawing/2014/main" id="{7C6B5B05-97C2-441B-9B20-FFCEED8104BF}"/>
              </a:ext>
            </a:extLst>
          </p:cNvPr>
          <p:cNvSpPr txBox="1"/>
          <p:nvPr/>
        </p:nvSpPr>
        <p:spPr>
          <a:xfrm>
            <a:off x="713250" y="844470"/>
            <a:ext cx="7612603" cy="3970318"/>
          </a:xfrm>
          <a:prstGeom prst="rect">
            <a:avLst/>
          </a:prstGeom>
          <a:noFill/>
        </p:spPr>
        <p:txBody>
          <a:bodyPr wrap="square">
            <a:spAutoFit/>
          </a:bodyPr>
          <a:lstStyle/>
          <a:p>
            <a:r>
              <a:rPr lang="en-US" dirty="0"/>
              <a:t>There are 3 types of data generated during this car auction including structure, semi-structure and </a:t>
            </a:r>
            <a:r>
              <a:rPr lang="en-US" dirty="0" err="1"/>
              <a:t>unstructure</a:t>
            </a:r>
            <a:r>
              <a:rPr lang="en-US" dirty="0"/>
              <a:t>.</a:t>
            </a:r>
          </a:p>
          <a:p>
            <a:r>
              <a:rPr lang="en-US" b="1" dirty="0"/>
              <a:t>Structure</a:t>
            </a:r>
          </a:p>
          <a:p>
            <a:r>
              <a:rPr lang="en-US" dirty="0"/>
              <a:t>(Receiving auction documents) When a buyer registers for an auction file, the profile information will be added to the database system and managed by an intermediary.</a:t>
            </a:r>
          </a:p>
          <a:p>
            <a:endParaRPr lang="en-US" dirty="0"/>
          </a:p>
          <a:p>
            <a:r>
              <a:rPr lang="en-US" b="1" dirty="0"/>
              <a:t>Semi-Structure</a:t>
            </a:r>
          </a:p>
          <a:p>
            <a:r>
              <a:rPr lang="en-US" dirty="0"/>
              <a:t>(Auction registration records aggregation) All successful auction registration records will be stored in a relational database.</a:t>
            </a:r>
          </a:p>
          <a:p>
            <a:endParaRPr lang="en-US" dirty="0"/>
          </a:p>
          <a:p>
            <a:r>
              <a:rPr lang="en-US" b="1" dirty="0" err="1"/>
              <a:t>UnStructure</a:t>
            </a:r>
            <a:endParaRPr lang="en-US" b="1" dirty="0"/>
          </a:p>
          <a:p>
            <a:r>
              <a:rPr lang="en-US" dirty="0"/>
              <a:t>(Send auction registration documents) Buyers fill in auction registration documents and send them in writing.</a:t>
            </a:r>
          </a:p>
          <a:p>
            <a:r>
              <a:rPr lang="en-US" dirty="0"/>
              <a:t>(Send Invitation to Auction) The intermediary will send an invitation to the buyer in the form of an email, text message, audio encrypted call.</a:t>
            </a:r>
          </a:p>
          <a:p>
            <a:r>
              <a:rPr lang="en-US" dirty="0"/>
              <a:t> </a:t>
            </a:r>
          </a:p>
          <a:p>
            <a:r>
              <a:rPr lang="en-US" dirty="0"/>
              <a:t>(Notice to Seller) the intermediary will send notice to the seller in the form of an email, text message, audio encrypted call.</a:t>
            </a:r>
          </a:p>
        </p:txBody>
      </p:sp>
    </p:spTree>
    <p:extLst>
      <p:ext uri="{BB962C8B-B14F-4D97-AF65-F5344CB8AC3E}">
        <p14:creationId xmlns:p14="http://schemas.microsoft.com/office/powerpoint/2010/main" val="390892897"/>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D4EE-0E22-4E62-9A2B-5B1E5A6BA1FC}"/>
              </a:ext>
            </a:extLst>
          </p:cNvPr>
          <p:cNvSpPr>
            <a:spLocks noGrp="1"/>
          </p:cNvSpPr>
          <p:nvPr>
            <p:ph type="title"/>
          </p:nvPr>
        </p:nvSpPr>
        <p:spPr>
          <a:xfrm>
            <a:off x="713250" y="358398"/>
            <a:ext cx="7717500" cy="572700"/>
          </a:xfrm>
        </p:spPr>
        <p:txBody>
          <a:bodyPr/>
          <a:lstStyle/>
          <a:p>
            <a:pPr algn="ctr"/>
            <a:r>
              <a:rPr lang="en-US" dirty="0"/>
              <a:t>Auction process</a:t>
            </a:r>
          </a:p>
        </p:txBody>
      </p:sp>
      <p:pic>
        <p:nvPicPr>
          <p:cNvPr id="4" name="Picture 3">
            <a:extLst>
              <a:ext uri="{FF2B5EF4-FFF2-40B4-BE49-F238E27FC236}">
                <a16:creationId xmlns:a16="http://schemas.microsoft.com/office/drawing/2014/main" id="{EC2552BD-25F2-4652-8B66-B40B9DF83F49}"/>
              </a:ext>
            </a:extLst>
          </p:cNvPr>
          <p:cNvPicPr>
            <a:picLocks noChangeAspect="1"/>
          </p:cNvPicPr>
          <p:nvPr/>
        </p:nvPicPr>
        <p:blipFill>
          <a:blip r:embed="rId2"/>
          <a:stretch>
            <a:fillRect/>
          </a:stretch>
        </p:blipFill>
        <p:spPr>
          <a:xfrm>
            <a:off x="616017" y="1097280"/>
            <a:ext cx="7960068" cy="3786338"/>
          </a:xfrm>
          <a:prstGeom prst="rect">
            <a:avLst/>
          </a:prstGeom>
        </p:spPr>
      </p:pic>
    </p:spTree>
    <p:extLst>
      <p:ext uri="{BB962C8B-B14F-4D97-AF65-F5344CB8AC3E}">
        <p14:creationId xmlns:p14="http://schemas.microsoft.com/office/powerpoint/2010/main" val="42124075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7570-56D7-43DE-9046-4944526DDFD4}"/>
              </a:ext>
            </a:extLst>
          </p:cNvPr>
          <p:cNvSpPr>
            <a:spLocks noGrp="1"/>
          </p:cNvSpPr>
          <p:nvPr>
            <p:ph type="title"/>
          </p:nvPr>
        </p:nvSpPr>
        <p:spPr/>
        <p:txBody>
          <a:bodyPr/>
          <a:lstStyle/>
          <a:p>
            <a:r>
              <a:rPr lang="en-US" dirty="0"/>
              <a:t>Explain</a:t>
            </a:r>
          </a:p>
        </p:txBody>
      </p:sp>
      <p:sp>
        <p:nvSpPr>
          <p:cNvPr id="6" name="TextBox 5">
            <a:extLst>
              <a:ext uri="{FF2B5EF4-FFF2-40B4-BE49-F238E27FC236}">
                <a16:creationId xmlns:a16="http://schemas.microsoft.com/office/drawing/2014/main" id="{D3B86ABC-9122-4BBC-8A34-BC5E6B8BD3FF}"/>
              </a:ext>
            </a:extLst>
          </p:cNvPr>
          <p:cNvSpPr txBox="1"/>
          <p:nvPr/>
        </p:nvSpPr>
        <p:spPr>
          <a:xfrm>
            <a:off x="713225" y="1462956"/>
            <a:ext cx="7886619"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Data Type: </a:t>
            </a:r>
            <a:r>
              <a:rPr lang="en-US" sz="1800" b="1" dirty="0" err="1">
                <a:latin typeface="Times New Roman" panose="02020603050405020304" pitchFamily="18" charset="0"/>
                <a:cs typeface="Times New Roman" panose="02020603050405020304" pitchFamily="18" charset="0"/>
              </a:rPr>
              <a:t>UnStructure</a:t>
            </a: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contracts are all word files printed out for both parties to sign, so they will be unstructured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Notices sent to buyers and sellers through intermediaries are </a:t>
            </a:r>
            <a:r>
              <a:rPr lang="en-US" sz="1800" dirty="0" err="1">
                <a:latin typeface="Times New Roman" panose="02020603050405020304" pitchFamily="18" charset="0"/>
                <a:cs typeface="Times New Roman" panose="02020603050405020304" pitchFamily="18" charset="0"/>
              </a:rPr>
              <a:t>unstructure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355384"/>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E70F-C10E-4A31-982E-20263708CA31}"/>
              </a:ext>
            </a:extLst>
          </p:cNvPr>
          <p:cNvSpPr>
            <a:spLocks noGrp="1"/>
          </p:cNvSpPr>
          <p:nvPr>
            <p:ph type="title"/>
          </p:nvPr>
        </p:nvSpPr>
        <p:spPr>
          <a:xfrm>
            <a:off x="558367" y="445025"/>
            <a:ext cx="7717500" cy="572700"/>
          </a:xfrm>
        </p:spPr>
        <p:txBody>
          <a:bodyPr/>
          <a:lstStyle/>
          <a:p>
            <a:r>
              <a:rPr lang="en-US" dirty="0"/>
              <a:t>Information System</a:t>
            </a:r>
          </a:p>
        </p:txBody>
      </p:sp>
      <p:sp>
        <p:nvSpPr>
          <p:cNvPr id="4" name="TextBox 3">
            <a:extLst>
              <a:ext uri="{FF2B5EF4-FFF2-40B4-BE49-F238E27FC236}">
                <a16:creationId xmlns:a16="http://schemas.microsoft.com/office/drawing/2014/main" id="{C05E304B-A7D5-41AE-A58E-D9D6C15919DD}"/>
              </a:ext>
            </a:extLst>
          </p:cNvPr>
          <p:cNvSpPr txBox="1"/>
          <p:nvPr/>
        </p:nvSpPr>
        <p:spPr>
          <a:xfrm>
            <a:off x="386439" y="1017725"/>
            <a:ext cx="7717500" cy="3642407"/>
          </a:xfrm>
          <a:prstGeom prst="rect">
            <a:avLst/>
          </a:prstGeom>
          <a:noFill/>
        </p:spPr>
        <p:txBody>
          <a:bodyPr wrap="square">
            <a:spAutoFit/>
          </a:bodyPr>
          <a:lstStyle/>
          <a:p>
            <a:pPr marL="0" marR="0" algn="just">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Information system is a set of interrelated components that collect or retrieve, process, store, and distribute information to support control and decision-making in a corporation. Information systems can visualize complex subjects, analyze problems, and make new products.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Store and analyze information: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Sometimes cloud-based, sophisticated, and comprehensive databases are wont to analyze and store information associated with business functions, transactional data, customers, and employee and customer activities. The results of those analyzes can help decision-makers affect current and future problems.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Assist with making decisions:</a:t>
            </a:r>
            <a:r>
              <a:rPr lang="en-US" sz="1400" dirty="0">
                <a:effectLst/>
                <a:latin typeface="Calibri" panose="020F0502020204030204" pitchFamily="34" charset="0"/>
                <a:ea typeface="Calibri" panose="020F0502020204030204" pitchFamily="34" charset="0"/>
                <a:cs typeface="Times New Roman" panose="02020603050405020304" pitchFamily="18" charset="0"/>
              </a:rPr>
              <a:t> Information systems can compare internal analyzes with external sources. For instance, compare insider insights with competitors' financial reports or information about the general health of the economy. Decision-makers use these insights to review the adequacy and quality of their strategic decisions.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Assist with business processes:</a:t>
            </a:r>
            <a:r>
              <a:rPr lang="en-US" sz="1400" dirty="0">
                <a:effectLst/>
                <a:latin typeface="Calibri" panose="020F0502020204030204" pitchFamily="34" charset="0"/>
                <a:ea typeface="Calibri" panose="020F0502020204030204" pitchFamily="34" charset="0"/>
                <a:cs typeface="Times New Roman" panose="02020603050405020304" pitchFamily="18" charset="0"/>
              </a:rPr>
              <a:t> Information systems are wont to develop value-added systems for business functions. Business processes are often simplified. Non-essential activities are often streamlined through the utilization of data systems that adapt to common business tasks, like supply chains, production processes, and employees.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965459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BUSINESS INTELLIGENCE</a:t>
            </a:r>
            <a:endParaRPr dirty="0"/>
          </a:p>
        </p:txBody>
      </p:sp>
      <p:sp>
        <p:nvSpPr>
          <p:cNvPr id="250" name="Google Shape;250;p36"/>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Class: GCH0803</a:t>
            </a:r>
            <a:endParaRPr dirty="0"/>
          </a:p>
        </p:txBody>
      </p:sp>
    </p:spTree>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E1C9-1DF7-4DCA-9132-9E7C1036CA86}"/>
              </a:ext>
            </a:extLst>
          </p:cNvPr>
          <p:cNvSpPr>
            <a:spLocks noGrp="1"/>
          </p:cNvSpPr>
          <p:nvPr>
            <p:ph type="title"/>
          </p:nvPr>
        </p:nvSpPr>
        <p:spPr/>
        <p:txBody>
          <a:bodyPr/>
          <a:lstStyle/>
          <a:p>
            <a:r>
              <a:rPr lang="en-US" dirty="0"/>
              <a:t>Software used in business process </a:t>
            </a:r>
          </a:p>
        </p:txBody>
      </p:sp>
      <p:sp>
        <p:nvSpPr>
          <p:cNvPr id="5" name="TextBox 4">
            <a:extLst>
              <a:ext uri="{FF2B5EF4-FFF2-40B4-BE49-F238E27FC236}">
                <a16:creationId xmlns:a16="http://schemas.microsoft.com/office/drawing/2014/main" id="{09D9E544-05D9-4D98-8D8A-9AE29A51655F}"/>
              </a:ext>
            </a:extLst>
          </p:cNvPr>
          <p:cNvSpPr txBox="1"/>
          <p:nvPr/>
        </p:nvSpPr>
        <p:spPr>
          <a:xfrm>
            <a:off x="230490" y="1089887"/>
            <a:ext cx="4341510" cy="3477812"/>
          </a:xfrm>
          <a:prstGeom prst="rect">
            <a:avLst/>
          </a:prstGeom>
          <a:noFill/>
        </p:spPr>
        <p:txBody>
          <a:bodyPr wrap="square">
            <a:spAutoFit/>
          </a:bodyPr>
          <a:lstStyle/>
          <a:p>
            <a:pPr marL="0" marR="0">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Cloud Office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Cloud office is a software that supports managing documents, documents and operating work efficiently. This management software will be divided into main modules such as documents, tasks, documents, utilities, administration and personal. In each module, Cloud office software will support you with corresponding management tools. Using Cloud office in management will help the company monitor the auction progress remotely through electronic devices with internet connection. It also becomes easier to exchange and share documents and work information with colleagues or team members.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rello hay Cloudoffice sẽ phù hợp với văn phòng bạn?">
            <a:extLst>
              <a:ext uri="{FF2B5EF4-FFF2-40B4-BE49-F238E27FC236}">
                <a16:creationId xmlns:a16="http://schemas.microsoft.com/office/drawing/2014/main" id="{CF7C86FA-A6C6-45F4-867F-A5A84201AF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6914" y="1571574"/>
            <a:ext cx="3479821" cy="2063355"/>
          </a:xfrm>
          <a:prstGeom prst="rect">
            <a:avLst/>
          </a:prstGeom>
          <a:noFill/>
          <a:ln>
            <a:noFill/>
          </a:ln>
        </p:spPr>
      </p:pic>
    </p:spTree>
    <p:extLst>
      <p:ext uri="{BB962C8B-B14F-4D97-AF65-F5344CB8AC3E}">
        <p14:creationId xmlns:p14="http://schemas.microsoft.com/office/powerpoint/2010/main" val="1493129377"/>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46CF-6084-4D76-B760-3FFC59929D10}"/>
              </a:ext>
            </a:extLst>
          </p:cNvPr>
          <p:cNvSpPr>
            <a:spLocks noGrp="1"/>
          </p:cNvSpPr>
          <p:nvPr>
            <p:ph type="title"/>
          </p:nvPr>
        </p:nvSpPr>
        <p:spPr/>
        <p:txBody>
          <a:bodyPr/>
          <a:lstStyle/>
          <a:p>
            <a:r>
              <a:rPr lang="en-US" dirty="0"/>
              <a:t>Software Evaluation</a:t>
            </a:r>
          </a:p>
        </p:txBody>
      </p:sp>
      <p:graphicFrame>
        <p:nvGraphicFramePr>
          <p:cNvPr id="3" name="Table 2">
            <a:extLst>
              <a:ext uri="{FF2B5EF4-FFF2-40B4-BE49-F238E27FC236}">
                <a16:creationId xmlns:a16="http://schemas.microsoft.com/office/drawing/2014/main" id="{23001361-5D89-4FEB-A3DD-B0A8D5B90206}"/>
              </a:ext>
            </a:extLst>
          </p:cNvPr>
          <p:cNvGraphicFramePr>
            <a:graphicFrameLocks noGrp="1"/>
          </p:cNvGraphicFramePr>
          <p:nvPr>
            <p:extLst>
              <p:ext uri="{D42A27DB-BD31-4B8C-83A1-F6EECF244321}">
                <p14:modId xmlns:p14="http://schemas.microsoft.com/office/powerpoint/2010/main" val="3228741907"/>
              </p:ext>
            </p:extLst>
          </p:nvPr>
        </p:nvGraphicFramePr>
        <p:xfrm>
          <a:off x="1754515" y="1634139"/>
          <a:ext cx="5937250" cy="2475297"/>
        </p:xfrm>
        <a:graphic>
          <a:graphicData uri="http://schemas.openxmlformats.org/drawingml/2006/table">
            <a:tbl>
              <a:tblPr firstRow="1" firstCol="1" bandRow="1">
                <a:tableStyleId>{7A15C96B-3AF3-45BD-980F-A927B5D15077}</a:tableStyleId>
              </a:tblPr>
              <a:tblGrid>
                <a:gridCol w="2863667">
                  <a:extLst>
                    <a:ext uri="{9D8B030D-6E8A-4147-A177-3AD203B41FA5}">
                      <a16:colId xmlns:a16="http://schemas.microsoft.com/office/drawing/2014/main" val="1646408915"/>
                    </a:ext>
                  </a:extLst>
                </a:gridCol>
                <a:gridCol w="3073583">
                  <a:extLst>
                    <a:ext uri="{9D8B030D-6E8A-4147-A177-3AD203B41FA5}">
                      <a16:colId xmlns:a16="http://schemas.microsoft.com/office/drawing/2014/main" val="1354544257"/>
                    </a:ext>
                  </a:extLst>
                </a:gridCol>
              </a:tblGrid>
              <a:tr h="0">
                <a:tc>
                  <a:txBody>
                    <a:bodyPr/>
                    <a:lstStyle/>
                    <a:p>
                      <a:pPr marL="0" marR="0" algn="ctr">
                        <a:lnSpc>
                          <a:spcPct val="107000"/>
                        </a:lnSpc>
                        <a:spcBef>
                          <a:spcPts val="0"/>
                        </a:spcBef>
                        <a:spcAft>
                          <a:spcPts val="0"/>
                        </a:spcAft>
                      </a:pPr>
                      <a:r>
                        <a:rPr lang="en-US" sz="1200">
                          <a:effectLst/>
                        </a:rPr>
                        <a:t>Advantages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Disadvantages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2070868"/>
                  </a:ext>
                </a:extLst>
              </a:tr>
              <a:tr h="0">
                <a:tc>
                  <a:txBody>
                    <a:bodyPr/>
                    <a:lstStyle/>
                    <a:p>
                      <a:pPr marL="0" marR="0">
                        <a:lnSpc>
                          <a:spcPct val="107000"/>
                        </a:lnSpc>
                        <a:spcBef>
                          <a:spcPts val="0"/>
                        </a:spcBef>
                        <a:spcAft>
                          <a:spcPts val="0"/>
                        </a:spcAft>
                      </a:pPr>
                      <a:r>
                        <a:rPr lang="en-US" sz="1200" dirty="0">
                          <a:effectLst/>
                        </a:rPr>
                        <a:t>Cross-platform operation: Android, iOS, Windows, mac 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err="1">
                          <a:effectLst/>
                        </a:rPr>
                        <a:t>Cloudoffice</a:t>
                      </a:r>
                      <a:r>
                        <a:rPr lang="en-US" sz="1200" dirty="0">
                          <a:effectLst/>
                        </a:rPr>
                        <a:t> is suitable for use in managing work in groups, enterprises, and units, so it is a paid software. Although it is a relatively small investment, for many businesses this issue will have to be carefully considered.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530264"/>
                  </a:ext>
                </a:extLst>
              </a:tr>
              <a:tr h="0">
                <a:tc>
                  <a:txBody>
                    <a:bodyPr/>
                    <a:lstStyle/>
                    <a:p>
                      <a:pPr marL="0" marR="0">
                        <a:lnSpc>
                          <a:spcPct val="107000"/>
                        </a:lnSpc>
                        <a:spcBef>
                          <a:spcPts val="0"/>
                        </a:spcBef>
                        <a:spcAft>
                          <a:spcPts val="0"/>
                        </a:spcAft>
                      </a:pPr>
                      <a:r>
                        <a:rPr lang="en-US" sz="1200" dirty="0">
                          <a:effectLst/>
                        </a:rPr>
                        <a:t>Support management of all office operations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6305926"/>
                  </a:ext>
                </a:extLst>
              </a:tr>
              <a:tr h="0">
                <a:tc>
                  <a:txBody>
                    <a:bodyPr/>
                    <a:lstStyle/>
                    <a:p>
                      <a:pPr marL="0" marR="0">
                        <a:lnSpc>
                          <a:spcPct val="107000"/>
                        </a:lnSpc>
                        <a:spcBef>
                          <a:spcPts val="0"/>
                        </a:spcBef>
                        <a:spcAft>
                          <a:spcPts val="0"/>
                        </a:spcAft>
                      </a:pPr>
                      <a:r>
                        <a:rPr lang="en-US" sz="1200" dirty="0">
                          <a:effectLst/>
                        </a:rPr>
                        <a:t>Design suitable for many work properties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2052718"/>
                  </a:ext>
                </a:extLst>
              </a:tr>
              <a:tr h="0">
                <a:tc>
                  <a:txBody>
                    <a:bodyPr/>
                    <a:lstStyle/>
                    <a:p>
                      <a:pPr marL="0" marR="0">
                        <a:lnSpc>
                          <a:spcPct val="107000"/>
                        </a:lnSpc>
                        <a:spcBef>
                          <a:spcPts val="0"/>
                        </a:spcBef>
                        <a:spcAft>
                          <a:spcPts val="0"/>
                        </a:spcAft>
                      </a:pPr>
                      <a:r>
                        <a:rPr lang="en-US" sz="1200" dirty="0">
                          <a:effectLst/>
                        </a:rPr>
                        <a:t>Diverse features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1252749"/>
                  </a:ext>
                </a:extLst>
              </a:tr>
              <a:tr h="0">
                <a:tc>
                  <a:txBody>
                    <a:bodyPr/>
                    <a:lstStyle/>
                    <a:p>
                      <a:pPr marL="0" marR="0">
                        <a:lnSpc>
                          <a:spcPct val="107000"/>
                        </a:lnSpc>
                        <a:spcBef>
                          <a:spcPts val="0"/>
                        </a:spcBef>
                        <a:spcAft>
                          <a:spcPts val="0"/>
                        </a:spcAft>
                      </a:pPr>
                      <a:r>
                        <a:rPr lang="en-US" sz="1200" dirty="0">
                          <a:effectLst/>
                        </a:rPr>
                        <a:t>Save time and costs for businesses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024972"/>
                  </a:ext>
                </a:extLst>
              </a:tr>
              <a:tr h="0">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2525289"/>
                  </a:ext>
                </a:extLst>
              </a:tr>
            </a:tbl>
          </a:graphicData>
        </a:graphic>
      </p:graphicFrame>
      <p:sp>
        <p:nvSpPr>
          <p:cNvPr id="4" name="Rectangle 1">
            <a:extLst>
              <a:ext uri="{FF2B5EF4-FFF2-40B4-BE49-F238E27FC236}">
                <a16:creationId xmlns:a16="http://schemas.microsoft.com/office/drawing/2014/main" id="{CA90C051-0670-4E12-A93E-A69F9809026F}"/>
              </a:ext>
            </a:extLst>
          </p:cNvPr>
          <p:cNvSpPr>
            <a:spLocks noChangeArrowheads="1"/>
          </p:cNvSpPr>
          <p:nvPr/>
        </p:nvSpPr>
        <p:spPr bwMode="auto">
          <a:xfrm>
            <a:off x="1603375" y="1814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16E2C981-025C-47BC-8526-434CB34C1650}"/>
              </a:ext>
            </a:extLst>
          </p:cNvPr>
          <p:cNvSpPr>
            <a:spLocks noChangeArrowheads="1"/>
          </p:cNvSpPr>
          <p:nvPr/>
        </p:nvSpPr>
        <p:spPr bwMode="auto">
          <a:xfrm>
            <a:off x="1603375" y="1814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34875358"/>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E1C9-1DF7-4DCA-9132-9E7C1036CA86}"/>
              </a:ext>
            </a:extLst>
          </p:cNvPr>
          <p:cNvSpPr>
            <a:spLocks noGrp="1"/>
          </p:cNvSpPr>
          <p:nvPr>
            <p:ph type="title"/>
          </p:nvPr>
        </p:nvSpPr>
        <p:spPr/>
        <p:txBody>
          <a:bodyPr/>
          <a:lstStyle/>
          <a:p>
            <a:r>
              <a:rPr lang="en-US" dirty="0"/>
              <a:t>Software used in business process </a:t>
            </a:r>
          </a:p>
        </p:txBody>
      </p:sp>
      <p:sp>
        <p:nvSpPr>
          <p:cNvPr id="6" name="TextBox 5">
            <a:extLst>
              <a:ext uri="{FF2B5EF4-FFF2-40B4-BE49-F238E27FC236}">
                <a16:creationId xmlns:a16="http://schemas.microsoft.com/office/drawing/2014/main" id="{E7AC6C38-6EF6-44B1-BA8F-BA8E52A9E1BA}"/>
              </a:ext>
            </a:extLst>
          </p:cNvPr>
          <p:cNvSpPr txBox="1"/>
          <p:nvPr/>
        </p:nvSpPr>
        <p:spPr>
          <a:xfrm>
            <a:off x="780262" y="1017725"/>
            <a:ext cx="5023533" cy="3907352"/>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Give Smart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GiveSmart</a:t>
            </a:r>
            <a:r>
              <a:rPr lang="en-US" sz="1400" dirty="0">
                <a:effectLst/>
                <a:latin typeface="Calibri" panose="020F0502020204030204" pitchFamily="34" charset="0"/>
                <a:ea typeface="Calibri" panose="020F0502020204030204" pitchFamily="34" charset="0"/>
                <a:cs typeface="Times New Roman" panose="02020603050405020304" pitchFamily="18" charset="0"/>
              </a:rPr>
              <a:t> is an auction and event app specially designed for cloud-based charities.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GiveSmart</a:t>
            </a:r>
            <a:r>
              <a:rPr lang="en-US" sz="1400" dirty="0">
                <a:effectLst/>
                <a:latin typeface="Calibri" panose="020F0502020204030204" pitchFamily="34" charset="0"/>
                <a:ea typeface="Calibri" panose="020F0502020204030204" pitchFamily="34" charset="0"/>
                <a:cs typeface="Times New Roman" panose="02020603050405020304" pitchFamily="18" charset="0"/>
              </a:rPr>
              <a:t> uses advanced algorithms to optimize event processes, increase revenue, and help bidders save money.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GiveSmart</a:t>
            </a:r>
            <a:r>
              <a:rPr lang="en-US" sz="1400" dirty="0">
                <a:effectLst/>
                <a:latin typeface="Calibri" panose="020F0502020204030204" pitchFamily="34" charset="0"/>
                <a:ea typeface="Calibri" panose="020F0502020204030204" pitchFamily="34" charset="0"/>
                <a:cs typeface="Times New Roman" panose="02020603050405020304" pitchFamily="18" charset="0"/>
              </a:rPr>
              <a:t> can be used by many different types of organizations, including K-12 schools, associations, faith-based groups, and nonprofit organizations. It helps manage enrollment, donations, career center, membership, enrollment, fundraising, events, and accounting. Also, to raise awareness of the cause,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GiveSmart</a:t>
            </a:r>
            <a:r>
              <a:rPr lang="en-US" sz="1400" dirty="0">
                <a:effectLst/>
                <a:latin typeface="Calibri" panose="020F0502020204030204" pitchFamily="34" charset="0"/>
                <a:ea typeface="Calibri" panose="020F0502020204030204" pitchFamily="34" charset="0"/>
                <a:cs typeface="Times New Roman" panose="02020603050405020304" pitchFamily="18" charset="0"/>
              </a:rPr>
              <a:t> offers designed pre-and post-event promotional tools. It provides real-time updates along with post-event reports on the most valuable and potential sponsors. Auction features include an auction site, along with online and silent auction capabilities. In addition, customer support is provided to the organization and its participants.</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GiveSmart Reviews, Demo &amp;amp; Pricing - 2021">
            <a:extLst>
              <a:ext uri="{FF2B5EF4-FFF2-40B4-BE49-F238E27FC236}">
                <a16:creationId xmlns:a16="http://schemas.microsoft.com/office/drawing/2014/main" id="{07CBE465-9D1A-4E98-8FDD-8534DDF1B4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5164" y="1144851"/>
            <a:ext cx="2543094" cy="3119026"/>
          </a:xfrm>
          <a:prstGeom prst="rect">
            <a:avLst/>
          </a:prstGeom>
          <a:noFill/>
          <a:ln>
            <a:noFill/>
          </a:ln>
        </p:spPr>
      </p:pic>
    </p:spTree>
    <p:extLst>
      <p:ext uri="{BB962C8B-B14F-4D97-AF65-F5344CB8AC3E}">
        <p14:creationId xmlns:p14="http://schemas.microsoft.com/office/powerpoint/2010/main" val="638508688"/>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E1C9-1DF7-4DCA-9132-9E7C1036CA86}"/>
              </a:ext>
            </a:extLst>
          </p:cNvPr>
          <p:cNvSpPr>
            <a:spLocks noGrp="1"/>
          </p:cNvSpPr>
          <p:nvPr>
            <p:ph type="title"/>
          </p:nvPr>
        </p:nvSpPr>
        <p:spPr/>
        <p:txBody>
          <a:bodyPr/>
          <a:lstStyle/>
          <a:p>
            <a:r>
              <a:rPr lang="en-US" dirty="0"/>
              <a:t>Software Evaluation</a:t>
            </a:r>
          </a:p>
        </p:txBody>
      </p:sp>
      <p:graphicFrame>
        <p:nvGraphicFramePr>
          <p:cNvPr id="3" name="Table 2">
            <a:extLst>
              <a:ext uri="{FF2B5EF4-FFF2-40B4-BE49-F238E27FC236}">
                <a16:creationId xmlns:a16="http://schemas.microsoft.com/office/drawing/2014/main" id="{72F1A77B-EA53-4E72-B5E7-90CD54CDFB97}"/>
              </a:ext>
            </a:extLst>
          </p:cNvPr>
          <p:cNvGraphicFramePr>
            <a:graphicFrameLocks noGrp="1"/>
          </p:cNvGraphicFramePr>
          <p:nvPr/>
        </p:nvGraphicFramePr>
        <p:xfrm>
          <a:off x="1603375" y="1728723"/>
          <a:ext cx="5937250" cy="2457388"/>
        </p:xfrm>
        <a:graphic>
          <a:graphicData uri="http://schemas.openxmlformats.org/drawingml/2006/table">
            <a:tbl>
              <a:tblPr firstRow="1" firstCol="1" bandRow="1">
                <a:tableStyleId>{7A15C96B-3AF3-45BD-980F-A927B5D15077}</a:tableStyleId>
              </a:tblPr>
              <a:tblGrid>
                <a:gridCol w="2968625">
                  <a:extLst>
                    <a:ext uri="{9D8B030D-6E8A-4147-A177-3AD203B41FA5}">
                      <a16:colId xmlns:a16="http://schemas.microsoft.com/office/drawing/2014/main" val="3216706528"/>
                    </a:ext>
                  </a:extLst>
                </a:gridCol>
                <a:gridCol w="2968625">
                  <a:extLst>
                    <a:ext uri="{9D8B030D-6E8A-4147-A177-3AD203B41FA5}">
                      <a16:colId xmlns:a16="http://schemas.microsoft.com/office/drawing/2014/main" val="3337285433"/>
                    </a:ext>
                  </a:extLst>
                </a:gridCol>
              </a:tblGrid>
              <a:tr h="0">
                <a:tc>
                  <a:txBody>
                    <a:bodyPr/>
                    <a:lstStyle/>
                    <a:p>
                      <a:pPr marL="0" marR="0" algn="ctr">
                        <a:lnSpc>
                          <a:spcPct val="107000"/>
                        </a:lnSpc>
                        <a:spcBef>
                          <a:spcPts val="0"/>
                        </a:spcBef>
                        <a:spcAft>
                          <a:spcPts val="0"/>
                        </a:spcAft>
                      </a:pPr>
                      <a:r>
                        <a:rPr lang="en-US" sz="1200">
                          <a:effectLst/>
                        </a:rPr>
                        <a:t>Advantages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Disadvantages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7175216"/>
                  </a:ext>
                </a:extLst>
              </a:tr>
              <a:tr h="0">
                <a:tc>
                  <a:txBody>
                    <a:bodyPr/>
                    <a:lstStyle/>
                    <a:p>
                      <a:pPr marL="0" marR="0">
                        <a:lnSpc>
                          <a:spcPct val="107000"/>
                        </a:lnSpc>
                        <a:spcBef>
                          <a:spcPts val="0"/>
                        </a:spcBef>
                        <a:spcAft>
                          <a:spcPts val="0"/>
                        </a:spcAft>
                      </a:pPr>
                      <a:r>
                        <a:rPr lang="en-US" sz="1200">
                          <a:effectLst/>
                        </a:rPr>
                        <a:t>Simple platform for the average consumer to understand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The only problem is that we do not have an easy connection between GiveSmart &amp; our accounting system. Our Treasurer has trouble with what she receives from GiveSmart.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671541"/>
                  </a:ext>
                </a:extLst>
              </a:tr>
              <a:tr h="0">
                <a:tc>
                  <a:txBody>
                    <a:bodyPr/>
                    <a:lstStyle/>
                    <a:p>
                      <a:pPr marL="0" marR="0">
                        <a:lnSpc>
                          <a:spcPct val="107000"/>
                        </a:lnSpc>
                        <a:spcBef>
                          <a:spcPts val="0"/>
                        </a:spcBef>
                        <a:spcAft>
                          <a:spcPts val="0"/>
                        </a:spcAft>
                      </a:pPr>
                      <a:r>
                        <a:rPr lang="en-US" sz="1200">
                          <a:effectLst/>
                        </a:rPr>
                        <a:t>Good tech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One thing that our donors had trouble with was the checking out process.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9307178"/>
                  </a:ext>
                </a:extLst>
              </a:tr>
              <a:tr h="0">
                <a:tc>
                  <a:txBody>
                    <a:bodyPr/>
                    <a:lstStyle/>
                    <a:p>
                      <a:pPr marL="0" marR="0">
                        <a:lnSpc>
                          <a:spcPct val="107000"/>
                        </a:lnSpc>
                        <a:spcBef>
                          <a:spcPts val="0"/>
                        </a:spcBef>
                        <a:spcAft>
                          <a:spcPts val="0"/>
                        </a:spcAft>
                      </a:pPr>
                      <a:r>
                        <a:rPr lang="en-US" sz="1200">
                          <a:effectLst/>
                        </a:rPr>
                        <a:t>Good reporting for financial transactions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br>
                        <a:rPr lang="en-US" sz="1100">
                          <a:effectLst/>
                        </a:rPr>
                      </a:br>
                      <a:r>
                        <a:rPr lang="en-US" sz="1050">
                          <a:effectLst/>
                        </a:rPr>
                        <a:t>Unfortunately, in a virtual setting, it seems less risky to run the site and auction yourself on the day of the event.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2377334"/>
                  </a:ext>
                </a:extLst>
              </a:tr>
              <a:tr h="0">
                <a:tc>
                  <a:txBody>
                    <a:bodyPr/>
                    <a:lstStyle/>
                    <a:p>
                      <a:pPr marL="0" marR="0">
                        <a:lnSpc>
                          <a:spcPct val="107000"/>
                        </a:lnSpc>
                        <a:spcBef>
                          <a:spcPts val="0"/>
                        </a:spcBef>
                        <a:spcAft>
                          <a:spcPts val="0"/>
                        </a:spcAft>
                      </a:pPr>
                      <a:r>
                        <a:rPr lang="en-US" sz="1200">
                          <a:effectLst/>
                        </a:rPr>
                        <a:t>Communication- GiveSmart has email and text features to communicate with guests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64022"/>
                  </a:ext>
                </a:extLst>
              </a:tr>
            </a:tbl>
          </a:graphicData>
        </a:graphic>
      </p:graphicFrame>
      <p:sp>
        <p:nvSpPr>
          <p:cNvPr id="6" name="Rectangle 1">
            <a:extLst>
              <a:ext uri="{FF2B5EF4-FFF2-40B4-BE49-F238E27FC236}">
                <a16:creationId xmlns:a16="http://schemas.microsoft.com/office/drawing/2014/main" id="{391785CA-3B68-403E-83B6-F1E8D88C3DE8}"/>
              </a:ext>
            </a:extLst>
          </p:cNvPr>
          <p:cNvSpPr>
            <a:spLocks noChangeArrowheads="1"/>
          </p:cNvSpPr>
          <p:nvPr/>
        </p:nvSpPr>
        <p:spPr bwMode="auto">
          <a:xfrm>
            <a:off x="1603375" y="17287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4280995"/>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49D6-9047-45B5-BA54-684B3FA78891}"/>
              </a:ext>
            </a:extLst>
          </p:cNvPr>
          <p:cNvSpPr>
            <a:spLocks noGrp="1"/>
          </p:cNvSpPr>
          <p:nvPr>
            <p:ph type="title"/>
          </p:nvPr>
        </p:nvSpPr>
        <p:spPr/>
        <p:txBody>
          <a:bodyPr/>
          <a:lstStyle/>
          <a:p>
            <a:pPr algn="ctr"/>
            <a:r>
              <a:rPr lang="en-US" dirty="0"/>
              <a:t>Decision Making Levels </a:t>
            </a:r>
          </a:p>
        </p:txBody>
      </p:sp>
      <p:sp>
        <p:nvSpPr>
          <p:cNvPr id="3" name="Rectangle: Rounded Corners 2">
            <a:extLst>
              <a:ext uri="{FF2B5EF4-FFF2-40B4-BE49-F238E27FC236}">
                <a16:creationId xmlns:a16="http://schemas.microsoft.com/office/drawing/2014/main" id="{CAFBD4CE-C2DE-4864-8AEA-F2C30085776E}"/>
              </a:ext>
            </a:extLst>
          </p:cNvPr>
          <p:cNvSpPr/>
          <p:nvPr/>
        </p:nvSpPr>
        <p:spPr>
          <a:xfrm>
            <a:off x="1116531" y="1655545"/>
            <a:ext cx="1386037" cy="20598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Operational</a:t>
            </a:r>
          </a:p>
        </p:txBody>
      </p:sp>
      <p:sp>
        <p:nvSpPr>
          <p:cNvPr id="4" name="Rectangle: Rounded Corners 3">
            <a:extLst>
              <a:ext uri="{FF2B5EF4-FFF2-40B4-BE49-F238E27FC236}">
                <a16:creationId xmlns:a16="http://schemas.microsoft.com/office/drawing/2014/main" id="{CDF2A276-58C5-442A-AA0B-B6D21C975B41}"/>
              </a:ext>
            </a:extLst>
          </p:cNvPr>
          <p:cNvSpPr/>
          <p:nvPr/>
        </p:nvSpPr>
        <p:spPr>
          <a:xfrm>
            <a:off x="3878981" y="1655542"/>
            <a:ext cx="1386037" cy="20598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Tactical</a:t>
            </a:r>
          </a:p>
        </p:txBody>
      </p:sp>
      <p:sp>
        <p:nvSpPr>
          <p:cNvPr id="5" name="Rectangle: Rounded Corners 4">
            <a:extLst>
              <a:ext uri="{FF2B5EF4-FFF2-40B4-BE49-F238E27FC236}">
                <a16:creationId xmlns:a16="http://schemas.microsoft.com/office/drawing/2014/main" id="{6F6EC814-A45F-4FD1-8BEB-5FC773966CC8}"/>
              </a:ext>
            </a:extLst>
          </p:cNvPr>
          <p:cNvSpPr/>
          <p:nvPr/>
        </p:nvSpPr>
        <p:spPr>
          <a:xfrm>
            <a:off x="6641432" y="1655543"/>
            <a:ext cx="1386037" cy="20598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Strategic</a:t>
            </a:r>
          </a:p>
        </p:txBody>
      </p:sp>
    </p:spTree>
    <p:extLst>
      <p:ext uri="{BB962C8B-B14F-4D97-AF65-F5344CB8AC3E}">
        <p14:creationId xmlns:p14="http://schemas.microsoft.com/office/powerpoint/2010/main" val="3969722321"/>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961C-658B-43B2-8001-899ED6896F8A}"/>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Operational</a:t>
            </a:r>
            <a:r>
              <a:rPr lang="en-US" sz="3200" b="1" i="0" dirty="0">
                <a:solidFill>
                  <a:srgbClr val="000000"/>
                </a:solidFill>
                <a:effectLst/>
                <a:latin typeface="Times New Roman" panose="02020603050405020304" pitchFamily="18" charset="0"/>
                <a:cs typeface="Times New Roman" panose="02020603050405020304" pitchFamily="18" charset="0"/>
              </a:rPr>
              <a:t> decisions </a:t>
            </a:r>
            <a:r>
              <a:rPr lang="en-US" sz="3200" b="0" i="0" dirty="0">
                <a:solidFill>
                  <a:srgbClr val="000000"/>
                </a:solidFill>
                <a:effectLst/>
                <a:latin typeface="Times New Roman" panose="02020603050405020304" pitchFamily="18" charset="0"/>
                <a:cs typeface="Times New Roman" panose="02020603050405020304" pitchFamily="18" charset="0"/>
              </a:rPr>
              <a:t> </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C2AF66-8BEF-413F-BB73-BCE42FFF7872}"/>
              </a:ext>
            </a:extLst>
          </p:cNvPr>
          <p:cNvSpPr txBox="1"/>
          <p:nvPr/>
        </p:nvSpPr>
        <p:spPr>
          <a:xfrm>
            <a:off x="713225" y="1300934"/>
            <a:ext cx="7872531" cy="2554545"/>
          </a:xfrm>
          <a:prstGeom prst="rect">
            <a:avLst/>
          </a:prstGeom>
          <a:noFill/>
        </p:spPr>
        <p:txBody>
          <a:bodyPr wrap="square">
            <a:spAutoFit/>
          </a:bodyPr>
          <a:lstStyle/>
          <a:p>
            <a:pPr algn="just" rtl="0" fontAlgn="base"/>
            <a:r>
              <a:rPr lang="en-US" sz="1600" b="0" i="0" dirty="0">
                <a:solidFill>
                  <a:srgbClr val="000000"/>
                </a:solidFill>
                <a:effectLst/>
                <a:latin typeface="Times New Roman" panose="02020603050405020304" pitchFamily="18" charset="0"/>
                <a:cs typeface="Times New Roman" panose="02020603050405020304" pitchFamily="18" charset="0"/>
              </a:rPr>
              <a:t>Operational decisions are decisions made to manage the day-to-day business operations. Any company engaged in any kind of business is faced with 100 decisions they have to make in a day. These will be as simple as filling a cooler with water, becoming as stressful as completing a customer order within minutes. </a:t>
            </a:r>
          </a:p>
          <a:p>
            <a:pPr algn="just" rtl="0" fontAlgn="base"/>
            <a:r>
              <a:rPr lang="en-US" sz="1600" b="0" i="0" dirty="0">
                <a:solidFill>
                  <a:srgbClr val="222222"/>
                </a:solidFill>
                <a:effectLst/>
                <a:latin typeface="Times New Roman" panose="02020603050405020304" pitchFamily="18" charset="0"/>
                <a:cs typeface="Times New Roman" panose="02020603050405020304" pitchFamily="18" charset="0"/>
              </a:rPr>
              <a:t>Naturally, </a:t>
            </a:r>
            <a:r>
              <a:rPr lang="en-US" sz="1600" b="1" i="0" dirty="0">
                <a:solidFill>
                  <a:srgbClr val="222222"/>
                </a:solidFill>
                <a:effectLst/>
                <a:latin typeface="Times New Roman" panose="02020603050405020304" pitchFamily="18" charset="0"/>
                <a:cs typeface="Times New Roman" panose="02020603050405020304" pitchFamily="18" charset="0"/>
              </a:rPr>
              <a:t>operational decisions</a:t>
            </a:r>
            <a:r>
              <a:rPr lang="en-US" sz="1600" b="0" i="0" dirty="0">
                <a:solidFill>
                  <a:srgbClr val="222222"/>
                </a:solidFill>
                <a:effectLst/>
                <a:latin typeface="Times New Roman" panose="02020603050405020304" pitchFamily="18" charset="0"/>
                <a:cs typeface="Times New Roman" panose="02020603050405020304" pitchFamily="18" charset="0"/>
              </a:rPr>
              <a:t> have to be taken care of by a manager in charge of the operations. However, it is not as easy as it sounds because the number of operations can be mind boggling. On any normal day, McDonald’s sells 75 burgers a second, or 64 million burgers a day across the world. Thing about the number of simple operational decisions that, if not taken properly, can destroy the experiences of customers visiting the McDonald’s stores (Hitesh, 2017). </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399777"/>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2B63-DDCB-4FEE-BF43-0208AC981F7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Operational Decision Example</a:t>
            </a:r>
          </a:p>
        </p:txBody>
      </p:sp>
      <p:sp>
        <p:nvSpPr>
          <p:cNvPr id="4" name="TextBox 3">
            <a:extLst>
              <a:ext uri="{FF2B5EF4-FFF2-40B4-BE49-F238E27FC236}">
                <a16:creationId xmlns:a16="http://schemas.microsoft.com/office/drawing/2014/main" id="{5A7F1C1D-42E9-470D-BAD4-C24D218EE2DD}"/>
              </a:ext>
            </a:extLst>
          </p:cNvPr>
          <p:cNvSpPr txBox="1"/>
          <p:nvPr/>
        </p:nvSpPr>
        <p:spPr>
          <a:xfrm>
            <a:off x="392965" y="1780505"/>
            <a:ext cx="7821521" cy="1200329"/>
          </a:xfrm>
          <a:prstGeom prst="rect">
            <a:avLst/>
          </a:prstGeom>
          <a:noFill/>
        </p:spPr>
        <p:txBody>
          <a:bodyPr wrap="square">
            <a:spAutoFit/>
          </a:bodyPr>
          <a:lstStyle/>
          <a:p>
            <a:r>
              <a:rPr lang="en-US" sz="1800" b="1" i="0" dirty="0">
                <a:solidFill>
                  <a:schemeClr val="tx1"/>
                </a:solidFill>
                <a:effectLst/>
                <a:latin typeface="Times New Roman" panose="02020603050405020304" pitchFamily="18" charset="0"/>
                <a:cs typeface="Times New Roman" panose="02020603050405020304" pitchFamily="18" charset="0"/>
              </a:rPr>
              <a:t>Example:</a:t>
            </a:r>
          </a:p>
          <a:p>
            <a:pPr marL="285750" indent="-28575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move the printer location to the company corridor</a:t>
            </a:r>
          </a:p>
          <a:p>
            <a:pPr marL="285750" indent="-28575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training sale skills for new employees</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429303"/>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90A8-62DD-4137-AEDB-FAFADF8227BF}"/>
              </a:ext>
            </a:extLst>
          </p:cNvPr>
          <p:cNvSpPr>
            <a:spLocks noGrp="1"/>
          </p:cNvSpPr>
          <p:nvPr>
            <p:ph type="title"/>
          </p:nvPr>
        </p:nvSpPr>
        <p:spPr/>
        <p:txBody>
          <a:bodyPr/>
          <a:lstStyle/>
          <a:p>
            <a:r>
              <a:rPr lang="en-US" dirty="0"/>
              <a:t>Activity Diagram</a:t>
            </a:r>
          </a:p>
        </p:txBody>
      </p:sp>
      <p:pic>
        <p:nvPicPr>
          <p:cNvPr id="7" name="Picture 6">
            <a:extLst>
              <a:ext uri="{FF2B5EF4-FFF2-40B4-BE49-F238E27FC236}">
                <a16:creationId xmlns:a16="http://schemas.microsoft.com/office/drawing/2014/main" id="{7C596378-8BCC-4C27-9504-2EB193774465}"/>
              </a:ext>
            </a:extLst>
          </p:cNvPr>
          <p:cNvPicPr>
            <a:picLocks noChangeAspect="1"/>
          </p:cNvPicPr>
          <p:nvPr/>
        </p:nvPicPr>
        <p:blipFill>
          <a:blip r:embed="rId2"/>
          <a:stretch>
            <a:fillRect/>
          </a:stretch>
        </p:blipFill>
        <p:spPr>
          <a:xfrm>
            <a:off x="145498" y="1191137"/>
            <a:ext cx="8853003" cy="2761226"/>
          </a:xfrm>
          <a:prstGeom prst="rect">
            <a:avLst/>
          </a:prstGeom>
        </p:spPr>
      </p:pic>
    </p:spTree>
    <p:extLst>
      <p:ext uri="{BB962C8B-B14F-4D97-AF65-F5344CB8AC3E}">
        <p14:creationId xmlns:p14="http://schemas.microsoft.com/office/powerpoint/2010/main" val="1355019116"/>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AC8F-1144-4F3D-AF0D-1376E89B1F8C}"/>
              </a:ext>
            </a:extLst>
          </p:cNvPr>
          <p:cNvSpPr>
            <a:spLocks noGrp="1"/>
          </p:cNvSpPr>
          <p:nvPr>
            <p:ph type="title"/>
          </p:nvPr>
        </p:nvSpPr>
        <p:spPr/>
        <p:txBody>
          <a:bodyPr/>
          <a:lstStyle/>
          <a:p>
            <a:r>
              <a:rPr lang="en-US" sz="2400" b="1" i="0" dirty="0">
                <a:solidFill>
                  <a:srgbClr val="000000"/>
                </a:solidFill>
                <a:effectLst/>
                <a:latin typeface="Times New Roman" panose="02020603050405020304" pitchFamily="18" charset="0"/>
              </a:rPr>
              <a:t>BI applied to help make Operational decision</a:t>
            </a:r>
            <a:r>
              <a:rPr lang="en-US" sz="2400" b="0" i="0" dirty="0">
                <a:solidFill>
                  <a:srgbClr val="000000"/>
                </a:solidFill>
                <a:effectLst/>
                <a:latin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CF4027C-B9E3-44CD-8310-6B7DC188A17C}"/>
              </a:ext>
            </a:extLst>
          </p:cNvPr>
          <p:cNvSpPr txBox="1"/>
          <p:nvPr/>
        </p:nvSpPr>
        <p:spPr>
          <a:xfrm>
            <a:off x="321174" y="1534695"/>
            <a:ext cx="8501652" cy="3143938"/>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business intelligence feature used in this example to make this decision is data visualization. It will be used to analyze data over time about the need for additional training for employees, then make assessment, analysis and decision making. determine the training needs of the staff as well as what skills need to be further trained for the employees.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tool to help with this is tableau, which can more clearly describe many types of charts. You can also use google survey to get data through employee responses. When textual data is displayed in any of these tools, management can easily spot any correlations in the data, allowing the information to be manipulated to provide statistics about the data. opinions of employees to make decisions about which staff to train and on what skills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5375183"/>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736D-C860-42D8-8116-D63DB2362720}"/>
              </a:ext>
            </a:extLst>
          </p:cNvPr>
          <p:cNvSpPr>
            <a:spLocks noGrp="1"/>
          </p:cNvSpPr>
          <p:nvPr>
            <p:ph type="title"/>
          </p:nvPr>
        </p:nvSpPr>
        <p:spPr/>
        <p:txBody>
          <a:bodyPr/>
          <a:lstStyle/>
          <a:p>
            <a:r>
              <a:rPr lang="en-US" sz="3200" b="1" i="0" dirty="0">
                <a:solidFill>
                  <a:srgbClr val="222222"/>
                </a:solidFill>
                <a:effectLst/>
                <a:latin typeface="Times New Roman" panose="02020603050405020304" pitchFamily="18" charset="0"/>
              </a:rPr>
              <a:t>Tactical decisions</a:t>
            </a:r>
            <a:r>
              <a:rPr lang="en-US" sz="3200" b="0" i="0" dirty="0">
                <a:solidFill>
                  <a:srgbClr val="222222"/>
                </a:solidFill>
                <a:effectLst/>
                <a:latin typeface="Times New Roman" panose="02020603050405020304" pitchFamily="18" charset="0"/>
              </a:rPr>
              <a:t> </a:t>
            </a:r>
            <a:br>
              <a:rPr lang="en-US" b="0" i="0" dirty="0">
                <a:solidFill>
                  <a:srgbClr val="000000"/>
                </a:solidFill>
                <a:effectLst/>
                <a:latin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C4101DBE-1688-4D90-B173-4958293BC77E}"/>
              </a:ext>
            </a:extLst>
          </p:cNvPr>
          <p:cNvSpPr txBox="1"/>
          <p:nvPr/>
        </p:nvSpPr>
        <p:spPr>
          <a:xfrm>
            <a:off x="713225" y="1326808"/>
            <a:ext cx="7614616" cy="2554545"/>
          </a:xfrm>
          <a:prstGeom prst="rect">
            <a:avLst/>
          </a:prstGeom>
          <a:noFill/>
        </p:spPr>
        <p:txBody>
          <a:bodyPr wrap="square">
            <a:spAutoFit/>
          </a:bodyPr>
          <a:lstStyle/>
          <a:p>
            <a:pPr algn="just" rtl="0" fontAlgn="base"/>
            <a:r>
              <a:rPr lang="en-US" sz="1600" b="0" i="0" dirty="0">
                <a:solidFill>
                  <a:srgbClr val="02020B"/>
                </a:solidFill>
                <a:effectLst/>
                <a:latin typeface="Times New Roman" panose="02020603050405020304" pitchFamily="18" charset="0"/>
              </a:rPr>
              <a:t>Tactical decisions are decisions and plans that concern the more detailed implementation of the directors’ general strategy, usually with a medium-term impact on a company.  </a:t>
            </a:r>
            <a:endParaRPr lang="en-US" sz="1600" b="0" i="0" dirty="0">
              <a:solidFill>
                <a:srgbClr val="000000"/>
              </a:solidFill>
              <a:effectLst/>
              <a:latin typeface="Times New Roman" panose="02020603050405020304" pitchFamily="18" charset="0"/>
            </a:endParaRPr>
          </a:p>
          <a:p>
            <a:pPr algn="just" rtl="0" fontAlgn="base"/>
            <a:r>
              <a:rPr lang="en-US" sz="1600" b="0" i="0" dirty="0">
                <a:solidFill>
                  <a:srgbClr val="222222"/>
                </a:solidFill>
                <a:effectLst/>
                <a:latin typeface="Times New Roman" panose="02020603050405020304" pitchFamily="18" charset="0"/>
              </a:rPr>
              <a:t>The employees and executives who make tactical decisions for a company typically include being the CEO, COO, CFO, and other top management within a company. </a:t>
            </a:r>
            <a:endParaRPr lang="en-US" sz="1600" b="0" i="0" dirty="0">
              <a:solidFill>
                <a:srgbClr val="000000"/>
              </a:solidFill>
              <a:effectLst/>
              <a:latin typeface="Times New Roman" panose="02020603050405020304" pitchFamily="18" charset="0"/>
            </a:endParaRPr>
          </a:p>
          <a:p>
            <a:pPr algn="just" rtl="0" fontAlgn="base"/>
            <a:r>
              <a:rPr lang="en-US" sz="1600" b="0" i="0" dirty="0">
                <a:solidFill>
                  <a:srgbClr val="222222"/>
                </a:solidFill>
                <a:effectLst/>
                <a:latin typeface="Times New Roman" panose="02020603050405020304" pitchFamily="18" charset="0"/>
              </a:rPr>
              <a:t>Example: </a:t>
            </a:r>
            <a:endParaRPr lang="en-US" sz="16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600" b="0" i="0" dirty="0">
                <a:solidFill>
                  <a:srgbClr val="222222"/>
                </a:solidFill>
                <a:effectLst/>
                <a:latin typeface="Times New Roman" panose="02020603050405020304" pitchFamily="18" charset="0"/>
              </a:rPr>
              <a:t>assign someone to hold a certain position </a:t>
            </a:r>
            <a:endParaRPr lang="en-US" sz="16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600" b="0" i="0" dirty="0">
                <a:solidFill>
                  <a:srgbClr val="222222"/>
                </a:solidFill>
                <a:effectLst/>
                <a:latin typeface="Times New Roman" panose="02020603050405020304" pitchFamily="18" charset="0"/>
              </a:rPr>
              <a:t>Manpower planning. </a:t>
            </a:r>
            <a:endParaRPr lang="en-US" sz="16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600" b="0" i="0" dirty="0">
                <a:solidFill>
                  <a:srgbClr val="222222"/>
                </a:solidFill>
                <a:effectLst/>
                <a:latin typeface="Times New Roman" panose="02020603050405020304" pitchFamily="18" charset="0"/>
              </a:rPr>
              <a:t>Design the work and work process, including the KPI for each employee for each month. </a:t>
            </a:r>
            <a:endParaRPr lang="en-US" sz="16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600" b="0" i="0" dirty="0">
                <a:solidFill>
                  <a:srgbClr val="222222"/>
                </a:solidFill>
                <a:effectLst/>
                <a:latin typeface="Times New Roman" panose="02020603050405020304" pitchFamily="18" charset="0"/>
              </a:rPr>
              <a:t>Plan to improve the use of existing resources. </a:t>
            </a:r>
            <a:endParaRPr lang="en-US" sz="16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600" b="0" i="0" dirty="0">
                <a:solidFill>
                  <a:srgbClr val="222222"/>
                </a:solidFill>
                <a:effectLst/>
                <a:latin typeface="Times New Roman" panose="02020603050405020304" pitchFamily="18" charset="0"/>
              </a:rPr>
              <a:t>Planning for modernization of assistive devices and automation. </a:t>
            </a:r>
            <a:endParaRPr lang="en-US" sz="1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28416779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GROUP 2</a:t>
            </a:r>
            <a:endParaRPr b="1" dirty="0"/>
          </a:p>
        </p:txBody>
      </p:sp>
      <p:sp>
        <p:nvSpPr>
          <p:cNvPr id="256" name="Google Shape;256;p37"/>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5" name="Rectangle: Rounded Corners 4">
            <a:extLst>
              <a:ext uri="{FF2B5EF4-FFF2-40B4-BE49-F238E27FC236}">
                <a16:creationId xmlns:a16="http://schemas.microsoft.com/office/drawing/2014/main" id="{29B82420-D2DF-4E5D-B125-12FF4C04F890}"/>
              </a:ext>
            </a:extLst>
          </p:cNvPr>
          <p:cNvSpPr/>
          <p:nvPr/>
        </p:nvSpPr>
        <p:spPr>
          <a:xfrm>
            <a:off x="1198566" y="1936483"/>
            <a:ext cx="1905802" cy="6352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Trần</a:t>
            </a:r>
            <a:r>
              <a:rPr lang="en-US" dirty="0"/>
              <a:t> Quang Huy</a:t>
            </a:r>
          </a:p>
        </p:txBody>
      </p:sp>
      <p:sp>
        <p:nvSpPr>
          <p:cNvPr id="8" name="Rectangle: Rounded Corners 7">
            <a:extLst>
              <a:ext uri="{FF2B5EF4-FFF2-40B4-BE49-F238E27FC236}">
                <a16:creationId xmlns:a16="http://schemas.microsoft.com/office/drawing/2014/main" id="{FDB81F82-0B63-47B6-ABC0-9202432BD613}"/>
              </a:ext>
            </a:extLst>
          </p:cNvPr>
          <p:cNvSpPr/>
          <p:nvPr/>
        </p:nvSpPr>
        <p:spPr>
          <a:xfrm>
            <a:off x="3686476" y="1912221"/>
            <a:ext cx="1905802" cy="6352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Nguyễn</a:t>
            </a:r>
            <a:r>
              <a:rPr lang="en-US" dirty="0"/>
              <a:t> </a:t>
            </a:r>
            <a:r>
              <a:rPr lang="en-US" dirty="0" err="1"/>
              <a:t>Đình</a:t>
            </a:r>
            <a:r>
              <a:rPr lang="en-US" dirty="0"/>
              <a:t> C</a:t>
            </a:r>
            <a:r>
              <a:rPr lang="vi-VN" dirty="0"/>
              <a:t>ươ</a:t>
            </a:r>
            <a:r>
              <a:rPr lang="en-US" dirty="0"/>
              <a:t>ng</a:t>
            </a:r>
          </a:p>
        </p:txBody>
      </p:sp>
      <p:sp>
        <p:nvSpPr>
          <p:cNvPr id="9" name="Rectangle: Rounded Corners 8">
            <a:extLst>
              <a:ext uri="{FF2B5EF4-FFF2-40B4-BE49-F238E27FC236}">
                <a16:creationId xmlns:a16="http://schemas.microsoft.com/office/drawing/2014/main" id="{B682E9F3-7AD2-47D6-979F-6A2B03DE0493}"/>
              </a:ext>
            </a:extLst>
          </p:cNvPr>
          <p:cNvSpPr/>
          <p:nvPr/>
        </p:nvSpPr>
        <p:spPr>
          <a:xfrm>
            <a:off x="6132069" y="1912221"/>
            <a:ext cx="1905802" cy="6352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Ngô</a:t>
            </a:r>
            <a:r>
              <a:rPr lang="en-US" dirty="0"/>
              <a:t> </a:t>
            </a:r>
            <a:r>
              <a:rPr lang="en-US" dirty="0" err="1"/>
              <a:t>Tùng</a:t>
            </a:r>
            <a:r>
              <a:rPr lang="en-US" dirty="0"/>
              <a:t> D</a:t>
            </a:r>
            <a:r>
              <a:rPr lang="vi-VN" dirty="0"/>
              <a:t>ươ</a:t>
            </a:r>
            <a:r>
              <a:rPr lang="en-US" dirty="0"/>
              <a:t>ng</a:t>
            </a:r>
          </a:p>
        </p:txBody>
      </p:sp>
      <p:sp>
        <p:nvSpPr>
          <p:cNvPr id="10" name="Rectangle: Rounded Corners 9">
            <a:extLst>
              <a:ext uri="{FF2B5EF4-FFF2-40B4-BE49-F238E27FC236}">
                <a16:creationId xmlns:a16="http://schemas.microsoft.com/office/drawing/2014/main" id="{B2DCCA57-E460-4797-AF4B-86299352A148}"/>
              </a:ext>
            </a:extLst>
          </p:cNvPr>
          <p:cNvSpPr/>
          <p:nvPr/>
        </p:nvSpPr>
        <p:spPr>
          <a:xfrm>
            <a:off x="2319689" y="3235308"/>
            <a:ext cx="1905802" cy="6352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Lê Minh </a:t>
            </a:r>
            <a:r>
              <a:rPr lang="en-US" dirty="0" err="1"/>
              <a:t>Thiện</a:t>
            </a:r>
            <a:r>
              <a:rPr lang="en-US" dirty="0"/>
              <a:t> </a:t>
            </a:r>
          </a:p>
        </p:txBody>
      </p:sp>
      <p:sp>
        <p:nvSpPr>
          <p:cNvPr id="11" name="Rectangle: Rounded Corners 10">
            <a:extLst>
              <a:ext uri="{FF2B5EF4-FFF2-40B4-BE49-F238E27FC236}">
                <a16:creationId xmlns:a16="http://schemas.microsoft.com/office/drawing/2014/main" id="{C81C4A87-DBE6-490A-AD23-E9E66D073F53}"/>
              </a:ext>
            </a:extLst>
          </p:cNvPr>
          <p:cNvSpPr/>
          <p:nvPr/>
        </p:nvSpPr>
        <p:spPr>
          <a:xfrm>
            <a:off x="4918511" y="3235308"/>
            <a:ext cx="1905802" cy="6352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Nguyễn</a:t>
            </a:r>
            <a:r>
              <a:rPr lang="en-US" dirty="0"/>
              <a:t> </a:t>
            </a:r>
            <a:r>
              <a:rPr lang="en-US" dirty="0" err="1"/>
              <a:t>Mạnh</a:t>
            </a:r>
            <a:r>
              <a:rPr lang="en-US" dirty="0"/>
              <a:t> C</a:t>
            </a:r>
            <a:r>
              <a:rPr lang="vi-VN" dirty="0"/>
              <a:t>ườn</a:t>
            </a:r>
            <a:r>
              <a:rPr lang="en-US" dirty="0"/>
              <a:t>g</a:t>
            </a:r>
          </a:p>
        </p:txBody>
      </p:sp>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110C-2D5A-4C7A-BF54-BB32B5B4BD71}"/>
              </a:ext>
            </a:extLst>
          </p:cNvPr>
          <p:cNvSpPr>
            <a:spLocks noGrp="1"/>
          </p:cNvSpPr>
          <p:nvPr>
            <p:ph type="title"/>
          </p:nvPr>
        </p:nvSpPr>
        <p:spPr/>
        <p:txBody>
          <a:bodyPr/>
          <a:lstStyle/>
          <a:p>
            <a:r>
              <a:rPr lang="en-US" dirty="0"/>
              <a:t>Tactical Decision Example </a:t>
            </a:r>
          </a:p>
        </p:txBody>
      </p:sp>
      <p:sp>
        <p:nvSpPr>
          <p:cNvPr id="4" name="TextBox 3">
            <a:extLst>
              <a:ext uri="{FF2B5EF4-FFF2-40B4-BE49-F238E27FC236}">
                <a16:creationId xmlns:a16="http://schemas.microsoft.com/office/drawing/2014/main" id="{5D113233-4807-469B-BBF8-F07B6AAE6ED6}"/>
              </a:ext>
            </a:extLst>
          </p:cNvPr>
          <p:cNvSpPr txBox="1"/>
          <p:nvPr/>
        </p:nvSpPr>
        <p:spPr>
          <a:xfrm>
            <a:off x="181369" y="1156225"/>
            <a:ext cx="7881976" cy="1415772"/>
          </a:xfrm>
          <a:prstGeom prst="rect">
            <a:avLst/>
          </a:prstGeom>
          <a:noFill/>
        </p:spPr>
        <p:txBody>
          <a:bodyPr wrap="square">
            <a:spAutoFit/>
          </a:bodyPr>
          <a:lstStyle/>
          <a:p>
            <a:r>
              <a:rPr lang="en-US" sz="1600" b="1" dirty="0"/>
              <a:t>Example: </a:t>
            </a:r>
          </a:p>
          <a:p>
            <a:pPr marL="285750" indent="-285750">
              <a:buFont typeface="Arial" panose="020B0604020202020204" pitchFamily="34" charset="0"/>
              <a:buChar char="•"/>
            </a:pPr>
            <a:r>
              <a:rPr lang="en-US" dirty="0"/>
              <a:t>decided to buy office365</a:t>
            </a:r>
          </a:p>
          <a:p>
            <a:pPr marL="285750" indent="-285750">
              <a:buFont typeface="Arial" panose="020B0604020202020204" pitchFamily="34" charset="0"/>
              <a:buChar char="•"/>
            </a:pPr>
            <a:r>
              <a:rPr lang="en-US" dirty="0"/>
              <a:t>choose auction location</a:t>
            </a:r>
          </a:p>
          <a:p>
            <a:pPr marL="285750" indent="-285750">
              <a:buFont typeface="Arial" panose="020B0604020202020204" pitchFamily="34" charset="0"/>
              <a:buChar char="•"/>
            </a:pPr>
            <a:r>
              <a:rPr lang="en-US" dirty="0"/>
              <a:t>Assign </a:t>
            </a:r>
            <a:r>
              <a:rPr lang="en-US" dirty="0" err="1"/>
              <a:t>Mr.A</a:t>
            </a:r>
            <a:r>
              <a:rPr lang="en-US" dirty="0"/>
              <a:t> to be the manager of the Ha </a:t>
            </a:r>
            <a:r>
              <a:rPr lang="en-US" dirty="0" err="1"/>
              <a:t>Noi</a:t>
            </a:r>
            <a:r>
              <a:rPr lang="en-US" dirty="0"/>
              <a:t> facility</a:t>
            </a:r>
          </a:p>
          <a:p>
            <a:pPr marL="285750" indent="-285750">
              <a:buFont typeface="Arial" panose="020B0604020202020204" pitchFamily="34" charset="0"/>
              <a:buChar char="•"/>
            </a:pPr>
            <a:r>
              <a:rPr lang="en-US" dirty="0"/>
              <a:t>offer a promotion event program to reduce 10% discount price for the 2nd auction</a:t>
            </a:r>
          </a:p>
          <a:p>
            <a:pPr marL="285750" indent="-285750">
              <a:buFont typeface="Arial" panose="020B0604020202020204" pitchFamily="34" charset="0"/>
              <a:buChar char="•"/>
            </a:pPr>
            <a:r>
              <a:rPr lang="en-US" dirty="0"/>
              <a:t>30% salary bonus for the employee with the best KPI in the quarter</a:t>
            </a:r>
          </a:p>
        </p:txBody>
      </p:sp>
    </p:spTree>
    <p:extLst>
      <p:ext uri="{BB962C8B-B14F-4D97-AF65-F5344CB8AC3E}">
        <p14:creationId xmlns:p14="http://schemas.microsoft.com/office/powerpoint/2010/main" val="2380667898"/>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8E24-190E-487F-BCE8-8B22786AC2CD}"/>
              </a:ext>
            </a:extLst>
          </p:cNvPr>
          <p:cNvSpPr>
            <a:spLocks noGrp="1"/>
          </p:cNvSpPr>
          <p:nvPr>
            <p:ph type="title"/>
          </p:nvPr>
        </p:nvSpPr>
        <p:spPr/>
        <p:txBody>
          <a:bodyPr/>
          <a:lstStyle/>
          <a:p>
            <a:r>
              <a:rPr lang="en-US" dirty="0"/>
              <a:t>Activity Diagram</a:t>
            </a:r>
          </a:p>
        </p:txBody>
      </p:sp>
      <p:pic>
        <p:nvPicPr>
          <p:cNvPr id="5" name="Picture 4">
            <a:extLst>
              <a:ext uri="{FF2B5EF4-FFF2-40B4-BE49-F238E27FC236}">
                <a16:creationId xmlns:a16="http://schemas.microsoft.com/office/drawing/2014/main" id="{65B8E01D-26B1-4B07-A879-86560CF4270D}"/>
              </a:ext>
            </a:extLst>
          </p:cNvPr>
          <p:cNvPicPr>
            <a:picLocks noChangeAspect="1"/>
          </p:cNvPicPr>
          <p:nvPr/>
        </p:nvPicPr>
        <p:blipFill>
          <a:blip r:embed="rId2"/>
          <a:stretch>
            <a:fillRect/>
          </a:stretch>
        </p:blipFill>
        <p:spPr>
          <a:xfrm>
            <a:off x="713225" y="1017725"/>
            <a:ext cx="7363406" cy="3981118"/>
          </a:xfrm>
          <a:prstGeom prst="rect">
            <a:avLst/>
          </a:prstGeom>
        </p:spPr>
      </p:pic>
    </p:spTree>
    <p:extLst>
      <p:ext uri="{BB962C8B-B14F-4D97-AF65-F5344CB8AC3E}">
        <p14:creationId xmlns:p14="http://schemas.microsoft.com/office/powerpoint/2010/main" val="961821025"/>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144-9DC2-4AEE-BD84-010027A0DBB4}"/>
              </a:ext>
            </a:extLst>
          </p:cNvPr>
          <p:cNvSpPr>
            <a:spLocks noGrp="1"/>
          </p:cNvSpPr>
          <p:nvPr>
            <p:ph type="title"/>
          </p:nvPr>
        </p:nvSpPr>
        <p:spPr/>
        <p:txBody>
          <a:bodyPr/>
          <a:lstStyle/>
          <a:p>
            <a:r>
              <a:rPr lang="en-US" sz="2800" b="1" i="0" dirty="0">
                <a:solidFill>
                  <a:srgbClr val="000000"/>
                </a:solidFill>
                <a:effectLst/>
                <a:latin typeface="Times New Roman" panose="02020603050405020304" pitchFamily="18" charset="0"/>
              </a:rPr>
              <a:t>BI applied to help make Tactical decision</a:t>
            </a:r>
            <a:r>
              <a:rPr lang="en-US" sz="2800" b="0" i="0" dirty="0">
                <a:solidFill>
                  <a:srgbClr val="000000"/>
                </a:solidFill>
                <a:effectLst/>
                <a:latin typeface="Times New Roman" panose="02020603050405020304" pitchFamily="18" charset="0"/>
              </a:rPr>
              <a:t> </a:t>
            </a:r>
            <a:endParaRPr lang="en-US" sz="4000" dirty="0"/>
          </a:p>
        </p:txBody>
      </p:sp>
      <p:sp>
        <p:nvSpPr>
          <p:cNvPr id="4" name="TextBox 3">
            <a:extLst>
              <a:ext uri="{FF2B5EF4-FFF2-40B4-BE49-F238E27FC236}">
                <a16:creationId xmlns:a16="http://schemas.microsoft.com/office/drawing/2014/main" id="{C591E952-D159-4184-8237-8E8D82F8CF6F}"/>
              </a:ext>
            </a:extLst>
          </p:cNvPr>
          <p:cNvSpPr txBox="1"/>
          <p:nvPr/>
        </p:nvSpPr>
        <p:spPr>
          <a:xfrm>
            <a:off x="552089" y="1327111"/>
            <a:ext cx="8410969" cy="2914644"/>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business intelligence feature used in this example to make this decision is data visualization. It will be used to analyze data over time about trends and inventory levels and items that need to be sold by percentage, as well as incentives for customers to return for the second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tool that helps with this is tableau, which is more descriptive with multiple charts. Once textual data is displayed in any of these tools, managers can rely on statistics to easily spot any correlations in the data. From the maps, you can make judgments and finally decide how to reduce the price for the most reasonable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rtl="0" fontAlgn="base"/>
            <a:endParaRPr lang="en-US" sz="16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444640683"/>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2DF4-C052-438E-A3C7-FDEFD5E95078}"/>
              </a:ext>
            </a:extLst>
          </p:cNvPr>
          <p:cNvSpPr>
            <a:spLocks noGrp="1"/>
          </p:cNvSpPr>
          <p:nvPr>
            <p:ph type="title"/>
          </p:nvPr>
        </p:nvSpPr>
        <p:spPr/>
        <p:txBody>
          <a:bodyPr/>
          <a:lstStyle/>
          <a:p>
            <a:r>
              <a:rPr lang="en-US" sz="3200" b="1" i="0" dirty="0">
                <a:solidFill>
                  <a:srgbClr val="222222"/>
                </a:solidFill>
                <a:effectLst/>
                <a:latin typeface="Times New Roman" panose="02020603050405020304" pitchFamily="18" charset="0"/>
              </a:rPr>
              <a:t>Strategic decisions</a:t>
            </a:r>
            <a:r>
              <a:rPr lang="en-US" sz="3200" b="0" i="0" dirty="0">
                <a:solidFill>
                  <a:srgbClr val="222222"/>
                </a:solidFill>
                <a:effectLst/>
                <a:latin typeface="Times New Roman" panose="02020603050405020304" pitchFamily="18" charset="0"/>
              </a:rPr>
              <a:t> </a:t>
            </a:r>
            <a:br>
              <a:rPr lang="en-US" b="0" i="0" dirty="0">
                <a:solidFill>
                  <a:srgbClr val="000000"/>
                </a:solidFill>
                <a:effectLst/>
                <a:latin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3CFE76BD-D696-487B-B8ED-55C2C9AA7733}"/>
              </a:ext>
            </a:extLst>
          </p:cNvPr>
          <p:cNvSpPr txBox="1"/>
          <p:nvPr/>
        </p:nvSpPr>
        <p:spPr>
          <a:xfrm>
            <a:off x="908732" y="1128268"/>
            <a:ext cx="6746534" cy="3108543"/>
          </a:xfrm>
          <a:prstGeom prst="rect">
            <a:avLst/>
          </a:prstGeom>
          <a:noFill/>
        </p:spPr>
        <p:txBody>
          <a:bodyPr wrap="square">
            <a:spAutoFit/>
          </a:bodyPr>
          <a:lstStyle/>
          <a:p>
            <a:pPr algn="just" rtl="0" fontAlgn="base"/>
            <a:r>
              <a:rPr lang="en-US" sz="1400" b="0" i="0" dirty="0">
                <a:solidFill>
                  <a:srgbClr val="222222"/>
                </a:solidFill>
                <a:effectLst/>
                <a:latin typeface="Times New Roman" panose="02020603050405020304" pitchFamily="18" charset="0"/>
              </a:rPr>
              <a:t>Strategic decisions are decisions and plans that have a long-term or material impact on a company with implications for 5-10 years or more.</a:t>
            </a:r>
            <a:r>
              <a:rPr lang="en-US" sz="1200" b="0" i="0" dirty="0">
                <a:solidFill>
                  <a:srgbClr val="000000"/>
                </a:solidFill>
                <a:effectLst/>
                <a:latin typeface="Calibri" panose="020F0502020204030204" pitchFamily="34" charset="0"/>
              </a:rPr>
              <a:t> </a:t>
            </a:r>
            <a:r>
              <a:rPr lang="en-US" sz="1400" b="0" i="0" dirty="0">
                <a:solidFill>
                  <a:srgbClr val="222222"/>
                </a:solidFill>
                <a:effectLst/>
                <a:latin typeface="Times New Roman" panose="02020603050405020304" pitchFamily="18" charset="0"/>
              </a:rPr>
              <a:t>Strategic decision making includes deciding and developing strategic plans to achieve strategic goals. Those who can make strategic plans are the top leaders of the company. </a:t>
            </a:r>
            <a:endParaRPr lang="en-US" b="0" i="0" dirty="0">
              <a:solidFill>
                <a:srgbClr val="000000"/>
              </a:solidFill>
              <a:effectLst/>
              <a:latin typeface="Times New Roman" panose="02020603050405020304" pitchFamily="18" charset="0"/>
            </a:endParaRPr>
          </a:p>
          <a:p>
            <a:pPr algn="just" rtl="0" fontAlgn="base"/>
            <a:r>
              <a:rPr lang="en-US" sz="1400" b="0" i="0" dirty="0">
                <a:solidFill>
                  <a:srgbClr val="222222"/>
                </a:solidFill>
                <a:effectLst/>
                <a:latin typeface="Times New Roman" panose="02020603050405020304" pitchFamily="18" charset="0"/>
              </a:rPr>
              <a:t>These decisions or plans are very important to the growth and better functioning of the company. If these decisions are successful, it will affect competitive positions with in the company and help position the company's operational strategy in the future. </a:t>
            </a:r>
            <a:endParaRPr lang="en-US" b="0" i="0" dirty="0">
              <a:solidFill>
                <a:srgbClr val="000000"/>
              </a:solidFill>
              <a:effectLst/>
              <a:latin typeface="Times New Roman" panose="02020603050405020304" pitchFamily="18" charset="0"/>
            </a:endParaRPr>
          </a:p>
          <a:p>
            <a:pPr algn="just" rtl="0" fontAlgn="base"/>
            <a:r>
              <a:rPr lang="en-US" sz="1400" b="0" i="0" dirty="0">
                <a:solidFill>
                  <a:srgbClr val="222222"/>
                </a:solidFill>
                <a:effectLst/>
                <a:latin typeface="Times New Roman" panose="02020603050405020304" pitchFamily="18" charset="0"/>
              </a:rPr>
              <a:t>Example: </a:t>
            </a:r>
            <a:endParaRPr lang="en-US"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400" b="0" i="0" dirty="0">
                <a:solidFill>
                  <a:srgbClr val="222222"/>
                </a:solidFill>
                <a:effectLst/>
                <a:latin typeface="Times New Roman" panose="02020603050405020304" pitchFamily="18" charset="0"/>
              </a:rPr>
              <a:t>The election of officers and executives  </a:t>
            </a:r>
            <a:endParaRPr lang="en-US" sz="14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400" b="0" i="0" dirty="0">
                <a:solidFill>
                  <a:srgbClr val="222222"/>
                </a:solidFill>
                <a:effectLst/>
                <a:latin typeface="Times New Roman" panose="02020603050405020304" pitchFamily="18" charset="0"/>
              </a:rPr>
              <a:t>Equity grants or transfers (including compensation packages for officers and executives)  </a:t>
            </a:r>
            <a:endParaRPr lang="en-US" sz="14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400" b="0" i="0" dirty="0">
                <a:solidFill>
                  <a:srgbClr val="222222"/>
                </a:solidFill>
                <a:effectLst/>
                <a:latin typeface="Times New Roman" panose="02020603050405020304" pitchFamily="18" charset="0"/>
              </a:rPr>
              <a:t>Annual budgets and audits  </a:t>
            </a:r>
            <a:endParaRPr lang="en-US" sz="14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400" b="0" i="0" dirty="0">
                <a:solidFill>
                  <a:srgbClr val="222222"/>
                </a:solidFill>
                <a:effectLst/>
                <a:latin typeface="Times New Roman" panose="02020603050405020304" pitchFamily="18" charset="0"/>
              </a:rPr>
              <a:t>Shareholder distributions  </a:t>
            </a:r>
            <a:endParaRPr lang="en-US" sz="14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400" b="0" i="0" dirty="0">
                <a:solidFill>
                  <a:srgbClr val="222222"/>
                </a:solidFill>
                <a:effectLst/>
                <a:latin typeface="Times New Roman" panose="02020603050405020304" pitchFamily="18" charset="0"/>
              </a:rPr>
              <a:t>Sale of substantially all a company’s assets  </a:t>
            </a:r>
            <a:endParaRPr lang="en-US" sz="1400"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400" b="0" i="0" dirty="0">
                <a:solidFill>
                  <a:srgbClr val="222222"/>
                </a:solidFill>
                <a:effectLst/>
                <a:latin typeface="Times New Roman" panose="02020603050405020304" pitchFamily="18" charset="0"/>
              </a:rPr>
              <a:t>Dissolution or sale of a company </a:t>
            </a:r>
            <a:endParaRPr lang="en-US" sz="1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350839320"/>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8659-EE96-4A3F-8C8F-AC91B67B2AF5}"/>
              </a:ext>
            </a:extLst>
          </p:cNvPr>
          <p:cNvSpPr>
            <a:spLocks noGrp="1"/>
          </p:cNvSpPr>
          <p:nvPr>
            <p:ph type="title"/>
          </p:nvPr>
        </p:nvSpPr>
        <p:spPr/>
        <p:txBody>
          <a:bodyPr/>
          <a:lstStyle/>
          <a:p>
            <a:r>
              <a:rPr lang="en-US" sz="2800" b="1" i="0" dirty="0">
                <a:solidFill>
                  <a:srgbClr val="222222"/>
                </a:solidFill>
                <a:effectLst/>
                <a:latin typeface="Times New Roman" panose="02020603050405020304" pitchFamily="18" charset="0"/>
              </a:rPr>
              <a:t>Strategic decisions</a:t>
            </a:r>
            <a:r>
              <a:rPr lang="en-US" sz="2800" b="0" i="0" dirty="0">
                <a:solidFill>
                  <a:srgbClr val="222222"/>
                </a:solidFill>
                <a:effectLst/>
                <a:latin typeface="Times New Roman" panose="02020603050405020304" pitchFamily="18" charset="0"/>
              </a:rPr>
              <a:t> </a:t>
            </a:r>
            <a:r>
              <a:rPr lang="en-US" sz="2800" b="1" i="0" dirty="0">
                <a:solidFill>
                  <a:srgbClr val="222222"/>
                </a:solidFill>
                <a:effectLst/>
                <a:latin typeface="Times New Roman" panose="02020603050405020304" pitchFamily="18" charset="0"/>
              </a:rPr>
              <a:t>Example</a:t>
            </a:r>
            <a:endParaRPr lang="en-US" b="1" dirty="0"/>
          </a:p>
        </p:txBody>
      </p:sp>
      <p:sp>
        <p:nvSpPr>
          <p:cNvPr id="4" name="TextBox 3">
            <a:extLst>
              <a:ext uri="{FF2B5EF4-FFF2-40B4-BE49-F238E27FC236}">
                <a16:creationId xmlns:a16="http://schemas.microsoft.com/office/drawing/2014/main" id="{CC40D2F0-1E37-4F61-B7EC-541F3AC7599E}"/>
              </a:ext>
            </a:extLst>
          </p:cNvPr>
          <p:cNvSpPr txBox="1"/>
          <p:nvPr/>
        </p:nvSpPr>
        <p:spPr>
          <a:xfrm>
            <a:off x="498765" y="1450949"/>
            <a:ext cx="8316392" cy="830997"/>
          </a:xfrm>
          <a:prstGeom prst="rect">
            <a:avLst/>
          </a:prstGeom>
          <a:noFill/>
        </p:spPr>
        <p:txBody>
          <a:bodyPr wrap="square">
            <a:spAutoFit/>
          </a:bodyPr>
          <a:lstStyle/>
          <a:p>
            <a:r>
              <a:rPr lang="en-US" sz="1600" b="1" dirty="0"/>
              <a:t>Example</a:t>
            </a:r>
            <a:r>
              <a:rPr lang="en-US" sz="1600" dirty="0"/>
              <a:t>:</a:t>
            </a:r>
          </a:p>
          <a:p>
            <a:pPr marL="285750" indent="-285750">
              <a:buFont typeface="Arial" panose="020B0604020202020204" pitchFamily="34" charset="0"/>
              <a:buChar char="•"/>
            </a:pPr>
            <a:r>
              <a:rPr lang="en-US" sz="1600" dirty="0"/>
              <a:t>Converting the head office from Ha </a:t>
            </a:r>
            <a:r>
              <a:rPr lang="en-US" sz="1600" dirty="0" err="1"/>
              <a:t>Noi</a:t>
            </a:r>
            <a:r>
              <a:rPr lang="en-US" sz="1600" dirty="0"/>
              <a:t> to Ho Chi Minh City</a:t>
            </a:r>
          </a:p>
          <a:p>
            <a:pPr marL="285750" indent="-285750">
              <a:buFont typeface="Arial" panose="020B0604020202020204" pitchFamily="34" charset="0"/>
              <a:buChar char="•"/>
            </a:pPr>
            <a:r>
              <a:rPr lang="en-US" sz="1600" dirty="0"/>
              <a:t>Expansion of auction scale (receiving real estate auction documents)</a:t>
            </a:r>
          </a:p>
        </p:txBody>
      </p:sp>
    </p:spTree>
    <p:extLst>
      <p:ext uri="{BB962C8B-B14F-4D97-AF65-F5344CB8AC3E}">
        <p14:creationId xmlns:p14="http://schemas.microsoft.com/office/powerpoint/2010/main" val="299925920"/>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AD3-C6A1-4E89-A5A1-55FC13027116}"/>
              </a:ext>
            </a:extLst>
          </p:cNvPr>
          <p:cNvSpPr>
            <a:spLocks noGrp="1"/>
          </p:cNvSpPr>
          <p:nvPr>
            <p:ph type="title"/>
          </p:nvPr>
        </p:nvSpPr>
        <p:spPr/>
        <p:txBody>
          <a:bodyPr/>
          <a:lstStyle/>
          <a:p>
            <a:r>
              <a:rPr lang="en-US" dirty="0"/>
              <a:t>Activity Diagram</a:t>
            </a:r>
          </a:p>
        </p:txBody>
      </p:sp>
      <p:pic>
        <p:nvPicPr>
          <p:cNvPr id="5" name="Picture 4">
            <a:extLst>
              <a:ext uri="{FF2B5EF4-FFF2-40B4-BE49-F238E27FC236}">
                <a16:creationId xmlns:a16="http://schemas.microsoft.com/office/drawing/2014/main" id="{65CBCA64-3B11-4693-B253-392E96582462}"/>
              </a:ext>
            </a:extLst>
          </p:cNvPr>
          <p:cNvPicPr>
            <a:picLocks noChangeAspect="1"/>
          </p:cNvPicPr>
          <p:nvPr/>
        </p:nvPicPr>
        <p:blipFill>
          <a:blip r:embed="rId3"/>
          <a:stretch>
            <a:fillRect/>
          </a:stretch>
        </p:blipFill>
        <p:spPr>
          <a:xfrm>
            <a:off x="181368" y="1017725"/>
            <a:ext cx="8523653" cy="3939598"/>
          </a:xfrm>
          <a:prstGeom prst="rect">
            <a:avLst/>
          </a:prstGeom>
        </p:spPr>
      </p:pic>
    </p:spTree>
    <p:extLst>
      <p:ext uri="{BB962C8B-B14F-4D97-AF65-F5344CB8AC3E}">
        <p14:creationId xmlns:p14="http://schemas.microsoft.com/office/powerpoint/2010/main" val="859103407"/>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144-9DC2-4AEE-BD84-010027A0DBB4}"/>
              </a:ext>
            </a:extLst>
          </p:cNvPr>
          <p:cNvSpPr>
            <a:spLocks noGrp="1"/>
          </p:cNvSpPr>
          <p:nvPr>
            <p:ph type="title"/>
          </p:nvPr>
        </p:nvSpPr>
        <p:spPr/>
        <p:txBody>
          <a:bodyPr/>
          <a:lstStyle/>
          <a:p>
            <a:r>
              <a:rPr lang="en-US" sz="2800" b="1" i="0" dirty="0">
                <a:solidFill>
                  <a:srgbClr val="000000"/>
                </a:solidFill>
                <a:effectLst/>
                <a:latin typeface="Times New Roman" panose="02020603050405020304" pitchFamily="18" charset="0"/>
              </a:rPr>
              <a:t>BI applied to help make </a:t>
            </a:r>
            <a:r>
              <a:rPr lang="en-US" sz="2800" b="1" i="0" dirty="0">
                <a:solidFill>
                  <a:srgbClr val="222222"/>
                </a:solidFill>
                <a:effectLst/>
                <a:latin typeface="Times New Roman" panose="02020603050405020304" pitchFamily="18" charset="0"/>
              </a:rPr>
              <a:t>Strategic</a:t>
            </a:r>
            <a:r>
              <a:rPr lang="en-US" sz="1800" b="1" i="0" dirty="0">
                <a:solidFill>
                  <a:srgbClr val="000000"/>
                </a:solidFill>
                <a:effectLst/>
                <a:latin typeface="Times New Roman" panose="02020603050405020304" pitchFamily="18" charset="0"/>
              </a:rPr>
              <a:t> </a:t>
            </a:r>
            <a:r>
              <a:rPr lang="en-US" sz="2800" b="1" i="0" dirty="0">
                <a:solidFill>
                  <a:srgbClr val="000000"/>
                </a:solidFill>
                <a:effectLst/>
                <a:latin typeface="Times New Roman" panose="02020603050405020304" pitchFamily="18" charset="0"/>
              </a:rPr>
              <a:t> decision</a:t>
            </a:r>
            <a:r>
              <a:rPr lang="en-US" sz="2800" b="0" i="0" dirty="0">
                <a:solidFill>
                  <a:srgbClr val="000000"/>
                </a:solidFill>
                <a:effectLst/>
                <a:latin typeface="Times New Roman" panose="02020603050405020304" pitchFamily="18" charset="0"/>
              </a:rPr>
              <a:t> </a:t>
            </a:r>
            <a:endParaRPr lang="en-US" sz="4000" dirty="0"/>
          </a:p>
        </p:txBody>
      </p:sp>
      <p:sp>
        <p:nvSpPr>
          <p:cNvPr id="4" name="TextBox 3">
            <a:extLst>
              <a:ext uri="{FF2B5EF4-FFF2-40B4-BE49-F238E27FC236}">
                <a16:creationId xmlns:a16="http://schemas.microsoft.com/office/drawing/2014/main" id="{C591E952-D159-4184-8237-8E8D82F8CF6F}"/>
              </a:ext>
            </a:extLst>
          </p:cNvPr>
          <p:cNvSpPr txBox="1"/>
          <p:nvPr/>
        </p:nvSpPr>
        <p:spPr>
          <a:xfrm>
            <a:off x="176981" y="1378730"/>
            <a:ext cx="8498483" cy="3568926"/>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business intelligence feature used in this example to make this decision is data visualization. It is used to analyze data over time on trends and needs of employees and customers about the needs of the auction profession as well. Then make the decision to have more industries to make it popular and suitable for customers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Software supported in this example might be gg survey </a:t>
            </a:r>
            <a:r>
              <a:rPr lang="en-US" sz="1800">
                <a:effectLst/>
                <a:latin typeface="Times New Roman" panose="02020603050405020304" pitchFamily="18" charset="0"/>
                <a:ea typeface="Calibri" panose="020F0502020204030204" pitchFamily="34" charset="0"/>
                <a:cs typeface="Times New Roman" panose="02020603050405020304" pitchFamily="18" charset="0"/>
              </a:rPr>
              <a:t>and tableau.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gg survey is used to generate questions then ask people to answer those questions so that data can be gathered from their responses. The animation can then use that data to be able to describe more types of charts, the manager can rely on those stats and those charts will make assessment and analysis from there. . can make the decision to add new industries to the company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rtl="0" fontAlgn="base"/>
            <a:endParaRPr lang="en-US" sz="2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754821758"/>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94FCF2-7B03-48E8-8341-5C08D9C78228}"/>
              </a:ext>
            </a:extLst>
          </p:cNvPr>
          <p:cNvPicPr>
            <a:picLocks noChangeAspect="1"/>
          </p:cNvPicPr>
          <p:nvPr/>
        </p:nvPicPr>
        <p:blipFill>
          <a:blip r:embed="rId2"/>
          <a:stretch>
            <a:fillRect/>
          </a:stretch>
        </p:blipFill>
        <p:spPr>
          <a:xfrm>
            <a:off x="655655" y="504825"/>
            <a:ext cx="7570119" cy="4264500"/>
          </a:xfrm>
          <a:prstGeom prst="rect">
            <a:avLst/>
          </a:prstGeom>
        </p:spPr>
      </p:pic>
    </p:spTree>
    <p:extLst>
      <p:ext uri="{BB962C8B-B14F-4D97-AF65-F5344CB8AC3E}">
        <p14:creationId xmlns:p14="http://schemas.microsoft.com/office/powerpoint/2010/main" val="1252934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135720" y="507209"/>
            <a:ext cx="4323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79" name="Google Shape;279;p39"/>
          <p:cNvSpPr txBox="1">
            <a:spLocks noGrp="1"/>
          </p:cNvSpPr>
          <p:nvPr>
            <p:ph type="subTitle" idx="1"/>
          </p:nvPr>
        </p:nvSpPr>
        <p:spPr>
          <a:xfrm>
            <a:off x="1842900" y="1219200"/>
            <a:ext cx="5458200" cy="9972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dirty="0"/>
              <a:t>“</a:t>
            </a:r>
            <a:r>
              <a:rPr lang="en-US" dirty="0"/>
              <a:t>Our auction company is built and works in Vietnam. As we all know, nowadays auction is becoming more and more popular. That's why we set up an auction company for the sake of convenience for users to exchange products or auction their products. This will make bidding easier and more convenient</a:t>
            </a:r>
            <a:r>
              <a:rPr lang="en" dirty="0"/>
              <a:t>.”</a:t>
            </a:r>
            <a:endParaRPr dirty="0"/>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subTitle" idx="1"/>
          </p:nvPr>
        </p:nvSpPr>
        <p:spPr>
          <a:xfrm>
            <a:off x="597722" y="939038"/>
            <a:ext cx="3847200" cy="2379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0" i="0" dirty="0">
                <a:solidFill>
                  <a:schemeClr val="tx1"/>
                </a:solidFill>
                <a:effectLst/>
                <a:latin typeface="+mj-lt"/>
                <a:cs typeface="Calibri" panose="020F0502020204030204" pitchFamily="34" charset="0"/>
              </a:rPr>
              <a:t>     - A business process is an activity or set of activities that can accomplish a specific organizational goal. </a:t>
            </a:r>
          </a:p>
          <a:p>
            <a:pPr marL="0" lvl="0" indent="0" algn="l" rtl="0">
              <a:lnSpc>
                <a:spcPct val="150000"/>
              </a:lnSpc>
              <a:spcBef>
                <a:spcPts val="0"/>
              </a:spcBef>
              <a:spcAft>
                <a:spcPts val="0"/>
              </a:spcAft>
              <a:buNone/>
            </a:pPr>
            <a:r>
              <a:rPr lang="en-US" dirty="0">
                <a:solidFill>
                  <a:schemeClr val="tx1"/>
                </a:solidFill>
                <a:latin typeface="+mj-lt"/>
                <a:cs typeface="Calibri" panose="020F0502020204030204" pitchFamily="34" charset="0"/>
              </a:rPr>
              <a:t>     - </a:t>
            </a:r>
            <a:r>
              <a:rPr lang="en-US" b="0" i="0" dirty="0">
                <a:solidFill>
                  <a:schemeClr val="tx1"/>
                </a:solidFill>
                <a:effectLst/>
                <a:latin typeface="+mj-lt"/>
                <a:cs typeface="Calibri" panose="020F0502020204030204" pitchFamily="34" charset="0"/>
              </a:rPr>
              <a:t>Business processes should have purposeful goals, be as specific as possible and have consistent outcomes.</a:t>
            </a:r>
          </a:p>
        </p:txBody>
      </p:sp>
      <p:sp>
        <p:nvSpPr>
          <p:cNvPr id="285" name="Google Shape;285;p40"/>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Business Process</a:t>
            </a:r>
            <a:endParaRPr dirty="0"/>
          </a:p>
        </p:txBody>
      </p:sp>
      <p:pic>
        <p:nvPicPr>
          <p:cNvPr id="3074" name="Picture 2" descr="CÁC LOẠI HÌNH ĐẤU GIÁ TRONG MUA HÀNG - VILAS">
            <a:extLst>
              <a:ext uri="{FF2B5EF4-FFF2-40B4-BE49-F238E27FC236}">
                <a16:creationId xmlns:a16="http://schemas.microsoft.com/office/drawing/2014/main" id="{E4212278-1AE5-4392-A20B-3703614FE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645" y="1289787"/>
            <a:ext cx="3129360" cy="308008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title"/>
          </p:nvPr>
        </p:nvSpPr>
        <p:spPr>
          <a:xfrm>
            <a:off x="259882" y="2009250"/>
            <a:ext cx="8624235" cy="11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Car auction</a:t>
            </a:r>
            <a:r>
              <a:rPr lang="en" dirty="0"/>
              <a:t>!</a:t>
            </a:r>
            <a:endParaRPr dirty="0"/>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2714550" y="580410"/>
            <a:ext cx="37149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Overview </a:t>
            </a:r>
            <a:endParaRPr dirty="0"/>
          </a:p>
        </p:txBody>
      </p:sp>
      <p:sp>
        <p:nvSpPr>
          <p:cNvPr id="299" name="Google Shape;299;p42"/>
          <p:cNvSpPr txBox="1">
            <a:spLocks noGrp="1"/>
          </p:cNvSpPr>
          <p:nvPr>
            <p:ph type="subTitle" idx="1"/>
          </p:nvPr>
        </p:nvSpPr>
        <p:spPr>
          <a:xfrm>
            <a:off x="2021304" y="2687253"/>
            <a:ext cx="5447899" cy="3930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dirty="0">
                <a:latin typeface="Times New Roman" panose="02020603050405020304" pitchFamily="18" charset="0"/>
                <a:cs typeface="Times New Roman" panose="02020603050405020304" pitchFamily="18" charset="0"/>
              </a:rPr>
              <a:t>Customers can register for offline auction information through the available registration form. In addition, users can register online through the application form on the company's website. Our company provides auction-related services: "Create auctions, display products, ... " . By pushing auction information on the forums to easily attract customers more easily. After completing and receiving the auction documents, the seller can auction their products. . Buyers only need to complete all the registration steps to be able to participate in the auction.</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713225" y="262145"/>
            <a:ext cx="7072200" cy="572700"/>
          </a:xfrm>
          <a:prstGeom prst="rect">
            <a:avLst/>
          </a:prstGeom>
        </p:spPr>
        <p:txBody>
          <a:bodyPr spcFirstLastPara="1" wrap="square" lIns="91425" tIns="91425" rIns="91425" bIns="91425" anchor="t" anchorCtr="0">
            <a:noAutofit/>
          </a:bodyPr>
          <a:lstStyle/>
          <a:p>
            <a:pPr algn="ctr">
              <a:buClr>
                <a:schemeClr val="dk2"/>
              </a:buClr>
              <a:buSzPts val="1100"/>
            </a:pPr>
            <a:r>
              <a:rPr lang="en-US" sz="3500" b="1" dirty="0">
                <a:effectLst/>
                <a:latin typeface="Vidaloka" panose="020B0604020202020204" charset="0"/>
                <a:ea typeface="Calibri" panose="020F0502020204030204" pitchFamily="34" charset="0"/>
                <a:cs typeface="Times New Roman" panose="02020603050405020304" pitchFamily="18" charset="0"/>
              </a:rPr>
              <a:t>Diagram </a:t>
            </a:r>
            <a:r>
              <a:rPr lang="en-US" sz="3600" b="1" dirty="0">
                <a:latin typeface="Vidaloka" panose="020B0604020202020204" charset="0"/>
              </a:rPr>
              <a:t>Auction documents review process</a:t>
            </a:r>
            <a:br>
              <a:rPr lang="en-US" sz="3600" b="1" dirty="0">
                <a:latin typeface="Vidaloka" panose="020B0604020202020204" charset="0"/>
              </a:rPr>
            </a:br>
            <a:endParaRPr sz="3500" dirty="0">
              <a:latin typeface="Vidaloka" panose="020B0604020202020204" charset="0"/>
            </a:endParaRPr>
          </a:p>
        </p:txBody>
      </p:sp>
      <p:pic>
        <p:nvPicPr>
          <p:cNvPr id="11" name="Picture 10">
            <a:extLst>
              <a:ext uri="{FF2B5EF4-FFF2-40B4-BE49-F238E27FC236}">
                <a16:creationId xmlns:a16="http://schemas.microsoft.com/office/drawing/2014/main" id="{9D46DB81-E8F2-4B61-8704-0E0C9BF76A69}"/>
              </a:ext>
            </a:extLst>
          </p:cNvPr>
          <p:cNvPicPr>
            <a:picLocks noChangeAspect="1"/>
          </p:cNvPicPr>
          <p:nvPr/>
        </p:nvPicPr>
        <p:blipFill>
          <a:blip r:embed="rId3"/>
          <a:stretch>
            <a:fillRect/>
          </a:stretch>
        </p:blipFill>
        <p:spPr>
          <a:xfrm>
            <a:off x="713225" y="1087655"/>
            <a:ext cx="7931217" cy="370617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5E0BB7E4-54CD-4765-92B0-AB3492FEFDF4}"/>
              </a:ext>
            </a:extLst>
          </p:cNvPr>
          <p:cNvPicPr>
            <a:picLocks noChangeAspect="1"/>
          </p:cNvPicPr>
          <p:nvPr/>
        </p:nvPicPr>
        <p:blipFill>
          <a:blip r:embed="rId4"/>
          <a:stretch>
            <a:fillRect/>
          </a:stretch>
        </p:blipFill>
        <p:spPr>
          <a:xfrm>
            <a:off x="2140217" y="1818222"/>
            <a:ext cx="1055369" cy="588094"/>
          </a:xfrm>
          <a:prstGeom prst="rect">
            <a:avLst/>
          </a:prstGeom>
        </p:spPr>
      </p:pic>
    </p:spTree>
  </p:cSld>
  <p:clrMapOvr>
    <a:masterClrMapping/>
  </p:clrMapOvr>
  <p:transition spd="slow">
    <p:cover/>
  </p:transition>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3855</Words>
  <Application>Microsoft Office PowerPoint</Application>
  <PresentationFormat>On-screen Show (16:9)</PresentationFormat>
  <Paragraphs>217</Paragraphs>
  <Slides>47</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47</vt:i4>
      </vt:variant>
    </vt:vector>
  </HeadingPairs>
  <TitlesOfParts>
    <vt:vector size="60" baseType="lpstr">
      <vt:lpstr>Symbol</vt:lpstr>
      <vt:lpstr>Lato</vt:lpstr>
      <vt:lpstr>Helvetica Neue</vt:lpstr>
      <vt:lpstr>Crimson Text</vt:lpstr>
      <vt:lpstr>Akzidenz Grotesk BQ Light</vt:lpstr>
      <vt:lpstr>urw-din</vt:lpstr>
      <vt:lpstr>Vidaloka</vt:lpstr>
      <vt:lpstr>Segoe UI</vt:lpstr>
      <vt:lpstr>Montserrat</vt:lpstr>
      <vt:lpstr>Arial</vt:lpstr>
      <vt:lpstr>Times New Roman</vt:lpstr>
      <vt:lpstr>Calibri</vt:lpstr>
      <vt:lpstr>Minimalist Business Slides by Slidesgo</vt:lpstr>
      <vt:lpstr>PowerPoint Presentation</vt:lpstr>
      <vt:lpstr>PowerPoint Presentation</vt:lpstr>
      <vt:lpstr>BUSINESS INTELLIGENCE</vt:lpstr>
      <vt:lpstr>GROUP 2</vt:lpstr>
      <vt:lpstr>Introduction</vt:lpstr>
      <vt:lpstr>Business Process</vt:lpstr>
      <vt:lpstr>Car auction!</vt:lpstr>
      <vt:lpstr>Overview </vt:lpstr>
      <vt:lpstr>Diagram Auction documents review process </vt:lpstr>
      <vt:lpstr>Description</vt:lpstr>
      <vt:lpstr>The process of posting products on the forum</vt:lpstr>
      <vt:lpstr>The process of posting products on the forum</vt:lpstr>
      <vt:lpstr>The process of receiving auction participants</vt:lpstr>
      <vt:lpstr>The process of receiving auction participants</vt:lpstr>
      <vt:lpstr>Auction process</vt:lpstr>
      <vt:lpstr>Auction process</vt:lpstr>
      <vt:lpstr>Types of Data</vt:lpstr>
      <vt:lpstr>Structured Data</vt:lpstr>
      <vt:lpstr>Semi- structured </vt:lpstr>
      <vt:lpstr>Unstructured Data </vt:lpstr>
      <vt:lpstr>Auction documents review process </vt:lpstr>
      <vt:lpstr>Explain</vt:lpstr>
      <vt:lpstr>The process of posting products on the forum</vt:lpstr>
      <vt:lpstr>Explain</vt:lpstr>
      <vt:lpstr>The process of receiving auction participants</vt:lpstr>
      <vt:lpstr>Explain</vt:lpstr>
      <vt:lpstr>Auction process</vt:lpstr>
      <vt:lpstr>Explain</vt:lpstr>
      <vt:lpstr>Information System</vt:lpstr>
      <vt:lpstr>Software used in business process </vt:lpstr>
      <vt:lpstr>Software Evaluation</vt:lpstr>
      <vt:lpstr>Software used in business process </vt:lpstr>
      <vt:lpstr>Software Evaluation</vt:lpstr>
      <vt:lpstr>Decision Making Levels </vt:lpstr>
      <vt:lpstr>Operational decisions   </vt:lpstr>
      <vt:lpstr>Operational Decision Example</vt:lpstr>
      <vt:lpstr>Activity Diagram</vt:lpstr>
      <vt:lpstr>BI applied to help make Operational decision </vt:lpstr>
      <vt:lpstr>Tactical decisions  </vt:lpstr>
      <vt:lpstr>Tactical Decision Example </vt:lpstr>
      <vt:lpstr>Activity Diagram</vt:lpstr>
      <vt:lpstr>BI applied to help make Tactical decision </vt:lpstr>
      <vt:lpstr>Strategic decisions  </vt:lpstr>
      <vt:lpstr>Strategic decisions Example</vt:lpstr>
      <vt:lpstr>Activity Diagram</vt:lpstr>
      <vt:lpstr>BI applied to help make Strategic  decision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Huy</dc:creator>
  <cp:lastModifiedBy>Thiện lê</cp:lastModifiedBy>
  <cp:revision>12</cp:revision>
  <dcterms:modified xsi:type="dcterms:W3CDTF">2022-01-04T16:43:22Z</dcterms:modified>
</cp:coreProperties>
</file>