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62" r:id="rId2"/>
    <p:sldId id="300" r:id="rId3"/>
    <p:sldId id="365" r:id="rId4"/>
    <p:sldId id="303" r:id="rId5"/>
    <p:sldId id="302" r:id="rId6"/>
    <p:sldId id="304" r:id="rId7"/>
    <p:sldId id="366" r:id="rId8"/>
    <p:sldId id="367" r:id="rId9"/>
    <p:sldId id="368" r:id="rId10"/>
    <p:sldId id="369" r:id="rId11"/>
    <p:sldId id="370" r:id="rId12"/>
    <p:sldId id="371" r:id="rId13"/>
    <p:sldId id="372" r:id="rId14"/>
    <p:sldId id="380" r:id="rId15"/>
    <p:sldId id="381" r:id="rId16"/>
    <p:sldId id="373" r:id="rId17"/>
    <p:sldId id="382" r:id="rId18"/>
    <p:sldId id="375" r:id="rId19"/>
    <p:sldId id="376" r:id="rId20"/>
    <p:sldId id="377" r:id="rId21"/>
    <p:sldId id="388" r:id="rId22"/>
    <p:sldId id="378" r:id="rId23"/>
    <p:sldId id="383" r:id="rId24"/>
    <p:sldId id="379" r:id="rId25"/>
    <p:sldId id="384" r:id="rId26"/>
    <p:sldId id="385" r:id="rId27"/>
    <p:sldId id="386" r:id="rId28"/>
    <p:sldId id="387" r:id="rId29"/>
    <p:sldId id="389" r:id="rId30"/>
    <p:sldId id="358"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9" id="{01E33B1B-E197-463B-A531-467BFB591BCB}">
          <p14:sldIdLst>
            <p14:sldId id="262"/>
            <p14:sldId id="300"/>
            <p14:sldId id="365"/>
            <p14:sldId id="303"/>
            <p14:sldId id="302"/>
            <p14:sldId id="304"/>
            <p14:sldId id="366"/>
            <p14:sldId id="367"/>
            <p14:sldId id="368"/>
            <p14:sldId id="369"/>
            <p14:sldId id="370"/>
            <p14:sldId id="371"/>
            <p14:sldId id="372"/>
            <p14:sldId id="380"/>
            <p14:sldId id="381"/>
            <p14:sldId id="373"/>
            <p14:sldId id="382"/>
            <p14:sldId id="375"/>
            <p14:sldId id="376"/>
            <p14:sldId id="377"/>
            <p14:sldId id="388"/>
            <p14:sldId id="378"/>
            <p14:sldId id="383"/>
            <p14:sldId id="379"/>
            <p14:sldId id="384"/>
            <p14:sldId id="385"/>
            <p14:sldId id="386"/>
            <p14:sldId id="387"/>
            <p14:sldId id="389"/>
            <p14:sldId id="3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54" d="100"/>
          <a:sy n="54" d="100"/>
        </p:scale>
        <p:origin x="162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2020/2/13</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2020/2/13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a:t>
            </a:fld>
            <a:endParaRPr kumimoji="1" lang="ja-JP" altLang="en-US"/>
          </a:p>
        </p:txBody>
      </p:sp>
    </p:spTree>
    <p:extLst>
      <p:ext uri="{BB962C8B-B14F-4D97-AF65-F5344CB8AC3E}">
        <p14:creationId xmlns:p14="http://schemas.microsoft.com/office/powerpoint/2010/main" val="1263285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320677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1494468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30</a:t>
            </a:fld>
            <a:endParaRPr kumimoji="1" lang="ja-JP" altLang="en-US"/>
          </a:p>
        </p:txBody>
      </p:sp>
    </p:spTree>
    <p:extLst>
      <p:ext uri="{BB962C8B-B14F-4D97-AF65-F5344CB8AC3E}">
        <p14:creationId xmlns:p14="http://schemas.microsoft.com/office/powerpoint/2010/main" val="1366679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2/13/2020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2/13/2020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2/13/2020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2/13/2020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2/13/2020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2/13/2020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2133600"/>
            <a:ext cx="8077200" cy="1470025"/>
          </a:xfrm>
        </p:spPr>
        <p:txBody>
          <a:bodyPr/>
          <a:lstStyle/>
          <a:p>
            <a:r>
              <a:rPr lang="en-US" altLang="ja-JP" sz="4400" b="1"/>
              <a:t>HỆ ĐIỀU HÀNH</a:t>
            </a:r>
            <a:br>
              <a:rPr lang="en-US" altLang="ja-JP" sz="4400" b="1"/>
            </a:br>
            <a:r>
              <a:rPr lang="en-US" altLang="ja-JP" sz="4400" b="1"/>
              <a:t>Chương 9  </a:t>
            </a:r>
            <a:br>
              <a:rPr lang="en-US" altLang="ja-JP" sz="4400" b="1"/>
            </a:br>
            <a:r>
              <a:rPr lang="en-US" altLang="ja-JP" sz="4400" b="1"/>
              <a:t>Hệ điều hành Linux</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r>
              <a:rPr lang="en-US" altLang="ja-JP"/>
              <a:t> </a:t>
            </a:r>
            <a:fld id="{67C42973-AEBE-41D8-BCE6-DAA34DB35AB1}" type="datetime1">
              <a:rPr lang="en-US" altLang="ja-JP" smtClean="0"/>
              <a:t>2/13/2020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2/13/2020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84FD-A559-4DD5-8A54-71BC36B4DBB4}"/>
              </a:ext>
            </a:extLst>
          </p:cNvPr>
          <p:cNvSpPr>
            <a:spLocks noGrp="1"/>
          </p:cNvSpPr>
          <p:nvPr>
            <p:ph type="title"/>
          </p:nvPr>
        </p:nvSpPr>
        <p:spPr/>
        <p:txBody>
          <a:bodyPr/>
          <a:lstStyle/>
          <a:p>
            <a:r>
              <a:rPr lang="en-US"/>
              <a:t>Các bản phân phối Linux</a:t>
            </a:r>
          </a:p>
        </p:txBody>
      </p:sp>
      <p:sp>
        <p:nvSpPr>
          <p:cNvPr id="3" name="Content Placeholder 2">
            <a:extLst>
              <a:ext uri="{FF2B5EF4-FFF2-40B4-BE49-F238E27FC236}">
                <a16:creationId xmlns:a16="http://schemas.microsoft.com/office/drawing/2014/main" id="{3CC1F527-1276-4B0D-B291-F008D6C16C8C}"/>
              </a:ext>
            </a:extLst>
          </p:cNvPr>
          <p:cNvSpPr>
            <a:spLocks noGrp="1"/>
          </p:cNvSpPr>
          <p:nvPr>
            <p:ph idx="1"/>
          </p:nvPr>
        </p:nvSpPr>
        <p:spPr/>
        <p:txBody>
          <a:bodyPr/>
          <a:lstStyle/>
          <a:p>
            <a:r>
              <a:rPr lang="en-US"/>
              <a:t>Các bản phân phối (distribution) là tập hợp các gói phần mềm đã đ</a:t>
            </a:r>
            <a:r>
              <a:rPr lang="vi-VN"/>
              <a:t>ư</a:t>
            </a:r>
            <a:r>
              <a:rPr lang="en-US"/>
              <a:t>ợc biên dịch và tiêu chuẩn hóa, bao gồm hệ thống Linux c</a:t>
            </a:r>
            <a:r>
              <a:rPr lang="vi-VN"/>
              <a:t>ơ</a:t>
            </a:r>
            <a:r>
              <a:rPr lang="en-US"/>
              <a:t> bản, hệ thống cài đặt, các công cụ quản lý và các gói công cụ UNIX phổ biến. </a:t>
            </a:r>
          </a:p>
          <a:p>
            <a:r>
              <a:rPr lang="en-US"/>
              <a:t>Các bản phân phối phổ biến hiện nay là RedHat (th</a:t>
            </a:r>
            <a:r>
              <a:rPr lang="vi-VN"/>
              <a:t>ư</a:t>
            </a:r>
            <a:r>
              <a:rPr lang="en-US"/>
              <a:t>ơng mại) và Debian (miễn phí). Một số bản phân phối th</a:t>
            </a:r>
            <a:r>
              <a:rPr lang="vi-VN"/>
              <a:t>ư</a:t>
            </a:r>
            <a:r>
              <a:rPr lang="en-US"/>
              <a:t>ờng gặp khác là Canonical và SuSE. </a:t>
            </a:r>
          </a:p>
          <a:p>
            <a:r>
              <a:rPr lang="en-US"/>
              <a:t>Định dạng gói RPM có tính t</a:t>
            </a:r>
            <a:r>
              <a:rPr lang="vi-VN"/>
              <a:t>ư</a:t>
            </a:r>
            <a:r>
              <a:rPr lang="en-US"/>
              <a:t>ơng thích cao và đ</a:t>
            </a:r>
            <a:r>
              <a:rPr lang="vi-VN"/>
              <a:t>ư</a:t>
            </a:r>
            <a:r>
              <a:rPr lang="en-US"/>
              <a:t>ợc sử dụng bởi nhiều bản phân phối.</a:t>
            </a:r>
          </a:p>
        </p:txBody>
      </p:sp>
      <p:sp>
        <p:nvSpPr>
          <p:cNvPr id="4" name="Date Placeholder 3">
            <a:extLst>
              <a:ext uri="{FF2B5EF4-FFF2-40B4-BE49-F238E27FC236}">
                <a16:creationId xmlns:a16="http://schemas.microsoft.com/office/drawing/2014/main" id="{FE6C321C-C4BF-470C-93C8-30B8E02A158F}"/>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596BABE0-F3AF-40C0-AADE-545B5AF2D88C}"/>
              </a:ext>
            </a:extLst>
          </p:cNvPr>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a:extLst>
              <a:ext uri="{FF2B5EF4-FFF2-40B4-BE49-F238E27FC236}">
                <a16:creationId xmlns:a16="http://schemas.microsoft.com/office/drawing/2014/main" id="{9E2C817E-9321-493C-9731-A314734B06B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659788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8783-C529-48D2-A2C0-18606F0E82AB}"/>
              </a:ext>
            </a:extLst>
          </p:cNvPr>
          <p:cNvSpPr>
            <a:spLocks noGrp="1"/>
          </p:cNvSpPr>
          <p:nvPr>
            <p:ph type="title"/>
          </p:nvPr>
        </p:nvSpPr>
        <p:spPr/>
        <p:txBody>
          <a:bodyPr/>
          <a:lstStyle/>
          <a:p>
            <a:r>
              <a:rPr lang="en-US"/>
              <a:t>Giấy phép Linux</a:t>
            </a:r>
          </a:p>
        </p:txBody>
      </p:sp>
      <p:sp>
        <p:nvSpPr>
          <p:cNvPr id="3" name="Content Placeholder 2">
            <a:extLst>
              <a:ext uri="{FF2B5EF4-FFF2-40B4-BE49-F238E27FC236}">
                <a16:creationId xmlns:a16="http://schemas.microsoft.com/office/drawing/2014/main" id="{62E842CA-6B40-4DAE-9165-13562A7CB21C}"/>
              </a:ext>
            </a:extLst>
          </p:cNvPr>
          <p:cNvSpPr>
            <a:spLocks noGrp="1"/>
          </p:cNvSpPr>
          <p:nvPr>
            <p:ph idx="1"/>
          </p:nvPr>
        </p:nvSpPr>
        <p:spPr/>
        <p:txBody>
          <a:bodyPr/>
          <a:lstStyle/>
          <a:p>
            <a:r>
              <a:rPr lang="en-US"/>
              <a:t>Nhân Linux đ</a:t>
            </a:r>
            <a:r>
              <a:rPr lang="vi-VN"/>
              <a:t>ư</a:t>
            </a:r>
            <a:r>
              <a:rPr lang="en-US"/>
              <a:t>ợc phân phối d</a:t>
            </a:r>
            <a:r>
              <a:rPr lang="vi-VN"/>
              <a:t>ư</a:t>
            </a:r>
            <a:r>
              <a:rPr lang="en-US"/>
              <a:t>ới giấy phép </a:t>
            </a:r>
            <a:r>
              <a:rPr lang="en-US" altLang="en-US"/>
              <a:t>GNU General Public License (GPL).</a:t>
            </a:r>
          </a:p>
          <a:p>
            <a:pPr lvl="1"/>
            <a:r>
              <a:rPr lang="en-US"/>
              <a:t>Nó không nằm trong public domain, bởi không phải tất cả các quyền đều từ bỏ. </a:t>
            </a:r>
          </a:p>
          <a:p>
            <a:r>
              <a:rPr lang="en-US"/>
              <a:t>Bất kỳ ai sử dụng Linux, hoặc tạo ra phiên bản phái sinh của Linux, không đ</a:t>
            </a:r>
            <a:r>
              <a:rPr lang="vi-VN"/>
              <a:t>ư</a:t>
            </a:r>
            <a:r>
              <a:rPr lang="en-US"/>
              <a:t>ợc để sản phẩm đó là độc quyền, phần mềm đ</a:t>
            </a:r>
            <a:r>
              <a:rPr lang="vi-VN"/>
              <a:t>ư</a:t>
            </a:r>
            <a:r>
              <a:rPr lang="en-US"/>
              <a:t>ợc phát hành d</a:t>
            </a:r>
            <a:r>
              <a:rPr lang="vi-VN"/>
              <a:t>ư</a:t>
            </a:r>
            <a:r>
              <a:rPr lang="en-US"/>
              <a:t>ới giấy phép GPL không thể đ</a:t>
            </a:r>
            <a:r>
              <a:rPr lang="vi-VN"/>
              <a:t>ư</a:t>
            </a:r>
            <a:r>
              <a:rPr lang="en-US"/>
              <a:t>ợc tái phân phối chỉ d</a:t>
            </a:r>
            <a:r>
              <a:rPr lang="vi-VN"/>
              <a:t>ư</a:t>
            </a:r>
            <a:r>
              <a:rPr lang="en-US"/>
              <a:t>ới dạng nhị phân. </a:t>
            </a:r>
          </a:p>
          <a:p>
            <a:pPr lvl="1"/>
            <a:r>
              <a:rPr lang="en-US" altLang="en-US"/>
              <a:t>Có thể bán các bản phân phối, nh</a:t>
            </a:r>
            <a:r>
              <a:rPr lang="vi-VN" altLang="en-US"/>
              <a:t>ư</a:t>
            </a:r>
            <a:r>
              <a:rPr lang="en-US" altLang="en-US"/>
              <a:t>ng phải cung cấp kèm mã nguồn. </a:t>
            </a:r>
            <a:endParaRPr lang="en-US"/>
          </a:p>
        </p:txBody>
      </p:sp>
      <p:sp>
        <p:nvSpPr>
          <p:cNvPr id="4" name="Date Placeholder 3">
            <a:extLst>
              <a:ext uri="{FF2B5EF4-FFF2-40B4-BE49-F238E27FC236}">
                <a16:creationId xmlns:a16="http://schemas.microsoft.com/office/drawing/2014/main" id="{CB4DAF47-1514-4728-BE9A-F64C3D7A2E18}"/>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737BD17C-2A34-4127-B0A9-0C5C20FB3D3A}"/>
              </a:ext>
            </a:extLst>
          </p:cNvPr>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a:extLst>
              <a:ext uri="{FF2B5EF4-FFF2-40B4-BE49-F238E27FC236}">
                <a16:creationId xmlns:a16="http://schemas.microsoft.com/office/drawing/2014/main" id="{D3FD4565-5CB9-41E3-ADAC-5ED0D84BA1E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33693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2DA0-084B-43DF-A1E6-9F0FA0F962CF}"/>
              </a:ext>
            </a:extLst>
          </p:cNvPr>
          <p:cNvSpPr>
            <a:spLocks noGrp="1"/>
          </p:cNvSpPr>
          <p:nvPr>
            <p:ph type="title"/>
          </p:nvPr>
        </p:nvSpPr>
        <p:spPr/>
        <p:txBody>
          <a:bodyPr/>
          <a:lstStyle/>
          <a:p>
            <a:r>
              <a:rPr lang="en-US"/>
              <a:t>Nguyên tắc thiết kế</a:t>
            </a:r>
          </a:p>
        </p:txBody>
      </p:sp>
      <p:sp>
        <p:nvSpPr>
          <p:cNvPr id="3" name="Content Placeholder 2">
            <a:extLst>
              <a:ext uri="{FF2B5EF4-FFF2-40B4-BE49-F238E27FC236}">
                <a16:creationId xmlns:a16="http://schemas.microsoft.com/office/drawing/2014/main" id="{D5D87541-05C9-4FE1-9C71-F7DB6B8967E0}"/>
              </a:ext>
            </a:extLst>
          </p:cNvPr>
          <p:cNvSpPr>
            <a:spLocks noGrp="1"/>
          </p:cNvSpPr>
          <p:nvPr>
            <p:ph idx="1"/>
          </p:nvPr>
        </p:nvSpPr>
        <p:spPr/>
        <p:txBody>
          <a:bodyPr/>
          <a:lstStyle/>
          <a:p>
            <a:r>
              <a:rPr lang="en-US"/>
              <a:t>Linux là một hệ thống nhiều ng</a:t>
            </a:r>
            <a:r>
              <a:rPr lang="vi-VN"/>
              <a:t>ư</a:t>
            </a:r>
            <a:r>
              <a:rPr lang="en-US"/>
              <a:t>ời dùng, đa tác vụ với một tập đầy đủ các công cụ t</a:t>
            </a:r>
            <a:r>
              <a:rPr lang="vi-VN"/>
              <a:t>ư</a:t>
            </a:r>
            <a:r>
              <a:rPr lang="en-US"/>
              <a:t>ơng thích với UNIX.</a:t>
            </a:r>
          </a:p>
          <a:p>
            <a:r>
              <a:rPr lang="en-US"/>
              <a:t>Các mục tiêu thiết kế chính là tốc độ, hiệu quả và tiêu chuẩn hóa. </a:t>
            </a:r>
          </a:p>
          <a:p>
            <a:r>
              <a:rPr lang="en-US"/>
              <a:t>Linux đ</a:t>
            </a:r>
            <a:r>
              <a:rPr lang="vi-VN"/>
              <a:t>ư</a:t>
            </a:r>
            <a:r>
              <a:rPr lang="en-US"/>
              <a:t>ợc thiết kế để đáp ứng các yêu cầu POSIX liên quan. </a:t>
            </a:r>
          </a:p>
          <a:p>
            <a:r>
              <a:rPr lang="en-US"/>
              <a:t>Hệ thống tập tin Linux tuân thủ theo UNIX. Linux cũng cài đặt đầy đủ mô hình mạng tiêu chuẩn của UNIX.</a:t>
            </a:r>
          </a:p>
          <a:p>
            <a:r>
              <a:rPr lang="en-US"/>
              <a:t>Giao diện lập trình Linux tuân thủ theo </a:t>
            </a:r>
            <a:r>
              <a:rPr lang="en-US" altLang="en-US"/>
              <a:t>SVR4 UNIX.</a:t>
            </a:r>
            <a:endParaRPr lang="en-US"/>
          </a:p>
          <a:p>
            <a:endParaRPr lang="en-US"/>
          </a:p>
        </p:txBody>
      </p:sp>
      <p:sp>
        <p:nvSpPr>
          <p:cNvPr id="4" name="Date Placeholder 3">
            <a:extLst>
              <a:ext uri="{FF2B5EF4-FFF2-40B4-BE49-F238E27FC236}">
                <a16:creationId xmlns:a16="http://schemas.microsoft.com/office/drawing/2014/main" id="{C84C8B77-2A89-43B4-8B36-B75562105BB5}"/>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1403CFE6-E27A-4ED4-9EBF-C303DB066D28}"/>
              </a:ext>
            </a:extLst>
          </p:cNvPr>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a:extLst>
              <a:ext uri="{FF2B5EF4-FFF2-40B4-BE49-F238E27FC236}">
                <a16:creationId xmlns:a16="http://schemas.microsoft.com/office/drawing/2014/main" id="{4CD346E1-61BE-409E-803E-05AC2E79F85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43618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2427-2ECC-41BA-834F-A25E73BE8D4E}"/>
              </a:ext>
            </a:extLst>
          </p:cNvPr>
          <p:cNvSpPr>
            <a:spLocks noGrp="1"/>
          </p:cNvSpPr>
          <p:nvPr>
            <p:ph type="title"/>
          </p:nvPr>
        </p:nvSpPr>
        <p:spPr/>
        <p:txBody>
          <a:bodyPr/>
          <a:lstStyle/>
          <a:p>
            <a:r>
              <a:rPr lang="en-US"/>
              <a:t>Các thành phần của hệ thống Linux</a:t>
            </a:r>
          </a:p>
        </p:txBody>
      </p:sp>
      <p:sp>
        <p:nvSpPr>
          <p:cNvPr id="3" name="Content Placeholder 2">
            <a:extLst>
              <a:ext uri="{FF2B5EF4-FFF2-40B4-BE49-F238E27FC236}">
                <a16:creationId xmlns:a16="http://schemas.microsoft.com/office/drawing/2014/main" id="{11BD5640-1E4E-4C84-AAE1-F04B55B76A14}"/>
              </a:ext>
            </a:extLst>
          </p:cNvPr>
          <p:cNvSpPr>
            <a:spLocks noGrp="1"/>
          </p:cNvSpPr>
          <p:nvPr>
            <p:ph idx="1"/>
          </p:nvPr>
        </p:nvSpPr>
        <p:spPr/>
        <p:txBody>
          <a:bodyPr/>
          <a:lstStyle/>
          <a:p>
            <a:pPr marL="0" indent="0">
              <a:buNone/>
            </a:pPr>
            <a:endParaRPr lang="en-US"/>
          </a:p>
        </p:txBody>
      </p:sp>
      <p:sp>
        <p:nvSpPr>
          <p:cNvPr id="4" name="Date Placeholder 3">
            <a:extLst>
              <a:ext uri="{FF2B5EF4-FFF2-40B4-BE49-F238E27FC236}">
                <a16:creationId xmlns:a16="http://schemas.microsoft.com/office/drawing/2014/main" id="{0589A08B-8FEC-4A9D-BB04-BB0D14497CC7}"/>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5BEBFC9E-BAE5-4953-8E9E-8791017512FF}"/>
              </a:ext>
            </a:extLst>
          </p:cNvPr>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a:extLst>
              <a:ext uri="{FF2B5EF4-FFF2-40B4-BE49-F238E27FC236}">
                <a16:creationId xmlns:a16="http://schemas.microsoft.com/office/drawing/2014/main" id="{EDABF2F2-84E8-4DDD-A9D2-45C5A105E9A0}"/>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descr="18_01.pdf">
            <a:extLst>
              <a:ext uri="{FF2B5EF4-FFF2-40B4-BE49-F238E27FC236}">
                <a16:creationId xmlns:a16="http://schemas.microsoft.com/office/drawing/2014/main" id="{BD4DDF67-35CD-4810-B514-FD52DD26A0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2688" y="2091531"/>
            <a:ext cx="6778625"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7655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4463-5944-4F3B-80EB-C50583FE77D8}"/>
              </a:ext>
            </a:extLst>
          </p:cNvPr>
          <p:cNvSpPr>
            <a:spLocks noGrp="1"/>
          </p:cNvSpPr>
          <p:nvPr>
            <p:ph type="title"/>
          </p:nvPr>
        </p:nvSpPr>
        <p:spPr/>
        <p:txBody>
          <a:bodyPr/>
          <a:lstStyle/>
          <a:p>
            <a:r>
              <a:rPr lang="en-US"/>
              <a:t>Các thành phần của hệ thống Linux</a:t>
            </a:r>
          </a:p>
        </p:txBody>
      </p:sp>
      <p:sp>
        <p:nvSpPr>
          <p:cNvPr id="3" name="Content Placeholder 2">
            <a:extLst>
              <a:ext uri="{FF2B5EF4-FFF2-40B4-BE49-F238E27FC236}">
                <a16:creationId xmlns:a16="http://schemas.microsoft.com/office/drawing/2014/main" id="{17A8591A-9E1D-4A5E-BEAD-24F3B93FABD7}"/>
              </a:ext>
            </a:extLst>
          </p:cNvPr>
          <p:cNvSpPr>
            <a:spLocks noGrp="1"/>
          </p:cNvSpPr>
          <p:nvPr>
            <p:ph idx="1"/>
          </p:nvPr>
        </p:nvSpPr>
        <p:spPr/>
        <p:txBody>
          <a:bodyPr/>
          <a:lstStyle/>
          <a:p>
            <a:r>
              <a:rPr lang="en-US"/>
              <a:t>Nh</a:t>
            </a:r>
            <a:r>
              <a:rPr lang="vi-VN"/>
              <a:t>ư</a:t>
            </a:r>
            <a:r>
              <a:rPr lang="en-US"/>
              <a:t> phần lớn các cài đặt UNIX, hệ thống Linux bao gồm 3 thành phần chính: nhân, th</a:t>
            </a:r>
            <a:r>
              <a:rPr lang="vi-VN"/>
              <a:t>ư</a:t>
            </a:r>
            <a:r>
              <a:rPr lang="en-US"/>
              <a:t> viện hệ thống và công cụ hệ thống. </a:t>
            </a:r>
          </a:p>
          <a:p>
            <a:r>
              <a:rPr lang="en-US"/>
              <a:t>Nhân chịu trách nhiệm duy trì các hoạt động ở mức trừu t</a:t>
            </a:r>
            <a:r>
              <a:rPr lang="vi-VN"/>
              <a:t>ư</a:t>
            </a:r>
            <a:r>
              <a:rPr lang="en-US"/>
              <a:t>ợng của hệ điều hành, nh</a:t>
            </a:r>
            <a:r>
              <a:rPr lang="vi-VN"/>
              <a:t>ư</a:t>
            </a:r>
            <a:r>
              <a:rPr lang="en-US"/>
              <a:t> bộ nhớ ảo và tiến trình.</a:t>
            </a:r>
          </a:p>
          <a:p>
            <a:pPr lvl="1"/>
            <a:r>
              <a:rPr lang="en-US"/>
              <a:t>Các mã của nhân thực thi ở kernel mode với đầy đủ quyền truy xuất đến tài nguyên vật lý của máy tính. </a:t>
            </a:r>
          </a:p>
          <a:p>
            <a:pPr lvl="1"/>
            <a:r>
              <a:rPr lang="en-US"/>
              <a:t>Tất cả các mã của nhân và cấu trúc dữ liệu đ</a:t>
            </a:r>
            <a:r>
              <a:rPr lang="vi-VN"/>
              <a:t>ư</a:t>
            </a:r>
            <a:r>
              <a:rPr lang="en-US"/>
              <a:t>ợc l</a:t>
            </a:r>
            <a:r>
              <a:rPr lang="vi-VN"/>
              <a:t>ư</a:t>
            </a:r>
            <a:r>
              <a:rPr lang="en-US"/>
              <a:t>u trên cùng một không gian địa chỉ.  </a:t>
            </a:r>
          </a:p>
        </p:txBody>
      </p:sp>
      <p:sp>
        <p:nvSpPr>
          <p:cNvPr id="4" name="Date Placeholder 3">
            <a:extLst>
              <a:ext uri="{FF2B5EF4-FFF2-40B4-BE49-F238E27FC236}">
                <a16:creationId xmlns:a16="http://schemas.microsoft.com/office/drawing/2014/main" id="{460BCB5B-BA20-4568-8D76-F96F5981A93B}"/>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BAA1DE0F-8DED-4337-B9B3-158DD71EBD10}"/>
              </a:ext>
            </a:extLst>
          </p:cNvPr>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a:extLst>
              <a:ext uri="{FF2B5EF4-FFF2-40B4-BE49-F238E27FC236}">
                <a16:creationId xmlns:a16="http://schemas.microsoft.com/office/drawing/2014/main" id="{718727E5-CC49-4004-8603-EFDF5E7361E5}"/>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50828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D05B-E37B-44AE-95E7-6DE3ADA456A7}"/>
              </a:ext>
            </a:extLst>
          </p:cNvPr>
          <p:cNvSpPr>
            <a:spLocks noGrp="1"/>
          </p:cNvSpPr>
          <p:nvPr>
            <p:ph type="title"/>
          </p:nvPr>
        </p:nvSpPr>
        <p:spPr/>
        <p:txBody>
          <a:bodyPr/>
          <a:lstStyle/>
          <a:p>
            <a:r>
              <a:rPr lang="en-US"/>
              <a:t>Các thành phần của hệ thống Linux</a:t>
            </a:r>
          </a:p>
        </p:txBody>
      </p:sp>
      <p:sp>
        <p:nvSpPr>
          <p:cNvPr id="3" name="Content Placeholder 2">
            <a:extLst>
              <a:ext uri="{FF2B5EF4-FFF2-40B4-BE49-F238E27FC236}">
                <a16:creationId xmlns:a16="http://schemas.microsoft.com/office/drawing/2014/main" id="{0BC26317-387D-478B-9C1E-926E1ECAFECC}"/>
              </a:ext>
            </a:extLst>
          </p:cNvPr>
          <p:cNvSpPr>
            <a:spLocks noGrp="1"/>
          </p:cNvSpPr>
          <p:nvPr>
            <p:ph idx="1"/>
          </p:nvPr>
        </p:nvSpPr>
        <p:spPr/>
        <p:txBody>
          <a:bodyPr/>
          <a:lstStyle/>
          <a:p>
            <a:r>
              <a:rPr lang="en-US"/>
              <a:t>Các th</a:t>
            </a:r>
            <a:r>
              <a:rPr lang="vi-VN"/>
              <a:t>ư</a:t>
            </a:r>
            <a:r>
              <a:rPr lang="en-US"/>
              <a:t> viện hệ thống định nghĩa một tập chuẩn các hàm mà thông qua đó các ứng dụng có thể t</a:t>
            </a:r>
            <a:r>
              <a:rPr lang="vi-VN"/>
              <a:t>ư</a:t>
            </a:r>
            <a:r>
              <a:rPr lang="en-US"/>
              <a:t>ơng tác với nhân. Các th</a:t>
            </a:r>
            <a:r>
              <a:rPr lang="vi-VN"/>
              <a:t>ư</a:t>
            </a:r>
            <a:r>
              <a:rPr lang="en-US"/>
              <a:t> viện này cài đặt nhiều chức năng của hệ điều hành mà không cần đầy đủ quyền (privileges) nh</a:t>
            </a:r>
            <a:r>
              <a:rPr lang="vi-VN"/>
              <a:t>ư</a:t>
            </a:r>
            <a:r>
              <a:rPr lang="en-US"/>
              <a:t> các mã của nhân. </a:t>
            </a:r>
          </a:p>
          <a:p>
            <a:r>
              <a:rPr lang="en-US"/>
              <a:t>Các công cụ hệ thống là các ch</a:t>
            </a:r>
            <a:r>
              <a:rPr lang="vi-VN"/>
              <a:t>ư</a:t>
            </a:r>
            <a:r>
              <a:rPr lang="en-US"/>
              <a:t>ơng trình thực hiện các chức năng quản lý cụ thể. </a:t>
            </a:r>
          </a:p>
          <a:p>
            <a:endParaRPr lang="en-US"/>
          </a:p>
          <a:p>
            <a:endParaRPr lang="en-US"/>
          </a:p>
        </p:txBody>
      </p:sp>
      <p:sp>
        <p:nvSpPr>
          <p:cNvPr id="4" name="Date Placeholder 3">
            <a:extLst>
              <a:ext uri="{FF2B5EF4-FFF2-40B4-BE49-F238E27FC236}">
                <a16:creationId xmlns:a16="http://schemas.microsoft.com/office/drawing/2014/main" id="{158CA4D3-D03A-4064-BA6C-6DA6749D61CB}"/>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1C5BE146-3640-4C3C-81BC-B4DA66C7CE7E}"/>
              </a:ext>
            </a:extLst>
          </p:cNvPr>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a:extLst>
              <a:ext uri="{FF2B5EF4-FFF2-40B4-BE49-F238E27FC236}">
                <a16:creationId xmlns:a16="http://schemas.microsoft.com/office/drawing/2014/main" id="{E94303F3-91B4-45A3-B9B1-AD6E99D3D755}"/>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76446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AD9-9B95-469B-B7F7-43A09C36B623}"/>
              </a:ext>
            </a:extLst>
          </p:cNvPr>
          <p:cNvSpPr>
            <a:spLocks noGrp="1"/>
          </p:cNvSpPr>
          <p:nvPr>
            <p:ph type="title"/>
          </p:nvPr>
        </p:nvSpPr>
        <p:spPr/>
        <p:txBody>
          <a:bodyPr/>
          <a:lstStyle/>
          <a:p>
            <a:r>
              <a:rPr lang="en-US"/>
              <a:t>Các module nhân</a:t>
            </a:r>
          </a:p>
        </p:txBody>
      </p:sp>
      <p:sp>
        <p:nvSpPr>
          <p:cNvPr id="3" name="Content Placeholder 2">
            <a:extLst>
              <a:ext uri="{FF2B5EF4-FFF2-40B4-BE49-F238E27FC236}">
                <a16:creationId xmlns:a16="http://schemas.microsoft.com/office/drawing/2014/main" id="{286AFC86-5DB1-4E26-B9B9-33BD08D32B66}"/>
              </a:ext>
            </a:extLst>
          </p:cNvPr>
          <p:cNvSpPr>
            <a:spLocks noGrp="1"/>
          </p:cNvSpPr>
          <p:nvPr>
            <p:ph idx="1"/>
          </p:nvPr>
        </p:nvSpPr>
        <p:spPr/>
        <p:txBody>
          <a:bodyPr/>
          <a:lstStyle/>
          <a:p>
            <a:r>
              <a:rPr lang="en-US"/>
              <a:t>Các phần mã của nhân có thể biên dịch, nạp và gỡ độc lập với phần còn lại của nhân.</a:t>
            </a:r>
          </a:p>
          <a:p>
            <a:r>
              <a:rPr lang="en-US"/>
              <a:t>Một module nhân có thể cài đặt một trình điều khiển thiết bị, một hệ thống tập tin hoặc một giao thức mạng. </a:t>
            </a:r>
          </a:p>
          <a:p>
            <a:r>
              <a:rPr lang="en-US"/>
              <a:t>Các module nhân cho phép thiết lập một hệ thống Linux với một nhân Linux tiêu chuẩn tối thiểu mà không cần bất cứ trình điều khiển thiết bị đi kèm.</a:t>
            </a:r>
          </a:p>
          <a:p>
            <a:r>
              <a:rPr lang="en-US"/>
              <a:t>Các giao thức của module có thể cho phép bên thứ ba viết và phân phối trình điều khiển thiết bị hoặc hệ thống tập tin của họ, vốn không thể phân phối d</a:t>
            </a:r>
            <a:r>
              <a:rPr lang="vi-VN"/>
              <a:t>ư</a:t>
            </a:r>
            <a:r>
              <a:rPr lang="en-US"/>
              <a:t>ới giấy phép GPL. </a:t>
            </a:r>
          </a:p>
        </p:txBody>
      </p:sp>
      <p:sp>
        <p:nvSpPr>
          <p:cNvPr id="4" name="Date Placeholder 3">
            <a:extLst>
              <a:ext uri="{FF2B5EF4-FFF2-40B4-BE49-F238E27FC236}">
                <a16:creationId xmlns:a16="http://schemas.microsoft.com/office/drawing/2014/main" id="{F302A6D5-D749-4835-A5F1-82EF71258AA4}"/>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49DA1483-B27C-4AAA-81F0-74EA60335BB1}"/>
              </a:ext>
            </a:extLst>
          </p:cNvPr>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6" name="Footer Placeholder 5">
            <a:extLst>
              <a:ext uri="{FF2B5EF4-FFF2-40B4-BE49-F238E27FC236}">
                <a16:creationId xmlns:a16="http://schemas.microsoft.com/office/drawing/2014/main" id="{E5D38A86-1FC5-4B2D-831F-F4920F1770A7}"/>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396120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AD9-9B95-469B-B7F7-43A09C36B623}"/>
              </a:ext>
            </a:extLst>
          </p:cNvPr>
          <p:cNvSpPr>
            <a:spLocks noGrp="1"/>
          </p:cNvSpPr>
          <p:nvPr>
            <p:ph type="title"/>
          </p:nvPr>
        </p:nvSpPr>
        <p:spPr/>
        <p:txBody>
          <a:bodyPr/>
          <a:lstStyle/>
          <a:p>
            <a:r>
              <a:rPr lang="en-US"/>
              <a:t>Các module nhân</a:t>
            </a:r>
          </a:p>
        </p:txBody>
      </p:sp>
      <p:sp>
        <p:nvSpPr>
          <p:cNvPr id="3" name="Content Placeholder 2">
            <a:extLst>
              <a:ext uri="{FF2B5EF4-FFF2-40B4-BE49-F238E27FC236}">
                <a16:creationId xmlns:a16="http://schemas.microsoft.com/office/drawing/2014/main" id="{286AFC86-5DB1-4E26-B9B9-33BD08D32B66}"/>
              </a:ext>
            </a:extLst>
          </p:cNvPr>
          <p:cNvSpPr>
            <a:spLocks noGrp="1"/>
          </p:cNvSpPr>
          <p:nvPr>
            <p:ph idx="1"/>
          </p:nvPr>
        </p:nvSpPr>
        <p:spPr/>
        <p:txBody>
          <a:bodyPr/>
          <a:lstStyle/>
          <a:p>
            <a:r>
              <a:rPr lang="en-US"/>
              <a:t>Linux hỗ trợ 4 loại module sau: </a:t>
            </a:r>
          </a:p>
          <a:p>
            <a:pPr lvl="1"/>
            <a:r>
              <a:rPr lang="en-US"/>
              <a:t>module-management system: cho phép module nạp vào bộ nhớ và giao tiếp với phần còn lại của nhân.</a:t>
            </a:r>
          </a:p>
          <a:p>
            <a:pPr lvl="1"/>
            <a:r>
              <a:rPr lang="en-US"/>
              <a:t>module loader and unloader: là các công cụ ở user mode, làm việc với module-management system để nạp một module vào bộ nhớ.</a:t>
            </a:r>
          </a:p>
          <a:p>
            <a:pPr lvl="1"/>
            <a:r>
              <a:rPr lang="en-US"/>
              <a:t>driver-registration system: cho phép các module thông báo với phần còn lại của nhân là có một trình điều khiển mới đã sẵn sàng.</a:t>
            </a:r>
          </a:p>
          <a:p>
            <a:pPr lvl="1"/>
            <a:r>
              <a:rPr lang="en-US"/>
              <a:t>conflict-resolutio mechanism: cho phép các trình điều khiển khác nhau chiếm lấy tài nguyên máy tính và bảo vệ tài nguyên này khỏi việc truy xuất không phù hợp từ trình điều khiển khác. </a:t>
            </a:r>
          </a:p>
          <a:p>
            <a:endParaRPr lang="en-US"/>
          </a:p>
        </p:txBody>
      </p:sp>
      <p:sp>
        <p:nvSpPr>
          <p:cNvPr id="4" name="Date Placeholder 3">
            <a:extLst>
              <a:ext uri="{FF2B5EF4-FFF2-40B4-BE49-F238E27FC236}">
                <a16:creationId xmlns:a16="http://schemas.microsoft.com/office/drawing/2014/main" id="{F302A6D5-D749-4835-A5F1-82EF71258AA4}"/>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49DA1483-B27C-4AAA-81F0-74EA60335BB1}"/>
              </a:ext>
            </a:extLst>
          </p:cNvPr>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a:extLst>
              <a:ext uri="{FF2B5EF4-FFF2-40B4-BE49-F238E27FC236}">
                <a16:creationId xmlns:a16="http://schemas.microsoft.com/office/drawing/2014/main" id="{E5D38A86-1FC5-4B2D-831F-F4920F1770A7}"/>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650189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4F2E-2A2D-4197-99EB-99451D2190D0}"/>
              </a:ext>
            </a:extLst>
          </p:cNvPr>
          <p:cNvSpPr>
            <a:spLocks noGrp="1"/>
          </p:cNvSpPr>
          <p:nvPr>
            <p:ph type="title"/>
          </p:nvPr>
        </p:nvSpPr>
        <p:spPr/>
        <p:txBody>
          <a:bodyPr/>
          <a:lstStyle/>
          <a:p>
            <a:r>
              <a:rPr lang="en-US"/>
              <a:t>Quản lý tiến trình</a:t>
            </a:r>
          </a:p>
        </p:txBody>
      </p:sp>
      <p:sp>
        <p:nvSpPr>
          <p:cNvPr id="3" name="Content Placeholder 2">
            <a:extLst>
              <a:ext uri="{FF2B5EF4-FFF2-40B4-BE49-F238E27FC236}">
                <a16:creationId xmlns:a16="http://schemas.microsoft.com/office/drawing/2014/main" id="{2571C14F-D5F3-47C2-A6B2-BA376998156E}"/>
              </a:ext>
            </a:extLst>
          </p:cNvPr>
          <p:cNvSpPr>
            <a:spLocks noGrp="1"/>
          </p:cNvSpPr>
          <p:nvPr>
            <p:ph idx="1"/>
          </p:nvPr>
        </p:nvSpPr>
        <p:spPr/>
        <p:txBody>
          <a:bodyPr/>
          <a:lstStyle/>
          <a:p>
            <a:r>
              <a:rPr lang="en-US"/>
              <a:t>Hệ thống quản lý tiến trình của UNIX phân chia việc tạo tiến trình và chạy một ch</a:t>
            </a:r>
            <a:r>
              <a:rPr lang="vi-VN"/>
              <a:t>ư</a:t>
            </a:r>
            <a:r>
              <a:rPr lang="en-US"/>
              <a:t>ơng trình mới thành hai thao tác riêng biệt.</a:t>
            </a:r>
          </a:p>
          <a:p>
            <a:pPr lvl="1"/>
            <a:r>
              <a:rPr lang="en-US"/>
              <a:t>System call fork() tạo ra một tiến trình mới.</a:t>
            </a:r>
          </a:p>
          <a:p>
            <a:pPr lvl="1"/>
            <a:r>
              <a:rPr lang="en-US"/>
              <a:t>Một ch</a:t>
            </a:r>
            <a:r>
              <a:rPr lang="vi-VN"/>
              <a:t>ư</a:t>
            </a:r>
            <a:r>
              <a:rPr lang="en-US"/>
              <a:t>ơng trình mới đ</a:t>
            </a:r>
            <a:r>
              <a:rPr lang="vi-VN"/>
              <a:t>ư</a:t>
            </a:r>
            <a:r>
              <a:rPr lang="en-US"/>
              <a:t>ợc chạy sau khi gọi exec()</a:t>
            </a:r>
          </a:p>
          <a:p>
            <a:r>
              <a:rPr lang="en-US"/>
              <a:t>Trên UNIX, một tiến trình bao gồm luôn tất cả thông tin mà hệ điều hành phải l</a:t>
            </a:r>
            <a:r>
              <a:rPr lang="vi-VN"/>
              <a:t>ư</a:t>
            </a:r>
            <a:r>
              <a:rPr lang="en-US"/>
              <a:t>u trữ để l</a:t>
            </a:r>
            <a:r>
              <a:rPr lang="vi-VN"/>
              <a:t>ư</a:t>
            </a:r>
            <a:r>
              <a:rPr lang="en-US"/>
              <a:t>u vết ngữ cảnh của một thao tác thực thi của một ch</a:t>
            </a:r>
            <a:r>
              <a:rPr lang="vi-VN"/>
              <a:t>ư</a:t>
            </a:r>
            <a:r>
              <a:rPr lang="en-US"/>
              <a:t>ơng trình đ</a:t>
            </a:r>
            <a:r>
              <a:rPr lang="vi-VN"/>
              <a:t>ơ</a:t>
            </a:r>
            <a:r>
              <a:rPr lang="en-US"/>
              <a:t>n.  </a:t>
            </a:r>
          </a:p>
          <a:p>
            <a:r>
              <a:rPr lang="en-US" altLang="en-US"/>
              <a:t>Trên Linux, các thuộc tính của tiến trình đ</a:t>
            </a:r>
            <a:r>
              <a:rPr lang="vi-VN" altLang="en-US"/>
              <a:t>ư</a:t>
            </a:r>
            <a:r>
              <a:rPr lang="en-US" altLang="en-US"/>
              <a:t>ợc chia thành 3 nhóm: định danh của tiến trình, môi tr</a:t>
            </a:r>
            <a:r>
              <a:rPr lang="vi-VN" altLang="en-US"/>
              <a:t>ư</a:t>
            </a:r>
            <a:r>
              <a:rPr lang="en-US" altLang="en-US"/>
              <a:t>ờng và ngữ cảnh. </a:t>
            </a:r>
          </a:p>
          <a:p>
            <a:endParaRPr lang="en-US"/>
          </a:p>
        </p:txBody>
      </p:sp>
      <p:sp>
        <p:nvSpPr>
          <p:cNvPr id="4" name="Date Placeholder 3">
            <a:extLst>
              <a:ext uri="{FF2B5EF4-FFF2-40B4-BE49-F238E27FC236}">
                <a16:creationId xmlns:a16="http://schemas.microsoft.com/office/drawing/2014/main" id="{94D378BA-57D9-44A9-A50F-5C74B802731A}"/>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B512DFBA-6551-4C39-8A83-EE89DF98FFBA}"/>
              </a:ext>
            </a:extLst>
          </p:cNvPr>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a:extLst>
              <a:ext uri="{FF2B5EF4-FFF2-40B4-BE49-F238E27FC236}">
                <a16:creationId xmlns:a16="http://schemas.microsoft.com/office/drawing/2014/main" id="{1200492E-0997-4B63-B0D7-AF36BADF14D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626554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8126-1332-4D98-9F5E-0D700FD9A9C0}"/>
              </a:ext>
            </a:extLst>
          </p:cNvPr>
          <p:cNvSpPr>
            <a:spLocks noGrp="1"/>
          </p:cNvSpPr>
          <p:nvPr>
            <p:ph type="title"/>
          </p:nvPr>
        </p:nvSpPr>
        <p:spPr/>
        <p:txBody>
          <a:bodyPr/>
          <a:lstStyle/>
          <a:p>
            <a:r>
              <a:rPr lang="en-US"/>
              <a:t>Định thời</a:t>
            </a:r>
          </a:p>
        </p:txBody>
      </p:sp>
      <p:sp>
        <p:nvSpPr>
          <p:cNvPr id="3" name="Content Placeholder 2">
            <a:extLst>
              <a:ext uri="{FF2B5EF4-FFF2-40B4-BE49-F238E27FC236}">
                <a16:creationId xmlns:a16="http://schemas.microsoft.com/office/drawing/2014/main" id="{24E92E48-76A1-4C3F-9E78-99054535A5BA}"/>
              </a:ext>
            </a:extLst>
          </p:cNvPr>
          <p:cNvSpPr>
            <a:spLocks noGrp="1"/>
          </p:cNvSpPr>
          <p:nvPr>
            <p:ph idx="1"/>
          </p:nvPr>
        </p:nvSpPr>
        <p:spPr/>
        <p:txBody>
          <a:bodyPr/>
          <a:lstStyle/>
          <a:p>
            <a:r>
              <a:rPr lang="en-US"/>
              <a:t>Trên Linux, định thời không chỉ việc chạy và tạm dừng các tiến trình, mà còn bao gồm việc thực thi nhiều tác vụ trong nhân.</a:t>
            </a:r>
          </a:p>
          <a:p>
            <a:r>
              <a:rPr lang="en-US" altLang="en-US"/>
              <a:t>Các tác vụ trong nhân bao gồm các tác vụ đ</a:t>
            </a:r>
            <a:r>
              <a:rPr lang="vi-VN" altLang="en-US"/>
              <a:t>ư</a:t>
            </a:r>
            <a:r>
              <a:rPr lang="en-US" altLang="en-US"/>
              <a:t>ợc yêu cầu bởi tiến trình đang chạy và các tác vụ thực thi nội tại trong trình điều khiển thiết bị.</a:t>
            </a:r>
          </a:p>
          <a:p>
            <a:r>
              <a:rPr lang="en-US" altLang="en-US"/>
              <a:t>Phiên bản 2.5 giới thiệu và sử dụng bộ định thời O(1) dựa trên độ </a:t>
            </a:r>
            <a:r>
              <a:rPr lang="vi-VN" altLang="en-US"/>
              <a:t>ư</a:t>
            </a:r>
            <a:r>
              <a:rPr lang="en-US" altLang="en-US"/>
              <a:t>u tiên và chế độ quyết định tr</a:t>
            </a:r>
            <a:r>
              <a:rPr lang="vi-VN" altLang="en-US"/>
              <a:t>ư</a:t>
            </a:r>
            <a:r>
              <a:rPr lang="en-US" altLang="en-US"/>
              <a:t>ng dụng. </a:t>
            </a:r>
          </a:p>
          <a:p>
            <a:r>
              <a:rPr lang="en-US" altLang="en-US"/>
              <a:t>Phiên bản 2.6 sử dụng Completely Fair Scheduler (CFS).   </a:t>
            </a:r>
            <a:endParaRPr lang="en-US"/>
          </a:p>
        </p:txBody>
      </p:sp>
      <p:sp>
        <p:nvSpPr>
          <p:cNvPr id="4" name="Date Placeholder 3">
            <a:extLst>
              <a:ext uri="{FF2B5EF4-FFF2-40B4-BE49-F238E27FC236}">
                <a16:creationId xmlns:a16="http://schemas.microsoft.com/office/drawing/2014/main" id="{FCC997DB-FA24-46FB-9A51-18443CCFC93A}"/>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1E3F8830-8A08-4A50-AE83-AC5AE866523B}"/>
              </a:ext>
            </a:extLst>
          </p:cNvPr>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a:extLst>
              <a:ext uri="{FF2B5EF4-FFF2-40B4-BE49-F238E27FC236}">
                <a16:creationId xmlns:a16="http://schemas.microsoft.com/office/drawing/2014/main" id="{6B6D7119-BFA7-4074-AC3E-72520508513A}"/>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279332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8</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7" name="Content Placeholder 6"/>
          <p:cNvSpPr>
            <a:spLocks noGrp="1"/>
          </p:cNvSpPr>
          <p:nvPr>
            <p:ph idx="1"/>
          </p:nvPr>
        </p:nvSpPr>
        <p:spPr/>
        <p:txBody>
          <a:bodyPr/>
          <a:lstStyle/>
          <a:p>
            <a:pPr marL="514350" indent="-514350">
              <a:buFont typeface="+mj-lt"/>
              <a:buAutoNum type="arabicPeriod"/>
            </a:pPr>
            <a:r>
              <a:rPr lang="en-US"/>
              <a:t>Tại sao cần phải có bộ nhớ ảo?</a:t>
            </a:r>
          </a:p>
          <a:p>
            <a:pPr marL="514350" indent="-514350">
              <a:buFont typeface="+mj-lt"/>
              <a:buAutoNum type="arabicPeriod"/>
            </a:pPr>
            <a:r>
              <a:rPr lang="en-US"/>
              <a:t>Có bao nhiêu kỹ thuật cài đặt bộ nhớ ảo? Mô tả sơ lượt các kỹ thuật đó?</a:t>
            </a:r>
          </a:p>
          <a:p>
            <a:pPr marL="514350" indent="-514350">
              <a:buFont typeface="+mj-lt"/>
              <a:buAutoNum type="arabicPeriod"/>
            </a:pPr>
            <a:r>
              <a:rPr lang="en-US"/>
              <a:t>Các bước thực hiện kỹ thuật phân trang theo yêu cầu?</a:t>
            </a:r>
          </a:p>
          <a:p>
            <a:pPr marL="514350" indent="-514350">
              <a:buFont typeface="+mj-lt"/>
              <a:buAutoNum type="arabicPeriod"/>
            </a:pPr>
            <a:r>
              <a:rPr lang="en-US"/>
              <a:t>Mô tả các giải thuật thay thế trang FIFO, OPT, LRU?</a:t>
            </a:r>
          </a:p>
          <a:p>
            <a:pPr marL="514350" indent="-514350">
              <a:buFont typeface="+mj-lt"/>
              <a:buAutoNum type="arabicPeriod"/>
            </a:pPr>
            <a:r>
              <a:rPr lang="en-US"/>
              <a:t>Giải pháp tập làm việc hoạt động như thế nào?</a:t>
            </a:r>
          </a:p>
        </p:txBody>
      </p:sp>
    </p:spTree>
    <p:extLst>
      <p:ext uri="{BB962C8B-B14F-4D97-AF65-F5344CB8AC3E}">
        <p14:creationId xmlns:p14="http://schemas.microsoft.com/office/powerpoint/2010/main" val="188312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4BF7-0AF6-4526-B370-F29484FE5AB4}"/>
              </a:ext>
            </a:extLst>
          </p:cNvPr>
          <p:cNvSpPr>
            <a:spLocks noGrp="1"/>
          </p:cNvSpPr>
          <p:nvPr>
            <p:ph type="title"/>
          </p:nvPr>
        </p:nvSpPr>
        <p:spPr/>
        <p:txBody>
          <a:bodyPr/>
          <a:lstStyle/>
          <a:p>
            <a:r>
              <a:rPr lang="en-US"/>
              <a:t>Giao tiếp liên tiến trình</a:t>
            </a:r>
          </a:p>
        </p:txBody>
      </p:sp>
      <p:sp>
        <p:nvSpPr>
          <p:cNvPr id="3" name="Content Placeholder 2">
            <a:extLst>
              <a:ext uri="{FF2B5EF4-FFF2-40B4-BE49-F238E27FC236}">
                <a16:creationId xmlns:a16="http://schemas.microsoft.com/office/drawing/2014/main" id="{858C50AF-A706-4517-907A-772DC04BFF52}"/>
              </a:ext>
            </a:extLst>
          </p:cNvPr>
          <p:cNvSpPr>
            <a:spLocks noGrp="1"/>
          </p:cNvSpPr>
          <p:nvPr>
            <p:ph idx="1"/>
          </p:nvPr>
        </p:nvSpPr>
        <p:spPr/>
        <p:txBody>
          <a:bodyPr/>
          <a:lstStyle/>
          <a:p>
            <a:r>
              <a:rPr lang="en-US"/>
              <a:t>T</a:t>
            </a:r>
            <a:r>
              <a:rPr lang="vi-VN"/>
              <a:t>ư</a:t>
            </a:r>
            <a:r>
              <a:rPr lang="en-US"/>
              <a:t>ơng tự UNIX, Linux thông báo cho các tiến trình có một sự kiện đã xảy ra thông qua các signal.</a:t>
            </a:r>
          </a:p>
          <a:p>
            <a:r>
              <a:rPr lang="en-US"/>
              <a:t>Số l</a:t>
            </a:r>
            <a:r>
              <a:rPr lang="vi-VN"/>
              <a:t>ư</a:t>
            </a:r>
            <a:r>
              <a:rPr lang="en-US"/>
              <a:t>ợng signal là giới hạn và chúng không chứa thông tin.</a:t>
            </a:r>
          </a:p>
          <a:p>
            <a:r>
              <a:rPr lang="en-US"/>
              <a:t>Signal có thể đ</a:t>
            </a:r>
            <a:r>
              <a:rPr lang="vi-VN"/>
              <a:t>ư</a:t>
            </a:r>
            <a:r>
              <a:rPr lang="en-US"/>
              <a:t>ợc tạo ra bởi tiến trình hoặc nhân. Tuy nhiên, nhân không dùng signal để giao tiếp với tiến trình đang chạy ở kernel mode, thay vào đó, nó sử dụng các trạng thái định thời và cấu trúc </a:t>
            </a:r>
            <a:r>
              <a:rPr lang="en-US" i="1"/>
              <a:t>wait_queue</a:t>
            </a:r>
            <a:r>
              <a:rPr lang="en-US"/>
              <a:t>.</a:t>
            </a:r>
          </a:p>
          <a:p>
            <a:endParaRPr lang="en-US"/>
          </a:p>
        </p:txBody>
      </p:sp>
      <p:sp>
        <p:nvSpPr>
          <p:cNvPr id="4" name="Date Placeholder 3">
            <a:extLst>
              <a:ext uri="{FF2B5EF4-FFF2-40B4-BE49-F238E27FC236}">
                <a16:creationId xmlns:a16="http://schemas.microsoft.com/office/drawing/2014/main" id="{1912765F-0956-4B89-B16B-0D5B3958885F}"/>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F43A7A27-0591-44B7-AC4B-F9898F2D8C06}"/>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F2EBC162-C902-4A3F-B6FD-A83A8AE6C0B8}"/>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45851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5AEB-57B5-424E-B193-D645BAE66C83}"/>
              </a:ext>
            </a:extLst>
          </p:cNvPr>
          <p:cNvSpPr>
            <a:spLocks noGrp="1"/>
          </p:cNvSpPr>
          <p:nvPr>
            <p:ph type="title"/>
          </p:nvPr>
        </p:nvSpPr>
        <p:spPr/>
        <p:txBody>
          <a:bodyPr/>
          <a:lstStyle/>
          <a:p>
            <a:r>
              <a:rPr lang="en-US"/>
              <a:t>Chuyển dữ liệu giữa các tiến trình</a:t>
            </a:r>
          </a:p>
        </p:txBody>
      </p:sp>
      <p:sp>
        <p:nvSpPr>
          <p:cNvPr id="3" name="Content Placeholder 2">
            <a:extLst>
              <a:ext uri="{FF2B5EF4-FFF2-40B4-BE49-F238E27FC236}">
                <a16:creationId xmlns:a16="http://schemas.microsoft.com/office/drawing/2014/main" id="{82295224-725A-4AD9-8C61-D8F38536C3AA}"/>
              </a:ext>
            </a:extLst>
          </p:cNvPr>
          <p:cNvSpPr>
            <a:spLocks noGrp="1"/>
          </p:cNvSpPr>
          <p:nvPr>
            <p:ph idx="1"/>
          </p:nvPr>
        </p:nvSpPr>
        <p:spPr>
          <a:xfrm>
            <a:off x="232717" y="1219200"/>
            <a:ext cx="8640960" cy="4824536"/>
          </a:xfrm>
        </p:spPr>
        <p:txBody>
          <a:bodyPr/>
          <a:lstStyle/>
          <a:p>
            <a:r>
              <a:rPr lang="en-US"/>
              <a:t>Pipe: Cho phép tiến trình con kế thừa một kênh giao tiếp từ tiến trình cha của nó. Dữ liệu ghi ở một đầu của pipe có thể đọc ở đầu còn lại.</a:t>
            </a:r>
          </a:p>
          <a:p>
            <a:r>
              <a:rPr lang="en-US"/>
              <a:t>Network: UNIX cung cấp một tập các công cụ mạng để gửi dữ liệu đến các tiến trình cục bộ và từ xa. </a:t>
            </a:r>
          </a:p>
          <a:p>
            <a:r>
              <a:rPr lang="en-US"/>
              <a:t>Shared memory: Cho phép giao tiếp dữ liệu một cách nhanh chóng. Dữ liệu đ</a:t>
            </a:r>
            <a:r>
              <a:rPr lang="vi-VN"/>
              <a:t>ư</a:t>
            </a:r>
            <a:r>
              <a:rPr lang="en-US"/>
              <a:t>ợc ghi bởi một tiến trình vào một vùng nhớ chia sẻ có thể đ</a:t>
            </a:r>
            <a:r>
              <a:rPr lang="vi-VN"/>
              <a:t>ư</a:t>
            </a:r>
            <a:r>
              <a:rPr lang="en-US"/>
              <a:t>ợc đọc ngay lập tức bởi một tiến trình khác nếu nó đã ánh xạ vùng nhớ đó vào không gian nhớ của nó.</a:t>
            </a:r>
          </a:p>
          <a:p>
            <a:pPr lvl="1"/>
            <a:r>
              <a:rPr lang="en-US"/>
              <a:t>Để đạt đ</a:t>
            </a:r>
            <a:r>
              <a:rPr lang="vi-VN"/>
              <a:t>ư</a:t>
            </a:r>
            <a:r>
              <a:rPr lang="en-US"/>
              <a:t>ợc tính đồng bộ, shared memory cần đ</a:t>
            </a:r>
            <a:r>
              <a:rPr lang="vi-VN"/>
              <a:t>ư</a:t>
            </a:r>
            <a:r>
              <a:rPr lang="en-US"/>
              <a:t>ợc sử dụng kết hợp với các ph</a:t>
            </a:r>
            <a:r>
              <a:rPr lang="vi-VN"/>
              <a:t>ư</a:t>
            </a:r>
            <a:r>
              <a:rPr lang="en-US"/>
              <a:t>ơng thức giao tiếp khác. </a:t>
            </a:r>
          </a:p>
          <a:p>
            <a:endParaRPr lang="en-US"/>
          </a:p>
        </p:txBody>
      </p:sp>
      <p:sp>
        <p:nvSpPr>
          <p:cNvPr id="4" name="Date Placeholder 3">
            <a:extLst>
              <a:ext uri="{FF2B5EF4-FFF2-40B4-BE49-F238E27FC236}">
                <a16:creationId xmlns:a16="http://schemas.microsoft.com/office/drawing/2014/main" id="{0E95C1BB-9885-4412-B45E-18F1BC6223BF}"/>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55A65CA7-A68A-493F-AE12-3A632895DF8A}"/>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a:extLst>
              <a:ext uri="{FF2B5EF4-FFF2-40B4-BE49-F238E27FC236}">
                <a16:creationId xmlns:a16="http://schemas.microsoft.com/office/drawing/2014/main" id="{93C350D7-566A-4DDF-B800-9B1DFF7E181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679433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E165-CEBD-44A9-9A57-2EBFF345F0CC}"/>
              </a:ext>
            </a:extLst>
          </p:cNvPr>
          <p:cNvSpPr>
            <a:spLocks noGrp="1"/>
          </p:cNvSpPr>
          <p:nvPr>
            <p:ph type="title"/>
          </p:nvPr>
        </p:nvSpPr>
        <p:spPr/>
        <p:txBody>
          <a:bodyPr/>
          <a:lstStyle/>
          <a:p>
            <a:r>
              <a:rPr lang="en-US"/>
              <a:t>Quản lý bộ nhớ</a:t>
            </a:r>
          </a:p>
        </p:txBody>
      </p:sp>
      <p:sp>
        <p:nvSpPr>
          <p:cNvPr id="3" name="Content Placeholder 2">
            <a:extLst>
              <a:ext uri="{FF2B5EF4-FFF2-40B4-BE49-F238E27FC236}">
                <a16:creationId xmlns:a16="http://schemas.microsoft.com/office/drawing/2014/main" id="{64731A61-1B57-4B99-94BF-7A76571600ED}"/>
              </a:ext>
            </a:extLst>
          </p:cNvPr>
          <p:cNvSpPr>
            <a:spLocks noGrp="1"/>
          </p:cNvSpPr>
          <p:nvPr>
            <p:ph idx="1"/>
          </p:nvPr>
        </p:nvSpPr>
        <p:spPr/>
        <p:txBody>
          <a:bodyPr/>
          <a:lstStyle/>
          <a:p>
            <a:r>
              <a:rPr lang="en-US"/>
              <a:t>Quản lý bộ nhớ trên Linux gồm 2 thành phần:</a:t>
            </a:r>
          </a:p>
          <a:p>
            <a:pPr lvl="1"/>
            <a:r>
              <a:rPr lang="en-US"/>
              <a:t>Cấp phát và giải phóng bộ nhớ vật lý – trang, nhóm các trang và các khối RAM</a:t>
            </a:r>
          </a:p>
          <a:p>
            <a:pPr lvl="1"/>
            <a:r>
              <a:rPr lang="en-US"/>
              <a:t>Xử lý bộ nhớ ảo – ánh xạ bộ nhớ vào không gian địa chỉ của các tiến trình đang chạy</a:t>
            </a:r>
          </a:p>
          <a:p>
            <a:endParaRPr lang="en-US"/>
          </a:p>
        </p:txBody>
      </p:sp>
      <p:sp>
        <p:nvSpPr>
          <p:cNvPr id="4" name="Date Placeholder 3">
            <a:extLst>
              <a:ext uri="{FF2B5EF4-FFF2-40B4-BE49-F238E27FC236}">
                <a16:creationId xmlns:a16="http://schemas.microsoft.com/office/drawing/2014/main" id="{D031283C-FC11-45E1-9E33-871E87C5E95C}"/>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5A8F4C8A-DECD-4E2F-91F3-91F299B7D47F}"/>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584CB480-8FE4-4A20-B3F7-1F3128DB7E10}"/>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64145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07AF-0A0D-4EC2-8B0C-436DE08659CC}"/>
              </a:ext>
            </a:extLst>
          </p:cNvPr>
          <p:cNvSpPr>
            <a:spLocks noGrp="1"/>
          </p:cNvSpPr>
          <p:nvPr>
            <p:ph type="title"/>
          </p:nvPr>
        </p:nvSpPr>
        <p:spPr/>
        <p:txBody>
          <a:bodyPr/>
          <a:lstStyle/>
          <a:p>
            <a:r>
              <a:rPr lang="en-US"/>
              <a:t>Quản lý bộ nhớ</a:t>
            </a:r>
          </a:p>
        </p:txBody>
      </p:sp>
      <p:sp>
        <p:nvSpPr>
          <p:cNvPr id="3" name="Content Placeholder 2">
            <a:extLst>
              <a:ext uri="{FF2B5EF4-FFF2-40B4-BE49-F238E27FC236}">
                <a16:creationId xmlns:a16="http://schemas.microsoft.com/office/drawing/2014/main" id="{FD8662CF-C5B9-4895-9126-04502436574C}"/>
              </a:ext>
            </a:extLst>
          </p:cNvPr>
          <p:cNvSpPr>
            <a:spLocks noGrp="1"/>
          </p:cNvSpPr>
          <p:nvPr>
            <p:ph idx="1"/>
          </p:nvPr>
        </p:nvSpPr>
        <p:spPr>
          <a:xfrm>
            <a:off x="237665" y="1219200"/>
            <a:ext cx="8640960" cy="4824536"/>
          </a:xfrm>
        </p:spPr>
        <p:txBody>
          <a:bodyPr/>
          <a:lstStyle/>
          <a:p>
            <a:r>
              <a:rPr lang="en-US"/>
              <a:t>Quản lý bộ nhớ vật lý:</a:t>
            </a:r>
          </a:p>
          <a:p>
            <a:pPr lvl="1"/>
            <a:r>
              <a:rPr lang="en-US"/>
              <a:t>Tùy thuộc vào đặc điểm phần cứng, Linux chia bộ nhớ vật lý thành 4 vùng: </a:t>
            </a:r>
            <a:r>
              <a:rPr lang="it-IT"/>
              <a:t>ZONE DMA, ZONE DMA32, ZONE NORMAL, ZONE HIGHMEM.</a:t>
            </a:r>
          </a:p>
          <a:p>
            <a:pPr lvl="1"/>
            <a:r>
              <a:rPr lang="en-US"/>
              <a:t>Mỗi vùng có page allocator riêng, chịu trách nhiệm cấp phát và giải phóng tất cả các trang vật lý, cũng nh</a:t>
            </a:r>
            <a:r>
              <a:rPr lang="vi-VN"/>
              <a:t>ư</a:t>
            </a:r>
            <a:r>
              <a:rPr lang="en-US"/>
              <a:t> cấp phát một dãy các trang vật lý liên tiếp khi đ</a:t>
            </a:r>
            <a:r>
              <a:rPr lang="vi-VN"/>
              <a:t>ư</a:t>
            </a:r>
            <a:r>
              <a:rPr lang="en-US"/>
              <a:t>ợc yêu cầu. </a:t>
            </a:r>
          </a:p>
          <a:p>
            <a:pPr lvl="1"/>
            <a:r>
              <a:rPr lang="en-US"/>
              <a:t>Page allocator sử dụng giải thuật buddy heap để l</a:t>
            </a:r>
            <a:r>
              <a:rPr lang="vi-VN"/>
              <a:t>ư</a:t>
            </a:r>
            <a:r>
              <a:rPr lang="en-US"/>
              <a:t>u vết các trang vật lý khả dụng.</a:t>
            </a:r>
          </a:p>
          <a:p>
            <a:pPr lvl="2"/>
            <a:r>
              <a:rPr lang="en-US"/>
              <a:t>Mỗi vùng nhớ cấp phát có một vùng nhớ liền kề - buddy.</a:t>
            </a:r>
          </a:p>
          <a:p>
            <a:pPr lvl="2"/>
            <a:r>
              <a:rPr lang="en-US"/>
              <a:t>Nếu hai vùng nhớ liền kề đều trống, chúng đ</a:t>
            </a:r>
            <a:r>
              <a:rPr lang="vi-VN"/>
              <a:t>ư</a:t>
            </a:r>
            <a:r>
              <a:rPr lang="en-US"/>
              <a:t>ợc kết hợp thành một vùng nhớ lớn h</a:t>
            </a:r>
            <a:r>
              <a:rPr lang="vi-VN"/>
              <a:t>ơ</a:t>
            </a:r>
            <a:r>
              <a:rPr lang="en-US"/>
              <a:t>n.</a:t>
            </a:r>
          </a:p>
          <a:p>
            <a:pPr lvl="2"/>
            <a:r>
              <a:rPr lang="en-US"/>
              <a:t>Vùng nhớ trống kích th</a:t>
            </a:r>
            <a:r>
              <a:rPr lang="vi-VN"/>
              <a:t>ư</a:t>
            </a:r>
            <a:r>
              <a:rPr lang="en-US"/>
              <a:t>ớc lớn có thể đ</a:t>
            </a:r>
            <a:r>
              <a:rPr lang="vi-VN"/>
              <a:t>ư</a:t>
            </a:r>
            <a:r>
              <a:rPr lang="en-US"/>
              <a:t>ợc chia thành 2 vùng nhớ để đáp ứng các yêu cầu cấp phát nhỏ.    </a:t>
            </a:r>
          </a:p>
        </p:txBody>
      </p:sp>
      <p:sp>
        <p:nvSpPr>
          <p:cNvPr id="4" name="Date Placeholder 3">
            <a:extLst>
              <a:ext uri="{FF2B5EF4-FFF2-40B4-BE49-F238E27FC236}">
                <a16:creationId xmlns:a16="http://schemas.microsoft.com/office/drawing/2014/main" id="{86C5F475-C8EE-4642-96CF-92E4EE3F404E}"/>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CD1E04B7-E818-4B6F-80EE-E95BBCF6F8A4}"/>
              </a:ext>
            </a:extLst>
          </p:cNvPr>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a:extLst>
              <a:ext uri="{FF2B5EF4-FFF2-40B4-BE49-F238E27FC236}">
                <a16:creationId xmlns:a16="http://schemas.microsoft.com/office/drawing/2014/main" id="{78F4B024-7B89-47F8-A07A-29393D67BD3B}"/>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17946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8122-C133-43F0-8261-9CBF19C93BB2}"/>
              </a:ext>
            </a:extLst>
          </p:cNvPr>
          <p:cNvSpPr>
            <a:spLocks noGrp="1"/>
          </p:cNvSpPr>
          <p:nvPr>
            <p:ph type="title"/>
          </p:nvPr>
        </p:nvSpPr>
        <p:spPr/>
        <p:txBody>
          <a:bodyPr/>
          <a:lstStyle/>
          <a:p>
            <a:r>
              <a:rPr lang="en-US"/>
              <a:t>Bộ nhớ ảo</a:t>
            </a:r>
          </a:p>
        </p:txBody>
      </p:sp>
      <p:sp>
        <p:nvSpPr>
          <p:cNvPr id="3" name="Content Placeholder 2">
            <a:extLst>
              <a:ext uri="{FF2B5EF4-FFF2-40B4-BE49-F238E27FC236}">
                <a16:creationId xmlns:a16="http://schemas.microsoft.com/office/drawing/2014/main" id="{FFA4BF3C-8EC0-481E-865D-94197197D316}"/>
              </a:ext>
            </a:extLst>
          </p:cNvPr>
          <p:cNvSpPr>
            <a:spLocks noGrp="1"/>
          </p:cNvSpPr>
          <p:nvPr>
            <p:ph idx="1"/>
          </p:nvPr>
        </p:nvSpPr>
        <p:spPr/>
        <p:txBody>
          <a:bodyPr/>
          <a:lstStyle/>
          <a:p>
            <a:r>
              <a:rPr lang="en-US"/>
              <a:t>Hệ thống bộ nhớ ảo của Linux duy trì không gian địa chỉ cho mỗi tiến trình. Nó tạo các trang ảo theo yêu cầu và quản lý việc nạp các trang ảo từ đĩa cũng nh</a:t>
            </a:r>
            <a:r>
              <a:rPr lang="vi-VN"/>
              <a:t>ư</a:t>
            </a:r>
            <a:r>
              <a:rPr lang="en-US"/>
              <a:t> di chuyển chúng trở về đĩa khi đ</a:t>
            </a:r>
            <a:r>
              <a:rPr lang="vi-VN"/>
              <a:t>ư</a:t>
            </a:r>
            <a:r>
              <a:rPr lang="en-US"/>
              <a:t>ợc yêu cầu.</a:t>
            </a:r>
          </a:p>
          <a:p>
            <a:r>
              <a:rPr lang="en-US"/>
              <a:t>Không gian địa chỉ của một tiến trình có thể chia thành 2 view riêng biệt:</a:t>
            </a:r>
          </a:p>
          <a:p>
            <a:pPr lvl="1"/>
            <a:r>
              <a:rPr lang="en-US"/>
              <a:t>Logical view: Mô tả các h</a:t>
            </a:r>
            <a:r>
              <a:rPr lang="vi-VN"/>
              <a:t>ư</a:t>
            </a:r>
            <a:r>
              <a:rPr lang="en-US"/>
              <a:t>ớng dẫn liên quan đến việc bố trí không gian địa chỉ. Không gian địa chỉ chứa một tập các vùng nhớ không chồng lấn nhau, mỗi vùng nhớ là một tập các trang nhớ liên tục.</a:t>
            </a:r>
          </a:p>
          <a:p>
            <a:pPr lvl="1"/>
            <a:r>
              <a:rPr lang="en-US"/>
              <a:t>Physical view: Đ</a:t>
            </a:r>
            <a:r>
              <a:rPr lang="vi-VN"/>
              <a:t>ư</a:t>
            </a:r>
            <a:r>
              <a:rPr lang="en-US"/>
              <a:t>ợc l</a:t>
            </a:r>
            <a:r>
              <a:rPr lang="vi-VN"/>
              <a:t>ư</a:t>
            </a:r>
            <a:r>
              <a:rPr lang="en-US"/>
              <a:t>u trữ trên bảng trang của tiến trình và đ</a:t>
            </a:r>
            <a:r>
              <a:rPr lang="vi-VN"/>
              <a:t>ư</a:t>
            </a:r>
            <a:r>
              <a:rPr lang="en-US"/>
              <a:t>ợc quản lý bởi một tập các routines.</a:t>
            </a:r>
          </a:p>
          <a:p>
            <a:endParaRPr lang="en-US"/>
          </a:p>
        </p:txBody>
      </p:sp>
      <p:sp>
        <p:nvSpPr>
          <p:cNvPr id="4" name="Date Placeholder 3">
            <a:extLst>
              <a:ext uri="{FF2B5EF4-FFF2-40B4-BE49-F238E27FC236}">
                <a16:creationId xmlns:a16="http://schemas.microsoft.com/office/drawing/2014/main" id="{209BF502-7862-4EEC-B53A-2E4A2CCE7790}"/>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3E39ECB8-C937-4946-9D8C-837FAA8E869A}"/>
              </a:ext>
            </a:extLst>
          </p:cNvPr>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a:extLst>
              <a:ext uri="{FF2B5EF4-FFF2-40B4-BE49-F238E27FC236}">
                <a16:creationId xmlns:a16="http://schemas.microsoft.com/office/drawing/2014/main" id="{E9221B9B-78C8-4AED-810D-C687A8CDD7C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74730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DCC6-D2B2-4380-B8BF-EBD3E3D27608}"/>
              </a:ext>
            </a:extLst>
          </p:cNvPr>
          <p:cNvSpPr>
            <a:spLocks noGrp="1"/>
          </p:cNvSpPr>
          <p:nvPr>
            <p:ph type="title"/>
          </p:nvPr>
        </p:nvSpPr>
        <p:spPr/>
        <p:txBody>
          <a:bodyPr/>
          <a:lstStyle/>
          <a:p>
            <a:r>
              <a:rPr lang="en-US"/>
              <a:t>Bộ nhớ ảo</a:t>
            </a:r>
          </a:p>
        </p:txBody>
      </p:sp>
      <p:sp>
        <p:nvSpPr>
          <p:cNvPr id="3" name="Content Placeholder 2">
            <a:extLst>
              <a:ext uri="{FF2B5EF4-FFF2-40B4-BE49-F238E27FC236}">
                <a16:creationId xmlns:a16="http://schemas.microsoft.com/office/drawing/2014/main" id="{16179CD8-E5C5-41D9-A584-A719CC5C578C}"/>
              </a:ext>
            </a:extLst>
          </p:cNvPr>
          <p:cNvSpPr>
            <a:spLocks noGrp="1"/>
          </p:cNvSpPr>
          <p:nvPr>
            <p:ph idx="1"/>
          </p:nvPr>
        </p:nvSpPr>
        <p:spPr/>
        <p:txBody>
          <a:bodyPr/>
          <a:lstStyle/>
          <a:p>
            <a:r>
              <a:rPr lang="en-US"/>
              <a:t>Vùng nhớ ảo đ</a:t>
            </a:r>
            <a:r>
              <a:rPr lang="vi-VN"/>
              <a:t>ư</a:t>
            </a:r>
            <a:r>
              <a:rPr lang="en-US"/>
              <a:t>ợc đặc tr</a:t>
            </a:r>
            <a:r>
              <a:rPr lang="vi-VN"/>
              <a:t>ư</a:t>
            </a:r>
            <a:r>
              <a:rPr lang="en-US"/>
              <a:t>ng bởi:</a:t>
            </a:r>
          </a:p>
          <a:p>
            <a:pPr lvl="1"/>
            <a:r>
              <a:rPr lang="en-US"/>
              <a:t>Backing store: n</a:t>
            </a:r>
            <a:r>
              <a:rPr lang="vi-VN"/>
              <a:t>ơ</a:t>
            </a:r>
            <a:r>
              <a:rPr lang="en-US"/>
              <a:t>i lấy ra các trang của vùng nhớ, th</a:t>
            </a:r>
            <a:r>
              <a:rPr lang="vi-VN"/>
              <a:t>ư</a:t>
            </a:r>
            <a:r>
              <a:rPr lang="en-US"/>
              <a:t>ờng là một tập tin hoặc không có gì (demand-zero memory).</a:t>
            </a:r>
          </a:p>
          <a:p>
            <a:pPr lvl="1"/>
            <a:r>
              <a:rPr lang="en-US"/>
              <a:t>C</a:t>
            </a:r>
            <a:r>
              <a:rPr lang="vi-VN"/>
              <a:t>ơ</a:t>
            </a:r>
            <a:r>
              <a:rPr lang="en-US"/>
              <a:t> chế đối với thao tác ghi:  </a:t>
            </a:r>
            <a:r>
              <a:rPr lang="en-US" altLang="ja-JP"/>
              <a:t>chia sẻ trang hoặc copy-on-write.</a:t>
            </a:r>
          </a:p>
          <a:p>
            <a:r>
              <a:rPr lang="en-US"/>
              <a:t>Nhân tạo một không gian địa chỉ mới khi:</a:t>
            </a:r>
          </a:p>
          <a:p>
            <a:pPr lvl="1"/>
            <a:r>
              <a:rPr lang="en-US"/>
              <a:t>Một tiến trình thực thi một ch</a:t>
            </a:r>
            <a:r>
              <a:rPr lang="vi-VN"/>
              <a:t>ư</a:t>
            </a:r>
            <a:r>
              <a:rPr lang="en-US"/>
              <a:t>ơng trình mới qua system call exec()</a:t>
            </a:r>
          </a:p>
          <a:p>
            <a:pPr lvl="1"/>
            <a:r>
              <a:rPr lang="en-US"/>
              <a:t>Trong khi tạo một tiến trình mới với system call fork()</a:t>
            </a:r>
          </a:p>
          <a:p>
            <a:endParaRPr lang="en-US"/>
          </a:p>
        </p:txBody>
      </p:sp>
      <p:sp>
        <p:nvSpPr>
          <p:cNvPr id="4" name="Date Placeholder 3">
            <a:extLst>
              <a:ext uri="{FF2B5EF4-FFF2-40B4-BE49-F238E27FC236}">
                <a16:creationId xmlns:a16="http://schemas.microsoft.com/office/drawing/2014/main" id="{46E9281C-1858-4E4F-B549-A98AE45C3580}"/>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8F97B349-93DF-45A3-9419-370EA9E6AF2D}"/>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a:extLst>
              <a:ext uri="{FF2B5EF4-FFF2-40B4-BE49-F238E27FC236}">
                <a16:creationId xmlns:a16="http://schemas.microsoft.com/office/drawing/2014/main" id="{04D95441-4269-4F2A-BD9B-EFEFEEF989CA}"/>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60063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8AE5-E7F8-4F76-B485-AB897B6864E6}"/>
              </a:ext>
            </a:extLst>
          </p:cNvPr>
          <p:cNvSpPr>
            <a:spLocks noGrp="1"/>
          </p:cNvSpPr>
          <p:nvPr>
            <p:ph type="title"/>
          </p:nvPr>
        </p:nvSpPr>
        <p:spPr/>
        <p:txBody>
          <a:bodyPr/>
          <a:lstStyle/>
          <a:p>
            <a:r>
              <a:rPr lang="en-US"/>
              <a:t>Bộ nhớ ảo</a:t>
            </a:r>
          </a:p>
        </p:txBody>
      </p:sp>
      <p:sp>
        <p:nvSpPr>
          <p:cNvPr id="3" name="Content Placeholder 2">
            <a:extLst>
              <a:ext uri="{FF2B5EF4-FFF2-40B4-BE49-F238E27FC236}">
                <a16:creationId xmlns:a16="http://schemas.microsoft.com/office/drawing/2014/main" id="{0AEC03F3-EDD9-4C2C-9C81-51FE47345C4B}"/>
              </a:ext>
            </a:extLst>
          </p:cNvPr>
          <p:cNvSpPr>
            <a:spLocks noGrp="1"/>
          </p:cNvSpPr>
          <p:nvPr>
            <p:ph idx="1"/>
          </p:nvPr>
        </p:nvSpPr>
        <p:spPr>
          <a:xfrm>
            <a:off x="250727" y="1340049"/>
            <a:ext cx="8640960" cy="4824536"/>
          </a:xfrm>
        </p:spPr>
        <p:txBody>
          <a:bodyPr/>
          <a:lstStyle/>
          <a:p>
            <a:r>
              <a:rPr lang="en-US"/>
              <a:t>Khi thực thi một ch</a:t>
            </a:r>
            <a:r>
              <a:rPr lang="vi-VN"/>
              <a:t>ư</a:t>
            </a:r>
            <a:r>
              <a:rPr lang="en-US"/>
              <a:t>ơng trình mới, tiến trình đ</a:t>
            </a:r>
            <a:r>
              <a:rPr lang="vi-VN"/>
              <a:t>ư</a:t>
            </a:r>
            <a:r>
              <a:rPr lang="en-US"/>
              <a:t>ợc cung cấp một vùng nhớ ảo mới, hoàn toàn trống. Routine chịu trách nhiệm nạp ch</a:t>
            </a:r>
            <a:r>
              <a:rPr lang="vi-VN"/>
              <a:t>ư</a:t>
            </a:r>
            <a:r>
              <a:rPr lang="en-US"/>
              <a:t>ơng trình sẽ nạp đầy (populate) không gian địa chỉ này với các vùng nhớ ảo. </a:t>
            </a:r>
          </a:p>
          <a:p>
            <a:r>
              <a:rPr lang="en-US"/>
              <a:t>Quá trình tạo một tiến trình mới với fork() sẽ tạo ra một bản sao đầy đủ của không gian địa chỉ ảo của tiến trình hiện tại. </a:t>
            </a:r>
          </a:p>
          <a:p>
            <a:pPr lvl="1"/>
            <a:r>
              <a:rPr lang="en-US"/>
              <a:t>Nhân sẽ sao chép các thông tin cấu trúc bộ nhớ ảo của cha, sau đó tạo ra một tập các bảng trang cho con. </a:t>
            </a:r>
          </a:p>
          <a:p>
            <a:pPr lvl="1"/>
            <a:r>
              <a:rPr lang="en-US"/>
              <a:t>Các bảng trang của cha đ</a:t>
            </a:r>
            <a:r>
              <a:rPr lang="vi-VN"/>
              <a:t>ư</a:t>
            </a:r>
            <a:r>
              <a:rPr lang="en-US"/>
              <a:t>ợc sao chép trực tiếp cho con.</a:t>
            </a:r>
          </a:p>
          <a:p>
            <a:pPr lvl="1"/>
            <a:r>
              <a:rPr lang="en-US"/>
              <a:t>Kết thúc fork(), cha và con cùng chia sẻ cùng số trang nhớ vật lý trong không gian địa chỉ của chúng.  </a:t>
            </a:r>
          </a:p>
          <a:p>
            <a:endParaRPr lang="en-US"/>
          </a:p>
        </p:txBody>
      </p:sp>
      <p:sp>
        <p:nvSpPr>
          <p:cNvPr id="4" name="Date Placeholder 3">
            <a:extLst>
              <a:ext uri="{FF2B5EF4-FFF2-40B4-BE49-F238E27FC236}">
                <a16:creationId xmlns:a16="http://schemas.microsoft.com/office/drawing/2014/main" id="{EADD93A6-211D-4F14-B9CB-355D98BD5BCA}"/>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07E00D7B-5FED-4CA5-A142-215965EB44D0}"/>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a:extLst>
              <a:ext uri="{FF2B5EF4-FFF2-40B4-BE49-F238E27FC236}">
                <a16:creationId xmlns:a16="http://schemas.microsoft.com/office/drawing/2014/main" id="{01AADAB8-952A-47C3-B1FD-DB202B8F428D}"/>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910932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0710-E1ED-4E6F-A86D-82148AE7C578}"/>
              </a:ext>
            </a:extLst>
          </p:cNvPr>
          <p:cNvSpPr>
            <a:spLocks noGrp="1"/>
          </p:cNvSpPr>
          <p:nvPr>
            <p:ph type="title"/>
          </p:nvPr>
        </p:nvSpPr>
        <p:spPr/>
        <p:txBody>
          <a:bodyPr/>
          <a:lstStyle/>
          <a:p>
            <a:r>
              <a:rPr lang="en-US"/>
              <a:t>Hoán vị và phân trang</a:t>
            </a:r>
          </a:p>
        </p:txBody>
      </p:sp>
      <p:sp>
        <p:nvSpPr>
          <p:cNvPr id="3" name="Content Placeholder 2">
            <a:extLst>
              <a:ext uri="{FF2B5EF4-FFF2-40B4-BE49-F238E27FC236}">
                <a16:creationId xmlns:a16="http://schemas.microsoft.com/office/drawing/2014/main" id="{54A29E29-E86F-4D0F-8F51-672EC7EAD80E}"/>
              </a:ext>
            </a:extLst>
          </p:cNvPr>
          <p:cNvSpPr>
            <a:spLocks noGrp="1"/>
          </p:cNvSpPr>
          <p:nvPr>
            <p:ph idx="1"/>
          </p:nvPr>
        </p:nvSpPr>
        <p:spPr/>
        <p:txBody>
          <a:bodyPr/>
          <a:lstStyle/>
          <a:p>
            <a:r>
              <a:rPr lang="en-US"/>
              <a:t>Hệ thống bộ nhớ ảo phân trang cần phải tái định vị các trang nhớ của bộ nhớ vật lý đ</a:t>
            </a:r>
            <a:r>
              <a:rPr lang="vi-VN"/>
              <a:t>ư</a:t>
            </a:r>
            <a:r>
              <a:rPr lang="en-US"/>
              <a:t>ợc đ</a:t>
            </a:r>
            <a:r>
              <a:rPr lang="vi-VN"/>
              <a:t>ư</a:t>
            </a:r>
            <a:r>
              <a:rPr lang="en-US"/>
              <a:t>a ra xuống đĩa khi cần thêm bộ nhớ cho một tác vụ nào đó. </a:t>
            </a:r>
          </a:p>
          <a:p>
            <a:r>
              <a:rPr lang="en-US"/>
              <a:t>Hệ thống phân trang đ</a:t>
            </a:r>
            <a:r>
              <a:rPr lang="vi-VN"/>
              <a:t>ư</a:t>
            </a:r>
            <a:r>
              <a:rPr lang="en-US"/>
              <a:t>ợc chia thành 2 phần:</a:t>
            </a:r>
          </a:p>
          <a:p>
            <a:pPr lvl="1"/>
            <a:r>
              <a:rPr lang="en-US"/>
              <a:t>Giải thuật pageout-policy: Quyết định trang nào sẽ đ</a:t>
            </a:r>
            <a:r>
              <a:rPr lang="vi-VN"/>
              <a:t>ư</a:t>
            </a:r>
            <a:r>
              <a:rPr lang="en-US"/>
              <a:t>ợc ghi ra đĩa và khi nào thì thực hiện.</a:t>
            </a:r>
          </a:p>
          <a:p>
            <a:pPr lvl="1"/>
            <a:r>
              <a:rPr lang="en-US"/>
              <a:t> Paging mechanism: Thực hiện việc di chuyển, đồng thời cũng phụ trách việc đem dữ liệu trang trở lại bộ nhớ vật lý. </a:t>
            </a:r>
          </a:p>
          <a:p>
            <a:pPr lvl="2"/>
            <a:r>
              <a:rPr lang="en-US" sz="2200"/>
              <a:t>Trang có thể đ</a:t>
            </a:r>
            <a:r>
              <a:rPr lang="vi-VN" sz="2200"/>
              <a:t>ư</a:t>
            </a:r>
            <a:r>
              <a:rPr lang="en-US" sz="2200"/>
              <a:t>ợc đ</a:t>
            </a:r>
            <a:r>
              <a:rPr lang="vi-VN" sz="2200"/>
              <a:t>ư</a:t>
            </a:r>
            <a:r>
              <a:rPr lang="en-US" sz="2200"/>
              <a:t>a đến thiết bị khác, phân vùng khác hoặc tập tin. </a:t>
            </a:r>
          </a:p>
          <a:p>
            <a:pPr lvl="2"/>
            <a:r>
              <a:rPr lang="en-US" sz="2200"/>
              <a:t>Sử dụng giải thuật next – fit để ghi các trang liên tục. </a:t>
            </a:r>
          </a:p>
          <a:p>
            <a:endParaRPr lang="en-US"/>
          </a:p>
        </p:txBody>
      </p:sp>
      <p:sp>
        <p:nvSpPr>
          <p:cNvPr id="4" name="Date Placeholder 3">
            <a:extLst>
              <a:ext uri="{FF2B5EF4-FFF2-40B4-BE49-F238E27FC236}">
                <a16:creationId xmlns:a16="http://schemas.microsoft.com/office/drawing/2014/main" id="{944275BC-50DC-436D-9B14-1798483535DB}"/>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E8770B6A-A20E-4E4F-B93D-0458A5EA2011}"/>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a:extLst>
              <a:ext uri="{FF2B5EF4-FFF2-40B4-BE49-F238E27FC236}">
                <a16:creationId xmlns:a16="http://schemas.microsoft.com/office/drawing/2014/main" id="{BDD788E0-CB1C-4B70-8BD1-7EE8E935FAC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818027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7A3F-0469-4FBD-B869-B391E83ED133}"/>
              </a:ext>
            </a:extLst>
          </p:cNvPr>
          <p:cNvSpPr>
            <a:spLocks noGrp="1"/>
          </p:cNvSpPr>
          <p:nvPr>
            <p:ph type="title"/>
          </p:nvPr>
        </p:nvSpPr>
        <p:spPr/>
        <p:txBody>
          <a:bodyPr/>
          <a:lstStyle/>
          <a:p>
            <a:r>
              <a:rPr lang="en-US"/>
              <a:t>Tóm tắt nội dung buổi học</a:t>
            </a:r>
          </a:p>
        </p:txBody>
      </p:sp>
      <p:sp>
        <p:nvSpPr>
          <p:cNvPr id="3" name="Content Placeholder 2">
            <a:extLst>
              <a:ext uri="{FF2B5EF4-FFF2-40B4-BE49-F238E27FC236}">
                <a16:creationId xmlns:a16="http://schemas.microsoft.com/office/drawing/2014/main" id="{BAC6CB30-E65D-4848-811D-19B4D0CA81D9}"/>
              </a:ext>
            </a:extLst>
          </p:cNvPr>
          <p:cNvSpPr>
            <a:spLocks noGrp="1"/>
          </p:cNvSpPr>
          <p:nvPr>
            <p:ph idx="1"/>
          </p:nvPr>
        </p:nvSpPr>
        <p:spPr/>
        <p:txBody>
          <a:bodyPr/>
          <a:lstStyle/>
          <a:p>
            <a:pPr>
              <a:defRPr/>
            </a:pPr>
            <a:r>
              <a:rPr lang="en-US"/>
              <a:t>Hệ điều hành Linux: </a:t>
            </a:r>
          </a:p>
          <a:p>
            <a:pPr lvl="1">
              <a:defRPr/>
            </a:pPr>
            <a:r>
              <a:rPr lang="en-US"/>
              <a:t>Lịch sử phát triển</a:t>
            </a:r>
          </a:p>
          <a:p>
            <a:pPr lvl="1">
              <a:defRPr/>
            </a:pPr>
            <a:r>
              <a:rPr lang="en-US"/>
              <a:t>Nguyên tắc thiết kế</a:t>
            </a:r>
          </a:p>
          <a:p>
            <a:pPr lvl="1">
              <a:defRPr/>
            </a:pPr>
            <a:r>
              <a:rPr lang="en-US"/>
              <a:t>Các thành phần chính</a:t>
            </a:r>
          </a:p>
          <a:p>
            <a:pPr lvl="1">
              <a:defRPr/>
            </a:pPr>
            <a:r>
              <a:rPr lang="en-US"/>
              <a:t>Quản lý tiến trình</a:t>
            </a:r>
          </a:p>
          <a:p>
            <a:pPr lvl="1">
              <a:defRPr/>
            </a:pPr>
            <a:r>
              <a:rPr lang="en-US"/>
              <a:t>Cách thức xử lý định thời </a:t>
            </a:r>
          </a:p>
          <a:p>
            <a:pPr lvl="1">
              <a:defRPr/>
            </a:pPr>
            <a:r>
              <a:rPr lang="en-US"/>
              <a:t>Giao tiếp liên tiến trình </a:t>
            </a:r>
          </a:p>
          <a:p>
            <a:pPr lvl="1">
              <a:defRPr/>
            </a:pPr>
            <a:r>
              <a:rPr lang="en-US"/>
              <a:t>Quản lý bộ nhớ trên Linux.</a:t>
            </a:r>
          </a:p>
          <a:p>
            <a:endParaRPr lang="en-US"/>
          </a:p>
        </p:txBody>
      </p:sp>
      <p:sp>
        <p:nvSpPr>
          <p:cNvPr id="4" name="Date Placeholder 3">
            <a:extLst>
              <a:ext uri="{FF2B5EF4-FFF2-40B4-BE49-F238E27FC236}">
                <a16:creationId xmlns:a16="http://schemas.microsoft.com/office/drawing/2014/main" id="{42487AF1-2AEB-4193-B0BA-19DECC1DFE3B}"/>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20E2D1A6-F424-4B91-AEE5-39F29840E2FB}"/>
              </a:ext>
            </a:extLst>
          </p:cNvPr>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a:extLst>
              <a:ext uri="{FF2B5EF4-FFF2-40B4-BE49-F238E27FC236}">
                <a16:creationId xmlns:a16="http://schemas.microsoft.com/office/drawing/2014/main" id="{925F5629-DB08-4190-809B-477871FCBE5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316851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7B31-90E4-4971-9327-1E65BB941119}"/>
              </a:ext>
            </a:extLst>
          </p:cNvPr>
          <p:cNvSpPr>
            <a:spLocks noGrp="1"/>
          </p:cNvSpPr>
          <p:nvPr>
            <p:ph type="title"/>
          </p:nvPr>
        </p:nvSpPr>
        <p:spPr/>
        <p:txBody>
          <a:bodyPr/>
          <a:lstStyle/>
          <a:p>
            <a:r>
              <a:rPr lang="en-US"/>
              <a:t>Câu hỏi ôn tập</a:t>
            </a:r>
          </a:p>
        </p:txBody>
      </p:sp>
      <p:sp>
        <p:nvSpPr>
          <p:cNvPr id="3" name="Content Placeholder 2">
            <a:extLst>
              <a:ext uri="{FF2B5EF4-FFF2-40B4-BE49-F238E27FC236}">
                <a16:creationId xmlns:a16="http://schemas.microsoft.com/office/drawing/2014/main" id="{A3B37DB2-335A-4219-8E08-87ADCB7E174E}"/>
              </a:ext>
            </a:extLst>
          </p:cNvPr>
          <p:cNvSpPr>
            <a:spLocks noGrp="1"/>
          </p:cNvSpPr>
          <p:nvPr>
            <p:ph idx="1"/>
          </p:nvPr>
        </p:nvSpPr>
        <p:spPr/>
        <p:txBody>
          <a:bodyPr/>
          <a:lstStyle/>
          <a:p>
            <a:r>
              <a:rPr lang="en-US"/>
              <a:t>Nguyên tắc thiết kế của hệ điều hành Linux?</a:t>
            </a:r>
          </a:p>
          <a:p>
            <a:r>
              <a:rPr lang="en-US"/>
              <a:t>Các thành phần của hệ điều hành Linux?</a:t>
            </a:r>
          </a:p>
          <a:p>
            <a:r>
              <a:rPr lang="en-US"/>
              <a:t>Các loại module nhân trong Linux?</a:t>
            </a:r>
          </a:p>
          <a:p>
            <a:r>
              <a:rPr lang="en-US"/>
              <a:t>Linux quản lý tiến trình như thế nào? Có điểm gì khác so với kiến thức đã học?</a:t>
            </a:r>
          </a:p>
          <a:p>
            <a:r>
              <a:rPr lang="en-US"/>
              <a:t>Linux quản lý bộ nhớ như thế nào? Có điểm gì khác so với kiến thức đã học?</a:t>
            </a:r>
          </a:p>
          <a:p>
            <a:r>
              <a:rPr lang="en-US"/>
              <a:t>Trình bày bộ nhớ ảo trên Linux? Có điểm gì khác so với kiến thức đã học?</a:t>
            </a:r>
          </a:p>
          <a:p>
            <a:endParaRPr lang="en-US"/>
          </a:p>
          <a:p>
            <a:endParaRPr lang="en-US"/>
          </a:p>
        </p:txBody>
      </p:sp>
      <p:sp>
        <p:nvSpPr>
          <p:cNvPr id="4" name="Date Placeholder 3">
            <a:extLst>
              <a:ext uri="{FF2B5EF4-FFF2-40B4-BE49-F238E27FC236}">
                <a16:creationId xmlns:a16="http://schemas.microsoft.com/office/drawing/2014/main" id="{CBD76A28-AE43-4D90-B752-1D01E0FB60C5}"/>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16A9EA33-00B8-4DC9-B83D-FBBC56AB657D}"/>
              </a:ext>
            </a:extLst>
          </p:cNvPr>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a:extLst>
              <a:ext uri="{FF2B5EF4-FFF2-40B4-BE49-F238E27FC236}">
                <a16:creationId xmlns:a16="http://schemas.microsoft.com/office/drawing/2014/main" id="{9CE0878A-C234-454C-87D2-63E5E3C5B9A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84805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chương 8</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7" name="Content Placeholder 6"/>
          <p:cNvSpPr>
            <a:spLocks noGrp="1"/>
          </p:cNvSpPr>
          <p:nvPr>
            <p:ph idx="1"/>
          </p:nvPr>
        </p:nvSpPr>
        <p:spPr/>
        <p:txBody>
          <a:bodyPr/>
          <a:lstStyle/>
          <a:p>
            <a:pPr marL="0" indent="0">
              <a:buNone/>
            </a:pPr>
            <a:r>
              <a:rPr lang="en-US"/>
              <a:t>Xét chuỗi truy xuất bộ nhớ sau:</a:t>
            </a:r>
          </a:p>
          <a:p>
            <a:pPr marL="0" indent="0">
              <a:buNone/>
            </a:pPr>
            <a:r>
              <a:rPr lang="en-US"/>
              <a:t>1, 2, 3, 4, 2, 1, 5, 6, 2, 1, 2, 3, 7, 6, 3, 2, 1, 2, 3, 6</a:t>
            </a:r>
          </a:p>
          <a:p>
            <a:pPr marL="0" indent="0">
              <a:buNone/>
            </a:pPr>
            <a:r>
              <a:rPr lang="en-US"/>
              <a:t>Có bao nhiêu lỗi trang xảy ra khi sử dụng các thuật toán thay thế sau đây, giả sử có lần lượt là 2, 3, 4, 5 khung trang.</a:t>
            </a:r>
          </a:p>
          <a:p>
            <a:pPr marL="514350" indent="-514350">
              <a:buFont typeface="+mj-lt"/>
              <a:buAutoNum type="alphaLcPeriod"/>
            </a:pPr>
            <a:r>
              <a:rPr lang="en-US"/>
              <a:t>LRU</a:t>
            </a:r>
          </a:p>
          <a:p>
            <a:pPr marL="514350" indent="-514350">
              <a:buFont typeface="+mj-lt"/>
              <a:buAutoNum type="alphaLcPeriod"/>
            </a:pPr>
            <a:r>
              <a:rPr lang="en-US"/>
              <a:t>FIFO</a:t>
            </a:r>
          </a:p>
          <a:p>
            <a:pPr marL="514350" indent="-514350">
              <a:buFont typeface="+mj-lt"/>
              <a:buAutoNum type="alphaLcPeriod"/>
            </a:pPr>
            <a:r>
              <a:rPr lang="en-US"/>
              <a:t>Chiến lược tối ưu (OPT)</a:t>
            </a:r>
          </a:p>
        </p:txBody>
      </p:sp>
    </p:spTree>
    <p:extLst>
      <p:ext uri="{BB962C8B-B14F-4D97-AF65-F5344CB8AC3E}">
        <p14:creationId xmlns:p14="http://schemas.microsoft.com/office/powerpoint/2010/main" val="3421173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2/13/2020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10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9</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defRPr/>
            </a:pPr>
            <a:r>
              <a:rPr lang="en-US" altLang="en-US"/>
              <a:t>Hiểu đ</a:t>
            </a:r>
            <a:r>
              <a:rPr lang="vi-VN" altLang="en-US"/>
              <a:t>ư</a:t>
            </a:r>
            <a:r>
              <a:rPr lang="en-US" altLang="en-US"/>
              <a:t>ợc các kiến thức cơ bản về hệ điều hành Linux.</a:t>
            </a:r>
          </a:p>
          <a:p>
            <a:pPr>
              <a:defRPr/>
            </a:pPr>
            <a:r>
              <a:rPr lang="en-US" altLang="en-US"/>
              <a:t>Phân tích, so sánh, đánh giá các kiến thức đã học và cách thức áp dụng các kiến thức đó vào hệ điều hành Linux. </a:t>
            </a:r>
            <a:endParaRPr lang="vi-VN" altLang="en-US"/>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9</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defRPr/>
            </a:pPr>
            <a:r>
              <a:rPr lang="en-US"/>
              <a:t>Hệ điều hành Linux: </a:t>
            </a:r>
          </a:p>
          <a:p>
            <a:pPr lvl="1">
              <a:defRPr/>
            </a:pPr>
            <a:r>
              <a:rPr lang="en-US"/>
              <a:t>Lịch sử phát triển</a:t>
            </a:r>
          </a:p>
          <a:p>
            <a:pPr lvl="1">
              <a:defRPr/>
            </a:pPr>
            <a:r>
              <a:rPr lang="en-US"/>
              <a:t>Nguyên tắc thiết kế</a:t>
            </a:r>
          </a:p>
          <a:p>
            <a:pPr lvl="1">
              <a:defRPr/>
            </a:pPr>
            <a:r>
              <a:rPr lang="en-US"/>
              <a:t>Các thành phần chính</a:t>
            </a:r>
          </a:p>
          <a:p>
            <a:pPr lvl="1">
              <a:defRPr/>
            </a:pPr>
            <a:r>
              <a:rPr lang="en-US"/>
              <a:t>Quản lý tiến trình</a:t>
            </a:r>
          </a:p>
          <a:p>
            <a:pPr lvl="1">
              <a:defRPr/>
            </a:pPr>
            <a:r>
              <a:rPr lang="en-US"/>
              <a:t>Cách thức xử lý định thời </a:t>
            </a:r>
          </a:p>
          <a:p>
            <a:pPr lvl="1">
              <a:defRPr/>
            </a:pPr>
            <a:r>
              <a:rPr lang="en-US"/>
              <a:t>Giao tiếp liên tiến trình </a:t>
            </a:r>
          </a:p>
          <a:p>
            <a:pPr lvl="1">
              <a:defRPr/>
            </a:pPr>
            <a:r>
              <a:rPr lang="en-US"/>
              <a:t>Quản lý bộ nhớ trên Linux.</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Tree>
    <p:extLst>
      <p:ext uri="{BB962C8B-B14F-4D97-AF65-F5344CB8AC3E}">
        <p14:creationId xmlns:p14="http://schemas.microsoft.com/office/powerpoint/2010/main" val="1601255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Lịch sử phát triển của Linux</a:t>
            </a:r>
            <a:endParaRPr lang="vi-VN" altLang="ja-JP"/>
          </a:p>
        </p:txBody>
      </p:sp>
      <p:sp>
        <p:nvSpPr>
          <p:cNvPr id="3" name="コンテンツ プレースホルダー 2"/>
          <p:cNvSpPr>
            <a:spLocks noGrp="1"/>
          </p:cNvSpPr>
          <p:nvPr>
            <p:ph idx="1"/>
          </p:nvPr>
        </p:nvSpPr>
        <p:spPr>
          <a:xfrm>
            <a:off x="251520" y="1371599"/>
            <a:ext cx="8640960" cy="5029201"/>
          </a:xfrm>
        </p:spPr>
        <p:txBody>
          <a:bodyPr/>
          <a:lstStyle/>
          <a:p>
            <a:pPr algn="just"/>
            <a:r>
              <a:rPr lang="en-US" altLang="en-US" sz="2400">
                <a:ea typeface="Tahoma" panose="020B0604030504040204" pitchFamily="34" charset="0"/>
              </a:rPr>
              <a:t>Linux là một hệ điều hành hiện đại, miễn phí dựa trên UNIX.</a:t>
            </a:r>
          </a:p>
          <a:p>
            <a:pPr algn="just"/>
            <a:r>
              <a:rPr lang="en-US" altLang="en-US" sz="2400">
                <a:ea typeface="Tahoma" panose="020B0604030504040204" pitchFamily="34" charset="0"/>
              </a:rPr>
              <a:t>Nhân Linux bắt đầu đ</a:t>
            </a:r>
            <a:r>
              <a:rPr lang="vi-VN" altLang="en-US" sz="2400">
                <a:ea typeface="Tahoma" panose="020B0604030504040204" pitchFamily="34" charset="0"/>
              </a:rPr>
              <a:t>ư</a:t>
            </a:r>
            <a:r>
              <a:rPr lang="en-US" altLang="en-US" sz="2400">
                <a:ea typeface="Tahoma" panose="020B0604030504040204" pitchFamily="34" charset="0"/>
              </a:rPr>
              <a:t>ợc phát triển bởi Linus Torvalds từ 1991, với mục đích ban đầu để t</a:t>
            </a:r>
            <a:r>
              <a:rPr lang="vi-VN" altLang="en-US" sz="2400">
                <a:ea typeface="Tahoma" panose="020B0604030504040204" pitchFamily="34" charset="0"/>
              </a:rPr>
              <a:t>ư</a:t>
            </a:r>
            <a:r>
              <a:rPr lang="en-US" altLang="en-US" sz="2400">
                <a:ea typeface="Tahoma" panose="020B0604030504040204" pitchFamily="34" charset="0"/>
              </a:rPr>
              <a:t>ơng thích với UNIX, đ</a:t>
            </a:r>
            <a:r>
              <a:rPr lang="vi-VN" altLang="en-US" sz="2400">
                <a:ea typeface="Tahoma" panose="020B0604030504040204" pitchFamily="34" charset="0"/>
              </a:rPr>
              <a:t>ư</a:t>
            </a:r>
            <a:r>
              <a:rPr lang="en-US" altLang="en-US" sz="2400">
                <a:ea typeface="Tahoma" panose="020B0604030504040204" pitchFamily="34" charset="0"/>
              </a:rPr>
              <a:t>ợc phát hành d</a:t>
            </a:r>
            <a:r>
              <a:rPr lang="vi-VN" altLang="en-US" sz="2400">
                <a:ea typeface="Tahoma" panose="020B0604030504040204" pitchFamily="34" charset="0"/>
              </a:rPr>
              <a:t>ư</a:t>
            </a:r>
            <a:r>
              <a:rPr lang="en-US" altLang="en-US" sz="2400">
                <a:ea typeface="Tahoma" panose="020B0604030504040204" pitchFamily="34" charset="0"/>
              </a:rPr>
              <a:t>ới dạng mã nguồn mở. </a:t>
            </a:r>
          </a:p>
          <a:p>
            <a:pPr algn="just"/>
            <a:r>
              <a:rPr lang="en-US" altLang="en-US" sz="2400">
                <a:ea typeface="Tahoma" panose="020B0604030504040204" pitchFamily="34" charset="0"/>
              </a:rPr>
              <a:t>Linux đ</a:t>
            </a:r>
            <a:r>
              <a:rPr lang="vi-VN" altLang="en-US" sz="2400">
                <a:ea typeface="Tahoma" panose="020B0604030504040204" pitchFamily="34" charset="0"/>
              </a:rPr>
              <a:t>ư</a:t>
            </a:r>
            <a:r>
              <a:rPr lang="en-US" altLang="en-US" sz="2400">
                <a:ea typeface="Tahoma" panose="020B0604030504040204" pitchFamily="34" charset="0"/>
              </a:rPr>
              <a:t>ợc phát triển và duy trì bởi nhiều ng</a:t>
            </a:r>
            <a:r>
              <a:rPr lang="vi-VN" altLang="en-US" sz="2400">
                <a:ea typeface="Tahoma" panose="020B0604030504040204" pitchFamily="34" charset="0"/>
              </a:rPr>
              <a:t>ư</a:t>
            </a:r>
            <a:r>
              <a:rPr lang="en-US" altLang="en-US" sz="2400">
                <a:ea typeface="Tahoma" panose="020B0604030504040204" pitchFamily="34" charset="0"/>
              </a:rPr>
              <a:t>ời dùng trên thế giới.</a:t>
            </a:r>
          </a:p>
          <a:p>
            <a:pPr algn="just"/>
            <a:r>
              <a:rPr lang="en-US" altLang="en-US" sz="2400">
                <a:ea typeface="Tahoma" panose="020B0604030504040204" pitchFamily="34" charset="0"/>
              </a:rPr>
              <a:t>Linux đ</a:t>
            </a:r>
            <a:r>
              <a:rPr lang="vi-VN" altLang="en-US" sz="2400">
                <a:ea typeface="Tahoma" panose="020B0604030504040204" pitchFamily="34" charset="0"/>
              </a:rPr>
              <a:t>ư</a:t>
            </a:r>
            <a:r>
              <a:rPr lang="en-US" altLang="en-US" sz="2400">
                <a:ea typeface="Tahoma" panose="020B0604030504040204" pitchFamily="34" charset="0"/>
              </a:rPr>
              <a:t>ợc thiết kế để hoạt động hiệu quả trên PC và nhiều nền tảng phần cứng khác. </a:t>
            </a:r>
            <a:endParaRPr lang="vi-VN" altLang="en-US" sz="2400">
              <a:ea typeface="Tahoma" panose="020B0604030504040204" pitchFamily="34" charset="0"/>
            </a:endParaRPr>
          </a:p>
          <a:p>
            <a:pPr algn="just"/>
            <a:r>
              <a:rPr lang="en-US" altLang="en-US" sz="2400">
                <a:ea typeface="Tahoma" panose="020B0604030504040204" pitchFamily="34" charset="0"/>
              </a:rPr>
              <a:t>Linux có nhiều bản phân phối khác nhau bao gồm nhân, các ứng dụng và công cụ quản lý. </a:t>
            </a:r>
            <a:endParaRPr lang="vi-VN" altLang="en-US" sz="2400">
              <a:ea typeface="Tahoma" panose="020B0604030504040204" pitchFamily="34" charset="0"/>
            </a:endParaRP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Tree>
    <p:extLst>
      <p:ext uri="{BB962C8B-B14F-4D97-AF65-F5344CB8AC3E}">
        <p14:creationId xmlns:p14="http://schemas.microsoft.com/office/powerpoint/2010/main" val="4273684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9309-B680-4ABD-848D-95398FAF2A2E}"/>
              </a:ext>
            </a:extLst>
          </p:cNvPr>
          <p:cNvSpPr>
            <a:spLocks noGrp="1"/>
          </p:cNvSpPr>
          <p:nvPr>
            <p:ph type="title"/>
          </p:nvPr>
        </p:nvSpPr>
        <p:spPr/>
        <p:txBody>
          <a:bodyPr/>
          <a:lstStyle/>
          <a:p>
            <a:r>
              <a:rPr lang="en-US"/>
              <a:t>Nhân Linux</a:t>
            </a:r>
          </a:p>
        </p:txBody>
      </p:sp>
      <p:sp>
        <p:nvSpPr>
          <p:cNvPr id="3" name="Content Placeholder 2">
            <a:extLst>
              <a:ext uri="{FF2B5EF4-FFF2-40B4-BE49-F238E27FC236}">
                <a16:creationId xmlns:a16="http://schemas.microsoft.com/office/drawing/2014/main" id="{E19B23AD-6579-4855-88A9-230ED067596B}"/>
              </a:ext>
            </a:extLst>
          </p:cNvPr>
          <p:cNvSpPr>
            <a:spLocks noGrp="1"/>
          </p:cNvSpPr>
          <p:nvPr>
            <p:ph idx="1"/>
          </p:nvPr>
        </p:nvSpPr>
        <p:spPr/>
        <p:txBody>
          <a:bodyPr/>
          <a:lstStyle/>
          <a:p>
            <a:r>
              <a:rPr lang="en-US"/>
              <a:t>Phiên bản 0.01 (5/1991) không có kết nối mạng, chỉ chạy trên PC với bộ xử lý Intel 80386.</a:t>
            </a:r>
          </a:p>
          <a:p>
            <a:r>
              <a:rPr lang="en-US"/>
              <a:t>Phiên bản 1.0 (3/1994) bổ sung nhiều chức năng mới:</a:t>
            </a:r>
          </a:p>
          <a:p>
            <a:pPr lvl="1"/>
            <a:r>
              <a:rPr lang="en-US"/>
              <a:t>Hỗ trợ giao thức TCP/IP</a:t>
            </a:r>
          </a:p>
          <a:p>
            <a:pPr lvl="1"/>
            <a:r>
              <a:rPr lang="en-US"/>
              <a:t>Giao tiếp socket t</a:t>
            </a:r>
            <a:r>
              <a:rPr lang="vi-VN"/>
              <a:t>ư</a:t>
            </a:r>
            <a:r>
              <a:rPr lang="en-US"/>
              <a:t>ơng thích BSD</a:t>
            </a:r>
          </a:p>
          <a:p>
            <a:pPr lvl="1"/>
            <a:r>
              <a:rPr lang="en-US"/>
              <a:t>Cải thiện hệ thống tập tin</a:t>
            </a:r>
          </a:p>
          <a:p>
            <a:pPr lvl="1"/>
            <a:r>
              <a:rPr lang="en-US"/>
              <a:t>Hỗ trợ thêm nhiều phần cứng</a:t>
            </a:r>
          </a:p>
          <a:p>
            <a:r>
              <a:rPr lang="en-US"/>
              <a:t>Phiên bản 1.2 (3/1995) là phiên bản cuối cùng chỉ dành cho PC. </a:t>
            </a:r>
          </a:p>
          <a:p>
            <a:r>
              <a:rPr lang="en-US"/>
              <a:t>Cách thức đánh số phiên bản: số lẻ là các phiên bản phát triển, số chẵn là các phiên bản chính (production).</a:t>
            </a:r>
          </a:p>
        </p:txBody>
      </p:sp>
      <p:sp>
        <p:nvSpPr>
          <p:cNvPr id="4" name="Date Placeholder 3">
            <a:extLst>
              <a:ext uri="{FF2B5EF4-FFF2-40B4-BE49-F238E27FC236}">
                <a16:creationId xmlns:a16="http://schemas.microsoft.com/office/drawing/2014/main" id="{68A4EAE0-3E78-4AFB-887D-E186214FE67E}"/>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2DBA1235-1093-4226-A929-F96B554AE387}"/>
              </a:ext>
            </a:extLst>
          </p:cNvPr>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a:extLst>
              <a:ext uri="{FF2B5EF4-FFF2-40B4-BE49-F238E27FC236}">
                <a16:creationId xmlns:a16="http://schemas.microsoft.com/office/drawing/2014/main" id="{94003D25-F1A1-421F-B0DA-3D4A7398C289}"/>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26686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2284-213B-44C3-B2DB-D312D2880EBD}"/>
              </a:ext>
            </a:extLst>
          </p:cNvPr>
          <p:cNvSpPr>
            <a:spLocks noGrp="1"/>
          </p:cNvSpPr>
          <p:nvPr>
            <p:ph type="title"/>
          </p:nvPr>
        </p:nvSpPr>
        <p:spPr/>
        <p:txBody>
          <a:bodyPr/>
          <a:lstStyle/>
          <a:p>
            <a:r>
              <a:rPr lang="en-US"/>
              <a:t>Linux 2.0</a:t>
            </a:r>
          </a:p>
        </p:txBody>
      </p:sp>
      <p:sp>
        <p:nvSpPr>
          <p:cNvPr id="3" name="Content Placeholder 2">
            <a:extLst>
              <a:ext uri="{FF2B5EF4-FFF2-40B4-BE49-F238E27FC236}">
                <a16:creationId xmlns:a16="http://schemas.microsoft.com/office/drawing/2014/main" id="{6BF15820-7D15-4E44-86AA-6FB5A23EF03D}"/>
              </a:ext>
            </a:extLst>
          </p:cNvPr>
          <p:cNvSpPr>
            <a:spLocks noGrp="1"/>
          </p:cNvSpPr>
          <p:nvPr>
            <p:ph idx="1"/>
          </p:nvPr>
        </p:nvSpPr>
        <p:spPr/>
        <p:txBody>
          <a:bodyPr/>
          <a:lstStyle/>
          <a:p>
            <a:r>
              <a:rPr lang="en-US"/>
              <a:t>Linux 2.0 đ</a:t>
            </a:r>
            <a:r>
              <a:rPr lang="vi-VN"/>
              <a:t>ư</a:t>
            </a:r>
            <a:r>
              <a:rPr lang="en-US"/>
              <a:t>ợc phát hành vào 6/1996 với hai cải tiến lớn:</a:t>
            </a:r>
          </a:p>
          <a:p>
            <a:pPr lvl="1"/>
            <a:r>
              <a:rPr lang="en-US"/>
              <a:t>Hỗ trợ nhiều kiến trúc, bao gồm cả 64 bit Alpha</a:t>
            </a:r>
          </a:p>
          <a:p>
            <a:pPr lvl="1"/>
            <a:r>
              <a:rPr lang="en-US"/>
              <a:t>Hỗ trợ các kiến trúc đa bộ xử lý</a:t>
            </a:r>
          </a:p>
          <a:p>
            <a:r>
              <a:rPr lang="en-US"/>
              <a:t>Linux 2.0 hoạt động trên nhiều hệ thống khác nhau: </a:t>
            </a:r>
            <a:r>
              <a:rPr lang="en-US" altLang="en-US"/>
              <a:t>Sun Sparc, PC, PowerMac, …</a:t>
            </a:r>
          </a:p>
          <a:p>
            <a:r>
              <a:rPr lang="en-US" altLang="en-US"/>
              <a:t>Các phiên bản 2.4 và 2.6 tiếp tục tăng c</a:t>
            </a:r>
            <a:r>
              <a:rPr lang="vi-VN" altLang="en-US"/>
              <a:t>ư</a:t>
            </a:r>
            <a:r>
              <a:rPr lang="en-US" altLang="en-US"/>
              <a:t>ờng hỗ trợ SMP, cải thiện hệ thống quản lý bộ nhớ với sự hỗ trợ bộ nhớ 64 bit.</a:t>
            </a:r>
          </a:p>
          <a:p>
            <a:r>
              <a:rPr lang="en-US" altLang="en-US"/>
              <a:t>Linux 3.0 phát hành vào 7/2011 với sự cải thiện khả năng ảo hóa, quản lý bộ nhớ và định thời.</a:t>
            </a:r>
          </a:p>
          <a:p>
            <a:endParaRPr lang="en-US" altLang="en-US"/>
          </a:p>
          <a:p>
            <a:endParaRPr lang="en-US"/>
          </a:p>
        </p:txBody>
      </p:sp>
      <p:sp>
        <p:nvSpPr>
          <p:cNvPr id="4" name="Date Placeholder 3">
            <a:extLst>
              <a:ext uri="{FF2B5EF4-FFF2-40B4-BE49-F238E27FC236}">
                <a16:creationId xmlns:a16="http://schemas.microsoft.com/office/drawing/2014/main" id="{BC8BA090-47A4-4AB2-A108-36845A0CECB0}"/>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D10C8283-2A7D-47C3-AD9D-FD6291FEE208}"/>
              </a:ext>
            </a:extLst>
          </p:cNvPr>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a:extLst>
              <a:ext uri="{FF2B5EF4-FFF2-40B4-BE49-F238E27FC236}">
                <a16:creationId xmlns:a16="http://schemas.microsoft.com/office/drawing/2014/main" id="{3326645A-A505-47CE-A08C-B0082F7344C5}"/>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749712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F430-4834-4C99-A3BE-6E9121793DEB}"/>
              </a:ext>
            </a:extLst>
          </p:cNvPr>
          <p:cNvSpPr>
            <a:spLocks noGrp="1"/>
          </p:cNvSpPr>
          <p:nvPr>
            <p:ph type="title"/>
          </p:nvPr>
        </p:nvSpPr>
        <p:spPr/>
        <p:txBody>
          <a:bodyPr/>
          <a:lstStyle/>
          <a:p>
            <a:r>
              <a:rPr lang="en-US"/>
              <a:t>Hệ thống Linux</a:t>
            </a:r>
          </a:p>
        </p:txBody>
      </p:sp>
      <p:sp>
        <p:nvSpPr>
          <p:cNvPr id="3" name="Content Placeholder 2">
            <a:extLst>
              <a:ext uri="{FF2B5EF4-FFF2-40B4-BE49-F238E27FC236}">
                <a16:creationId xmlns:a16="http://schemas.microsoft.com/office/drawing/2014/main" id="{2F1CDCCC-7073-4731-936D-784D13C7F435}"/>
              </a:ext>
            </a:extLst>
          </p:cNvPr>
          <p:cNvSpPr>
            <a:spLocks noGrp="1"/>
          </p:cNvSpPr>
          <p:nvPr>
            <p:ph idx="1"/>
          </p:nvPr>
        </p:nvSpPr>
        <p:spPr/>
        <p:txBody>
          <a:bodyPr/>
          <a:lstStyle/>
          <a:p>
            <a:r>
              <a:rPr lang="en-US" altLang="en-US"/>
              <a:t>Linux sử dụng nhiều công cụ đ</a:t>
            </a:r>
            <a:r>
              <a:rPr lang="vi-VN" altLang="en-US"/>
              <a:t>ư</a:t>
            </a:r>
            <a:r>
              <a:rPr lang="en-US" altLang="en-US"/>
              <a:t>ợc phát triển bởi hệ điều hành Berkeley </a:t>
            </a:r>
            <a:r>
              <a:rPr lang="en-US" altLang="ja-JP"/>
              <a:t>BSD, MIT</a:t>
            </a:r>
            <a:r>
              <a:rPr lang="ja-JP" altLang="en-US"/>
              <a:t>’</a:t>
            </a:r>
            <a:r>
              <a:rPr lang="en-US" altLang="ja-JP"/>
              <a:t>s X  Window System và dự án Free Software Foundation's GNU.</a:t>
            </a:r>
          </a:p>
          <a:p>
            <a:r>
              <a:rPr lang="en-US" altLang="ja-JP"/>
              <a:t>Hệ thống th</a:t>
            </a:r>
            <a:r>
              <a:rPr lang="vi-VN" altLang="ja-JP"/>
              <a:t>ư</a:t>
            </a:r>
            <a:r>
              <a:rPr lang="en-US" altLang="ja-JP"/>
              <a:t> viện chính đ</a:t>
            </a:r>
            <a:r>
              <a:rPr lang="vi-VN" altLang="ja-JP"/>
              <a:t>ư</a:t>
            </a:r>
            <a:r>
              <a:rPr lang="en-US" altLang="ja-JP"/>
              <a:t>ợc bắt đầu từ dự án GNU với nhiều cải tiến đ</a:t>
            </a:r>
            <a:r>
              <a:rPr lang="vi-VN" altLang="ja-JP"/>
              <a:t>ư</a:t>
            </a:r>
            <a:r>
              <a:rPr lang="en-US" altLang="ja-JP"/>
              <a:t>ợc thực hiện bởi cộng đồng Linux. </a:t>
            </a:r>
          </a:p>
          <a:p>
            <a:r>
              <a:rPr lang="en-US" altLang="ja-JP"/>
              <a:t>Các công cụ quản lý mạng trên Linux đ</a:t>
            </a:r>
            <a:r>
              <a:rPr lang="vi-VN" altLang="ja-JP"/>
              <a:t>ư</a:t>
            </a:r>
            <a:r>
              <a:rPr lang="en-US" altLang="ja-JP"/>
              <a:t>ợc kế thừa từ 4.3BSD.</a:t>
            </a:r>
          </a:p>
          <a:p>
            <a:endParaRPr lang="en-US" altLang="ja-JP"/>
          </a:p>
        </p:txBody>
      </p:sp>
      <p:sp>
        <p:nvSpPr>
          <p:cNvPr id="4" name="Date Placeholder 3">
            <a:extLst>
              <a:ext uri="{FF2B5EF4-FFF2-40B4-BE49-F238E27FC236}">
                <a16:creationId xmlns:a16="http://schemas.microsoft.com/office/drawing/2014/main" id="{93D06B7F-2AC5-49C7-9C74-CADB09806858}"/>
              </a:ext>
            </a:extLst>
          </p:cNvPr>
          <p:cNvSpPr>
            <a:spLocks noGrp="1"/>
          </p:cNvSpPr>
          <p:nvPr>
            <p:ph type="dt" sz="half" idx="10"/>
          </p:nvPr>
        </p:nvSpPr>
        <p:spPr/>
        <p:txBody>
          <a:bodyPr/>
          <a:lstStyle/>
          <a:p>
            <a:fld id="{F7681EE8-9FE2-425D-8FB4-74C399BDEDA0}" type="datetime1">
              <a:rPr kumimoji="1" lang="en-US" altLang="ja-JP" smtClean="0"/>
              <a:t>2/13/2020</a:t>
            </a:fld>
            <a:endParaRPr kumimoji="1" lang="ja-JP" altLang="en-US"/>
          </a:p>
        </p:txBody>
      </p:sp>
      <p:sp>
        <p:nvSpPr>
          <p:cNvPr id="5" name="Slide Number Placeholder 4">
            <a:extLst>
              <a:ext uri="{FF2B5EF4-FFF2-40B4-BE49-F238E27FC236}">
                <a16:creationId xmlns:a16="http://schemas.microsoft.com/office/drawing/2014/main" id="{09AF6686-D852-4A93-8A44-FC455A0C8B89}"/>
              </a:ext>
            </a:extLst>
          </p:cNvPr>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a:extLst>
              <a:ext uri="{FF2B5EF4-FFF2-40B4-BE49-F238E27FC236}">
                <a16:creationId xmlns:a16="http://schemas.microsoft.com/office/drawing/2014/main" id="{C5DB96A6-F522-4A89-AC2B-CAC6EC1672BA}"/>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67691132"/>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862</TotalTime>
  <Words>3215</Words>
  <Application>Microsoft Office PowerPoint</Application>
  <PresentationFormat>On-screen Show (4:3)</PresentationFormat>
  <Paragraphs>259</Paragraphs>
  <Slides>30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Times New Roman</vt:lpstr>
      <vt:lpstr>Wingdings</vt:lpstr>
      <vt:lpstr>dsp</vt:lpstr>
      <vt:lpstr>HỆ ĐIỀU HÀNH Chương 9   Hệ điều hành Linux </vt:lpstr>
      <vt:lpstr>Câu hỏi ôn tập chương 8</vt:lpstr>
      <vt:lpstr>Bài tập chương 8</vt:lpstr>
      <vt:lpstr>Mục tiêu chương 9</vt:lpstr>
      <vt:lpstr>Nội dung chương 9</vt:lpstr>
      <vt:lpstr>Lịch sử phát triển của Linux</vt:lpstr>
      <vt:lpstr>Nhân Linux</vt:lpstr>
      <vt:lpstr>Linux 2.0</vt:lpstr>
      <vt:lpstr>Hệ thống Linux</vt:lpstr>
      <vt:lpstr>Các bản phân phối Linux</vt:lpstr>
      <vt:lpstr>Giấy phép Linux</vt:lpstr>
      <vt:lpstr>Nguyên tắc thiết kế</vt:lpstr>
      <vt:lpstr>Các thành phần của hệ thống Linux</vt:lpstr>
      <vt:lpstr>Các thành phần của hệ thống Linux</vt:lpstr>
      <vt:lpstr>Các thành phần của hệ thống Linux</vt:lpstr>
      <vt:lpstr>Các module nhân</vt:lpstr>
      <vt:lpstr>Các module nhân</vt:lpstr>
      <vt:lpstr>Quản lý tiến trình</vt:lpstr>
      <vt:lpstr>Định thời</vt:lpstr>
      <vt:lpstr>Giao tiếp liên tiến trình</vt:lpstr>
      <vt:lpstr>Chuyển dữ liệu giữa các tiến trình</vt:lpstr>
      <vt:lpstr>Quản lý bộ nhớ</vt:lpstr>
      <vt:lpstr>Quản lý bộ nhớ</vt:lpstr>
      <vt:lpstr>Bộ nhớ ảo</vt:lpstr>
      <vt:lpstr>Bộ nhớ ảo</vt:lpstr>
      <vt:lpstr>Bộ nhớ ảo</vt:lpstr>
      <vt:lpstr>Hoán vị và phân trang</vt:lpstr>
      <vt:lpstr>Tóm tắt nội dung buổi học</vt:lpstr>
      <vt:lpstr>Câu hỏi ôn tập</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Nguyen Thien</cp:lastModifiedBy>
  <cp:revision>133</cp:revision>
  <dcterms:created xsi:type="dcterms:W3CDTF">2017-02-19T14:22:18Z</dcterms:created>
  <dcterms:modified xsi:type="dcterms:W3CDTF">2020-02-13T02:37:48Z</dcterms:modified>
</cp:coreProperties>
</file>