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2" r:id="rId2"/>
    <p:sldId id="334" r:id="rId3"/>
    <p:sldId id="356" r:id="rId4"/>
    <p:sldId id="373" r:id="rId5"/>
    <p:sldId id="374" r:id="rId6"/>
    <p:sldId id="375" r:id="rId7"/>
    <p:sldId id="377" r:id="rId8"/>
    <p:sldId id="378" r:id="rId9"/>
    <p:sldId id="379" r:id="rId10"/>
    <p:sldId id="380" r:id="rId11"/>
    <p:sldId id="381" r:id="rId12"/>
    <p:sldId id="357" r:id="rId13"/>
    <p:sldId id="358" r:id="rId14"/>
    <p:sldId id="368" r:id="rId15"/>
    <p:sldId id="369" r:id="rId16"/>
    <p:sldId id="370" r:id="rId17"/>
    <p:sldId id="371" r:id="rId18"/>
    <p:sldId id="372" r:id="rId19"/>
    <p:sldId id="359" r:id="rId20"/>
    <p:sldId id="366" r:id="rId21"/>
    <p:sldId id="367" r:id="rId22"/>
    <p:sldId id="387" r:id="rId23"/>
    <p:sldId id="388" r:id="rId24"/>
    <p:sldId id="390" r:id="rId25"/>
    <p:sldId id="383" r:id="rId26"/>
    <p:sldId id="384" r:id="rId27"/>
    <p:sldId id="386" r:id="rId28"/>
    <p:sldId id="385" r:id="rId29"/>
    <p:sldId id="382" r:id="rId30"/>
    <p:sldId id="30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ần 15" id="{01E33B1B-E197-463B-A531-467BFB591BCB}">
          <p14:sldIdLst>
            <p14:sldId id="262"/>
            <p14:sldId id="334"/>
            <p14:sldId id="356"/>
            <p14:sldId id="373"/>
            <p14:sldId id="374"/>
            <p14:sldId id="375"/>
            <p14:sldId id="377"/>
            <p14:sldId id="378"/>
            <p14:sldId id="379"/>
            <p14:sldId id="380"/>
            <p14:sldId id="381"/>
            <p14:sldId id="357"/>
            <p14:sldId id="358"/>
            <p14:sldId id="368"/>
            <p14:sldId id="369"/>
            <p14:sldId id="370"/>
            <p14:sldId id="371"/>
            <p14:sldId id="372"/>
            <p14:sldId id="359"/>
            <p14:sldId id="366"/>
            <p14:sldId id="367"/>
            <p14:sldId id="387"/>
            <p14:sldId id="388"/>
            <p14:sldId id="390"/>
            <p14:sldId id="383"/>
            <p14:sldId id="384"/>
            <p14:sldId id="386"/>
            <p14:sldId id="385"/>
            <p14:sldId id="382"/>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3" d="2"/>
        <a:sy n="3" d="2"/>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273431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44191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98330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33683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10506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104821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101357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344003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25</a:t>
            </a:fld>
            <a:endParaRPr kumimoji="1" lang="ja-JP" altLang="en-US"/>
          </a:p>
        </p:txBody>
      </p:sp>
    </p:spTree>
    <p:extLst>
      <p:ext uri="{BB962C8B-B14F-4D97-AF65-F5344CB8AC3E}">
        <p14:creationId xmlns:p14="http://schemas.microsoft.com/office/powerpoint/2010/main" val="315578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1457897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3/8/2020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3/8/2020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3/8/2020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3/8/2020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br>
              <a:rPr lang="en-US" altLang="ja-JP" sz="4400" b="1"/>
            </a:br>
            <a:r>
              <a:rPr lang="en-US" altLang="ja-JP" sz="4400" b="1"/>
              <a:t>ÔN TẬP CUỐI KỲ</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41C8C249-4B10-4241-821F-A5966BABDC68}" type="datetime1">
              <a:rPr lang="en-US" altLang="ja-JP" smtClean="0"/>
              <a:t>3/8/2020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3/8/2020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7</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Tổng quát hóa câu hỏi 6 cho các tiến trình có đoạn chương trình sau:</a:t>
            </a:r>
          </a:p>
          <a:p>
            <a:pPr lvl="3">
              <a:lnSpc>
                <a:spcPct val="90000"/>
              </a:lnSpc>
              <a:buNone/>
            </a:pPr>
            <a:r>
              <a:rPr lang="en-US" altLang="en-US" sz="2600">
                <a:solidFill>
                  <a:schemeClr val="hlink"/>
                </a:solidFill>
              </a:rPr>
              <a:t>process P1 { for ( i = 1; i &lt;= 100; i ++) A</a:t>
            </a:r>
            <a:r>
              <a:rPr lang="en-US" altLang="en-US" sz="2600" baseline="-25000">
                <a:solidFill>
                  <a:schemeClr val="hlink"/>
                </a:solidFill>
              </a:rPr>
              <a:t>i</a:t>
            </a:r>
            <a:r>
              <a:rPr lang="en-US" altLang="en-US" sz="2600">
                <a:solidFill>
                  <a:schemeClr val="hlink"/>
                </a:solidFill>
              </a:rPr>
              <a:t> } 	</a:t>
            </a:r>
          </a:p>
          <a:p>
            <a:pPr lvl="3">
              <a:lnSpc>
                <a:spcPct val="90000"/>
              </a:lnSpc>
              <a:buNone/>
            </a:pPr>
            <a:r>
              <a:rPr lang="en-US" altLang="en-US" sz="2600">
                <a:solidFill>
                  <a:schemeClr val="hlink"/>
                </a:solidFill>
              </a:rPr>
              <a:t>process P2 { for ( j = 1; j &lt;= 100; j ++) B</a:t>
            </a:r>
            <a:r>
              <a:rPr lang="en-US" altLang="en-US" sz="2600" baseline="-25000">
                <a:solidFill>
                  <a:schemeClr val="hlink"/>
                </a:solidFill>
              </a:rPr>
              <a:t>j</a:t>
            </a:r>
            <a:r>
              <a:rPr lang="en-US" altLang="en-US" sz="2600">
                <a:solidFill>
                  <a:schemeClr val="hlink"/>
                </a:solidFill>
              </a:rPr>
              <a:t> } </a:t>
            </a:r>
          </a:p>
          <a:p>
            <a:pPr marL="0" indent="0">
              <a:buNone/>
            </a:pPr>
            <a:r>
              <a:rPr lang="en-US" sz="2600"/>
              <a:t>Đồng bộ hóa hoạt động của 2 tiến trình này sao cho với </a:t>
            </a:r>
            <a:r>
              <a:rPr lang="en-US" sz="2600" i="1"/>
              <a:t>k</a:t>
            </a:r>
            <a:r>
              <a:rPr lang="en-US" sz="2600"/>
              <a:t> bất kỳ (2&lt;=k&lt;=100), A</a:t>
            </a:r>
            <a:r>
              <a:rPr lang="en-US" sz="2600" baseline="-25000"/>
              <a:t>k</a:t>
            </a:r>
            <a:r>
              <a:rPr lang="en-US" sz="2600"/>
              <a:t> chỉ có thể bắt đầu khi B</a:t>
            </a:r>
            <a:r>
              <a:rPr lang="en-US" sz="2600" baseline="-25000"/>
              <a:t>(k-1)</a:t>
            </a:r>
            <a:r>
              <a:rPr lang="en-US" sz="2600"/>
              <a:t> đã kết thúc và B</a:t>
            </a:r>
            <a:r>
              <a:rPr lang="en-US" sz="2600" baseline="-25000"/>
              <a:t>k</a:t>
            </a:r>
            <a:r>
              <a:rPr lang="en-US" sz="2600"/>
              <a:t> chỉ có thể bắt đầu khi A</a:t>
            </a:r>
            <a:r>
              <a:rPr lang="en-US" sz="2600" baseline="-25000"/>
              <a:t>(k-1)</a:t>
            </a:r>
            <a:r>
              <a:rPr lang="en-US" sz="2600"/>
              <a:t> đã kết thúc.</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5319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8</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Sử dụng semaphore để viết lại chương trình sau theo mô hình xử lý đồng hành:</a:t>
            </a:r>
          </a:p>
          <a:p>
            <a:pPr lvl="3">
              <a:lnSpc>
                <a:spcPct val="90000"/>
              </a:lnSpc>
              <a:buNone/>
            </a:pPr>
            <a:r>
              <a:rPr lang="en-US" altLang="en-US" sz="2600">
                <a:solidFill>
                  <a:schemeClr val="hlink"/>
                </a:solidFill>
              </a:rPr>
              <a:t>		</a:t>
            </a:r>
            <a:r>
              <a:rPr lang="pl-PL" altLang="en-US" sz="2600">
                <a:solidFill>
                  <a:schemeClr val="hlink"/>
                </a:solidFill>
              </a:rPr>
              <a:t>w := x1 * x2</a:t>
            </a:r>
          </a:p>
          <a:p>
            <a:pPr lvl="3">
              <a:lnSpc>
                <a:spcPct val="90000"/>
              </a:lnSpc>
              <a:buNone/>
            </a:pPr>
            <a:r>
              <a:rPr lang="pl-PL" altLang="en-US" sz="2600">
                <a:solidFill>
                  <a:schemeClr val="hlink"/>
                </a:solidFill>
              </a:rPr>
              <a:t>  		v := x3 * x4</a:t>
            </a:r>
          </a:p>
          <a:p>
            <a:pPr lvl="3">
              <a:lnSpc>
                <a:spcPct val="90000"/>
              </a:lnSpc>
              <a:buNone/>
            </a:pPr>
            <a:r>
              <a:rPr lang="pl-PL" altLang="en-US" sz="2600">
                <a:solidFill>
                  <a:schemeClr val="hlink"/>
                </a:solidFill>
              </a:rPr>
              <a:t>		y := v * x5</a:t>
            </a:r>
          </a:p>
          <a:p>
            <a:pPr lvl="3">
              <a:lnSpc>
                <a:spcPct val="90000"/>
              </a:lnSpc>
              <a:buNone/>
            </a:pPr>
            <a:r>
              <a:rPr lang="pl-PL" altLang="en-US" sz="2600">
                <a:solidFill>
                  <a:schemeClr val="hlink"/>
                </a:solidFill>
              </a:rPr>
              <a:t>		z := v * x6</a:t>
            </a:r>
          </a:p>
          <a:p>
            <a:pPr lvl="3">
              <a:lnSpc>
                <a:spcPct val="90000"/>
              </a:lnSpc>
              <a:buNone/>
            </a:pPr>
            <a:r>
              <a:rPr lang="pl-PL" altLang="en-US" sz="2600">
                <a:solidFill>
                  <a:schemeClr val="hlink"/>
                </a:solidFill>
              </a:rPr>
              <a:t>		x := w * y</a:t>
            </a:r>
          </a:p>
          <a:p>
            <a:pPr lvl="3">
              <a:lnSpc>
                <a:spcPct val="90000"/>
              </a:lnSpc>
              <a:buNone/>
            </a:pPr>
            <a:r>
              <a:rPr lang="pl-PL" altLang="en-US" sz="2600">
                <a:solidFill>
                  <a:schemeClr val="hlink"/>
                </a:solidFill>
              </a:rPr>
              <a:t>		z := w * z</a:t>
            </a:r>
          </a:p>
          <a:p>
            <a:pPr lvl="3">
              <a:lnSpc>
                <a:spcPct val="90000"/>
              </a:lnSpc>
              <a:buNone/>
            </a:pPr>
            <a:r>
              <a:rPr lang="pl-PL" altLang="en-US" sz="2600">
                <a:solidFill>
                  <a:schemeClr val="hlink"/>
                </a:solidFill>
              </a:rPr>
              <a:t>		ans := y + z</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1940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a:t>
            </a:r>
          </a:p>
        </p:txBody>
      </p:sp>
      <p:sp>
        <p:nvSpPr>
          <p:cNvPr id="3" name="Content Placeholder 2"/>
          <p:cNvSpPr>
            <a:spLocks noGrp="1"/>
          </p:cNvSpPr>
          <p:nvPr>
            <p:ph idx="1"/>
          </p:nvPr>
        </p:nvSpPr>
        <p:spPr/>
        <p:txBody>
          <a:bodyPr/>
          <a:lstStyle/>
          <a:p>
            <a:r>
              <a:rPr lang="vi-VN"/>
              <a:t>Deadlock là gì? Cho ví dụ trong thực tế?</a:t>
            </a:r>
          </a:p>
          <a:p>
            <a:r>
              <a:rPr lang="vi-VN"/>
              <a:t>Một tiến trình khi nào gọi là bị deadlock? trì hoãn vô hạn định?</a:t>
            </a:r>
          </a:p>
          <a:p>
            <a:r>
              <a:rPr lang="vi-VN"/>
              <a:t>Khi nào sẽ xảy ra deadlock?</a:t>
            </a:r>
          </a:p>
          <a:p>
            <a:r>
              <a:rPr lang="vi-VN"/>
              <a:t>Các phương pháp giải quyết deadlock?</a:t>
            </a:r>
          </a:p>
          <a:p>
            <a:r>
              <a:rPr lang="vi-VN"/>
              <a:t>Làm gì để ngăn deadlock?</a:t>
            </a:r>
          </a:p>
          <a:p>
            <a:r>
              <a:rPr lang="vi-VN"/>
              <a:t>Làm gì để tránh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4255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6 (tt)</a:t>
            </a:r>
          </a:p>
        </p:txBody>
      </p:sp>
      <p:sp>
        <p:nvSpPr>
          <p:cNvPr id="3" name="Content Placeholder 2"/>
          <p:cNvSpPr>
            <a:spLocks noGrp="1"/>
          </p:cNvSpPr>
          <p:nvPr>
            <p:ph idx="1"/>
          </p:nvPr>
        </p:nvSpPr>
        <p:spPr/>
        <p:txBody>
          <a:bodyPr/>
          <a:lstStyle/>
          <a:p>
            <a:r>
              <a:rPr lang="vi-VN"/>
              <a:t>Nêu điều kiện để thực hiện giải thuật Banker?</a:t>
            </a:r>
          </a:p>
          <a:p>
            <a:r>
              <a:rPr lang="vi-VN"/>
              <a:t>Nêu các bước của giải thuật Banker?</a:t>
            </a:r>
          </a:p>
          <a:p>
            <a:r>
              <a:rPr lang="vi-VN"/>
              <a:t>Nêu các bước của giải thuật yêu cầu tài nguyên?</a:t>
            </a:r>
          </a:p>
          <a:p>
            <a:r>
              <a:rPr lang="vi-VN"/>
              <a:t>Nêu các bước </a:t>
            </a:r>
            <a:r>
              <a:rPr lang="en-US"/>
              <a:t>của </a:t>
            </a:r>
            <a:r>
              <a:rPr lang="vi-VN"/>
              <a:t>giải thuật phát hiện deadlock?</a:t>
            </a:r>
          </a:p>
          <a:p>
            <a:r>
              <a:rPr lang="vi-VN"/>
              <a:t>Khi deadlock xảy ra, hệ điều hành làm gì để phục hồi?</a:t>
            </a:r>
          </a:p>
          <a:p>
            <a:r>
              <a:rPr lang="vi-VN"/>
              <a:t>Dựa trên yếu t</a:t>
            </a:r>
            <a:r>
              <a:rPr lang="en-US"/>
              <a:t>ố</a:t>
            </a:r>
            <a:r>
              <a:rPr lang="vi-VN"/>
              <a:t> nào để chấm dứt quá trình bị deadlock?</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17799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6</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14134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 2"/>
          <p:cNvSpPr>
            <a:spLocks noGrp="1"/>
          </p:cNvSpPr>
          <p:nvPr>
            <p:ph idx="1"/>
          </p:nvPr>
        </p:nvSpPr>
        <p:spPr/>
        <p:txBody>
          <a:bodyPr/>
          <a:lstStyle/>
          <a:p>
            <a:pPr>
              <a:lnSpc>
                <a:spcPct val="150000"/>
              </a:lnSpc>
            </a:pPr>
            <a:r>
              <a:rPr lang="en-US" altLang="en-US" sz="2600"/>
              <a:t>Cho 1 hệ thống có 4 tiến trình P1 đến P4 và 3 loại tài nguyên R1 (3), R2 (2) R3 (2). P1 giữ 1 R1 và yêu cầu 1 R2; P2 giữ 2 R2 và yêu cầu 1 R1 và 1 R3; P3 giữ 1 R1 và yêu cầu 1 R2; P4 giữ 2 R3 và yêu cầu 1 R1.</a:t>
            </a:r>
          </a:p>
          <a:p>
            <a:pPr lvl="1">
              <a:lnSpc>
                <a:spcPct val="150000"/>
              </a:lnSpc>
            </a:pPr>
            <a:r>
              <a:rPr lang="en-US" altLang="en-US" sz="2600"/>
              <a:t>Vẽ đồ thị tài nguyên cho hệ thống này?</a:t>
            </a:r>
          </a:p>
          <a:p>
            <a:pPr lvl="1">
              <a:lnSpc>
                <a:spcPct val="150000"/>
              </a:lnSpc>
            </a:pPr>
            <a:r>
              <a:rPr lang="en-US" altLang="en-US" sz="2600"/>
              <a:t>Deadlock?</a:t>
            </a:r>
          </a:p>
          <a:p>
            <a:pPr lvl="1">
              <a:lnSpc>
                <a:spcPct val="150000"/>
              </a:lnSpc>
            </a:pPr>
            <a:r>
              <a:rPr lang="en-US" altLang="en-US" sz="2600"/>
              <a:t>Chuỗi an toàn? (nếu có)</a:t>
            </a:r>
            <a:endParaRPr lang="vi-VN" altLang="en-US" sz="26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4540584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 2"/>
          <p:cNvSpPr>
            <a:spLocks noGrp="1"/>
          </p:cNvSpPr>
          <p:nvPr>
            <p:ph idx="1"/>
          </p:nvPr>
        </p:nvSpPr>
        <p:spPr/>
        <p:txBody>
          <a:bodyPr/>
          <a:lstStyle/>
          <a:p>
            <a:r>
              <a:rPr lang="en-US" altLang="en-US" sz="2400"/>
              <a:t>Tìm Need?</a:t>
            </a:r>
          </a:p>
          <a:p>
            <a:r>
              <a:rPr lang="en-US" altLang="en-US" sz="2400"/>
              <a:t>Hệ thống có an toàn không?</a:t>
            </a:r>
          </a:p>
          <a:p>
            <a:r>
              <a:rPr lang="en-US" altLang="en-US" sz="2400"/>
              <a:t>Nếu P1 yêu cầu (0,4,2,0)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pic>
        <p:nvPicPr>
          <p:cNvPr id="8" name="Picture 7"/>
          <p:cNvPicPr>
            <a:picLocks noChangeAspect="1"/>
          </p:cNvPicPr>
          <p:nvPr/>
        </p:nvPicPr>
        <p:blipFill>
          <a:blip r:embed="rId3"/>
          <a:stretch>
            <a:fillRect/>
          </a:stretch>
        </p:blipFill>
        <p:spPr>
          <a:xfrm>
            <a:off x="1762101" y="2971800"/>
            <a:ext cx="5937725" cy="2971800"/>
          </a:xfrm>
          <a:prstGeom prst="rect">
            <a:avLst/>
          </a:prstGeom>
        </p:spPr>
      </p:pic>
    </p:spTree>
    <p:extLst>
      <p:ext uri="{BB962C8B-B14F-4D97-AF65-F5344CB8AC3E}">
        <p14:creationId xmlns:p14="http://schemas.microsoft.com/office/powerpoint/2010/main" val="31049641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 2"/>
          <p:cNvSpPr>
            <a:spLocks noGrp="1"/>
          </p:cNvSpPr>
          <p:nvPr>
            <p:ph idx="1"/>
          </p:nvPr>
        </p:nvSpPr>
        <p:spPr/>
        <p:txBody>
          <a:bodyPr/>
          <a:lstStyle/>
          <a:p>
            <a:r>
              <a:rPr lang="en-US" altLang="en-US" sz="2400"/>
              <a:t> Sử dụng thuật toán Banker xem các trạng thái sau có an toàn hay không? Nếu có thì đưa ra chuỗi thực thi an toàn, nếu không thì nêu rõ lý do không an toàn?</a:t>
            </a:r>
          </a:p>
          <a:p>
            <a:pPr marL="457200" indent="-457200">
              <a:buFont typeface="+mj-lt"/>
              <a:buAutoNum type="alphaLcPeriod"/>
            </a:pPr>
            <a:r>
              <a:rPr lang="en-US" altLang="en-US" sz="2400" b="1" i="1"/>
              <a:t>Available</a:t>
            </a:r>
            <a:r>
              <a:rPr lang="en-US" altLang="en-US" sz="2400"/>
              <a:t> = (0,3,0,1)</a:t>
            </a:r>
          </a:p>
          <a:p>
            <a:pPr marL="457200" indent="-457200">
              <a:buFont typeface="+mj-lt"/>
              <a:buAutoNum type="alphaLcPeriod"/>
            </a:pPr>
            <a:r>
              <a:rPr lang="en-US" altLang="en-US" sz="2400" b="1" i="1"/>
              <a:t>Available</a:t>
            </a:r>
            <a:r>
              <a:rPr lang="en-US" altLang="en-US" sz="2400"/>
              <a:t> = (1,0,0,2)</a:t>
            </a:r>
          </a:p>
          <a:p>
            <a:endParaRPr lang="en-US"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pic>
        <p:nvPicPr>
          <p:cNvPr id="10" name="Picture 9"/>
          <p:cNvPicPr>
            <a:picLocks noChangeAspect="1"/>
          </p:cNvPicPr>
          <p:nvPr/>
        </p:nvPicPr>
        <p:blipFill>
          <a:blip r:embed="rId3"/>
          <a:stretch>
            <a:fillRect/>
          </a:stretch>
        </p:blipFill>
        <p:spPr>
          <a:xfrm>
            <a:off x="3944470" y="2667000"/>
            <a:ext cx="4742330" cy="3505200"/>
          </a:xfrm>
          <a:prstGeom prst="rect">
            <a:avLst/>
          </a:prstGeom>
        </p:spPr>
      </p:pic>
    </p:spTree>
    <p:extLst>
      <p:ext uri="{BB962C8B-B14F-4D97-AF65-F5344CB8AC3E}">
        <p14:creationId xmlns:p14="http://schemas.microsoft.com/office/powerpoint/2010/main" val="19581662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 2"/>
          <p:cNvSpPr>
            <a:spLocks noGrp="1"/>
          </p:cNvSpPr>
          <p:nvPr>
            <p:ph idx="1"/>
          </p:nvPr>
        </p:nvSpPr>
        <p:spPr/>
        <p:txBody>
          <a:bodyPr/>
          <a:lstStyle/>
          <a:p>
            <a:r>
              <a:rPr lang="en-US" altLang="en-US" sz="2400"/>
              <a:t>  Trả lời các câu hỏi sau sử dụng giải thuật Banker</a:t>
            </a:r>
          </a:p>
          <a:p>
            <a:pPr marL="457200" indent="-457200">
              <a:buFont typeface="+mj-lt"/>
              <a:buAutoNum type="alphaLcPeriod"/>
            </a:pPr>
            <a:r>
              <a:rPr lang="en-US" altLang="en-US" sz="2400"/>
              <a:t>Hệ thống có an toàn không? Đưa ra chuỗi an toàn nếu có?</a:t>
            </a:r>
          </a:p>
          <a:p>
            <a:pPr marL="457200" indent="-457200">
              <a:buFont typeface="+mj-lt"/>
              <a:buAutoNum type="alphaLcPeriod"/>
            </a:pPr>
            <a:r>
              <a:rPr lang="en-US" altLang="en-US" sz="2400"/>
              <a:t>Nếu P1 yêu cầu (1,1,0,0) thì có thể cấp phát cho nó ngay không?</a:t>
            </a:r>
          </a:p>
          <a:p>
            <a:pPr marL="457200" indent="-457200">
              <a:buFont typeface="+mj-lt"/>
              <a:buAutoNum type="alphaLcPeriod"/>
            </a:pPr>
            <a:r>
              <a:rPr lang="en-US" altLang="en-US" sz="2400"/>
              <a:t>Nếu P4 yêu cầu (0,0,2,0) thì có thể cấp phát cho nó ngay không</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pic>
        <p:nvPicPr>
          <p:cNvPr id="7" name="Picture 6"/>
          <p:cNvPicPr>
            <a:picLocks noChangeAspect="1"/>
          </p:cNvPicPr>
          <p:nvPr/>
        </p:nvPicPr>
        <p:blipFill>
          <a:blip r:embed="rId3"/>
          <a:stretch>
            <a:fillRect/>
          </a:stretch>
        </p:blipFill>
        <p:spPr>
          <a:xfrm>
            <a:off x="1828800" y="3177835"/>
            <a:ext cx="5861397" cy="3059477"/>
          </a:xfrm>
          <a:prstGeom prst="rect">
            <a:avLst/>
          </a:prstGeom>
        </p:spPr>
      </p:pic>
    </p:spTree>
    <p:extLst>
      <p:ext uri="{BB962C8B-B14F-4D97-AF65-F5344CB8AC3E}">
        <p14:creationId xmlns:p14="http://schemas.microsoft.com/office/powerpoint/2010/main" val="9044772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a:t>
            </a:r>
          </a:p>
        </p:txBody>
      </p:sp>
      <p:sp>
        <p:nvSpPr>
          <p:cNvPr id="3" name="Content Placeholder 2"/>
          <p:cNvSpPr>
            <a:spLocks noGrp="1"/>
          </p:cNvSpPr>
          <p:nvPr>
            <p:ph idx="1"/>
          </p:nvPr>
        </p:nvSpPr>
        <p:spPr/>
        <p:txBody>
          <a:bodyPr/>
          <a:lstStyle/>
          <a:p>
            <a:r>
              <a:rPr lang="vi-VN"/>
              <a:t>Chuyển đổi địa chỉ là gì? Địa chỉ nhớ được biểu diễn như thế nào trong quá trình chạy 1 chương trình?</a:t>
            </a:r>
          </a:p>
          <a:p>
            <a:r>
              <a:rPr lang="vi-VN"/>
              <a:t>Khi nào địa chỉ lệnh và dữ liệu được chuyển thành địa chỉ thật?</a:t>
            </a:r>
          </a:p>
          <a:p>
            <a:r>
              <a:rPr lang="vi-VN"/>
              <a:t>Thế nào là dynamic linking? Nêu ưu điểm?</a:t>
            </a:r>
          </a:p>
          <a:p>
            <a:r>
              <a:rPr lang="vi-VN"/>
              <a:t>Thế nào là dynamic loading?</a:t>
            </a:r>
          </a:p>
          <a:p>
            <a:r>
              <a:rPr lang="vi-VN"/>
              <a:t>Nêu cơ chế </a:t>
            </a:r>
            <a:r>
              <a:rPr lang="en-US"/>
              <a:t>s</a:t>
            </a:r>
            <a:r>
              <a:rPr lang="vi-VN"/>
              <a:t>wapping?</a:t>
            </a:r>
          </a:p>
          <a:p>
            <a:r>
              <a:rPr lang="vi-VN"/>
              <a:t>Nêu các mô hình quản lý bộ nhớ?</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3139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a:t>
            </a:r>
          </a:p>
        </p:txBody>
      </p:sp>
      <p:sp>
        <p:nvSpPr>
          <p:cNvPr id="3" name="Content Placeholder 2"/>
          <p:cNvSpPr>
            <a:spLocks noGrp="1"/>
          </p:cNvSpPr>
          <p:nvPr>
            <p:ph idx="1"/>
          </p:nvPr>
        </p:nvSpPr>
        <p:spPr/>
        <p:txBody>
          <a:bodyPr/>
          <a:lstStyle/>
          <a:p>
            <a:r>
              <a:rPr lang="vi-VN"/>
              <a:t>Khi nào thì xảy ra tranh chấp race condition?</a:t>
            </a:r>
          </a:p>
          <a:p>
            <a:r>
              <a:rPr lang="vi-VN"/>
              <a:t>Vấn đề Critical Section là gì?</a:t>
            </a:r>
          </a:p>
          <a:p>
            <a:r>
              <a:rPr lang="vi-VN"/>
              <a:t>Yêu cầu của lời giải cho CS problem?</a:t>
            </a:r>
          </a:p>
          <a:p>
            <a:r>
              <a:rPr lang="vi-VN"/>
              <a:t>Có mấy loại giải pháp? Kể tên?</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 (tt)</a:t>
            </a:r>
          </a:p>
        </p:txBody>
      </p:sp>
      <p:sp>
        <p:nvSpPr>
          <p:cNvPr id="3" name="Content Placeholder 2"/>
          <p:cNvSpPr>
            <a:spLocks noGrp="1"/>
          </p:cNvSpPr>
          <p:nvPr>
            <p:ph idx="1"/>
          </p:nvPr>
        </p:nvSpPr>
        <p:spPr/>
        <p:txBody>
          <a:bodyPr/>
          <a:lstStyle/>
          <a:p>
            <a:r>
              <a:rPr lang="vi-VN"/>
              <a:t>Thế nào là phân mảnh ngoại? Phân mảnh nội? Cho ví dụ?</a:t>
            </a:r>
          </a:p>
          <a:p>
            <a:r>
              <a:rPr lang="vi-VN"/>
              <a:t>Fixed partitioning là gì? Các chiến lược placement?</a:t>
            </a:r>
          </a:p>
          <a:p>
            <a:r>
              <a:rPr lang="vi-VN"/>
              <a:t>Dynamic partitioning là gì? Các chiến lược placement?</a:t>
            </a:r>
          </a:p>
          <a:p>
            <a:endParaRPr lang="vi-VN"/>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8123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7 (tt)</a:t>
            </a:r>
          </a:p>
        </p:txBody>
      </p:sp>
      <p:sp>
        <p:nvSpPr>
          <p:cNvPr id="3" name="Content Placeholder 2"/>
          <p:cNvSpPr>
            <a:spLocks noGrp="1"/>
          </p:cNvSpPr>
          <p:nvPr>
            <p:ph idx="1"/>
          </p:nvPr>
        </p:nvSpPr>
        <p:spPr/>
        <p:txBody>
          <a:bodyPr/>
          <a:lstStyle/>
          <a:p>
            <a:r>
              <a:rPr lang="vi-VN"/>
              <a:t>Giả sử bộ nhớ chính được cấp phát các phân vùng có kích thước là 600K, 500K, 200K, 300K (theo thứ tự), sau khi thực thi xong, các tiến trình có kích thước 212K, 417K, 112K, 426K (theo thứ tự) sẽ được cấp phát bộ nhớ như thế nào, nếu sử dụng: Thuật toán First fit, Best fit, Next fit, Worst fit? Thuật toán nào cho phép sử dụng bộ nhớ hiệu quả nhất trong trường hợp trên</a:t>
            </a:r>
            <a:r>
              <a:rPr lang="en-US"/>
              <a:t>?</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702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7" name="Content Placeholder 6"/>
          <p:cNvSpPr>
            <a:spLocks noGrp="1"/>
          </p:cNvSpPr>
          <p:nvPr>
            <p:ph idx="1"/>
          </p:nvPr>
        </p:nvSpPr>
        <p:spPr/>
        <p:txBody>
          <a:bodyPr/>
          <a:lstStyle/>
          <a:p>
            <a:pPr marL="0" indent="0">
              <a:buNone/>
            </a:pPr>
            <a:r>
              <a:rPr lang="en-US"/>
              <a:t>Xét một không gian địa chỉ có 12 trang, mỗi trang có kích thước 2K, ánh xạ vào bộ nhớ vật lý có 32 khung trang.</a:t>
            </a:r>
          </a:p>
          <a:p>
            <a:pPr marL="514350" indent="-514350">
              <a:buFont typeface="+mj-lt"/>
              <a:buAutoNum type="alphaLcPeriod"/>
            </a:pPr>
            <a:r>
              <a:rPr lang="en-US"/>
              <a:t>Địa chỉ logic gồm bao nhiêu bit?</a:t>
            </a:r>
          </a:p>
          <a:p>
            <a:pPr marL="514350" indent="-514350">
              <a:buFont typeface="+mj-lt"/>
              <a:buAutoNum type="alphaLcPeriod"/>
            </a:pPr>
            <a:r>
              <a:rPr lang="en-US"/>
              <a:t>Địa chỉ physic gồm bao nhiêu bit?</a:t>
            </a:r>
          </a:p>
          <a:p>
            <a:pPr marL="514350" indent="-514350">
              <a:buFont typeface="+mj-lt"/>
              <a:buAutoNum type="alphaLcPeriod"/>
            </a:pPr>
            <a:r>
              <a:rPr lang="en-US"/>
              <a:t>Bảng trang có bao nhiêu mục? Mỗi mục trong bảng trang cần bao nhiêu bit?</a:t>
            </a:r>
          </a:p>
        </p:txBody>
      </p:sp>
    </p:spTree>
    <p:extLst>
      <p:ext uri="{BB962C8B-B14F-4D97-AF65-F5344CB8AC3E}">
        <p14:creationId xmlns:p14="http://schemas.microsoft.com/office/powerpoint/2010/main" val="6522890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9" name="Content Placeholder 8"/>
          <p:cNvSpPr>
            <a:spLocks noGrp="1"/>
          </p:cNvSpPr>
          <p:nvPr>
            <p:ph idx="1"/>
          </p:nvPr>
        </p:nvSpPr>
        <p:spPr/>
        <p:txBody>
          <a:bodyPr/>
          <a:lstStyle/>
          <a:p>
            <a:pPr marL="0" indent="0" algn="just">
              <a:buNone/>
            </a:pPr>
            <a:r>
              <a:rPr lang="en-US"/>
              <a:t>Xét một hệ thống sử dụng kỹ thuật phân trang, với bảng trang được lưu trữ trong bộ nhớ chính.</a:t>
            </a:r>
          </a:p>
          <a:p>
            <a:pPr marL="514350" indent="-514350" algn="just">
              <a:buFont typeface="+mj-lt"/>
              <a:buAutoNum type="alphaLcPeriod"/>
            </a:pPr>
            <a:r>
              <a:rPr lang="en-US"/>
              <a:t>Nếu thời gian cho một lần truy xuất bộ nhớ bình thường là 200ns thì mất bao nhiêu thời gian cho một thao tác truy xuất bộ nhớ trong hệ thống này?</a:t>
            </a:r>
          </a:p>
          <a:p>
            <a:pPr marL="514350" indent="-514350" algn="just">
              <a:buFont typeface="+mj-lt"/>
              <a:buAutoNum type="alphaLcPeriod"/>
            </a:pPr>
            <a:r>
              <a:rPr lang="en-US"/>
              <a:t>Nếu sử dụng TLBs với hit-ratio là 75%, thời gian để tìm tròn TLBs xem như bằng 0, tính thời gian truy xuất bộ nhớ trong hệ thống</a:t>
            </a:r>
          </a:p>
        </p:txBody>
      </p:sp>
    </p:spTree>
    <p:extLst>
      <p:ext uri="{BB962C8B-B14F-4D97-AF65-F5344CB8AC3E}">
        <p14:creationId xmlns:p14="http://schemas.microsoft.com/office/powerpoint/2010/main" val="32698842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9" name="Content Placeholder 8"/>
          <p:cNvSpPr>
            <a:spLocks noGrp="1"/>
          </p:cNvSpPr>
          <p:nvPr>
            <p:ph idx="1"/>
          </p:nvPr>
        </p:nvSpPr>
        <p:spPr/>
        <p:txBody>
          <a:bodyPr/>
          <a:lstStyle/>
          <a:p>
            <a:pPr marL="0" indent="0">
              <a:buNone/>
            </a:pPr>
            <a:r>
              <a:rPr lang="vi-VN"/>
              <a:t>Xét một không gian có bộ nhớ luận lý có 64 trang, mỗi trang có 1024 từ, mỗi từ là 2 byte được</a:t>
            </a:r>
            <a:r>
              <a:rPr lang="en-US"/>
              <a:t> </a:t>
            </a:r>
            <a:r>
              <a:rPr lang="vi-VN"/>
              <a:t>ánh xạ vào bộ nhớ vật lý có 32 trang: </a:t>
            </a:r>
            <a:r>
              <a:rPr lang="en-US"/>
              <a:t> </a:t>
            </a:r>
          </a:p>
          <a:p>
            <a:pPr marL="0" indent="0">
              <a:buNone/>
            </a:pPr>
            <a:endParaRPr lang="vi-VN"/>
          </a:p>
          <a:p>
            <a:pPr marL="0" indent="0">
              <a:buNone/>
            </a:pPr>
            <a:r>
              <a:rPr lang="vi-VN"/>
              <a:t>a) Địa chỉ bộ nhớ vật lý có bao nhiêu bit?</a:t>
            </a:r>
          </a:p>
          <a:p>
            <a:pPr marL="0" indent="0">
              <a:buNone/>
            </a:pPr>
            <a:r>
              <a:rPr lang="vi-VN"/>
              <a:t>b) Địa chỉ bộ nhớ luận lý có bao nhiêu bit?</a:t>
            </a:r>
          </a:p>
          <a:p>
            <a:pPr marL="0" indent="0">
              <a:buNone/>
            </a:pPr>
            <a:r>
              <a:rPr lang="vi-VN"/>
              <a:t>c) Có bao nhiêu mục trong bảng phân trang? Mỗi</a:t>
            </a:r>
            <a:r>
              <a:rPr lang="en-US"/>
              <a:t> </a:t>
            </a:r>
            <a:r>
              <a:rPr lang="vi-VN"/>
              <a:t>mục chứa bao nhiêu bit?</a:t>
            </a:r>
            <a:endParaRPr lang="en-US"/>
          </a:p>
        </p:txBody>
      </p:sp>
    </p:spTree>
    <p:extLst>
      <p:ext uri="{BB962C8B-B14F-4D97-AF65-F5344CB8AC3E}">
        <p14:creationId xmlns:p14="http://schemas.microsoft.com/office/powerpoint/2010/main" val="9841709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9" name="Content Placeholder 8"/>
          <p:cNvSpPr>
            <a:spLocks noGrp="1"/>
          </p:cNvSpPr>
          <p:nvPr>
            <p:ph idx="1"/>
          </p:nvPr>
        </p:nvSpPr>
        <p:spPr/>
        <p:txBody>
          <a:bodyPr/>
          <a:lstStyle/>
          <a:p>
            <a:pPr marL="0" indent="0">
              <a:buNone/>
            </a:pPr>
            <a:r>
              <a:rPr lang="en-US"/>
              <a:t>Một máy tính 32-bit địa chỉ, sử dụng một bảng trang 2 cấp. Địa chỉ ảo được phân bổ như sau: 9 bit dành cho bảng trang cấp 1, 11 bit cho bảng trang cấp 2, và còn lại cho offset. Cho biết kích thước một trang trong hệ thống và địa chỉ ảo có bao nhiêu trang</a:t>
            </a:r>
          </a:p>
        </p:txBody>
      </p:sp>
    </p:spTree>
    <p:extLst>
      <p:ext uri="{BB962C8B-B14F-4D97-AF65-F5344CB8AC3E}">
        <p14:creationId xmlns:p14="http://schemas.microsoft.com/office/powerpoint/2010/main" val="17912597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9" name="Content Placeholder 8"/>
          <p:cNvSpPr>
            <a:spLocks noGrp="1"/>
          </p:cNvSpPr>
          <p:nvPr>
            <p:ph idx="1"/>
          </p:nvPr>
        </p:nvSpPr>
        <p:spPr/>
        <p:txBody>
          <a:bodyPr/>
          <a:lstStyle/>
          <a:p>
            <a:pPr marL="0" indent="0">
              <a:buNone/>
            </a:pPr>
            <a:r>
              <a:rPr lang="en-US"/>
              <a:t>Giả sử địa chỉ ảo 32-bit được phân tách thành 4 trường a, b, c, d. 3 trường đầu tiên được dùng cho bảng trang 3 cấp, trường thứ 4 dành cho offset. Số lượng trang có phụ thuộc vào kích thước của cả 4 trường này không? Nếu không, những trường nào ảnh hưởng đến số lượng trang, những trường nào không ảnh hưởng?</a:t>
            </a:r>
          </a:p>
        </p:txBody>
      </p:sp>
    </p:spTree>
    <p:extLst>
      <p:ext uri="{BB962C8B-B14F-4D97-AF65-F5344CB8AC3E}">
        <p14:creationId xmlns:p14="http://schemas.microsoft.com/office/powerpoint/2010/main" val="25518610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8</a:t>
            </a:r>
          </a:p>
        </p:txBody>
      </p:sp>
      <p:sp>
        <p:nvSpPr>
          <p:cNvPr id="3" name="Content Placeholder 2"/>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4735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8</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03704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6902036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5 (tt)</a:t>
            </a:r>
          </a:p>
        </p:txBody>
      </p:sp>
      <p:sp>
        <p:nvSpPr>
          <p:cNvPr id="3" name="Content Placeholder 2"/>
          <p:cNvSpPr>
            <a:spLocks noGrp="1"/>
          </p:cNvSpPr>
          <p:nvPr>
            <p:ph idx="1"/>
          </p:nvPr>
        </p:nvSpPr>
        <p:spPr/>
        <p:txBody>
          <a:bodyPr/>
          <a:lstStyle/>
          <a:p>
            <a:r>
              <a:rPr lang="vi-VN"/>
              <a:t>Semaphore là gì? Nêu cách hoạt động của semaphore và ứng dụng vào một bài toán đồng bộ?</a:t>
            </a:r>
          </a:p>
          <a:p>
            <a:r>
              <a:rPr lang="vi-VN"/>
              <a:t>Monitor là gì? Nêu cách hoạt động của monitor và ứng dụng vào một bài toán đồng bộ?</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4891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3/8/2020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7" name="Content Placeholder 6"/>
          <p:cNvSpPr>
            <a:spLocks noGrp="1"/>
          </p:cNvSpPr>
          <p:nvPr>
            <p:ph idx="1"/>
          </p:nvPr>
        </p:nvSpPr>
        <p:spPr/>
        <p:txBody>
          <a:bodyPr/>
          <a:lstStyle/>
          <a:p>
            <a:r>
              <a:rPr lang="en-US"/>
              <a:t>Đồng bộ</a:t>
            </a:r>
          </a:p>
          <a:p>
            <a:r>
              <a:rPr lang="en-US"/>
              <a:t>Deadlock</a:t>
            </a:r>
          </a:p>
          <a:p>
            <a:r>
              <a:rPr lang="en-US"/>
              <a:t>Quản lý bộ nhớ</a:t>
            </a:r>
          </a:p>
          <a:p>
            <a:r>
              <a:rPr lang="en-US"/>
              <a:t>Bộ nhớ ảo</a:t>
            </a:r>
            <a:endParaRPr lang="vi-VN"/>
          </a:p>
        </p:txBody>
      </p:sp>
    </p:spTree>
    <p:extLst>
      <p:ext uri="{BB962C8B-B14F-4D97-AF65-F5344CB8AC3E}">
        <p14:creationId xmlns:p14="http://schemas.microsoft.com/office/powerpoint/2010/main" val="1896279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362075"/>
          </a:xfrm>
        </p:spPr>
        <p:txBody>
          <a:bodyPr/>
          <a:lstStyle/>
          <a:p>
            <a:pPr algn="ctr"/>
            <a:r>
              <a:rPr lang="en-US"/>
              <a:t>Bài tập chương 5</a:t>
            </a:r>
          </a:p>
        </p:txBody>
      </p:sp>
      <p:sp>
        <p:nvSpPr>
          <p:cNvPr id="4" name="Date Placeholder 3"/>
          <p:cNvSpPr>
            <a:spLocks noGrp="1"/>
          </p:cNvSpPr>
          <p:nvPr>
            <p:ph type="dt" sz="half" idx="10"/>
          </p:nvPr>
        </p:nvSpPr>
        <p:spPr/>
        <p:txBody>
          <a:bodyPr/>
          <a:lstStyle/>
          <a:p>
            <a:fld id="{E47B8097-A83C-4868-B5B8-F5134B7BBCC6}"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009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1</a:t>
            </a:r>
          </a:p>
        </p:txBody>
      </p:sp>
      <p:sp>
        <p:nvSpPr>
          <p:cNvPr id="3" name="Content Placeholder 2"/>
          <p:cNvSpPr>
            <a:spLocks noGrp="1"/>
          </p:cNvSpPr>
          <p:nvPr>
            <p:ph idx="1"/>
          </p:nvPr>
        </p:nvSpPr>
        <p:spPr>
          <a:xfrm>
            <a:off x="251520" y="1219200"/>
            <a:ext cx="8640960" cy="5018112"/>
          </a:xfrm>
        </p:spPr>
        <p:txBody>
          <a:bodyPr/>
          <a:lstStyle/>
          <a:p>
            <a:r>
              <a:rPr lang="en-US" sz="2000"/>
              <a:t>Xét giải pháp phần mềm do Dekker đề nghị để tổ chức truy xuất độc quyền cho 2 tiến trình. Hai tiến trình P0 và P1 chia sẻ các biến sau:</a:t>
            </a:r>
          </a:p>
          <a:p>
            <a:pPr lvl="1"/>
            <a:r>
              <a:rPr lang="en-US" sz="2000"/>
              <a:t>Var flag : array [0..1] of Boolean; (khởi động là false)</a:t>
            </a:r>
          </a:p>
          <a:p>
            <a:pPr lvl="1"/>
            <a:r>
              <a:rPr lang="en-US" sz="2000"/>
              <a:t>Turn : 0..1;</a:t>
            </a:r>
          </a:p>
          <a:p>
            <a:r>
              <a:rPr lang="en-US" sz="2000"/>
              <a:t>Cấu trúc một tiến trình Pi (i = 0 hay 1, và j là tiến trình còn lại) như sau:</a:t>
            </a:r>
          </a:p>
          <a:p>
            <a:pPr lvl="1">
              <a:lnSpc>
                <a:spcPct val="80000"/>
              </a:lnSpc>
              <a:buNone/>
            </a:pPr>
            <a:r>
              <a:rPr lang="en-US" altLang="en-US" sz="1600"/>
              <a:t>repeat</a:t>
            </a:r>
          </a:p>
          <a:p>
            <a:pPr lvl="1">
              <a:lnSpc>
                <a:spcPct val="80000"/>
              </a:lnSpc>
              <a:buNone/>
            </a:pPr>
            <a:r>
              <a:rPr lang="en-US" altLang="en-US" sz="1600"/>
              <a:t>flag[i] := true;</a:t>
            </a:r>
          </a:p>
          <a:p>
            <a:pPr lvl="1">
              <a:lnSpc>
                <a:spcPct val="80000"/>
              </a:lnSpc>
              <a:buNone/>
            </a:pPr>
            <a:r>
              <a:rPr lang="en-US" altLang="en-US" sz="1600"/>
              <a:t>while flag[j] do </a:t>
            </a:r>
          </a:p>
          <a:p>
            <a:pPr lvl="1">
              <a:lnSpc>
                <a:spcPct val="80000"/>
              </a:lnSpc>
              <a:buNone/>
            </a:pPr>
            <a:r>
              <a:rPr lang="en-US" altLang="en-US" sz="1600"/>
              <a:t>if turn = j then</a:t>
            </a:r>
          </a:p>
          <a:p>
            <a:pPr lvl="1">
              <a:lnSpc>
                <a:spcPct val="80000"/>
              </a:lnSpc>
              <a:buNone/>
            </a:pPr>
            <a:r>
              <a:rPr lang="en-US" altLang="en-US" sz="1600"/>
              <a:t>		begin		flag[i]:= false;  </a:t>
            </a:r>
          </a:p>
          <a:p>
            <a:pPr lvl="1">
              <a:lnSpc>
                <a:spcPct val="80000"/>
              </a:lnSpc>
              <a:buNone/>
            </a:pPr>
            <a:r>
              <a:rPr lang="en-US" altLang="en-US" sz="1600"/>
              <a:t>				while turn = j do ;</a:t>
            </a:r>
          </a:p>
          <a:p>
            <a:pPr lvl="1">
              <a:lnSpc>
                <a:spcPct val="80000"/>
              </a:lnSpc>
              <a:buNone/>
            </a:pPr>
            <a:r>
              <a:rPr lang="en-US" altLang="en-US" sz="1600"/>
              <a:t>				flag[i]:= true;</a:t>
            </a:r>
          </a:p>
          <a:p>
            <a:pPr lvl="1">
              <a:lnSpc>
                <a:spcPct val="80000"/>
              </a:lnSpc>
              <a:buNone/>
            </a:pPr>
            <a:r>
              <a:rPr lang="en-US" altLang="en-US" sz="1600"/>
              <a:t>		end;</a:t>
            </a:r>
          </a:p>
          <a:p>
            <a:pPr lvl="1">
              <a:lnSpc>
                <a:spcPct val="80000"/>
              </a:lnSpc>
              <a:buNone/>
            </a:pPr>
            <a:r>
              <a:rPr lang="en-US" altLang="en-US" sz="1600"/>
              <a:t>	critical_section();</a:t>
            </a:r>
          </a:p>
          <a:p>
            <a:pPr lvl="1">
              <a:lnSpc>
                <a:spcPct val="80000"/>
              </a:lnSpc>
              <a:buNone/>
            </a:pPr>
            <a:r>
              <a:rPr lang="en-US" altLang="en-US" sz="1600"/>
              <a:t>turn:= j;  </a:t>
            </a:r>
          </a:p>
          <a:p>
            <a:pPr lvl="1">
              <a:lnSpc>
                <a:spcPct val="80000"/>
              </a:lnSpc>
              <a:buNone/>
            </a:pPr>
            <a:r>
              <a:rPr lang="en-US" altLang="en-US" sz="1600"/>
              <a:t>flag[i]:= false; </a:t>
            </a:r>
          </a:p>
          <a:p>
            <a:pPr lvl="1">
              <a:lnSpc>
                <a:spcPct val="80000"/>
              </a:lnSpc>
              <a:buNone/>
            </a:pPr>
            <a:r>
              <a:rPr lang="en-US" altLang="en-US" sz="1600"/>
              <a:t>non_critical_section();</a:t>
            </a:r>
          </a:p>
          <a:p>
            <a:pPr lvl="1">
              <a:lnSpc>
                <a:spcPct val="80000"/>
              </a:lnSpc>
              <a:buNone/>
            </a:pPr>
            <a:r>
              <a:rPr lang="en-US" altLang="en-US" sz="1600"/>
              <a:t>until </a:t>
            </a:r>
            <a:r>
              <a:rPr lang="en-US" altLang="en-US" sz="1600" i="1"/>
              <a:t>false</a:t>
            </a:r>
            <a:r>
              <a:rPr lang="en-US" altLang="en-US" sz="1600"/>
              <a:t>;</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5410200" y="3962400"/>
            <a:ext cx="2666114" cy="923330"/>
          </a:xfrm>
          <a:prstGeom prst="rect">
            <a:avLst/>
          </a:prstGeom>
          <a:noFill/>
        </p:spPr>
        <p:txBody>
          <a:bodyPr wrap="none" rtlCol="0">
            <a:spAutoFit/>
          </a:bodyPr>
          <a:lstStyle/>
          <a:p>
            <a:r>
              <a:rPr lang="en-US" b="1"/>
              <a:t>Giải pháp này có thỏa 3 </a:t>
            </a:r>
          </a:p>
          <a:p>
            <a:r>
              <a:rPr lang="en-US" b="1"/>
              <a:t>yêu cầu trong việc giải </a:t>
            </a:r>
          </a:p>
          <a:p>
            <a:r>
              <a:rPr lang="en-US" b="1"/>
              <a:t>quyết tranh chấp không?</a:t>
            </a:r>
          </a:p>
        </p:txBody>
      </p:sp>
    </p:spTree>
    <p:extLst>
      <p:ext uri="{BB962C8B-B14F-4D97-AF65-F5344CB8AC3E}">
        <p14:creationId xmlns:p14="http://schemas.microsoft.com/office/powerpoint/2010/main" val="28322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2</a:t>
            </a:r>
          </a:p>
        </p:txBody>
      </p:sp>
      <p:sp>
        <p:nvSpPr>
          <p:cNvPr id="3" name="Content Placeholder 2"/>
          <p:cNvSpPr>
            <a:spLocks noGrp="1"/>
          </p:cNvSpPr>
          <p:nvPr>
            <p:ph idx="1"/>
          </p:nvPr>
        </p:nvSpPr>
        <p:spPr>
          <a:xfrm>
            <a:off x="251520" y="1219200"/>
            <a:ext cx="8640960" cy="5018112"/>
          </a:xfrm>
        </p:spPr>
        <p:txBody>
          <a:bodyPr/>
          <a:lstStyle/>
          <a:p>
            <a:r>
              <a:rPr lang="en-US" sz="2400"/>
              <a:t>Xét giải pháp đồng bộ hóa sau:</a:t>
            </a:r>
          </a:p>
          <a:p>
            <a:pPr lvl="3">
              <a:lnSpc>
                <a:spcPct val="90000"/>
              </a:lnSpc>
              <a:buNone/>
            </a:pPr>
            <a:r>
              <a:rPr lang="fr-FR" altLang="en-US" sz="2200"/>
              <a:t>while (TRUE) {</a:t>
            </a:r>
          </a:p>
          <a:p>
            <a:pPr lvl="3">
              <a:lnSpc>
                <a:spcPct val="90000"/>
              </a:lnSpc>
              <a:buNone/>
            </a:pPr>
            <a:r>
              <a:rPr lang="fr-FR" altLang="en-US" sz="2200"/>
              <a:t>int j = 1-i;</a:t>
            </a:r>
          </a:p>
          <a:p>
            <a:pPr lvl="3">
              <a:lnSpc>
                <a:spcPct val="90000"/>
              </a:lnSpc>
              <a:buNone/>
            </a:pPr>
            <a:r>
              <a:rPr lang="fr-FR" altLang="en-US" sz="2200"/>
              <a:t>flag[i]= TRUE;	</a:t>
            </a:r>
          </a:p>
          <a:p>
            <a:pPr lvl="3">
              <a:lnSpc>
                <a:spcPct val="90000"/>
              </a:lnSpc>
              <a:buNone/>
            </a:pPr>
            <a:r>
              <a:rPr lang="fr-FR" altLang="en-US" sz="2200"/>
              <a:t>turn = i;</a:t>
            </a:r>
          </a:p>
          <a:p>
            <a:pPr lvl="3">
              <a:lnSpc>
                <a:spcPct val="90000"/>
              </a:lnSpc>
              <a:buNone/>
            </a:pPr>
            <a:r>
              <a:rPr lang="fr-FR" altLang="en-US" sz="2200"/>
              <a:t>while (turn == j &amp;&amp; flag[j]==TRUE); </a:t>
            </a:r>
          </a:p>
          <a:p>
            <a:pPr lvl="3">
              <a:lnSpc>
                <a:spcPct val="90000"/>
              </a:lnSpc>
              <a:buNone/>
            </a:pPr>
            <a:r>
              <a:rPr lang="fr-FR" altLang="en-US" sz="2200"/>
              <a:t>critical-section ();</a:t>
            </a:r>
          </a:p>
          <a:p>
            <a:pPr lvl="3">
              <a:lnSpc>
                <a:spcPct val="90000"/>
              </a:lnSpc>
              <a:buNone/>
            </a:pPr>
            <a:r>
              <a:rPr lang="fr-FR" altLang="en-US" sz="2200"/>
              <a:t>flag[i] = FALSE;</a:t>
            </a:r>
          </a:p>
          <a:p>
            <a:pPr lvl="3">
              <a:lnSpc>
                <a:spcPct val="90000"/>
              </a:lnSpc>
              <a:buNone/>
            </a:pPr>
            <a:r>
              <a:rPr lang="fr-FR" altLang="en-US" sz="2200"/>
              <a:t>    Noncritical-section ();</a:t>
            </a:r>
          </a:p>
          <a:p>
            <a:pPr lvl="3">
              <a:lnSpc>
                <a:spcPct val="90000"/>
              </a:lnSpc>
              <a:buNone/>
            </a:pPr>
            <a:r>
              <a:rPr lang="fr-FR" altLang="en-US" sz="2200"/>
              <a:t>}</a:t>
            </a:r>
            <a:endParaRPr lang="en-US" altLang="en-US" sz="22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TextBox 6"/>
          <p:cNvSpPr txBox="1"/>
          <p:nvPr/>
        </p:nvSpPr>
        <p:spPr>
          <a:xfrm>
            <a:off x="1331913" y="5334000"/>
            <a:ext cx="6134893" cy="369332"/>
          </a:xfrm>
          <a:prstGeom prst="rect">
            <a:avLst/>
          </a:prstGeom>
          <a:noFill/>
        </p:spPr>
        <p:txBody>
          <a:bodyPr wrap="square" rtlCol="0">
            <a:spAutoFit/>
          </a:bodyPr>
          <a:lstStyle/>
          <a:p>
            <a:r>
              <a:rPr lang="en-US" b="1"/>
              <a:t>Giải pháp này có thỏa yêu cầu độc quyền truy xuất không?</a:t>
            </a:r>
          </a:p>
        </p:txBody>
      </p:sp>
    </p:spTree>
    <p:extLst>
      <p:ext uri="{BB962C8B-B14F-4D97-AF65-F5344CB8AC3E}">
        <p14:creationId xmlns:p14="http://schemas.microsoft.com/office/powerpoint/2010/main" val="161221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4</a:t>
            </a:r>
          </a:p>
        </p:txBody>
      </p:sp>
      <p:sp>
        <p:nvSpPr>
          <p:cNvPr id="3" name="Content Placeholder 2"/>
          <p:cNvSpPr>
            <a:spLocks noGrp="1"/>
          </p:cNvSpPr>
          <p:nvPr>
            <p:ph idx="1"/>
          </p:nvPr>
        </p:nvSpPr>
        <p:spPr>
          <a:xfrm>
            <a:off x="251520" y="1219200"/>
            <a:ext cx="8640960" cy="5018112"/>
          </a:xfrm>
        </p:spPr>
        <p:txBody>
          <a:bodyPr/>
          <a:lstStyle/>
          <a:p>
            <a:r>
              <a:rPr lang="en-US" sz="2400"/>
              <a:t> Xét hai tiến trình sau:</a:t>
            </a:r>
          </a:p>
          <a:p>
            <a:pPr lvl="3">
              <a:lnSpc>
                <a:spcPct val="90000"/>
              </a:lnSpc>
              <a:buNone/>
            </a:pPr>
            <a:r>
              <a:rPr lang="en-US" altLang="en-US" sz="2200"/>
              <a:t>process A  {while (TRUE)   na = na +1;	}</a:t>
            </a:r>
          </a:p>
          <a:p>
            <a:pPr lvl="3">
              <a:lnSpc>
                <a:spcPct val="90000"/>
              </a:lnSpc>
              <a:buNone/>
            </a:pPr>
            <a:r>
              <a:rPr lang="en-US" altLang="en-US" sz="2200"/>
              <a:t>process B  {	while (TRUE)   nb = nb +1;	}</a:t>
            </a:r>
          </a:p>
          <a:p>
            <a:pPr marL="457200" indent="-457200">
              <a:buFont typeface="+mj-lt"/>
              <a:buAutoNum type="alphaLcPeriod"/>
            </a:pPr>
            <a:r>
              <a:rPr lang="en-US" sz="2400"/>
              <a:t>Đồng bộ hóa xử lý của 2 tiến trình trên, sử dụng 2 semaphore tổng quát, sao cho tại bất kỳ thời điểm nào cũng có </a:t>
            </a:r>
            <a:r>
              <a:rPr lang="en-US" altLang="en-US" sz="2400"/>
              <a:t>nb &lt;= na &lt;= nb +10</a:t>
            </a:r>
            <a:endParaRPr lang="en-US" sz="2400"/>
          </a:p>
          <a:p>
            <a:pPr marL="457200" indent="-457200">
              <a:buFont typeface="+mj-lt"/>
              <a:buAutoNum type="alphaLcPeriod"/>
            </a:pPr>
            <a:r>
              <a:rPr lang="en-US" sz="2400"/>
              <a:t>Nếu giảm điều kiện chỉ có là </a:t>
            </a:r>
            <a:r>
              <a:rPr lang="en-US" altLang="en-US" sz="2400"/>
              <a:t>na &lt;= nb +10</a:t>
            </a:r>
            <a:r>
              <a:rPr lang="en-US" sz="2400"/>
              <a:t>, giải pháp của bạn sẽ được sửa chữa như thế nào?</a:t>
            </a:r>
          </a:p>
          <a:p>
            <a:pPr marL="457200" indent="-457200">
              <a:buFont typeface="+mj-lt"/>
              <a:buAutoNum type="alphaLcPeriod"/>
            </a:pPr>
            <a:r>
              <a:rPr lang="en-US" sz="2400"/>
              <a:t>Giải pháp của bạn có còn đúng nếu có nhiều tiến trình loại A và B cùng thực hiện?</a:t>
            </a:r>
          </a:p>
          <a:p>
            <a:endParaRPr lang="en-US" sz="2400"/>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3288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5</a:t>
            </a:r>
          </a:p>
        </p:txBody>
      </p:sp>
      <p:sp>
        <p:nvSpPr>
          <p:cNvPr id="3" name="Content Placeholder 2"/>
          <p:cNvSpPr>
            <a:spLocks noGrp="1"/>
          </p:cNvSpPr>
          <p:nvPr>
            <p:ph idx="1"/>
          </p:nvPr>
        </p:nvSpPr>
        <p:spPr>
          <a:xfrm>
            <a:off x="251520" y="1219200"/>
            <a:ext cx="8640960" cy="5018112"/>
          </a:xfrm>
        </p:spPr>
        <p:txBody>
          <a:bodyPr/>
          <a:lstStyle/>
          <a:p>
            <a:r>
              <a:rPr lang="en-US" sz="2400"/>
              <a:t> Một biến X được chia sẻ bởi 2 tiến trình cùng thực hiện đoạn code sau :</a:t>
            </a:r>
          </a:p>
          <a:p>
            <a:pPr lvl="3">
              <a:lnSpc>
                <a:spcPct val="90000"/>
              </a:lnSpc>
              <a:buNone/>
            </a:pPr>
            <a:r>
              <a:rPr lang="en-US" altLang="en-US" sz="2200"/>
              <a:t>do</a:t>
            </a:r>
          </a:p>
          <a:p>
            <a:pPr lvl="3">
              <a:lnSpc>
                <a:spcPct val="90000"/>
              </a:lnSpc>
              <a:buNone/>
            </a:pPr>
            <a:r>
              <a:rPr lang="en-US" altLang="en-US" sz="2200"/>
              <a:t>	X = X +1;</a:t>
            </a:r>
          </a:p>
          <a:p>
            <a:pPr lvl="3">
              <a:lnSpc>
                <a:spcPct val="90000"/>
              </a:lnSpc>
              <a:buNone/>
            </a:pPr>
            <a:r>
              <a:rPr lang="en-US" altLang="en-US" sz="2200"/>
              <a:t>	if ( X == 20) X = 0;</a:t>
            </a:r>
          </a:p>
          <a:p>
            <a:pPr lvl="3">
              <a:lnSpc>
                <a:spcPct val="90000"/>
              </a:lnSpc>
              <a:buNone/>
            </a:pPr>
            <a:r>
              <a:rPr lang="en-US" altLang="en-US" sz="2200"/>
              <a:t>while ( TRUE );</a:t>
            </a:r>
          </a:p>
          <a:p>
            <a:r>
              <a:rPr lang="en-US" sz="2400"/>
              <a:t>Bắt đầu với giá trị X = 0, chứng tỏ rằng giá trị X có thể vượt quá 20. Cần sửa chữa đoạn chương trình trên như thế nào để đảm bảo X không vượt quá 10?</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1704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6</a:t>
            </a:r>
          </a:p>
        </p:txBody>
      </p:sp>
      <p:sp>
        <p:nvSpPr>
          <p:cNvPr id="3" name="Content Placeholder 2"/>
          <p:cNvSpPr>
            <a:spLocks noGrp="1"/>
          </p:cNvSpPr>
          <p:nvPr>
            <p:ph idx="1"/>
          </p:nvPr>
        </p:nvSpPr>
        <p:spPr>
          <a:xfrm>
            <a:off x="251520" y="1219200"/>
            <a:ext cx="8640960" cy="5018112"/>
          </a:xfrm>
        </p:spPr>
        <p:txBody>
          <a:bodyPr/>
          <a:lstStyle/>
          <a:p>
            <a:r>
              <a:rPr lang="en-US" sz="2400"/>
              <a:t> </a:t>
            </a:r>
            <a:r>
              <a:rPr lang="en-US" sz="2600"/>
              <a:t>Xét 2 tiến trình xử lý đoạn chương trình sau:</a:t>
            </a:r>
          </a:p>
          <a:p>
            <a:pPr lvl="3">
              <a:lnSpc>
                <a:spcPct val="90000"/>
              </a:lnSpc>
              <a:buNone/>
            </a:pPr>
            <a:r>
              <a:rPr lang="en-US" altLang="en-US" sz="2600">
                <a:solidFill>
                  <a:schemeClr val="hlink"/>
                </a:solidFill>
              </a:rPr>
              <a:t>process P1 { A1 ; A2 } 		</a:t>
            </a:r>
          </a:p>
          <a:p>
            <a:pPr lvl="3">
              <a:lnSpc>
                <a:spcPct val="90000"/>
              </a:lnSpc>
              <a:buNone/>
            </a:pPr>
            <a:r>
              <a:rPr lang="en-US" altLang="en-US" sz="2600">
                <a:solidFill>
                  <a:schemeClr val="hlink"/>
                </a:solidFill>
              </a:rPr>
              <a:t>process P2 { B1 ; B2 }</a:t>
            </a:r>
          </a:p>
          <a:p>
            <a:pPr marL="0" indent="0">
              <a:buNone/>
            </a:pPr>
            <a:r>
              <a:rPr lang="en-US" sz="2600"/>
              <a:t>Đồng bộ hóa hoạt động của 2 tiến trình này sao cho cả A1 và B1 đều hoàn tất trước khi A2 và B2 bắt đầu</a:t>
            </a:r>
          </a:p>
          <a:p>
            <a:pPr marL="0" indent="0">
              <a:buNone/>
            </a:pPr>
            <a:endParaRPr lang="en-US"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3/8/2020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022059"/>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744</TotalTime>
  <Words>2274</Words>
  <Application>Microsoft Office PowerPoint</Application>
  <PresentationFormat>On-screen Show (4:3)</PresentationFormat>
  <Paragraphs>261</Paragraphs>
  <Slides>30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Times New Roman</vt:lpstr>
      <vt:lpstr>Wingdings</vt:lpstr>
      <vt:lpstr>dsp</vt:lpstr>
      <vt:lpstr>HỆ ĐIỀU HÀNH  ÔN TẬP CUỐI KỲ</vt:lpstr>
      <vt:lpstr>Câu hỏi ôn tập chương 5</vt:lpstr>
      <vt:lpstr>Câu hỏi ôn tập chương 5 (tt)</vt:lpstr>
      <vt:lpstr>Bài tập chương 5</vt:lpstr>
      <vt:lpstr>Bài tập 1</vt:lpstr>
      <vt:lpstr>Bài tập 2</vt:lpstr>
      <vt:lpstr>Bài tập 4</vt:lpstr>
      <vt:lpstr>Bài tập 5</vt:lpstr>
      <vt:lpstr>Bài tập 6</vt:lpstr>
      <vt:lpstr>Bài tập 7</vt:lpstr>
      <vt:lpstr>Bài tập 8</vt:lpstr>
      <vt:lpstr>Câu hỏi ôn tập chương 6</vt:lpstr>
      <vt:lpstr>Câu hỏi ôn tập chương 6 (tt)</vt:lpstr>
      <vt:lpstr>Bài tập chương 6</vt:lpstr>
      <vt:lpstr>Bài tập 1</vt:lpstr>
      <vt:lpstr>Bài tập 2</vt:lpstr>
      <vt:lpstr>Bài tập 3</vt:lpstr>
      <vt:lpstr>Bài tập 4</vt:lpstr>
      <vt:lpstr>Câu hỏi ôn tập chương 7</vt:lpstr>
      <vt:lpstr>Câu hỏi ôn tập chương 7 (tt)</vt:lpstr>
      <vt:lpstr>Câu hỏi ôn tập chương 7 (tt)</vt:lpstr>
      <vt:lpstr>Bài tập 1</vt:lpstr>
      <vt:lpstr>Bài tập 2</vt:lpstr>
      <vt:lpstr>Bài tập 4</vt:lpstr>
      <vt:lpstr>Bài tập 5</vt:lpstr>
      <vt:lpstr>Bài tập 6</vt:lpstr>
      <vt:lpstr>Câu hỏi ôn tập chương 8</vt:lpstr>
      <vt:lpstr>Bài tập chương 8</vt:lpstr>
      <vt:lpstr>Bài tập 1</vt:lpstr>
      <vt:lpstr>Tóm tắt lại nội dung buổi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84</cp:revision>
  <dcterms:created xsi:type="dcterms:W3CDTF">2017-02-19T14:22:18Z</dcterms:created>
  <dcterms:modified xsi:type="dcterms:W3CDTF">2020-03-08T07:53:28Z</dcterms:modified>
</cp:coreProperties>
</file>