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notesMasterIdLst>
    <p:notesMasterId r:id="rId7"/>
  </p:notesMasterIdLst>
  <p:handoutMasterIdLst>
    <p:handoutMasterId r:id="rId8"/>
  </p:handoutMasterIdLst>
  <p:sldIdLst>
    <p:sldId id="357" r:id="rId2"/>
    <p:sldId id="349" r:id="rId3"/>
    <p:sldId id="358" r:id="rId4"/>
    <p:sldId id="416" r:id="rId5"/>
    <p:sldId id="415" r:id="rId6"/>
  </p:sldIdLst>
  <p:sldSz cx="12192000" cy="6858000"/>
  <p:notesSz cx="7102475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FF3300"/>
    <a:srgbClr val="000000"/>
    <a:srgbClr val="EAEAEA"/>
    <a:srgbClr val="99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5" autoAdjust="0"/>
    <p:restoredTop sz="82899" autoAdjust="0"/>
  </p:normalViewPr>
  <p:slideViewPr>
    <p:cSldViewPr>
      <p:cViewPr varScale="1">
        <p:scale>
          <a:sx n="69" d="100"/>
          <a:sy n="69" d="100"/>
        </p:scale>
        <p:origin x="55" y="1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F43014F-BA7D-40BF-B33F-19CB355FAB8C}" type="datetimeFigureOut">
              <a:rPr lang="vi-VN"/>
              <a:pPr>
                <a:defRPr/>
              </a:pPr>
              <a:t>26/04/2021</a:t>
            </a:fld>
            <a:endParaRPr lang="vi-VN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6755482-8B56-4C4D-9B9D-942D1AEF5AA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4260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64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64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/>
            </a:lvl1pPr>
          </a:lstStyle>
          <a:p>
            <a:pPr>
              <a:defRPr/>
            </a:pPr>
            <a:fld id="{AF120479-0689-4DE7-9A1E-4AC122AA3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34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120479-0689-4DE7-9A1E-4AC122AA3D7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87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120479-0689-4DE7-9A1E-4AC122AA3D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12192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2284" y="2133601"/>
            <a:ext cx="103632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12192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09/2017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" y="10716"/>
            <a:ext cx="2349468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72008"/>
            <a:ext cx="1817165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4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09/2017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14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09/2017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926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09/2017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015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624417" y="16287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09/2017</a:t>
            </a:r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6279819" y="16288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419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9185" y="84139"/>
            <a:ext cx="10644716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1" y="44450"/>
            <a:ext cx="11521017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5" y="287338"/>
            <a:ext cx="9806516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412776"/>
            <a:ext cx="1152128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5360" y="6525344"/>
            <a:ext cx="28448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09/2017</a:t>
            </a:r>
            <a:endParaRPr kumimoji="1"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9468" y="6524626"/>
            <a:ext cx="749094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19840" y="6524626"/>
            <a:ext cx="2336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92617" y="1123680"/>
            <a:ext cx="113284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1593"/>
            <a:ext cx="1488676" cy="11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3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057400" y="1676401"/>
            <a:ext cx="7772400" cy="1470025"/>
          </a:xfrm>
        </p:spPr>
        <p:txBody>
          <a:bodyPr/>
          <a:lstStyle/>
          <a:p>
            <a:r>
              <a:rPr lang="en-US" b="1" u="sng" err="1"/>
              <a:t>Tuần</a:t>
            </a:r>
            <a:r>
              <a:rPr lang="en-US" b="1" u="sng"/>
              <a:t> 8</a:t>
            </a:r>
            <a:endParaRPr lang="en-US" b="1" u="sn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981200" y="2895600"/>
            <a:ext cx="8305800" cy="1752600"/>
          </a:xfrm>
        </p:spPr>
        <p:txBody>
          <a:bodyPr/>
          <a:lstStyle/>
          <a:p>
            <a:r>
              <a:rPr lang="en-US" sz="3500" b="1"/>
              <a:t>ÔN TẬP GIỮA KỲ</a:t>
            </a:r>
            <a:endParaRPr lang="en-US" sz="3500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09/2017</a:t>
            </a:r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63880" y="6524626"/>
            <a:ext cx="1752600" cy="288925"/>
          </a:xfrm>
          <a:prstGeom prst="rect">
            <a:avLst/>
          </a:prstGeo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971800" y="457201"/>
            <a:ext cx="6324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sz="3200" baseline="0">
                <a:solidFill>
                  <a:srgbClr val="3366CC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r>
              <a:rPr lang="en-US" sz="3400" b="1" kern="0" dirty="0"/>
              <a:t>KIẾN TRÚC MÁY TÍNH</a:t>
            </a:r>
          </a:p>
        </p:txBody>
      </p:sp>
    </p:spTree>
    <p:extLst>
      <p:ext uri="{BB962C8B-B14F-4D97-AF65-F5344CB8AC3E}">
        <p14:creationId xmlns:p14="http://schemas.microsoft.com/office/powerpoint/2010/main" val="146411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Thông tin đề thi</a:t>
            </a:r>
            <a:endParaRPr lang="en-US" sz="25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000" b="1"/>
              <a:t>Thời gian làm bài 65 phút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Char char="v"/>
            </a:pPr>
            <a:endParaRPr lang="en-US" sz="3000" b="1"/>
          </a:p>
          <a:p>
            <a:pPr marL="457200" indent="-45720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000" b="1"/>
              <a:t>Ngày thi: …/5/2021</a:t>
            </a:r>
            <a:endParaRPr lang="en-US" sz="3000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09/2017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/>
              <a:t>Thông tin đề thi</a:t>
            </a:r>
            <a:endParaRPr lang="en-US" sz="25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000" b="1"/>
              <a:t>Tự luận: (1 điểm)</a:t>
            </a:r>
            <a:endParaRPr lang="en-US" sz="2600" b="1"/>
          </a:p>
          <a:p>
            <a:pPr marL="857250" lvl="1" indent="-45720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600" b="1"/>
              <a:t>Kiến trúc tập lệnh</a:t>
            </a:r>
            <a:endParaRPr lang="en-US" sz="3000" b="1"/>
          </a:p>
          <a:p>
            <a:pPr marL="457200" indent="-45720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3000" b="1"/>
              <a:t>Trắc nghiệm: (9 điểm)</a:t>
            </a:r>
          </a:p>
          <a:p>
            <a:pPr marL="857250" lvl="1" indent="-45720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600" b="1"/>
              <a:t>18 câu hỏi (0.5 điểm/1 câu)</a:t>
            </a:r>
          </a:p>
          <a:p>
            <a:pPr marL="857250" lvl="1" indent="-45720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600" b="1"/>
              <a:t>Lý thuyết</a:t>
            </a:r>
          </a:p>
          <a:p>
            <a:pPr marL="857250" lvl="1" indent="-45720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600" b="1"/>
              <a:t>Bài tập</a:t>
            </a:r>
          </a:p>
          <a:p>
            <a:pPr marL="857250" lvl="1" indent="-45720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600" b="1"/>
              <a:t>Tất cả các nội dung đã học trong 6 tuần</a:t>
            </a:r>
          </a:p>
          <a:p>
            <a:pPr marL="1257300" lvl="2" indent="-45720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200" b="1"/>
              <a:t>Máy tính, các khái niệm và công nghệ</a:t>
            </a:r>
          </a:p>
          <a:p>
            <a:pPr marL="1257300" lvl="2" indent="-45720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200" b="1"/>
              <a:t>Hiệu suất</a:t>
            </a:r>
          </a:p>
          <a:p>
            <a:pPr marL="1257300" lvl="2" indent="-45720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200" b="1"/>
              <a:t>Kiến trúc tập lệnh</a:t>
            </a:r>
            <a:endParaRPr lang="en-US" sz="2200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09/2017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362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22D55DC-0F78-465A-8DFD-E0E35B4D8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Ôn tập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78555C9-1A8C-49E1-8476-1EC9FD4BD8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90000"/>
              </a:lnSpc>
              <a:spcAft>
                <a:spcPts val="3600"/>
              </a:spcAft>
              <a:buClrTx/>
              <a:buFont typeface="Times New Roman" panose="02020603050405020304" pitchFamily="18" charset="0"/>
              <a:buAutoNum type="arabicPeriod"/>
            </a:pPr>
            <a:r>
              <a:rPr lang="en-US" altLang="en-US" b="1"/>
              <a:t>Lịch sử phát triển của máy tính.</a:t>
            </a:r>
          </a:p>
          <a:p>
            <a:pPr marL="514350" indent="-514350">
              <a:lnSpc>
                <a:spcPct val="90000"/>
              </a:lnSpc>
              <a:spcAft>
                <a:spcPts val="3600"/>
              </a:spcAft>
              <a:buClrTx/>
              <a:buFont typeface="Times New Roman" panose="02020603050405020304" pitchFamily="18" charset="0"/>
              <a:buAutoNum type="arabicPeriod"/>
            </a:pPr>
            <a:r>
              <a:rPr lang="en-US" altLang="en-US" b="1"/>
              <a:t>Phân loại máy tính.</a:t>
            </a:r>
          </a:p>
          <a:p>
            <a:pPr marL="514350" indent="-514350">
              <a:lnSpc>
                <a:spcPct val="90000"/>
              </a:lnSpc>
              <a:spcAft>
                <a:spcPts val="3600"/>
              </a:spcAft>
              <a:buClrTx/>
              <a:buFont typeface="Times New Roman" panose="02020603050405020304" pitchFamily="18" charset="0"/>
              <a:buAutoNum type="arabicPeriod"/>
            </a:pPr>
            <a:r>
              <a:rPr lang="en-US" altLang="en-US" b="1"/>
              <a:t>Các lớp thực thi bên trong máy tính.</a:t>
            </a:r>
          </a:p>
          <a:p>
            <a:pPr marL="514350" indent="-514350">
              <a:lnSpc>
                <a:spcPct val="90000"/>
              </a:lnSpc>
              <a:spcAft>
                <a:spcPts val="3600"/>
              </a:spcAft>
              <a:buClrTx/>
              <a:buFont typeface="Times New Roman" panose="02020603050405020304" pitchFamily="18" charset="0"/>
              <a:buAutoNum type="arabicPeriod"/>
            </a:pPr>
            <a:r>
              <a:rPr lang="en-US" altLang="en-US" b="1"/>
              <a:t>Các chức năng và thành phần c</a:t>
            </a:r>
            <a:r>
              <a:rPr lang="vi-VN" altLang="en-US" b="1"/>
              <a:t>ơ</a:t>
            </a:r>
            <a:r>
              <a:rPr lang="en-US" altLang="en-US" b="1"/>
              <a:t> bản của máy tính.</a:t>
            </a:r>
          </a:p>
          <a:p>
            <a:pPr marL="514350" indent="-514350">
              <a:lnSpc>
                <a:spcPct val="90000"/>
              </a:lnSpc>
              <a:spcAft>
                <a:spcPts val="3600"/>
              </a:spcAft>
              <a:buClrTx/>
              <a:buFont typeface="Times New Roman" panose="02020603050405020304" pitchFamily="18" charset="0"/>
              <a:buAutoNum type="arabicPeriod"/>
            </a:pPr>
            <a:r>
              <a:rPr lang="en-US" altLang="en-US" b="1"/>
              <a:t>Hiệu suất máy tính.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CB5B9-4464-40B7-874F-0AD9E4DB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C346E9C3-37A7-4C25-8354-8DCACAEFFD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7491413" cy="28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2BE130-F261-46BA-BA0F-DE70C5F28AF6}" type="slidenum">
              <a:rPr kumimoji="0"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en-US" sz="1400">
              <a:latin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85583-39FA-4F73-8BC4-6E348D52683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9855200" y="6524625"/>
            <a:ext cx="2336800" cy="288925"/>
          </a:xfrm>
        </p:spPr>
        <p:txBody>
          <a:bodyPr/>
          <a:lstStyle/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C950206-AFB7-40BD-97E1-8596484B7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Ôn tập (tt)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2D79D33-8A69-476E-80A2-8287B7C66E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90000"/>
              </a:lnSpc>
              <a:spcBef>
                <a:spcPts val="695"/>
              </a:spcBef>
              <a:spcAft>
                <a:spcPts val="1200"/>
              </a:spcAft>
              <a:buClr>
                <a:srgbClr val="000000"/>
              </a:buClr>
              <a:buSzPct val="100000"/>
              <a:buFontTx/>
              <a:buAutoNum type="arabicPeriod"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/>
            </a:pPr>
            <a:r>
              <a:rPr lang="vi-VN" b="1"/>
              <a:t>Giới thiệu </a:t>
            </a:r>
            <a:r>
              <a:rPr lang="vi-VN"/>
              <a:t>(kiến trúc bộ lệnh là gì, có những kiến trúc nào)</a:t>
            </a:r>
            <a:endParaRPr lang="vi-VN" b="1"/>
          </a:p>
          <a:p>
            <a:pPr fontAlgn="auto">
              <a:lnSpc>
                <a:spcPct val="90000"/>
              </a:lnSpc>
              <a:spcBef>
                <a:spcPts val="695"/>
              </a:spcBef>
              <a:spcAft>
                <a:spcPts val="1200"/>
              </a:spcAft>
              <a:buClr>
                <a:srgbClr val="000000"/>
              </a:buClr>
              <a:buSzPct val="100000"/>
              <a:buFontTx/>
              <a:buAutoNum type="arabicPeriod"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/>
            </a:pPr>
            <a:r>
              <a:rPr lang="vi-VN" b="1"/>
              <a:t>Các phép tính </a:t>
            </a:r>
            <a:r>
              <a:rPr lang="vi-VN"/>
              <a:t>(các lệnh cơ bản trong kiến trúc tập lệnh MIPS)</a:t>
            </a:r>
          </a:p>
          <a:p>
            <a:pPr fontAlgn="auto">
              <a:lnSpc>
                <a:spcPct val="90000"/>
              </a:lnSpc>
              <a:spcBef>
                <a:spcPts val="695"/>
              </a:spcBef>
              <a:spcAft>
                <a:spcPts val="1200"/>
              </a:spcAft>
              <a:buClr>
                <a:srgbClr val="000000"/>
              </a:buClr>
              <a:buSzPct val="100000"/>
              <a:buFontTx/>
              <a:buAutoNum type="arabicPeriod"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/>
            </a:pPr>
            <a:r>
              <a:rPr lang="vi-VN" b="1"/>
              <a:t>Toán hạng </a:t>
            </a:r>
            <a:r>
              <a:rPr lang="vi-VN"/>
              <a:t>(3 loại toán hạng: thanh ghi, bộ nhớ và hằng số)</a:t>
            </a:r>
            <a:endParaRPr lang="vi-VN" b="1"/>
          </a:p>
          <a:p>
            <a:pPr fontAlgn="auto">
              <a:lnSpc>
                <a:spcPct val="90000"/>
              </a:lnSpc>
              <a:spcBef>
                <a:spcPts val="695"/>
              </a:spcBef>
              <a:spcAft>
                <a:spcPts val="1200"/>
              </a:spcAft>
              <a:buClr>
                <a:srgbClr val="000000"/>
              </a:buClr>
              <a:buSzPct val="100000"/>
              <a:buFontTx/>
              <a:buAutoNum type="arabicPeriod"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/>
            </a:pPr>
            <a:r>
              <a:rPr lang="vi-VN" b="1"/>
              <a:t>Số có dấu và không dấu </a:t>
            </a:r>
            <a:r>
              <a:rPr lang="vi-VN"/>
              <a:t>(biểu diễn số có dấu và không dấu trên máy tính)</a:t>
            </a:r>
          </a:p>
          <a:p>
            <a:pPr marL="457200" indent="-457200">
              <a:lnSpc>
                <a:spcPct val="90000"/>
              </a:lnSpc>
              <a:spcAft>
                <a:spcPts val="1200"/>
              </a:spcAft>
              <a:buClrTx/>
              <a:buFont typeface="Arial" panose="020B0604020202020204" pitchFamily="34" charset="0"/>
              <a:buAutoNum type="arabicPeriod"/>
            </a:pPr>
            <a:r>
              <a:rPr lang="en-US" altLang="en-US" b="1"/>
              <a:t>Biểu diễn lệnh </a:t>
            </a:r>
            <a:r>
              <a:rPr lang="en-US" altLang="en-US"/>
              <a:t>(chuyển lệnh ASM </a:t>
            </a:r>
            <a:r>
              <a:rPr lang="en-US" altLang="en-US">
                <a:latin typeface="Walbaum Display Light" panose="02070303090703020303" pitchFamily="18" charset="0"/>
              </a:rPr>
              <a:t>↔ </a:t>
            </a:r>
            <a:r>
              <a:rPr lang="en-US" altLang="en-US"/>
              <a:t>mã máy)</a:t>
            </a:r>
          </a:p>
          <a:p>
            <a:pPr marL="457200" indent="-457200">
              <a:lnSpc>
                <a:spcPct val="90000"/>
              </a:lnSpc>
              <a:spcAft>
                <a:spcPts val="1200"/>
              </a:spcAft>
              <a:buClrTx/>
              <a:buFont typeface="Arial" panose="020B0604020202020204" pitchFamily="34" charset="0"/>
              <a:buAutoNum type="arabicPeriod"/>
            </a:pPr>
            <a:r>
              <a:rPr lang="en-US" altLang="en-US" b="1"/>
              <a:t>Các phép tính Logic </a:t>
            </a:r>
            <a:r>
              <a:rPr lang="en-US" altLang="en-US"/>
              <a:t>(nhắc lại về các lệnh logic)</a:t>
            </a:r>
            <a:endParaRPr lang="en-US" altLang="en-US" b="1"/>
          </a:p>
          <a:p>
            <a:pPr marL="457200" indent="-457200">
              <a:lnSpc>
                <a:spcPct val="90000"/>
              </a:lnSpc>
              <a:spcAft>
                <a:spcPts val="1200"/>
              </a:spcAft>
              <a:buClrTx/>
              <a:buFont typeface="Arial" panose="020B0604020202020204" pitchFamily="34" charset="0"/>
              <a:buAutoNum type="arabicPeriod"/>
            </a:pPr>
            <a:r>
              <a:rPr lang="en-US" altLang="en-US" b="1"/>
              <a:t>Các lệnh điều kiện và nhảy </a:t>
            </a:r>
            <a:r>
              <a:rPr lang="en-US" altLang="en-US"/>
              <a:t>( chuyển các câu lệnh rẽ nhánh như: if, for, while,…)</a:t>
            </a:r>
          </a:p>
          <a:p>
            <a:pPr marL="457200" indent="-457200">
              <a:lnSpc>
                <a:spcPct val="90000"/>
              </a:lnSpc>
              <a:spcAft>
                <a:spcPts val="1200"/>
              </a:spcAft>
              <a:buClrTx/>
              <a:buFont typeface="Arial" panose="020B0604020202020204" pitchFamily="34" charset="0"/>
              <a:buAutoNum type="arabicPeriod"/>
            </a:pPr>
            <a:r>
              <a:rPr lang="en-US" altLang="en-US" b="1"/>
              <a:t>Thủ tục </a:t>
            </a:r>
            <a:r>
              <a:rPr lang="en-US" altLang="en-US"/>
              <a:t>(định nghĩa, cách thực hiện, stack)</a:t>
            </a:r>
            <a:endParaRPr lang="en-US" altLang="en-US" b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C196C-CBFF-4B59-8B56-A9AC62DE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C66B2E8B-8743-4C0B-B8A2-4CBCD15A88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7491413" cy="28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B302874-C957-48EA-A4A8-A65076855E0A}" type="slidenum">
              <a:rPr kumimoji="0"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en-US" sz="1400">
              <a:latin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8CC59-8D43-47F2-A683-9C531A015CB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9855200" y="6524625"/>
            <a:ext cx="2336800" cy="288925"/>
          </a:xfrm>
        </p:spPr>
        <p:txBody>
          <a:bodyPr/>
          <a:lstStyle/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_BaoCao_LVTN_Trinhbay" id="{D3A5B2E4-E217-49C4-B24C-606B452C3C9B}" vid="{C6AF31C0-6432-4428-A701-01B0A15D6F6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16411</TotalTime>
  <Words>308</Words>
  <Application>Microsoft Office PowerPoint</Application>
  <PresentationFormat>Widescreen</PresentationFormat>
  <Paragraphs>50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Walbaum Display Light</vt:lpstr>
      <vt:lpstr>Wingdings</vt:lpstr>
      <vt:lpstr>dsp</vt:lpstr>
      <vt:lpstr>Tuần 8</vt:lpstr>
      <vt:lpstr>Thông tin đề thi</vt:lpstr>
      <vt:lpstr>Thông tin đề thi</vt:lpstr>
      <vt:lpstr>Ôn tập</vt:lpstr>
      <vt:lpstr>Ôn tập (tt)</vt:lpstr>
    </vt:vector>
  </TitlesOfParts>
  <Company>CNTT tp.HCM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KIẾN TRÚC MÁY TÍNH</dc:title>
  <dc:creator>Vu Duc Lung;Tran Thi Nhu Nguyet</dc:creator>
  <cp:lastModifiedBy>Phan Đình Duy</cp:lastModifiedBy>
  <cp:revision>1332</cp:revision>
  <dcterms:created xsi:type="dcterms:W3CDTF">2006-09-22T02:26:13Z</dcterms:created>
  <dcterms:modified xsi:type="dcterms:W3CDTF">2021-04-26T02:35:33Z</dcterms:modified>
</cp:coreProperties>
</file>