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3" r:id="rId5"/>
    <p:sldId id="262" r:id="rId6"/>
    <p:sldId id="304" r:id="rId7"/>
    <p:sldId id="302" r:id="rId8"/>
    <p:sldId id="303" r:id="rId9"/>
    <p:sldId id="268" r:id="rId10"/>
    <p:sldId id="265" r:id="rId11"/>
    <p:sldId id="266" r:id="rId12"/>
    <p:sldId id="267" r:id="rId13"/>
    <p:sldId id="269" r:id="rId14"/>
    <p:sldId id="270" r:id="rId15"/>
    <p:sldId id="264" r:id="rId16"/>
    <p:sldId id="272" r:id="rId17"/>
    <p:sldId id="273" r:id="rId18"/>
    <p:sldId id="274" r:id="rId19"/>
    <p:sldId id="275" r:id="rId20"/>
    <p:sldId id="297" r:id="rId21"/>
    <p:sldId id="298" r:id="rId22"/>
    <p:sldId id="299" r:id="rId23"/>
    <p:sldId id="292" r:id="rId24"/>
    <p:sldId id="293" r:id="rId25"/>
    <p:sldId id="294" r:id="rId26"/>
    <p:sldId id="295" r:id="rId27"/>
    <p:sldId id="31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p:scale>
          <a:sx n="140" d="100"/>
          <a:sy n="140" d="100"/>
        </p:scale>
        <p:origin x="112" y="-6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5076" y="810491"/>
            <a:ext cx="8915399" cy="1226127"/>
          </a:xfrm>
        </p:spPr>
        <p:txBody>
          <a:bodyPr>
            <a:normAutofit fontScale="90000"/>
          </a:bodyPr>
          <a:lstStyle/>
          <a:p>
            <a:pPr algn="ctr"/>
            <a:r>
              <a:rPr lang="en-US" sz="9600" dirty="0" err="1">
                <a:latin typeface="Times New Roman" panose="02020603050405020304" pitchFamily="18" charset="0"/>
                <a:cs typeface="Times New Roman" panose="02020603050405020304" pitchFamily="18" charset="0"/>
              </a:rPr>
              <a:t>Javascript</a:t>
            </a:r>
            <a:endParaRPr lang="vi-VN" sz="9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vi-V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3" y="2421082"/>
            <a:ext cx="8915399" cy="4249882"/>
          </a:xfrm>
          <a:prstGeom prst="rect">
            <a:avLst/>
          </a:prstGeom>
        </p:spPr>
      </p:pic>
    </p:spTree>
    <p:extLst>
      <p:ext uri="{BB962C8B-B14F-4D97-AF65-F5344CB8AC3E}">
        <p14:creationId xmlns:p14="http://schemas.microsoft.com/office/powerpoint/2010/main" val="3216118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1049" y="232225"/>
            <a:ext cx="8911687" cy="646550"/>
          </a:xfrm>
        </p:spPr>
        <p:txBody>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650670" y="1140031"/>
            <a:ext cx="10414660" cy="5605153"/>
          </a:xfrm>
        </p:spPr>
        <p:txBody>
          <a:bodyPr>
            <a:normAutofit/>
          </a:bodyPr>
          <a:lstStyle/>
          <a:p>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học</a:t>
            </a:r>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7328" y="1603292"/>
            <a:ext cx="10031742" cy="4096864"/>
          </a:xfrm>
          <a:prstGeom prst="rect">
            <a:avLst/>
          </a:prstGeom>
        </p:spPr>
      </p:pic>
    </p:spTree>
    <p:extLst>
      <p:ext uri="{BB962C8B-B14F-4D97-AF65-F5344CB8AC3E}">
        <p14:creationId xmlns:p14="http://schemas.microsoft.com/office/powerpoint/2010/main" val="2594481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8" y="315351"/>
            <a:ext cx="8911687" cy="658425"/>
          </a:xfrm>
        </p:spPr>
        <p:txBody>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r>
              <a:rPr lang="en-US" dirty="0"/>
              <a:t> (</a:t>
            </a:r>
            <a:r>
              <a:rPr lang="en-US" dirty="0" err="1"/>
              <a:t>Tiếp</a:t>
            </a:r>
            <a:r>
              <a:rPr lang="en-US" dirty="0"/>
              <a:t>)</a:t>
            </a:r>
          </a:p>
        </p:txBody>
      </p:sp>
      <p:sp>
        <p:nvSpPr>
          <p:cNvPr id="3" name="Content Placeholder 2"/>
          <p:cNvSpPr>
            <a:spLocks noGrp="1"/>
          </p:cNvSpPr>
          <p:nvPr>
            <p:ph idx="1"/>
          </p:nvPr>
        </p:nvSpPr>
        <p:spPr>
          <a:xfrm>
            <a:off x="1686295" y="1246909"/>
            <a:ext cx="10177153" cy="4664313"/>
          </a:xfrm>
        </p:spPr>
        <p:txBody>
          <a:bodyPr>
            <a:normAutofit/>
          </a:bodyPr>
          <a:lstStyle/>
          <a:p>
            <a:r>
              <a:rPr lang="en-US" sz="2400" b="1" dirty="0">
                <a:latin typeface="Times New Roman" panose="02020603050405020304" pitchFamily="18" charset="0"/>
                <a:cs typeface="Times New Roman" panose="02020603050405020304" pitchFamily="18" charset="0"/>
              </a:rPr>
              <a:t>B/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gán</a:t>
            </a: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3" y="2081212"/>
            <a:ext cx="10094025" cy="3951453"/>
          </a:xfrm>
          <a:prstGeom prst="rect">
            <a:avLst/>
          </a:prstGeom>
        </p:spPr>
      </p:pic>
    </p:spTree>
    <p:extLst>
      <p:ext uri="{BB962C8B-B14F-4D97-AF65-F5344CB8AC3E}">
        <p14:creationId xmlns:p14="http://schemas.microsoft.com/office/powerpoint/2010/main" val="25633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3549" y="255975"/>
            <a:ext cx="8911687" cy="420919"/>
          </a:xfrm>
        </p:spPr>
        <p:txBody>
          <a:bodyPr>
            <a:normAutofit fontScale="90000"/>
          </a:bodyPr>
          <a:lstStyle/>
          <a:p>
            <a:pPr algn="ctr"/>
            <a:r>
              <a:rPr lang="en-US" dirty="0" err="1"/>
              <a:t>Toán</a:t>
            </a:r>
            <a:r>
              <a:rPr lang="en-US" dirty="0"/>
              <a:t> </a:t>
            </a:r>
            <a:r>
              <a:rPr lang="en-US" dirty="0" err="1"/>
              <a:t>tử</a:t>
            </a:r>
            <a:r>
              <a:rPr lang="en-US" dirty="0"/>
              <a:t> </a:t>
            </a:r>
            <a:r>
              <a:rPr lang="en-US" dirty="0" err="1"/>
              <a:t>trong</a:t>
            </a:r>
            <a:r>
              <a:rPr lang="en-US" dirty="0"/>
              <a:t> </a:t>
            </a:r>
            <a:r>
              <a:rPr lang="en-US" dirty="0" err="1"/>
              <a:t>js</a:t>
            </a:r>
            <a:r>
              <a:rPr lang="en-US" dirty="0"/>
              <a:t>(</a:t>
            </a:r>
            <a:r>
              <a:rPr lang="en-US" dirty="0" err="1"/>
              <a:t>tiếp</a:t>
            </a:r>
            <a:r>
              <a:rPr lang="en-US" dirty="0"/>
              <a:t>)</a:t>
            </a:r>
          </a:p>
        </p:txBody>
      </p:sp>
      <p:sp>
        <p:nvSpPr>
          <p:cNvPr id="3" name="Content Placeholder 2"/>
          <p:cNvSpPr>
            <a:spLocks noGrp="1"/>
          </p:cNvSpPr>
          <p:nvPr>
            <p:ph idx="1"/>
          </p:nvPr>
        </p:nvSpPr>
        <p:spPr>
          <a:xfrm>
            <a:off x="1638795" y="1092529"/>
            <a:ext cx="10319657" cy="5391397"/>
          </a:xfrm>
        </p:spPr>
        <p:txBody>
          <a:bodyPr>
            <a:normAutofit/>
          </a:bodyPr>
          <a:lstStyle/>
          <a:p>
            <a:r>
              <a:rPr lang="en-US" sz="2400" b="1" dirty="0">
                <a:latin typeface="Times New Roman" panose="02020603050405020304" pitchFamily="18" charset="0"/>
                <a:cs typeface="Times New Roman" panose="02020603050405020304" pitchFamily="18" charset="0"/>
              </a:rPr>
              <a:t>C/ </a:t>
            </a:r>
            <a:r>
              <a:rPr lang="en-US" sz="2400" b="1" dirty="0" err="1">
                <a:latin typeface="Times New Roman" panose="02020603050405020304" pitchFamily="18" charset="0"/>
                <a:cs typeface="Times New Roman" panose="02020603050405020304" pitchFamily="18" charset="0"/>
              </a:rPr>
              <a:t>Toán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tử</a:t>
            </a:r>
            <a:r>
              <a:rPr lang="en-US" sz="2400" b="1" dirty="0">
                <a:latin typeface="Times New Roman" panose="02020603050405020304" pitchFamily="18" charset="0"/>
                <a:cs typeface="Times New Roman" panose="02020603050405020304" pitchFamily="18" charset="0"/>
              </a:rPr>
              <a:t>  logic</a:t>
            </a:r>
          </a:p>
          <a:p>
            <a:endParaRPr lang="en-US" sz="2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923" y="1709243"/>
            <a:ext cx="10189028" cy="4632180"/>
          </a:xfrm>
          <a:prstGeom prst="rect">
            <a:avLst/>
          </a:prstGeom>
        </p:spPr>
      </p:pic>
    </p:spTree>
    <p:extLst>
      <p:ext uri="{BB962C8B-B14F-4D97-AF65-F5344CB8AC3E}">
        <p14:creationId xmlns:p14="http://schemas.microsoft.com/office/powerpoint/2010/main" val="838042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2848"/>
            <a:ext cx="8911687" cy="563422"/>
          </a:xfrm>
        </p:spPr>
        <p:txBody>
          <a:bodyPr>
            <a:normAutofit fontScale="90000"/>
          </a:bodyPr>
          <a:lstStyle/>
          <a:p>
            <a:pPr algn="ctr"/>
            <a:r>
              <a:rPr lang="en-US" dirty="0" err="1"/>
              <a:t>Hàm</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686296" y="1080655"/>
            <a:ext cx="10307782" cy="5142015"/>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 </a:t>
            </a:r>
          </a:p>
          <a:p>
            <a:pPr marL="400050" lvl="1" indent="0" fontAlgn="base">
              <a:buNone/>
            </a:pPr>
            <a:r>
              <a:rPr lang="en-US" sz="2200" b="1" i="1" dirty="0">
                <a:latin typeface="Times New Roman" panose="02020603050405020304" pitchFamily="18" charset="0"/>
                <a:cs typeface="Times New Roman" panose="02020603050405020304" pitchFamily="18" charset="0"/>
              </a:rPr>
              <a:t>function </a:t>
            </a:r>
            <a:r>
              <a:rPr lang="en-US" sz="2200" b="1" i="1" dirty="0" err="1">
                <a:latin typeface="Times New Roman" panose="02020603050405020304" pitchFamily="18" charset="0"/>
                <a:cs typeface="Times New Roman" panose="02020603050405020304" pitchFamily="18" charset="0"/>
              </a:rPr>
              <a:t>name_of_function</a:t>
            </a:r>
            <a:r>
              <a:rPr lang="en-US" sz="2200" b="1" i="1" dirty="0">
                <a:latin typeface="Times New Roman" panose="02020603050405020304" pitchFamily="18" charset="0"/>
                <a:cs typeface="Times New Roman" panose="02020603050405020304" pitchFamily="18" charset="0"/>
              </a:rPr>
              <a:t>(var1, var2, var3, ...)</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marL="400050" lvl="1" indent="0" fontAlgn="base">
              <a:buNone/>
            </a:pPr>
            <a:r>
              <a:rPr lang="en-US" sz="2200" b="1" i="1" dirty="0">
                <a:latin typeface="Times New Roman" panose="02020603050405020304" pitchFamily="18" charset="0"/>
                <a:cs typeface="Times New Roman" panose="02020603050405020304" pitchFamily="18" charset="0"/>
              </a:rPr>
              <a:t>    // Some code</a:t>
            </a:r>
          </a:p>
          <a:p>
            <a:pPr marL="400050" lvl="1" indent="0" fontAlgn="base">
              <a:buNone/>
            </a:pPr>
            <a:r>
              <a:rPr lang="en-US" sz="2200" b="1" i="1"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khóa</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return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a:t>
            </a:r>
          </a:p>
          <a:p>
            <a:pPr fontAlgn="base">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Gọi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Tên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a:latin typeface="Times New Roman" panose="02020603050405020304" pitchFamily="18" charset="0"/>
              <a:cs typeface="Times New Roman" panose="02020603050405020304" pitchFamily="18" charset="0"/>
            </a:endParaRPr>
          </a:p>
          <a:p>
            <a:pPr marL="400050" lvl="1" indent="0" fontAlgn="base">
              <a:buNone/>
            </a:pPr>
            <a:endParaRPr lang="en-US" sz="2200" dirty="0">
              <a:latin typeface="Times New Roman" panose="02020603050405020304" pitchFamily="18" charset="0"/>
              <a:cs typeface="Times New Roman" panose="02020603050405020304" pitchFamily="18" charset="0"/>
            </a:endParaRPr>
          </a:p>
          <a:p>
            <a:pPr lvl="1" indent="-342900" fontAlgn="base">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0" indent="0" fontAlgn="base">
              <a:buNone/>
            </a:pPr>
            <a:endParaRPr lang="en-US" sz="24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8163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44099"/>
            <a:ext cx="8911687" cy="551547"/>
          </a:xfrm>
        </p:spPr>
        <p:txBody>
          <a:bodyPr>
            <a:normAutofit fontScale="90000"/>
          </a:bodyPr>
          <a:lstStyle/>
          <a:p>
            <a:pPr algn="ctr"/>
            <a:r>
              <a:rPr lang="en-US" dirty="0" err="1"/>
              <a:t>Hàm</a:t>
            </a:r>
            <a:r>
              <a:rPr lang="en-US" dirty="0"/>
              <a:t> </a:t>
            </a:r>
            <a:r>
              <a:rPr lang="en-US" dirty="0" err="1"/>
              <a:t>trong</a:t>
            </a:r>
            <a:r>
              <a:rPr lang="en-US" dirty="0"/>
              <a:t> </a:t>
            </a:r>
            <a:r>
              <a:rPr lang="en-US" dirty="0" err="1"/>
              <a:t>js</a:t>
            </a:r>
            <a:r>
              <a:rPr lang="en-US" dirty="0"/>
              <a:t>(</a:t>
            </a:r>
            <a:r>
              <a:rPr lang="en-US" dirty="0" err="1"/>
              <a:t>tiếp</a:t>
            </a:r>
            <a:r>
              <a:rPr lang="en-US" dirty="0"/>
              <a:t>)</a:t>
            </a:r>
          </a:p>
        </p:txBody>
      </p:sp>
      <p:sp>
        <p:nvSpPr>
          <p:cNvPr id="3" name="Content Placeholder 2"/>
          <p:cNvSpPr>
            <a:spLocks noGrp="1"/>
          </p:cNvSpPr>
          <p:nvPr>
            <p:ph idx="1"/>
          </p:nvPr>
        </p:nvSpPr>
        <p:spPr>
          <a:xfrm>
            <a:off x="1638795" y="1033153"/>
            <a:ext cx="10284031" cy="5450774"/>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function literals(</a:t>
            </a:r>
            <a:r>
              <a:rPr lang="en-US" sz="2400" dirty="0">
                <a:latin typeface="Times New Roman" charset="0"/>
                <a:ea typeface="Times New Roman" charset="0"/>
                <a:cs typeface="Times New Roman" charset="0"/>
              </a:rPr>
              <a:t>Anonymous Function</a:t>
            </a:r>
            <a:r>
              <a:rPr lang="en-US" sz="2400" b="1" dirty="0">
                <a:latin typeface="Times New Roman" panose="02020603050405020304" pitchFamily="18" charset="0"/>
                <a:cs typeface="Times New Roman" panose="02020603050405020304" pitchFamily="18" charset="0"/>
              </a:rPr>
              <a:t>) – </a:t>
            </a:r>
            <a:r>
              <a:rPr lang="en-US" sz="2400" b="1" dirty="0" err="1">
                <a:latin typeface="Times New Roman" panose="02020603050405020304" pitchFamily="18" charset="0"/>
                <a:cs typeface="Times New Roman" panose="02020603050405020304" pitchFamily="18" charset="0"/>
              </a:rPr>
              <a:t>hằng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số</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dirty="0">
                <a:latin typeface="Times New Roman" panose="02020603050405020304" pitchFamily="18" charset="0"/>
                <a:cs typeface="Times New Roman" panose="02020603050405020304" pitchFamily="18" charset="0"/>
              </a:rPr>
              <a:t> :</a:t>
            </a:r>
            <a:r>
              <a:rPr lang="vi-VN" sz="2400" dirty="0"/>
              <a:t> </a:t>
            </a:r>
            <a:r>
              <a:rPr lang="vi-VN" sz="2400" dirty="0">
                <a:latin typeface="Times New Roman" panose="02020603050405020304" pitchFamily="18" charset="0"/>
                <a:cs typeface="Times New Roman" panose="02020603050405020304" pitchFamily="18" charset="0"/>
              </a:rPr>
              <a:t>là cách định nghĩa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hàm. Một function literal là một biểu thức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định nghĩa một hàm không đặt tên.</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Cú pháp của một </a:t>
            </a:r>
            <a:r>
              <a:rPr lang="vi-VN" sz="2400" b="1" dirty="0">
                <a:latin typeface="Times New Roman" panose="02020603050405020304" pitchFamily="18" charset="0"/>
                <a:cs typeface="Times New Roman" panose="02020603050405020304" pitchFamily="18" charset="0"/>
              </a:rPr>
              <a:t>function literal(</a:t>
            </a:r>
            <a:r>
              <a:rPr lang="en-US" sz="2400" dirty="0">
                <a:latin typeface="Times New Roman" charset="0"/>
                <a:ea typeface="Times New Roman" charset="0"/>
                <a:cs typeface="Times New Roman" charset="0"/>
              </a:rPr>
              <a:t>Anonymous Function</a:t>
            </a:r>
            <a:r>
              <a:rPr lang="vi-VN" sz="2400" b="1"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 khá giống với một lệnh function, ngoại trừ ở chỗ nó được sử dụng như là một biểu thức chứ không phải là một lệnh và không yêu cầu tên hàm.</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variablename</a:t>
            </a:r>
            <a:r>
              <a:rPr lang="en-US" sz="2400" b="1" dirty="0">
                <a:latin typeface="Times New Roman" panose="02020603050405020304" pitchFamily="18" charset="0"/>
                <a:cs typeface="Times New Roman" panose="02020603050405020304" pitchFamily="18" charset="0"/>
              </a:rPr>
              <a:t> = function(Argument List){ Function Body };</a:t>
            </a:r>
          </a:p>
        </p:txBody>
      </p:sp>
    </p:spTree>
    <p:extLst>
      <p:ext uri="{BB962C8B-B14F-4D97-AF65-F5344CB8AC3E}">
        <p14:creationId xmlns:p14="http://schemas.microsoft.com/office/powerpoint/2010/main" val="229129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20349"/>
            <a:ext cx="8911687" cy="504046"/>
          </a:xfrm>
        </p:spPr>
        <p:txBody>
          <a:bodyPr>
            <a:noAutofit/>
          </a:bodyPr>
          <a:lstStyle/>
          <a:p>
            <a:pPr algn="ct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number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3163" y="834390"/>
            <a:ext cx="10675917" cy="6023610"/>
          </a:xfrm>
        </p:spPr>
        <p:txBody>
          <a:bodyPr>
            <a:noAutofit/>
          </a:bodyPr>
          <a:lstStyle/>
          <a:p>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phương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thức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đối</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tượng</a:t>
            </a:r>
            <a:r>
              <a:rPr lang="en-US" sz="2400" b="1" dirty="0">
                <a:latin typeface="Times New Roman" panose="02020603050405020304" pitchFamily="18" charset="0"/>
                <a:cs typeface="Times New Roman" panose="02020603050405020304" pitchFamily="18" charset="0"/>
              </a:rPr>
              <a:t> Number :</a:t>
            </a:r>
          </a:p>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Number(), </a:t>
            </a:r>
            <a:r>
              <a:rPr lang="en-US" sz="2400" dirty="0" err="1">
                <a:latin typeface="Times New Roman" panose="02020603050405020304" pitchFamily="18" charset="0"/>
                <a:cs typeface="Times New Roman" panose="02020603050405020304" pitchFamily="18" charset="0"/>
              </a:rPr>
              <a:t>Number.parseFloat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Number.parseInt</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Number.isInteger</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Number.isNaN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isNaN</a:t>
            </a:r>
            <a:r>
              <a:rPr lang="en-US" sz="2400" dirty="0">
                <a:latin typeface="Times New Roman" panose="02020603050405020304" pitchFamily="18" charset="0"/>
                <a:cs typeface="Times New Roman" panose="02020603050405020304" pitchFamily="18" charset="0"/>
              </a:rPr>
              <a:t>()</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NaN</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r>
              <a:rPr lang="en-US" sz="2800" dirty="0">
                <a:latin typeface="Tahoma" panose="020B0604030504040204" pitchFamily="34" charset="0"/>
                <a:ea typeface="Tahoma" panose="020B0604030504040204" pitchFamily="34" charset="0"/>
                <a:cs typeface="Tahoma" panose="020B0604030504040204" pitchFamily="34" charset="0"/>
              </a:rPr>
              <a:t> </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Number.NaN</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r>
              <a:rPr lang="en-US" sz="2800" dirty="0">
                <a:latin typeface="Tahoma" panose="020B0604030504040204" pitchFamily="34" charset="0"/>
                <a:ea typeface="Tahoma" panose="020B0604030504040204" pitchFamily="34" charset="0"/>
                <a:cs typeface="Tahoma" panose="020B0604030504040204" pitchFamily="34" charset="0"/>
              </a:rPr>
              <a:t> </a:t>
            </a:r>
          </a:p>
          <a:p>
            <a:r>
              <a:rPr lang="en-US" dirty="0" err="1">
                <a:latin typeface="Tahoma" panose="020B0604030504040204" pitchFamily="34" charset="0"/>
                <a:ea typeface="Tahoma" panose="020B0604030504040204" pitchFamily="34" charset="0"/>
                <a:cs typeface="Tahoma" panose="020B0604030504040204" pitchFamily="34" charset="0"/>
              </a:rPr>
              <a:t>Number.isNaN</a:t>
            </a:r>
            <a:r>
              <a:rPr lang="en-US" dirty="0">
                <a:latin typeface="Tahoma" panose="020B0604030504040204" pitchFamily="34" charset="0"/>
                <a:ea typeface="Tahoma" panose="020B0604030504040204" pitchFamily="34" charset="0"/>
                <a:cs typeface="Tahoma" panose="020B0604030504040204" pitchFamily="34" charset="0"/>
              </a:rPr>
              <a:t>(0</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0);</a:t>
            </a:r>
            <a:r>
              <a:rPr lang="en-US" sz="2800" dirty="0">
                <a:latin typeface="Tahoma" panose="020B0604030504040204" pitchFamily="34" charset="0"/>
                <a:ea typeface="Tahoma" panose="020B0604030504040204" pitchFamily="34" charset="0"/>
                <a:cs typeface="Tahoma" panose="020B0604030504040204" pitchFamily="34" charset="0"/>
              </a:rPr>
              <a:t> </a:t>
            </a:r>
            <a:r>
              <a:rPr lang="en-US" dirty="0">
                <a:latin typeface="Tahoma" panose="020B0604030504040204" pitchFamily="34" charset="0"/>
                <a:ea typeface="Tahoma" panose="020B0604030504040204" pitchFamily="34" charset="0"/>
                <a:cs typeface="Tahoma" panose="020B0604030504040204" pitchFamily="34" charset="0"/>
              </a:rPr>
              <a:t>// true</a:t>
            </a:r>
          </a:p>
          <a:p>
            <a:r>
              <a:rPr lang="en-US" dirty="0" err="1"/>
              <a:t>isNaN</a:t>
            </a:r>
            <a:r>
              <a:rPr lang="en-US" dirty="0"/>
              <a:t>(</a:t>
            </a:r>
            <a:r>
              <a:rPr lang="en-US" dirty="0" err="1"/>
              <a:t>NaN</a:t>
            </a:r>
            <a:r>
              <a:rPr lang="en-US" dirty="0"/>
              <a:t>);</a:t>
            </a:r>
            <a:r>
              <a:rPr lang="en-US" sz="2800" dirty="0"/>
              <a:t> </a:t>
            </a:r>
            <a:r>
              <a:rPr lang="en-US" dirty="0"/>
              <a:t>// true</a:t>
            </a:r>
            <a:r>
              <a:rPr lang="en-US" sz="2800" dirty="0"/>
              <a:t> </a:t>
            </a:r>
          </a:p>
          <a:p>
            <a:r>
              <a:rPr lang="en-US" dirty="0" err="1"/>
              <a:t>isNaN</a:t>
            </a:r>
            <a:r>
              <a:rPr lang="en-US" dirty="0"/>
              <a:t>(undefined);</a:t>
            </a:r>
            <a:r>
              <a:rPr lang="en-US" sz="2800" dirty="0"/>
              <a:t> </a:t>
            </a:r>
            <a:r>
              <a:rPr lang="en-US" dirty="0"/>
              <a:t>// true</a:t>
            </a:r>
            <a:r>
              <a:rPr lang="en-US" sz="2800" dirty="0"/>
              <a:t> </a:t>
            </a:r>
          </a:p>
          <a:p>
            <a:r>
              <a:rPr lang="en-US" dirty="0" err="1"/>
              <a:t>isNaN</a:t>
            </a:r>
            <a:r>
              <a:rPr lang="en-US" dirty="0"/>
              <a:t>({});</a:t>
            </a:r>
            <a:r>
              <a:rPr lang="en-US" sz="2800" dirty="0"/>
              <a:t> </a:t>
            </a:r>
            <a:r>
              <a:rPr lang="en-US" dirty="0"/>
              <a:t>// true</a:t>
            </a:r>
          </a:p>
          <a:p>
            <a:r>
              <a:rPr lang="en-US" dirty="0" err="1"/>
              <a:t>var</a:t>
            </a:r>
            <a:r>
              <a:rPr lang="en-US" dirty="0"/>
              <a:t> </a:t>
            </a:r>
            <a:r>
              <a:rPr lang="en-US" dirty="0" err="1"/>
              <a:t>isNaN</a:t>
            </a:r>
            <a:r>
              <a:rPr lang="en-US" dirty="0"/>
              <a:t> = function(value) { </a:t>
            </a:r>
            <a:r>
              <a:rPr lang="en-US" dirty="0" err="1"/>
              <a:t>var</a:t>
            </a:r>
            <a:r>
              <a:rPr lang="en-US" dirty="0"/>
              <a:t> n = </a:t>
            </a:r>
            <a:r>
              <a:rPr lang="en-US" dirty="0" err="1"/>
              <a:t>parseInt</a:t>
            </a:r>
            <a:r>
              <a:rPr lang="en-US" dirty="0"/>
              <a:t>(value); return n !== 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31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9174" y="398478"/>
            <a:ext cx="8911687" cy="599048"/>
          </a:xfrm>
        </p:spPr>
        <p:txBody>
          <a:bodyPr>
            <a:normAutofit fontScale="90000"/>
          </a:bodyPr>
          <a:lstStyle/>
          <a:p>
            <a:pPr algn="ctr"/>
            <a:r>
              <a:rPr lang="en-US" b="1" dirty="0" err="1">
                <a:latin typeface="Times New Roman" panose="02020603050405020304" pitchFamily="18" charset="0"/>
                <a:cs typeface="Times New Roman" panose="02020603050405020304" pitchFamily="18" charset="0"/>
              </a:rPr>
              <a:t>Đối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tượng</a:t>
            </a:r>
            <a:r>
              <a:rPr lang="en-US" b="1" dirty="0">
                <a:latin typeface="Times New Roman" panose="02020603050405020304" pitchFamily="18" charset="0"/>
                <a:cs typeface="Times New Roman" panose="02020603050405020304" pitchFamily="18" charset="0"/>
              </a:rPr>
              <a:t> Array –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7537" y="1235034"/>
            <a:ext cx="10675917" cy="5474524"/>
          </a:xfrm>
        </p:spPr>
        <p:txBody>
          <a:bodyPr>
            <a:normAutofit/>
          </a:bodyPr>
          <a:lstStyle/>
          <a:p>
            <a:r>
              <a:rPr lang="en-US" sz="2000" dirty="0">
                <a:latin typeface="Times New Roman" panose="02020603050405020304" pitchFamily="18" charset="0"/>
                <a:cs typeface="Times New Roman" panose="02020603050405020304" pitchFamily="18" charset="0"/>
              </a:rPr>
              <a:t>1/ </a:t>
            </a:r>
            <a:r>
              <a:rPr lang="en-US" sz="2000" b="1" i="1" dirty="0" err="1">
                <a:latin typeface="Times New Roman" panose="02020603050405020304" pitchFamily="18" charset="0"/>
                <a:cs typeface="Times New Roman" panose="02020603050405020304" pitchFamily="18" charset="0"/>
              </a:rPr>
              <a:t>Mảng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là</a:t>
            </a:r>
            <a:r>
              <a:rPr lang="en-US" sz="2000" b="1" i="1" dirty="0">
                <a:latin typeface="Times New Roman" panose="02020603050405020304" pitchFamily="18" charset="0"/>
                <a:cs typeface="Times New Roman" panose="02020603050405020304" pitchFamily="18" charset="0"/>
              </a:rPr>
              <a:t> 1 </a:t>
            </a:r>
            <a:r>
              <a:rPr lang="en-US" sz="2000" b="1" i="1" dirty="0" err="1">
                <a:latin typeface="Times New Roman" panose="02020603050405020304" pitchFamily="18" charset="0"/>
                <a:cs typeface="Times New Roman" panose="02020603050405020304" pitchFamily="18" charset="0"/>
              </a:rPr>
              <a:t>biến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đặc</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biệt</a:t>
            </a:r>
            <a:r>
              <a:rPr lang="en-US" sz="2000" b="1" i="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giúp bạn lưu giữ nhiều giá trị trong một biến đơn</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tại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cùng</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một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thời</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điểm</a:t>
            </a:r>
            <a:endParaRPr lang="en-US" sz="2000" b="1" i="1"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Kiểu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dữ</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liệu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mảng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là</a:t>
            </a:r>
            <a:r>
              <a:rPr lang="en-US" sz="2000" b="1" dirty="0">
                <a:latin typeface="Times New Roman" panose="02020603050405020304" pitchFamily="18" charset="0"/>
                <a:cs typeface="Times New Roman" panose="02020603050405020304" pitchFamily="18" charset="0"/>
              </a:rPr>
              <a:t> : object.</a:t>
            </a:r>
          </a:p>
          <a:p>
            <a:r>
              <a:rPr lang="en-US" sz="2000" b="1" dirty="0" err="1">
                <a:latin typeface="Times New Roman" panose="02020603050405020304" pitchFamily="18" charset="0"/>
                <a:cs typeface="Times New Roman" panose="02020603050405020304" pitchFamily="18" charset="0"/>
              </a:rPr>
              <a:t>Cú</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pháp</a:t>
            </a:r>
            <a:r>
              <a:rPr lang="en-US" sz="20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fruits = new Array( "apple", "orange", "mango" );</a:t>
            </a:r>
          </a:p>
          <a:p>
            <a:pPr marL="0" indent="0">
              <a:buNone/>
            </a:pPr>
            <a:r>
              <a:rPr lang="en-US" sz="2000" b="1" dirty="0">
                <a:latin typeface="Times New Roman" panose="02020603050405020304" pitchFamily="18" charset="0"/>
                <a:cs typeface="Times New Roman" panose="02020603050405020304" pitchFamily="18" charset="0"/>
              </a:rPr>
              <a:t>	var fruits = [ "apple", "orange", "mango</a:t>
            </a:r>
            <a:r>
              <a:rPr lang="en-US" sz="2000" b="1">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err="1">
                <a:latin typeface="Times New Roman" panose="02020603050405020304" pitchFamily="18" charset="0"/>
                <a:cs typeface="Times New Roman" panose="02020603050405020304" pitchFamily="18" charset="0"/>
              </a:rPr>
              <a:t>Mảng</a:t>
            </a:r>
            <a:r>
              <a:rPr lang="en-US" sz="2000" b="1" dirty="0">
                <a:latin typeface="Times New Roman" panose="02020603050405020304" pitchFamily="18" charset="0"/>
                <a:cs typeface="Times New Roman" panose="02020603050405020304" pitchFamily="18" charset="0"/>
              </a:rPr>
              <a:t> 2 </a:t>
            </a:r>
            <a:r>
              <a:rPr lang="en-US" sz="2000" b="1" dirty="0" err="1">
                <a:latin typeface="Times New Roman" panose="02020603050405020304" pitchFamily="18" charset="0"/>
                <a:cs typeface="Times New Roman" panose="02020603050405020304" pitchFamily="18" charset="0"/>
              </a:rPr>
              <a:t>chiều</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var</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myArr</a:t>
            </a:r>
            <a:r>
              <a:rPr lang="en-US" sz="2000" b="1" dirty="0">
                <a:latin typeface="Times New Roman" panose="02020603050405020304" pitchFamily="18" charset="0"/>
                <a:cs typeface="Times New Roman" panose="02020603050405020304" pitchFamily="18" charset="0"/>
              </a:rPr>
              <a:t> = [[1,2,3] , [4,5,6] , [‘bay’ , ‘tam’ , ‘chin’]];</a:t>
            </a: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82568342"/>
              </p:ext>
            </p:extLst>
          </p:nvPr>
        </p:nvGraphicFramePr>
        <p:xfrm>
          <a:off x="1533237" y="4341641"/>
          <a:ext cx="10353963" cy="1737360"/>
        </p:xfrm>
        <a:graphic>
          <a:graphicData uri="http://schemas.openxmlformats.org/drawingml/2006/table">
            <a:tbl>
              <a:tblPr firstRow="1" bandRow="1">
                <a:tableStyleId>{5C22544A-7EE6-4342-B048-85BDC9FD1C3A}</a:tableStyleId>
              </a:tblPr>
              <a:tblGrid>
                <a:gridCol w="2433121">
                  <a:extLst>
                    <a:ext uri="{9D8B030D-6E8A-4147-A177-3AD203B41FA5}">
                      <a16:colId xmlns:a16="http://schemas.microsoft.com/office/drawing/2014/main" val="20000"/>
                    </a:ext>
                  </a:extLst>
                </a:gridCol>
                <a:gridCol w="7920842">
                  <a:extLst>
                    <a:ext uri="{9D8B030D-6E8A-4147-A177-3AD203B41FA5}">
                      <a16:colId xmlns:a16="http://schemas.microsoft.com/office/drawing/2014/main" val="20001"/>
                    </a:ext>
                  </a:extLst>
                </a:gridCol>
              </a:tblGrid>
              <a:tr h="370840">
                <a:tc>
                  <a:txBody>
                    <a:bodyPr/>
                    <a:lstStyle/>
                    <a:p>
                      <a:r>
                        <a:rPr lang="en-US" sz="2400" dirty="0" err="1">
                          <a:latin typeface="Times New Roman" panose="02020603050405020304" pitchFamily="18" charset="0"/>
                          <a:cs typeface="Times New Roman" panose="02020603050405020304" pitchFamily="18" charset="0"/>
                        </a:rPr>
                        <a:t>Thuộc</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tính</a:t>
                      </a:r>
                      <a:r>
                        <a:rPr lang="en-US" sz="2400" baseline="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err="1">
                          <a:latin typeface="Times New Roman" panose="02020603050405020304" pitchFamily="18" charset="0"/>
                          <a:cs typeface="Times New Roman" panose="02020603050405020304" pitchFamily="18" charset="0"/>
                        </a:rPr>
                        <a:t>Miêu</a:t>
                      </a:r>
                      <a:r>
                        <a:rPr lang="en-US" sz="2400" baseline="0" dirty="0">
                          <a:latin typeface="Times New Roman" panose="02020603050405020304" pitchFamily="18" charset="0"/>
                          <a:cs typeface="Times New Roman" panose="02020603050405020304" pitchFamily="18" charset="0"/>
                        </a:rPr>
                        <a:t> </a:t>
                      </a:r>
                      <a:r>
                        <a:rPr lang="en-US" sz="2400" baseline="0" dirty="0" err="1">
                          <a:latin typeface="Times New Roman" panose="02020603050405020304" pitchFamily="18" charset="0"/>
                          <a:cs typeface="Times New Roman" panose="02020603050405020304" pitchFamily="18" charset="0"/>
                        </a:rPr>
                        <a:t>tả</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400" dirty="0">
                          <a:latin typeface="Times New Roman" panose="02020603050405020304" pitchFamily="18" charset="0"/>
                          <a:cs typeface="Times New Roman" panose="02020603050405020304" pitchFamily="18" charset="0"/>
                        </a:rPr>
                        <a:t>length</a:t>
                      </a:r>
                    </a:p>
                  </a:txBody>
                  <a:tcPr/>
                </a:tc>
                <a:tc>
                  <a:txBody>
                    <a:bodyPr/>
                    <a:lstStyle/>
                    <a:p>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0001"/>
                  </a:ext>
                </a:extLst>
              </a:tr>
              <a:tr h="370840">
                <a:tc>
                  <a:txBody>
                    <a:bodyPr/>
                    <a:lstStyle/>
                    <a:p>
                      <a:r>
                        <a:rPr lang="en-US" sz="2400" dirty="0">
                          <a:latin typeface="Times New Roman" panose="02020603050405020304" pitchFamily="18" charset="0"/>
                          <a:cs typeface="Times New Roman" panose="02020603050405020304" pitchFamily="18" charset="0"/>
                        </a:rPr>
                        <a:t>prototype</a:t>
                      </a:r>
                    </a:p>
                  </a:txBody>
                  <a:tcPr/>
                </a:tc>
                <a:tc>
                  <a:txBody>
                    <a:bodyPr/>
                    <a:lstStyle/>
                    <a:p>
                      <a:r>
                        <a:rPr lang="vi-VN" sz="2400" dirty="0">
                          <a:latin typeface="Times New Roman" panose="02020603050405020304" pitchFamily="18" charset="0"/>
                          <a:cs typeface="Times New Roman" panose="02020603050405020304" pitchFamily="18" charset="0"/>
                        </a:rPr>
                        <a:t>Thuộc tính prototype cho phép bạn thêm các thuộc tính và phương thức tới một đối tượng.</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0878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4051"/>
          </a:xfrm>
        </p:spPr>
        <p:txBody>
          <a:bodyPr/>
          <a:lstStyle/>
          <a:p>
            <a:pPr algn="ctr"/>
            <a:r>
              <a:rPr lang="en-US" dirty="0" err="1"/>
              <a:t>Mảng</a:t>
            </a:r>
            <a:r>
              <a:rPr lang="en-US" dirty="0"/>
              <a:t> </a:t>
            </a:r>
            <a:r>
              <a:rPr lang="en-US" dirty="0" err="1"/>
              <a:t>trong</a:t>
            </a:r>
            <a:r>
              <a:rPr lang="en-US" dirty="0"/>
              <a:t> </a:t>
            </a:r>
            <a:r>
              <a:rPr lang="en-US" dirty="0" err="1"/>
              <a:t>js</a:t>
            </a:r>
            <a:r>
              <a:rPr lang="en-US" dirty="0"/>
              <a:t> (</a:t>
            </a:r>
            <a:r>
              <a:rPr lang="en-US" dirty="0" err="1"/>
              <a:t>tiếp</a:t>
            </a:r>
            <a:r>
              <a:rPr lang="en-US" dirty="0"/>
              <a:t>)</a:t>
            </a:r>
          </a:p>
        </p:txBody>
      </p:sp>
      <p:sp>
        <p:nvSpPr>
          <p:cNvPr id="3" name="Content Placeholder 2"/>
          <p:cNvSpPr>
            <a:spLocks noGrp="1"/>
          </p:cNvSpPr>
          <p:nvPr>
            <p:ph idx="1"/>
          </p:nvPr>
        </p:nvSpPr>
        <p:spPr>
          <a:xfrm>
            <a:off x="1603169" y="1579417"/>
            <a:ext cx="10414660" cy="4987637"/>
          </a:xfrm>
        </p:spPr>
        <p:txBody>
          <a:bodyPr>
            <a:normAutofit/>
          </a:bodyPr>
          <a:lstStyle/>
          <a:p>
            <a:r>
              <a:rPr lang="en-US" sz="2200" b="1" dirty="0">
                <a:latin typeface="Times New Roman" panose="02020603050405020304" pitchFamily="18" charset="0"/>
                <a:cs typeface="Times New Roman" panose="02020603050405020304" pitchFamily="18" charset="0"/>
              </a:rPr>
              <a:t>1/ </a:t>
            </a:r>
            <a:r>
              <a:rPr lang="en-US" sz="2200" b="1" dirty="0" err="1">
                <a:latin typeface="Times New Roman" panose="02020603050405020304" pitchFamily="18" charset="0"/>
                <a:cs typeface="Times New Roman" panose="02020603050405020304" pitchFamily="18" charset="0"/>
              </a:rPr>
              <a:t>Truy</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xuất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vào</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trong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a:t>
            </a:r>
          </a:p>
          <a:p>
            <a:pPr marL="400050" lvl="1" indent="0">
              <a:buNone/>
            </a:pPr>
            <a:r>
              <a:rPr lang="en-US" sz="2200" dirty="0" err="1">
                <a:latin typeface="Times New Roman" panose="02020603050405020304" pitchFamily="18" charset="0"/>
                <a:cs typeface="Times New Roman" panose="02020603050405020304" pitchFamily="18" charset="0"/>
              </a:rPr>
              <a:t>Cú</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pháp</a:t>
            </a:r>
            <a:r>
              <a:rPr lang="en-US" sz="2200"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Ten_Mang</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chi_so_phan_tu</a:t>
            </a:r>
            <a:r>
              <a:rPr lang="en-US" sz="2200" b="1"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ví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a:t>
            </a:r>
            <a:r>
              <a:rPr lang="en-US" sz="2200"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name = </a:t>
            </a:r>
            <a:r>
              <a:rPr lang="en-US" sz="2200" b="1" dirty="0" err="1">
                <a:latin typeface="Times New Roman" panose="02020603050405020304" pitchFamily="18" charset="0"/>
                <a:cs typeface="Times New Roman" panose="02020603050405020304" pitchFamily="18" charset="0"/>
              </a:rPr>
              <a:t>arr</a:t>
            </a:r>
            <a:r>
              <a:rPr lang="en-US" sz="2200" b="1" dirty="0">
                <a:latin typeface="Times New Roman" panose="02020603050405020304" pitchFamily="18" charset="0"/>
                <a:cs typeface="Times New Roman" panose="02020603050405020304" pitchFamily="18" charset="0"/>
              </a:rPr>
              <a:t>[0]  //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Lưu</a:t>
            </a:r>
            <a:r>
              <a:rPr lang="en-US" sz="2200" dirty="0">
                <a:latin typeface="Times New Roman" panose="02020603050405020304" pitchFamily="18" charset="0"/>
                <a:cs typeface="Times New Roman" panose="02020603050405020304" pitchFamily="18" charset="0"/>
              </a:rPr>
              <a:t> ý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đánh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số</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bắt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0 (</a:t>
            </a:r>
            <a:r>
              <a:rPr lang="en-US" sz="2200" dirty="0" err="1">
                <a:latin typeface="Times New Roman" panose="02020603050405020304" pitchFamily="18" charset="0"/>
                <a:cs typeface="Times New Roman" panose="02020603050405020304" pitchFamily="18" charset="0"/>
              </a:rPr>
              <a:t>vị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mảng</a:t>
            </a:r>
            <a:r>
              <a:rPr lang="en-US" sz="2200" dirty="0">
                <a:latin typeface="Times New Roman" panose="02020603050405020304" pitchFamily="18" charset="0"/>
                <a:cs typeface="Times New Roman" panose="02020603050405020304" pitchFamily="18" charset="0"/>
              </a:rPr>
              <a:t>).</a:t>
            </a:r>
          </a:p>
          <a:p>
            <a:pPr marL="400050" lvl="1" indent="0">
              <a:buNone/>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a:t>
            </a:r>
            <a:r>
              <a:rPr lang="en-US" sz="2200" b="1" dirty="0" err="1">
                <a:latin typeface="Times New Roman" panose="02020603050405020304" pitchFamily="18" charset="0"/>
                <a:cs typeface="Times New Roman" panose="02020603050405020304" pitchFamily="18" charset="0"/>
              </a:rPr>
              <a:t>Duyệt</a:t>
            </a:r>
            <a:r>
              <a:rPr lang="en-US" sz="2200" b="1" dirty="0">
                <a:latin typeface="Times New Roman" panose="02020603050405020304" pitchFamily="18" charset="0"/>
                <a:cs typeface="Times New Roman" panose="02020603050405020304" pitchFamily="18" charset="0"/>
              </a:rPr>
              <a:t> qua </a:t>
            </a:r>
            <a:r>
              <a:rPr lang="en-US" sz="2200" b="1" dirty="0" err="1">
                <a:latin typeface="Times New Roman" panose="02020603050405020304" pitchFamily="18" charset="0"/>
                <a:cs typeface="Times New Roman" panose="02020603050405020304" pitchFamily="18" charset="0"/>
              </a:rPr>
              <a:t>các</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phần</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tử</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trong</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mảng</a:t>
            </a:r>
            <a:r>
              <a:rPr lang="en-US" sz="2200" b="1"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câu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lệnh</a:t>
            </a:r>
            <a:r>
              <a:rPr lang="en-US" sz="2200"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forEach</a:t>
            </a:r>
            <a:r>
              <a:rPr lang="en-US" sz="2200" b="1"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for()</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a:t>
            </a:r>
            <a:r>
              <a:rPr lang="en-US" sz="2200" b="1" dirty="0" err="1">
                <a:latin typeface="Times New Roman" panose="02020603050405020304" pitchFamily="18" charset="0"/>
                <a:cs typeface="Times New Roman" panose="02020603050405020304" pitchFamily="18" charset="0"/>
              </a:rPr>
              <a:t>nameArray.forEach</a:t>
            </a:r>
            <a:r>
              <a:rPr lang="en-US" sz="2200" b="1" dirty="0">
                <a:latin typeface="Times New Roman" panose="02020603050405020304" pitchFamily="18" charset="0"/>
                <a:cs typeface="Times New Roman" panose="02020603050405020304" pitchFamily="18" charset="0"/>
              </a:rPr>
              <a:t>(function (item, index, array) { console.log(item, index); });</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for(</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 0;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&lt; </a:t>
            </a:r>
            <a:r>
              <a:rPr lang="en-US" sz="2200" b="1" dirty="0" err="1">
                <a:latin typeface="Times New Roman" panose="02020603050405020304" pitchFamily="18" charset="0"/>
                <a:cs typeface="Times New Roman" panose="02020603050405020304" pitchFamily="18" charset="0"/>
              </a:rPr>
              <a:t>nameArray.lenght</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++){console.log(</a:t>
            </a:r>
            <a:r>
              <a:rPr lang="en-US" sz="2200" b="1" dirty="0" err="1">
                <a:latin typeface="Times New Roman" panose="02020603050405020304" pitchFamily="18" charset="0"/>
                <a:cs typeface="Times New Roman" panose="02020603050405020304" pitchFamily="18" charset="0"/>
              </a:rPr>
              <a:t>nameArray</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 });}</a:t>
            </a:r>
          </a:p>
          <a:p>
            <a:pPr marL="400050" lvl="1" indent="0">
              <a:buNone/>
            </a:pPr>
            <a:r>
              <a:rPr lang="en-US" sz="2200" b="1" dirty="0" err="1">
                <a:latin typeface="Times New Roman" panose="02020603050405020304" pitchFamily="18" charset="0"/>
                <a:cs typeface="Times New Roman" panose="02020603050405020304" pitchFamily="18" charset="0"/>
              </a:rPr>
              <a:t>Cú</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pháp</a:t>
            </a:r>
            <a:r>
              <a:rPr lang="en-US" sz="2200" b="1" dirty="0">
                <a:latin typeface="Times New Roman" panose="02020603050405020304" pitchFamily="18" charset="0"/>
                <a:cs typeface="Times New Roman" panose="02020603050405020304" pitchFamily="18" charset="0"/>
              </a:rPr>
              <a:t> : </a:t>
            </a:r>
            <a:r>
              <a:rPr lang="en-US" sz="2400" b="1" dirty="0">
                <a:latin typeface="Times New Roman" charset="0"/>
                <a:ea typeface="Times New Roman" charset="0"/>
                <a:cs typeface="Times New Roman" charset="0"/>
              </a:rPr>
              <a:t>for (</a:t>
            </a:r>
            <a:r>
              <a:rPr lang="en-US" sz="2400" b="1" i="1" dirty="0">
                <a:latin typeface="Times New Roman" charset="0"/>
                <a:ea typeface="Times New Roman" charset="0"/>
                <a:cs typeface="Times New Roman" charset="0"/>
              </a:rPr>
              <a:t>variable</a:t>
            </a:r>
            <a:r>
              <a:rPr lang="en-US" sz="2400" b="1" dirty="0">
                <a:latin typeface="Times New Roman" charset="0"/>
                <a:ea typeface="Times New Roman" charset="0"/>
                <a:cs typeface="Times New Roman" charset="0"/>
              </a:rPr>
              <a:t> of </a:t>
            </a:r>
            <a:r>
              <a:rPr lang="en-US" sz="2400" b="1" i="1" dirty="0" err="1">
                <a:latin typeface="Times New Roman" charset="0"/>
                <a:ea typeface="Times New Roman" charset="0"/>
                <a:cs typeface="Times New Roman" charset="0"/>
              </a:rPr>
              <a:t>iterable</a:t>
            </a:r>
            <a:r>
              <a:rPr lang="en-US" sz="2400" b="1" dirty="0">
                <a:latin typeface="Times New Roman" charset="0"/>
                <a:ea typeface="Times New Roman" charset="0"/>
                <a:cs typeface="Times New Roman" charset="0"/>
              </a:rPr>
              <a:t>) { </a:t>
            </a:r>
            <a:r>
              <a:rPr lang="en-US" sz="2400" b="1" i="1" dirty="0">
                <a:latin typeface="Times New Roman" charset="0"/>
                <a:ea typeface="Times New Roman" charset="0"/>
                <a:cs typeface="Times New Roman" charset="0"/>
              </a:rPr>
              <a:t>statement </a:t>
            </a:r>
            <a:r>
              <a:rPr lang="en-US" sz="2400" b="1" dirty="0">
                <a:latin typeface="Times New Roman" charset="0"/>
                <a:ea typeface="Times New Roman" charset="0"/>
                <a:cs typeface="Times New Roman" charset="0"/>
              </a:rPr>
              <a:t>}</a:t>
            </a:r>
            <a:endParaRPr lang="en-US" sz="2200"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15668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539" y="1143652"/>
            <a:ext cx="8911687" cy="629392"/>
          </a:xfrm>
        </p:spPr>
        <p:txBody>
          <a:bodyPr>
            <a:noAutofit/>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b="1"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8643790"/>
              </p:ext>
            </p:extLst>
          </p:nvPr>
        </p:nvGraphicFramePr>
        <p:xfrm>
          <a:off x="1399319" y="2057283"/>
          <a:ext cx="10652126" cy="3134360"/>
        </p:xfrm>
        <a:graphic>
          <a:graphicData uri="http://schemas.openxmlformats.org/drawingml/2006/table">
            <a:tbl>
              <a:tblPr firstRow="1" bandRow="1">
                <a:tableStyleId>{5C22544A-7EE6-4342-B048-85BDC9FD1C3A}</a:tableStyleId>
              </a:tblPr>
              <a:tblGrid>
                <a:gridCol w="3254189">
                  <a:extLst>
                    <a:ext uri="{9D8B030D-6E8A-4147-A177-3AD203B41FA5}">
                      <a16:colId xmlns:a16="http://schemas.microsoft.com/office/drawing/2014/main" val="20000"/>
                    </a:ext>
                  </a:extLst>
                </a:gridCol>
                <a:gridCol w="7397937">
                  <a:extLst>
                    <a:ext uri="{9D8B030D-6E8A-4147-A177-3AD203B41FA5}">
                      <a16:colId xmlns:a16="http://schemas.microsoft.com/office/drawing/2014/main"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Miêu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b="1" dirty="0">
                          <a:latin typeface="Times New Roman" panose="02020603050405020304" pitchFamily="18" charset="0"/>
                          <a:cs typeface="Times New Roman" panose="02020603050405020304" pitchFamily="18" charset="0"/>
                        </a:rPr>
                        <a:t>push()</a:t>
                      </a:r>
                    </a:p>
                  </a:txBody>
                  <a:tcPr/>
                </a:tc>
                <a:tc>
                  <a:txBody>
                    <a:bodyPr/>
                    <a:lstStyle/>
                    <a:p>
                      <a:r>
                        <a:rPr lang="en-US" dirty="0" err="1">
                          <a:latin typeface="Times New Roman" panose="02020603050405020304" pitchFamily="18" charset="0"/>
                          <a:cs typeface="Times New Roman" panose="02020603050405020304" pitchFamily="18" charset="0"/>
                        </a:rPr>
                        <a:t>Thêm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số</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lượng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sau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thêm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b="1" dirty="0">
                          <a:latin typeface="Times New Roman" panose="02020603050405020304" pitchFamily="18" charset="0"/>
                          <a:cs typeface="Times New Roman" panose="02020603050405020304" pitchFamily="18" charset="0"/>
                        </a:rPr>
                        <a:t>pop()</a:t>
                      </a:r>
                    </a:p>
                  </a:txBody>
                  <a:tcPr/>
                </a:tc>
                <a:tc>
                  <a:txBody>
                    <a:bodyPr/>
                    <a:lstStyle/>
                    <a:p>
                      <a:r>
                        <a:rPr lang="en-US" dirty="0" err="1">
                          <a:latin typeface="Times New Roman" panose="02020603050405020304" pitchFamily="18" charset="0"/>
                          <a:cs typeface="Times New Roman" panose="02020603050405020304" pitchFamily="18" charset="0"/>
                        </a:rPr>
                        <a:t>Xóa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ở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đó</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b="1" dirty="0">
                          <a:latin typeface="Times New Roman" panose="02020603050405020304" pitchFamily="18" charset="0"/>
                          <a:cs typeface="Times New Roman" panose="02020603050405020304" pitchFamily="18" charset="0"/>
                        </a:rPr>
                        <a:t>shift()</a:t>
                      </a:r>
                    </a:p>
                  </a:txBody>
                  <a:tcPr/>
                </a:tc>
                <a:tc>
                  <a:txBody>
                    <a:bodyPr/>
                    <a:lstStyle/>
                    <a:p>
                      <a:r>
                        <a:rPr lang="en-US" dirty="0" err="1">
                          <a:latin typeface="Times New Roman" panose="02020603050405020304" pitchFamily="18" charset="0"/>
                          <a:cs typeface="Times New Roman" panose="02020603050405020304" pitchFamily="18" charset="0"/>
                        </a:rPr>
                        <a:t>Xóa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tiên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r>
                        <a:rPr lang="en-US" b="1" dirty="0" err="1">
                          <a:latin typeface="Times New Roman" panose="02020603050405020304" pitchFamily="18" charset="0"/>
                          <a:cs typeface="Times New Roman" panose="02020603050405020304" pitchFamily="18" charset="0"/>
                        </a:rPr>
                        <a:t>unshift</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Chèn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vào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tiên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số</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lượng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sau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chèn</a:t>
                      </a:r>
                      <a:r>
                        <a:rPr lang="en-US" baseline="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b="1" dirty="0" err="1">
                          <a:latin typeface="Times New Roman" panose="02020603050405020304" pitchFamily="18" charset="0"/>
                          <a:cs typeface="Times New Roman" panose="02020603050405020304" pitchFamily="18" charset="0"/>
                        </a:rPr>
                        <a:t>indexOf</a:t>
                      </a:r>
                      <a:r>
                        <a:rPr lang="en-US" b="1" dirty="0">
                          <a:latin typeface="Times New Roman" panose="02020603050405020304" pitchFamily="18" charset="0"/>
                          <a:cs typeface="Times New Roman" panose="02020603050405020304" pitchFamily="18" charset="0"/>
                        </a:rPr>
                        <a:t>(target,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Tìm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1" baseline="0" dirty="0">
                          <a:latin typeface="Times New Roman" panose="02020603050405020304" pitchFamily="18" charset="0"/>
                          <a:cs typeface="Times New Roman" panose="02020603050405020304" pitchFamily="18" charset="0"/>
                        </a:rPr>
                        <a:t>target</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trong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từ</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đến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cuối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r>
                        <a:rPr lang="en-US" b="1" dirty="0" err="1">
                          <a:latin typeface="Times New Roman" panose="02020603050405020304" pitchFamily="18" charset="0"/>
                          <a:cs typeface="Times New Roman" panose="02020603050405020304" pitchFamily="18" charset="0"/>
                        </a:rPr>
                        <a:t>lastIndexOf</a:t>
                      </a:r>
                      <a:r>
                        <a:rPr lang="en-US" b="1" dirty="0">
                          <a:latin typeface="Times New Roman" panose="02020603050405020304" pitchFamily="18" charset="0"/>
                          <a:cs typeface="Times New Roman" panose="02020603050405020304" pitchFamily="18" charset="0"/>
                        </a:rPr>
                        <a:t>(target,</a:t>
                      </a:r>
                      <a:r>
                        <a:rPr lang="en-US" b="1"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1" dirty="0">
                          <a:latin typeface="Times New Roman" panose="02020603050405020304" pitchFamily="18" charset="0"/>
                          <a:cs typeface="Times New Roman" panose="02020603050405020304" pitchFamily="18" charset="0"/>
                        </a:rPr>
                        <a: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a:latin typeface="Times New Roman" panose="02020603050405020304" pitchFamily="18" charset="0"/>
                          <a:cs typeface="Times New Roman" panose="02020603050405020304" pitchFamily="18" charset="0"/>
                        </a:rPr>
                        <a:t>Tìm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tử</a:t>
                      </a:r>
                      <a:r>
                        <a:rPr lang="en-US" baseline="0" dirty="0">
                          <a:latin typeface="Times New Roman" panose="02020603050405020304" pitchFamily="18" charset="0"/>
                          <a:cs typeface="Times New Roman" panose="02020603050405020304" pitchFamily="18" charset="0"/>
                        </a:rPr>
                        <a:t> </a:t>
                      </a:r>
                      <a:r>
                        <a:rPr lang="en-US" b="1" baseline="0" dirty="0">
                          <a:latin typeface="Times New Roman" panose="02020603050405020304" pitchFamily="18" charset="0"/>
                          <a:cs typeface="Times New Roman" panose="02020603050405020304" pitchFamily="18" charset="0"/>
                        </a:rPr>
                        <a:t>target</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trong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từ</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startIndex</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cho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đến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đầu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82340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97" y="350977"/>
            <a:ext cx="8911687" cy="705926"/>
          </a:xfrm>
        </p:spPr>
        <p:txBody>
          <a:bodyPr/>
          <a:lstStyle/>
          <a:p>
            <a:pPr algn="ct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phương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thức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mảng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js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56407114"/>
              </p:ext>
            </p:extLst>
          </p:nvPr>
        </p:nvGraphicFramePr>
        <p:xfrm>
          <a:off x="1460500" y="1306513"/>
          <a:ext cx="10437814" cy="2575560"/>
        </p:xfrm>
        <a:graphic>
          <a:graphicData uri="http://schemas.openxmlformats.org/drawingml/2006/table">
            <a:tbl>
              <a:tblPr firstRow="1" bandRow="1">
                <a:tableStyleId>{5C22544A-7EE6-4342-B048-85BDC9FD1C3A}</a:tableStyleId>
              </a:tblPr>
              <a:tblGrid>
                <a:gridCol w="2232726">
                  <a:extLst>
                    <a:ext uri="{9D8B030D-6E8A-4147-A177-3AD203B41FA5}">
                      <a16:colId xmlns:a16="http://schemas.microsoft.com/office/drawing/2014/main" val="20000"/>
                    </a:ext>
                  </a:extLst>
                </a:gridCol>
                <a:gridCol w="8205088">
                  <a:extLst>
                    <a:ext uri="{9D8B030D-6E8A-4147-A177-3AD203B41FA5}">
                      <a16:colId xmlns:a16="http://schemas.microsoft.com/office/drawing/2014/main" val="20001"/>
                    </a:ext>
                  </a:extLst>
                </a:gridCol>
              </a:tblGrid>
              <a:tr h="370840">
                <a:tc>
                  <a:txBody>
                    <a:bodyPr/>
                    <a:lstStyle/>
                    <a:p>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Miêu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b="1" dirty="0" err="1">
                          <a:latin typeface="Times New Roman" panose="02020603050405020304" pitchFamily="18" charset="0"/>
                          <a:cs typeface="Times New Roman" panose="02020603050405020304" pitchFamily="18" charset="0"/>
                        </a:rPr>
                        <a:t>isArray</a:t>
                      </a:r>
                      <a:r>
                        <a:rPr lang="en-US" b="1" dirty="0">
                          <a:latin typeface="Times New Roman" panose="02020603050405020304" pitchFamily="18" charset="0"/>
                          <a:cs typeface="Times New Roman" panose="02020603050405020304" pitchFamily="18" charset="0"/>
                        </a:rPr>
                        <a:t>(array)</a:t>
                      </a:r>
                    </a:p>
                  </a:txBody>
                  <a:tcPr/>
                </a:tc>
                <a:tc>
                  <a:txBody>
                    <a:bodyPr/>
                    <a:lstStyle/>
                    <a:p>
                      <a:r>
                        <a:rPr lang="en-US" dirty="0" err="1">
                          <a:latin typeface="Times New Roman" panose="02020603050405020304" pitchFamily="18" charset="0"/>
                          <a:cs typeface="Times New Roman" panose="02020603050405020304" pitchFamily="18" charset="0"/>
                        </a:rPr>
                        <a:t>Kiểm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tra</a:t>
                      </a:r>
                      <a:r>
                        <a:rPr lang="en-US" baseline="0" dirty="0">
                          <a:latin typeface="Times New Roman" panose="02020603050405020304" pitchFamily="18" charset="0"/>
                          <a:cs typeface="Times New Roman" panose="02020603050405020304" pitchFamily="18" charset="0"/>
                        </a:rPr>
                        <a:t> </a:t>
                      </a:r>
                      <a:r>
                        <a:rPr lang="en-US" b="1" i="0" baseline="0" dirty="0">
                          <a:latin typeface="Times New Roman" panose="02020603050405020304" pitchFamily="18" charset="0"/>
                          <a:cs typeface="Times New Roman" panose="02020603050405020304" pitchFamily="18" charset="0"/>
                        </a:rPr>
                        <a:t>array</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có</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phải</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kiểu</a:t>
                      </a:r>
                      <a:r>
                        <a:rPr lang="en-US" baseline="0" dirty="0">
                          <a:latin typeface="Times New Roman" panose="02020603050405020304" pitchFamily="18" charset="0"/>
                          <a:cs typeface="Times New Roman" panose="02020603050405020304" pitchFamily="18" charset="0"/>
                        </a:rPr>
                        <a:t> object hay </a:t>
                      </a:r>
                      <a:r>
                        <a:rPr lang="en-US" baseline="0" dirty="0" err="1">
                          <a:latin typeface="Times New Roman" panose="02020603050405020304" pitchFamily="18" charset="0"/>
                          <a:cs typeface="Times New Roman" panose="02020603050405020304" pitchFamily="18" charset="0"/>
                        </a:rPr>
                        <a:t>ko</a:t>
                      </a:r>
                      <a:r>
                        <a:rPr lang="en-US" baseline="0" dirty="0">
                          <a:latin typeface="Times New Roman" panose="02020603050405020304" pitchFamily="18" charset="0"/>
                          <a:cs typeface="Times New Roman" panose="02020603050405020304" pitchFamily="18" charset="0"/>
                        </a:rPr>
                        <a:t> ?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true/ false</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r>
                        <a:rPr lang="en-US" b="1" dirty="0">
                          <a:latin typeface="Times New Roman" panose="02020603050405020304" pitchFamily="18" charset="0"/>
                          <a:cs typeface="Times New Roman" panose="02020603050405020304" pitchFamily="18" charset="0"/>
                        </a:rPr>
                        <a:t>sort([</a:t>
                      </a:r>
                      <a:r>
                        <a:rPr lang="en-US" b="1" dirty="0" err="1">
                          <a:latin typeface="Times New Roman" panose="02020603050405020304" pitchFamily="18" charset="0"/>
                          <a:cs typeface="Times New Roman" panose="02020603050405020304" pitchFamily="18" charset="0"/>
                        </a:rPr>
                        <a:t>sortfunction</a:t>
                      </a:r>
                      <a:r>
                        <a:rPr lang="en-US" b="1" dirty="0">
                          <a:latin typeface="Times New Roman" panose="02020603050405020304" pitchFamily="18" charset="0"/>
                          <a:cs typeface="Times New Roman" panose="02020603050405020304" pitchFamily="18" charset="0"/>
                        </a:rPr>
                        <a:t>])</a:t>
                      </a:r>
                    </a:p>
                  </a:txBody>
                  <a:tcPr/>
                </a:tc>
                <a:tc>
                  <a:txBody>
                    <a:bodyPr/>
                    <a:lstStyle/>
                    <a:p>
                      <a:r>
                        <a:rPr lang="en-US"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xếp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mảng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tăng</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giảm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dần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theo</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điều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của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hàm</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sortFunction</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a,b</a:t>
                      </a:r>
                      <a:r>
                        <a:rPr lang="en-US" baseline="0"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Hàm</a:t>
                      </a:r>
                      <a:r>
                        <a:rPr lang="en-US" baseline="0" dirty="0">
                          <a:latin typeface="Times New Roman" panose="02020603050405020304" pitchFamily="18" charset="0"/>
                          <a:cs typeface="Times New Roman" panose="02020603050405020304" pitchFamily="18" charset="0"/>
                        </a:rPr>
                        <a:t> </a:t>
                      </a:r>
                      <a:r>
                        <a:rPr lang="en-US" b="1" baseline="0" dirty="0" err="1">
                          <a:latin typeface="Times New Roman" panose="02020603050405020304" pitchFamily="18" charset="0"/>
                          <a:cs typeface="Times New Roman" panose="02020603050405020304" pitchFamily="18" charset="0"/>
                        </a:rPr>
                        <a:t>sortFunction</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a,b</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trả</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về</a:t>
                      </a:r>
                      <a:r>
                        <a:rPr lang="en-US" baseline="0" dirty="0">
                          <a:latin typeface="Times New Roman" panose="02020603050405020304" pitchFamily="18" charset="0"/>
                          <a:cs typeface="Times New Roman" panose="02020603050405020304" pitchFamily="18" charset="0"/>
                        </a:rPr>
                        <a:t> 3 </a:t>
                      </a:r>
                      <a:r>
                        <a:rPr lang="en-US" baseline="0" dirty="0" err="1">
                          <a:latin typeface="Times New Roman" panose="02020603050405020304" pitchFamily="18" charset="0"/>
                          <a:cs typeface="Times New Roman" panose="02020603050405020304" pitchFamily="18" charset="0"/>
                        </a:rPr>
                        <a:t>giá</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trị</a:t>
                      </a:r>
                      <a:r>
                        <a:rPr lang="en-US" baseline="0" dirty="0">
                          <a:latin typeface="Times New Roman" panose="02020603050405020304" pitchFamily="18" charset="0"/>
                          <a:cs typeface="Times New Roman" panose="02020603050405020304" pitchFamily="18" charset="0"/>
                        </a:rPr>
                        <a:t> :</a:t>
                      </a:r>
                    </a:p>
                    <a:p>
                      <a:r>
                        <a:rPr lang="en-US" baseline="0" dirty="0">
                          <a:latin typeface="Times New Roman" panose="02020603050405020304" pitchFamily="18" charset="0"/>
                          <a:cs typeface="Times New Roman" panose="02020603050405020304" pitchFamily="18" charset="0"/>
                        </a:rPr>
                        <a:t>  &lt; 0 :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a </a:t>
                      </a:r>
                      <a:r>
                        <a:rPr lang="en-US" baseline="0" dirty="0" err="1">
                          <a:latin typeface="Times New Roman" panose="02020603050405020304" pitchFamily="18" charset="0"/>
                          <a:cs typeface="Times New Roman" panose="02020603050405020304" pitchFamily="18" charset="0"/>
                        </a:rPr>
                        <a:t>trước</a:t>
                      </a:r>
                      <a:r>
                        <a:rPr lang="en-US" baseline="0" dirty="0">
                          <a:latin typeface="Times New Roman" panose="02020603050405020304" pitchFamily="18" charset="0"/>
                          <a:cs typeface="Times New Roman" panose="02020603050405020304" pitchFamily="18" charset="0"/>
                        </a:rPr>
                        <a:t> b</a:t>
                      </a:r>
                    </a:p>
                    <a:p>
                      <a:r>
                        <a:rPr lang="en-US" baseline="0" dirty="0">
                          <a:latin typeface="Times New Roman" panose="02020603050405020304" pitchFamily="18" charset="0"/>
                          <a:cs typeface="Times New Roman" panose="02020603050405020304" pitchFamily="18" charset="0"/>
                        </a:rPr>
                        <a:t>  = 0 : </a:t>
                      </a:r>
                      <a:r>
                        <a:rPr lang="en-US" baseline="0" dirty="0" err="1">
                          <a:latin typeface="Times New Roman" panose="02020603050405020304" pitchFamily="18" charset="0"/>
                          <a:cs typeface="Times New Roman" panose="02020603050405020304" pitchFamily="18" charset="0"/>
                        </a:rPr>
                        <a:t>Không</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cần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xếp</a:t>
                      </a:r>
                      <a:r>
                        <a:rPr lang="en-US" baseline="0" dirty="0">
                          <a:latin typeface="Times New Roman" panose="02020603050405020304" pitchFamily="18" charset="0"/>
                          <a:cs typeface="Times New Roman" panose="02020603050405020304" pitchFamily="18" charset="0"/>
                        </a:rPr>
                        <a:t> (a == b)</a:t>
                      </a:r>
                    </a:p>
                    <a:p>
                      <a:r>
                        <a:rPr lang="en-US" baseline="0" dirty="0">
                          <a:latin typeface="Times New Roman" panose="02020603050405020304" pitchFamily="18" charset="0"/>
                          <a:cs typeface="Times New Roman" panose="02020603050405020304" pitchFamily="18" charset="0"/>
                        </a:rPr>
                        <a:t>  &gt; 0 : </a:t>
                      </a:r>
                      <a:r>
                        <a:rPr lang="en-US" baseline="0" dirty="0" err="1">
                          <a:latin typeface="Times New Roman" panose="02020603050405020304" pitchFamily="18" charset="0"/>
                          <a:cs typeface="Times New Roman" panose="02020603050405020304" pitchFamily="18" charset="0"/>
                        </a:rPr>
                        <a:t>sắp</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vị</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trí</a:t>
                      </a:r>
                      <a:r>
                        <a:rPr lang="en-US" baseline="0" dirty="0">
                          <a:latin typeface="Times New Roman" panose="02020603050405020304" pitchFamily="18" charset="0"/>
                          <a:cs typeface="Times New Roman" panose="02020603050405020304" pitchFamily="18" charset="0"/>
                        </a:rPr>
                        <a:t> b </a:t>
                      </a:r>
                      <a:r>
                        <a:rPr lang="en-US" baseline="0" dirty="0" err="1">
                          <a:latin typeface="Times New Roman" panose="02020603050405020304" pitchFamily="18" charset="0"/>
                          <a:cs typeface="Times New Roman" panose="02020603050405020304" pitchFamily="18" charset="0"/>
                        </a:rPr>
                        <a:t>trước</a:t>
                      </a:r>
                      <a:r>
                        <a:rPr lang="en-US" baseline="0" dirty="0">
                          <a:latin typeface="Times New Roman" panose="02020603050405020304" pitchFamily="18" charset="0"/>
                          <a:cs typeface="Times New Roman" panose="02020603050405020304" pitchFamily="18" charset="0"/>
                        </a:rPr>
                        <a:t> a</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1269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81210"/>
            <a:ext cx="8911687" cy="498108"/>
          </a:xfrm>
        </p:spPr>
        <p:txBody>
          <a:bodyPr>
            <a:normAutofit fontScale="90000"/>
          </a:bodyPr>
          <a:lstStyle/>
          <a:p>
            <a:pPr algn="ctr"/>
            <a:r>
              <a:rPr lang="vi-VN" dirty="0"/>
              <a:t>Javascript là gì ?</a:t>
            </a:r>
          </a:p>
        </p:txBody>
      </p:sp>
      <p:sp>
        <p:nvSpPr>
          <p:cNvPr id="3" name="Content Placeholder 2"/>
          <p:cNvSpPr>
            <a:spLocks noGrp="1"/>
          </p:cNvSpPr>
          <p:nvPr>
            <p:ph idx="1"/>
          </p:nvPr>
        </p:nvSpPr>
        <p:spPr>
          <a:xfrm>
            <a:off x="2589212" y="1226127"/>
            <a:ext cx="8915400" cy="4685095"/>
          </a:xfrm>
        </p:spPr>
        <p:txBody>
          <a:bodyPr>
            <a:noAutofit/>
          </a:bodyPr>
          <a:lstStyle/>
          <a:p>
            <a:r>
              <a:rPr lang="vi-VN" sz="2400" dirty="0">
                <a:latin typeface="Times New Roman" panose="02020603050405020304" pitchFamily="18" charset="0"/>
                <a:cs typeface="Times New Roman" panose="02020603050405020304" pitchFamily="18" charset="0"/>
              </a:rPr>
              <a:t>JS là ngôn ngữ script ở client, dùng để xử lý và tương tác với các thành phần HTML(Đang xét khía cạnh js client)</a:t>
            </a:r>
          </a:p>
          <a:p>
            <a:r>
              <a:rPr lang="vi-VN" sz="2400" dirty="0">
                <a:latin typeface="Times New Roman" panose="02020603050405020304" pitchFamily="18" charset="0"/>
                <a:cs typeface="Times New Roman" panose="02020603050405020304" pitchFamily="18" charset="0"/>
              </a:rPr>
              <a:t>JS là dạng ngôn ngữ thông dịch</a:t>
            </a:r>
          </a:p>
          <a:p>
            <a:r>
              <a:rPr lang="vi-VN" sz="2400" dirty="0">
                <a:latin typeface="Times New Roman" panose="02020603050405020304" pitchFamily="18" charset="0"/>
                <a:cs typeface="Times New Roman" panose="02020603050405020304" pitchFamily="18" charset="0"/>
              </a:rPr>
              <a:t>JS không liên quan đến ngôn ngữ Java</a:t>
            </a:r>
          </a:p>
          <a:p>
            <a:r>
              <a:rPr lang="vi-VN" sz="2400" dirty="0">
                <a:latin typeface="Times New Roman" panose="02020603050405020304" pitchFamily="18" charset="0"/>
                <a:cs typeface="Times New Roman" panose="02020603050405020304" pitchFamily="18" charset="0"/>
              </a:rPr>
              <a:t>JS được phát triển bởi Netscape</a:t>
            </a:r>
          </a:p>
          <a:p>
            <a:r>
              <a:rPr lang="vi-VN" sz="2400" dirty="0">
                <a:latin typeface="Times New Roman" panose="02020603050405020304" pitchFamily="18" charset="0"/>
                <a:cs typeface="Times New Roman" panose="02020603050405020304" pitchFamily="18" charset="0"/>
              </a:rPr>
              <a:t>Chỉ thực thi trên trình duyệt</a:t>
            </a:r>
          </a:p>
          <a:p>
            <a:r>
              <a:rPr lang="vi-VN" sz="2400" dirty="0">
                <a:latin typeface="Times New Roman" panose="02020603050405020304" pitchFamily="18" charset="0"/>
                <a:cs typeface="Times New Roman" panose="02020603050405020304" pitchFamily="18" charset="0"/>
              </a:rPr>
              <a:t>Cú pháp đơn giản, gần giống với ngôn ngữ C/C++</a:t>
            </a: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204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a:t>
            </a:r>
            <a:r>
              <a:rPr lang="en-US" dirty="0" err="1"/>
              <a:t>trong</a:t>
            </a:r>
            <a:r>
              <a:rPr lang="en-US" dirty="0"/>
              <a:t> </a:t>
            </a:r>
            <a:r>
              <a:rPr lang="en-US"/>
              <a:t>javascript</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288" y="1828800"/>
            <a:ext cx="9516325" cy="3795823"/>
          </a:xfrm>
        </p:spPr>
      </p:pic>
    </p:spTree>
    <p:extLst>
      <p:ext uri="{BB962C8B-B14F-4D97-AF65-F5344CB8AC3E}">
        <p14:creationId xmlns:p14="http://schemas.microsoft.com/office/powerpoint/2010/main" val="511013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865" y="175770"/>
            <a:ext cx="8911687" cy="685467"/>
          </a:xfrm>
        </p:spPr>
        <p:txBody>
          <a:bodyPr/>
          <a:lstStyle/>
          <a:p>
            <a:pPr algn="ctr"/>
            <a:r>
              <a:rPr lang="en-US" dirty="0"/>
              <a:t>Object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2589212" y="1020726"/>
            <a:ext cx="8915400" cy="5486400"/>
          </a:xfrm>
        </p:spPr>
        <p:txBody>
          <a:bodyPr/>
          <a:lstStyle/>
          <a:p>
            <a:r>
              <a:rPr lang="en-US" dirty="0" err="1">
                <a:latin typeface="Times New Roman" charset="0"/>
                <a:ea typeface="Times New Roman" charset="0"/>
                <a:cs typeface="Times New Roman" charset="0"/>
              </a:rPr>
              <a:t>Cú</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pháp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khai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báo</a:t>
            </a:r>
            <a:r>
              <a:rPr lang="en-US" dirty="0">
                <a:latin typeface="Times New Roman" charset="0"/>
                <a:ea typeface="Times New Roman" charset="0"/>
                <a:cs typeface="Times New Roman" charset="0"/>
              </a:rPr>
              <a:t> : </a:t>
            </a:r>
            <a:r>
              <a:rPr lang="en-US" b="1" dirty="0"/>
              <a:t>object literal</a:t>
            </a:r>
            <a:endParaRPr lang="en-US" b="1" dirty="0">
              <a:latin typeface="Times New Roman" charset="0"/>
              <a:ea typeface="Times New Roman" charset="0"/>
              <a:cs typeface="Times New Roman" charset="0"/>
            </a:endParaRPr>
          </a:p>
          <a:p>
            <a:r>
              <a:rPr lang="en-US" dirty="0" err="1">
                <a:latin typeface="Times New Roman" charset="0"/>
                <a:ea typeface="Times New Roman" charset="0"/>
                <a:cs typeface="Times New Roman" charset="0"/>
              </a:rPr>
              <a:t>Ví</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dụ</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person =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 age:50,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p>
          <a:p>
            <a:r>
              <a:rPr lang="en-US"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person = {</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firstName</a:t>
            </a:r>
            <a:r>
              <a:rPr lang="en-US" dirty="0">
                <a:latin typeface="Times New Roman" charset="0"/>
                <a:ea typeface="Times New Roman" charset="0"/>
                <a:cs typeface="Times New Roman" charset="0"/>
              </a:rPr>
              <a:t>:"John",</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lastName</a:t>
            </a:r>
            <a:r>
              <a:rPr lang="en-US" dirty="0">
                <a:latin typeface="Times New Roman" charset="0"/>
                <a:ea typeface="Times New Roman" charset="0"/>
                <a:cs typeface="Times New Roman" charset="0"/>
              </a:rPr>
              <a:t>:"Doe",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age:50,</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eyeColor</a:t>
            </a:r>
            <a:r>
              <a:rPr lang="en-US" dirty="0">
                <a:latin typeface="Times New Roman" charset="0"/>
                <a:ea typeface="Times New Roman" charset="0"/>
                <a:cs typeface="Times New Roman" charset="0"/>
              </a:rPr>
              <a:t>:"blue"</a:t>
            </a:r>
            <a:br>
              <a:rPr lang="en-US" dirty="0">
                <a:latin typeface="Times New Roman" charset="0"/>
                <a:ea typeface="Times New Roman" charset="0"/>
                <a:cs typeface="Times New Roman" charset="0"/>
              </a:rPr>
            </a:br>
            <a:r>
              <a:rPr lang="en-US" dirty="0">
                <a:latin typeface="Times New Roman" charset="0"/>
                <a:ea typeface="Times New Roman" charset="0"/>
                <a:cs typeface="Times New Roman" charset="0"/>
              </a:rPr>
              <a:t>};</a:t>
            </a:r>
          </a:p>
          <a:p>
            <a:endParaRPr lang="en-US" dirty="0">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535" y="3636335"/>
            <a:ext cx="8562753" cy="2498651"/>
          </a:xfrm>
          <a:prstGeom prst="rect">
            <a:avLst/>
          </a:prstGeom>
        </p:spPr>
      </p:pic>
    </p:spTree>
    <p:extLst>
      <p:ext uri="{BB962C8B-B14F-4D97-AF65-F5344CB8AC3E}">
        <p14:creationId xmlns:p14="http://schemas.microsoft.com/office/powerpoint/2010/main" val="132978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 </a:t>
            </a:r>
            <a:r>
              <a:rPr lang="en-US" dirty="0" err="1"/>
              <a:t>trong</a:t>
            </a:r>
            <a:r>
              <a:rPr lang="en-US" dirty="0"/>
              <a:t> </a:t>
            </a:r>
            <a:r>
              <a:rPr lang="en-US" dirty="0" err="1"/>
              <a:t>javascript</a:t>
            </a:r>
            <a:endParaRPr lang="en-US" dirty="0"/>
          </a:p>
        </p:txBody>
      </p:sp>
      <p:sp>
        <p:nvSpPr>
          <p:cNvPr id="3" name="Content Placeholder 2"/>
          <p:cNvSpPr>
            <a:spLocks noGrp="1"/>
          </p:cNvSpPr>
          <p:nvPr>
            <p:ph idx="1"/>
          </p:nvPr>
        </p:nvSpPr>
        <p:spPr>
          <a:xfrm>
            <a:off x="2589212" y="2133600"/>
            <a:ext cx="8915400" cy="2948763"/>
          </a:xfrm>
        </p:spPr>
        <p:txBody>
          <a:bodyPr>
            <a:normAutofit/>
          </a:bodyPr>
          <a:lstStyle/>
          <a:p>
            <a:r>
              <a:rPr lang="en-US" dirty="0">
                <a:latin typeface="Times New Roman" charset="0"/>
                <a:ea typeface="Times New Roman" charset="0"/>
                <a:cs typeface="Times New Roman" charset="0"/>
              </a:rPr>
              <a:t>Accessing Object Properties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javascript</a:t>
            </a:r>
            <a:r>
              <a:rPr lang="en-US" dirty="0">
                <a:latin typeface="Times New Roman" charset="0"/>
                <a:ea typeface="Times New Roman" charset="0"/>
                <a:cs typeface="Times New Roman" charset="0"/>
              </a:rPr>
              <a:t>)</a:t>
            </a:r>
          </a:p>
          <a:p>
            <a:pPr lvl="1"/>
            <a:r>
              <a:rPr lang="en-US" sz="1800" i="1" dirty="0" err="1"/>
              <a:t>objectName.propertyName</a:t>
            </a:r>
            <a:r>
              <a:rPr lang="en-US" sz="1800" i="1" dirty="0"/>
              <a:t> or </a:t>
            </a:r>
            <a:r>
              <a:rPr lang="en-US" sz="1800" i="1" dirty="0" err="1"/>
              <a:t>objectName</a:t>
            </a:r>
            <a:r>
              <a:rPr lang="en-US" sz="1800" i="1" dirty="0"/>
              <a:t>["</a:t>
            </a:r>
            <a:r>
              <a:rPr lang="en-US" sz="1800" i="1" dirty="0" err="1"/>
              <a:t>propertyName</a:t>
            </a:r>
            <a:r>
              <a:rPr lang="en-US" sz="1800" i="1" dirty="0"/>
              <a:t>"]</a:t>
            </a:r>
          </a:p>
          <a:p>
            <a:r>
              <a:rPr lang="en-US" dirty="0">
                <a:latin typeface="Times New Roman" charset="0"/>
                <a:ea typeface="Times New Roman" charset="0"/>
                <a:cs typeface="Times New Roman" charset="0"/>
              </a:rPr>
              <a:t>Accessing Object Methods(</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phương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object </a:t>
            </a:r>
            <a:r>
              <a:rPr lang="en-US" dirty="0" err="1">
                <a:latin typeface="Times New Roman" charset="0"/>
                <a:ea typeface="Times New Roman" charset="0"/>
                <a:cs typeface="Times New Roman" charset="0"/>
              </a:rPr>
              <a:t>js</a:t>
            </a:r>
            <a:r>
              <a:rPr lang="en-US" dirty="0">
                <a:latin typeface="Times New Roman" charset="0"/>
                <a:ea typeface="Times New Roman" charset="0"/>
                <a:cs typeface="Times New Roman" charset="0"/>
              </a:rPr>
              <a:t>)</a:t>
            </a:r>
          </a:p>
          <a:p>
            <a:pPr lvl="1"/>
            <a:r>
              <a:rPr lang="en-US" sz="1800" i="1" dirty="0" err="1"/>
              <a:t>objectName.methodName</a:t>
            </a:r>
            <a:r>
              <a:rPr lang="en-US" sz="1800" i="1" dirty="0"/>
              <a:t>()</a:t>
            </a:r>
          </a:p>
          <a:p>
            <a:r>
              <a:rPr lang="en-US" sz="2000" dirty="0"/>
              <a:t>For </a:t>
            </a:r>
            <a:r>
              <a:rPr lang="mr-IN" sz="2000" dirty="0"/>
              <a:t>…</a:t>
            </a:r>
            <a:r>
              <a:rPr lang="vi-VN" sz="2000" dirty="0"/>
              <a:t> in : </a:t>
            </a:r>
          </a:p>
          <a:p>
            <a:r>
              <a:rPr lang="en-US" sz="2000" dirty="0"/>
              <a:t>C</a:t>
            </a:r>
            <a:r>
              <a:rPr lang="vi-VN" sz="2000" dirty="0"/>
              <a:t>ú pháp : </a:t>
            </a:r>
            <a:r>
              <a:rPr lang="en-US" sz="2000" b="1" dirty="0"/>
              <a:t>for</a:t>
            </a:r>
            <a:r>
              <a:rPr lang="en-US" sz="2000" dirty="0"/>
              <a:t> (</a:t>
            </a:r>
            <a:r>
              <a:rPr lang="en-US" sz="2000" i="1" dirty="0"/>
              <a:t>variable</a:t>
            </a:r>
            <a:r>
              <a:rPr lang="en-US" sz="2000" dirty="0"/>
              <a:t> </a:t>
            </a:r>
            <a:r>
              <a:rPr lang="en-US" sz="2000" b="1" dirty="0"/>
              <a:t>in</a:t>
            </a:r>
            <a:r>
              <a:rPr lang="en-US" sz="2000" dirty="0"/>
              <a:t> </a:t>
            </a:r>
            <a:r>
              <a:rPr lang="en-US" sz="2000" i="1" dirty="0"/>
              <a:t>object</a:t>
            </a:r>
            <a:r>
              <a:rPr lang="en-US" sz="2000" dirty="0"/>
              <a:t>) { </a:t>
            </a:r>
            <a:r>
              <a:rPr lang="en-US" sz="2000" i="1" dirty="0"/>
              <a:t>...</a:t>
            </a:r>
            <a:r>
              <a:rPr lang="en-US" sz="2000" dirty="0"/>
              <a:t> }</a:t>
            </a:r>
          </a:p>
          <a:p>
            <a:pPr lvl="1"/>
            <a:endParaRPr lang="en-US" sz="1800" dirty="0">
              <a:latin typeface="Times New Roman" charset="0"/>
              <a:ea typeface="Times New Roman" charset="0"/>
              <a:cs typeface="Times New Roman" charset="0"/>
            </a:endParaRPr>
          </a:p>
          <a:p>
            <a:endParaRPr lang="en-US" dirty="0"/>
          </a:p>
        </p:txBody>
      </p:sp>
    </p:spTree>
    <p:extLst>
      <p:ext uri="{BB962C8B-B14F-4D97-AF65-F5344CB8AC3E}">
        <p14:creationId xmlns:p14="http://schemas.microsoft.com/office/powerpoint/2010/main" val="1825975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9965" y="742982"/>
            <a:ext cx="8911687" cy="738346"/>
          </a:xfrm>
        </p:spPr>
        <p:txBody>
          <a:bodyPr/>
          <a:lstStyle/>
          <a:p>
            <a:pPr algn="ct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sp>
        <p:nvSpPr>
          <p:cNvPr id="3" name="Content Placeholder 2"/>
          <p:cNvSpPr>
            <a:spLocks noGrp="1"/>
          </p:cNvSpPr>
          <p:nvPr>
            <p:ph idx="1"/>
          </p:nvPr>
        </p:nvSpPr>
        <p:spPr>
          <a:xfrm>
            <a:off x="1848548" y="1731264"/>
            <a:ext cx="8915400" cy="3777622"/>
          </a:xfrm>
        </p:spPr>
        <p:txBody>
          <a:bodyPr>
            <a:normAutofit/>
          </a:bodyPr>
          <a:lstStyle/>
          <a:p>
            <a:r>
              <a:rPr lang="en-US" sz="2800" b="1" dirty="0" err="1">
                <a:latin typeface="Times New Roman" panose="02020603050405020304" pitchFamily="18" charset="0"/>
                <a:cs typeface="Times New Roman" panose="02020603050405020304" pitchFamily="18" charset="0"/>
              </a:rPr>
              <a:t>Sự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js</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là</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 ? </a:t>
            </a:r>
            <a:r>
              <a:rPr lang="vi-VN" sz="2800" dirty="0">
                <a:latin typeface="Times New Roman" panose="02020603050405020304" pitchFamily="18" charset="0"/>
                <a:cs typeface="Times New Roman" panose="02020603050405020304" pitchFamily="18" charset="0"/>
              </a:rPr>
              <a:t>Hành động được phát hiện bởi JS .Mỗi trang web sẽ có các sự kiện và sự kiện này được xử lý theo ý đồ của người lập trình!</a:t>
            </a:r>
          </a:p>
          <a:p>
            <a:r>
              <a:rPr lang="vi-VN" sz="2800" b="1" dirty="0">
                <a:latin typeface="Times New Roman" panose="02020603050405020304" pitchFamily="18" charset="0"/>
                <a:cs typeface="Times New Roman" panose="02020603050405020304" pitchFamily="18" charset="0"/>
              </a:rPr>
              <a:t>Ví dụ </a:t>
            </a:r>
            <a:r>
              <a:rPr lang="vi-VN" sz="2800" dirty="0">
                <a:latin typeface="Times New Roman" panose="02020603050405020304" pitchFamily="18" charset="0"/>
                <a:cs typeface="Times New Roman" panose="02020603050405020304" pitchFamily="18" charset="0"/>
              </a:rPr>
              <a:t>: Sự kiện </a:t>
            </a:r>
            <a:r>
              <a:rPr lang="vi-VN" sz="2800" b="1" dirty="0">
                <a:latin typeface="Times New Roman" panose="02020603050405020304" pitchFamily="18" charset="0"/>
                <a:cs typeface="Times New Roman" panose="02020603050405020304" pitchFamily="18" charset="0"/>
              </a:rPr>
              <a:t>onclick</a:t>
            </a:r>
            <a:r>
              <a:rPr lang="vi-VN" sz="2800" dirty="0">
                <a:latin typeface="Times New Roman" panose="02020603050405020304" pitchFamily="18" charset="0"/>
                <a:cs typeface="Times New Roman" panose="02020603050405020304" pitchFamily="18" charset="0"/>
              </a:rPr>
              <a:t> để bắt hành động kích chuột vào một button hay thành phần nào đó.</a:t>
            </a:r>
            <a:br>
              <a:rPr lang="vi-VN" sz="2800" dirty="0"/>
            </a:b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4637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Xử</a:t>
            </a:r>
            <a:r>
              <a:rPr lang="en-US" dirty="0"/>
              <a:t> </a:t>
            </a:r>
            <a:r>
              <a:rPr lang="en-US" dirty="0" err="1"/>
              <a:t>lý</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sp>
        <p:nvSpPr>
          <p:cNvPr id="3" name="Content Placeholder 2"/>
          <p:cNvSpPr>
            <a:spLocks noGrp="1"/>
          </p:cNvSpPr>
          <p:nvPr>
            <p:ph idx="1"/>
          </p:nvPr>
        </p:nvSpPr>
        <p:spPr/>
        <p:txBody>
          <a:bodyPr>
            <a:normAutofit/>
          </a:bodyPr>
          <a:lstStyle/>
          <a:p>
            <a:r>
              <a:rPr lang="en-US" sz="2400" b="1" dirty="0" err="1">
                <a:latin typeface="Times New Roman" panose="02020603050405020304" pitchFamily="18" charset="0"/>
                <a:cs typeface="Times New Roman" panose="02020603050405020304" pitchFamily="18" charset="0"/>
              </a:rPr>
              <a:t>Cú</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pháp</a:t>
            </a:r>
            <a:r>
              <a:rPr lang="en-US" sz="2400" b="1" dirty="0">
                <a:latin typeface="Times New Roman" panose="02020603050405020304" pitchFamily="18" charset="0"/>
                <a:cs typeface="Times New Roman" panose="02020603050405020304" pitchFamily="18" charset="0"/>
              </a:rPr>
              <a:t> :  &lt;</a:t>
            </a:r>
            <a:r>
              <a:rPr lang="en-US" sz="2400" b="1" dirty="0" err="1">
                <a:latin typeface="Times New Roman" panose="02020603050405020304" pitchFamily="18" charset="0"/>
                <a:cs typeface="Times New Roman" panose="02020603050405020304" pitchFamily="18" charset="0"/>
              </a:rPr>
              <a:t>tagname</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eveventHandle</a:t>
            </a:r>
            <a:r>
              <a:rPr lang="en-US" sz="2400" b="1" i="1" dirty="0">
                <a:latin typeface="Times New Roman" panose="02020603050405020304" pitchFamily="18" charset="0"/>
                <a:cs typeface="Times New Roman" panose="02020603050405020304" pitchFamily="18" charset="0"/>
              </a:rPr>
              <a:t> = “</a:t>
            </a:r>
            <a:r>
              <a:rPr lang="en-US" sz="2400" b="1" i="1" dirty="0" err="1">
                <a:latin typeface="Times New Roman" panose="02020603050405020304" pitchFamily="18" charset="0"/>
                <a:cs typeface="Times New Roman" panose="02020603050405020304" pitchFamily="18" charset="0"/>
              </a:rPr>
              <a:t>js</a:t>
            </a:r>
            <a:r>
              <a:rPr lang="en-US" sz="2400" b="1" i="1" dirty="0">
                <a:latin typeface="Times New Roman" panose="02020603050405020304" pitchFamily="18" charset="0"/>
                <a:cs typeface="Times New Roman" panose="02020603050405020304" pitchFamily="18" charset="0"/>
              </a:rPr>
              <a:t>-code or function </a:t>
            </a:r>
            <a:r>
              <a:rPr lang="en-US" sz="2400" b="1" i="1" dirty="0" err="1">
                <a:latin typeface="Times New Roman" panose="02020603050405020304" pitchFamily="18" charset="0"/>
                <a:cs typeface="Times New Roman" panose="02020603050405020304" pitchFamily="18" charset="0"/>
              </a:rPr>
              <a:t>js</a:t>
            </a:r>
            <a:r>
              <a:rPr lang="en-US" sz="2400" b="1" i="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/&gt;</a:t>
            </a:r>
          </a:p>
          <a:p>
            <a:r>
              <a:rPr lang="en-US" sz="2400" b="1" dirty="0" err="1">
                <a:latin typeface="Times New Roman" panose="02020603050405020304" pitchFamily="18" charset="0"/>
                <a:cs typeface="Times New Roman" panose="02020603050405020304" pitchFamily="18" charset="0"/>
              </a:rPr>
              <a:t>Ví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dụ</a:t>
            </a:r>
            <a:r>
              <a:rPr lang="en-US" sz="2400" b="1" dirty="0">
                <a:latin typeface="Times New Roman" panose="02020603050405020304" pitchFamily="18" charset="0"/>
                <a:cs typeface="Times New Roman" panose="02020603050405020304" pitchFamily="18" charset="0"/>
              </a:rPr>
              <a:t> : &lt;input type=“button” name=“</a:t>
            </a:r>
            <a:r>
              <a:rPr lang="en-US" sz="2400" b="1" dirty="0" err="1">
                <a:latin typeface="Times New Roman" panose="02020603050405020304" pitchFamily="18" charset="0"/>
                <a:cs typeface="Times New Roman" panose="02020603050405020304" pitchFamily="18" charset="0"/>
              </a:rPr>
              <a:t>btnname</a:t>
            </a:r>
            <a:r>
              <a:rPr lang="en-US" sz="2400" b="1" dirty="0">
                <a:latin typeface="Times New Roman" panose="02020603050405020304" pitchFamily="18" charset="0"/>
                <a:cs typeface="Times New Roman" panose="02020603050405020304" pitchFamily="18" charset="0"/>
              </a:rPr>
              <a:t>” </a:t>
            </a:r>
            <a:r>
              <a:rPr lang="en-US" sz="2400" b="1" i="1" dirty="0" err="1">
                <a:latin typeface="Times New Roman" panose="02020603050405020304" pitchFamily="18" charset="0"/>
                <a:cs typeface="Times New Roman" panose="02020603050405020304" pitchFamily="18" charset="0"/>
              </a:rPr>
              <a:t>onclick</a:t>
            </a:r>
            <a:r>
              <a:rPr lang="en-US" sz="2400" b="1" i="1" dirty="0">
                <a:latin typeface="Times New Roman" panose="02020603050405020304" pitchFamily="18" charset="0"/>
                <a:cs typeface="Times New Roman" panose="02020603050405020304" pitchFamily="18" charset="0"/>
              </a:rPr>
              <a:t>=“hello();” </a:t>
            </a:r>
            <a:r>
              <a:rPr lang="en-US" sz="2400" b="1" dirty="0">
                <a:latin typeface="Times New Roman" panose="02020603050405020304" pitchFamily="18" charset="0"/>
                <a:cs typeface="Times New Roman" panose="02020603050405020304" pitchFamily="18" charset="0"/>
              </a:rPr>
              <a:t>/&gt;</a:t>
            </a:r>
          </a:p>
          <a:p>
            <a:r>
              <a:rPr lang="en-US" sz="2400" b="1" dirty="0" err="1">
                <a:latin typeface="Times New Roman" panose="02020603050405020304" pitchFamily="18" charset="0"/>
                <a:cs typeface="Times New Roman" panose="02020603050405020304" pitchFamily="18" charset="0"/>
              </a:rPr>
              <a:t>Đây</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là</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javascript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truyền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qua </a:t>
            </a: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thuộc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tính</a:t>
            </a:r>
            <a:r>
              <a:rPr lang="en-US" sz="2400" b="1" dirty="0">
                <a:latin typeface="Times New Roman" panose="02020603050405020304" pitchFamily="18" charset="0"/>
                <a:cs typeface="Times New Roman" panose="02020603050405020304" pitchFamily="18" charset="0"/>
              </a:rPr>
              <a:t> “event handle” </a:t>
            </a:r>
            <a:r>
              <a:rPr lang="en-US" sz="2400" b="1" dirty="0" err="1">
                <a:latin typeface="Times New Roman" panose="02020603050405020304" pitchFamily="18" charset="0"/>
                <a:cs typeface="Times New Roman" panose="02020603050405020304" pitchFamily="18" charset="0"/>
              </a:rPr>
              <a:t>của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thẻ</a:t>
            </a:r>
            <a:r>
              <a:rPr lang="en-US" sz="2400" b="1" dirty="0">
                <a:latin typeface="Times New Roman" panose="02020603050405020304" pitchFamily="18" charset="0"/>
                <a:cs typeface="Times New Roman" panose="02020603050405020304" pitchFamily="18" charset="0"/>
              </a:rPr>
              <a:t> HTML. </a:t>
            </a:r>
          </a:p>
          <a:p>
            <a:r>
              <a:rPr lang="en-US" sz="2400" b="1" dirty="0" err="1">
                <a:latin typeface="Times New Roman" panose="02020603050405020304" pitchFamily="18" charset="0"/>
                <a:cs typeface="Times New Roman" panose="02020603050405020304" pitchFamily="18" charset="0"/>
              </a:rPr>
              <a:t>Chúng</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sẽ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còn</a:t>
            </a:r>
            <a:r>
              <a:rPr lang="en-US" sz="2400" b="1" dirty="0">
                <a:latin typeface="Times New Roman" panose="02020603050405020304" pitchFamily="18" charset="0"/>
                <a:cs typeface="Times New Roman" panose="02020603050405020304" pitchFamily="18" charset="0"/>
              </a:rPr>
              <a:t> 2 </a:t>
            </a:r>
            <a:r>
              <a:rPr lang="en-US" sz="2400" b="1" dirty="0" err="1">
                <a:latin typeface="Times New Roman" panose="02020603050405020304" pitchFamily="18" charset="0"/>
                <a:cs typeface="Times New Roman" panose="02020603050405020304" pitchFamily="18" charset="0"/>
              </a:rPr>
              <a:t>cách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viết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nữa</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bắt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sự</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kiện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trong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javascript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thông</a:t>
            </a:r>
            <a:r>
              <a:rPr lang="en-US" sz="2400" b="1" dirty="0">
                <a:latin typeface="Times New Roman" panose="02020603050405020304" pitchFamily="18" charset="0"/>
                <a:cs typeface="Times New Roman" panose="02020603050405020304" pitchFamily="18" charset="0"/>
              </a:rPr>
              <a:t> qua DOM (</a:t>
            </a:r>
            <a:r>
              <a:rPr lang="vi-VN" sz="2400" b="1" dirty="0">
                <a:latin typeface="Times New Roman" panose="02020603050405020304" pitchFamily="18" charset="0"/>
                <a:cs typeface="Times New Roman" panose="02020603050405020304" pitchFamily="18" charset="0"/>
              </a:rPr>
              <a:t>DOM Event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vi-VN" sz="2400" b="1" dirty="0">
                <a:latin typeface="Times New Roman" panose="02020603050405020304" pitchFamily="18" charset="0"/>
                <a:cs typeface="Times New Roman" panose="02020603050405020304" pitchFamily="18" charset="0"/>
              </a:rPr>
              <a:t>DOM Listener</a:t>
            </a:r>
            <a:r>
              <a:rPr lang="en-US" sz="2400" b="1" dirty="0">
                <a:latin typeface="Times New Roman" panose="02020603050405020304" pitchFamily="18" charset="0"/>
                <a:cs typeface="Times New Roman" panose="02020603050405020304" pitchFamily="18" charset="0"/>
              </a:rPr>
              <a:t>)</a:t>
            </a:r>
            <a:endParaRPr lang="vi-V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87036"/>
            <a:ext cx="8911687" cy="581891"/>
          </a:xfrm>
        </p:spPr>
        <p:txBody>
          <a:bodyPr>
            <a:normAutofit fontScale="90000"/>
          </a:bodyPr>
          <a:lstStyle/>
          <a:p>
            <a:pPr algn="ctr"/>
            <a:r>
              <a:rPr lang="en-US" dirty="0" err="1"/>
              <a:t>Các</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javascript</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1632505"/>
              </p:ext>
            </p:extLst>
          </p:nvPr>
        </p:nvGraphicFramePr>
        <p:xfrm>
          <a:off x="1568450" y="1122363"/>
          <a:ext cx="10404476" cy="457055"/>
        </p:xfrm>
        <a:graphic>
          <a:graphicData uri="http://schemas.openxmlformats.org/drawingml/2006/table">
            <a:tbl>
              <a:tblPr firstRow="1" bandRow="1">
                <a:tableStyleId>{5C22544A-7EE6-4342-B048-85BDC9FD1C3A}</a:tableStyleId>
              </a:tblPr>
              <a:tblGrid>
                <a:gridCol w="5202238">
                  <a:extLst>
                    <a:ext uri="{9D8B030D-6E8A-4147-A177-3AD203B41FA5}">
                      <a16:colId xmlns:a16="http://schemas.microsoft.com/office/drawing/2014/main" val="20000"/>
                    </a:ext>
                  </a:extLst>
                </a:gridCol>
                <a:gridCol w="5202238">
                  <a:extLst>
                    <a:ext uri="{9D8B030D-6E8A-4147-A177-3AD203B41FA5}">
                      <a16:colId xmlns:a16="http://schemas.microsoft.com/office/drawing/2014/main" val="20001"/>
                    </a:ext>
                  </a:extLst>
                </a:gridCol>
              </a:tblGrid>
              <a:tr h="457055">
                <a:tc>
                  <a:txBody>
                    <a:bodyPr/>
                    <a:lstStyle/>
                    <a:p>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thẻ</a:t>
                      </a:r>
                      <a:r>
                        <a:rPr lang="en-US" baseline="0" dirty="0">
                          <a:latin typeface="Times New Roman" panose="02020603050405020304" pitchFamily="18" charset="0"/>
                          <a:cs typeface="Times New Roman" panose="02020603050405020304" pitchFamily="18" charset="0"/>
                        </a:rPr>
                        <a:t> HTML) – </a:t>
                      </a:r>
                      <a:r>
                        <a:rPr lang="en-US" baseline="0"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642" y="1592980"/>
            <a:ext cx="10475640" cy="4807820"/>
          </a:xfrm>
          <a:prstGeom prst="rect">
            <a:avLst/>
          </a:prstGeom>
        </p:spPr>
      </p:pic>
    </p:spTree>
    <p:extLst>
      <p:ext uri="{BB962C8B-B14F-4D97-AF65-F5344CB8AC3E}">
        <p14:creationId xmlns:p14="http://schemas.microsoft.com/office/powerpoint/2010/main" val="2186592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3292"/>
            <a:ext cx="8911687" cy="623454"/>
          </a:xfrm>
        </p:spPr>
        <p:txBody>
          <a:bodyPr>
            <a:normAutofit fontScale="90000"/>
          </a:bodyPr>
          <a:lstStyle/>
          <a:p>
            <a:pPr algn="ctr"/>
            <a:r>
              <a:rPr lang="en-US" dirty="0" err="1"/>
              <a:t>Các</a:t>
            </a:r>
            <a:r>
              <a:rPr lang="en-US" dirty="0"/>
              <a:t> </a:t>
            </a:r>
            <a:r>
              <a:rPr lang="en-US" dirty="0" err="1"/>
              <a:t>sự</a:t>
            </a:r>
            <a:r>
              <a:rPr lang="en-US" dirty="0"/>
              <a:t> </a:t>
            </a:r>
            <a:r>
              <a:rPr lang="en-US" dirty="0" err="1"/>
              <a:t>kiện</a:t>
            </a:r>
            <a:r>
              <a:rPr lang="en-US" dirty="0"/>
              <a:t> </a:t>
            </a:r>
            <a:r>
              <a:rPr lang="en-US" dirty="0" err="1"/>
              <a:t>trong</a:t>
            </a:r>
            <a:r>
              <a:rPr lang="en-US" dirty="0"/>
              <a:t> </a:t>
            </a:r>
            <a:r>
              <a:rPr lang="en-US" dirty="0" err="1"/>
              <a:t>js</a:t>
            </a:r>
            <a:r>
              <a:rPr lang="en-US" dirty="0"/>
              <a:t> </a:t>
            </a:r>
            <a:r>
              <a:rPr lang="en-US" dirty="0" err="1"/>
              <a:t>tiếp</a:t>
            </a:r>
            <a:endParaRPr lang="vi-V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1985656"/>
              </p:ext>
            </p:extLst>
          </p:nvPr>
        </p:nvGraphicFramePr>
        <p:xfrm>
          <a:off x="1600200" y="1143000"/>
          <a:ext cx="10474326" cy="370840"/>
        </p:xfrm>
        <a:graphic>
          <a:graphicData uri="http://schemas.openxmlformats.org/drawingml/2006/table">
            <a:tbl>
              <a:tblPr firstRow="1" bandRow="1">
                <a:tableStyleId>{5C22544A-7EE6-4342-B048-85BDC9FD1C3A}</a:tableStyleId>
              </a:tblPr>
              <a:tblGrid>
                <a:gridCol w="3979718">
                  <a:extLst>
                    <a:ext uri="{9D8B030D-6E8A-4147-A177-3AD203B41FA5}">
                      <a16:colId xmlns:a16="http://schemas.microsoft.com/office/drawing/2014/main" val="20000"/>
                    </a:ext>
                  </a:extLst>
                </a:gridCol>
                <a:gridCol w="6494608">
                  <a:extLst>
                    <a:ext uri="{9D8B030D-6E8A-4147-A177-3AD203B41FA5}">
                      <a16:colId xmlns:a16="http://schemas.microsoft.com/office/drawing/2014/main" val="20001"/>
                    </a:ext>
                  </a:extLst>
                </a:gridCol>
              </a:tblGrid>
              <a:tr h="370840">
                <a:tc>
                  <a:txBody>
                    <a:bodyPr/>
                    <a:lstStyle/>
                    <a:p>
                      <a:pPr algn="ctr"/>
                      <a:r>
                        <a:rPr lang="en-US" dirty="0" err="1">
                          <a:latin typeface="Times New Roman" panose="02020603050405020304" pitchFamily="18" charset="0"/>
                          <a:cs typeface="Times New Roman" panose="02020603050405020304" pitchFamily="18" charset="0"/>
                        </a:rPr>
                        <a:t>Thuộc</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tính</a:t>
                      </a:r>
                      <a:r>
                        <a:rPr lang="en-US" baseline="0" dirty="0">
                          <a:latin typeface="Times New Roman" panose="02020603050405020304" pitchFamily="18" charset="0"/>
                          <a:cs typeface="Times New Roman" panose="02020603050405020304" pitchFamily="18" charset="0"/>
                        </a:rPr>
                        <a:t>(</a:t>
                      </a:r>
                      <a:r>
                        <a:rPr lang="en-US" baseline="0" dirty="0" err="1">
                          <a:latin typeface="Times New Roman" panose="02020603050405020304" pitchFamily="18" charset="0"/>
                          <a:cs typeface="Times New Roman" panose="02020603050405020304" pitchFamily="18" charset="0"/>
                        </a:rPr>
                        <a:t>thẻ</a:t>
                      </a:r>
                      <a:r>
                        <a:rPr lang="en-US" baseline="0" dirty="0">
                          <a:latin typeface="Times New Roman" panose="02020603050405020304" pitchFamily="18" charset="0"/>
                          <a:cs typeface="Times New Roman" panose="02020603050405020304" pitchFamily="18" charset="0"/>
                        </a:rPr>
                        <a:t> HTML) – </a:t>
                      </a:r>
                      <a:r>
                        <a:rPr lang="en-US" baseline="0"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JS</a:t>
                      </a:r>
                      <a:endParaRPr lang="vi-V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Sự</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kiện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xảy</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ra</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khi</a:t>
                      </a:r>
                      <a:endParaRPr lang="vi-V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103" y="1498974"/>
            <a:ext cx="10513306" cy="5036908"/>
          </a:xfrm>
          <a:prstGeom prst="rect">
            <a:avLst/>
          </a:prstGeom>
        </p:spPr>
      </p:pic>
    </p:spTree>
    <p:extLst>
      <p:ext uri="{BB962C8B-B14F-4D97-AF65-F5344CB8AC3E}">
        <p14:creationId xmlns:p14="http://schemas.microsoft.com/office/powerpoint/2010/main" val="27032120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F6269-9FB0-9042-B72A-1ED4F34271C3}"/>
              </a:ext>
            </a:extLst>
          </p:cNvPr>
          <p:cNvSpPr txBox="1"/>
          <p:nvPr/>
        </p:nvSpPr>
        <p:spPr>
          <a:xfrm>
            <a:off x="4946574" y="2401677"/>
            <a:ext cx="3690650" cy="646331"/>
          </a:xfrm>
          <a:prstGeom prst="rect">
            <a:avLst/>
          </a:prstGeom>
          <a:noFill/>
        </p:spPr>
        <p:txBody>
          <a:bodyPr wrap="square" rtlCol="0">
            <a:spAutoFit/>
          </a:bodyPr>
          <a:lstStyle/>
          <a:p>
            <a:r>
              <a:rPr lang="en-US" sz="3600" dirty="0">
                <a:latin typeface="Tahoma" panose="020B0604030504040204" pitchFamily="34" charset="0"/>
                <a:ea typeface="Tahoma" panose="020B0604030504040204" pitchFamily="34" charset="0"/>
                <a:cs typeface="Tahoma" panose="020B0604030504040204" pitchFamily="34" charset="0"/>
              </a:rPr>
              <a:t>HẾT PHẦN I</a:t>
            </a:r>
          </a:p>
        </p:txBody>
      </p:sp>
    </p:spTree>
    <p:extLst>
      <p:ext uri="{BB962C8B-B14F-4D97-AF65-F5344CB8AC3E}">
        <p14:creationId xmlns:p14="http://schemas.microsoft.com/office/powerpoint/2010/main" val="40477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3165"/>
            <a:ext cx="8911687" cy="809835"/>
          </a:xfrm>
        </p:spPr>
        <p:txBody>
          <a:bodyPr>
            <a:normAutofit fontScale="90000"/>
          </a:bodyPr>
          <a:lstStyle/>
          <a:p>
            <a:pPr algn="ctr"/>
            <a:r>
              <a:rPr lang="vi-VN" sz="4400" dirty="0"/>
              <a:t>Các bước thực thi của JS</a:t>
            </a:r>
            <a:br>
              <a:rPr lang="vi-VN" dirty="0"/>
            </a:br>
            <a:endParaRPr lang="vi-VN" dirty="0"/>
          </a:p>
        </p:txBody>
      </p:sp>
      <p:sp>
        <p:nvSpPr>
          <p:cNvPr id="3" name="Content Placeholder 2"/>
          <p:cNvSpPr>
            <a:spLocks noGrp="1"/>
          </p:cNvSpPr>
          <p:nvPr>
            <p:ph idx="1"/>
          </p:nvPr>
        </p:nvSpPr>
        <p:spPr>
          <a:xfrm>
            <a:off x="2589212" y="1433945"/>
            <a:ext cx="8915400" cy="4477277"/>
          </a:xfrm>
        </p:spPr>
        <p:txBody>
          <a:bodyPr>
            <a:noAutofit/>
          </a:bodyPr>
          <a:lstStyle/>
          <a:p>
            <a:pPr>
              <a:buFont typeface="+mj-lt"/>
              <a:buAutoNum type="arabicPeriod"/>
            </a:pPr>
            <a:r>
              <a:rPr lang="vi-VN" sz="2800" dirty="0">
                <a:latin typeface="Times New Roman" panose="02020603050405020304" pitchFamily="18" charset="0"/>
                <a:cs typeface="Times New Roman" panose="02020603050405020304" pitchFamily="18" charset="0"/>
              </a:rPr>
              <a:t>Trình duyệt tải trang web về</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kiểm tra xem có mã JS trong web hay không</a:t>
            </a:r>
          </a:p>
          <a:p>
            <a:pPr>
              <a:buFont typeface="+mj-lt"/>
              <a:buAutoNum type="arabicPeriod"/>
            </a:pPr>
            <a:r>
              <a:rPr lang="vi-VN" sz="2800" dirty="0">
                <a:latin typeface="Times New Roman" panose="02020603050405020304" pitchFamily="18" charset="0"/>
                <a:cs typeface="Times New Roman" panose="02020603050405020304" pitchFamily="18" charset="0"/>
              </a:rPr>
              <a:t>Nếu có, trình duyệt sẽ chuyển mã JS cho bộ thông dịch</a:t>
            </a:r>
          </a:p>
          <a:p>
            <a:pPr>
              <a:buFont typeface="+mj-lt"/>
              <a:buAutoNum type="arabicPeriod"/>
            </a:pPr>
            <a:r>
              <a:rPr lang="vi-VN" sz="2800" dirty="0">
                <a:latin typeface="Times New Roman" panose="02020603050405020304" pitchFamily="18" charset="0"/>
                <a:cs typeface="Times New Roman" panose="02020603050405020304" pitchFamily="18" charset="0"/>
              </a:rPr>
              <a:t>Bộ thông dịch xử lý và thực thi các mã lệnh JS</a:t>
            </a:r>
          </a:p>
          <a:p>
            <a:pPr>
              <a:buFont typeface="+mj-lt"/>
              <a:buAutoNum type="arabicPeriod"/>
            </a:pPr>
            <a:r>
              <a:rPr lang="vi-VN" sz="2800" dirty="0">
                <a:latin typeface="Times New Roman" panose="02020603050405020304" pitchFamily="18" charset="0"/>
                <a:cs typeface="Times New Roman" panose="02020603050405020304" pitchFamily="18" charset="0"/>
              </a:rPr>
              <a:t>Các mã lệnh có thể tác động đến các thành phần của trang web</a:t>
            </a:r>
          </a:p>
          <a:p>
            <a:pPr>
              <a:buFont typeface="+mj-lt"/>
              <a:buAutoNum type="arabicPeriod"/>
            </a:pPr>
            <a:r>
              <a:rPr lang="vi-VN" sz="2800" dirty="0">
                <a:latin typeface="Times New Roman" panose="02020603050405020304" pitchFamily="18" charset="0"/>
                <a:cs typeface="Times New Roman" panose="02020603050405020304" pitchFamily="18" charset="0"/>
              </a:rPr>
              <a:t>Trình duyệt hiển thị toàn bộ nội dung web.</a:t>
            </a: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br>
              <a:rPr lang="vi-VN" sz="2800" dirty="0">
                <a:latin typeface="Times New Roman" panose="02020603050405020304" pitchFamily="18" charset="0"/>
                <a:cs typeface="Times New Roman" panose="02020603050405020304" pitchFamily="18" charset="0"/>
              </a:rPr>
            </a:b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325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6646"/>
            <a:ext cx="8911687" cy="561110"/>
          </a:xfrm>
        </p:spPr>
        <p:txBody>
          <a:bodyPr>
            <a:normAutofit fontScale="90000"/>
          </a:bodyPr>
          <a:lstStyle/>
          <a:p>
            <a:pPr algn="ctr"/>
            <a:r>
              <a:rPr lang="vi-VN" dirty="0"/>
              <a:t>Kiểu dữ liệu js</a:t>
            </a:r>
          </a:p>
        </p:txBody>
      </p:sp>
      <p:sp>
        <p:nvSpPr>
          <p:cNvPr id="3" name="Content Placeholder 2"/>
          <p:cNvSpPr>
            <a:spLocks noGrp="1"/>
          </p:cNvSpPr>
          <p:nvPr>
            <p:ph idx="1"/>
          </p:nvPr>
        </p:nvSpPr>
        <p:spPr>
          <a:xfrm>
            <a:off x="1628078" y="848936"/>
            <a:ext cx="10563922" cy="5685679"/>
          </a:xfrm>
        </p:spPr>
        <p:txBody>
          <a:bodyPr>
            <a:noAutofit/>
          </a:bodyPr>
          <a:lstStyle/>
          <a:p>
            <a:r>
              <a:rPr lang="vi-VN" sz="2400" b="1" dirty="0">
                <a:latin typeface="Times New Roman" panose="02020603050405020304" pitchFamily="18" charset="0"/>
                <a:cs typeface="Times New Roman" panose="02020603050405020304" pitchFamily="18" charset="0"/>
              </a:rPr>
              <a:t>JS không quy định kiểu biến khi khai báo biến, kiểu của biến sẽ được tự động xác định khi gán dữ liệu cho biến.</a:t>
            </a:r>
          </a:p>
          <a:p>
            <a:pPr marL="400050" lvl="1" indent="0">
              <a:buNone/>
            </a:pPr>
            <a:r>
              <a:rPr lang="vi-VN" sz="2400" dirty="0">
                <a:latin typeface="Times New Roman" panose="02020603050405020304" pitchFamily="18" charset="0"/>
                <a:cs typeface="Times New Roman" panose="02020603050405020304" pitchFamily="18" charset="0"/>
              </a:rPr>
              <a:t>Các kiểu dữ liệu của JS</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số (number): số nguyên, số thực</a:t>
            </a:r>
            <a:r>
              <a:rPr lang="en-US" sz="2400" dirty="0">
                <a:latin typeface="Times New Roman" panose="02020603050405020304" pitchFamily="18" charset="0"/>
                <a:cs typeface="Times New Roman" panose="02020603050405020304" pitchFamily="18" charset="0"/>
              </a:rPr>
              <a:t> / NAN (not a number)</a:t>
            </a:r>
          </a:p>
          <a:p>
            <a:pPr marL="400050" lvl="1" indent="0">
              <a:buNone/>
            </a:pPr>
            <a:r>
              <a:rPr lang="vi-VN" sz="2400" dirty="0">
                <a:latin typeface="Times New Roman" panose="02020603050405020304" pitchFamily="18" charset="0"/>
                <a:cs typeface="Times New Roman" panose="02020603050405020304" pitchFamily="18" charset="0"/>
              </a:rPr>
              <a:t>Kiểu luận lý (boolean): true/false</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chuỗi (string)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đối tượng (object)</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mảng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br>
              <a:rPr lang="vi-VN" sz="2400" dirty="0">
                <a:latin typeface="Times New Roman" panose="02020603050405020304" pitchFamily="18" charset="0"/>
                <a:cs typeface="Times New Roman" panose="02020603050405020304" pitchFamily="18" charset="0"/>
              </a:rPr>
            </a:br>
            <a:r>
              <a:rPr lang="vi-VN" sz="2400" dirty="0">
                <a:latin typeface="Times New Roman" panose="02020603050405020304" pitchFamily="18" charset="0"/>
                <a:cs typeface="Times New Roman" panose="02020603050405020304" pitchFamily="18" charset="0"/>
              </a:rPr>
              <a:t>Kiểu hàm (function)</a:t>
            </a:r>
          </a:p>
          <a:p>
            <a:pPr marL="400050" lvl="1" indent="0">
              <a:buNone/>
            </a:pPr>
            <a:r>
              <a:rPr lang="vi-VN" sz="2400" dirty="0">
                <a:latin typeface="Times New Roman" panose="02020603050405020304" pitchFamily="18" charset="0"/>
                <a:cs typeface="Times New Roman" panose="02020603050405020304" pitchFamily="18" charset="0"/>
              </a:rPr>
              <a:t>Kiểu Symbol // </a:t>
            </a:r>
            <a:r>
              <a:rPr lang="en-US" sz="2400"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sym1 = Symbol();</a:t>
            </a:r>
            <a:endParaRPr lang="vi-VN" sz="2400" dirty="0">
              <a:latin typeface="Times New Roman" charset="0"/>
              <a:ea typeface="Times New Roman" charset="0"/>
              <a:cs typeface="Times New Roman" charset="0"/>
            </a:endParaRPr>
          </a:p>
          <a:p>
            <a:r>
              <a:rPr lang="vi-VN" sz="2400" dirty="0">
                <a:latin typeface="Times New Roman" panose="02020603050405020304" pitchFamily="18" charset="0"/>
                <a:cs typeface="Times New Roman" panose="02020603050405020304" pitchFamily="18" charset="0"/>
              </a:rPr>
              <a:t>JavaScript cũng định nghĩa hai kiểu dữ liệu thông thường, </a:t>
            </a:r>
            <a:r>
              <a:rPr lang="vi-VN" sz="2400" b="1" dirty="0">
                <a:latin typeface="Times New Roman" panose="02020603050405020304" pitchFamily="18" charset="0"/>
                <a:cs typeface="Times New Roman" panose="02020603050405020304" pitchFamily="18" charset="0"/>
              </a:rPr>
              <a:t>null</a:t>
            </a:r>
            <a:r>
              <a:rPr lang="vi-VN" sz="2400" dirty="0">
                <a:latin typeface="Times New Roman" panose="02020603050405020304" pitchFamily="18" charset="0"/>
                <a:cs typeface="Times New Roman" panose="02020603050405020304" pitchFamily="18" charset="0"/>
              </a:rPr>
              <a:t> và </a:t>
            </a:r>
            <a:r>
              <a:rPr lang="vi-VN" sz="2400" b="1" dirty="0">
                <a:latin typeface="Times New Roman" panose="02020603050405020304" pitchFamily="18" charset="0"/>
                <a:cs typeface="Times New Roman" panose="02020603050405020304" pitchFamily="18" charset="0"/>
              </a:rPr>
              <a:t>undefined</a:t>
            </a:r>
            <a:r>
              <a:rPr lang="vi-VN" sz="2400" dirty="0">
                <a:latin typeface="Times New Roman" panose="02020603050405020304" pitchFamily="18" charset="0"/>
                <a:cs typeface="Times New Roman" panose="02020603050405020304" pitchFamily="18" charset="0"/>
              </a:rPr>
              <a:t>, mỗi kiểu này chỉ định nghĩa một giá trị đơn.</a:t>
            </a:r>
          </a:p>
          <a:p>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typeof</a:t>
            </a:r>
            <a:r>
              <a:rPr lang="en-US" sz="2400" b="1" dirty="0">
                <a:latin typeface="Times New Roman" panose="02020603050405020304" pitchFamily="18" charset="0"/>
                <a:cs typeface="Times New Roman" panose="02020603050405020304" pitchFamily="18" charset="0"/>
              </a:rPr>
              <a:t>(</a:t>
            </a:r>
            <a:r>
              <a:rPr lang="en-US" sz="2400" b="1" dirty="0" err="1">
                <a:latin typeface="Times New Roman" panose="02020603050405020304" pitchFamily="18" charset="0"/>
                <a:cs typeface="Times New Roman" panose="02020603050405020304" pitchFamily="18" charset="0"/>
              </a:rPr>
              <a:t>bien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này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 number, string,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object(null), function, undefined.</a:t>
            </a:r>
            <a:br>
              <a:rPr lang="vi-VN" sz="2400" dirty="0">
                <a:latin typeface="Times New Roman" panose="02020603050405020304" pitchFamily="18" charset="0"/>
                <a:cs typeface="Times New Roman" panose="02020603050405020304" pitchFamily="18" charset="0"/>
              </a:rPr>
            </a:br>
            <a:br>
              <a:rPr lang="vi-VN" sz="2400" dirty="0">
                <a:latin typeface="Times New Roman" panose="02020603050405020304" pitchFamily="18" charset="0"/>
                <a:cs typeface="Times New Roman" panose="02020603050405020304" pitchFamily="18" charset="0"/>
              </a:rPr>
            </a:br>
            <a:endParaRPr lang="vi-V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0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91601"/>
            <a:ext cx="8911687" cy="747490"/>
          </a:xfrm>
        </p:spPr>
        <p:txBody>
          <a:bodyPr/>
          <a:lstStyle/>
          <a:p>
            <a:pPr algn="ctr"/>
            <a:r>
              <a:rPr lang="vi-VN" dirty="0"/>
              <a:t>Biến và Khai báo biến js</a:t>
            </a:r>
          </a:p>
        </p:txBody>
      </p:sp>
      <p:sp>
        <p:nvSpPr>
          <p:cNvPr id="3" name="Content Placeholder 2"/>
          <p:cNvSpPr>
            <a:spLocks noGrp="1"/>
          </p:cNvSpPr>
          <p:nvPr>
            <p:ph idx="1"/>
          </p:nvPr>
        </p:nvSpPr>
        <p:spPr>
          <a:xfrm>
            <a:off x="1672936" y="1236518"/>
            <a:ext cx="9831676" cy="4674704"/>
          </a:xfrm>
        </p:spPr>
        <p:txBody>
          <a:bodyPr>
            <a:normAutofit/>
          </a:bodyPr>
          <a:lstStyle/>
          <a:p>
            <a:r>
              <a:rPr lang="vi-VN" sz="2000" dirty="0">
                <a:latin typeface="Times New Roman" panose="02020603050405020304" pitchFamily="18" charset="0"/>
                <a:cs typeface="Times New Roman" panose="02020603050405020304" pitchFamily="18" charset="0"/>
              </a:rPr>
              <a:t>Trước khi bạn sử dụng một biến trong chương trình JavaScript, bạn phải khai báo nó. Biến được khai báo với từ khóa:  </a:t>
            </a:r>
            <a:r>
              <a:rPr lang="vi-VN" sz="2000" b="1" i="1" dirty="0">
                <a:latin typeface="Times New Roman" panose="02020603050405020304" pitchFamily="18" charset="0"/>
                <a:cs typeface="Times New Roman" panose="02020603050405020304" pitchFamily="18" charset="0"/>
              </a:rPr>
              <a:t>var</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hoặc</a:t>
            </a:r>
            <a:r>
              <a:rPr lang="vi-VN" sz="2000" b="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let</a:t>
            </a:r>
            <a:r>
              <a:rPr lang="vi-VN" sz="2000" b="1"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hoặc</a:t>
            </a:r>
            <a:r>
              <a:rPr lang="vi-VN" sz="2000" b="1"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const</a:t>
            </a:r>
          </a:p>
          <a:p>
            <a:r>
              <a:rPr lang="vi-VN" sz="2000" dirty="0">
                <a:latin typeface="Times New Roman" panose="02020603050405020304" pitchFamily="18" charset="0"/>
                <a:cs typeface="Times New Roman" panose="02020603050405020304" pitchFamily="18" charset="0"/>
              </a:rPr>
              <a:t>Trong khi đặt tên biến trong JavaScript, bạn nên nhớ các quy tắc sau:</a:t>
            </a:r>
          </a:p>
          <a:p>
            <a:r>
              <a:rPr lang="vi-VN" sz="2000" dirty="0">
                <a:latin typeface="Times New Roman" panose="02020603050405020304" pitchFamily="18" charset="0"/>
                <a:cs typeface="Times New Roman" panose="02020603050405020304" pitchFamily="18" charset="0"/>
              </a:rPr>
              <a:t>Bạn không nên sử dụng bất kỳ từ khóa dành riêng nào cho một tên biến. Những từ khóa này được đề cập trong phần tới. Ví dụ, các tên biến </a:t>
            </a:r>
            <a:r>
              <a:rPr lang="vi-VN" sz="2000" b="1" dirty="0">
                <a:latin typeface="Times New Roman" panose="02020603050405020304" pitchFamily="18" charset="0"/>
                <a:cs typeface="Times New Roman" panose="02020603050405020304" pitchFamily="18" charset="0"/>
              </a:rPr>
              <a:t>break</a:t>
            </a:r>
            <a:r>
              <a:rPr lang="vi-VN" sz="2000" dirty="0">
                <a:latin typeface="Times New Roman" panose="02020603050405020304" pitchFamily="18" charset="0"/>
                <a:cs typeface="Times New Roman" panose="02020603050405020304" pitchFamily="18" charset="0"/>
              </a:rPr>
              <a:t> hoặc </a:t>
            </a:r>
            <a:r>
              <a:rPr lang="vi-VN" sz="2000" b="1" dirty="0">
                <a:latin typeface="Times New Roman" panose="02020603050405020304" pitchFamily="18" charset="0"/>
                <a:cs typeface="Times New Roman" panose="02020603050405020304" pitchFamily="18" charset="0"/>
              </a:rPr>
              <a:t>boolean</a:t>
            </a:r>
            <a:r>
              <a:rPr lang="vi-VN" sz="2000" dirty="0">
                <a:latin typeface="Times New Roman" panose="02020603050405020304" pitchFamily="18" charset="0"/>
                <a:cs typeface="Times New Roman" panose="02020603050405020304" pitchFamily="18" charset="0"/>
              </a:rPr>
              <a:t> là không hợp lệ.</a:t>
            </a:r>
          </a:p>
          <a:p>
            <a:r>
              <a:rPr lang="vi-VN" sz="2000" dirty="0">
                <a:latin typeface="Times New Roman" panose="02020603050405020304" pitchFamily="18" charset="0"/>
                <a:cs typeface="Times New Roman" panose="02020603050405020304" pitchFamily="18" charset="0"/>
              </a:rPr>
              <a:t>Tên biến JavaScript không nên bắt đầu với các số (0-9). Chúng phải bắt đầu với một chữ cái hoặc ký tự dấu gạch dưới. Ví dụ, </a:t>
            </a:r>
            <a:r>
              <a:rPr lang="vi-VN" sz="2000" b="1" dirty="0">
                <a:latin typeface="Times New Roman" panose="02020603050405020304" pitchFamily="18" charset="0"/>
                <a:cs typeface="Times New Roman" panose="02020603050405020304" pitchFamily="18" charset="0"/>
              </a:rPr>
              <a:t>123test</a:t>
            </a:r>
            <a:r>
              <a:rPr lang="vi-VN" sz="2000" dirty="0">
                <a:latin typeface="Times New Roman" panose="02020603050405020304" pitchFamily="18" charset="0"/>
                <a:cs typeface="Times New Roman" panose="02020603050405020304" pitchFamily="18" charset="0"/>
              </a:rPr>
              <a:t> là tên biến không hợp lệ nhưng</a:t>
            </a:r>
            <a:r>
              <a:rPr lang="en-US" sz="2000" dirty="0">
                <a:latin typeface="Times New Roman" panose="02020603050405020304" pitchFamily="18" charset="0"/>
                <a:cs typeface="Times New Roman" panose="02020603050405020304" pitchFamily="18" charset="0"/>
              </a:rPr>
              <a:t> </a:t>
            </a:r>
            <a:r>
              <a:rPr lang="vi-VN" sz="2000" b="1" dirty="0">
                <a:latin typeface="Times New Roman" panose="02020603050405020304" pitchFamily="18" charset="0"/>
                <a:cs typeface="Times New Roman" panose="02020603050405020304" pitchFamily="18" charset="0"/>
              </a:rPr>
              <a:t>_123test</a:t>
            </a:r>
            <a:r>
              <a:rPr lang="vi-VN" sz="2000" dirty="0">
                <a:latin typeface="Times New Roman" panose="02020603050405020304" pitchFamily="18" charset="0"/>
                <a:cs typeface="Times New Roman" panose="02020603050405020304" pitchFamily="18" charset="0"/>
              </a:rPr>
              <a:t> là hợp lệ.</a:t>
            </a:r>
          </a:p>
          <a:p>
            <a:r>
              <a:rPr lang="vi-VN" sz="2000" dirty="0">
                <a:latin typeface="Times New Roman" panose="02020603050405020304" pitchFamily="18" charset="0"/>
                <a:cs typeface="Times New Roman" panose="02020603050405020304" pitchFamily="18" charset="0"/>
              </a:rPr>
              <a:t>Tên biến JavaScript là phân biệt kiểu chữ. Ví dụ,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và </a:t>
            </a:r>
            <a:r>
              <a:rPr lang="vi-VN" sz="2000" b="1" dirty="0">
                <a:latin typeface="Times New Roman" panose="02020603050405020304" pitchFamily="18" charset="0"/>
                <a:cs typeface="Times New Roman" panose="02020603050405020304" pitchFamily="18" charset="0"/>
              </a:rPr>
              <a:t>name</a:t>
            </a:r>
            <a:r>
              <a:rPr lang="vi-VN" sz="2000" dirty="0">
                <a:latin typeface="Times New Roman" panose="02020603050405020304" pitchFamily="18" charset="0"/>
                <a:cs typeface="Times New Roman" panose="02020603050405020304" pitchFamily="18" charset="0"/>
              </a:rPr>
              <a:t> là hai biến khác nhau.</a:t>
            </a:r>
          </a:p>
          <a:p>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06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7490"/>
          </a:xfrm>
        </p:spPr>
        <p:txBody>
          <a:bodyPr>
            <a:normAutofit/>
          </a:bodyPr>
          <a:lstStyle/>
          <a:p>
            <a:pPr algn="ctr"/>
            <a:r>
              <a:rPr lang="vi-VN" dirty="0">
                <a:latin typeface="Times New Roman" charset="0"/>
                <a:ea typeface="Times New Roman" charset="0"/>
                <a:cs typeface="Times New Roman" charset="0"/>
              </a:rPr>
              <a:t>Biến và Khai báo biến js </a:t>
            </a:r>
            <a:r>
              <a:rPr lang="vi-VN">
                <a:latin typeface="Times New Roman" charset="0"/>
                <a:ea typeface="Times New Roman" charset="0"/>
                <a:cs typeface="Times New Roman" charset="0"/>
              </a:rPr>
              <a:t>(Tiếp)</a:t>
            </a:r>
            <a:endParaRPr lang="en-US" dirty="0"/>
          </a:p>
        </p:txBody>
      </p:sp>
      <p:sp>
        <p:nvSpPr>
          <p:cNvPr id="3" name="Content Placeholder 2"/>
          <p:cNvSpPr>
            <a:spLocks noGrp="1"/>
          </p:cNvSpPr>
          <p:nvPr>
            <p:ph idx="1"/>
          </p:nvPr>
        </p:nvSpPr>
        <p:spPr/>
        <p:txBody>
          <a:bodyPr>
            <a:normAutofit/>
          </a:bodyPr>
          <a:lstStyle/>
          <a:p>
            <a:r>
              <a:rPr lang="en-US" sz="2400" dirty="0" err="1">
                <a:latin typeface="Times New Roman" charset="0"/>
                <a:ea typeface="Times New Roman" charset="0"/>
                <a:cs typeface="Times New Roman" charset="0"/>
              </a:rPr>
              <a:t>Từ</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khoá</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tạo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ra</a:t>
            </a:r>
            <a:r>
              <a:rPr lang="en-US" sz="2400" dirty="0">
                <a:latin typeface="Times New Roman" charset="0"/>
                <a:ea typeface="Times New Roman" charset="0"/>
                <a:cs typeface="Times New Roman" charset="0"/>
              </a:rPr>
              <a:t> 1 </a:t>
            </a:r>
            <a:r>
              <a:rPr lang="en-US" sz="2400" dirty="0" err="1">
                <a:latin typeface="Times New Roman" charset="0"/>
                <a:ea typeface="Times New Roman" charset="0"/>
                <a:cs typeface="Times New Roman" charset="0"/>
              </a:rPr>
              <a:t>biến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toàn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cục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và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sử</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dụng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xuyên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và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ngoài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a:t>
            </a:r>
          </a:p>
          <a:p>
            <a:r>
              <a:rPr lang="en-US" sz="2400" dirty="0" err="1">
                <a:latin typeface="Times New Roman" charset="0"/>
                <a:ea typeface="Times New Roman" charset="0"/>
                <a:cs typeface="Times New Roman" charset="0"/>
              </a:rPr>
              <a:t>var</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có</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lực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đến</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khi</a:t>
            </a:r>
            <a:r>
              <a:rPr lang="en-US" sz="2400" dirty="0">
                <a:latin typeface="Times New Roman" charset="0"/>
                <a:ea typeface="Times New Roman" charset="0"/>
                <a:cs typeface="Times New Roman" charset="0"/>
              </a:rPr>
              <a:t> </a:t>
            </a:r>
            <a:r>
              <a:rPr lang="en-US" sz="2400" b="1" dirty="0">
                <a:latin typeface="Times New Roman" charset="0"/>
                <a:ea typeface="Times New Roman" charset="0"/>
                <a:cs typeface="Times New Roman" charset="0"/>
              </a:rPr>
              <a:t>let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có</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hiệu</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lực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đến</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dấu</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đóng</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mở</a:t>
            </a:r>
            <a:r>
              <a:rPr lang="en-US" sz="2400" b="1"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ngoặc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thường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sẽ</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nhỏ</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hơn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phạm</a:t>
            </a:r>
            <a:r>
              <a:rPr lang="en-US" sz="2400" dirty="0">
                <a:latin typeface="Times New Roman" charset="0"/>
                <a:ea typeface="Times New Roman" charset="0"/>
                <a:cs typeface="Times New Roman" charset="0"/>
              </a:rPr>
              <a:t> vi </a:t>
            </a:r>
            <a:r>
              <a:rPr lang="en-US" sz="2400" dirty="0" err="1">
                <a:latin typeface="Times New Roman" charset="0"/>
                <a:ea typeface="Times New Roman" charset="0"/>
                <a:cs typeface="Times New Roman" charset="0"/>
              </a:rPr>
              <a:t>của</a:t>
            </a:r>
            <a:r>
              <a:rPr lang="en-US" sz="2400" dirty="0">
                <a:latin typeface="Times New Roman" charset="0"/>
                <a:ea typeface="Times New Roman" charset="0"/>
                <a:cs typeface="Times New Roman" charset="0"/>
              </a:rPr>
              <a:t> </a:t>
            </a:r>
            <a:r>
              <a:rPr lang="en-US" sz="2400" b="1" dirty="0" err="1">
                <a:latin typeface="Times New Roman" charset="0"/>
                <a:ea typeface="Times New Roman" charset="0"/>
                <a:cs typeface="Times New Roman" charset="0"/>
              </a:rPr>
              <a:t>hàm</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gần</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nhất</a:t>
            </a:r>
            <a:r>
              <a:rPr lang="en-US" sz="2400" dirty="0">
                <a:latin typeface="Times New Roman" charset="0"/>
                <a:ea typeface="Times New Roman" charset="0"/>
                <a:cs typeface="Times New Roman" charset="0"/>
              </a:rPr>
              <a:t>)</a:t>
            </a:r>
          </a:p>
          <a:p>
            <a:r>
              <a:rPr lang="en-US" sz="2400" b="1" dirty="0" err="1">
                <a:latin typeface="Times New Roman" charset="0"/>
                <a:ea typeface="Times New Roman" charset="0"/>
                <a:cs typeface="Times New Roman" charset="0"/>
              </a:rPr>
              <a:t>const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dùng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để</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khai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báo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hằng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số</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là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giá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trị</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không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thay</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đổi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được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quá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trình</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chạy</a:t>
            </a:r>
            <a:r>
              <a:rPr lang="en-US" sz="2400" dirty="0">
                <a:latin typeface="Times New Roman" charset="0"/>
                <a:ea typeface="Times New Roman" charset="0"/>
                <a:cs typeface="Times New Roman" charset="0"/>
              </a:rPr>
              <a:t>.</a:t>
            </a:r>
          </a:p>
        </p:txBody>
      </p:sp>
    </p:spTree>
    <p:extLst>
      <p:ext uri="{BB962C8B-B14F-4D97-AF65-F5344CB8AC3E}">
        <p14:creationId xmlns:p14="http://schemas.microsoft.com/office/powerpoint/2010/main" val="96377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6104"/>
          </a:xfrm>
        </p:spPr>
        <p:txBody>
          <a:bodyPr>
            <a:normAutofit fontScale="90000"/>
          </a:bodyPr>
          <a:lstStyle/>
          <a:p>
            <a:pPr algn="ctr"/>
            <a:r>
              <a:rPr lang="vi-VN" dirty="0">
                <a:latin typeface="Times New Roman" charset="0"/>
                <a:ea typeface="Times New Roman" charset="0"/>
                <a:cs typeface="Times New Roman" charset="0"/>
              </a:rPr>
              <a:t>Biến và Khai báo biến js (T)</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1765005" y="1318437"/>
            <a:ext cx="9739607" cy="5380075"/>
          </a:xfrm>
        </p:spPr>
        <p:txBody>
          <a:bodyPr>
            <a:noAutofit/>
          </a:bodyPr>
          <a:lstStyle/>
          <a:p>
            <a:r>
              <a:rPr lang="en-US" dirty="0">
                <a:latin typeface="Times New Roman" charset="0"/>
                <a:ea typeface="Times New Roman" charset="0"/>
                <a:cs typeface="Times New Roman" charset="0"/>
              </a:rPr>
              <a:t> </a:t>
            </a:r>
            <a:r>
              <a:rPr lang="en-US" b="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chỉ</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thể</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được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b="1" i="1" u="sng" dirty="0">
                <a:latin typeface="Times New Roman" charset="0"/>
                <a:ea typeface="Times New Roman" charset="0"/>
                <a:cs typeface="Times New Roman" charset="0"/>
              </a:rPr>
              <a:t>block</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bao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quanh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khác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với</a:t>
            </a:r>
            <a:r>
              <a:rPr lang="en-US" dirty="0">
                <a:latin typeface="Times New Roman" charset="0"/>
                <a:ea typeface="Times New Roman" charset="0"/>
                <a:cs typeface="Times New Roman" charset="0"/>
              </a:rPr>
              <a:t> </a:t>
            </a:r>
            <a:r>
              <a:rPr lang="en-US" b="1" i="1"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biến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có</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phạm</a:t>
            </a:r>
            <a:r>
              <a:rPr lang="en-US" dirty="0">
                <a:latin typeface="Times New Roman" charset="0"/>
                <a:ea typeface="Times New Roman" charset="0"/>
                <a:cs typeface="Times New Roman" charset="0"/>
              </a:rPr>
              <a:t> vi </a:t>
            </a:r>
            <a:r>
              <a:rPr lang="en-US" dirty="0" err="1">
                <a:latin typeface="Times New Roman" charset="0"/>
                <a:ea typeface="Times New Roman" charset="0"/>
                <a:cs typeface="Times New Roman" charset="0"/>
              </a:rPr>
              <a:t>truy</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cập</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xuyên</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suốt</a:t>
            </a:r>
            <a:r>
              <a:rPr lang="en-US" dirty="0">
                <a:latin typeface="Times New Roman" charset="0"/>
                <a:ea typeface="Times New Roman" charset="0"/>
                <a:cs typeface="Times New Roman" charset="0"/>
              </a:rPr>
              <a:t> function </a:t>
            </a:r>
            <a:r>
              <a:rPr lang="en-US" dirty="0" err="1">
                <a:latin typeface="Times New Roman" charset="0"/>
                <a:ea typeface="Times New Roman" charset="0"/>
                <a:cs typeface="Times New Roman" charset="0"/>
              </a:rPr>
              <a:t>chứa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nó</a:t>
            </a:r>
            <a:r>
              <a:rPr lang="en-US" dirty="0">
                <a:latin typeface="Times New Roman" charset="0"/>
                <a:ea typeface="Times New Roman" charset="0"/>
                <a:cs typeface="Times New Roman" charset="0"/>
              </a:rPr>
              <a:t>.</a:t>
            </a:r>
          </a:p>
          <a:p>
            <a:pPr marL="400050" lvl="1" indent="0">
              <a:buNone/>
            </a:pPr>
            <a:r>
              <a:rPr lang="en-US" sz="1800" dirty="0">
                <a:latin typeface="Times New Roman" charset="0"/>
                <a:ea typeface="Times New Roman" charset="0"/>
                <a:cs typeface="Times New Roman" charset="0"/>
              </a:rPr>
              <a:t>function foo() { </a:t>
            </a:r>
          </a:p>
          <a:p>
            <a:pPr marL="400050" lvl="1" indent="0">
              <a:buNone/>
            </a:pPr>
            <a:r>
              <a:rPr lang="en-US" sz="1800" dirty="0">
                <a:latin typeface="Times New Roman" charset="0"/>
                <a:ea typeface="Times New Roman" charset="0"/>
                <a:cs typeface="Times New Roman" charset="0"/>
              </a:rPr>
              <a:t>      let x = 10;   </a:t>
            </a:r>
          </a:p>
          <a:p>
            <a:pPr marL="400050" lvl="1" indent="0">
              <a:buNone/>
            </a:pPr>
            <a:r>
              <a:rPr lang="en-US" sz="1800" dirty="0">
                <a:latin typeface="Times New Roman" charset="0"/>
                <a:ea typeface="Times New Roman" charset="0"/>
                <a:cs typeface="Times New Roman" charset="0"/>
              </a:rPr>
              <a:t>      let x = 30; // </a:t>
            </a:r>
            <a:r>
              <a:rPr lang="en-US" sz="1800" dirty="0" err="1">
                <a:latin typeface="Times New Roman" charset="0"/>
                <a:ea typeface="Times New Roman" charset="0"/>
                <a:cs typeface="Times New Roman" charset="0"/>
              </a:rPr>
              <a:t>sai</a:t>
            </a:r>
            <a:r>
              <a:rPr lang="en-US" sz="1800" dirty="0">
                <a:latin typeface="Times New Roman" charset="0"/>
                <a:ea typeface="Times New Roman" charset="0"/>
                <a:cs typeface="Times New Roman" charset="0"/>
              </a:rPr>
              <a:t>  - bao </a:t>
            </a:r>
            <a:r>
              <a:rPr lang="en-US" sz="1800" dirty="0" err="1">
                <a:latin typeface="Times New Roman" charset="0"/>
                <a:ea typeface="Times New Roman" charset="0"/>
                <a:cs typeface="Times New Roman" charset="0"/>
              </a:rPr>
              <a:t>loi</a:t>
            </a:r>
            <a:endParaRPr lang="en-US" sz="1800" dirty="0">
              <a:latin typeface="Times New Roman" charset="0"/>
              <a:ea typeface="Times New Roman" charset="0"/>
              <a:cs typeface="Times New Roman" charset="0"/>
            </a:endParaRPr>
          </a:p>
          <a:p>
            <a:pPr marL="400050" lvl="1" indent="0">
              <a:buNone/>
            </a:pPr>
            <a:r>
              <a:rPr lang="en-US" sz="1800" dirty="0">
                <a:latin typeface="Times New Roman" charset="0"/>
                <a:ea typeface="Times New Roman" charset="0"/>
                <a:cs typeface="Times New Roman" charset="0"/>
              </a:rPr>
              <a:t>     if (true) { </a:t>
            </a:r>
          </a:p>
          <a:p>
            <a:pPr marL="400050" lvl="1" indent="0">
              <a:buNone/>
            </a:pPr>
            <a:r>
              <a:rPr lang="en-US" sz="1800" dirty="0">
                <a:latin typeface="Times New Roman" charset="0"/>
                <a:ea typeface="Times New Roman" charset="0"/>
                <a:cs typeface="Times New Roman" charset="0"/>
              </a:rPr>
              <a:t>             let x = 20; </a:t>
            </a:r>
            <a:r>
              <a:rPr lang="en-US" sz="1800" i="1" dirty="0">
                <a:latin typeface="Times New Roman" charset="0"/>
                <a:ea typeface="Times New Roman" charset="0"/>
                <a:cs typeface="Times New Roman" charset="0"/>
              </a:rPr>
              <a:t>// x </a:t>
            </a:r>
            <a:r>
              <a:rPr lang="en-US" sz="1800" i="1" dirty="0" err="1">
                <a:latin typeface="Times New Roman" charset="0"/>
                <a:ea typeface="Times New Roman" charset="0"/>
                <a:cs typeface="Times New Roman" charset="0"/>
              </a:rPr>
              <a:t>này</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là</a:t>
            </a:r>
            <a:r>
              <a:rPr lang="en-US" sz="1800" i="1" dirty="0">
                <a:latin typeface="Times New Roman" charset="0"/>
                <a:ea typeface="Times New Roman" charset="0"/>
                <a:cs typeface="Times New Roman" charset="0"/>
              </a:rPr>
              <a:t> x </a:t>
            </a:r>
            <a:r>
              <a:rPr lang="en-US" sz="1800" i="1" dirty="0" err="1">
                <a:latin typeface="Times New Roman" charset="0"/>
                <a:ea typeface="Times New Roman" charset="0"/>
                <a:cs typeface="Times New Roman" charset="0"/>
              </a:rPr>
              <a:t>khác</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rồi</a:t>
            </a:r>
            <a:r>
              <a:rPr lang="en-US" sz="1800" i="1" dirty="0">
                <a:latin typeface="Times New Roman" charset="0"/>
                <a:ea typeface="Times New Roman" charset="0"/>
                <a:cs typeface="Times New Roman" charset="0"/>
              </a:rPr>
              <a:t> </a:t>
            </a:r>
            <a:r>
              <a:rPr lang="en-US" sz="1800" i="1" dirty="0" err="1">
                <a:latin typeface="Times New Roman" charset="0"/>
                <a:ea typeface="Times New Roman" charset="0"/>
                <a:cs typeface="Times New Roman" charset="0"/>
              </a:rPr>
              <a:t>đấy</a:t>
            </a:r>
            <a:r>
              <a:rPr lang="en-US" sz="1800" dirty="0">
                <a:latin typeface="Times New Roman" charset="0"/>
                <a:ea typeface="Times New Roman" charset="0"/>
                <a:cs typeface="Times New Roman" charset="0"/>
              </a:rPr>
              <a:t> </a:t>
            </a:r>
          </a:p>
          <a:p>
            <a:pPr marL="400050" lvl="1" indent="0">
              <a:buNone/>
            </a:pP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(x); </a:t>
            </a:r>
            <a:r>
              <a:rPr lang="en-US" sz="1800" i="1" dirty="0">
                <a:latin typeface="Times New Roman" charset="0"/>
                <a:ea typeface="Times New Roman" charset="0"/>
                <a:cs typeface="Times New Roman" charset="0"/>
              </a:rPr>
              <a:t>// in </a:t>
            </a:r>
            <a:r>
              <a:rPr lang="en-US" sz="1800" i="1" dirty="0" err="1">
                <a:latin typeface="Times New Roman" charset="0"/>
                <a:ea typeface="Times New Roman" charset="0"/>
                <a:cs typeface="Times New Roman" charset="0"/>
              </a:rPr>
              <a:t>ra</a:t>
            </a:r>
            <a:r>
              <a:rPr lang="en-US" sz="1800" i="1" dirty="0">
                <a:latin typeface="Times New Roman" charset="0"/>
                <a:ea typeface="Times New Roman" charset="0"/>
                <a:cs typeface="Times New Roman" charset="0"/>
              </a:rPr>
              <a:t> 20</a:t>
            </a:r>
          </a:p>
          <a:p>
            <a:pPr marL="400050" lvl="1" indent="0">
              <a:buNone/>
            </a:pPr>
            <a:r>
              <a:rPr lang="en-US" sz="1800" dirty="0">
                <a:latin typeface="Times New Roman" charset="0"/>
                <a:ea typeface="Times New Roman" charset="0"/>
                <a:cs typeface="Times New Roman" charset="0"/>
              </a:rPr>
              <a:t>     } </a:t>
            </a:r>
          </a:p>
          <a:p>
            <a:pPr marL="400050" lvl="1" indent="0">
              <a:buNone/>
            </a:pPr>
            <a:r>
              <a:rPr lang="en-US" sz="1800" dirty="0">
                <a:latin typeface="Times New Roman" charset="0"/>
                <a:ea typeface="Times New Roman" charset="0"/>
                <a:cs typeface="Times New Roman" charset="0"/>
              </a:rPr>
              <a:t>      </a:t>
            </a: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(x); </a:t>
            </a:r>
            <a:r>
              <a:rPr lang="en-US" sz="1800" i="1" dirty="0">
                <a:latin typeface="Times New Roman" charset="0"/>
                <a:ea typeface="Times New Roman" charset="0"/>
                <a:cs typeface="Times New Roman" charset="0"/>
              </a:rPr>
              <a:t>// in </a:t>
            </a:r>
            <a:r>
              <a:rPr lang="en-US" sz="1800" i="1" dirty="0" err="1">
                <a:latin typeface="Times New Roman" charset="0"/>
                <a:ea typeface="Times New Roman" charset="0"/>
                <a:cs typeface="Times New Roman" charset="0"/>
              </a:rPr>
              <a:t>ra</a:t>
            </a:r>
            <a:r>
              <a:rPr lang="en-US" sz="1800" i="1" dirty="0">
                <a:latin typeface="Times New Roman" charset="0"/>
                <a:ea typeface="Times New Roman" charset="0"/>
                <a:cs typeface="Times New Roman" charset="0"/>
              </a:rPr>
              <a:t> 10</a:t>
            </a:r>
            <a:r>
              <a:rPr lang="en-US" sz="1800" dirty="0">
                <a:latin typeface="Times New Roman" charset="0"/>
                <a:ea typeface="Times New Roman" charset="0"/>
                <a:cs typeface="Times New Roman" charset="0"/>
              </a:rPr>
              <a:t> </a:t>
            </a:r>
          </a:p>
          <a:p>
            <a:pPr marL="400050" lvl="1" indent="0">
              <a:buNone/>
            </a:pPr>
            <a:r>
              <a:rPr lang="en-US" sz="1800" dirty="0">
                <a:latin typeface="Times New Roman" charset="0"/>
                <a:ea typeface="Times New Roman" charset="0"/>
                <a:cs typeface="Times New Roman" charset="0"/>
              </a:rPr>
              <a:t>}</a:t>
            </a:r>
          </a:p>
          <a:p>
            <a:r>
              <a:rPr lang="en-US" dirty="0" err="1">
                <a:latin typeface="Times New Roman" charset="0"/>
                <a:ea typeface="Times New Roman" charset="0"/>
                <a:cs typeface="Times New Roman" charset="0"/>
              </a:rPr>
              <a:t>Ngoài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ở</a:t>
            </a:r>
            <a:r>
              <a:rPr lang="en-US" dirty="0">
                <a:latin typeface="Times New Roman" charset="0"/>
                <a:ea typeface="Times New Roman" charset="0"/>
                <a:cs typeface="Times New Roman" charset="0"/>
              </a:rPr>
              <a:t> global scope (</a:t>
            </a:r>
            <a:r>
              <a:rPr lang="en-US" dirty="0" err="1">
                <a:latin typeface="Times New Roman" charset="0"/>
                <a:ea typeface="Times New Roman" charset="0"/>
                <a:cs typeface="Times New Roman" charset="0"/>
              </a:rPr>
              <a:t>tức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là</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nằm</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trong</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một</a:t>
            </a:r>
            <a:r>
              <a:rPr lang="en-US" dirty="0">
                <a:latin typeface="Times New Roman" charset="0"/>
                <a:ea typeface="Times New Roman" charset="0"/>
                <a:cs typeface="Times New Roman" charset="0"/>
              </a:rPr>
              <a:t> function </a:t>
            </a:r>
            <a:r>
              <a:rPr lang="en-US" dirty="0" err="1">
                <a:latin typeface="Times New Roman" charset="0"/>
                <a:ea typeface="Times New Roman" charset="0"/>
                <a:cs typeface="Times New Roman" charset="0"/>
              </a:rPr>
              <a:t>nào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cả</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từ</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khóa</a:t>
            </a:r>
            <a:r>
              <a:rPr lang="en-US" dirty="0">
                <a:latin typeface="Times New Roman" charset="0"/>
                <a:ea typeface="Times New Roman" charset="0"/>
                <a:cs typeface="Times New Roman" charset="0"/>
              </a:rPr>
              <a:t> </a:t>
            </a:r>
            <a:r>
              <a:rPr lang="en-US" b="1" dirty="0" err="1">
                <a:latin typeface="Times New Roman" charset="0"/>
                <a:ea typeface="Times New Roman" charset="0"/>
                <a:cs typeface="Times New Roman" charset="0"/>
              </a:rPr>
              <a:t>var</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tạo</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ra</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thuộc</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tính</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mới</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cho</a:t>
            </a:r>
            <a:r>
              <a:rPr lang="en-US" dirty="0">
                <a:latin typeface="Times New Roman" charset="0"/>
                <a:ea typeface="Times New Roman" charset="0"/>
                <a:cs typeface="Times New Roman" charset="0"/>
              </a:rPr>
              <a:t> global object (this), </a:t>
            </a:r>
            <a:r>
              <a:rPr lang="en-US" dirty="0" err="1">
                <a:latin typeface="Times New Roman" charset="0"/>
                <a:ea typeface="Times New Roman" charset="0"/>
                <a:cs typeface="Times New Roman" charset="0"/>
              </a:rPr>
              <a:t>còn</a:t>
            </a:r>
            <a:r>
              <a:rPr lang="en-US" dirty="0">
                <a:latin typeface="Times New Roman" charset="0"/>
                <a:ea typeface="Times New Roman" charset="0"/>
                <a:cs typeface="Times New Roman" charset="0"/>
              </a:rPr>
              <a:t> </a:t>
            </a:r>
            <a:r>
              <a:rPr lang="en-US" b="1" dirty="0">
                <a:latin typeface="Times New Roman" charset="0"/>
                <a:ea typeface="Times New Roman" charset="0"/>
                <a:cs typeface="Times New Roman" charset="0"/>
              </a:rPr>
              <a:t>let</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thì</a:t>
            </a:r>
            <a:r>
              <a:rPr lang="en-US" dirty="0">
                <a:latin typeface="Times New Roman" charset="0"/>
                <a:ea typeface="Times New Roman" charset="0"/>
                <a:cs typeface="Times New Roman" charset="0"/>
              </a:rPr>
              <a:t> </a:t>
            </a:r>
            <a:r>
              <a:rPr lang="en-US" dirty="0" err="1">
                <a:latin typeface="Times New Roman" charset="0"/>
                <a:ea typeface="Times New Roman" charset="0"/>
                <a:cs typeface="Times New Roman" charset="0"/>
              </a:rPr>
              <a:t>không</a:t>
            </a:r>
            <a:r>
              <a:rPr lang="en-US" dirty="0">
                <a:latin typeface="Times New Roman" charset="0"/>
                <a:ea typeface="Times New Roman" charset="0"/>
                <a:cs typeface="Times New Roman" charset="0"/>
              </a:rPr>
              <a:t>:</a:t>
            </a:r>
          </a:p>
          <a:p>
            <a:pPr marL="400050" lvl="1" indent="0">
              <a:buNone/>
            </a:pPr>
            <a:r>
              <a:rPr lang="en-US" sz="1800" dirty="0" err="1">
                <a:latin typeface="Times New Roman" charset="0"/>
                <a:ea typeface="Times New Roman" charset="0"/>
                <a:cs typeface="Times New Roman" charset="0"/>
              </a:rPr>
              <a:t>var</a:t>
            </a:r>
            <a:r>
              <a:rPr lang="en-US" sz="1800" dirty="0">
                <a:latin typeface="Times New Roman" charset="0"/>
                <a:ea typeface="Times New Roman" charset="0"/>
                <a:cs typeface="Times New Roman" charset="0"/>
              </a:rPr>
              <a:t> x = 'global'; let y = 'global'; </a:t>
            </a:r>
          </a:p>
          <a:p>
            <a:pPr marL="400050" lvl="1" indent="0">
              <a:buNone/>
            </a:pP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this.x</a:t>
            </a:r>
            <a:r>
              <a:rPr lang="en-US" sz="1800" dirty="0">
                <a:latin typeface="Times New Roman" charset="0"/>
                <a:ea typeface="Times New Roman" charset="0"/>
                <a:cs typeface="Times New Roman" charset="0"/>
              </a:rPr>
              <a:t>); </a:t>
            </a:r>
            <a:r>
              <a:rPr lang="en-US" sz="1800" i="1" dirty="0">
                <a:latin typeface="Times New Roman" charset="0"/>
                <a:ea typeface="Times New Roman" charset="0"/>
                <a:cs typeface="Times New Roman" charset="0"/>
              </a:rPr>
              <a:t>// "global"</a:t>
            </a:r>
            <a:r>
              <a:rPr lang="en-US" sz="1800" dirty="0">
                <a:latin typeface="Times New Roman" charset="0"/>
                <a:ea typeface="Times New Roman" charset="0"/>
                <a:cs typeface="Times New Roman" charset="0"/>
              </a:rPr>
              <a:t> </a:t>
            </a:r>
          </a:p>
          <a:p>
            <a:pPr marL="400050" lvl="1" indent="0">
              <a:buNone/>
            </a:pPr>
            <a:r>
              <a:rPr lang="en-US" sz="1800" dirty="0" err="1">
                <a:latin typeface="Times New Roman" charset="0"/>
                <a:ea typeface="Times New Roman" charset="0"/>
                <a:cs typeface="Times New Roman" charset="0"/>
              </a:rPr>
              <a:t>console.log</a:t>
            </a:r>
            <a:r>
              <a:rPr lang="en-US" sz="1800" dirty="0">
                <a:latin typeface="Times New Roman" charset="0"/>
                <a:ea typeface="Times New Roman" charset="0"/>
                <a:cs typeface="Times New Roman" charset="0"/>
              </a:rPr>
              <a:t>(</a:t>
            </a:r>
            <a:r>
              <a:rPr lang="en-US" sz="1800" dirty="0" err="1">
                <a:latin typeface="Times New Roman" charset="0"/>
                <a:ea typeface="Times New Roman" charset="0"/>
                <a:cs typeface="Times New Roman" charset="0"/>
              </a:rPr>
              <a:t>this.y</a:t>
            </a:r>
            <a:r>
              <a:rPr lang="en-US" sz="1800" dirty="0">
                <a:latin typeface="Times New Roman" charset="0"/>
                <a:ea typeface="Times New Roman" charset="0"/>
                <a:cs typeface="Times New Roman" charset="0"/>
              </a:rPr>
              <a:t>); </a:t>
            </a:r>
            <a:r>
              <a:rPr lang="en-US" sz="1800" i="1" dirty="0">
                <a:latin typeface="Times New Roman" charset="0"/>
                <a:ea typeface="Times New Roman" charset="0"/>
                <a:cs typeface="Times New Roman" charset="0"/>
              </a:rPr>
              <a:t>// undefined</a:t>
            </a:r>
            <a:endParaRPr lang="en-US" sz="18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81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56104"/>
          </a:xfrm>
        </p:spPr>
        <p:txBody>
          <a:bodyPr>
            <a:normAutofit fontScale="90000"/>
          </a:bodyPr>
          <a:lstStyle/>
          <a:p>
            <a:pPr algn="ctr"/>
            <a:r>
              <a:rPr lang="vi-VN" dirty="0">
                <a:latin typeface="Times New Roman" charset="0"/>
                <a:ea typeface="Times New Roman" charset="0"/>
                <a:cs typeface="Times New Roman" charset="0"/>
              </a:rPr>
              <a:t>Biến và Khai báo biến js (T)</a:t>
            </a:r>
            <a:endParaRPr lang="en-US" dirty="0"/>
          </a:p>
        </p:txBody>
      </p:sp>
      <p:sp>
        <p:nvSpPr>
          <p:cNvPr id="3" name="Content Placeholder 2"/>
          <p:cNvSpPr>
            <a:spLocks noGrp="1"/>
          </p:cNvSpPr>
          <p:nvPr>
            <p:ph idx="1"/>
          </p:nvPr>
        </p:nvSpPr>
        <p:spPr>
          <a:xfrm>
            <a:off x="1786270" y="1552353"/>
            <a:ext cx="9718342" cy="4358869"/>
          </a:xfrm>
        </p:spPr>
        <p:txBody>
          <a:bodyPr>
            <a:normAutofit/>
          </a:bodyPr>
          <a:lstStyle/>
          <a:p>
            <a:r>
              <a:rPr lang="en-US" sz="2400" b="1" dirty="0" err="1">
                <a:latin typeface="Times New Roman" charset="0"/>
                <a:ea typeface="Times New Roman" charset="0"/>
                <a:cs typeface="Times New Roman" charset="0"/>
              </a:rPr>
              <a:t>const</a:t>
            </a:r>
            <a:r>
              <a:rPr lang="en-US" sz="2400" b="1" dirty="0">
                <a:latin typeface="Times New Roman" charset="0"/>
                <a:ea typeface="Times New Roman" charset="0"/>
                <a:cs typeface="Times New Roman" charset="0"/>
              </a:rPr>
              <a:t> :</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dùng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để</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khai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báo</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hằng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số</a:t>
            </a:r>
            <a:r>
              <a:rPr lang="en-US" sz="2400" dirty="0">
                <a:latin typeface="Times New Roman" charset="0"/>
                <a:ea typeface="Times New Roman" charset="0"/>
                <a:cs typeface="Times New Roman" charset="0"/>
              </a:rPr>
              <a:t> - </a:t>
            </a:r>
            <a:r>
              <a:rPr lang="en-US" sz="2400" dirty="0" err="1">
                <a:latin typeface="Times New Roman" charset="0"/>
                <a:ea typeface="Times New Roman" charset="0"/>
                <a:cs typeface="Times New Roman" charset="0"/>
              </a:rPr>
              <a:t>là</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một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giá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trị</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không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thay</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đổi</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được</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trong</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suốt</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quá</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trình</a:t>
            </a:r>
            <a:r>
              <a:rPr lang="en-US" sz="2400" dirty="0">
                <a:latin typeface="Times New Roman" charset="0"/>
                <a:ea typeface="Times New Roman" charset="0"/>
                <a:cs typeface="Times New Roman" charset="0"/>
              </a:rPr>
              <a:t> </a:t>
            </a:r>
            <a:r>
              <a:rPr lang="en-US" sz="2400" dirty="0" err="1">
                <a:latin typeface="Times New Roman" charset="0"/>
                <a:ea typeface="Times New Roman" charset="0"/>
                <a:cs typeface="Times New Roman" charset="0"/>
              </a:rPr>
              <a:t>chạy</a:t>
            </a:r>
            <a:r>
              <a:rPr lang="en-US" sz="2400" dirty="0">
                <a:latin typeface="Times New Roman" charset="0"/>
                <a:ea typeface="Times New Roman" charset="0"/>
                <a:cs typeface="Times New Roman" charset="0"/>
              </a:rPr>
              <a:t>.</a:t>
            </a:r>
          </a:p>
          <a:p>
            <a:pPr marL="400050" lvl="1" indent="0">
              <a:buNone/>
            </a:pPr>
            <a:r>
              <a:rPr lang="en-US" sz="2200" dirty="0" err="1"/>
              <a:t>const</a:t>
            </a:r>
            <a:r>
              <a:rPr lang="en-US" sz="2200" dirty="0"/>
              <a:t> A = 5; </a:t>
            </a:r>
          </a:p>
          <a:p>
            <a:pPr marL="400050" lvl="1" indent="0">
              <a:buNone/>
            </a:pPr>
            <a:r>
              <a:rPr lang="en-US" sz="2200" dirty="0"/>
              <a:t>A = 10; </a:t>
            </a:r>
            <a:r>
              <a:rPr lang="en-US" sz="2200" i="1" dirty="0"/>
              <a:t>// </a:t>
            </a:r>
            <a:r>
              <a:rPr lang="en-US" sz="2200" i="1" dirty="0" err="1"/>
              <a:t>Lỗi</a:t>
            </a:r>
            <a:r>
              <a:rPr lang="en-US" sz="2200" i="1" dirty="0"/>
              <a:t> Uncaught </a:t>
            </a:r>
            <a:r>
              <a:rPr lang="en-US" sz="2200" i="1" dirty="0" err="1"/>
              <a:t>TypeError</a:t>
            </a:r>
            <a:r>
              <a:rPr lang="en-US" sz="2200" i="1" dirty="0"/>
              <a:t>: Assignment to constant variable</a:t>
            </a:r>
            <a:endParaRPr lang="en-US" sz="22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76439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56260"/>
            <a:ext cx="8911687" cy="653143"/>
          </a:xfrm>
        </p:spPr>
        <p:txBody>
          <a:bodyPr>
            <a:normAutofit/>
          </a:bodyPr>
          <a:lstStyle/>
          <a:p>
            <a:pPr algn="ctr"/>
            <a:r>
              <a:rPr lang="en-US" dirty="0" err="1"/>
              <a:t>Các</a:t>
            </a:r>
            <a:r>
              <a:rPr lang="en-US" dirty="0"/>
              <a:t> </a:t>
            </a:r>
            <a:r>
              <a:rPr lang="en-US" dirty="0" err="1"/>
              <a:t>lệnh</a:t>
            </a:r>
            <a:r>
              <a:rPr lang="en-US" dirty="0"/>
              <a:t> </a:t>
            </a:r>
            <a:r>
              <a:rPr lang="en-US" dirty="0" err="1"/>
              <a:t>và</a:t>
            </a:r>
            <a:r>
              <a:rPr lang="en-US" dirty="0"/>
              <a:t> </a:t>
            </a:r>
            <a:r>
              <a:rPr lang="en-US" dirty="0" err="1"/>
              <a:t>biểu</a:t>
            </a:r>
            <a:r>
              <a:rPr lang="en-US" dirty="0"/>
              <a:t> </a:t>
            </a:r>
            <a:r>
              <a:rPr lang="en-US" dirty="0" err="1"/>
              <a:t>thức</a:t>
            </a:r>
            <a:r>
              <a:rPr lang="en-US" dirty="0"/>
              <a:t> </a:t>
            </a:r>
            <a:r>
              <a:rPr lang="en-US" dirty="0" err="1"/>
              <a:t>cơ</a:t>
            </a:r>
            <a:r>
              <a:rPr lang="en-US" dirty="0"/>
              <a:t> </a:t>
            </a:r>
            <a:r>
              <a:rPr lang="en-US" dirty="0" err="1"/>
              <a:t>bản</a:t>
            </a:r>
            <a:r>
              <a:rPr lang="en-US" dirty="0"/>
              <a:t> </a:t>
            </a:r>
            <a:r>
              <a:rPr lang="en-US" dirty="0" err="1"/>
              <a:t>trong</a:t>
            </a:r>
            <a:r>
              <a:rPr lang="en-US" dirty="0"/>
              <a:t> </a:t>
            </a:r>
            <a:r>
              <a:rPr lang="en-US" dirty="0" err="1"/>
              <a:t>js</a:t>
            </a:r>
            <a:endParaRPr lang="en-US" dirty="0"/>
          </a:p>
        </p:txBody>
      </p:sp>
      <p:sp>
        <p:nvSpPr>
          <p:cNvPr id="3" name="Content Placeholder 2"/>
          <p:cNvSpPr>
            <a:spLocks noGrp="1"/>
          </p:cNvSpPr>
          <p:nvPr>
            <p:ph idx="1"/>
          </p:nvPr>
        </p:nvSpPr>
        <p:spPr>
          <a:xfrm>
            <a:off x="1436913" y="1436914"/>
            <a:ext cx="10580915" cy="4750130"/>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if(DK){ // code }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(true). </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if(DK){//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1}else{//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2}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1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2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Câu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switch() :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trươngg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hợp</a:t>
            </a:r>
            <a:r>
              <a:rPr lang="en-US" sz="2400" dirty="0">
                <a:latin typeface="Times New Roman" panose="02020603050405020304" pitchFamily="18" charset="0"/>
                <a:cs typeface="Times New Roman" panose="02020603050405020304" pitchFamily="18" charset="0"/>
              </a:rPr>
              <a:t> if() …else()</a:t>
            </a: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for() :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nhằm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gì</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vòng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 do{}while(); : </a:t>
            </a:r>
            <a:r>
              <a:rPr lang="vi-VN" sz="2400" dirty="0">
                <a:latin typeface="Times New Roman" panose="02020603050405020304" pitchFamily="18" charset="0"/>
                <a:cs typeface="Times New Roman" panose="02020603050405020304" pitchFamily="18" charset="0"/>
              </a:rPr>
              <a:t>thực hiện các lệnh trong vòng lặp nhằm làm điều gì đó.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Lặp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rồi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kiện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7/for</a:t>
            </a:r>
            <a:r>
              <a:rPr lang="mr-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in () / for .. of () : </a:t>
            </a:r>
            <a:r>
              <a:rPr lang="en-US" sz="2400" dirty="0" err="1">
                <a:latin typeface="Times New Roman" panose="02020603050405020304" pitchFamily="18" charset="0"/>
                <a:cs typeface="Times New Roman" panose="02020603050405020304" pitchFamily="18" charset="0"/>
              </a:rPr>
              <a:t>dùng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object.</a:t>
            </a:r>
            <a:endParaRPr lang="vi-VN" sz="2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656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6708</TotalTime>
  <Words>2185</Words>
  <Application>Microsoft Macintosh PowerPoint</Application>
  <PresentationFormat>Widescreen</PresentationFormat>
  <Paragraphs>168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Century Gothic</vt:lpstr>
      <vt:lpstr>Tahoma</vt:lpstr>
      <vt:lpstr>Times New Roman</vt:lpstr>
      <vt:lpstr>Wingdings</vt:lpstr>
      <vt:lpstr>Wingdings 3</vt:lpstr>
      <vt:lpstr>Wisp</vt:lpstr>
      <vt:lpstr>Javascript</vt:lpstr>
      <vt:lpstr>Javascript là gì ?</vt:lpstr>
      <vt:lpstr>Các bước thực thi của JS </vt:lpstr>
      <vt:lpstr>Kiểu dữ liệu js</vt:lpstr>
      <vt:lpstr>Biến và Khai báo biến js</vt:lpstr>
      <vt:lpstr>Biến và Khai báo biến js (Tiếp)</vt:lpstr>
      <vt:lpstr>Biến và Khai báo biến js (T)</vt:lpstr>
      <vt:lpstr>Biến và Khai báo biến js (T)</vt:lpstr>
      <vt:lpstr>Các lệnh và biểu thức cơ bản trong js</vt:lpstr>
      <vt:lpstr>Toán tử trong js</vt:lpstr>
      <vt:lpstr>Toán tử trong js (Tiếp)</vt:lpstr>
      <vt:lpstr>Toán tử trong js(tiếp)</vt:lpstr>
      <vt:lpstr>Hàm trong js</vt:lpstr>
      <vt:lpstr>Hàm trong js(tiếp)</vt:lpstr>
      <vt:lpstr>Đối tượng number trong js</vt:lpstr>
      <vt:lpstr>Đối tượng Array – Mảng  trong js</vt:lpstr>
      <vt:lpstr>Mảng trong js (tiếp)</vt:lpstr>
      <vt:lpstr>Các phương thức trong mảng js</vt:lpstr>
      <vt:lpstr>Các phương thức trong mảng js</vt:lpstr>
      <vt:lpstr>Object trong javascript</vt:lpstr>
      <vt:lpstr>Object trong js</vt:lpstr>
      <vt:lpstr>Object trong javascript</vt:lpstr>
      <vt:lpstr>Sự kiện trong javascript</vt:lpstr>
      <vt:lpstr>Xử lý sự kiện trong javascript</vt:lpstr>
      <vt:lpstr>Các sự kiện trong javascript</vt:lpstr>
      <vt:lpstr>Các sự kiện trong js tiếp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Thanh Trieu Nguyen</dc:creator>
  <cp:lastModifiedBy>Microsoft Office User</cp:lastModifiedBy>
  <cp:revision>454</cp:revision>
  <dcterms:created xsi:type="dcterms:W3CDTF">2016-09-11T15:40:44Z</dcterms:created>
  <dcterms:modified xsi:type="dcterms:W3CDTF">2019-12-25T15:33:10Z</dcterms:modified>
</cp:coreProperties>
</file>