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32"/>
  </p:notesMasterIdLst>
  <p:handoutMasterIdLst>
    <p:handoutMasterId r:id="rId33"/>
  </p:handout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56" r:id="rId14"/>
    <p:sldId id="282" r:id="rId15"/>
    <p:sldId id="281" r:id="rId16"/>
    <p:sldId id="257" r:id="rId17"/>
    <p:sldId id="276" r:id="rId18"/>
    <p:sldId id="259" r:id="rId19"/>
    <p:sldId id="261" r:id="rId20"/>
    <p:sldId id="262" r:id="rId21"/>
    <p:sldId id="263" r:id="rId22"/>
    <p:sldId id="264" r:id="rId23"/>
    <p:sldId id="265" r:id="rId24"/>
    <p:sldId id="277" r:id="rId25"/>
    <p:sldId id="278" r:id="rId26"/>
    <p:sldId id="279" r:id="rId27"/>
    <p:sldId id="280" r:id="rId28"/>
    <p:sldId id="283" r:id="rId29"/>
    <p:sldId id="270" r:id="rId30"/>
    <p:sldId id="27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8147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7" Type="http://schemas.openxmlformats.org/officeDocument/2006/relationships/slide" Target="slides/slide30.xml"/><Relationship Id="rId2" Type="http://schemas.openxmlformats.org/officeDocument/2006/relationships/slide" Target="slides/slide13.xml"/><Relationship Id="rId1" Type="http://schemas.openxmlformats.org/officeDocument/2006/relationships/slide" Target="slides/slide1.xml"/><Relationship Id="rId6" Type="http://schemas.openxmlformats.org/officeDocument/2006/relationships/slide" Target="slides/slide29.xml"/><Relationship Id="rId5" Type="http://schemas.openxmlformats.org/officeDocument/2006/relationships/slide" Target="slides/slide18.xml"/><Relationship Id="rId4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AEE6A-D8FA-1A4E-8E6A-4450A6DD048D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 custT="1"/>
      <dgm:spPr/>
      <dgm:t>
        <a:bodyPr/>
        <a:lstStyle/>
        <a:p>
          <a:pPr rtl="0"/>
          <a:r>
            <a:rPr lang="en-US" sz="1800" dirty="0"/>
            <a:t>Attributes of a system visible to the programmer</a:t>
          </a:r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 custT="1"/>
      <dgm:spPr/>
      <dgm:t>
        <a:bodyPr/>
        <a:lstStyle/>
        <a:p>
          <a:pPr rtl="0"/>
          <a:r>
            <a:rPr lang="en-US" sz="1800" dirty="0"/>
            <a:t>Have a direct impact on the logical execution of a program</a:t>
          </a:r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 custT="1"/>
      <dgm:spPr/>
      <dgm:t>
        <a:bodyPr/>
        <a:lstStyle/>
        <a:p>
          <a:pPr marL="0" indent="0" rtl="0"/>
          <a:r>
            <a:rPr lang="en-US" sz="1800" dirty="0"/>
            <a:t> Instruction set, number of bits used to represent various data types,   I/O mechanisms, techniques for addressing memory</a:t>
          </a:r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 custT="1"/>
      <dgm:spPr/>
      <dgm:t>
        <a:bodyPr/>
        <a:lstStyle/>
        <a:p>
          <a:pPr rtl="0"/>
          <a:r>
            <a:rPr lang="en-US" sz="1800" dirty="0"/>
            <a:t>The operational units and their interconnections that realize the architectural specifications</a:t>
          </a:r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9BB0B8FD-4469-4340-B337-9EEC8EECED22}">
      <dgm:prSet custT="1"/>
      <dgm:spPr/>
      <dgm:t>
        <a:bodyPr/>
        <a:lstStyle/>
        <a:p>
          <a:pPr rtl="0"/>
          <a:r>
            <a:rPr lang="en-US" sz="1800" dirty="0"/>
            <a:t>Hardware details transparent to the programmer, control signals, interfaces between the computer and peripherals, memory technology used</a:t>
          </a:r>
        </a:p>
      </dgm:t>
    </dgm:pt>
    <dgm:pt modelId="{8AD2DACB-38EB-42CD-92B6-EEFAD6410248}" type="parTrans" cxnId="{2817479E-5CCF-4DDF-9149-7574A0D42EF5}">
      <dgm:prSet/>
      <dgm:spPr/>
      <dgm:t>
        <a:bodyPr/>
        <a:lstStyle/>
        <a:p>
          <a:endParaRPr lang="en-US"/>
        </a:p>
      </dgm:t>
    </dgm:pt>
    <dgm:pt modelId="{C458D760-58D0-476A-A515-EC116B6D865D}" type="sibTrans" cxnId="{2817479E-5CCF-4DDF-9149-7574A0D42EF5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 custScaleX="145337" custScaleY="130810" custLinFactNeighborX="-40498" custLinFactNeighborY="23100"/>
      <dgm:spPr/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 custScaleX="134735" custScaleY="131918" custLinFactNeighborX="21340" custLinFactNeighborY="17574"/>
      <dgm:spPr/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ScaleX="142389" custScaleY="160961" custLinFactNeighborX="11105" custLinFactNeighborY="568"/>
      <dgm:spPr/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 custScaleX="177581" custScaleY="182905" custLinFactNeighborX="-25879" custLinFactNeighborY="-6824"/>
      <dgm:spPr/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28A35006-6EB0-C244-B998-FFFD23D91384}" type="presOf" srcId="{21A469AC-73E4-2148-8557-29B0050DEDC0}" destId="{8DC48612-CC3B-434C-BDCA-2D368136FE30}" srcOrd="1" destOrd="1" presId="urn:microsoft.com/office/officeart/2005/8/layout/cycle4"/>
    <dgm:cxn modelId="{2FF7D623-05EC-C341-AE4E-3E9FCAB5123F}" type="presOf" srcId="{54AC2B3A-9757-C341-B161-89A6E0CA9575}" destId="{84C6FD03-EE72-914E-B7C9-68870374A795}" srcOrd="0" destOrd="0" presId="urn:microsoft.com/office/officeart/2005/8/layout/cycle4"/>
    <dgm:cxn modelId="{DEC79734-5731-0947-807E-E0BA6FB7738D}" type="presOf" srcId="{CE5F8666-70FC-564C-8B7D-337BE33E4106}" destId="{D6EE7FF3-03D5-1248-B164-AC203683EA31}" srcOrd="0" destOrd="0" presId="urn:microsoft.com/office/officeart/2005/8/layout/cycle4"/>
    <dgm:cxn modelId="{1C7F9834-53D8-D447-AFDE-406FAFE9AA01}" type="presOf" srcId="{CE5F8666-70FC-564C-8B7D-337BE33E4106}" destId="{7378E5CD-5D97-4946-88A6-1649F23BF4FB}" srcOrd="1" destOrd="0" presId="urn:microsoft.com/office/officeart/2005/8/layout/cycle4"/>
    <dgm:cxn modelId="{578AC43C-622E-8A4D-8989-0B9965ECC139}" type="presOf" srcId="{218CF26C-3B9E-EC4D-B017-A6EDD2D78F18}" destId="{CDA0A06D-0FB6-1E45-90C3-5F07AC6489BF}" srcOrd="0" destOrd="0" presId="urn:microsoft.com/office/officeart/2005/8/layout/cycle4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E1272249-4E69-894D-8DDC-98388B0A56AB}" type="presOf" srcId="{4ABB395C-A2BC-EB46-8166-8924AE293271}" destId="{F4B243E3-6A78-9746-BEE9-84ACAEA02E36}" srcOrd="0" destOrd="0" presId="urn:microsoft.com/office/officeart/2005/8/layout/cycle4"/>
    <dgm:cxn modelId="{65823B6C-C9F6-D147-988F-D9D117570779}" type="presOf" srcId="{21A469AC-73E4-2148-8557-29B0050DEDC0}" destId="{EAF475D4-71BA-AC4A-A978-8E1A58675943}" srcOrd="0" destOrd="1" presId="urn:microsoft.com/office/officeart/2005/8/layout/cycle4"/>
    <dgm:cxn modelId="{6CB4A252-48D8-A94C-B5E1-F54449DF1DFD}" type="presOf" srcId="{B0CAEE6A-D8FA-1A4E-8E6A-4450A6DD048D}" destId="{0995DE62-81B9-0E4E-9982-90865C30B506}" srcOrd="0" destOrd="0" presId="urn:microsoft.com/office/officeart/2005/8/layout/cycle4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4B6F0975-8F18-3744-BB40-DFA5A827FB65}" type="presOf" srcId="{4ABB395C-A2BC-EB46-8166-8924AE293271}" destId="{28FF47C2-252F-AD4F-9FFC-C7380D031906}" srcOrd="1" destOrd="0" presId="urn:microsoft.com/office/officeart/2005/8/layout/cycle4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50C3899A-CA77-A647-B562-3E414DB1DB38}" type="presOf" srcId="{308789E6-82F7-DB43-B928-143FCBCCB864}" destId="{E56301CE-27B0-6744-BFE7-3637DF690F07}" srcOrd="0" destOrd="0" presId="urn:microsoft.com/office/officeart/2005/8/layout/cycle4"/>
    <dgm:cxn modelId="{2817479E-5CCF-4DDF-9149-7574A0D42EF5}" srcId="{54AC2B3A-9757-C341-B161-89A6E0CA9575}" destId="{9BB0B8FD-4469-4340-B337-9EEC8EECED22}" srcOrd="0" destOrd="0" parTransId="{8AD2DACB-38EB-42CD-92B6-EEFAD6410248}" sibTransId="{C458D760-58D0-476A-A515-EC116B6D865D}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936663A7-F3F1-544C-BB00-A6B8712F5F75}" type="presOf" srcId="{28315CB9-8304-2142-842C-3463531B3569}" destId="{EAF475D4-71BA-AC4A-A978-8E1A58675943}" srcOrd="0" destOrd="0" presId="urn:microsoft.com/office/officeart/2005/8/layout/cycle4"/>
    <dgm:cxn modelId="{369DE2B8-1C60-D342-8E38-EC0EB138C6CF}" type="presOf" srcId="{74536227-6FB9-EA42-B0D1-89175BB10E79}" destId="{48FC8C78-AEC8-1E4B-9265-AE1BCBD2AB12}" srcOrd="0" destOrd="0" presId="urn:microsoft.com/office/officeart/2005/8/layout/cycle4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34D765C8-9409-4625-B15F-AD6D3128D524}" type="presOf" srcId="{9BB0B8FD-4469-4340-B337-9EEC8EECED22}" destId="{82886FAE-83A2-704D-92D1-F4CC571A92A1}" srcOrd="0" destOrd="0" presId="urn:microsoft.com/office/officeart/2005/8/layout/cycle4"/>
    <dgm:cxn modelId="{630319D7-67DE-492F-BDDF-F33300993BB0}" type="presOf" srcId="{9BB0B8FD-4469-4340-B337-9EEC8EECED22}" destId="{946504B0-6F32-CA4D-B160-51F1CA3B2486}" srcOrd="1" destOrd="0" presId="urn:microsoft.com/office/officeart/2005/8/layout/cycle4"/>
    <dgm:cxn modelId="{E7A4ADFA-B474-C14B-8A27-965FB71E5D8D}" type="presOf" srcId="{28315CB9-8304-2142-842C-3463531B3569}" destId="{8DC48612-CC3B-434C-BDCA-2D368136FE30}" srcOrd="1" destOrd="0" presId="urn:microsoft.com/office/officeart/2005/8/layout/cycle4"/>
    <dgm:cxn modelId="{699078D6-31A2-0B41-B5B3-4D3C3092B897}" type="presParOf" srcId="{CDA0A06D-0FB6-1E45-90C3-5F07AC6489BF}" destId="{AE230A46-0396-8548-BFE6-7DE77B7F5698}" srcOrd="0" destOrd="0" presId="urn:microsoft.com/office/officeart/2005/8/layout/cycle4"/>
    <dgm:cxn modelId="{51036B94-27D6-6442-B7E8-4BD19D5092C3}" type="presParOf" srcId="{AE230A46-0396-8548-BFE6-7DE77B7F5698}" destId="{9355E2DA-ED4B-FF45-A420-CEC2FAD4F47F}" srcOrd="0" destOrd="0" presId="urn:microsoft.com/office/officeart/2005/8/layout/cycle4"/>
    <dgm:cxn modelId="{5CEFC4B6-D27A-F64A-9614-3E4A00A63D41}" type="presParOf" srcId="{9355E2DA-ED4B-FF45-A420-CEC2FAD4F47F}" destId="{EAF475D4-71BA-AC4A-A978-8E1A58675943}" srcOrd="0" destOrd="0" presId="urn:microsoft.com/office/officeart/2005/8/layout/cycle4"/>
    <dgm:cxn modelId="{F695AE92-91AF-1640-8C0C-BF1FD554B2BE}" type="presParOf" srcId="{9355E2DA-ED4B-FF45-A420-CEC2FAD4F47F}" destId="{8DC48612-CC3B-434C-BDCA-2D368136FE30}" srcOrd="1" destOrd="0" presId="urn:microsoft.com/office/officeart/2005/8/layout/cycle4"/>
    <dgm:cxn modelId="{FECF91CB-3E6A-F14A-93BB-0814B430D767}" type="presParOf" srcId="{AE230A46-0396-8548-BFE6-7DE77B7F5698}" destId="{36650470-D0B6-4E4B-B2CF-C9FC9D98A3AF}" srcOrd="1" destOrd="0" presId="urn:microsoft.com/office/officeart/2005/8/layout/cycle4"/>
    <dgm:cxn modelId="{2033105B-7235-A441-BCD4-1C23395F17D1}" type="presParOf" srcId="{36650470-D0B6-4E4B-B2CF-C9FC9D98A3AF}" destId="{D6EE7FF3-03D5-1248-B164-AC203683EA31}" srcOrd="0" destOrd="0" presId="urn:microsoft.com/office/officeart/2005/8/layout/cycle4"/>
    <dgm:cxn modelId="{53B6DDD3-7071-314D-8F65-2945B82F0920}" type="presParOf" srcId="{36650470-D0B6-4E4B-B2CF-C9FC9D98A3AF}" destId="{7378E5CD-5D97-4946-88A6-1649F23BF4FB}" srcOrd="1" destOrd="0" presId="urn:microsoft.com/office/officeart/2005/8/layout/cycle4"/>
    <dgm:cxn modelId="{0A0EA159-BE72-504D-AF89-D51A7FA317C4}" type="presParOf" srcId="{AE230A46-0396-8548-BFE6-7DE77B7F5698}" destId="{079BE95B-2F90-7845-93AC-93020A91204D}" srcOrd="2" destOrd="0" presId="urn:microsoft.com/office/officeart/2005/8/layout/cycle4"/>
    <dgm:cxn modelId="{6FBAA814-9EDF-874C-B162-98D6DFEA4453}" type="presParOf" srcId="{079BE95B-2F90-7845-93AC-93020A91204D}" destId="{F4B243E3-6A78-9746-BEE9-84ACAEA02E36}" srcOrd="0" destOrd="0" presId="urn:microsoft.com/office/officeart/2005/8/layout/cycle4"/>
    <dgm:cxn modelId="{3B12EC53-267E-804F-9CA2-2CFD8BBE1C98}" type="presParOf" srcId="{079BE95B-2F90-7845-93AC-93020A91204D}" destId="{28FF47C2-252F-AD4F-9FFC-C7380D031906}" srcOrd="1" destOrd="0" presId="urn:microsoft.com/office/officeart/2005/8/layout/cycle4"/>
    <dgm:cxn modelId="{8E16598D-E657-2440-8FF9-F797A1DC2AB2}" type="presParOf" srcId="{AE230A46-0396-8548-BFE6-7DE77B7F5698}" destId="{857D66DE-4C1F-C044-A0CF-897ECE7AFBB6}" srcOrd="3" destOrd="0" presId="urn:microsoft.com/office/officeart/2005/8/layout/cycle4"/>
    <dgm:cxn modelId="{2F4564CF-B1C8-474E-A73E-211CD6C602FF}" type="presParOf" srcId="{857D66DE-4C1F-C044-A0CF-897ECE7AFBB6}" destId="{82886FAE-83A2-704D-92D1-F4CC571A92A1}" srcOrd="0" destOrd="0" presId="urn:microsoft.com/office/officeart/2005/8/layout/cycle4"/>
    <dgm:cxn modelId="{361FFEEA-B37D-DD4B-90FD-8019974C51CE}" type="presParOf" srcId="{857D66DE-4C1F-C044-A0CF-897ECE7AFBB6}" destId="{946504B0-6F32-CA4D-B160-51F1CA3B2486}" srcOrd="1" destOrd="0" presId="urn:microsoft.com/office/officeart/2005/8/layout/cycle4"/>
    <dgm:cxn modelId="{39AC28DA-B93C-FF4B-938E-E2902348EF70}" type="presParOf" srcId="{AE230A46-0396-8548-BFE6-7DE77B7F5698}" destId="{B36011C0-D512-5B43-AFFF-B5EF3477E6BC}" srcOrd="4" destOrd="0" presId="urn:microsoft.com/office/officeart/2005/8/layout/cycle4"/>
    <dgm:cxn modelId="{A20B9968-9E67-7142-A408-85D07AD8F89D}" type="presParOf" srcId="{CDA0A06D-0FB6-1E45-90C3-5F07AC6489BF}" destId="{0176A4A2-93EB-3B4F-8E44-E15DD76601A9}" srcOrd="1" destOrd="0" presId="urn:microsoft.com/office/officeart/2005/8/layout/cycle4"/>
    <dgm:cxn modelId="{68023DFC-2968-F643-9CE0-8363C792C624}" type="presParOf" srcId="{0176A4A2-93EB-3B4F-8E44-E15DD76601A9}" destId="{0995DE62-81B9-0E4E-9982-90865C30B506}" srcOrd="0" destOrd="0" presId="urn:microsoft.com/office/officeart/2005/8/layout/cycle4"/>
    <dgm:cxn modelId="{232F2B00-0E40-5244-AE96-43E53DC4C21B}" type="presParOf" srcId="{0176A4A2-93EB-3B4F-8E44-E15DD76601A9}" destId="{E56301CE-27B0-6744-BFE7-3637DF690F07}" srcOrd="1" destOrd="0" presId="urn:microsoft.com/office/officeart/2005/8/layout/cycle4"/>
    <dgm:cxn modelId="{64C1EE4B-7E4E-7F40-88F6-574C1472E73D}" type="presParOf" srcId="{0176A4A2-93EB-3B4F-8E44-E15DD76601A9}" destId="{48FC8C78-AEC8-1E4B-9265-AE1BCBD2AB12}" srcOrd="2" destOrd="0" presId="urn:microsoft.com/office/officeart/2005/8/layout/cycle4"/>
    <dgm:cxn modelId="{B9555833-A8E3-984C-A0CD-48531905E914}" type="presParOf" srcId="{0176A4A2-93EB-3B4F-8E44-E15DD76601A9}" destId="{84C6FD03-EE72-914E-B7C9-68870374A795}" srcOrd="3" destOrd="0" presId="urn:microsoft.com/office/officeart/2005/8/layout/cycle4"/>
    <dgm:cxn modelId="{C8E47CC9-F756-8D48-907D-F6D6F2C5F303}" type="presParOf" srcId="{0176A4A2-93EB-3B4F-8E44-E15DD76601A9}" destId="{D6826F6B-04DC-E742-8F5F-D9B2D824E236}" srcOrd="4" destOrd="0" presId="urn:microsoft.com/office/officeart/2005/8/layout/cycle4"/>
    <dgm:cxn modelId="{565B3FCF-A28D-E347-8015-2F2DE1DBE44D}" type="presParOf" srcId="{CDA0A06D-0FB6-1E45-90C3-5F07AC6489BF}" destId="{1A971C7A-02BC-2144-9C44-48A4E03337B1}" srcOrd="2" destOrd="0" presId="urn:microsoft.com/office/officeart/2005/8/layout/cycle4"/>
    <dgm:cxn modelId="{5BBB7B46-0562-E844-809D-68B34867AC01}" type="presParOf" srcId="{CDA0A06D-0FB6-1E45-90C3-5F07AC6489BF}" destId="{290E4CF8-E8EE-584A-BC6F-814759FDAB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142578" y="2715967"/>
          <a:ext cx="3398907" cy="2488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operational units and their interconnections that realize the architectural specifications</a:t>
          </a:r>
        </a:p>
      </dsp:txBody>
      <dsp:txXfrm>
        <a:off x="6216924" y="3392863"/>
        <a:ext cx="2269889" cy="1757325"/>
      </dsp:txXfrm>
    </dsp:sp>
    <dsp:sp modelId="{82886FAE-83A2-704D-92D1-F4CC571A92A1}">
      <dsp:nvSpPr>
        <dsp:cNvPr id="0" name=""/>
        <dsp:cNvSpPr/>
      </dsp:nvSpPr>
      <dsp:spPr>
        <a:xfrm>
          <a:off x="0" y="2440792"/>
          <a:ext cx="4238960" cy="2828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Hardware details transparent to the programmer, control signals, interfaces between the computer and peripherals, memory technology used</a:t>
          </a:r>
        </a:p>
      </dsp:txBody>
      <dsp:txXfrm>
        <a:off x="62127" y="3209971"/>
        <a:ext cx="2843018" cy="1996902"/>
      </dsp:txXfrm>
    </dsp:sp>
    <dsp:sp modelId="{D6EE7FF3-03D5-1248-B164-AC203683EA31}">
      <dsp:nvSpPr>
        <dsp:cNvPr id="0" name=""/>
        <dsp:cNvSpPr/>
      </dsp:nvSpPr>
      <dsp:spPr>
        <a:xfrm>
          <a:off x="5478246" y="-73577"/>
          <a:ext cx="3216202" cy="203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1" indent="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Instruction set, number of bits used to represent various data types,   I/O mechanisms, techniques for addressing memory</a:t>
          </a:r>
        </a:p>
      </dsp:txBody>
      <dsp:txXfrm>
        <a:off x="6487915" y="-28769"/>
        <a:ext cx="2161725" cy="1440242"/>
      </dsp:txXfrm>
    </dsp:sp>
    <dsp:sp modelId="{EAF475D4-71BA-AC4A-A978-8E1A58675943}">
      <dsp:nvSpPr>
        <dsp:cNvPr id="0" name=""/>
        <dsp:cNvSpPr/>
      </dsp:nvSpPr>
      <dsp:spPr>
        <a:xfrm>
          <a:off x="0" y="20435"/>
          <a:ext cx="3469278" cy="2022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Attributes of a system visible to the programmer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Have a direct impact on the logical execution of a program</a:t>
          </a:r>
        </a:p>
      </dsp:txBody>
      <dsp:txXfrm>
        <a:off x="44432" y="64867"/>
        <a:ext cx="2339630" cy="1428144"/>
      </dsp:txXfrm>
    </dsp:sp>
    <dsp:sp modelId="{0995DE62-81B9-0E4E-9982-90865C30B506}">
      <dsp:nvSpPr>
        <dsp:cNvPr id="0" name=""/>
        <dsp:cNvSpPr/>
      </dsp:nvSpPr>
      <dsp:spPr>
        <a:xfrm>
          <a:off x="2278979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</a:p>
      </dsp:txBody>
      <dsp:txXfrm>
        <a:off x="2891799" y="986799"/>
        <a:ext cx="1479479" cy="1479479"/>
      </dsp:txXfrm>
    </dsp:sp>
    <dsp:sp modelId="{E56301CE-27B0-6744-BFE7-3637DF690F07}">
      <dsp:nvSpPr>
        <dsp:cNvPr id="0" name=""/>
        <dsp:cNvSpPr/>
      </dsp:nvSpPr>
      <dsp:spPr>
        <a:xfrm rot="5400000">
          <a:off x="4467921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sp:txBody>
      <dsp:txXfrm rot="-5400000">
        <a:off x="4467921" y="986799"/>
        <a:ext cx="1479479" cy="1479479"/>
      </dsp:txXfrm>
    </dsp:sp>
    <dsp:sp modelId="{48FC8C78-AEC8-1E4B-9265-AE1BCBD2AB12}">
      <dsp:nvSpPr>
        <dsp:cNvPr id="0" name=""/>
        <dsp:cNvSpPr/>
      </dsp:nvSpPr>
      <dsp:spPr>
        <a:xfrm rot="10800000">
          <a:off x="4467921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sp:txBody>
      <dsp:txXfrm rot="10800000">
        <a:off x="4467921" y="2562921"/>
        <a:ext cx="1479479" cy="1479479"/>
      </dsp:txXfrm>
    </dsp:sp>
    <dsp:sp modelId="{84C6FD03-EE72-914E-B7C9-68870374A795}">
      <dsp:nvSpPr>
        <dsp:cNvPr id="0" name=""/>
        <dsp:cNvSpPr/>
      </dsp:nvSpPr>
      <dsp:spPr>
        <a:xfrm rot="16200000">
          <a:off x="2278979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sp:txBody>
      <dsp:txXfrm rot="5400000">
        <a:off x="2891799" y="2562921"/>
        <a:ext cx="1479479" cy="1479479"/>
      </dsp:txXfrm>
    </dsp:sp>
    <dsp:sp modelId="{1A971C7A-02BC-2144-9C44-48A4E03337B1}">
      <dsp:nvSpPr>
        <dsp:cNvPr id="0" name=""/>
        <dsp:cNvSpPr/>
      </dsp:nvSpPr>
      <dsp:spPr>
        <a:xfrm>
          <a:off x="4058400" y="2079710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4058400" y="2321315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Prepared by Thân</a:t>
            </a:r>
            <a:r>
              <a:rPr lang="en-US" baseline="0" dirty="0">
                <a:latin typeface="Times New Roman" pitchFamily="-110" charset="0"/>
              </a:rPr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 summary.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Internet resources.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1 “Introduction”.</a:t>
            </a:r>
            <a:endParaRPr lang="en-AU" dirty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Modified by Thân</a:t>
            </a:r>
            <a:r>
              <a:rPr lang="en-GB" baseline="0"/>
              <a:t> Văn Sử</a:t>
            </a:r>
            <a:endParaRPr lang="en-GB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another.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5/13/2019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5/13/2019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5/13/2019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5/13/2019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5/13/2019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5/13/2019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5/13/2019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5/13/2019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5/13/2019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5/13/2019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5/13/2019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5/13/2019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5/13/2019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5/13/2019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5/13/2019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5/13/2019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5/13/2019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5/13/2019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5/13/2019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5/13/2019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8downloads.com/win8-masm-64.html" TargetMode="External"/><Relationship Id="rId2" Type="http://schemas.openxmlformats.org/officeDocument/2006/relationships/hyperlink" Target="http://www.masm32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4429132"/>
            <a:ext cx="8553480" cy="1804728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Introduction to </a:t>
            </a:r>
            <a:br>
              <a:rPr lang="en-GB" sz="3600" dirty="0"/>
            </a:br>
            <a:r>
              <a:rPr lang="en-GB" sz="3600" dirty="0"/>
              <a:t>Computer Organization and Architecture (COA)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47688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course is complex knowledge (however, it’s attractive and exciting), so you need to keep tight grip on it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books to get the general concept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Listens, understand, then make your own notes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Practice all the exercises, demo to make your sense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the lab, assignments to submit via CMS, and do more exercises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805121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an IT engineer.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let’s all have fun together with COA!!!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4282" y="5857892"/>
            <a:ext cx="8715436" cy="857256"/>
          </a:xfrm>
        </p:spPr>
        <p:txBody>
          <a:bodyPr>
            <a:normAutofit fontScale="90000"/>
          </a:bodyPr>
          <a:lstStyle/>
          <a:p>
            <a:r>
              <a:rPr lang="en-GB" dirty="0"/>
              <a:t>William Stallings, Computer Organization  and  Architecture. 9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738422"/>
            <a:ext cx="8501122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1: Introduction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Why should we study this chapter?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Distinguish architecture and organization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 What is a hierachical system?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are basic computer functions?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are main structural components of the computer?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Contents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1.1- Organization and Architecture.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1.2- Structure and functions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2914"/>
            <a:ext cx="9144000" cy="70007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1.1- Computer Organization and Architecture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161956" y="1428736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28860" y="3998916"/>
            <a:ext cx="428628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Differences: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 and Architecture …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System/370 Architecture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7931178" cy="414496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IBM System/370 architecture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Was introduced in 1970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Included a number of models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Could upgrade to a more expensive, faster model without having to abandon (chối bỏ) original software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Architecture has survived to this day as the architecture of IBM’s mainframe product 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1.2- Structure and Function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500034" y="1643050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Hierarchical system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of interrelated subsystems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3438" y="1643050"/>
            <a:ext cx="3657600" cy="3352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way in which components relate to each other</a:t>
            </a:r>
          </a:p>
          <a:p>
            <a:r>
              <a:rPr lang="en-GB" dirty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4714884"/>
            <a:ext cx="1857388" cy="1964545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3255264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/>
              <a:t>A computer can perform four basic functions:</a:t>
            </a:r>
            <a:endParaRPr lang="en-US" sz="900" dirty="0"/>
          </a:p>
          <a:p>
            <a:pPr marL="228600" indent="-228600">
              <a:buFont typeface="Wingdings" pitchFamily="2" charset="2"/>
              <a:buChar char="n"/>
            </a:pPr>
            <a:endParaRPr lang="en-US" sz="600" dirty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Control</a:t>
            </a:r>
          </a:p>
        </p:txBody>
      </p:sp>
      <p:sp>
        <p:nvSpPr>
          <p:cNvPr id="12" name="Minus 11"/>
          <p:cNvSpPr/>
          <p:nvPr/>
        </p:nvSpPr>
        <p:spPr>
          <a:xfrm>
            <a:off x="228600" y="1600200"/>
            <a:ext cx="1985946" cy="185726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082" y="357166"/>
            <a:ext cx="4981636" cy="61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COA be studied?</a:t>
            </a:r>
            <a:br>
              <a:rPr lang="en-US" dirty="0"/>
            </a:br>
            <a:r>
              <a:rPr lang="en-US" dirty="0"/>
              <a:t>Course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Important questions: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computers organized? 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computers made?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combinational circuits made?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may we understand the way computers work?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can computers allow many programs running concurrently?</a:t>
            </a:r>
          </a:p>
          <a:p>
            <a:r>
              <a:rPr lang="en-US" sz="2800" dirty="0">
                <a:solidFill>
                  <a:schemeClr val="tx1"/>
                </a:solidFill>
              </a:rPr>
              <a:t> What are answers for above questions?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   (a)</a:t>
            </a:r>
            <a:br>
              <a:rPr lang="en-GB" dirty="0"/>
            </a:br>
            <a:r>
              <a:rPr lang="en-GB" dirty="0"/>
              <a:t>   Data movement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4248120" y="260168"/>
            <a:ext cx="4610160" cy="63835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584130" y="5997264"/>
            <a:ext cx="3988398" cy="717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Peripheral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Peripheral 2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679540" y="-16584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   (b) </a:t>
            </a:r>
            <a:br>
              <a:rPr lang="en-GB" dirty="0"/>
            </a:br>
            <a:r>
              <a:rPr lang="en-GB" dirty="0"/>
              <a:t>      Data storage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External</a:t>
            </a:r>
          </a:p>
          <a:p>
            <a:r>
              <a:rPr kumimoji="1" lang="en-US" dirty="0"/>
              <a:t>environment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write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066800"/>
            <a:ext cx="3255264" cy="3048000"/>
          </a:xfrm>
          <a:noFill/>
        </p:spPr>
        <p:txBody>
          <a:bodyPr>
            <a:normAutofit fontScale="90000"/>
          </a:bodyPr>
          <a:lstStyle/>
          <a:p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r>
              <a:rPr lang="en-GB" sz="2889" dirty="0"/>
              <a:t>Operations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sz="2889" dirty="0"/>
            </a:br>
            <a:r>
              <a:rPr lang="en-GB" sz="2889" dirty="0"/>
              <a:t>               (c)</a:t>
            </a:r>
            <a:br>
              <a:rPr lang="en-GB" sz="2889" dirty="0"/>
            </a:br>
            <a:r>
              <a:rPr lang="en-GB" sz="2889" dirty="0"/>
              <a:t>    Data processing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write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compute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    (d)</a:t>
            </a:r>
            <a:br>
              <a:rPr lang="en-GB" dirty="0"/>
            </a:br>
            <a:r>
              <a:rPr lang="en-GB" dirty="0"/>
              <a:t>	Control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linkages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438400"/>
            <a:ext cx="7556500" cy="1116012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7059" t="4545" r="3529" b="5455"/>
              <a:stretch>
                <a:fillRect/>
              </a:stretch>
            </p:blipFill>
          </mc:Choice>
          <mc:Fallback>
            <p:blipFill>
              <a:blip r:embed="rId4"/>
              <a:srcRect l="7059" t="4545" r="3529" b="5455"/>
              <a:stretch>
                <a:fillRect/>
              </a:stretch>
            </p:blipFill>
          </mc:Fallback>
        </mc:AlternateContent>
        <p:spPr>
          <a:xfrm>
            <a:off x="3048000" y="0"/>
            <a:ext cx="5340911" cy="69571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CPU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Main Memory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I/O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System Interconnection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of the computer: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Arithmetic and Logic Unit (ALU)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Provide 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br>
              <a:rPr lang="en-US" dirty="0"/>
            </a:br>
            <a:r>
              <a:rPr lang="en-US" sz="3200" dirty="0"/>
              <a:t>(Write your answers to your notebook)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7540" y="1857365"/>
            <a:ext cx="8146425" cy="4143404"/>
          </a:xfrm>
        </p:spPr>
        <p:txBody>
          <a:bodyPr>
            <a:noAutofit/>
          </a:bodyPr>
          <a:lstStyle/>
          <a:p>
            <a:r>
              <a:rPr lang="en-US" sz="2400" dirty="0"/>
              <a:t>1.1 What, in general terms, is the distinction between computer organization and computer architecture? </a:t>
            </a:r>
          </a:p>
          <a:p>
            <a:r>
              <a:rPr lang="en-US" sz="2400" dirty="0"/>
              <a:t>1.2 What, in general terms, is the distinction between computer structure and computer function? </a:t>
            </a:r>
          </a:p>
          <a:p>
            <a:r>
              <a:rPr lang="en-US" sz="2400" dirty="0"/>
              <a:t>1.3 What are the four main functions of a computer? </a:t>
            </a:r>
          </a:p>
          <a:p>
            <a:r>
              <a:rPr lang="en-US" sz="2400" dirty="0"/>
              <a:t>1.4 List and briefly define the main structural components of a computer. </a:t>
            </a:r>
          </a:p>
          <a:p>
            <a:r>
              <a:rPr lang="en-US" sz="2400" dirty="0"/>
              <a:t>1.5 List and briefly define the main structural components of a processor.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Computer Organization</a:t>
            </a:r>
          </a:p>
          <a:p>
            <a:r>
              <a:rPr lang="en-US" dirty="0">
                <a:solidFill>
                  <a:schemeClr val="tx1"/>
                </a:solidFill>
              </a:rPr>
              <a:t>Computer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storage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movement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Main memory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I/O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CPU structural components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Control unit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ALU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Registers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4697427"/>
          </a:xfrm>
        </p:spPr>
        <p:txBody>
          <a:bodyPr>
            <a:normAutofit fontScale="92500" lnSpcReduction="10000"/>
          </a:bodyPr>
          <a:lstStyle/>
          <a:p>
            <a:r>
              <a:rPr lang="en-US" sz="2800">
                <a:solidFill>
                  <a:schemeClr val="tx1"/>
                </a:solidFill>
              </a:rPr>
              <a:t>Book: William </a:t>
            </a:r>
            <a:r>
              <a:rPr lang="en-US" sz="2800" dirty="0">
                <a:solidFill>
                  <a:schemeClr val="tx1"/>
                </a:solidFill>
              </a:rPr>
              <a:t>Stallings, 2012</a:t>
            </a:r>
            <a:r>
              <a:rPr lang="en-US" sz="2800">
                <a:solidFill>
                  <a:schemeClr val="tx1"/>
                </a:solidFill>
              </a:rPr>
              <a:t>, Computer </a:t>
            </a:r>
            <a:r>
              <a:rPr lang="en-US" sz="2800" dirty="0">
                <a:solidFill>
                  <a:schemeClr val="tx1"/>
                </a:solidFill>
              </a:rPr>
              <a:t>Organization and Architecture: Design </a:t>
            </a:r>
            <a:r>
              <a:rPr lang="en-US" sz="2800">
                <a:solidFill>
                  <a:schemeClr val="tx1"/>
                </a:solidFill>
              </a:rPr>
              <a:t>for Performance,  9th Edition, Prentice </a:t>
            </a:r>
            <a:r>
              <a:rPr lang="en-US" sz="2800" dirty="0">
                <a:solidFill>
                  <a:schemeClr val="tx1"/>
                </a:solidFill>
              </a:rPr>
              <a:t>Hall</a:t>
            </a:r>
            <a:r>
              <a:rPr lang="en-US" sz="2800">
                <a:solidFill>
                  <a:schemeClr val="tx1"/>
                </a:solidFill>
              </a:rPr>
              <a:t>. </a:t>
            </a:r>
          </a:p>
          <a:p>
            <a:r>
              <a:rPr lang="en-US" sz="2800">
                <a:solidFill>
                  <a:schemeClr val="tx1"/>
                </a:solidFill>
              </a:rPr>
              <a:t>Tool:</a:t>
            </a:r>
          </a:p>
          <a:p>
            <a:pPr>
              <a:buNone/>
            </a:pPr>
            <a:r>
              <a:rPr lang="en-US" sz="2800">
                <a:solidFill>
                  <a:schemeClr val="tx1"/>
                </a:solidFill>
              </a:rPr>
              <a:t> MASM32 SDK version 11, MASM64</a:t>
            </a:r>
          </a:p>
          <a:p>
            <a:pPr>
              <a:buNone/>
            </a:pPr>
            <a:r>
              <a:rPr lang="en-US" sz="2800">
                <a:solidFill>
                  <a:schemeClr val="tx1"/>
                </a:solidFill>
              </a:rPr>
              <a:t> File: masm32v11r.zip</a:t>
            </a:r>
          </a:p>
          <a:p>
            <a:pPr>
              <a:buNone/>
            </a:pPr>
            <a:r>
              <a:rPr lang="en-US" sz="2800">
                <a:solidFill>
                  <a:schemeClr val="tx1"/>
                </a:solidFill>
              </a:rPr>
              <a:t>  Free Download Link: </a:t>
            </a:r>
            <a:r>
              <a:rPr lang="en-US" sz="2800">
                <a:solidFill>
                  <a:schemeClr val="tx1"/>
                </a:solidFill>
                <a:hlinkClick r:id="rId2"/>
              </a:rPr>
              <a:t>http://www.masm32.com/</a:t>
            </a:r>
            <a:endParaRPr lang="en-US" sz="280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>
                <a:solidFill>
                  <a:schemeClr val="tx1"/>
                </a:solidFill>
                <a:hlinkClick r:id="rId3"/>
              </a:rPr>
              <a:t>http://www.windows8downloads.com/win8-masm-64.html</a:t>
            </a:r>
            <a:endParaRPr lang="en-US" sz="2800">
              <a:solidFill>
                <a:schemeClr val="tx1"/>
              </a:solidFill>
            </a:endParaRPr>
          </a:p>
          <a:p>
            <a:pPr>
              <a:buNone/>
            </a:pP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http://WilliamStallings.com/COA/COA9e.html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Links to sites of interest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Links to sites for courses that use the book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Errata list for book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Information 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Math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How-to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Research resources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Misc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85926"/>
            <a:ext cx="7556313" cy="43402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Chapter 1: Introduction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2: Computer Evolution and Performance"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3: A Top-Level View of Computer Function and Interconnection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4: Cache Memory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5: Internal Memory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6: External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7"/>
            <a:ext cx="7556313" cy="38576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Chapter 7: Input/Output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8: Operating System Support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11:  Digital Logic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12: Instruction Sets: Characteristics and Functions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13: Instruction Sets: Addressing Modes and Formats</a:t>
            </a:r>
            <a:r>
              <a:rPr lang="en-US" sz="2400">
                <a:solidFill>
                  <a:schemeClr val="tx1"/>
                </a:solidFill>
              </a:rPr>
              <a:t>,  Assembly </a:t>
            </a:r>
            <a:r>
              <a:rPr lang="en-US" sz="2400" dirty="0">
                <a:solidFill>
                  <a:schemeClr val="tx1"/>
                </a:solidFill>
              </a:rPr>
              <a:t>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Chapter 14: Processor Structure and Function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15: Reduced Instruction Set Computers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16: Instruction-Level Parallelism and Superscalar Processors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17: Parallel Processing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18: Multicore Computers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19: Control Unit Operation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20: Microprogrammed Control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See it on LMS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52149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Completing chapter assessment in time and Quizzes (via LMS)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 phone/ No game, no chat in class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73988" cy="47688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Exercises (E)	             30 %</a:t>
            </a:r>
          </a:p>
          <a:p>
            <a:pPr lvl="1" algn="just"/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Assignments (A)                 30% ( Assembly programs)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Exam (FE)	             40 %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score=30%(E)+30%(A)+40% (FE)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Pass: All on-going assessment &gt; 0 and Total score ≥ 5 and Final Examination ≥ 4 (of 10)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Retake only the Final Exam when not passed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7433</TotalTime>
  <Words>2861</Words>
  <Application>Microsoft Office PowerPoint</Application>
  <PresentationFormat>On-screen Show (4:3)</PresentationFormat>
  <Paragraphs>383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Lucida Grande</vt:lpstr>
      <vt:lpstr>Rockwell</vt:lpstr>
      <vt:lpstr>Times New Roman</vt:lpstr>
      <vt:lpstr>Wingdings</vt:lpstr>
      <vt:lpstr>Advantage</vt:lpstr>
      <vt:lpstr>Introduction to  Computer Organization and Architecture (COA)</vt:lpstr>
      <vt:lpstr>Why should COA be studied? Course Objectives </vt:lpstr>
      <vt:lpstr>Course Resource</vt:lpstr>
      <vt:lpstr>Course Description</vt:lpstr>
      <vt:lpstr>Course Description</vt:lpstr>
      <vt:lpstr>Course Description</vt:lpstr>
      <vt:lpstr>Course plan</vt:lpstr>
      <vt:lpstr>Course Rules</vt:lpstr>
      <vt:lpstr>Evaluation Strategy</vt:lpstr>
      <vt:lpstr>How to study?</vt:lpstr>
      <vt:lpstr>Academic Policy</vt:lpstr>
      <vt:lpstr>Enjoy the Course</vt:lpstr>
      <vt:lpstr>William Stallings, Computer Organization  and  Architecture. 9th Edition</vt:lpstr>
      <vt:lpstr>Objectives</vt:lpstr>
      <vt:lpstr>Contents</vt:lpstr>
      <vt:lpstr>1.1- Computer Organization and Architecture</vt:lpstr>
      <vt:lpstr>Organization and Architecture … IBM System/370 Architecture</vt:lpstr>
      <vt:lpstr>1.2- Structure and Function</vt:lpstr>
      <vt:lpstr>Functions</vt:lpstr>
      <vt:lpstr>Operations       (a)    Data movement</vt:lpstr>
      <vt:lpstr>Operations       (b)        Data storage</vt:lpstr>
      <vt:lpstr>            Operations                   (c)     Data processing</vt:lpstr>
      <vt:lpstr>Operations        (d)  Control</vt:lpstr>
      <vt:lpstr>The  Computer </vt:lpstr>
      <vt:lpstr>Structure</vt:lpstr>
      <vt:lpstr>PowerPoint Presentation</vt:lpstr>
      <vt:lpstr>CPU</vt:lpstr>
      <vt:lpstr>Exercises (Write your answers to your notebook)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Thanh Bui Thi Thanh (FPTU DN)</cp:lastModifiedBy>
  <cp:revision>132</cp:revision>
  <dcterms:created xsi:type="dcterms:W3CDTF">2012-06-10T02:41:24Z</dcterms:created>
  <dcterms:modified xsi:type="dcterms:W3CDTF">2019-05-13T14:29:37Z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