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60"/>
  </p:notesMasterIdLst>
  <p:handoutMasterIdLst>
    <p:handoutMasterId r:id="rId61"/>
  </p:handoutMasterIdLst>
  <p:sldIdLst>
    <p:sldId id="354" r:id="rId2"/>
    <p:sldId id="355" r:id="rId3"/>
    <p:sldId id="370" r:id="rId4"/>
    <p:sldId id="356" r:id="rId5"/>
    <p:sldId id="358" r:id="rId6"/>
    <p:sldId id="357" r:id="rId7"/>
    <p:sldId id="359" r:id="rId8"/>
    <p:sldId id="280" r:id="rId9"/>
    <p:sldId id="270" r:id="rId10"/>
    <p:sldId id="281" r:id="rId11"/>
    <p:sldId id="273" r:id="rId12"/>
    <p:sldId id="274" r:id="rId13"/>
    <p:sldId id="335" r:id="rId14"/>
    <p:sldId id="282" r:id="rId15"/>
    <p:sldId id="283" r:id="rId16"/>
    <p:sldId id="336" r:id="rId17"/>
    <p:sldId id="285" r:id="rId18"/>
    <p:sldId id="337" r:id="rId19"/>
    <p:sldId id="338" r:id="rId20"/>
    <p:sldId id="339" r:id="rId21"/>
    <p:sldId id="286" r:id="rId22"/>
    <p:sldId id="340" r:id="rId23"/>
    <p:sldId id="341" r:id="rId24"/>
    <p:sldId id="342" r:id="rId25"/>
    <p:sldId id="288" r:id="rId26"/>
    <p:sldId id="343" r:id="rId27"/>
    <p:sldId id="344" r:id="rId28"/>
    <p:sldId id="276" r:id="rId29"/>
    <p:sldId id="345" r:id="rId30"/>
    <p:sldId id="277" r:id="rId31"/>
    <p:sldId id="278" r:id="rId32"/>
    <p:sldId id="346" r:id="rId33"/>
    <p:sldId id="347" r:id="rId34"/>
    <p:sldId id="361" r:id="rId35"/>
    <p:sldId id="360" r:id="rId36"/>
    <p:sldId id="291" r:id="rId37"/>
    <p:sldId id="292" r:id="rId38"/>
    <p:sldId id="302" r:id="rId39"/>
    <p:sldId id="303" r:id="rId40"/>
    <p:sldId id="305" r:id="rId41"/>
    <p:sldId id="362" r:id="rId42"/>
    <p:sldId id="306" r:id="rId43"/>
    <p:sldId id="307" r:id="rId44"/>
    <p:sldId id="364" r:id="rId45"/>
    <p:sldId id="315" r:id="rId46"/>
    <p:sldId id="366" r:id="rId47"/>
    <p:sldId id="365" r:id="rId48"/>
    <p:sldId id="367" r:id="rId49"/>
    <p:sldId id="351" r:id="rId50"/>
    <p:sldId id="368" r:id="rId51"/>
    <p:sldId id="322" r:id="rId52"/>
    <p:sldId id="328" r:id="rId53"/>
    <p:sldId id="352" r:id="rId54"/>
    <p:sldId id="323" r:id="rId55"/>
    <p:sldId id="326" r:id="rId56"/>
    <p:sldId id="353" r:id="rId57"/>
    <p:sldId id="369" r:id="rId58"/>
    <p:sldId id="331"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66FF"/>
    <a:srgbClr val="8000FF"/>
    <a:srgbClr val="66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6" autoAdjust="0"/>
    <p:restoredTop sz="75691" autoAdjust="0"/>
  </p:normalViewPr>
  <p:slideViewPr>
    <p:cSldViewPr>
      <p:cViewPr>
        <p:scale>
          <a:sx n="56" d="100"/>
          <a:sy n="56" d="100"/>
        </p:scale>
        <p:origin x="1596" y="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1.xml"/><Relationship Id="rId18" Type="http://schemas.openxmlformats.org/officeDocument/2006/relationships/slide" Target="slides/slide38.xml"/><Relationship Id="rId26" Type="http://schemas.openxmlformats.org/officeDocument/2006/relationships/slide" Target="slides/slide47.xml"/><Relationship Id="rId3" Type="http://schemas.openxmlformats.org/officeDocument/2006/relationships/slide" Target="slides/slide6.xml"/><Relationship Id="rId21" Type="http://schemas.openxmlformats.org/officeDocument/2006/relationships/slide" Target="slides/slide42.xml"/><Relationship Id="rId7" Type="http://schemas.openxmlformats.org/officeDocument/2006/relationships/slide" Target="slides/slide11.xml"/><Relationship Id="rId12" Type="http://schemas.openxmlformats.org/officeDocument/2006/relationships/slide" Target="slides/slide20.xml"/><Relationship Id="rId17" Type="http://schemas.openxmlformats.org/officeDocument/2006/relationships/slide" Target="slides/slide36.xml"/><Relationship Id="rId25" Type="http://schemas.openxmlformats.org/officeDocument/2006/relationships/slide" Target="slides/slide46.xml"/><Relationship Id="rId2" Type="http://schemas.openxmlformats.org/officeDocument/2006/relationships/slide" Target="slides/slide5.xml"/><Relationship Id="rId16" Type="http://schemas.openxmlformats.org/officeDocument/2006/relationships/slide" Target="slides/slide31.xml"/><Relationship Id="rId20" Type="http://schemas.openxmlformats.org/officeDocument/2006/relationships/slide" Target="slides/slide41.xml"/><Relationship Id="rId29" Type="http://schemas.openxmlformats.org/officeDocument/2006/relationships/slide" Target="slides/slide58.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7.xml"/><Relationship Id="rId24" Type="http://schemas.openxmlformats.org/officeDocument/2006/relationships/slide" Target="slides/slide45.xml"/><Relationship Id="rId5" Type="http://schemas.openxmlformats.org/officeDocument/2006/relationships/slide" Target="slides/slide8.xml"/><Relationship Id="rId15" Type="http://schemas.openxmlformats.org/officeDocument/2006/relationships/slide" Target="slides/slide30.xml"/><Relationship Id="rId23" Type="http://schemas.openxmlformats.org/officeDocument/2006/relationships/slide" Target="slides/slide44.xml"/><Relationship Id="rId28" Type="http://schemas.openxmlformats.org/officeDocument/2006/relationships/slide" Target="slides/slide50.xml"/><Relationship Id="rId10" Type="http://schemas.openxmlformats.org/officeDocument/2006/relationships/slide" Target="slides/slide16.xml"/><Relationship Id="rId19" Type="http://schemas.openxmlformats.org/officeDocument/2006/relationships/slide" Target="slides/slide39.xml"/><Relationship Id="rId4" Type="http://schemas.openxmlformats.org/officeDocument/2006/relationships/slide" Target="slides/slide7.xml"/><Relationship Id="rId9" Type="http://schemas.openxmlformats.org/officeDocument/2006/relationships/slide" Target="slides/slide15.xml"/><Relationship Id="rId14" Type="http://schemas.openxmlformats.org/officeDocument/2006/relationships/slide" Target="slides/slide25.xml"/><Relationship Id="rId22" Type="http://schemas.openxmlformats.org/officeDocument/2006/relationships/slide" Target="slides/slide43.xml"/><Relationship Id="rId27"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Weighed </a:t>
          </a:r>
        </a:p>
        <a:p>
          <a:pPr rtl="0"/>
          <a:r>
            <a:rPr lang="en-US" sz="1050" b="1" dirty="0">
              <a:effectLst>
                <a:outerShdw blurRad="38100" dist="38100" dir="2700000" algn="tl">
                  <a:srgbClr val="000000">
                    <a:alpha val="43137"/>
                  </a:srgbClr>
                </a:outerShdw>
              </a:effectLst>
            </a:rPr>
            <a:t>30 </a:t>
          </a:r>
        </a:p>
        <a:p>
          <a:pPr rtl="0"/>
          <a:r>
            <a:rPr lang="en-US" sz="1050" b="1" dirty="0">
              <a:effectLst>
                <a:outerShdw blurRad="38100" dist="38100" dir="2700000" algn="tl">
                  <a:srgbClr val="000000">
                    <a:alpha val="43137"/>
                  </a:srgbClr>
                </a:outerShdw>
              </a:effectLst>
            </a:rPr>
            <a:t>tons</a:t>
          </a: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Occupied </a:t>
          </a:r>
        </a:p>
        <a:p>
          <a:pPr rtl="0"/>
          <a:r>
            <a:rPr lang="en-US" sz="1050" b="1" dirty="0">
              <a:effectLst>
                <a:outerShdw blurRad="38100" dist="38100" dir="2700000" algn="tl">
                  <a:srgbClr val="000000">
                    <a:alpha val="43137"/>
                  </a:srgbClr>
                </a:outerShdw>
              </a:effectLst>
            </a:rPr>
            <a:t>1500 </a:t>
          </a:r>
        </a:p>
        <a:p>
          <a:pPr rtl="0"/>
          <a:r>
            <a:rPr lang="en-US" sz="1050" b="1" dirty="0">
              <a:effectLst>
                <a:outerShdw blurRad="38100" dist="38100" dir="2700000" algn="tl">
                  <a:srgbClr val="000000">
                    <a:alpha val="43137"/>
                  </a:srgbClr>
                </a:outerShdw>
              </a:effectLst>
            </a:rPr>
            <a:t>square</a:t>
          </a:r>
        </a:p>
        <a:p>
          <a:pPr rtl="0"/>
          <a:r>
            <a:rPr lang="en-US" sz="1050" b="1" dirty="0">
              <a:effectLst>
                <a:outerShdw blurRad="38100" dist="38100" dir="2700000" algn="tl">
                  <a:srgbClr val="000000">
                    <a:alpha val="43137"/>
                  </a:srgbClr>
                </a:outerShdw>
              </a:effectLst>
            </a:rPr>
            <a:t> feet </a:t>
          </a:r>
        </a:p>
        <a:p>
          <a:pPr rtl="0"/>
          <a:r>
            <a:rPr lang="en-US" sz="1050" b="1" dirty="0">
              <a:effectLst>
                <a:outerShdw blurRad="38100" dist="38100" dir="2700000" algn="tl">
                  <a:srgbClr val="000000">
                    <a:alpha val="43137"/>
                  </a:srgbClr>
                </a:outerShdw>
              </a:effectLst>
            </a:rPr>
            <a:t>of</a:t>
          </a:r>
        </a:p>
        <a:p>
          <a:pPr rtl="0"/>
          <a:r>
            <a:rPr lang="en-US" sz="1050" b="1" dirty="0">
              <a:effectLst>
                <a:outerShdw blurRad="38100" dist="38100" dir="2700000" algn="tl">
                  <a:srgbClr val="000000">
                    <a:alpha val="43137"/>
                  </a:srgbClr>
                </a:outerShdw>
              </a:effectLst>
            </a:rPr>
            <a:t> floor </a:t>
          </a:r>
        </a:p>
        <a:p>
          <a:pPr rtl="0"/>
          <a:r>
            <a:rPr lang="en-US" sz="1050" b="1" dirty="0">
              <a:effectLst>
                <a:outerShdw blurRad="38100" dist="38100" dir="2700000" algn="tl">
                  <a:srgbClr val="000000">
                    <a:alpha val="43137"/>
                  </a:srgbClr>
                </a:outerShdw>
              </a:effectLst>
            </a:rPr>
            <a:t>space</a:t>
          </a: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Contained</a:t>
          </a:r>
        </a:p>
        <a:p>
          <a:pPr rtl="0"/>
          <a:r>
            <a:rPr lang="en-US" sz="1050" b="1" dirty="0">
              <a:effectLst>
                <a:outerShdw blurRad="38100" dist="38100" dir="2700000" algn="tl">
                  <a:srgbClr val="000000">
                    <a:alpha val="43137"/>
                  </a:srgbClr>
                </a:outerShdw>
              </a:effectLst>
            </a:rPr>
            <a:t>more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18,000 </a:t>
          </a:r>
        </a:p>
        <a:p>
          <a:pPr rtl="0"/>
          <a:r>
            <a:rPr lang="en-US" sz="1050" b="1" dirty="0">
              <a:effectLst>
                <a:outerShdw blurRad="38100" dist="38100" dir="2700000" algn="tl">
                  <a:srgbClr val="000000">
                    <a:alpha val="43137"/>
                  </a:srgbClr>
                </a:outerShdw>
              </a:effectLst>
            </a:rPr>
            <a:t>vacuum</a:t>
          </a:r>
        </a:p>
        <a:p>
          <a:pPr rtl="0"/>
          <a:r>
            <a:rPr lang="en-US" sz="1050" b="1" dirty="0">
              <a:effectLst>
                <a:outerShdw blurRad="38100" dist="38100" dir="2700000" algn="tl">
                  <a:srgbClr val="000000">
                    <a:alpha val="43137"/>
                  </a:srgbClr>
                </a:outerShdw>
              </a:effectLst>
            </a:rPr>
            <a:t> tubes</a:t>
          </a: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140 kW </a:t>
          </a:r>
        </a:p>
        <a:p>
          <a:pPr rtl="0"/>
          <a:r>
            <a:rPr lang="en-US" sz="1050" b="1" dirty="0">
              <a:effectLst>
                <a:outerShdw blurRad="38100" dist="38100" dir="2700000" algn="tl">
                  <a:srgbClr val="000000">
                    <a:alpha val="43137"/>
                  </a:srgbClr>
                </a:outerShdw>
              </a:effectLst>
            </a:rPr>
            <a:t>Power</a:t>
          </a:r>
        </a:p>
        <a:p>
          <a:pPr rtl="0"/>
          <a:r>
            <a:rPr lang="en-US" sz="1050" b="1" dirty="0">
              <a:effectLst>
                <a:outerShdw blurRad="38100" dist="38100" dir="2700000" algn="tl">
                  <a:srgbClr val="000000">
                    <a:alpha val="43137"/>
                  </a:srgbClr>
                </a:outerShdw>
              </a:effectLst>
            </a:rPr>
            <a:t>consumption</a:t>
          </a: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Capable</a:t>
          </a:r>
        </a:p>
        <a:p>
          <a:pPr rtl="0"/>
          <a:r>
            <a:rPr lang="en-US" sz="1050" b="1" dirty="0">
              <a:effectLst>
                <a:outerShdw blurRad="38100" dist="38100" dir="2700000" algn="tl">
                  <a:srgbClr val="000000">
                    <a:alpha val="43137"/>
                  </a:srgbClr>
                </a:outerShdw>
              </a:effectLst>
            </a:rPr>
            <a:t> of</a:t>
          </a:r>
        </a:p>
        <a:p>
          <a:pPr rtl="0"/>
          <a:r>
            <a:rPr lang="en-US" sz="1050" b="1" dirty="0">
              <a:effectLst>
                <a:outerShdw blurRad="38100" dist="38100" dir="2700000" algn="tl">
                  <a:srgbClr val="000000">
                    <a:alpha val="43137"/>
                  </a:srgbClr>
                </a:outerShdw>
              </a:effectLst>
            </a:rPr>
            <a:t> 5000</a:t>
          </a:r>
        </a:p>
        <a:p>
          <a:pPr rtl="0"/>
          <a:r>
            <a:rPr lang="en-US" sz="1050" b="1" dirty="0">
              <a:effectLst>
                <a:outerShdw blurRad="38100" dist="38100" dir="2700000" algn="tl">
                  <a:srgbClr val="000000">
                    <a:alpha val="43137"/>
                  </a:srgbClr>
                </a:outerShdw>
              </a:effectLst>
            </a:rPr>
            <a:t> additions </a:t>
          </a:r>
        </a:p>
        <a:p>
          <a:pPr rtl="0"/>
          <a:r>
            <a:rPr lang="en-US" sz="1050" b="1" dirty="0">
              <a:effectLst>
                <a:outerShdw blurRad="38100" dist="38100" dir="2700000" algn="tl">
                  <a:srgbClr val="000000">
                    <a:alpha val="43137"/>
                  </a:srgbClr>
                </a:outerShdw>
              </a:effectLst>
            </a:rPr>
            <a:t>per </a:t>
          </a:r>
        </a:p>
        <a:p>
          <a:pPr rtl="0"/>
          <a:r>
            <a:rPr lang="en-US" sz="1050" b="1" dirty="0">
              <a:effectLst>
                <a:outerShdw blurRad="38100" dist="38100" dir="2700000" algn="tl">
                  <a:srgbClr val="000000">
                    <a:alpha val="43137"/>
                  </a:srgbClr>
                </a:outerShdw>
              </a:effectLst>
            </a:rPr>
            <a:t>second</a:t>
          </a: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Decimal </a:t>
          </a:r>
        </a:p>
        <a:p>
          <a:pPr rtl="0"/>
          <a:r>
            <a:rPr lang="en-US" sz="1050" b="1" dirty="0">
              <a:effectLst>
                <a:outerShdw blurRad="38100" dist="38100" dir="2700000" algn="tl">
                  <a:srgbClr val="000000">
                    <a:alpha val="43137"/>
                  </a:srgbClr>
                </a:outerShdw>
              </a:effectLst>
            </a:rPr>
            <a:t>rather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binary </a:t>
          </a:r>
        </a:p>
        <a:p>
          <a:pPr rtl="0"/>
          <a:r>
            <a:rPr lang="en-US" sz="1050" b="1" dirty="0">
              <a:effectLst>
                <a:outerShdw blurRad="38100" dist="38100" dir="2700000" algn="tl">
                  <a:srgbClr val="000000">
                    <a:alpha val="43137"/>
                  </a:srgbClr>
                </a:outerShdw>
              </a:effectLst>
            </a:rPr>
            <a:t>machine</a:t>
          </a: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Memory </a:t>
          </a:r>
        </a:p>
        <a:p>
          <a:pPr rtl="0"/>
          <a:r>
            <a:rPr lang="en-US" sz="1050" b="1" dirty="0">
              <a:effectLst>
                <a:outerShdw blurRad="38100" dist="38100" dir="2700000" algn="tl">
                  <a:srgbClr val="000000">
                    <a:alpha val="43137"/>
                  </a:srgbClr>
                </a:outerShdw>
              </a:effectLst>
            </a:rPr>
            <a:t>consisted </a:t>
          </a:r>
        </a:p>
        <a:p>
          <a:pPr rtl="0"/>
          <a:r>
            <a:rPr lang="en-US" sz="1050" b="1" dirty="0">
              <a:effectLst>
                <a:outerShdw blurRad="38100" dist="38100" dir="2700000" algn="tl">
                  <a:srgbClr val="000000">
                    <a:alpha val="43137"/>
                  </a:srgbClr>
                </a:outerShdw>
              </a:effectLst>
            </a:rPr>
            <a:t>of  20 accumulators, </a:t>
          </a:r>
        </a:p>
        <a:p>
          <a:pPr rtl="0"/>
          <a:r>
            <a:rPr lang="en-US" sz="1050" b="1" dirty="0">
              <a:effectLst>
                <a:outerShdw blurRad="38100" dist="38100" dir="2700000" algn="tl">
                  <a:srgbClr val="000000">
                    <a:alpha val="43137"/>
                  </a:srgbClr>
                </a:outerShdw>
              </a:effectLst>
            </a:rPr>
            <a:t>each</a:t>
          </a:r>
        </a:p>
        <a:p>
          <a:pPr rtl="0"/>
          <a:r>
            <a:rPr lang="en-US" sz="1050" b="1" dirty="0">
              <a:effectLst>
                <a:outerShdw blurRad="38100" dist="38100" dir="2700000" algn="tl">
                  <a:srgbClr val="000000">
                    <a:alpha val="43137"/>
                  </a:srgbClr>
                </a:outerShdw>
              </a:effectLst>
            </a:rPr>
            <a:t> capable</a:t>
          </a:r>
        </a:p>
        <a:p>
          <a:pPr rtl="0"/>
          <a:r>
            <a:rPr lang="en-US" sz="1050" b="1" dirty="0">
              <a:effectLst>
                <a:outerShdw blurRad="38100" dist="38100" dir="2700000" algn="tl">
                  <a:srgbClr val="000000">
                    <a:alpha val="43137"/>
                  </a:srgbClr>
                </a:outerShdw>
              </a:effectLst>
            </a:rPr>
            <a:t> of </a:t>
          </a:r>
        </a:p>
        <a:p>
          <a:pPr rtl="0"/>
          <a:r>
            <a:rPr lang="en-US" sz="1050" b="1" dirty="0">
              <a:effectLst>
                <a:outerShdw blurRad="38100" dist="38100" dir="2700000" algn="tl">
                  <a:srgbClr val="000000">
                    <a:alpha val="43137"/>
                  </a:srgbClr>
                </a:outerShdw>
              </a:effectLst>
            </a:rPr>
            <a:t>holding </a:t>
          </a:r>
        </a:p>
        <a:p>
          <a:pPr rtl="0"/>
          <a:r>
            <a:rPr lang="en-US" sz="1050" b="1" dirty="0">
              <a:effectLst>
                <a:outerShdw blurRad="38100" dist="38100" dir="2700000" algn="tl">
                  <a:srgbClr val="000000">
                    <a:alpha val="43137"/>
                  </a:srgbClr>
                </a:outerShdw>
              </a:effectLst>
            </a:rPr>
            <a:t>a </a:t>
          </a:r>
        </a:p>
        <a:p>
          <a:pPr rtl="0"/>
          <a:r>
            <a:rPr lang="en-US" sz="1050" b="1" dirty="0">
              <a:effectLst>
                <a:outerShdw blurRad="38100" dist="38100" dir="2700000" algn="tl">
                  <a:srgbClr val="000000">
                    <a:alpha val="43137"/>
                  </a:srgbClr>
                </a:outerShdw>
              </a:effectLst>
            </a:rPr>
            <a:t>10 digit </a:t>
          </a:r>
        </a:p>
        <a:p>
          <a:pPr rtl="0"/>
          <a:r>
            <a:rPr lang="en-US" sz="1050" b="1" dirty="0">
              <a:effectLst>
                <a:outerShdw blurRad="38100" dist="38100" dir="2700000" algn="tl">
                  <a:srgbClr val="000000">
                    <a:alpha val="43137"/>
                  </a:srgbClr>
                </a:outerShdw>
              </a:effectLst>
            </a:rPr>
            <a:t>number</a:t>
          </a: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pt>
    <dgm:pt modelId="{87B18C8D-A7AF-7D4C-97BE-7296A4D1F7E4}" type="pres">
      <dgm:prSet presAssocID="{F70BA48B-2A3D-B54F-B09E-5121C16CAC75}" presName="node" presStyleLbl="node1" presStyleIdx="0" presStyleCnt="8" custScaleX="83100">
        <dgm:presLayoutVars>
          <dgm:bulletEnabled val="1"/>
        </dgm:presLayoutVars>
      </dgm:prSet>
      <dgm:spPr/>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pt>
  </dgm:ptLst>
  <dgm:cxnLst>
    <dgm:cxn modelId="{B8AC1A0F-531D-1F46-B6F6-15A34CA8B806}" type="presOf" srcId="{F02483DA-7CF6-2E44-B9CE-17FFE286BC6E}" destId="{11D6AB6E-035D-1F42-9027-7BD2139C4CDA}"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1576CD29-641A-C042-A365-A05A940DFFC0}" type="presOf" srcId="{0253558E-FCA9-8244-A643-348797FAB9E4}" destId="{38248C2E-AE25-8144-AD90-E1533BA57C3B}"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05C8DF49-FFDE-8A45-9AB9-B0194BD0B45F}" type="presOf" srcId="{30E0722D-81DE-C34D-AE26-4717CC2CCBCB}" destId="{8F6F069F-3B2A-D04B-83E9-79D44DE162D7}"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E57A694F-2826-224D-946E-1E66E42165E8}" srcId="{E3628641-2417-B341-BDCC-47285D1F6C68}" destId="{BD2465CE-1FFF-C24D-ADD5-6AFD3AC52BFE}" srcOrd="4" destOrd="0" parTransId="{166ED6B4-7F12-1A44-AE3F-E07A5FAC738B}" sibTransId="{FFE0DE03-0A1F-AC41-B842-664E9CE4606B}"/>
    <dgm:cxn modelId="{A336BB50-EDC7-7144-8652-E93A817AC929}" type="presOf" srcId="{C34CFD14-EBA2-3041-8306-270926D48E88}" destId="{41D4DD1D-B174-8F49-80E9-D6E0DD13203C}"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B1F0076-2E5D-B04F-A8FE-BD1DC77FB8C0}"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E5ACF81-4A1D-6249-B137-A162D87EE525}" srcId="{E3628641-2417-B341-BDCC-47285D1F6C68}" destId="{C34CFD14-EBA2-3041-8306-270926D48E88}" srcOrd="3" destOrd="0" parTransId="{E98D93E2-224E-7F45-BFD9-AAFA046C98FE}" sibTransId="{D8721CE7-86F7-B141-BDD2-907DFA14A225}"/>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dirty="0">
              <a:effectLst>
                <a:outerShdw blurRad="38100" dist="38100" dir="2700000" algn="tl">
                  <a:srgbClr val="000000">
                    <a:alpha val="43137"/>
                  </a:srgbClr>
                </a:outerShdw>
              </a:effectLst>
            </a:rPr>
            <a:t>1965; Gordon Moore – co-founder of Intel</a:t>
          </a: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dgm:spPr>
        <a:solidFill>
          <a:schemeClr val="accent4"/>
        </a:solidFill>
      </dgm:spPr>
      <dgm:t>
        <a:bodyPr/>
        <a:lstStyle/>
        <a:p>
          <a:pPr rtl="0"/>
          <a:r>
            <a:rPr lang="en-US" dirty="0">
              <a:effectLst>
                <a:outerShdw blurRad="38100" dist="38100" dir="2700000" algn="tl">
                  <a:srgbClr val="000000">
                    <a:alpha val="43137"/>
                  </a:srgbClr>
                </a:outerShdw>
              </a:effectLst>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a:effectLst/>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a:effectLst>
                <a:outerShdw blurRad="38100" dist="38100" dir="2700000" algn="tl">
                  <a:srgbClr val="000000">
                    <a:alpha val="43137"/>
                  </a:srgbClr>
                </a:outerShdw>
              </a:effectLst>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pt>
  </dgm:ptLst>
  <dgm:cxnLst>
    <dgm:cxn modelId="{C0B35203-E1EA-1F4F-9021-D80D2FC50ABF}" type="presOf" srcId="{9083D836-F9C2-FD40-994A-FBDB3E6A01B7}" destId="{5C554690-5023-454D-81BF-0F8EF7FE64E8}"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6239CC0B-794B-3149-9C10-B0198AC8F816}" type="presOf" srcId="{AEAA4B00-9826-6C43-9661-FBB2B391EB8C}" destId="{A184587C-4EF5-0248-B0F8-E4E73CF3787B}"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E9DC3949-8189-614E-8E34-61CF92626D2A}" type="presOf" srcId="{D2585831-502D-374B-A192-B7BABC6D4047}" destId="{4AE73C61-08A4-BB42-923D-F4637248A0CC}"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32C37194-35F8-2541-9E02-C3C6962857BC}" type="presOf" srcId="{5BBA2911-4874-C74E-85E2-4C5F8F6462D9}" destId="{91813869-71C4-7749-AA7F-6F71B8046448}"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5CEDC3E7-7F37-E44B-9947-528F5B34C7A4}" type="presOf" srcId="{6E822890-7F5D-BA48-A9ED-10EE404E778C}" destId="{43D95310-0335-8948-925B-493826D68CA7}" srcOrd="0" destOrd="0" presId="urn:microsoft.com/office/officeart/2005/8/layout/target2"/>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a:t>In 1970 Fairchild produced the first relatively capacious semiconductor memory</a:t>
          </a:r>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a:solidFill>
                <a:schemeClr val="tx1"/>
              </a:solidFill>
            </a:rPr>
            <a:t>Chip was about the size of a single core</a:t>
          </a: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a:t>Could hold 256 bits of memory</a:t>
          </a:r>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a:t>Non-destructive</a:t>
          </a:r>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a:t>Much faster than core </a:t>
          </a:r>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a:t>In 1974 the price per bit of semiconductor memory dropped below the price per bit of core memory</a:t>
          </a:r>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a:solidFill>
                <a:schemeClr val="tx1"/>
              </a:solidFill>
            </a:rPr>
            <a:t>There has been a continuing and rapid decline in memory cost accompanied by a corresponding increase in physical memory density</a:t>
          </a: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a:solidFill>
                <a:schemeClr val="tx1"/>
              </a:solidFill>
            </a:rPr>
            <a:t>Developments in memory and processor technologies changed the nature of computers in less than a decade</a:t>
          </a: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a:t>Since 1970 semiconductor memory has been through 13 generations</a:t>
          </a:r>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a:t>Each generation has provided four times the storage density of the previous generation, accompanied by declining cost per bit and declining access time</a:t>
          </a:r>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pt>
    <dgm:pt modelId="{EE39DE1C-6487-F644-B0FB-514DFD9A6203}" type="pres">
      <dgm:prSet presAssocID="{0CEB27C1-112D-8A4D-9AAB-F203F016997D}" presName="entireBox" presStyleLbl="node1" presStyleIdx="0" presStyleCnt="3" custLinFactNeighborX="-6195" custLinFactNeighborY="37365"/>
      <dgm:spPr/>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pt>
    <dgm:pt modelId="{9295D34B-13D6-E143-8FAA-4C45DFED13EF}" type="pres">
      <dgm:prSet presAssocID="{8AF4DBE5-D1CE-DD4C-9CE4-60DD5602C7CA}" presName="arrow" presStyleLbl="node1" presStyleIdx="1" presStyleCnt="3"/>
      <dgm:spPr/>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pt>
    <dgm:pt modelId="{80A90482-38CF-964E-898E-B14683C6E887}" type="pres">
      <dgm:prSet presAssocID="{CD2163DA-4932-084C-9EAD-3AEB9F60245D}" presName="childTextArrow" presStyleLbl="fgAccFollowNode1" presStyleIdx="2" presStyleCnt="7">
        <dgm:presLayoutVars>
          <dgm:bulletEnabled val="1"/>
        </dgm:presLayoutVars>
      </dgm:prSet>
      <dgm:spPr/>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pt>
    <dgm:pt modelId="{20D983A6-25B2-D34F-9721-9F543575F986}" type="pres">
      <dgm:prSet presAssocID="{3271F505-C3FF-754B-908B-494AD0E2A605}" presName="arrow" presStyleLbl="node1" presStyleIdx="2" presStyleCnt="3"/>
      <dgm:spPr/>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pt>
    <dgm:pt modelId="{22D687DF-5A41-C04B-83B2-990819124270}" type="pres">
      <dgm:prSet presAssocID="{6834AEE2-8096-5B4C-9533-188046F45A57}" presName="childTextArrow" presStyleLbl="fgAccFollowNode1" presStyleIdx="4" presStyleCnt="7">
        <dgm:presLayoutVars>
          <dgm:bulletEnabled val="1"/>
        </dgm:presLayoutVars>
      </dgm:prSet>
      <dgm:spPr/>
    </dgm:pt>
    <dgm:pt modelId="{97A27664-9A96-1645-A7EC-5BE951D18748}" type="pres">
      <dgm:prSet presAssocID="{B4C1D064-BA44-844B-A2F2-1467D57B3DC4}" presName="childTextArrow" presStyleLbl="fgAccFollowNode1" presStyleIdx="5" presStyleCnt="7">
        <dgm:presLayoutVars>
          <dgm:bulletEnabled val="1"/>
        </dgm:presLayoutVars>
      </dgm:prSet>
      <dgm:spPr/>
    </dgm:pt>
    <dgm:pt modelId="{23FFA982-4016-B24A-AD76-E71171B95C2B}" type="pres">
      <dgm:prSet presAssocID="{2026C043-D031-5640-8E56-22C54ED33342}" presName="childTextArrow" presStyleLbl="fgAccFollowNode1" presStyleIdx="6" presStyleCnt="7">
        <dgm:presLayoutVars>
          <dgm:bulletEnabled val="1"/>
        </dgm:presLayoutVars>
      </dgm:prSet>
      <dgm:spPr/>
    </dgm:pt>
  </dgm:ptLst>
  <dgm:cxnLst>
    <dgm:cxn modelId="{D7663D01-0AFF-1144-8F20-B3F30BD3A7F8}" srcId="{8AF4DBE5-D1CE-DD4C-9CE4-60DD5602C7CA}" destId="{CA3D650F-52D7-2F4F-96C0-F0B31CBB53DA}" srcOrd="0" destOrd="0" parTransId="{A66D4ECC-D4F4-E946-A41F-706FD48B82C5}" sibTransId="{1B254916-FADB-4243-BF0F-BD3D68E12D68}"/>
    <dgm:cxn modelId="{1CF48607-F509-774B-A5C5-D62E86B9E18C}" type="presOf" srcId="{E8A023F3-5302-0940-982A-A811C9D7D2C0}" destId="{3D32EC06-2A10-E044-BF0D-8C73C5E8D97F}" srcOrd="0"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13CADA39-04DF-594F-B350-5C402ED9819A}" type="presOf" srcId="{CD2163DA-4932-084C-9EAD-3AEB9F60245D}" destId="{80A90482-38CF-964E-898E-B14683C6E887}"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14B5DD6A-E95B-1448-B3C5-A789EE383C0F}" type="presOf" srcId="{817284ED-408B-1142-8761-CBD62D7F989C}" destId="{BCDEB9CC-91F2-B04C-BF78-8C8FAC34A974}"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19545A82-0EF7-424A-B17C-075AB7479C76}" srcId="{3271F505-C3FF-754B-908B-494AD0E2A605}" destId="{B4C1D064-BA44-844B-A2F2-1467D57B3DC4}" srcOrd="2" destOrd="0" parTransId="{7D7594D6-9390-6C4A-8F58-04ACCAB058EA}" sibTransId="{D4F10827-D5DD-8342-9C1A-E83DCE9D6F49}"/>
    <dgm:cxn modelId="{CD0CE997-B428-C74D-8F50-0415CF76E67F}" srcId="{2514355C-BD07-304E-A9A7-5B5A8E330603}" destId="{8AF4DBE5-D1CE-DD4C-9CE4-60DD5602C7CA}" srcOrd="1" destOrd="0" parTransId="{1EF48EDA-8CF5-8D42-AB40-54229C718025}" sibTransId="{4BBEC0EF-1496-4149-8F4F-48A1110908BB}"/>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EBEFBD1-92F3-9A4C-82DE-60717B78124D}" srcId="{8AF4DBE5-D1CE-DD4C-9CE4-60DD5602C7CA}" destId="{CD2163DA-4932-084C-9EAD-3AEB9F60245D}" srcOrd="1" destOrd="0" parTransId="{4ABAB12B-92BE-E24A-B331-12256B8252D9}" sibTransId="{0ED0B7DD-BF44-F54A-ADEA-926BD221FD74}"/>
    <dgm:cxn modelId="{075860D2-9471-AF46-A47A-02B00AE99BB5}" type="presOf" srcId="{8AF4DBE5-D1CE-DD4C-9CE4-60DD5602C7CA}" destId="{AE2C2B1E-BC40-EA4C-8659-D1805A6BB825}"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AC1503ED-51AF-A74E-B627-49CBDE6C0E0E}" type="presOf" srcId="{CA3D650F-52D7-2F4F-96C0-F0B31CBB53DA}" destId="{02DEDF47-B60B-174C-B68D-9085A3F1AB6A}"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a:effectLst>
                <a:outerShdw blurRad="38100" dist="38100" dir="2700000" algn="tl">
                  <a:srgbClr val="000000">
                    <a:alpha val="43137"/>
                  </a:srgbClr>
                </a:outerShdw>
              </a:effectLst>
            </a:rPr>
            <a:t>Increase the number of bits that are retrieved at one time by making DRAMs “wider” rather than “deeper” and by using 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dgm:spPr/>
      <dgm:t>
        <a:bodyPr/>
        <a:lstStyle/>
        <a:p>
          <a:pPr rtl="0"/>
          <a:r>
            <a:rPr lang="en-US" b="1" dirty="0">
              <a:effectLst>
                <a:outerShdw blurRad="38100" dist="38100" dir="2700000" algn="tl">
                  <a:srgbClr val="000000">
                    <a:alpha val="43137"/>
                  </a:srgbClr>
                </a:outerShdw>
              </a:effectLst>
            </a:rPr>
            <a:t>Change the DRAM interface to make it more efficient by including a cache or other buffering scheme on the DRAM chip</a:t>
          </a: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ln>
          <a:solidFill>
            <a:schemeClr val="accent4"/>
          </a:solidFill>
        </a:ln>
      </dgm:spPr>
    </dgm:pt>
    <dgm:pt modelId="{DDA5D090-4EDE-CC46-88A9-94E77850F40F}" type="pres">
      <dgm:prSet presAssocID="{C19F7702-5F4C-F44B-9333-C56759486144}" presName="d1" presStyleLbl="callout" presStyleIdx="1" presStyleCnt="8"/>
      <dgm:spPr>
        <a:ln>
          <a:solidFill>
            <a:schemeClr val="accent4"/>
          </a:solidFill>
        </a:ln>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ln>
          <a:solidFill>
            <a:schemeClr val="accent4"/>
          </a:solidFill>
        </a:ln>
      </dgm:spPr>
    </dgm:pt>
    <dgm:pt modelId="{816E5757-0CAD-CD46-B964-B653CB3D2F71}" type="pres">
      <dgm:prSet presAssocID="{E155F29C-A5B5-0E46-A2C7-79E6A500D145}" presName="d2" presStyleLbl="callout" presStyleIdx="3" presStyleCnt="8"/>
      <dgm:spPr>
        <a:ln>
          <a:solidFill>
            <a:schemeClr val="accent4"/>
          </a:solidFill>
        </a:ln>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ln>
          <a:solidFill>
            <a:schemeClr val="accent4"/>
          </a:solidFill>
        </a:ln>
      </dgm:spPr>
    </dgm:pt>
    <dgm:pt modelId="{09E031DD-5B6F-B149-9EF5-9E627F32C5E0}" type="pres">
      <dgm:prSet presAssocID="{8CAB68A3-B26F-2B4B-B51A-0CF38939513F}" presName="d3" presStyleLbl="callout" presStyleIdx="5" presStyleCnt="8"/>
      <dgm:spPr>
        <a:ln>
          <a:solidFill>
            <a:schemeClr val="accent4"/>
          </a:solidFill>
        </a:ln>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ln>
          <a:solidFill>
            <a:schemeClr val="accent4"/>
          </a:solidFill>
        </a:ln>
      </dgm:spPr>
    </dgm:pt>
    <dgm:pt modelId="{C5CA4BDE-6447-5546-B9F5-65BD75E05390}" type="pres">
      <dgm:prSet presAssocID="{2BB322CA-E42D-4846-BC15-76177995191D}" presName="d4" presStyleLbl="callout" presStyleIdx="7" presStyleCnt="8"/>
      <dgm:spPr>
        <a:ln>
          <a:solidFill>
            <a:schemeClr val="accent4"/>
          </a:solidFill>
        </a:ln>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Weighed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30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tons</a:t>
          </a: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Occupied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1500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square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feet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floor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space</a:t>
          </a: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Contained</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more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18,000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vacuum</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tubes</a:t>
          </a: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140 kW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Power</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consumption</a:t>
          </a: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5000</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additions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second</a:t>
          </a: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Decimal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rather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binary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machine</a:t>
          </a: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Memory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consisted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  20 accumulators,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each</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holding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a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10 digit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number</a:t>
          </a: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Major</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drawback </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was the need</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 for manual programming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by setting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switches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and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plugging/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unplugging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4494615" numCol="1" spcCol="1270" anchor="t" anchorCtr="0">
          <a:noAutofit/>
        </a:bodyPr>
        <a:lstStyle/>
        <a:p>
          <a:pPr marL="0" lvl="0" indent="0" algn="l" defTabSz="1200150" rtl="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1965; Gordon Moore – co-founder of Intel</a:t>
          </a: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2574188" numCol="1" spcCol="1270" anchor="t" anchorCtr="0">
          <a:noAutofit/>
        </a:bodyPr>
        <a:lstStyle/>
        <a:p>
          <a:pPr marL="0" lvl="0" indent="0" algn="l" defTabSz="1200150" rtl="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Observed number of transistors that could be put on a single chip was doubling every year</a:t>
          </a: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rPr>
            <a:t>The pace slowed to a doubling every 18 months in the 1970’s but has sustained that rate ever since</a:t>
          </a: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307524" numCol="1" spcCol="1270" anchor="t" anchorCtr="0">
          <a:noAutofit/>
        </a:bodyPr>
        <a:lstStyle/>
        <a:p>
          <a:pPr marL="0" lvl="0" indent="0" algn="l" defTabSz="1200150" rtl="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Consequences of Moore’s law: </a:t>
          </a: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kern="1200" dirty="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Since 1970 semiconductor memory has been through 13 generations</a:t>
          </a:r>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Each generation has provided four times the storage density of the previous generation, accompanied by declining cost per bit and declining access time</a:t>
          </a:r>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1974 the price per bit of semiconductor memory dropped below the price per bit of core memory</a:t>
          </a:r>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There has been a continuing and rapid decline in memory cost accompanied by a corresponding increase in physical memory density</a:t>
          </a: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Developments in memory and processor technologies changed the nature of computers in less than a decade</a:t>
          </a: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1970 Fairchild produced the first relatively capacious semiconductor memory</a:t>
          </a:r>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Chip was about the size of a single core</a:t>
          </a: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Could hold 256 bits of memory</a:t>
          </a:r>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Non-destructive</a:t>
          </a:r>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Much faster than core </a:t>
          </a:r>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number of bits that are retrieved at one time by making DRAMs “wider” rather than “deeper” and by using wide bus data paths</a:t>
          </a: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Change the DRAM interface to make it more efficient by including a cache or other buffering scheme on the DRAM chip</a:t>
          </a: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Reduce the frequency of memory access by incorporating increasingly complex and efficient cache structures between the processor and main memory</a:t>
          </a: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interconnect bandwidth between processors and memory by using higher speed buses and a hierarchy of buses to buffer and structure data flow</a:t>
          </a: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2 “Computer</a:t>
            </a:r>
            <a:r>
              <a:rPr lang="en-US" baseline="0" dirty="0">
                <a:latin typeface="Times New Roman" pitchFamily="-110" charset="0"/>
              </a:rPr>
              <a:t> Evolution and Performance</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atin typeface="Times New Roman" pitchFamily="-110" charset="0"/>
              </a:rPr>
              <a:t>Adapted</a:t>
            </a:r>
            <a:r>
              <a:rPr lang="en-GB"/>
              <a:t> by Thân</a:t>
            </a:r>
            <a:r>
              <a:rPr lang="en-GB" baseline="0"/>
              <a:t> Văn Sử</a:t>
            </a:r>
            <a:endParaRPr lang="en-GB"/>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a:solidFill>
                  <a:schemeClr val="tx1"/>
                </a:solidFill>
                <a:latin typeface="Times New Roman" pitchFamily="-110" charset="0"/>
                <a:ea typeface="+mn-ea"/>
                <a:cs typeface="+mn-cs"/>
              </a:rPr>
              <a:t>the ALU contain storage locations, called </a:t>
            </a:r>
            <a:r>
              <a:rPr kumimoji="1" lang="en-US" sz="1200" i="1" kern="1200" baseline="0" dirty="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14</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1950s saw the birth of the computer industry with</a:t>
            </a:r>
          </a:p>
          <a:p>
            <a:r>
              <a:rPr kumimoji="1" lang="en-US" sz="1200" kern="1200" baseline="0" dirty="0">
                <a:solidFill>
                  <a:schemeClr val="tx1"/>
                </a:solidFill>
                <a:latin typeface="Times New Roman" pitchFamily="-110" charset="0"/>
                <a:ea typeface="+mn-ea"/>
                <a:cs typeface="+mn-cs"/>
              </a:rPr>
              <a:t>two companies, Sperry and IBM, dominating the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1947, Eckert and Mauchly formed the Eckert-Mauchly Computer</a:t>
            </a:r>
          </a:p>
          <a:p>
            <a:r>
              <a:rPr kumimoji="1" lang="en-US" sz="1200" kern="1200" baseline="0" dirty="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a:solidFill>
                  <a:schemeClr val="tx1"/>
                </a:solidFill>
                <a:latin typeface="Times New Roman" pitchFamily="-110" charset="0"/>
                <a:ea typeface="+mn-ea"/>
                <a:cs typeface="+mn-cs"/>
              </a:rPr>
              <a:t>which went on to build a series of successor machines.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a:solidFill>
                  <a:schemeClr val="tx1"/>
                </a:solidFill>
                <a:latin typeface="Times New Roman" pitchFamily="-110" charset="0"/>
                <a:ea typeface="+mn-ea"/>
                <a:cs typeface="+mn-cs"/>
              </a:rPr>
              <a:t>perform.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a:solidFill>
                  <a:schemeClr val="tx1"/>
                </a:solidFill>
                <a:latin typeface="Times New Roman" pitchFamily="-110" charset="0"/>
                <a:ea typeface="+mn-ea"/>
                <a:cs typeface="+mn-cs"/>
              </a:rPr>
              <a:t>each company tries to make its new machines </a:t>
            </a:r>
            <a:r>
              <a:rPr kumimoji="1" lang="en-US" sz="1200" i="1" kern="1200" baseline="0" dirty="0">
                <a:solidFill>
                  <a:schemeClr val="tx1"/>
                </a:solidFill>
                <a:latin typeface="Times New Roman" pitchFamily="-110" charset="0"/>
                <a:ea typeface="+mn-ea"/>
                <a:cs typeface="+mn-cs"/>
              </a:rPr>
              <a:t>backward compatible with the older</a:t>
            </a:r>
          </a:p>
          <a:p>
            <a:r>
              <a:rPr kumimoji="1" lang="en-US" sz="1200" kern="1200" baseline="0" dirty="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15</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IBM, then the major manufacturer of punched-card processing equipment,</a:t>
            </a:r>
          </a:p>
          <a:p>
            <a:r>
              <a:rPr kumimoji="1" lang="en-US" sz="1200" kern="1200" baseline="0" dirty="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a:solidFill>
                  <a:schemeClr val="tx1"/>
                </a:solidFill>
                <a:latin typeface="Times New Roman" pitchFamily="-110" charset="0"/>
                <a:ea typeface="+mn-ea"/>
                <a:cs typeface="+mn-cs"/>
              </a:rPr>
              <a:t>glass capsule, and a vacuum, the transistor is a </a:t>
            </a:r>
            <a:r>
              <a:rPr kumimoji="1" lang="en-US" sz="1200" i="1" kern="1200" baseline="0" dirty="0">
                <a:solidFill>
                  <a:schemeClr val="tx1"/>
                </a:solidFill>
                <a:latin typeface="Times New Roman" pitchFamily="-110" charset="0"/>
                <a:ea typeface="+mn-ea"/>
                <a:cs typeface="+mn-cs"/>
              </a:rPr>
              <a:t>solid-state device, made from silicon.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transistor was invented at Bell Labs in 1947 and by the 1950s had</a:t>
            </a:r>
          </a:p>
          <a:p>
            <a:r>
              <a:rPr kumimoji="1" lang="en-US" sz="1200" kern="1200" baseline="0" dirty="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a:solidFill>
                  <a:schemeClr val="tx1"/>
                </a:solidFill>
                <a:latin typeface="Times New Roman" pitchFamily="-110" charset="0"/>
                <a:ea typeface="+mn-ea"/>
                <a:cs typeface="+mn-cs"/>
              </a:rPr>
              <a:t>with the 7000 series.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use of the transistor defines the </a:t>
            </a:r>
            <a:r>
              <a:rPr kumimoji="1" lang="en-US" sz="1200" i="1" kern="1200" baseline="0" dirty="0">
                <a:solidFill>
                  <a:schemeClr val="tx1"/>
                </a:solidFill>
                <a:latin typeface="Times New Roman" pitchFamily="-110" charset="0"/>
                <a:ea typeface="+mn-ea"/>
                <a:cs typeface="+mn-cs"/>
              </a:rPr>
              <a:t>second generation of computers.</a:t>
            </a:r>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17</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a:solidFill>
                  <a:schemeClr val="tx1"/>
                </a:solidFill>
                <a:latin typeface="Times New Roman" pitchFamily="-110" charset="0"/>
                <a:ea typeface="+mn-ea"/>
                <a:cs typeface="+mn-cs"/>
              </a:rPr>
              <a:t>high-level programming languages, and the provision of </a:t>
            </a:r>
            <a:r>
              <a:rPr kumimoji="1" lang="en-US" sz="1200" i="1" kern="1200" baseline="0" dirty="0">
                <a:solidFill>
                  <a:schemeClr val="tx1"/>
                </a:solidFill>
                <a:latin typeface="Times New Roman" pitchFamily="-110" charset="0"/>
                <a:ea typeface="+mn-ea"/>
                <a:cs typeface="+mn-cs"/>
              </a:rPr>
              <a:t>system software </a:t>
            </a:r>
            <a:r>
              <a:rPr kumimoji="1" lang="en-US" sz="1200" i="0" kern="1200" baseline="0" dirty="0">
                <a:solidFill>
                  <a:schemeClr val="tx1"/>
                </a:solidFill>
                <a:latin typeface="Times New Roman" pitchFamily="-110" charset="0"/>
                <a:ea typeface="+mn-ea"/>
                <a:cs typeface="+mn-cs"/>
              </a:rPr>
              <a:t>with the</a:t>
            </a:r>
          </a:p>
          <a:p>
            <a:r>
              <a:rPr kumimoji="1" lang="en-US" sz="1200" kern="1200" baseline="0" dirty="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a:solidFill>
                  <a:schemeClr val="tx1"/>
                </a:solidFill>
                <a:latin typeface="Times New Roman" pitchFamily="-110" charset="0"/>
                <a:ea typeface="+mn-ea"/>
                <a:cs typeface="+mn-cs"/>
              </a:rPr>
              <a:t>to what modern OSes like Windows and Linux do.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From the introduction of the 700 series in 1952 to the introduction</a:t>
            </a:r>
          </a:p>
          <a:p>
            <a:r>
              <a:rPr kumimoji="1" lang="en-US" sz="1200" kern="1200" baseline="0" dirty="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a:solidFill>
                  <a:schemeClr val="tx1"/>
                </a:solidFill>
                <a:latin typeface="Times New Roman" pitchFamily="-110" charset="0"/>
                <a:ea typeface="+mn-ea"/>
                <a:cs typeface="+mn-cs"/>
              </a:rPr>
              <a:t>10</a:t>
            </a:r>
          </a:p>
          <a:p>
            <a:r>
              <a:rPr kumimoji="1" lang="en-US" sz="1200" kern="1200" baseline="0" dirty="0">
                <a:solidFill>
                  <a:schemeClr val="tx1"/>
                </a:solidFill>
                <a:latin typeface="Times New Roman" pitchFamily="-110" charset="0"/>
                <a:ea typeface="+mn-ea"/>
                <a:cs typeface="+mn-cs"/>
              </a:rPr>
              <a:t>36-bit words, grew from 2K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to 32K words, while the time to access one</a:t>
            </a:r>
          </a:p>
          <a:p>
            <a:r>
              <a:rPr kumimoji="1" lang="en-US" sz="1200" kern="1200" baseline="0" dirty="0">
                <a:solidFill>
                  <a:schemeClr val="tx1"/>
                </a:solidFill>
                <a:latin typeface="Times New Roman" pitchFamily="-110" charset="0"/>
                <a:ea typeface="+mn-ea"/>
                <a:cs typeface="+mn-cs"/>
              </a:rPr>
              <a:t>word of memory, the </a:t>
            </a:r>
            <a:r>
              <a:rPr kumimoji="1" lang="en-US" sz="1200" i="1" kern="1200" baseline="0" dirty="0">
                <a:solidFill>
                  <a:schemeClr val="tx1"/>
                </a:solidFill>
                <a:latin typeface="Times New Roman" pitchFamily="-110" charset="0"/>
                <a:ea typeface="+mn-ea"/>
                <a:cs typeface="+mn-cs"/>
              </a:rPr>
              <a:t>memory cycle time, fell from 30 μs to 1.4 μs. </a:t>
            </a:r>
            <a:r>
              <a:rPr kumimoji="1" lang="en-US" sz="1200" b="0" i="0" kern="1200" baseline="0" dirty="0">
                <a:solidFill>
                  <a:schemeClr val="tx1"/>
                </a:solidFill>
                <a:latin typeface="Times New Roman" pitchFamily="-110" charset="0"/>
                <a:ea typeface="+mn-ea"/>
                <a:cs typeface="+mn-cs"/>
              </a:rPr>
              <a:t>The number of</a:t>
            </a:r>
          </a:p>
          <a:p>
            <a:r>
              <a:rPr kumimoji="1" lang="en-US" sz="1200" kern="1200" baseline="0" dirty="0">
                <a:solidFill>
                  <a:schemeClr val="tx1"/>
                </a:solidFill>
                <a:latin typeface="Times New Roman" pitchFamily="-110" charset="0"/>
                <a:ea typeface="+mn-ea"/>
                <a:cs typeface="+mn-cs"/>
              </a:rPr>
              <a:t>opcodes grew from a modest 24 to 185.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a:solidFill>
                  <a:schemeClr val="tx1"/>
                </a:solidFill>
                <a:latin typeface="Times New Roman" pitchFamily="-110" charset="0"/>
                <a:ea typeface="+mn-ea"/>
                <a:cs typeface="+mn-cs"/>
              </a:rPr>
              <a:t>unit (CPU). Speed improvements are achieved by improved electronics (e.g., a</a:t>
            </a:r>
          </a:p>
          <a:p>
            <a:r>
              <a:rPr kumimoji="1" lang="en-US" sz="1200" kern="1200" baseline="0" dirty="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a:solidFill>
                  <a:schemeClr val="tx1"/>
                </a:solidFill>
                <a:latin typeface="Times New Roman" pitchFamily="-110" charset="0"/>
                <a:ea typeface="+mn-ea"/>
                <a:cs typeface="+mn-cs"/>
              </a:rPr>
              <a:t>use of </a:t>
            </a:r>
            <a:r>
              <a:rPr kumimoji="1" lang="en-US" sz="1200" b="0" kern="1200" baseline="0" dirty="0">
                <a:solidFill>
                  <a:schemeClr val="tx1"/>
                </a:solidFill>
                <a:latin typeface="Times New Roman" pitchFamily="-110" charset="0"/>
                <a:ea typeface="+mn-ea"/>
                <a:cs typeface="+mn-cs"/>
              </a:rPr>
              <a:t>data channels</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A</a:t>
            </a:r>
            <a:r>
              <a:rPr kumimoji="1" lang="en-US" sz="1200" b="1" kern="1200" baseline="0" dirty="0">
                <a:solidFill>
                  <a:schemeClr val="tx1"/>
                </a:solidFill>
                <a:latin typeface="Times New Roman" pitchFamily="-110" charset="0"/>
                <a:ea typeface="+mn-ea"/>
                <a:cs typeface="+mn-cs"/>
              </a:rPr>
              <a:t> data channel </a:t>
            </a:r>
            <a:r>
              <a:rPr kumimoji="1" lang="en-US" sz="1200" b="0" kern="1200" baseline="0" dirty="0">
                <a:solidFill>
                  <a:schemeClr val="tx1"/>
                </a:solidFill>
                <a:latin typeface="Times New Roman" pitchFamily="-110" charset="0"/>
                <a:ea typeface="+mn-ea"/>
                <a:cs typeface="+mn-cs"/>
              </a:rPr>
              <a:t>is an independent I/O module with its own</a:t>
            </a:r>
          </a:p>
          <a:p>
            <a:r>
              <a:rPr kumimoji="1" lang="en-US" sz="1200" kern="1200" baseline="0" dirty="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a:solidFill>
                  <a:schemeClr val="tx1"/>
                </a:solidFill>
                <a:latin typeface="Times New Roman" pitchFamily="-110" charset="0"/>
                <a:ea typeface="+mn-ea"/>
                <a:cs typeface="+mn-cs"/>
              </a:rPr>
              <a:t>burden.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new feature is the </a:t>
            </a:r>
            <a:r>
              <a:rPr kumimoji="1" lang="en-US" sz="1200" b="1" kern="1200" baseline="0" dirty="0">
                <a:solidFill>
                  <a:schemeClr val="tx1"/>
                </a:solidFill>
                <a:latin typeface="Times New Roman" pitchFamily="-110" charset="0"/>
                <a:ea typeface="+mn-ea"/>
                <a:cs typeface="+mn-cs"/>
              </a:rPr>
              <a:t>multiplexor, </a:t>
            </a:r>
            <a:r>
              <a:rPr kumimoji="1" lang="en-US" sz="1200" b="0" kern="1200" baseline="0" dirty="0">
                <a:solidFill>
                  <a:schemeClr val="tx1"/>
                </a:solidFill>
                <a:latin typeface="Times New Roman" pitchFamily="-110" charset="0"/>
                <a:ea typeface="+mn-ea"/>
                <a:cs typeface="+mn-cs"/>
              </a:rPr>
              <a:t>which is the central termination</a:t>
            </a:r>
          </a:p>
          <a:p>
            <a:r>
              <a:rPr kumimoji="1" lang="en-US" sz="1200" kern="1200" baseline="0" dirty="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20</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 single, self-contained transistor is called a </a:t>
            </a:r>
            <a:r>
              <a:rPr kumimoji="1" lang="en-US" sz="1200" i="1" kern="1200" baseline="0" dirty="0">
                <a:solidFill>
                  <a:schemeClr val="tx1"/>
                </a:solidFill>
                <a:latin typeface="Times New Roman" pitchFamily="-110" charset="0"/>
                <a:ea typeface="+mn-ea"/>
                <a:cs typeface="+mn-cs"/>
              </a:rPr>
              <a:t>discrete component. </a:t>
            </a:r>
            <a:r>
              <a:rPr kumimoji="1" lang="en-US" sz="1200" i="0" kern="1200" baseline="0" dirty="0">
                <a:solidFill>
                  <a:schemeClr val="tx1"/>
                </a:solidFill>
                <a:latin typeface="Times New Roman" pitchFamily="-110" charset="0"/>
                <a:ea typeface="+mn-ea"/>
                <a:cs typeface="+mn-cs"/>
              </a:rPr>
              <a:t>Throughout the</a:t>
            </a:r>
          </a:p>
          <a:p>
            <a:r>
              <a:rPr kumimoji="1" lang="en-US" sz="1200" kern="1200" baseline="0" dirty="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a:solidFill>
                  <a:schemeClr val="tx1"/>
                </a:solidFill>
                <a:latin typeface="Times New Roman" pitchFamily="-110" charset="0"/>
                <a:ea typeface="+mn-ea"/>
                <a:cs typeface="+mn-cs"/>
              </a:rPr>
              <a:t>transistors, resistors, capacitors, and so on. Discrete components were</a:t>
            </a:r>
          </a:p>
          <a:p>
            <a:r>
              <a:rPr kumimoji="1" lang="en-US" sz="1200" kern="1200" baseline="0" dirty="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a:solidFill>
                  <a:schemeClr val="tx1"/>
                </a:solidFill>
                <a:latin typeface="Times New Roman" pitchFamily="-110" charset="0"/>
                <a:ea typeface="+mn-ea"/>
                <a:cs typeface="+mn-cs"/>
              </a:rPr>
              <a:t>to circuit board, was expensive and cumbersome.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a:solidFill>
                  <a:schemeClr val="tx1"/>
                </a:solidFill>
                <a:latin typeface="Times New Roman" pitchFamily="-110" charset="0"/>
                <a:ea typeface="+mn-ea"/>
                <a:cs typeface="+mn-cs"/>
              </a:rPr>
              <a:t>powerful machines increasingly difficult.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a:solidFill>
                  <a:schemeClr val="tx1"/>
                </a:solidFill>
                <a:latin typeface="Times New Roman" pitchFamily="-110" charset="0"/>
                <a:ea typeface="+mn-ea"/>
                <a:cs typeface="+mn-cs"/>
              </a:rPr>
              <a:t>integrated</a:t>
            </a:r>
          </a:p>
          <a:p>
            <a:r>
              <a:rPr kumimoji="1" lang="en-US" sz="1200" b="1" kern="1200" baseline="0" dirty="0">
                <a:solidFill>
                  <a:schemeClr val="tx1"/>
                </a:solidFill>
                <a:latin typeface="Times New Roman" pitchFamily="-110" charset="0"/>
                <a:ea typeface="+mn-ea"/>
                <a:cs typeface="+mn-cs"/>
              </a:rPr>
              <a:t>circuit </a:t>
            </a:r>
            <a:r>
              <a:rPr kumimoji="1" lang="en-US" sz="1200" b="0" kern="1200" baseline="0" dirty="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21</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a:solidFill>
                  <a:schemeClr val="tx1"/>
                </a:solidFill>
                <a:latin typeface="Times New Roman" pitchFamily="-110" charset="0"/>
                <a:ea typeface="+mn-ea"/>
                <a:cs typeface="+mn-cs"/>
              </a:rPr>
              <a:t>found in Chapter 11.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We can relate this to our four</a:t>
            </a:r>
          </a:p>
          <a:p>
            <a:r>
              <a:rPr kumimoji="1" lang="en-US" sz="1200" kern="1200" baseline="0" dirty="0">
                <a:solidFill>
                  <a:schemeClr val="tx1"/>
                </a:solidFill>
                <a:latin typeface="Times New Roman" pitchFamily="-110" charset="0"/>
                <a:ea typeface="+mn-ea"/>
                <a:cs typeface="+mn-cs"/>
              </a:rPr>
              <a:t>basic functions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storage: </a:t>
            </a:r>
            <a:r>
              <a:rPr kumimoji="1" lang="en-US" sz="1200" b="0" kern="1200" baseline="0" dirty="0">
                <a:solidFill>
                  <a:schemeClr val="tx1"/>
                </a:solidFill>
                <a:latin typeface="Times New Roman" pitchFamily="-110" charset="0"/>
                <a:ea typeface="+mn-ea"/>
                <a:cs typeface="+mn-cs"/>
              </a:rPr>
              <a:t>Provided by memory cells.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processing: </a:t>
            </a:r>
            <a:r>
              <a:rPr kumimoji="1" lang="en-US" sz="1200" b="0" kern="1200" baseline="0" dirty="0">
                <a:solidFill>
                  <a:schemeClr val="tx1"/>
                </a:solidFill>
                <a:latin typeface="Times New Roman" pitchFamily="-110" charset="0"/>
                <a:ea typeface="+mn-ea"/>
                <a:cs typeface="+mn-cs"/>
              </a:rPr>
              <a:t>Provided by gates.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movement: </a:t>
            </a:r>
            <a:r>
              <a:rPr kumimoji="1" lang="en-US" sz="1200" b="0" kern="1200" baseline="0" dirty="0">
                <a:solidFill>
                  <a:schemeClr val="tx1"/>
                </a:solidFill>
                <a:latin typeface="Times New Roman" pitchFamily="-110" charset="0"/>
                <a:ea typeface="+mn-ea"/>
                <a:cs typeface="+mn-cs"/>
              </a:rPr>
              <a:t>The paths among components are used to move data from</a:t>
            </a:r>
          </a:p>
          <a:p>
            <a:r>
              <a:rPr kumimoji="1" lang="en-US" sz="1200" kern="1200" baseline="0" dirty="0">
                <a:solidFill>
                  <a:schemeClr val="tx1"/>
                </a:solidFill>
                <a:latin typeface="Times New Roman" pitchFamily="-110" charset="0"/>
                <a:ea typeface="+mn-ea"/>
                <a:cs typeface="+mn-cs"/>
              </a:rPr>
              <a:t>memory to memory and from memory through gates to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The paths among components can carry control signals. For example,</a:t>
            </a:r>
          </a:p>
          <a:p>
            <a:r>
              <a:rPr kumimoji="1" lang="en-US" sz="1200" kern="1200" baseline="0" dirty="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a:solidFill>
                  <a:schemeClr val="tx1"/>
                </a:solidFill>
                <a:latin typeface="Times New Roman" pitchFamily="-110" charset="0"/>
                <a:ea typeface="+mn-ea"/>
                <a:cs typeface="+mn-cs"/>
              </a:rPr>
              <a:t>is 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a:solidFill>
                  <a:schemeClr val="tx1"/>
                </a:solidFill>
                <a:latin typeface="Times New Roman" pitchFamily="-110" charset="0"/>
                <a:ea typeface="+mn-ea"/>
                <a:cs typeface="+mn-cs"/>
              </a:rPr>
              <a:t>electronic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2.7 depicts the key concepts in an integrated circuit. A thin </a:t>
            </a:r>
            <a:r>
              <a:rPr kumimoji="1" lang="en-US" sz="1200" b="1" kern="1200" baseline="0" dirty="0">
                <a:solidFill>
                  <a:schemeClr val="tx1"/>
                </a:solidFill>
                <a:latin typeface="Times New Roman" pitchFamily="-110" charset="0"/>
                <a:ea typeface="+mn-ea"/>
                <a:cs typeface="+mn-cs"/>
              </a:rPr>
              <a:t>wafer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a:solidFill>
                  <a:schemeClr val="tx1"/>
                </a:solidFill>
                <a:latin typeface="Times New Roman" pitchFamily="-110" charset="0"/>
                <a:ea typeface="+mn-ea"/>
                <a:cs typeface="+mn-cs"/>
              </a:rPr>
              <a:t>chips. </a:t>
            </a:r>
            <a:r>
              <a:rPr kumimoji="1" lang="en-US" sz="1200" b="0" kern="1200" baseline="0" dirty="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Promulgate: phổ biến, công bố</a:t>
            </a:r>
            <a:br>
              <a:rPr kumimoji="1" lang="en-US" sz="1200" kern="1200" baseline="0" dirty="0">
                <a:solidFill>
                  <a:schemeClr val="tx1"/>
                </a:solidFill>
                <a:latin typeface="Times New Roman" pitchFamily="-110" charset="0"/>
                <a:ea typeface="+mn-ea"/>
                <a:cs typeface="+mn-cs"/>
              </a:rPr>
            </a:br>
            <a:r>
              <a:rPr kumimoji="1" lang="en-US" sz="1200" kern="1200" baseline="0" dirty="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a:solidFill>
                  <a:schemeClr val="tx1"/>
                </a:solidFill>
                <a:latin typeface="Times New Roman" pitchFamily="-110" charset="0"/>
                <a:ea typeface="+mn-ea"/>
                <a:cs typeface="+mn-cs"/>
              </a:rPr>
              <a:t>small scale</a:t>
            </a:r>
          </a:p>
          <a:p>
            <a:r>
              <a:rPr kumimoji="1" lang="en-US" sz="1200" i="1" kern="1200" baseline="0" dirty="0">
                <a:solidFill>
                  <a:schemeClr val="tx1"/>
                </a:solidFill>
                <a:latin typeface="Times New Roman" pitchFamily="-110" charset="0"/>
                <a:ea typeface="+mn-ea"/>
                <a:cs typeface="+mn-cs"/>
              </a:rPr>
              <a:t>Integration </a:t>
            </a:r>
            <a:r>
              <a:rPr kumimoji="1" lang="en-US" sz="1200" kern="1200" baseline="0" dirty="0">
                <a:solidFill>
                  <a:schemeClr val="tx1"/>
                </a:solidFill>
                <a:latin typeface="Times New Roman" pitchFamily="-110" charset="0"/>
                <a:ea typeface="+mn-ea"/>
                <a:cs typeface="+mn-cs"/>
              </a:rPr>
              <a:t>(SSI). As time went on, it became possible to pack more and more</a:t>
            </a:r>
          </a:p>
          <a:p>
            <a:r>
              <a:rPr kumimoji="1" lang="en-US" sz="1200" kern="1200" baseline="0" dirty="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25</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(đề </a:t>
            </a:r>
            <a:r>
              <a:rPr kumimoji="1" lang="en-US" sz="1200" kern="1200" baseline="0" dirty="0" err="1">
                <a:solidFill>
                  <a:schemeClr val="tx1"/>
                </a:solidFill>
                <a:latin typeface="Times New Roman" pitchFamily="-110" charset="0"/>
                <a:ea typeface="+mn-ea"/>
                <a:cs typeface="+mn-cs"/>
              </a:rPr>
              <a:t>xuất</a:t>
            </a:r>
            <a:r>
              <a:rPr kumimoji="1" lang="en-US" sz="1200" kern="1200" baseline="0">
                <a:solidFill>
                  <a:schemeClr val="tx1"/>
                </a:solidFill>
                <a:latin typeface="Times New Roman" pitchFamily="-110" charset="0"/>
                <a:ea typeface="+mn-ea"/>
                <a:cs typeface="+mn-cs"/>
              </a:rPr>
              <a:t>) </a:t>
            </a:r>
            <a:r>
              <a:rPr kumimoji="1" lang="en-US" sz="1200" kern="1200" baseline="0" dirty="0">
                <a:solidFill>
                  <a:schemeClr val="tx1"/>
                </a:solidFill>
                <a:latin typeface="Times New Roman" pitchFamily="-110" charset="0"/>
                <a:ea typeface="+mn-ea"/>
                <a:cs typeface="+mn-cs"/>
              </a:rPr>
              <a:t>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a:solidFill>
                  <a:schemeClr val="tx1"/>
                </a:solidFill>
                <a:latin typeface="Times New Roman" pitchFamily="-110" charset="0"/>
                <a:ea typeface="+mn-ea"/>
                <a:cs typeface="+mn-cs"/>
              </a:rPr>
              <a:t>Pace (bước đi) </a:t>
            </a:r>
            <a:r>
              <a:rPr kumimoji="1" lang="en-US" sz="1200" kern="1200" baseline="0" dirty="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reduction in power and cooling requirements.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a:solidFill>
                  <a:schemeClr val="tx1"/>
                </a:solidFill>
                <a:latin typeface="Times New Roman" pitchFamily="-110" charset="0"/>
                <a:ea typeface="+mn-ea"/>
                <a:cs typeface="+mn-cs"/>
              </a:rPr>
              <a:t>By 1964, IBM had a firm grip on the computer market with</a:t>
            </a:r>
          </a:p>
          <a:p>
            <a:r>
              <a:rPr kumimoji="1" lang="en-US" sz="1200" kern="1200" baseline="0" dirty="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a:solidFill>
                  <a:schemeClr val="tx1"/>
                </a:solidFill>
                <a:latin typeface="Times New Roman" pitchFamily="-110" charset="0"/>
                <a:ea typeface="+mn-ea"/>
                <a:cs typeface="+mn-cs"/>
              </a:rPr>
              <a:t>throughout this text.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was the industry’s first planned family of computers. The</a:t>
            </a:r>
          </a:p>
          <a:p>
            <a:r>
              <a:rPr kumimoji="1" lang="en-US" sz="1200" kern="1200" baseline="0" dirty="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concept of a family of compatible computers was both novel and</a:t>
            </a:r>
          </a:p>
          <a:p>
            <a:r>
              <a:rPr kumimoji="1" lang="en-US" sz="1200" kern="1200" baseline="0" dirty="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a:solidFill>
                  <a:schemeClr val="tx1"/>
                </a:solidFill>
                <a:latin typeface="Times New Roman" pitchFamily="-110" charset="0"/>
                <a:ea typeface="+mn-ea"/>
                <a:cs typeface="+mn-cs"/>
              </a:rPr>
              <a:t>family are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instruction set: </a:t>
            </a:r>
            <a:r>
              <a:rPr kumimoji="1" lang="en-US" sz="1200" b="0" kern="1200" baseline="0" dirty="0">
                <a:solidFill>
                  <a:schemeClr val="tx1"/>
                </a:solidFill>
                <a:latin typeface="Times New Roman" pitchFamily="-110" charset="0"/>
                <a:ea typeface="+mn-ea"/>
                <a:cs typeface="+mn-cs"/>
              </a:rPr>
              <a:t>In many cases, the exact same set of machine</a:t>
            </a:r>
          </a:p>
          <a:p>
            <a:r>
              <a:rPr kumimoji="1" lang="en-US" sz="1200" kern="1200" baseline="0" dirty="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operating system: </a:t>
            </a:r>
            <a:r>
              <a:rPr kumimoji="1" lang="en-US" sz="1200" b="0" kern="1200" baseline="0" dirty="0">
                <a:solidFill>
                  <a:schemeClr val="tx1"/>
                </a:solidFill>
                <a:latin typeface="Times New Roman" pitchFamily="-110" charset="0"/>
                <a:ea typeface="+mn-ea"/>
                <a:cs typeface="+mn-cs"/>
              </a:rPr>
              <a:t>The same basic operating system is</a:t>
            </a:r>
          </a:p>
          <a:p>
            <a:r>
              <a:rPr kumimoji="1" lang="en-US" sz="1200" b="0" kern="1200" baseline="0" dirty="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a:solidFill>
                  <a:schemeClr val="tx1"/>
                </a:solidFill>
                <a:latin typeface="Times New Roman" pitchFamily="-110" charset="0"/>
                <a:ea typeface="+mn-ea"/>
                <a:cs typeface="+mn-cs"/>
              </a:rPr>
              <a:t>to the higher-end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speed: </a:t>
            </a:r>
            <a:r>
              <a:rPr kumimoji="1" lang="en-US" sz="1200" b="0" kern="1200" baseline="0" dirty="0">
                <a:solidFill>
                  <a:schemeClr val="tx1"/>
                </a:solidFill>
                <a:latin typeface="Times New Roman" pitchFamily="-110" charset="0"/>
                <a:ea typeface="+mn-ea"/>
                <a:cs typeface="+mn-cs"/>
              </a:rPr>
              <a:t>The rate of instruction execution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number of I /O ports: </a:t>
            </a:r>
            <a:r>
              <a:rPr kumimoji="1" lang="en-US" sz="1200" b="0" kern="1200" baseline="0" dirty="0">
                <a:solidFill>
                  <a:schemeClr val="tx1"/>
                </a:solidFill>
                <a:latin typeface="Times New Roman" pitchFamily="-110" charset="0"/>
                <a:ea typeface="+mn-ea"/>
                <a:cs typeface="+mn-cs"/>
              </a:rPr>
              <a:t>The number of I/O ports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memory size: </a:t>
            </a:r>
            <a:r>
              <a:rPr kumimoji="1" lang="en-US" sz="1200" b="0" kern="1200" baseline="0" dirty="0">
                <a:solidFill>
                  <a:schemeClr val="tx1"/>
                </a:solidFill>
                <a:latin typeface="Times New Roman" pitchFamily="-110" charset="0"/>
                <a:ea typeface="+mn-ea"/>
                <a:cs typeface="+mn-cs"/>
              </a:rPr>
              <a:t>The size of main memory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cost: </a:t>
            </a:r>
            <a:r>
              <a:rPr kumimoji="1" lang="en-US" sz="1200" b="0" kern="1200" baseline="0" dirty="0">
                <a:solidFill>
                  <a:schemeClr val="tx1"/>
                </a:solidFill>
                <a:latin typeface="Times New Roman" pitchFamily="-110" charset="0"/>
                <a:ea typeface="+mn-ea"/>
                <a:cs typeface="+mn-cs"/>
              </a:rPr>
              <a:t>At a given point in time, the cost of a system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a:solidFill>
                  <a:schemeClr val="tx1"/>
                </a:solidFill>
                <a:latin typeface="Times New Roman" pitchFamily="-110" charset="0"/>
                <a:ea typeface="+mn-ea"/>
                <a:cs typeface="+mn-cs"/>
              </a:rPr>
              <a:t>a time on the Model 75.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In the same year that IBM shipped its first System/360,</a:t>
            </a:r>
          </a:p>
          <a:p>
            <a:r>
              <a:rPr kumimoji="1" lang="en-US" sz="1200" kern="1200" baseline="0" dirty="0">
                <a:solidFill>
                  <a:schemeClr val="tx1"/>
                </a:solidFill>
                <a:latin typeface="Times New Roman" pitchFamily="-110" charset="0"/>
                <a:ea typeface="+mn-ea"/>
                <a:cs typeface="+mn-cs"/>
              </a:rPr>
              <a:t>another momentous first shipment occurred: PDP-8 from Digital Equipment</a:t>
            </a:r>
          </a:p>
          <a:p>
            <a:r>
              <a:rPr kumimoji="1" lang="en-US" sz="1200" kern="1200" baseline="0" dirty="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a:solidFill>
                  <a:schemeClr val="tx1"/>
                </a:solidFill>
                <a:latin typeface="Times New Roman" pitchFamily="-110" charset="0"/>
                <a:ea typeface="+mn-ea"/>
                <a:cs typeface="+mn-cs"/>
              </a:rPr>
              <a:t>months before cost hundreds of thousands of dollars.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a:solidFill>
                  <a:schemeClr val="tx1"/>
                </a:solidFill>
                <a:latin typeface="Times New Roman" pitchFamily="-110" charset="0"/>
                <a:ea typeface="+mn-ea"/>
                <a:cs typeface="+mn-cs"/>
              </a:rPr>
              <a:t>came to be known as </a:t>
            </a:r>
            <a:r>
              <a:rPr kumimoji="1" lang="en-US" sz="1200" b="1" kern="1200" baseline="0" dirty="0">
                <a:solidFill>
                  <a:schemeClr val="tx1"/>
                </a:solidFill>
                <a:latin typeface="Times New Roman" pitchFamily="-110" charset="0"/>
                <a:ea typeface="+mn-ea"/>
                <a:cs typeface="+mn-cs"/>
              </a:rPr>
              <a:t>original equipment manufacturers (OEMs), </a:t>
            </a:r>
            <a:r>
              <a:rPr kumimoji="1" lang="en-US" sz="1200" b="0" kern="1200" baseline="0" dirty="0">
                <a:solidFill>
                  <a:schemeClr val="tx1"/>
                </a:solidFill>
                <a:latin typeface="Times New Roman" pitchFamily="-110" charset="0"/>
                <a:ea typeface="+mn-ea"/>
                <a:cs typeface="+mn-cs"/>
              </a:rPr>
              <a:t>and the</a:t>
            </a:r>
          </a:p>
          <a:p>
            <a:r>
              <a:rPr kumimoji="1" lang="en-US" sz="1200" kern="1200" baseline="0" dirty="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PDP-8 was an immediate hit and made DEC’s fortune. This machine</a:t>
            </a:r>
          </a:p>
          <a:p>
            <a:r>
              <a:rPr kumimoji="1" lang="en-US" sz="1200" kern="1200" baseline="0" dirty="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a:solidFill>
                  <a:schemeClr val="tx1"/>
                </a:solidFill>
                <a:latin typeface="Times New Roman" pitchFamily="-110" charset="0"/>
                <a:ea typeface="+mn-ea"/>
                <a:cs typeface="+mn-cs"/>
              </a:rPr>
              <a:t>number two computer manufacturer, behind IBM.</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28</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a:solidFill>
                  <a:schemeClr val="tx1"/>
                </a:solidFill>
                <a:latin typeface="Times New Roman" pitchFamily="-110" charset="0"/>
                <a:ea typeface="+mn-ea"/>
                <a:cs typeface="+mn-cs"/>
              </a:rPr>
              <a:t>chips can contain more than one billion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30</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application of integrated circuit technology</a:t>
            </a:r>
          </a:p>
          <a:p>
            <a:r>
              <a:rPr kumimoji="1" lang="en-US" sz="1200" kern="1200" baseline="0" dirty="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a:solidFill>
                  <a:schemeClr val="tx1"/>
                </a:solidFill>
                <a:latin typeface="Times New Roman" pitchFamily="-110" charset="0"/>
                <a:ea typeface="+mn-ea"/>
                <a:cs typeface="+mn-cs"/>
              </a:rPr>
              <a:t>technology could be used to construct memories.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the 1950s and 1960s, most computer memory was constructed from tiny</a:t>
            </a:r>
          </a:p>
          <a:p>
            <a:r>
              <a:rPr kumimoji="1" lang="en-US" sz="1200" kern="1200" baseline="0" dirty="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a:solidFill>
                  <a:schemeClr val="tx1"/>
                </a:solidFill>
                <a:latin typeface="Times New Roman" pitchFamily="-110" charset="0"/>
                <a:ea typeface="+mn-ea"/>
                <a:cs typeface="+mn-cs"/>
              </a:rPr>
              <a:t>computer. Magnetized one way, a ring (called a </a:t>
            </a:r>
            <a:r>
              <a:rPr kumimoji="1" lang="en-US" sz="1200" i="1" kern="1200" baseline="0" dirty="0">
                <a:solidFill>
                  <a:schemeClr val="tx1"/>
                </a:solidFill>
                <a:latin typeface="Times New Roman" pitchFamily="-110" charset="0"/>
                <a:ea typeface="+mn-ea"/>
                <a:cs typeface="+mn-cs"/>
              </a:rPr>
              <a:t>core) represented a one; magnetized</a:t>
            </a:r>
          </a:p>
          <a:p>
            <a:r>
              <a:rPr kumimoji="1" lang="en-US" sz="1200" kern="1200" baseline="0" dirty="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a:solidFill>
                  <a:schemeClr val="tx1"/>
                </a:solidFill>
                <a:latin typeface="Times New Roman" pitchFamily="-110" charset="0"/>
                <a:ea typeface="+mn-ea"/>
                <a:cs typeface="+mn-cs"/>
              </a:rPr>
              <a:t>as it had been extracted.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Then, in 1970, Fairchild produced the first relatively capacious (</a:t>
            </a:r>
            <a:r>
              <a:rPr kumimoji="1" lang="en-US" sz="1200" kern="1200" baseline="0" dirty="0" err="1">
                <a:solidFill>
                  <a:schemeClr val="tx1"/>
                </a:solidFill>
                <a:latin typeface="Times New Roman" pitchFamily="-110" charset="0"/>
                <a:ea typeface="+mn-ea"/>
                <a:cs typeface="+mn-cs"/>
              </a:rPr>
              <a:t>có</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thể</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chứa</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nhiều</a:t>
            </a:r>
            <a:r>
              <a:rPr kumimoji="1" lang="en-US" sz="1200" kern="1200" baseline="0" dirty="0">
                <a:solidFill>
                  <a:schemeClr val="tx1"/>
                </a:solidFill>
                <a:latin typeface="Times New Roman" pitchFamily="-110" charset="0"/>
                <a:ea typeface="+mn-ea"/>
                <a:cs typeface="+mn-cs"/>
              </a:rPr>
              <a:t>) semiconductor</a:t>
            </a:r>
          </a:p>
          <a:p>
            <a:r>
              <a:rPr kumimoji="1" lang="en-US" sz="1200" kern="1200" baseline="0" dirty="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a:solidFill>
                  <a:schemeClr val="tx1"/>
                </a:solidFill>
                <a:latin typeface="Times New Roman" pitchFamily="-110" charset="0"/>
                <a:ea typeface="+mn-ea"/>
                <a:cs typeface="+mn-cs"/>
              </a:rPr>
              <a:t>Since 1970, semiconductor memory has been through 13 generations: 1K, 4K,</a:t>
            </a:r>
          </a:p>
          <a:p>
            <a:r>
              <a:rPr kumimoji="1" lang="en-US" sz="1200" kern="1200" baseline="0" dirty="0">
                <a:solidFill>
                  <a:schemeClr val="tx1"/>
                </a:solidFill>
                <a:latin typeface="Times New Roman" pitchFamily="-110" charset="0"/>
                <a:ea typeface="+mn-ea"/>
                <a:cs typeface="+mn-cs"/>
              </a:rPr>
              <a:t>16K, 64K, 256K, 1M, 4M, 16M, 64M, 256M, 1G, 4G, and, as of this writing, 16 Gbits</a:t>
            </a:r>
          </a:p>
          <a:p>
            <a:r>
              <a:rPr kumimoji="1" lang="en-US" sz="1200" kern="1200" baseline="0" dirty="0">
                <a:solidFill>
                  <a:schemeClr val="tx1"/>
                </a:solidFill>
                <a:latin typeface="Times New Roman" pitchFamily="-110" charset="0"/>
                <a:ea typeface="+mn-ea"/>
                <a:cs typeface="+mn-cs"/>
              </a:rPr>
              <a:t>on a single chip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1M = 2</a:t>
            </a:r>
            <a:r>
              <a:rPr kumimoji="1" lang="en-US" sz="1200" kern="1200" baseline="30000" dirty="0">
                <a:solidFill>
                  <a:schemeClr val="tx1"/>
                </a:solidFill>
                <a:latin typeface="Times New Roman" pitchFamily="-110" charset="0"/>
                <a:ea typeface="+mn-ea"/>
                <a:cs typeface="+mn-cs"/>
              </a:rPr>
              <a:t>20</a:t>
            </a:r>
            <a:r>
              <a:rPr kumimoji="1" lang="en-US" sz="1200" kern="1200" baseline="0" dirty="0">
                <a:solidFill>
                  <a:schemeClr val="tx1"/>
                </a:solidFill>
                <a:latin typeface="Times New Roman" pitchFamily="-110" charset="0"/>
                <a:ea typeface="+mn-ea"/>
                <a:cs typeface="+mn-cs"/>
              </a:rPr>
              <a:t>, 1G = 2</a:t>
            </a:r>
            <a:r>
              <a:rPr kumimoji="1" lang="en-US" sz="1200" kern="1200" baseline="30000" dirty="0">
                <a:solidFill>
                  <a:schemeClr val="tx1"/>
                </a:solidFill>
                <a:latin typeface="Times New Roman" pitchFamily="-110" charset="0"/>
                <a:ea typeface="+mn-ea"/>
                <a:cs typeface="+mn-cs"/>
              </a:rPr>
              <a:t>30</a:t>
            </a:r>
            <a:r>
              <a:rPr kumimoji="1" lang="en-US" sz="1200" kern="1200" baseline="0" dirty="0">
                <a:solidFill>
                  <a:schemeClr val="tx1"/>
                </a:solidFill>
                <a:latin typeface="Times New Roman" pitchFamily="-110" charset="0"/>
                <a:ea typeface="+mn-ea"/>
                <a:cs typeface="+mn-cs"/>
              </a:rPr>
              <a:t>). Each generation has provided four</a:t>
            </a:r>
          </a:p>
          <a:p>
            <a:r>
              <a:rPr kumimoji="1" lang="en-US" sz="1200" kern="1200" baseline="0" dirty="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a:solidFill>
                  <a:schemeClr val="tx1"/>
                </a:solidFill>
                <a:latin typeface="Times New Roman" pitchFamily="-110" charset="0"/>
                <a:ea typeface="+mn-ea"/>
                <a:cs typeface="+mn-cs"/>
              </a:rPr>
              <a:t>per bit and declining access time.</a:t>
            </a:r>
          </a:p>
          <a:p>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31</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Just as the density of elements on memory chips has continued</a:t>
            </a:r>
          </a:p>
          <a:p>
            <a:r>
              <a:rPr kumimoji="1" lang="en-US" sz="1200" kern="1200" baseline="0" dirty="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a:solidFill>
                  <a:schemeClr val="tx1"/>
                </a:solidFill>
                <a:latin typeface="Times New Roman" pitchFamily="-110" charset="0"/>
                <a:ea typeface="+mn-ea"/>
                <a:cs typeface="+mn-cs"/>
              </a:rPr>
              <a:t>needed to construct a single computer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breakthrough was achieved in 1971, when Intel developed its 4004. The</a:t>
            </a:r>
          </a:p>
          <a:p>
            <a:r>
              <a:rPr kumimoji="1" lang="en-US" sz="1200" kern="1200" baseline="0" dirty="0">
                <a:solidFill>
                  <a:schemeClr val="tx1"/>
                </a:solidFill>
                <a:latin typeface="Times New Roman" pitchFamily="-110" charset="0"/>
                <a:ea typeface="+mn-ea"/>
                <a:cs typeface="+mn-cs"/>
              </a:rPr>
              <a:t>4004 was the first chip to contain </a:t>
            </a:r>
            <a:r>
              <a:rPr kumimoji="1" lang="en-US" sz="1200" i="1" kern="1200" baseline="0" dirty="0">
                <a:solidFill>
                  <a:schemeClr val="tx1"/>
                </a:solidFill>
                <a:latin typeface="Times New Roman" pitchFamily="-110" charset="0"/>
                <a:ea typeface="+mn-ea"/>
                <a:cs typeface="+mn-cs"/>
              </a:rPr>
              <a:t>all of the components of a CPU on a single chip:</a:t>
            </a:r>
          </a:p>
          <a:p>
            <a:r>
              <a:rPr kumimoji="1" lang="en-US" sz="1200" kern="1200" baseline="0" dirty="0">
                <a:solidFill>
                  <a:schemeClr val="tx1"/>
                </a:solidFill>
                <a:latin typeface="Times New Roman" pitchFamily="-110" charset="0"/>
                <a:ea typeface="+mn-ea"/>
                <a:cs typeface="+mn-cs"/>
              </a:rPr>
              <a:t>The microprocessor was born.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a:solidFill>
                  <a:schemeClr val="tx1"/>
                </a:solidFill>
                <a:latin typeface="Times New Roman" pitchFamily="-110" charset="0"/>
                <a:ea typeface="+mn-ea"/>
                <a:cs typeface="+mn-cs"/>
              </a:rPr>
              <a:t>a continuing evolution of microprocessor capability and power.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a:solidFill>
                  <a:schemeClr val="tx1"/>
                </a:solidFill>
                <a:latin typeface="Times New Roman" pitchFamily="-110" charset="0"/>
                <a:ea typeface="+mn-ea"/>
                <a:cs typeface="+mn-cs"/>
              </a:rPr>
              <a:t>as complex as the 4004.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5</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a:solidFill>
                  <a:schemeClr val="tx1"/>
                </a:solidFill>
                <a:latin typeface="Times New Roman" pitchFamily="-110" charset="0"/>
                <a:ea typeface="+mn-ea"/>
                <a:cs typeface="+mn-cs"/>
              </a:rPr>
              <a:t>when both Bell Labs and Hewlett-Packard developed 32-bit, single-</a:t>
            </a:r>
          </a:p>
          <a:p>
            <a:r>
              <a:rPr kumimoji="1" lang="en-US" sz="1200" kern="1200" baseline="0" dirty="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a:t>
            </a:r>
            <a:r>
              <a:rPr lang="en-US" baseline="0" dirty="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36</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37</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a:t>
            </a:r>
          </a:p>
          <a:p>
            <a:r>
              <a:rPr kumimoji="1" lang="en-US" sz="1200" kern="1200" baseline="0" dirty="0">
                <a:solidFill>
                  <a:schemeClr val="tx1"/>
                </a:solidFill>
                <a:latin typeface="Times New Roman" pitchFamily="-110" charset="0"/>
                <a:ea typeface="+mn-ea"/>
                <a:cs typeface="+mn-cs"/>
              </a:rPr>
              <a:t>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38</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a:solidFill>
                  <a:schemeClr val="tx1"/>
                </a:solidFill>
                <a:latin typeface="Times New Roman" pitchFamily="-110" charset="0"/>
                <a:ea typeface="+mn-ea"/>
                <a:cs typeface="+mn-cs"/>
              </a:rPr>
              <a:t>devote over half of the chip area to caches.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a:solidFill>
                  <a:schemeClr val="tx1"/>
                </a:solidFill>
                <a:latin typeface="Times New Roman" pitchFamily="-110" charset="0"/>
                <a:ea typeface="+mn-ea"/>
                <a:cs typeface="+mn-cs"/>
              </a:rPr>
              <a:t>Core: </a:t>
            </a:r>
            <a:r>
              <a:rPr kumimoji="1" lang="en-US" sz="1200" b="0" kern="1200" baseline="0" dirty="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a:solidFill>
                  <a:schemeClr val="tx1"/>
                </a:solidFill>
                <a:latin typeface="Times New Roman" pitchFamily="-110" charset="0"/>
                <a:ea typeface="+mn-ea"/>
                <a:cs typeface="+mn-cs"/>
              </a:rPr>
              <a:t>the implementation of two processors on a single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Core 2: </a:t>
            </a:r>
            <a:r>
              <a:rPr kumimoji="1" lang="en-US" sz="1200" b="0" kern="1200" baseline="0" dirty="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a:solidFill>
                  <a:schemeClr val="tx1"/>
                </a:solidFill>
                <a:latin typeface="Times New Roman" pitchFamily="-110" charset="0"/>
                <a:ea typeface="+mn-ea"/>
                <a:cs typeface="+mn-cs"/>
              </a:rPr>
              <a:t>10 processors per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a:solidFill>
                  <a:schemeClr val="tx1"/>
                </a:solidFill>
                <a:latin typeface="Times New Roman" pitchFamily="-110" charset="0"/>
                <a:ea typeface="+mn-ea"/>
                <a:cs typeface="+mn-cs"/>
              </a:rPr>
              <a:t>in the instruction set.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a:solidFill>
                  <a:schemeClr val="tx1"/>
                </a:solidFill>
                <a:latin typeface="Times New Roman" pitchFamily="-110" charset="0"/>
                <a:ea typeface="+mn-ea"/>
                <a:cs typeface="+mn-cs"/>
              </a:rPr>
              <a:t>architectures.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example, consider this high-level language statement:</a:t>
            </a:r>
          </a:p>
          <a:p>
            <a:r>
              <a:rPr kumimoji="1" lang="en-US" sz="1200" kern="1200" baseline="0" dirty="0">
                <a:solidFill>
                  <a:schemeClr val="tx1"/>
                </a:solidFill>
                <a:latin typeface="Times New Roman" pitchFamily="-110" charset="0"/>
                <a:ea typeface="+mn-ea"/>
                <a:cs typeface="+mn-cs"/>
              </a:rPr>
              <a:t>A = B + C /* assume all quantities in main memory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a:solidFill>
                  <a:schemeClr val="tx1"/>
                </a:solidFill>
                <a:latin typeface="Times New Roman" pitchFamily="-110" charset="0"/>
                <a:ea typeface="+mn-ea"/>
                <a:cs typeface="+mn-cs"/>
              </a:rPr>
              <a:t>set computer (CISC), this instruction can be compiled into one processor</a:t>
            </a:r>
          </a:p>
          <a:p>
            <a:r>
              <a:rPr kumimoji="1" lang="en-US" sz="1200" kern="1200" baseline="0" dirty="0">
                <a:solidFill>
                  <a:schemeClr val="tx1"/>
                </a:solidFill>
                <a:latin typeface="Times New Roman" pitchFamily="-110" charset="0"/>
                <a:ea typeface="+mn-ea"/>
                <a:cs typeface="+mn-cs"/>
              </a:rPr>
              <a:t>instruction:</a:t>
            </a:r>
          </a:p>
          <a:p>
            <a:r>
              <a:rPr kumimoji="1" lang="en-US" sz="1200" kern="1200" baseline="0" dirty="0">
                <a:solidFill>
                  <a:schemeClr val="tx1"/>
                </a:solidFill>
                <a:latin typeface="Times New Roman" pitchFamily="-110" charset="0"/>
                <a:ea typeface="+mn-ea"/>
                <a:cs typeface="+mn-cs"/>
              </a:rPr>
              <a:t>add mem(B), mem(C),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a:solidFill>
                  <a:schemeClr val="tx1"/>
                </a:solidFill>
                <a:latin typeface="Times New Roman" pitchFamily="-110" charset="0"/>
                <a:ea typeface="+mn-ea"/>
                <a:cs typeface="+mn-cs"/>
              </a:rPr>
              <a:t>load mem(B), reg(1);</a:t>
            </a:r>
          </a:p>
          <a:p>
            <a:r>
              <a:rPr kumimoji="1" lang="en-US" sz="1200" kern="1200" baseline="0" dirty="0">
                <a:solidFill>
                  <a:schemeClr val="tx1"/>
                </a:solidFill>
                <a:latin typeface="Times New Roman" pitchFamily="-110" charset="0"/>
                <a:ea typeface="+mn-ea"/>
                <a:cs typeface="+mn-cs"/>
              </a:rPr>
              <a:t>load mem(C), reg(2);</a:t>
            </a:r>
          </a:p>
          <a:p>
            <a:r>
              <a:rPr kumimoji="1" lang="en-US" sz="1200" kern="1200" baseline="0" dirty="0">
                <a:solidFill>
                  <a:schemeClr val="tx1"/>
                </a:solidFill>
                <a:latin typeface="Times New Roman" pitchFamily="-110" charset="0"/>
                <a:ea typeface="+mn-ea"/>
                <a:cs typeface="+mn-cs"/>
              </a:rPr>
              <a:t>add reg(1), reg(2), reg(3);</a:t>
            </a:r>
          </a:p>
          <a:p>
            <a:r>
              <a:rPr kumimoji="1" lang="en-US" sz="1200" kern="1200" baseline="0" dirty="0">
                <a:solidFill>
                  <a:schemeClr val="tx1"/>
                </a:solidFill>
                <a:latin typeface="Times New Roman" pitchFamily="-110" charset="0"/>
                <a:ea typeface="+mn-ea"/>
                <a:cs typeface="+mn-cs"/>
              </a:rPr>
              <a:t>store reg(3),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a:solidFill>
                  <a:schemeClr val="tx1"/>
                </a:solidFill>
                <a:latin typeface="Times New Roman" pitchFamily="-110" charset="0"/>
                <a:ea typeface="+mn-ea"/>
                <a:cs typeface="+mn-cs"/>
              </a:rPr>
              <a:t>program:</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a:solidFill>
                  <a:schemeClr val="tx1"/>
                </a:solidFill>
                <a:latin typeface="Times New Roman" pitchFamily="-110" charset="0"/>
                <a:ea typeface="+mn-ea"/>
                <a:cs typeface="+mn-cs"/>
              </a:rPr>
              <a:t>machines.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a:solidFill>
                  <a:schemeClr val="tx1"/>
                </a:solidFill>
                <a:latin typeface="Times New Roman" pitchFamily="-110" charset="0"/>
                <a:ea typeface="+mn-ea"/>
                <a:cs typeface="+mn-cs"/>
              </a:rPr>
              <a:t>programming, numerical programming, or commercial programming.</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It can be measured easily.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a:solidFill>
                  <a:schemeClr val="tx1"/>
                </a:solidFill>
                <a:latin typeface="Times New Roman" pitchFamily="-110" charset="0"/>
                <a:ea typeface="+mn-ea"/>
                <a:cs typeface="+mn-cs"/>
              </a:rPr>
              <a:t>computer, capable of 5000 additions per second.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a decimal rather than a binary machine. That is, numbers</a:t>
            </a:r>
          </a:p>
          <a:p>
            <a:r>
              <a:rPr kumimoji="1" lang="en-US" sz="1200" kern="1200" baseline="0" dirty="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a:solidFill>
                  <a:schemeClr val="tx1"/>
                </a:solidFill>
                <a:latin typeface="Times New Roman" pitchFamily="-110" charset="0"/>
                <a:ea typeface="+mn-ea"/>
                <a:cs typeface="+mn-cs"/>
              </a:rPr>
              <a:t>system. Its memory consisted of 20 </a:t>
            </a:r>
            <a:r>
              <a:rPr kumimoji="1" lang="en-US" sz="1200" i="1" kern="1200" baseline="0" dirty="0">
                <a:solidFill>
                  <a:schemeClr val="tx1"/>
                </a:solidFill>
                <a:latin typeface="Times New Roman" pitchFamily="-110" charset="0"/>
                <a:ea typeface="+mn-ea"/>
                <a:cs typeface="+mn-cs"/>
              </a:rPr>
              <a:t>accumulators </a:t>
            </a:r>
            <a:r>
              <a:rPr kumimoji="1" lang="en-US" sz="1200" b="1" i="1" kern="1200" baseline="0" dirty="0">
                <a:solidFill>
                  <a:schemeClr val="tx1"/>
                </a:solidFill>
                <a:latin typeface="Times New Roman" pitchFamily="-110" charset="0"/>
                <a:ea typeface="+mn-ea"/>
                <a:cs typeface="+mn-cs"/>
              </a:rPr>
              <a:t>(thanh ghi tích lũy cho việc cộng dồn),</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each capable of holding a 10-digit</a:t>
            </a:r>
          </a:p>
          <a:p>
            <a:r>
              <a:rPr kumimoji="1" lang="en-US" sz="1200" kern="1200" baseline="0" dirty="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a:solidFill>
                  <a:schemeClr val="tx1"/>
                </a:solidFill>
                <a:latin typeface="Times New Roman" pitchFamily="-110" charset="0"/>
                <a:ea typeface="+mn-ea"/>
                <a:cs typeface="+mn-cs"/>
              </a:rPr>
              <a:t>setting switches and plugging and unplugging cables.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completed in 1946, too late to be used in the war effort.</a:t>
            </a:r>
          </a:p>
          <a:p>
            <a:r>
              <a:rPr kumimoji="1" lang="en-US" sz="1200" kern="1200" baseline="0" dirty="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a:solidFill>
                  <a:schemeClr val="tx1"/>
                </a:solidFill>
                <a:latin typeface="Times New Roman" pitchFamily="-110" charset="0"/>
                <a:ea typeface="+mn-ea"/>
                <a:cs typeface="+mn-cs"/>
              </a:rPr>
              <a:t>nature. The ENIAC continued to operate under BRL management until 1955,</a:t>
            </a:r>
          </a:p>
          <a:p>
            <a:r>
              <a:rPr kumimoji="1" lang="en-US" sz="1200" kern="1200" baseline="0" dirty="0">
                <a:solidFill>
                  <a:schemeClr val="tx1"/>
                </a:solidFill>
                <a:latin typeface="Times New Roman" pitchFamily="-110" charset="0"/>
                <a:ea typeface="+mn-ea"/>
                <a:cs typeface="+mn-cs"/>
              </a:rPr>
              <a:t>when it was disassembled.</a:t>
            </a:r>
            <a:endParaRPr lang="en-GB"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idea, known as the </a:t>
            </a:r>
            <a:r>
              <a:rPr kumimoji="1" lang="en-US" sz="1200" b="1" kern="1200" baseline="0" dirty="0">
                <a:solidFill>
                  <a:schemeClr val="tx1"/>
                </a:solidFill>
                <a:latin typeface="Times New Roman" pitchFamily="-110" charset="0"/>
                <a:ea typeface="+mn-ea"/>
                <a:cs typeface="+mn-cs"/>
              </a:rPr>
              <a:t>stored-program concept, </a:t>
            </a:r>
            <a:r>
              <a:rPr kumimoji="1" lang="en-US" sz="1200" b="0" kern="1200" baseline="0" dirty="0">
                <a:solidFill>
                  <a:schemeClr val="tx1"/>
                </a:solidFill>
                <a:latin typeface="Times New Roman" pitchFamily="-110" charset="0"/>
                <a:ea typeface="+mn-ea"/>
                <a:cs typeface="+mn-cs"/>
              </a:rPr>
              <a:t>is usually attributed to the</a:t>
            </a:r>
          </a:p>
          <a:p>
            <a:r>
              <a:rPr kumimoji="1" lang="en-US" sz="1200" kern="1200" baseline="0" dirty="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10</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10" charset="0"/>
                <a:ea typeface="+mn-ea"/>
                <a:cs typeface="+mn-cs"/>
              </a:rPr>
              <a:t>portion of Figure 1.4). It consists of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main memory, </a:t>
            </a:r>
            <a:r>
              <a:rPr kumimoji="1" lang="en-US" sz="1200" b="0" kern="1200" baseline="0" dirty="0">
                <a:solidFill>
                  <a:schemeClr val="tx1"/>
                </a:solidFill>
                <a:latin typeface="Times New Roman" pitchFamily="-110" charset="0"/>
                <a:ea typeface="+mn-ea"/>
                <a:cs typeface="+mn-cs"/>
              </a:rPr>
              <a:t>which stores both data and instructions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An </a:t>
            </a:r>
            <a:r>
              <a:rPr kumimoji="1" lang="en-US" sz="1200" b="1" kern="1200" baseline="0" dirty="0">
                <a:solidFill>
                  <a:schemeClr val="tx1"/>
                </a:solidFill>
                <a:latin typeface="Times New Roman" pitchFamily="-110" charset="0"/>
                <a:ea typeface="+mn-ea"/>
                <a:cs typeface="+mn-cs"/>
              </a:rPr>
              <a:t>arithmetic and logic unit (ALU) </a:t>
            </a:r>
            <a:r>
              <a:rPr kumimoji="1" lang="en-US" sz="1200" b="0" kern="1200" baseline="0" dirty="0">
                <a:solidFill>
                  <a:schemeClr val="tx1"/>
                </a:solidFill>
                <a:latin typeface="Times New Roman" pitchFamily="-110" charset="0"/>
                <a:ea typeface="+mn-ea"/>
                <a:cs typeface="+mn-cs"/>
              </a:rPr>
              <a:t>capable of operating on binary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control unit, </a:t>
            </a:r>
            <a:r>
              <a:rPr kumimoji="1" lang="en-US" sz="1200" b="0" kern="1200" baseline="0" dirty="0">
                <a:solidFill>
                  <a:schemeClr val="tx1"/>
                </a:solidFill>
                <a:latin typeface="Times New Roman" pitchFamily="-110" charset="0"/>
                <a:ea typeface="+mn-ea"/>
                <a:cs typeface="+mn-cs"/>
              </a:rPr>
              <a:t>which interprets the instructions in memory and causes them</a:t>
            </a:r>
          </a:p>
          <a:p>
            <a:r>
              <a:rPr kumimoji="1" lang="en-US" sz="1200" kern="1200" baseline="0" dirty="0">
                <a:solidFill>
                  <a:schemeClr val="tx1"/>
                </a:solidFill>
                <a:latin typeface="Times New Roman" pitchFamily="-110" charset="0"/>
                <a:ea typeface="+mn-ea"/>
                <a:cs typeface="+mn-cs"/>
              </a:rPr>
              <a:t>to be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Input/output (I/O) </a:t>
            </a:r>
            <a:r>
              <a:rPr kumimoji="1" lang="en-US" sz="1200" b="0" kern="1200" baseline="0" dirty="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memory of the IAS consists of 1000 storage locations, called </a:t>
            </a:r>
            <a:r>
              <a:rPr kumimoji="1" lang="en-US" sz="1200" b="1" kern="1200" baseline="0" dirty="0">
                <a:solidFill>
                  <a:schemeClr val="tx1"/>
                </a:solidFill>
                <a:latin typeface="Times New Roman" pitchFamily="-110" charset="0"/>
                <a:ea typeface="+mn-ea"/>
                <a:cs typeface="+mn-cs"/>
              </a:rPr>
              <a:t>words,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a:solidFill>
                  <a:schemeClr val="tx1"/>
                </a:solidFill>
                <a:latin typeface="Times New Roman" pitchFamily="-110" charset="0"/>
                <a:ea typeface="+mn-ea"/>
                <a:cs typeface="+mn-cs"/>
              </a:rPr>
              <a:t>Consisting of an 8-bit operation code </a:t>
            </a:r>
            <a:r>
              <a:rPr kumimoji="1" lang="en-US" sz="1200" b="1" kern="1200" baseline="0" dirty="0">
                <a:solidFill>
                  <a:schemeClr val="tx1"/>
                </a:solidFill>
                <a:latin typeface="Times New Roman" pitchFamily="-110" charset="0"/>
                <a:ea typeface="+mn-ea"/>
                <a:cs typeface="+mn-cs"/>
              </a:rPr>
              <a:t>(opcode) </a:t>
            </a:r>
            <a:r>
              <a:rPr kumimoji="1" lang="en-US" sz="1200" b="0" kern="1200" baseline="0" dirty="0">
                <a:solidFill>
                  <a:schemeClr val="tx1"/>
                </a:solidFill>
                <a:latin typeface="Times New Roman" pitchFamily="-110" charset="0"/>
                <a:ea typeface="+mn-ea"/>
                <a:cs typeface="+mn-cs"/>
              </a:rPr>
              <a:t>specifying the operation to be</a:t>
            </a:r>
          </a:p>
          <a:p>
            <a:r>
              <a:rPr kumimoji="1" lang="en-US" sz="1200" kern="1200" baseline="0" dirty="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a:solidFill>
                  <a:schemeClr val="tx1"/>
                </a:solidFill>
                <a:latin typeface="Times New Roman" pitchFamily="-110" charset="0"/>
                <a:ea typeface="+mn-ea"/>
                <a:cs typeface="+mn-cs"/>
              </a:rPr>
              <a:t>from 0 to 999).</a:t>
            </a:r>
          </a:p>
          <a:p>
            <a:endParaRPr kumimoji="1" lang="en-US" sz="1200" kern="1200" baseline="0" dirty="0">
              <a:solidFill>
                <a:schemeClr val="tx1"/>
              </a:solidFill>
              <a:latin typeface="Times New Roman" pitchFamily="-110"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9/13/2018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9/13/2018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9/13/2018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9/13/2018</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9/13/2018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9/13/2018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9/13/2018</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9/13/2018</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9/13/2018</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9/13/2018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9/13/2018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9/13/2018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9/13/2018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9/13/2018</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9/13/2018</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9/13/2018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9/13/2018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9/13/2018</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9/13/2018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9/13/2018</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5.pd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6.png"/><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7.png"/><Relationship Id="rId2" Type="http://schemas.openxmlformats.org/officeDocument/2006/relationships/slideLayout" Target="../slideLayouts/slideLayout11.xml"/><Relationship Id="rId1" Type="http://schemas.openxmlformats.org/officeDocument/2006/relationships/vmlDrawing" Target="../drawings/vmlDrawing2.vml"/><Relationship Id="rId6" Type="http://schemas.openxmlformats.org/officeDocument/2006/relationships/image" Target="../media/image21.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2.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6.png"/><Relationship Id="rId5" Type="http://schemas.openxmlformats.org/officeDocument/2006/relationships/package" Target="../embeddings/Microsoft_Word_Document1.docx"/><Relationship Id="rId4" Type="http://schemas.openxmlformats.org/officeDocument/2006/relationships/package" Target="../embeddings/Microsoft_Word_Document.docx"/></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7.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a:t>William Stallings :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a:ln>
                  <a:noFill/>
                </a:ln>
                <a:effectLst/>
                <a:uLnTx/>
                <a:uFillTx/>
                <a:latin typeface="+mn-lt"/>
                <a:ea typeface="+mn-ea"/>
                <a:cs typeface="+mn-cs"/>
              </a:rPr>
              <a:t>Computer Evolution and Performance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a:effectLst>
                  <a:outerShdw blurRad="38100" dist="38100" dir="2700000" algn="tl">
                    <a:srgbClr val="000000">
                      <a:alpha val="43137"/>
                    </a:srgbClr>
                  </a:outerShdw>
                </a:effectLst>
              </a:rPr>
              <a:t>Structure of von Neumann Machine</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IAS Memory Formats</a:t>
            </a: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a:solidFill>
                  <a:schemeClr val="tx1"/>
                </a:solidFill>
              </a:rPr>
              <a:t>Both data and instructions are stored there </a:t>
            </a:r>
          </a:p>
          <a:p>
            <a:pPr marL="228600" lvl="1">
              <a:lnSpc>
                <a:spcPct val="90000"/>
              </a:lnSpc>
              <a:spcBef>
                <a:spcPts val="2000"/>
              </a:spcBef>
              <a:buClr>
                <a:schemeClr val="accent1"/>
              </a:buClr>
            </a:pPr>
            <a:r>
              <a:rPr lang="en-US" dirty="0">
                <a:solidFill>
                  <a:schemeClr val="tx1"/>
                </a:solidFill>
              </a:rPr>
              <a:t>Numbers are represented in binary form and each instruction is a binary code</a:t>
            </a:r>
          </a:p>
          <a:p>
            <a:pPr>
              <a:lnSpc>
                <a:spcPct val="90000"/>
              </a:lnSpc>
            </a:pPr>
            <a:endParaRPr lang="en-GB" dirty="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a:solidFill>
                  <a:schemeClr val="tx1"/>
                </a:solidFill>
              </a:rPr>
              <a:t>The memory of the IAS consists of 1000 storage locations (called </a:t>
            </a:r>
            <a:r>
              <a:rPr lang="en-US" b="1" i="1" dirty="0">
                <a:solidFill>
                  <a:schemeClr val="tx1"/>
                </a:solidFill>
              </a:rPr>
              <a:t>words</a:t>
            </a:r>
            <a:r>
              <a:rPr lang="en-US" dirty="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a:effectLst>
                  <a:outerShdw blurRad="38100" dist="38100" dir="2700000" algn="tl">
                    <a:srgbClr val="000000">
                      <a:alpha val="43137"/>
                    </a:srgbClr>
                  </a:outerShdw>
                </a:effectLst>
              </a:rPr>
              <a:t>Structure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of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IAS</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Computer</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89725"/>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a:solidFill>
                  <a:schemeClr val="bg1"/>
                </a:solidFill>
              </a:rPr>
              <a:t>AC: Accumulator</a:t>
            </a:r>
          </a:p>
          <a:p>
            <a:r>
              <a:rPr kumimoji="1" lang="en-US" sz="2000" dirty="0">
                <a:solidFill>
                  <a:schemeClr val="bg1"/>
                </a:solidFill>
              </a:rPr>
              <a:t>MQ: Multiplier Quotient</a:t>
            </a:r>
          </a:p>
          <a:p>
            <a:r>
              <a:rPr kumimoji="1" lang="en-US" sz="2000" dirty="0">
                <a:solidFill>
                  <a:schemeClr val="bg1"/>
                </a:solidFill>
              </a:rPr>
              <a:t>MBR: Memory Buffer Register</a:t>
            </a:r>
          </a:p>
          <a:p>
            <a:r>
              <a:rPr kumimoji="1" lang="en-US" sz="2000" dirty="0">
                <a:solidFill>
                  <a:schemeClr val="bg1"/>
                </a:solidFill>
              </a:rPr>
              <a:t>IBR: Instruction Buffer Register</a:t>
            </a:r>
          </a:p>
          <a:p>
            <a:r>
              <a:rPr kumimoji="1" lang="en-US" sz="2000" dirty="0">
                <a:solidFill>
                  <a:schemeClr val="bg1"/>
                </a:solidFill>
              </a:rPr>
              <a:t>PC: program counter</a:t>
            </a:r>
          </a:p>
          <a:p>
            <a:r>
              <a:rPr kumimoji="1" lang="en-US" sz="2000" dirty="0">
                <a:solidFill>
                  <a:schemeClr val="bg1"/>
                </a:solidFill>
              </a:rPr>
              <a:t>IR: Instruction register</a:t>
            </a:r>
          </a:p>
          <a:p>
            <a:r>
              <a:rPr kumimoji="1" lang="en-US" sz="2000" dirty="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a:effectLst>
                  <a:outerShdw blurRad="38100" dist="38100" dir="2700000" algn="tl">
                    <a:srgbClr val="000000">
                      <a:alpha val="43137"/>
                    </a:srgbClr>
                  </a:outerShdw>
                </a:effectLst>
              </a:rPr>
              <a:t>The IAS Instruction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Set</a:t>
            </a: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182285"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Computers: UNIVAC</a:t>
            </a:r>
          </a:p>
        </p:txBody>
      </p:sp>
      <p:sp>
        <p:nvSpPr>
          <p:cNvPr id="44035" name="Rectangle 1027"/>
          <p:cNvSpPr>
            <a:spLocks noGrp="1" noChangeArrowheads="1"/>
          </p:cNvSpPr>
          <p:nvPr>
            <p:ph idx="1"/>
          </p:nvPr>
        </p:nvSpPr>
        <p:spPr/>
        <p:txBody>
          <a:bodyPr>
            <a:normAutofit fontScale="92500" lnSpcReduction="20000"/>
          </a:bodyPr>
          <a:lstStyle/>
          <a:p>
            <a:r>
              <a:rPr lang="en-US" dirty="0">
                <a:solidFill>
                  <a:schemeClr val="tx1"/>
                </a:solidFill>
              </a:rPr>
              <a:t>1947 – Eckert and Mauchly formed the Eckert-Mauchly Computer Corporation to manufacture computers commercially</a:t>
            </a:r>
          </a:p>
          <a:p>
            <a:r>
              <a:rPr lang="en-US" dirty="0">
                <a:solidFill>
                  <a:schemeClr val="tx1"/>
                </a:solidFill>
              </a:rPr>
              <a:t>UNIVAC I (Universal Automatic Computer)</a:t>
            </a:r>
          </a:p>
          <a:p>
            <a:pPr lvl="1"/>
            <a:r>
              <a:rPr lang="en-US" dirty="0">
                <a:solidFill>
                  <a:schemeClr val="tx1"/>
                </a:solidFill>
              </a:rPr>
              <a:t>First successful commercial computer</a:t>
            </a:r>
          </a:p>
          <a:p>
            <a:pPr lvl="1"/>
            <a:r>
              <a:rPr lang="en-US" dirty="0">
                <a:solidFill>
                  <a:schemeClr val="tx1"/>
                </a:solidFill>
              </a:rPr>
              <a:t>Was intended for both scientific and commercial applications</a:t>
            </a:r>
          </a:p>
          <a:p>
            <a:pPr lvl="1"/>
            <a:r>
              <a:rPr lang="en-US" dirty="0">
                <a:solidFill>
                  <a:schemeClr val="tx1"/>
                </a:solidFill>
              </a:rPr>
              <a:t>Commissioned by the US Bureau of Census for 1950 calculations</a:t>
            </a:r>
          </a:p>
          <a:p>
            <a:r>
              <a:rPr lang="en-US" dirty="0">
                <a:solidFill>
                  <a:schemeClr val="tx1"/>
                </a:solidFill>
              </a:rPr>
              <a:t>The Eckert-Mauchly Computer Corporation became part of the UNIVAC division of the Sperry-Rand Corporation</a:t>
            </a:r>
          </a:p>
          <a:p>
            <a:r>
              <a:rPr lang="en-US" dirty="0">
                <a:solidFill>
                  <a:schemeClr val="tx1"/>
                </a:solidFill>
              </a:rPr>
              <a:t>UNIVAC II – delivered in the late 1950’s</a:t>
            </a:r>
          </a:p>
          <a:p>
            <a:pPr lvl="1"/>
            <a:r>
              <a:rPr lang="en-US" dirty="0">
                <a:solidFill>
                  <a:schemeClr val="tx1"/>
                </a:solidFill>
              </a:rPr>
              <a:t>Had greater memory capacity and higher performance</a:t>
            </a:r>
          </a:p>
          <a:p>
            <a:pPr marL="228600" lvl="1">
              <a:spcBef>
                <a:spcPts val="2000"/>
              </a:spcBef>
              <a:buClr>
                <a:schemeClr val="accent1"/>
              </a:buClr>
            </a:pPr>
            <a:r>
              <a:rPr lang="en-US" sz="2054" dirty="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a:t>Was the major manufacturer of punched-card processing equipment</a:t>
            </a:r>
          </a:p>
          <a:p>
            <a:pPr marL="228600" indent="-228600">
              <a:lnSpc>
                <a:spcPct val="90000"/>
              </a:lnSpc>
              <a:buClr>
                <a:schemeClr val="bg1"/>
              </a:buClr>
              <a:buFont typeface="Wingdings" pitchFamily="2" charset="2"/>
              <a:buChar char="n"/>
            </a:pPr>
            <a:r>
              <a:rPr lang="en-US" sz="1900" dirty="0"/>
              <a:t>Delivered its first electronic stored-program computer (701) in 1953</a:t>
            </a:r>
          </a:p>
          <a:p>
            <a:pPr marL="685800" lvl="1" indent="-228600">
              <a:lnSpc>
                <a:spcPct val="90000"/>
              </a:lnSpc>
              <a:buClr>
                <a:schemeClr val="bg1"/>
              </a:buClr>
              <a:buFont typeface="Wingdings" pitchFamily="2" charset="2"/>
              <a:buChar char="n"/>
            </a:pPr>
            <a:r>
              <a:rPr lang="en-US" sz="1700" dirty="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a:solidFill>
                  <a:schemeClr val="bg1"/>
                </a:solidFill>
              </a:rPr>
              <a:t>Introduced 702 product in 1955</a:t>
            </a:r>
          </a:p>
          <a:p>
            <a:pPr marL="685800" lvl="1" indent="-228600">
              <a:buClr>
                <a:schemeClr val="bg1"/>
              </a:buClr>
              <a:buFont typeface="Wingdings" pitchFamily="2" charset="2"/>
              <a:buChar char="n"/>
            </a:pPr>
            <a:r>
              <a:rPr lang="en-US" sz="1700" dirty="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Second Generation:  Transistors</a:t>
            </a:r>
          </a:p>
        </p:txBody>
      </p:sp>
      <p:sp>
        <p:nvSpPr>
          <p:cNvPr id="18435" name="Rectangle 3"/>
          <p:cNvSpPr>
            <a:spLocks noGrp="1" noChangeArrowheads="1"/>
          </p:cNvSpPr>
          <p:nvPr>
            <p:ph idx="1"/>
          </p:nvPr>
        </p:nvSpPr>
        <p:spPr>
          <a:xfrm>
            <a:off x="533400" y="2057400"/>
            <a:ext cx="7556313" cy="4419600"/>
          </a:xfrm>
        </p:spPr>
        <p:txBody>
          <a:bodyPr>
            <a:normAutofit fontScale="92500"/>
          </a:bodyPr>
          <a:lstStyle/>
          <a:p>
            <a:pPr marL="228600" lvl="1">
              <a:spcBef>
                <a:spcPts val="2000"/>
              </a:spcBef>
              <a:buClr>
                <a:schemeClr val="accent1"/>
              </a:buClr>
            </a:pPr>
            <a:r>
              <a:rPr lang="en-GB" sz="2400" dirty="0">
                <a:solidFill>
                  <a:schemeClr val="tx1"/>
                </a:solidFill>
              </a:rPr>
              <a:t>Smaller</a:t>
            </a:r>
          </a:p>
          <a:p>
            <a:pPr marL="228600" lvl="1">
              <a:spcBef>
                <a:spcPts val="2000"/>
              </a:spcBef>
              <a:buClr>
                <a:schemeClr val="accent1"/>
              </a:buClr>
            </a:pPr>
            <a:r>
              <a:rPr lang="en-GB" sz="2400" dirty="0">
                <a:solidFill>
                  <a:schemeClr val="tx1"/>
                </a:solidFill>
              </a:rPr>
              <a:t>Cheaper</a:t>
            </a:r>
          </a:p>
          <a:p>
            <a:pPr marL="228600" lvl="1">
              <a:spcBef>
                <a:spcPts val="2000"/>
              </a:spcBef>
              <a:buClr>
                <a:schemeClr val="accent1"/>
              </a:buClr>
            </a:pPr>
            <a:r>
              <a:rPr lang="en-GB" sz="2400" dirty="0">
                <a:solidFill>
                  <a:schemeClr val="tx1"/>
                </a:solidFill>
              </a:rPr>
              <a:t>Dissipates (phát tán) less heat than a vacuum tube</a:t>
            </a:r>
          </a:p>
          <a:p>
            <a:pPr marL="228600" lvl="1">
              <a:spcBef>
                <a:spcPts val="2000"/>
              </a:spcBef>
              <a:buClr>
                <a:schemeClr val="accent1"/>
              </a:buClr>
            </a:pPr>
            <a:r>
              <a:rPr lang="en-GB" sz="2400" dirty="0">
                <a:solidFill>
                  <a:schemeClr val="tx1"/>
                </a:solidFill>
              </a:rPr>
              <a:t>Is a </a:t>
            </a:r>
            <a:r>
              <a:rPr lang="en-GB" sz="2400" i="1" dirty="0">
                <a:solidFill>
                  <a:schemeClr val="tx1"/>
                </a:solidFill>
              </a:rPr>
              <a:t>solid state device </a:t>
            </a:r>
            <a:r>
              <a:rPr lang="en-GB" sz="2400" dirty="0">
                <a:solidFill>
                  <a:schemeClr val="tx1"/>
                </a:solidFill>
              </a:rPr>
              <a:t>made from silicon</a:t>
            </a:r>
          </a:p>
          <a:p>
            <a:pPr marL="228600" lvl="1">
              <a:spcBef>
                <a:spcPts val="2000"/>
              </a:spcBef>
              <a:buClr>
                <a:schemeClr val="accent1"/>
              </a:buClr>
            </a:pPr>
            <a:r>
              <a:rPr lang="en-GB" sz="2400" dirty="0">
                <a:solidFill>
                  <a:schemeClr val="tx1"/>
                </a:solidFill>
              </a:rPr>
              <a:t>Was invented at Bell Labs in 1947</a:t>
            </a:r>
          </a:p>
          <a:p>
            <a:pPr marL="228600" lvl="1">
              <a:spcBef>
                <a:spcPts val="2000"/>
              </a:spcBef>
              <a:buClr>
                <a:schemeClr val="accent1"/>
              </a:buClr>
            </a:pPr>
            <a:r>
              <a:rPr lang="en-GB" sz="2400" dirty="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a:solidFill>
                  <a:schemeClr val="tx1"/>
                </a:solidFill>
              </a:rPr>
              <a:t>Typical computers: IBM 700/7000 series</a:t>
            </a:r>
          </a:p>
        </p:txBody>
      </p:sp>
      <p:pic>
        <p:nvPicPr>
          <p:cNvPr id="7" name="Picture 2"/>
          <p:cNvPicPr>
            <a:picLocks noChangeAspect="1" noChangeArrowheads="1"/>
          </p:cNvPicPr>
          <p:nvPr/>
        </p:nvPicPr>
        <p:blipFill>
          <a:blip r:embed="rId3"/>
          <a:srcRect/>
          <a:stretch>
            <a:fillRect/>
          </a:stretch>
        </p:blipFill>
        <p:spPr bwMode="auto">
          <a:xfrm>
            <a:off x="5048270" y="1795460"/>
            <a:ext cx="2381250" cy="1419226"/>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Second Generation Computers</a:t>
            </a:r>
          </a:p>
        </p:txBody>
      </p:sp>
      <p:sp>
        <p:nvSpPr>
          <p:cNvPr id="47107" name="Rectangle 3"/>
          <p:cNvSpPr>
            <a:spLocks noGrp="1" noChangeArrowheads="1"/>
          </p:cNvSpPr>
          <p:nvPr>
            <p:ph sz="half" idx="2"/>
          </p:nvPr>
        </p:nvSpPr>
        <p:spPr>
          <a:xfrm>
            <a:off x="497541" y="2000240"/>
            <a:ext cx="3657600" cy="4105835"/>
          </a:xfrm>
        </p:spPr>
        <p:txBody>
          <a:bodyPr>
            <a:normAutofit lnSpcReduction="10000"/>
          </a:bodyPr>
          <a:lstStyle/>
          <a:p>
            <a:r>
              <a:rPr lang="en-US" dirty="0">
                <a:solidFill>
                  <a:schemeClr val="tx1"/>
                </a:solidFill>
              </a:rPr>
              <a:t>Introduced:</a:t>
            </a:r>
          </a:p>
          <a:p>
            <a:pPr lvl="1"/>
            <a:r>
              <a:rPr lang="en-US" dirty="0">
                <a:solidFill>
                  <a:schemeClr val="tx1"/>
                </a:solidFill>
              </a:rPr>
              <a:t>More complex arithmetic and logic units and control units</a:t>
            </a:r>
          </a:p>
          <a:p>
            <a:pPr lvl="1"/>
            <a:r>
              <a:rPr lang="en-US" dirty="0">
                <a:solidFill>
                  <a:schemeClr val="tx1"/>
                </a:solidFill>
              </a:rPr>
              <a:t>The use of high-level programming languages</a:t>
            </a:r>
          </a:p>
          <a:p>
            <a:pPr lvl="1"/>
            <a:r>
              <a:rPr lang="en-US" dirty="0">
                <a:solidFill>
                  <a:schemeClr val="tx1"/>
                </a:solidFill>
              </a:rPr>
              <a:t>Provision of </a:t>
            </a:r>
            <a:r>
              <a:rPr lang="en-US" i="1" dirty="0">
                <a:solidFill>
                  <a:schemeClr val="tx1"/>
                </a:solidFill>
              </a:rPr>
              <a:t>system software </a:t>
            </a:r>
            <a:r>
              <a:rPr lang="en-US" dirty="0">
                <a:solidFill>
                  <a:schemeClr val="tx1"/>
                </a:solidFill>
              </a:rPr>
              <a:t>which provided the ability to:</a:t>
            </a:r>
          </a:p>
          <a:p>
            <a:pPr lvl="2"/>
            <a:r>
              <a:rPr lang="en-US" dirty="0">
                <a:solidFill>
                  <a:schemeClr val="tx1"/>
                </a:solidFill>
              </a:rPr>
              <a:t>load programs </a:t>
            </a:r>
          </a:p>
          <a:p>
            <a:pPr lvl="2"/>
            <a:r>
              <a:rPr lang="en-US" dirty="0">
                <a:solidFill>
                  <a:schemeClr val="tx1"/>
                </a:solidFill>
              </a:rPr>
              <a:t>move data to peripherals and libraries</a:t>
            </a:r>
          </a:p>
          <a:p>
            <a:pPr lvl="2"/>
            <a:r>
              <a:rPr lang="en-US" dirty="0">
                <a:solidFill>
                  <a:schemeClr val="tx1"/>
                </a:solidFill>
              </a:rPr>
              <a:t>perform common computations</a:t>
            </a:r>
          </a:p>
        </p:txBody>
      </p:sp>
      <p:sp>
        <p:nvSpPr>
          <p:cNvPr id="7" name="Content Placeholder 6"/>
          <p:cNvSpPr>
            <a:spLocks noGrp="1"/>
          </p:cNvSpPr>
          <p:nvPr>
            <p:ph sz="quarter" idx="4"/>
          </p:nvPr>
        </p:nvSpPr>
        <p:spPr>
          <a:xfrm>
            <a:off x="4419600" y="2071678"/>
            <a:ext cx="3657600" cy="3877235"/>
          </a:xfrm>
        </p:spPr>
        <p:txBody>
          <a:bodyPr/>
          <a:lstStyle/>
          <a:p>
            <a:r>
              <a:rPr lang="en-US" dirty="0">
                <a:solidFill>
                  <a:schemeClr val="tx1"/>
                </a:solidFill>
              </a:rPr>
              <a:t> Appearance of the Digital Equipment Corporation (DEC) in 1957</a:t>
            </a:r>
          </a:p>
          <a:p>
            <a:r>
              <a:rPr lang="en-US" dirty="0">
                <a:solidFill>
                  <a:schemeClr val="tx1"/>
                </a:solidFill>
              </a:rPr>
              <a:t>PDP-1 was DEC’s first computer</a:t>
            </a:r>
          </a:p>
          <a:p>
            <a:r>
              <a:rPr lang="en-US" dirty="0">
                <a:solidFill>
                  <a:schemeClr val="tx1"/>
                </a:solidFill>
              </a:rPr>
              <a:t>This began the mini-computer phenomenon that would become so prominent in the third generation</a:t>
            </a:r>
          </a:p>
        </p:txBody>
      </p:sp>
      <p:sp>
        <p:nvSpPr>
          <p:cNvPr id="5" name="Text Placeholder 4"/>
          <p:cNvSpPr>
            <a:spLocks noGrp="1"/>
          </p:cNvSpPr>
          <p:nvPr>
            <p:ph type="body" idx="1"/>
          </p:nvPr>
        </p:nvSpPr>
        <p:spPr>
          <a:xfrm>
            <a:off x="497541" y="1643050"/>
            <a:ext cx="3657600" cy="322729"/>
          </a:xfrm>
        </p:spPr>
        <p:txBody>
          <a:bodyPr/>
          <a:lstStyle/>
          <a:p>
            <a:endParaRPr lang="en-US" dirty="0"/>
          </a:p>
        </p:txBody>
      </p:sp>
      <p:sp>
        <p:nvSpPr>
          <p:cNvPr id="6" name="Text Placeholder 5"/>
          <p:cNvSpPr>
            <a:spLocks noGrp="1"/>
          </p:cNvSpPr>
          <p:nvPr>
            <p:ph type="body" sz="quarter" idx="3"/>
          </p:nvPr>
        </p:nvSpPr>
        <p:spPr>
          <a:xfrm>
            <a:off x="4399878" y="1643050"/>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214950"/>
            <a:ext cx="2381250" cy="1419226"/>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572496" cy="1200136"/>
          </a:xfrm>
        </p:spPr>
        <p:txBody>
          <a:bodyPr/>
          <a:lstStyle/>
          <a:p>
            <a:pPr algn="ctr"/>
            <a:r>
              <a:rPr lang="en-US" dirty="0">
                <a:effectLst>
                  <a:outerShdw blurRad="38100" dist="38100" dir="2700000" algn="tl">
                    <a:srgbClr val="000000">
                      <a:alpha val="43137"/>
                    </a:srgbClr>
                  </a:outerShdw>
                </a:effectLst>
              </a:rPr>
              <a:t>Table 2.3 : Example Members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IBM 700/7000 Series</a:t>
            </a:r>
            <a:br>
              <a:rPr lang="en-US" dirty="0"/>
            </a:br>
            <a:r>
              <a:rPr lang="en-US" dirty="0"/>
              <a:t> </a:t>
            </a:r>
            <a:br>
              <a:rPr lang="en-US" dirty="0"/>
            </a:br>
            <a:endParaRPr lang="en-US" dirty="0"/>
          </a:p>
        </p:txBody>
      </p:sp>
      <p:sp>
        <p:nvSpPr>
          <p:cNvPr id="7" name="TextBox 6"/>
          <p:cNvSpPr txBox="1"/>
          <p:nvPr/>
        </p:nvSpPr>
        <p:spPr>
          <a:xfrm>
            <a:off x="158758" y="5638800"/>
            <a:ext cx="8985242" cy="533399"/>
          </a:xfrm>
          <a:prstGeom prst="rect">
            <a:avLst/>
          </a:prstGeom>
          <a:blipFill rotWithShape="1">
            <a:blip r:embed="rId3"/>
            <a:tile tx="0" ty="0" sx="100000" sy="100000" flip="none" algn="tl"/>
          </a:blipFill>
        </p:spPr>
        <p:txBody>
          <a:bodyPr wrap="square" rtlCol="0">
            <a:spAutoFit/>
          </a:bodyPr>
          <a:lstStyle/>
          <a:p>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4"/>
          <a:stretch>
            <a:fillRect/>
          </a:stretch>
        </p:blipFill>
        <p:spPr>
          <a:xfrm>
            <a:off x="5214942" y="1428736"/>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5"/>
          <a:srcRect/>
          <a:stretch>
            <a:fillRect/>
          </a:stretch>
        </p:blipFill>
        <p:spPr bwMode="auto">
          <a:xfrm>
            <a:off x="17026" y="2914628"/>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714612" y="1428736"/>
            <a:ext cx="2381250" cy="1419226"/>
          </a:xfrm>
          <a:prstGeom prst="rect">
            <a:avLst/>
          </a:prstGeom>
          <a:noFill/>
          <a:ln w="9525">
            <a:noFill/>
            <a:miter lim="800000"/>
            <a:headEnd/>
            <a:tailEnd/>
          </a:ln>
          <a:effec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1524000"/>
            <a:ext cx="3581400" cy="2057400"/>
          </a:xfrm>
        </p:spPr>
        <p:txBody>
          <a:bodyPr/>
          <a:lstStyle/>
          <a:p>
            <a:pPr algn="ctr"/>
            <a:r>
              <a:rPr lang="en-US" dirty="0">
                <a:effectLst>
                  <a:outerShdw blurRad="38100" dist="38100" dir="2700000" algn="tl">
                    <a:srgbClr val="000000">
                      <a:alpha val="43137"/>
                    </a:srgbClr>
                  </a:outerShdw>
                </a:effectLst>
              </a:rPr>
              <a:t>IBM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7094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Configuration</a:t>
            </a: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lnSpcReduction="10000"/>
          </a:bodyPr>
          <a:lstStyle/>
          <a:p>
            <a:pPr>
              <a:buNone/>
            </a:pPr>
            <a:r>
              <a:rPr lang="en-US" sz="3200" dirty="0">
                <a:solidFill>
                  <a:schemeClr val="tx1"/>
                </a:solidFill>
              </a:rPr>
              <a:t>Why should we study this chapter?</a:t>
            </a:r>
          </a:p>
          <a:p>
            <a:r>
              <a:rPr lang="en-US" sz="2800" dirty="0">
                <a:solidFill>
                  <a:schemeClr val="tx1"/>
                </a:solidFill>
              </a:rPr>
              <a:t>How are computers developed? </a:t>
            </a:r>
            <a:r>
              <a:rPr lang="en-US" sz="2800" dirty="0">
                <a:solidFill>
                  <a:schemeClr val="tx1"/>
                </a:solidFill>
                <a:sym typeface="Wingdings" pitchFamily="2" charset="2"/>
              </a:rPr>
              <a:t> </a:t>
            </a:r>
            <a:r>
              <a:rPr lang="en-US" sz="2800" dirty="0">
                <a:solidFill>
                  <a:schemeClr val="tx1"/>
                </a:solidFill>
              </a:rPr>
              <a:t>generations</a:t>
            </a:r>
          </a:p>
          <a:p>
            <a:r>
              <a:rPr lang="en-US" sz="2800" dirty="0">
                <a:solidFill>
                  <a:schemeClr val="tx1"/>
                </a:solidFill>
              </a:rPr>
              <a:t>What applications require great power computers?</a:t>
            </a:r>
          </a:p>
          <a:p>
            <a:r>
              <a:rPr lang="en-US" sz="2800" dirty="0">
                <a:solidFill>
                  <a:schemeClr val="tx1"/>
                </a:solidFill>
              </a:rPr>
              <a:t>What are Multicore, MICs, and GPGPUs?</a:t>
            </a:r>
          </a:p>
          <a:p>
            <a:r>
              <a:rPr lang="en-US" sz="2800" dirty="0">
                <a:solidFill>
                  <a:schemeClr val="tx1"/>
                </a:solidFill>
              </a:rPr>
              <a:t>How to assess computer performance?</a:t>
            </a:r>
          </a:p>
          <a:p>
            <a:endParaRPr lang="en-US" sz="2800" dirty="0">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a:effectLst>
                  <a:outerShdw blurRad="38100" dist="38100" dir="2700000" algn="tl">
                    <a:srgbClr val="000000">
                      <a:alpha val="43137"/>
                    </a:srgbClr>
                  </a:outerShdw>
                </a:effectLst>
              </a:rPr>
              <a:t>Third Generation:  Integrated Circuits</a:t>
            </a:r>
          </a:p>
        </p:txBody>
      </p:sp>
      <p:sp>
        <p:nvSpPr>
          <p:cNvPr id="18435" name="Rectangle 3"/>
          <p:cNvSpPr>
            <a:spLocks noGrp="1" noChangeArrowheads="1"/>
          </p:cNvSpPr>
          <p:nvPr>
            <p:ph idx="4294967295"/>
          </p:nvPr>
        </p:nvSpPr>
        <p:spPr>
          <a:xfrm>
            <a:off x="515962" y="2076472"/>
            <a:ext cx="7556500" cy="4495800"/>
          </a:xfrm>
        </p:spPr>
        <p:txBody>
          <a:bodyPr>
            <a:normAutofit/>
          </a:bodyPr>
          <a:lstStyle/>
          <a:p>
            <a:r>
              <a:rPr lang="en-GB" sz="2400" dirty="0">
                <a:solidFill>
                  <a:schemeClr val="tx1"/>
                </a:solidFill>
              </a:rPr>
              <a:t>1958 – the invention of the integrated circuit </a:t>
            </a:r>
          </a:p>
          <a:p>
            <a:r>
              <a:rPr lang="en-GB" sz="2400" i="1" dirty="0">
                <a:solidFill>
                  <a:schemeClr val="tx1"/>
                </a:solidFill>
              </a:rPr>
              <a:t>Discrete component</a:t>
            </a:r>
          </a:p>
          <a:p>
            <a:pPr lvl="1"/>
            <a:r>
              <a:rPr lang="en-GB" sz="2000" dirty="0">
                <a:solidFill>
                  <a:schemeClr val="tx1"/>
                </a:solidFill>
              </a:rPr>
              <a:t>Single, self-contained transistor</a:t>
            </a:r>
          </a:p>
          <a:p>
            <a:pPr lvl="1"/>
            <a:r>
              <a:rPr lang="en-GB" sz="2000" dirty="0">
                <a:solidFill>
                  <a:schemeClr val="tx1"/>
                </a:solidFill>
              </a:rPr>
              <a:t>Manufactured separately, packaged in their own containers, and soldered or wired together onto masonite-like circuit boards</a:t>
            </a:r>
          </a:p>
          <a:p>
            <a:pPr lvl="1"/>
            <a:r>
              <a:rPr lang="en-GB" sz="2000" dirty="0">
                <a:solidFill>
                  <a:schemeClr val="tx1"/>
                </a:solidFill>
              </a:rPr>
              <a:t>Manufacturing process was expensive and cumbersome</a:t>
            </a:r>
          </a:p>
          <a:p>
            <a:pPr marL="228600" lvl="1">
              <a:spcBef>
                <a:spcPts val="2000"/>
              </a:spcBef>
              <a:buClr>
                <a:schemeClr val="accent1"/>
              </a:buClr>
            </a:pPr>
            <a:r>
              <a:rPr lang="en-GB" sz="2400" dirty="0">
                <a:solidFill>
                  <a:schemeClr val="tx1"/>
                </a:solidFill>
              </a:rPr>
              <a:t>The two most important members of the third generation were the IBM System/360 and the DEC PDP-8 </a:t>
            </a:r>
          </a:p>
          <a:p>
            <a:pPr lvl="1"/>
            <a:endParaRPr lang="en-GB" sz="2000" dirty="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7182816" y="2462195"/>
            <a:ext cx="1817408" cy="1323996"/>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a:effectLst>
                  <a:outerShdw blurRad="38100" dist="38100" dir="2700000" algn="tl">
                    <a:srgbClr val="000000">
                      <a:alpha val="43137"/>
                    </a:srgbClr>
                  </a:outerShdw>
                </a:effectLst>
              </a:rPr>
              <a:t>Integrated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Circuits</a:t>
            </a: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a:solidFill>
                  <a:schemeClr val="tx1"/>
                </a:solidFill>
              </a:rPr>
              <a:t>A </a:t>
            </a:r>
            <a:r>
              <a:rPr lang="en-US" b="1" dirty="0">
                <a:solidFill>
                  <a:schemeClr val="tx1"/>
                </a:solidFill>
              </a:rPr>
              <a:t>computer consists of</a:t>
            </a:r>
            <a:r>
              <a:rPr lang="en-US" dirty="0">
                <a:solidFill>
                  <a:schemeClr val="tx1"/>
                </a:solidFill>
              </a:rPr>
              <a:t> gates, memory cells, and interconnections among these elements</a:t>
            </a:r>
          </a:p>
          <a:p>
            <a:r>
              <a:rPr lang="en-US" dirty="0">
                <a:solidFill>
                  <a:schemeClr val="tx1"/>
                </a:solidFill>
              </a:rPr>
              <a:t>The gates and memory cells are constructed of simple digital electronic components</a:t>
            </a: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a:solidFill>
                  <a:schemeClr val="tx1"/>
                </a:solidFill>
              </a:rPr>
              <a:t>Data storage </a:t>
            </a:r>
            <a:r>
              <a:rPr lang="en-US" dirty="0">
                <a:solidFill>
                  <a:schemeClr val="tx1"/>
                </a:solidFill>
              </a:rPr>
              <a:t>– provided by memory cells</a:t>
            </a:r>
          </a:p>
          <a:p>
            <a:r>
              <a:rPr lang="en-US" b="1" dirty="0">
                <a:solidFill>
                  <a:schemeClr val="tx1"/>
                </a:solidFill>
              </a:rPr>
              <a:t>Data processing </a:t>
            </a:r>
            <a:r>
              <a:rPr lang="en-US" dirty="0">
                <a:solidFill>
                  <a:schemeClr val="tx1"/>
                </a:solidFill>
              </a:rPr>
              <a:t>– provided by gates</a:t>
            </a:r>
          </a:p>
          <a:p>
            <a:r>
              <a:rPr lang="en-US" b="1" dirty="0">
                <a:solidFill>
                  <a:schemeClr val="tx1"/>
                </a:solidFill>
              </a:rPr>
              <a:t>Data movement </a:t>
            </a:r>
            <a:r>
              <a:rPr lang="en-US" dirty="0">
                <a:solidFill>
                  <a:schemeClr val="tx1"/>
                </a:solidFill>
              </a:rPr>
              <a:t>– the paths among components are used to move data from memory to memory and from memory through gates to memory</a:t>
            </a:r>
          </a:p>
          <a:p>
            <a:r>
              <a:rPr lang="en-US" b="1" dirty="0">
                <a:solidFill>
                  <a:schemeClr val="tx1"/>
                </a:solidFill>
              </a:rPr>
              <a:t>Control </a:t>
            </a:r>
            <a:r>
              <a:rPr lang="en-US" dirty="0">
                <a:solidFill>
                  <a:schemeClr val="tx1"/>
                </a:solidFill>
              </a:rPr>
              <a:t>– the paths among components can carry control signals</a:t>
            </a: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a:solidFill>
                  <a:schemeClr val="tx1"/>
                </a:solidFill>
              </a:rPr>
              <a:t>Exploits the fact that such components as transistors, resistors, and conductors can be fabricated from a semiconductor such as silicon</a:t>
            </a:r>
          </a:p>
          <a:p>
            <a:r>
              <a:rPr lang="en-US" dirty="0">
                <a:solidFill>
                  <a:schemeClr val="tx1"/>
                </a:solidFill>
              </a:rPr>
              <a:t>Many transistors can be produced at the same time on a single wafer(thin piece) of silicon</a:t>
            </a:r>
          </a:p>
          <a:p>
            <a:r>
              <a:rPr lang="en-US" dirty="0">
                <a:solidFill>
                  <a:schemeClr val="tx1"/>
                </a:solidFill>
              </a:rPr>
              <a:t>Transistors can be connected with a processor metallization (cover using metal) to form circuits</a:t>
            </a:r>
          </a:p>
        </p:txBody>
      </p:sp>
      <p:pic>
        <p:nvPicPr>
          <p:cNvPr id="6" name="Picture 5"/>
          <p:cNvPicPr>
            <a:picLocks noChangeAspect="1" noChangeArrowheads="1"/>
          </p:cNvPicPr>
          <p:nvPr/>
        </p:nvPicPr>
        <p:blipFill>
          <a:blip r:embed="rId3"/>
          <a:srcRect/>
          <a:stretch>
            <a:fillRect/>
          </a:stretch>
        </p:blipFill>
        <p:spPr bwMode="auto">
          <a:xfrm>
            <a:off x="2285984" y="5429264"/>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a:effectLst>
                  <a:outerShdw blurRad="38100" dist="38100" dir="2700000" algn="tl">
                    <a:srgbClr val="000000">
                      <a:alpha val="43137"/>
                    </a:srgbClr>
                  </a:outerShdw>
                </a:effectLst>
              </a:rPr>
              <a:t>Wafer,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Chip,</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Gate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Relationship</a:t>
            </a: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a:t>Chip Growth</a:t>
            </a:r>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t>m: million</a:t>
            </a:r>
          </a:p>
          <a:p>
            <a:r>
              <a:rPr lang="en-US" sz="1600" dirty="0"/>
              <a:t>Bn: billion</a:t>
            </a:r>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Year</a:t>
            </a:r>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Number of transistors</a:t>
            </a:r>
          </a:p>
        </p:txBody>
      </p:sp>
      <p:sp>
        <p:nvSpPr>
          <p:cNvPr id="8" name="Rectangle 7"/>
          <p:cNvSpPr/>
          <p:nvPr/>
        </p:nvSpPr>
        <p:spPr>
          <a:xfrm>
            <a:off x="71406" y="1357298"/>
            <a:ext cx="7786742" cy="461665"/>
          </a:xfrm>
          <a:prstGeom prst="rect">
            <a:avLst/>
          </a:prstGeom>
        </p:spPr>
        <p:txBody>
          <a:bodyPr wrap="square">
            <a:spAutoFit/>
          </a:bodyPr>
          <a:lstStyle/>
          <a:p>
            <a:r>
              <a:rPr lang="en-US" dirty="0"/>
              <a:t>Figure 2.8 Growth in Transistor Count on Integrated Circuits</a:t>
            </a:r>
          </a:p>
        </p:txBody>
      </p:sp>
      <p:pic>
        <p:nvPicPr>
          <p:cNvPr id="9" name="Picture 8"/>
          <p:cNvPicPr>
            <a:picLocks noChangeAspect="1" noChangeArrowheads="1"/>
          </p:cNvPicPr>
          <p:nvPr/>
        </p:nvPicPr>
        <p:blipFill>
          <a:blip r:embed="rId4"/>
          <a:srcRect/>
          <a:stretch>
            <a:fillRect/>
          </a:stretch>
        </p:blipFill>
        <p:spPr bwMode="auto">
          <a:xfrm>
            <a:off x="4286248" y="1857364"/>
            <a:ext cx="1817408" cy="1323996"/>
          </a:xfrm>
          <a:prstGeom prst="rect">
            <a:avLst/>
          </a:prstGeom>
          <a:noFill/>
          <a:ln w="9525">
            <a:noFill/>
            <a:miter lim="800000"/>
            <a:headEnd/>
            <a:tailEnd/>
          </a:ln>
          <a:effectLst/>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142844" y="1066824"/>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7286644" y="857232"/>
            <a:ext cx="1817408" cy="1323996"/>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Table 2.4: Characteristics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System/360 Family</a:t>
            </a: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spid="_x0000_s199687"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326592" y="1819252"/>
            <a:ext cx="1817408" cy="1323996"/>
          </a:xfrm>
          <a:prstGeom prst="rect">
            <a:avLst/>
          </a:prstGeom>
          <a:noFill/>
          <a:ln w="9525">
            <a:noFill/>
            <a:miter lim="800000"/>
            <a:headEnd/>
            <a:tailEnd/>
          </a:ln>
          <a:effec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a:effectLst>
                  <a:outerShdw blurRad="38100" dist="38100" dir="2700000" algn="tl">
                    <a:srgbClr val="000000">
                      <a:alpha val="43137"/>
                    </a:srgbClr>
                  </a:outerShdw>
                </a:effectLst>
              </a:rPr>
              <a:t>	Table 2.5: Evolution of the PDP-8</a:t>
            </a: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spid="_x0000_s201735"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2229358"/>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a:effectLst>
                  <a:outerShdw blurRad="38100" dist="38100" dir="2700000" algn="tl">
                    <a:srgbClr val="000000">
                      <a:alpha val="43137"/>
                    </a:srgbClr>
                  </a:outerShdw>
                </a:effectLst>
              </a:rPr>
              <a:t>Later</a:t>
            </a:r>
          </a:p>
          <a:p>
            <a:pPr>
              <a:spcBef>
                <a:spcPts val="0"/>
              </a:spcBef>
            </a:pPr>
            <a:r>
              <a:rPr lang="en-US" dirty="0">
                <a:effectLst>
                  <a:outerShdw blurRad="38100" dist="38100" dir="2700000" algn="tl">
                    <a:srgbClr val="000000">
                      <a:alpha val="43137"/>
                    </a:srgbClr>
                  </a:outerShdw>
                </a:effectLst>
              </a:rPr>
              <a:t>Generations</a:t>
            </a: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a:t>LSI</a:t>
            </a:r>
          </a:p>
          <a:p>
            <a:pPr algn="ctr"/>
            <a:r>
              <a:rPr lang="en-US" sz="2000" dirty="0"/>
              <a:t>Large </a:t>
            </a:r>
          </a:p>
          <a:p>
            <a:pPr algn="ctr"/>
            <a:r>
              <a:rPr lang="en-US" sz="2000" dirty="0"/>
              <a:t>Scale Integration</a:t>
            </a:r>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a:t>VLSI</a:t>
            </a:r>
          </a:p>
          <a:p>
            <a:pPr algn="ctr"/>
            <a:r>
              <a:rPr lang="en-US" sz="2000" dirty="0"/>
              <a:t>Very Large Scale Integration</a:t>
            </a:r>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a:p>
          <a:p>
            <a:pPr algn="ctr"/>
            <a:r>
              <a:rPr lang="en-US" dirty="0"/>
              <a:t>ULSI</a:t>
            </a:r>
          </a:p>
          <a:p>
            <a:pPr algn="ctr"/>
            <a:r>
              <a:rPr lang="en-US" sz="2000" dirty="0"/>
              <a:t>Ultra Large</a:t>
            </a:r>
          </a:p>
          <a:p>
            <a:pPr algn="ctr"/>
            <a:r>
              <a:rPr lang="en-US" sz="2000" dirty="0"/>
              <a:t> Scale </a:t>
            </a:r>
          </a:p>
          <a:p>
            <a:pPr algn="ctr"/>
            <a:r>
              <a:rPr lang="en-US" sz="2000" dirty="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a:solidFill>
                  <a:srgbClr val="2B142D"/>
                </a:solidFill>
              </a:rPr>
              <a:t>Semiconductor Memory</a:t>
            </a:r>
            <a:br>
              <a:rPr lang="en-US" dirty="0">
                <a:solidFill>
                  <a:srgbClr val="2B142D"/>
                </a:solidFill>
              </a:rPr>
            </a:br>
            <a:r>
              <a:rPr lang="en-US" dirty="0">
                <a:solidFill>
                  <a:srgbClr val="2B142D"/>
                </a:solidFill>
              </a:rPr>
              <a:t>Microprocessors</a:t>
            </a: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a:solidFill>
                  <a:srgbClr val="002060"/>
                </a:solidFill>
              </a:rPr>
              <a:t>After studying this chapter, you should be able to: </a:t>
            </a:r>
          </a:p>
          <a:p>
            <a:r>
              <a:rPr lang="en-US" sz="2800">
                <a:solidFill>
                  <a:srgbClr val="002060"/>
                </a:solidFill>
              </a:rPr>
              <a:t>Present an overview of the evolution of computer technology from early digital computers to the latest microprocessors. </a:t>
            </a:r>
          </a:p>
          <a:p>
            <a:r>
              <a:rPr lang="en-US" sz="2800">
                <a:solidFill>
                  <a:srgbClr val="002060"/>
                </a:solidFill>
              </a:rPr>
              <a:t>Understand the key performance issues that relate to computer design. </a:t>
            </a:r>
          </a:p>
          <a:p>
            <a:r>
              <a:rPr lang="en-US" sz="280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a:solidFill>
                  <a:schemeClr val="accent3"/>
                </a:solidFill>
              </a:rPr>
              <a:t>Semiconductor Memory</a:t>
            </a: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a:effectLst>
                  <a:outerShdw blurRad="38100" dist="38100" dir="2700000" algn="tl">
                    <a:srgbClr val="000000">
                      <a:alpha val="43137"/>
                    </a:srgbClr>
                  </a:outerShdw>
                </a:effectLst>
              </a:rPr>
              <a:t>Microprocessors</a:t>
            </a: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a:solidFill>
                  <a:schemeClr val="tx1"/>
                </a:solidFill>
              </a:rPr>
              <a:t>The density of elements on processor chips continued to rise</a:t>
            </a:r>
          </a:p>
          <a:p>
            <a:pPr lvl="1"/>
            <a:r>
              <a:rPr lang="en-GB" dirty="0">
                <a:solidFill>
                  <a:schemeClr val="tx1"/>
                </a:solidFill>
              </a:rPr>
              <a:t>More and more elements were placed on each chip so that fewer and fewer chips were needed to construct a single computer processor</a:t>
            </a:r>
          </a:p>
          <a:p>
            <a:r>
              <a:rPr lang="en-GB" dirty="0">
                <a:solidFill>
                  <a:schemeClr val="tx1"/>
                </a:solidFill>
              </a:rPr>
              <a:t>1971 Intel developed 4004</a:t>
            </a:r>
          </a:p>
          <a:p>
            <a:pPr lvl="1"/>
            <a:r>
              <a:rPr lang="en-GB" dirty="0">
                <a:solidFill>
                  <a:schemeClr val="tx1"/>
                </a:solidFill>
              </a:rPr>
              <a:t>First chip to contain all of the components of a CPU on a single chip</a:t>
            </a:r>
          </a:p>
          <a:p>
            <a:pPr lvl="1"/>
            <a:r>
              <a:rPr lang="en-GB" dirty="0">
                <a:solidFill>
                  <a:schemeClr val="tx1"/>
                </a:solidFill>
              </a:rPr>
              <a:t>Birth of microprocessor</a:t>
            </a:r>
          </a:p>
          <a:p>
            <a:r>
              <a:rPr lang="en-GB" dirty="0">
                <a:solidFill>
                  <a:schemeClr val="tx1"/>
                </a:solidFill>
              </a:rPr>
              <a:t>1972 Intel developed 8008</a:t>
            </a:r>
          </a:p>
          <a:p>
            <a:pPr lvl="1"/>
            <a:r>
              <a:rPr lang="en-GB" dirty="0">
                <a:solidFill>
                  <a:schemeClr val="tx1"/>
                </a:solidFill>
              </a:rPr>
              <a:t>First 8-bit microprocessor</a:t>
            </a:r>
          </a:p>
          <a:p>
            <a:r>
              <a:rPr lang="en-GB" dirty="0">
                <a:solidFill>
                  <a:schemeClr val="tx1"/>
                </a:solidFill>
              </a:rPr>
              <a:t>1974 Intel developed 8080</a:t>
            </a:r>
          </a:p>
          <a:p>
            <a:pPr lvl="1"/>
            <a:r>
              <a:rPr lang="en-GB" dirty="0">
                <a:solidFill>
                  <a:schemeClr val="tx1"/>
                </a:solidFill>
              </a:rPr>
              <a:t>First general purpose microprocessor</a:t>
            </a:r>
          </a:p>
          <a:p>
            <a:pPr lvl="1"/>
            <a:r>
              <a:rPr lang="en-GB" dirty="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858"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859" name="Document" r:id="rId5" imgW="0" imgH="0" progId="Word.Document.12">
                  <p:embed/>
                </p:oleObj>
              </mc:Choice>
              <mc:Fallback>
                <p:oleObj name="Document" r:id="rId5"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spid="_x0000_s208908" name="Document" r:id="rId4" imgW="0" imgH="0" progId="Word.Document.12">
                  <p:link updateAutomatic="1"/>
                </p:oleObj>
              </mc:Choice>
              <mc:Fallback>
                <p:oleObj name="Document" r:id="rId4"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spid="_x0000_s208909" name="Document" r:id="rId5" imgW="0" imgH="0" progId="Word.Document.12">
                  <p:link updateAutomatic="1"/>
                </p:oleObj>
              </mc:Choice>
              <mc:Fallback>
                <p:oleObj name="Document" r:id="rId5"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Designing for Performance </a:t>
            </a:r>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a:solidFill>
                  <a:schemeClr val="tx1"/>
                </a:solidFill>
              </a:rPr>
              <a:t>Desktop applications that require the great power of today’s microprocessor-based systems include </a:t>
            </a:r>
          </a:p>
          <a:p>
            <a:pPr>
              <a:buNone/>
            </a:pPr>
            <a:r>
              <a:rPr lang="en-US" sz="2400" dirty="0">
                <a:solidFill>
                  <a:schemeClr val="tx1"/>
                </a:solidFill>
              </a:rPr>
              <a:t>• Image processing </a:t>
            </a:r>
          </a:p>
          <a:p>
            <a:pPr>
              <a:buNone/>
            </a:pPr>
            <a:r>
              <a:rPr lang="en-US" sz="2400" dirty="0">
                <a:solidFill>
                  <a:schemeClr val="tx1"/>
                </a:solidFill>
              </a:rPr>
              <a:t>• Speech recognition </a:t>
            </a:r>
          </a:p>
          <a:p>
            <a:pPr>
              <a:buNone/>
            </a:pPr>
            <a:r>
              <a:rPr lang="en-US" sz="2400" dirty="0">
                <a:solidFill>
                  <a:schemeClr val="tx1"/>
                </a:solidFill>
              </a:rPr>
              <a:t>• Videoconferencing </a:t>
            </a:r>
          </a:p>
          <a:p>
            <a:pPr>
              <a:buNone/>
            </a:pPr>
            <a:r>
              <a:rPr lang="en-US" sz="2400" dirty="0">
                <a:solidFill>
                  <a:schemeClr val="tx1"/>
                </a:solidFill>
              </a:rPr>
              <a:t>• Multimedia authoring </a:t>
            </a:r>
          </a:p>
          <a:p>
            <a:pPr>
              <a:buNone/>
            </a:pPr>
            <a:r>
              <a:rPr lang="en-US" sz="2400" dirty="0">
                <a:solidFill>
                  <a:schemeClr val="tx1"/>
                </a:solidFill>
              </a:rPr>
              <a:t>• Voice and video annotation of files </a:t>
            </a:r>
          </a:p>
          <a:p>
            <a:pPr>
              <a:buNone/>
            </a:pPr>
            <a:r>
              <a:rPr lang="en-US" sz="2400" dirty="0">
                <a:solidFill>
                  <a:schemeClr val="tx1"/>
                </a:solidFill>
              </a:rPr>
              <a:t>• Simulation modeling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a:t>Technique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Pipelining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Techniques built into contemporary (current) processors include: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a:t>Typical I/O Device Data Rates</a:t>
            </a:r>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noAutofit/>
          </a:bodyPr>
          <a:lstStyle/>
          <a:p>
            <a:r>
              <a:rPr lang="en-GB" sz="2400"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dirty="0">
                <a:solidFill>
                  <a:schemeClr val="tx1"/>
                </a:solidFill>
              </a:rPr>
              <a:t>Change processor organization and architecture</a:t>
            </a:r>
          </a:p>
          <a:p>
            <a:pPr lvl="1"/>
            <a:r>
              <a:rPr lang="en-GB" sz="2000" dirty="0">
                <a:solidFill>
                  <a:schemeClr val="tx1"/>
                </a:solidFill>
              </a:rPr>
              <a:t>Increase effective speed of instruction execution</a:t>
            </a:r>
          </a:p>
          <a:p>
            <a:pPr lvl="1"/>
            <a:r>
              <a:rPr lang="en-GB" sz="2000" dirty="0">
                <a:solidFill>
                  <a:schemeClr val="tx1"/>
                </a:solidFill>
              </a:rPr>
              <a:t>Parallelism</a:t>
            </a:r>
          </a:p>
          <a:p>
            <a:pPr>
              <a:buFontTx/>
              <a:buNone/>
            </a:pPr>
            <a:endParaRPr lang="en-GB" sz="2400" dirty="0">
              <a:solidFill>
                <a:schemeClr val="tx1"/>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t>
            </a:r>
            <a:r>
              <a:rPr lang="en-GB">
                <a:effectLst>
                  <a:outerShdw blurRad="38100" dist="38100" dir="2700000" algn="tl">
                    <a:srgbClr val="000000">
                      <a:alpha val="43137"/>
                    </a:srgbClr>
                  </a:outerShdw>
                </a:effectLst>
              </a:rPr>
              <a:t>and Logic </a:t>
            </a:r>
            <a:r>
              <a:rPr lang="en-GB" dirty="0">
                <a:effectLst>
                  <a:outerShdw blurRad="38100" dist="38100" dir="2700000" algn="tl">
                    <a:srgbClr val="000000">
                      <a:alpha val="43137"/>
                    </a:srgbClr>
                  </a:outerShdw>
                </a:effectLst>
              </a:rPr>
              <a:t>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a:solidFill>
                  <a:schemeClr val="tx1"/>
                </a:solidFill>
              </a:rPr>
              <a:t>RC (Resistance and Capacitance) 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dirty="0">
                <a:solidFill>
                  <a:schemeClr val="tx1"/>
                </a:solidFill>
              </a:rPr>
              <a:t>Wire interconnects thinner, increasing resistance</a:t>
            </a:r>
          </a:p>
          <a:p>
            <a:pPr lvl="1"/>
            <a:r>
              <a:rPr lang="en-GB" sz="2000" dirty="0">
                <a:solidFill>
                  <a:schemeClr val="tx1"/>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lag (slow down) processor speeds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chemeClr val="tx1"/>
                </a:solidFill>
              </a:rPr>
              <a:t>2.1- A Brief History of Computers </a:t>
            </a:r>
          </a:p>
          <a:p>
            <a:r>
              <a:rPr lang="en-US" sz="2800" dirty="0">
                <a:solidFill>
                  <a:schemeClr val="tx1"/>
                </a:solidFill>
              </a:rPr>
              <a:t>2.2- Designing for Performance</a:t>
            </a:r>
          </a:p>
          <a:p>
            <a:r>
              <a:rPr lang="en-US" sz="2800" dirty="0">
                <a:solidFill>
                  <a:schemeClr val="tx1"/>
                </a:solidFill>
              </a:rPr>
              <a:t>2.3- Multicore, MICs, and GPGPUs</a:t>
            </a:r>
          </a:p>
          <a:p>
            <a:r>
              <a:rPr lang="en-US" sz="2800" dirty="0">
                <a:solidFill>
                  <a:schemeClr val="tx1"/>
                </a:solidFill>
              </a:rPr>
              <a:t>2.6- Performance Assessment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a:effectLst>
                  <a:outerShdw blurRad="38100" dist="38100" dir="2700000" algn="tl">
                    <a:srgbClr val="000000">
                      <a:alpha val="43137"/>
                    </a:srgbClr>
                  </a:outerShdw>
                </a:effectLst>
              </a:rPr>
              <a:t>Processor Trends</a:t>
            </a: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a:effectLst>
                  <a:outerShdw blurRad="38100" dist="38100" dir="2700000" algn="tl">
                    <a:srgbClr val="000000">
                      <a:alpha val="43137"/>
                    </a:srgbClr>
                  </a:outerShdw>
                </a:effectLst>
              </a:rPr>
              <a:t>2.3- Multicore, MICs, 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a:bodyPr>
          <a:lstStyle/>
          <a:p>
            <a:r>
              <a:rPr lang="en-GB" sz="2800" dirty="0">
                <a:solidFill>
                  <a:schemeClr val="tx1"/>
                </a:solidFill>
              </a:rPr>
              <a:t>Multicore CPU: CPU has some cores running concurrently.</a:t>
            </a:r>
          </a:p>
          <a:p>
            <a:r>
              <a:rPr lang="en-GB" sz="2800" dirty="0">
                <a:solidFill>
                  <a:schemeClr val="tx1"/>
                </a:solidFill>
              </a:rPr>
              <a:t>MIC: Many integrated core</a:t>
            </a:r>
          </a:p>
          <a:p>
            <a:r>
              <a:rPr lang="en-GB" sz="2800" dirty="0">
                <a:solidFill>
                  <a:schemeClr val="tx1"/>
                </a:solidFill>
              </a:rPr>
              <a:t>GPU: Graphical Processing Unit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a:solidFill>
                  <a:schemeClr val="tx1"/>
                </a:solidFill>
              </a:rPr>
              <a:t>Leap (fast growth) in performance as well as the challenges in developing software to exploit such a large number of cores</a:t>
            </a:r>
          </a:p>
          <a:p>
            <a:r>
              <a:rPr lang="en-GB" sz="2000" dirty="0">
                <a:solidFill>
                  <a:schemeClr val="tx1"/>
                </a:solidFill>
              </a:rPr>
              <a:t>The multicore and MIC strategy involves a homogeneous collection of general purpose processors on a single chip</a:t>
            </a: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a:solidFill>
                  <a:schemeClr val="tx1"/>
                </a:solidFill>
              </a:rPr>
              <a:t>Core designed to perform parallel operations on graphics data</a:t>
            </a:r>
          </a:p>
          <a:p>
            <a:r>
              <a:rPr lang="en-US" sz="2000" dirty="0">
                <a:solidFill>
                  <a:schemeClr val="tx1"/>
                </a:solidFill>
              </a:rPr>
              <a:t>Traditionally found on a plug-in graphics card, it is used to encode and render 2D and 3D graphics as well as process video</a:t>
            </a:r>
          </a:p>
          <a:p>
            <a:r>
              <a:rPr lang="en-US" sz="2000" dirty="0">
                <a:solidFill>
                  <a:schemeClr val="tx1"/>
                </a:solidFill>
              </a:rPr>
              <a:t>Used as vector processors for a variety of applications that require repetitive computations</a:t>
            </a:r>
          </a:p>
        </p:txBody>
      </p:sp>
      <p:sp>
        <p:nvSpPr>
          <p:cNvPr id="5" name="Text Placeholder 4"/>
          <p:cNvSpPr>
            <a:spLocks noGrp="1"/>
          </p:cNvSpPr>
          <p:nvPr>
            <p:ph type="body" idx="1"/>
          </p:nvPr>
        </p:nvSpPr>
        <p:spPr>
          <a:xfrm>
            <a:off x="285720" y="2214554"/>
            <a:ext cx="3657600" cy="322729"/>
          </a:xfrm>
        </p:spPr>
        <p:txBody>
          <a:bodyPr/>
          <a:lstStyle/>
          <a:p>
            <a:r>
              <a:rPr lang="en-US" b="1" dirty="0"/>
              <a:t>MIC	</a:t>
            </a:r>
            <a:endParaRPr lang="en-US" sz="3000" b="1" dirty="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a:t>GPU</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a:t>2.4- The Evolution of The Intel x86 Architecture</a:t>
            </a:r>
          </a:p>
          <a:p>
            <a:r>
              <a:rPr lang="en-US" sz="2800" b="1" dirty="0"/>
              <a:t>2.5- Embedded Systems and the ARM</a:t>
            </a:r>
          </a:p>
        </p:txBody>
      </p:sp>
      <p:sp>
        <p:nvSpPr>
          <p:cNvPr id="6" name="Rectangle 5"/>
          <p:cNvSpPr/>
          <p:nvPr/>
        </p:nvSpPr>
        <p:spPr>
          <a:xfrm>
            <a:off x="428596" y="3835320"/>
            <a:ext cx="8358246" cy="2308324"/>
          </a:xfrm>
          <a:prstGeom prst="rect">
            <a:avLst/>
          </a:prstGeom>
        </p:spPr>
        <p:txBody>
          <a:bodyPr wrap="square">
            <a:spAutoFit/>
          </a:bodyPr>
          <a:lstStyle/>
          <a:p>
            <a:r>
              <a:rPr lang="en-US" b="1" dirty="0"/>
              <a:t>CISC</a:t>
            </a:r>
            <a:r>
              <a:rPr lang="en-US" dirty="0"/>
              <a:t>: Complex Instruction Set Computer, CPU is equipped a large set of instructions </a:t>
            </a:r>
          </a:p>
          <a:p>
            <a:r>
              <a:rPr lang="en-US" b="1" dirty="0"/>
              <a:t>RISC</a:t>
            </a:r>
            <a:r>
              <a:rPr lang="en-US" dirty="0"/>
              <a:t>: Reduced Instruction Set Computer, CPU is equipped basic instructions only based on the thinking: A high instruction is created using some basic instructions. </a:t>
            </a:r>
          </a:p>
          <a:p>
            <a:r>
              <a:rPr lang="en-US" b="1" dirty="0"/>
              <a:t>ARM</a:t>
            </a:r>
            <a:r>
              <a:rPr lang="en-US" dirty="0"/>
              <a:t>: Advanced RISC Machine</a:t>
            </a:r>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definitions: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a:effectLst>
                  <a:outerShdw blurRad="38100" dist="38100" dir="2700000" algn="tl">
                    <a:srgbClr val="000000">
                      <a:alpha val="43137"/>
                    </a:srgbClr>
                  </a:outerShdw>
                </a:effectLst>
              </a:rPr>
              <a:t>2.6- Performance Assessment</a:t>
            </a: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a:t>Factors</a:t>
            </a:r>
          </a:p>
          <a:p>
            <a:pPr marL="914400" lvl="1" indent="-457200"/>
            <a:r>
              <a:rPr lang="en-US" dirty="0"/>
              <a:t>Clock Speed and Instructions per Second</a:t>
            </a:r>
          </a:p>
          <a:p>
            <a:pPr marL="914400" lvl="1" indent="-457200"/>
            <a:r>
              <a:rPr lang="en-US" dirty="0"/>
              <a:t>Instruction execution rate</a:t>
            </a:r>
          </a:p>
          <a:p>
            <a:pPr marL="457200" indent="-457200"/>
            <a:r>
              <a:rPr lang="en-US" b="1" u="sng" dirty="0"/>
              <a:t>Methods</a:t>
            </a:r>
            <a:r>
              <a:rPr lang="en-US" dirty="0"/>
              <a:t>: Benchmarks</a:t>
            </a:r>
          </a:p>
          <a:p>
            <a:pPr marL="457200" indent="-457200"/>
            <a:r>
              <a:rPr lang="en-US" b="1" u="sng" dirty="0"/>
              <a:t>Some laws</a:t>
            </a:r>
            <a:r>
              <a:rPr lang="en-US" dirty="0"/>
              <a:t>:</a:t>
            </a:r>
          </a:p>
          <a:p>
            <a:pPr marL="914400" lvl="1" indent="-457200"/>
            <a:r>
              <a:rPr lang="en-US" dirty="0"/>
              <a:t>Amdahl’s Law</a:t>
            </a:r>
          </a:p>
          <a:p>
            <a:pPr marL="914400" lvl="1" indent="-457200"/>
            <a:r>
              <a:rPr lang="en-US" dirty="0"/>
              <a:t>Little’s Law</a:t>
            </a:r>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Factors affect on computer performance: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a:effectLst>
                  <a:outerShdw blurRad="38100" dist="38100" dir="2700000" algn="tl">
                    <a:srgbClr val="000000">
                      <a:alpha val="43137"/>
                    </a:srgbClr>
                  </a:outerShdw>
                </a:effectLst>
              </a:rPr>
              <a:t>System Clock</a:t>
            </a:r>
          </a:p>
        </p:txBody>
      </p:sp>
      <p:sp>
        <p:nvSpPr>
          <p:cNvPr id="5" name="Rectangle 4"/>
          <p:cNvSpPr/>
          <p:nvPr/>
        </p:nvSpPr>
        <p:spPr>
          <a:xfrm>
            <a:off x="285720" y="1500174"/>
            <a:ext cx="8643998" cy="4154984"/>
          </a:xfrm>
          <a:prstGeom prst="rect">
            <a:avLst/>
          </a:prstGeom>
        </p:spPr>
        <p:txBody>
          <a:bodyPr wrap="square">
            <a:spAutoFit/>
          </a:bodyPr>
          <a:lstStyle/>
          <a:p>
            <a:pPr>
              <a:buFontTx/>
              <a:buChar char="-"/>
            </a:pPr>
            <a:r>
              <a:rPr kumimoji="1" lang="en-US" dirty="0"/>
              <a:t>  Digital devices need pulses to operate. Pulses is created by a clock generator (a hardware using </a:t>
            </a:r>
            <a:r>
              <a:rPr lang="en-US" dirty="0">
                <a:latin typeface="Times New Roman" pitchFamily="18" charset="0"/>
                <a:cs typeface="Times New Roman" pitchFamily="18" charset="0"/>
              </a:rPr>
              <a:t>crystal oscillator)</a:t>
            </a:r>
            <a:endParaRPr kumimoji="1" lang="en-US" dirty="0"/>
          </a:p>
          <a:p>
            <a:pPr>
              <a:buFontTx/>
              <a:buChar char="-"/>
            </a:pPr>
            <a:r>
              <a:rPr kumimoji="1" lang="en-US" dirty="0"/>
              <a:t>  The rate of pulses is known as the </a:t>
            </a:r>
            <a:r>
              <a:rPr kumimoji="1" lang="en-US" b="1" dirty="0"/>
              <a:t>clock rate, or clock speed. </a:t>
            </a:r>
          </a:p>
          <a:p>
            <a:pPr>
              <a:buFontTx/>
              <a:buChar char="-"/>
            </a:pPr>
            <a:r>
              <a:rPr kumimoji="1" lang="en-US" dirty="0"/>
              <a:t>  The time between pulses is the </a:t>
            </a:r>
            <a:r>
              <a:rPr kumimoji="1" lang="en-US" b="1" dirty="0"/>
              <a:t>cycle time.</a:t>
            </a:r>
          </a:p>
          <a:p>
            <a:pPr>
              <a:buFontTx/>
              <a:buChar char="-"/>
            </a:pPr>
            <a:r>
              <a:rPr kumimoji="1" lang="en-US" dirty="0"/>
              <a:t>  One increment, or pulse, of the clock is referred to as a clock cycle, or a clock tick. </a:t>
            </a:r>
          </a:p>
          <a:p>
            <a:pPr>
              <a:buFontTx/>
              <a:buChar char="-"/>
            </a:pPr>
            <a:r>
              <a:rPr kumimoji="1" lang="en-US" dirty="0"/>
              <a:t>  Unit: cycles per second, Hertz (Hz)</a:t>
            </a:r>
          </a:p>
          <a:p>
            <a:pPr>
              <a:buFontTx/>
              <a:buChar char="-"/>
            </a:pPr>
            <a:r>
              <a:rPr kumimoji="1" lang="en-US" dirty="0"/>
              <a:t>  Operations performed by a processor, such as fetching an instruction, decoding the instruction, performing an arithmetic operation, and so on, are governed by a system clock.</a:t>
            </a:r>
          </a:p>
          <a:p>
            <a:r>
              <a:rPr lang="en-US" dirty="0">
                <a:sym typeface="Wingdings" pitchFamily="2" charset="2"/>
              </a:rPr>
              <a:t> High clock rate  High performance. </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Instruction Execution Rate</a:t>
            </a: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a:t>Unit: MIPS (millions of instructions per second)</a:t>
            </a:r>
          </a:p>
          <a:p>
            <a:pPr>
              <a:buFontTx/>
              <a:buChar char="-"/>
            </a:pPr>
            <a:r>
              <a:rPr kumimoji="1" lang="en-US" sz="3200" dirty="0"/>
              <a:t> Unit: MFLOPs (</a:t>
            </a:r>
            <a:r>
              <a:rPr lang="en-US" sz="3200" dirty="0"/>
              <a:t>Floating-point performance is expressed as millions of floating-point operations per second)</a:t>
            </a:r>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a:t>A test used to measure hardware or software performance. </a:t>
            </a:r>
          </a:p>
          <a:p>
            <a:pPr>
              <a:buFontTx/>
              <a:buChar char="-"/>
            </a:pPr>
            <a:r>
              <a:rPr lang="en-US" sz="2800" dirty="0"/>
              <a:t>Benchmarks for hardware use programs that test the capabilities of the equipment</a:t>
            </a:r>
          </a:p>
          <a:p>
            <a:pPr>
              <a:buFontTx/>
              <a:buChar char="-"/>
            </a:pPr>
            <a:r>
              <a:rPr lang="en-US" sz="2800" dirty="0"/>
              <a:t> Benchmarks for software determine the efficiency, accuracy, or speed of a program in performing a particular task, such as recalculating data in a spreadsheet. </a:t>
            </a:r>
          </a:p>
          <a:p>
            <a:pPr>
              <a:buFontTx/>
              <a:buChar char="-"/>
            </a:pPr>
            <a:r>
              <a:rPr lang="en-US" sz="2800" dirty="0"/>
              <a:t>The same data is used with each program tested, so the resulting scores can be compared to see which programs perform well and in what areas. </a:t>
            </a:r>
          </a:p>
          <a:p>
            <a:r>
              <a:rPr lang="en-US" sz="2800" dirty="0"/>
              <a:t>(MS Computer Dictionary)</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a:effectLst>
                  <a:outerShdw blurRad="38100" dist="38100" dir="2700000" algn="tl">
                    <a:srgbClr val="000000">
                      <a:alpha val="43137"/>
                    </a:srgbClr>
                  </a:outerShdw>
                </a:effectLst>
              </a:rPr>
              <a:t>Benchmarks …</a:t>
            </a: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a:solidFill>
                  <a:schemeClr val="tx1"/>
                </a:solidFill>
              </a:rPr>
              <a:t>For example, consider this high-level language statement:</a:t>
            </a:r>
          </a:p>
          <a:p>
            <a:pPr>
              <a:buNone/>
            </a:pPr>
            <a:r>
              <a:rPr lang="en-US" sz="1800" dirty="0">
                <a:solidFill>
                  <a:schemeClr val="tx1"/>
                </a:solidFill>
              </a:rPr>
              <a:t>A = B + C /* assume all quantities in main memory */</a:t>
            </a:r>
            <a:endParaRPr lang="en-US" sz="1000" dirty="0">
              <a:solidFill>
                <a:schemeClr val="tx1"/>
              </a:solidFill>
            </a:endParaRPr>
          </a:p>
          <a:p>
            <a:pPr>
              <a:buNone/>
            </a:pPr>
            <a:endParaRPr lang="en-US" sz="800" dirty="0">
              <a:solidFill>
                <a:schemeClr val="tx1"/>
              </a:solidFill>
            </a:endParaRPr>
          </a:p>
          <a:p>
            <a:pPr>
              <a:lnSpc>
                <a:spcPct val="120000"/>
              </a:lnSpc>
              <a:spcBef>
                <a:spcPts val="0"/>
              </a:spcBef>
              <a:buNone/>
            </a:pPr>
            <a:r>
              <a:rPr lang="en-US" sz="1800" dirty="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a:solidFill>
                <a:schemeClr val="tx1"/>
              </a:solidFill>
            </a:endParaRPr>
          </a:p>
          <a:p>
            <a:pPr algn="ctr">
              <a:lnSpc>
                <a:spcPct val="120000"/>
              </a:lnSpc>
              <a:spcBef>
                <a:spcPts val="0"/>
              </a:spcBef>
              <a:buNone/>
            </a:pPr>
            <a:r>
              <a:rPr lang="en-US" sz="1800" dirty="0">
                <a:solidFill>
                  <a:schemeClr val="tx1"/>
                </a:solidFill>
              </a:rPr>
              <a:t>add mem(B), mem(C), mem (A)</a:t>
            </a: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a:solidFill>
                  <a:schemeClr val="tx1"/>
                </a:solidFill>
              </a:rPr>
              <a:t>On a typical RISC machine, the compilation would look something like this:</a:t>
            </a:r>
          </a:p>
          <a:p>
            <a:pPr algn="ctr">
              <a:lnSpc>
                <a:spcPct val="110000"/>
              </a:lnSpc>
              <a:spcBef>
                <a:spcPts val="0"/>
              </a:spcBef>
              <a:buNone/>
            </a:pPr>
            <a:r>
              <a:rPr lang="en-US" dirty="0">
                <a:solidFill>
                  <a:schemeClr val="tx1"/>
                </a:solidFill>
              </a:rPr>
              <a:t>load mem(B), reg(1);</a:t>
            </a:r>
          </a:p>
          <a:p>
            <a:pPr algn="ctr">
              <a:lnSpc>
                <a:spcPct val="110000"/>
              </a:lnSpc>
              <a:spcBef>
                <a:spcPts val="0"/>
              </a:spcBef>
              <a:buNone/>
            </a:pPr>
            <a:r>
              <a:rPr lang="en-US" dirty="0">
                <a:solidFill>
                  <a:schemeClr val="tx1"/>
                </a:solidFill>
              </a:rPr>
              <a:t>load mem(C), reg(2);</a:t>
            </a:r>
          </a:p>
          <a:p>
            <a:pPr algn="ctr">
              <a:lnSpc>
                <a:spcPct val="110000"/>
              </a:lnSpc>
              <a:spcBef>
                <a:spcPts val="0"/>
              </a:spcBef>
              <a:buNone/>
            </a:pPr>
            <a:r>
              <a:rPr lang="en-US" dirty="0">
                <a:solidFill>
                  <a:schemeClr val="tx1"/>
                </a:solidFill>
              </a:rPr>
              <a:t>add reg(1), reg(2), reg(3);</a:t>
            </a:r>
          </a:p>
          <a:p>
            <a:pPr algn="ctr">
              <a:lnSpc>
                <a:spcPct val="110000"/>
              </a:lnSpc>
              <a:spcBef>
                <a:spcPts val="0"/>
              </a:spcBef>
              <a:buNone/>
            </a:pPr>
            <a:r>
              <a:rPr lang="en-US" dirty="0">
                <a:solidFill>
                  <a:schemeClr val="tx1"/>
                </a:solidFill>
              </a:rPr>
              <a:t>store reg(3), mem (A)</a:t>
            </a: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a:t>2 codes may  need the same amount of time when they execute on 2 machines.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2.1- History of Computers</a:t>
            </a: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IC: Integrated Circuit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a:sym typeface="Wingdings" pitchFamily="2" charset="2"/>
              </a:rPr>
              <a:t> B</a:t>
            </a:r>
            <a:r>
              <a:rPr lang="en-US" sz="2800" dirty="0"/>
              <a:t>eginning in the late 1980s and early 1990s, industry and academic interest shifted to measuring the performance of systems using a set of benchmark programs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a:t>Desirable Benchmark Characteristics</a:t>
            </a:r>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a:t>It is written in a high-level language, making it portable across different machines. </a:t>
            </a:r>
          </a:p>
          <a:p>
            <a:pPr marL="457200" indent="-457200">
              <a:buAutoNum type="arabicPeriod"/>
            </a:pPr>
            <a:r>
              <a:rPr lang="en-US" sz="3200" dirty="0"/>
              <a:t>It is representative of a particular kind of programming style, such as systems programming, numerical programming, or commercial programming. </a:t>
            </a:r>
          </a:p>
          <a:p>
            <a:pPr marL="457200" indent="-457200">
              <a:buAutoNum type="arabicPeriod"/>
            </a:pPr>
            <a:r>
              <a:rPr lang="en-US" sz="3200" dirty="0"/>
              <a:t>It can be measured easily. </a:t>
            </a:r>
          </a:p>
          <a:p>
            <a:pPr marL="457200" indent="-457200">
              <a:buAutoNum type="arabicPeriod"/>
            </a:pPr>
            <a:r>
              <a:rPr lang="en-US" sz="3200" dirty="0"/>
              <a:t>It has wide distribution.</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a:xfrm>
            <a:off x="285720" y="1857364"/>
            <a:ext cx="8572560" cy="4144963"/>
          </a:xfrm>
        </p:spPr>
        <p:txBody>
          <a:bodyPr>
            <a:noAutofit/>
          </a:bodyPr>
          <a:lstStyle/>
          <a:p>
            <a:r>
              <a:rPr lang="en-US" sz="2800" dirty="0">
                <a:solidFill>
                  <a:schemeClr val="tx1"/>
                </a:solidFill>
              </a:rPr>
              <a:t>Benchmark suite</a:t>
            </a:r>
          </a:p>
          <a:p>
            <a:pPr lvl="1"/>
            <a:r>
              <a:rPr lang="en-US" sz="2400" dirty="0">
                <a:solidFill>
                  <a:schemeClr val="tx1"/>
                </a:solidFill>
              </a:rPr>
              <a:t>A collection of programs, defined in a high-level language</a:t>
            </a:r>
          </a:p>
          <a:p>
            <a:pPr lvl="1"/>
            <a:r>
              <a:rPr lang="en-US" sz="2400" dirty="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a:solidFill>
                  <a:schemeClr val="tx1"/>
                </a:solidFill>
              </a:rPr>
              <a:t>SPEC</a:t>
            </a:r>
          </a:p>
          <a:p>
            <a:pPr lvl="1"/>
            <a:r>
              <a:rPr lang="en-US" sz="2400" dirty="0">
                <a:solidFill>
                  <a:schemeClr val="tx1"/>
                </a:solidFill>
              </a:rPr>
              <a:t>An industry consortium</a:t>
            </a:r>
          </a:p>
          <a:p>
            <a:pPr lvl="1"/>
            <a:r>
              <a:rPr lang="en-US" sz="2400" dirty="0">
                <a:solidFill>
                  <a:schemeClr val="tx1"/>
                </a:solidFill>
              </a:rPr>
              <a:t>Defines and maintains the best known collection of benchmark suites</a:t>
            </a:r>
          </a:p>
          <a:p>
            <a:pPr lvl="1"/>
            <a:r>
              <a:rPr lang="en-US" sz="2400" dirty="0">
                <a:solidFill>
                  <a:schemeClr val="tx1"/>
                </a:solidFill>
              </a:rPr>
              <a:t>Performance measurements are widely used for comparison and research purposes</a:t>
            </a:r>
            <a:endParaRPr lang="en-US" sz="2800" dirty="0">
              <a:solidFill>
                <a:schemeClr val="tx1"/>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CPU2006`122</a:t>
            </a: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a:solidFill>
                  <a:schemeClr val="tx1"/>
                </a:solidFill>
              </a:rPr>
              <a:t>Best known SPEC benchmark suite</a:t>
            </a:r>
          </a:p>
          <a:p>
            <a:r>
              <a:rPr lang="en-US" sz="2200" dirty="0">
                <a:solidFill>
                  <a:schemeClr val="tx1"/>
                </a:solidFill>
              </a:rPr>
              <a:t>Industry standard suite for processor intensive applications</a:t>
            </a:r>
          </a:p>
          <a:p>
            <a:r>
              <a:rPr lang="en-US" sz="2200" dirty="0">
                <a:solidFill>
                  <a:schemeClr val="tx1"/>
                </a:solidFill>
              </a:rPr>
              <a:t>Appropriate for measuring performance for applications that spend most of their time doing computation rather than I/O</a:t>
            </a:r>
          </a:p>
          <a:p>
            <a:r>
              <a:rPr lang="en-US" sz="2200" dirty="0">
                <a:solidFill>
                  <a:schemeClr val="tx1"/>
                </a:solidFill>
              </a:rPr>
              <a:t>Consists of 17 floating point programs written in C, C++, and Fortran and 12 integer programs written in C and C++</a:t>
            </a:r>
          </a:p>
          <a:p>
            <a:r>
              <a:rPr lang="en-US" sz="2200" dirty="0">
                <a:solidFill>
                  <a:schemeClr val="tx1"/>
                </a:solidFill>
              </a:rPr>
              <a:t>Suite contains over 3 million lines of code</a:t>
            </a:r>
          </a:p>
          <a:p>
            <a:r>
              <a:rPr lang="en-US" sz="2200" dirty="0">
                <a:solidFill>
                  <a:schemeClr val="tx1"/>
                </a:solidFill>
              </a:rPr>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p>
          <a:p>
            <a:r>
              <a:rPr lang="en-GB" sz="2400" dirty="0">
                <a:solidFill>
                  <a:schemeClr val="tx1"/>
                </a:solidFill>
              </a:rPr>
              <a:t>Deals with the </a:t>
            </a:r>
            <a:r>
              <a:rPr lang="en-GB" sz="2400" b="1" u="sng" dirty="0">
                <a:solidFill>
                  <a:schemeClr val="tx1"/>
                </a:solidFill>
              </a:rPr>
              <a:t>potential speedup of a program using multiple processors</a:t>
            </a:r>
            <a:r>
              <a:rPr lang="en-GB" sz="2400" dirty="0">
                <a:solidFill>
                  <a:schemeClr val="tx1"/>
                </a:solidFill>
              </a:rPr>
              <a:t> compared to a single processor</a:t>
            </a:r>
          </a:p>
          <a:p>
            <a:r>
              <a:rPr lang="en-GB" sz="2400" dirty="0">
                <a:solidFill>
                  <a:schemeClr val="tx1"/>
                </a:solidFill>
              </a:rPr>
              <a:t>Illustrates the problems facing industry in the development of multi-core machines</a:t>
            </a:r>
          </a:p>
          <a:p>
            <a:pPr lvl="1"/>
            <a:r>
              <a:rPr lang="en-GB" sz="2400" u="sng" dirty="0">
                <a:solidFill>
                  <a:schemeClr val="tx1"/>
                </a:solidFill>
              </a:rPr>
              <a:t>Software must be adapted to a highly parallel execution environment to exploit the power of parallel processing</a:t>
            </a:r>
          </a:p>
          <a:p>
            <a:r>
              <a:rPr lang="en-GB" sz="2400" dirty="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dirty="0">
                <a:effectLst>
                  <a:outerShdw blurRad="38100" dist="38100" dir="2700000" algn="tl">
                    <a:srgbClr val="000000">
                      <a:alpha val="43137"/>
                    </a:srgbClr>
                  </a:outerShdw>
                </a:effectLst>
              </a:rPr>
              <a:t>Amdahl’s Law</a:t>
            </a: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57200"/>
            <a:ext cx="3105144" cy="1116106"/>
          </a:xfrm>
        </p:spPr>
        <p:txBody>
          <a:bodyPr/>
          <a:lstStyle/>
          <a:p>
            <a:r>
              <a:rPr lang="en-US" b="1" dirty="0">
                <a:effectLst>
                  <a:outerShdw blurRad="38100" dist="38100" dir="2700000" algn="tl">
                    <a:srgbClr val="000000">
                      <a:alpha val="43137"/>
                    </a:srgbClr>
                  </a:outerShdw>
                </a:effectLst>
              </a:rPr>
              <a:t>Little’s Law</a:t>
            </a:r>
          </a:p>
        </p:txBody>
      </p:sp>
      <p:sp>
        <p:nvSpPr>
          <p:cNvPr id="3" name="Content Placeholder 2"/>
          <p:cNvSpPr>
            <a:spLocks noGrp="1"/>
          </p:cNvSpPr>
          <p:nvPr>
            <p:ph idx="1"/>
          </p:nvPr>
        </p:nvSpPr>
        <p:spPr>
          <a:xfrm>
            <a:off x="500034" y="1071546"/>
            <a:ext cx="7554753" cy="5481654"/>
          </a:xfrm>
        </p:spPr>
        <p:txBody>
          <a:bodyPr>
            <a:noAutofit/>
          </a:bodyPr>
          <a:lstStyle/>
          <a:p>
            <a:r>
              <a:rPr lang="en-US" sz="1600" dirty="0">
                <a:solidFill>
                  <a:schemeClr val="tx1"/>
                </a:solidFill>
              </a:rPr>
              <a:t>The general setup is that we have a steady state system to which items arrive at an average rate of  </a:t>
            </a:r>
            <a:r>
              <a:rPr lang="el-GR" sz="1600">
                <a:solidFill>
                  <a:schemeClr val="tx1"/>
                </a:solidFill>
                <a:latin typeface="Arial Unicode MS"/>
                <a:ea typeface="Arial Unicode MS"/>
                <a:cs typeface="Arial Unicode MS"/>
              </a:rPr>
              <a:t>λ</a:t>
            </a:r>
            <a:r>
              <a:rPr lang="en-US" sz="1600" dirty="0">
                <a:solidFill>
                  <a:schemeClr val="tx1"/>
                </a:solidFill>
              </a:rPr>
              <a:t> items per unit time. The items stay in the system an average of W units of time. Finally, there is an average of L units in the system at any one time. Little’s Law relates these three variables as L = </a:t>
            </a:r>
            <a:r>
              <a:rPr lang="el-GR" sz="1600">
                <a:solidFill>
                  <a:schemeClr val="tx1"/>
                </a:solidFill>
                <a:latin typeface="Arial Unicode MS"/>
                <a:ea typeface="Arial Unicode MS"/>
                <a:cs typeface="Arial Unicode MS"/>
              </a:rPr>
              <a:t>λ </a:t>
            </a:r>
            <a:r>
              <a:rPr lang="en-US" sz="1600" dirty="0">
                <a:solidFill>
                  <a:schemeClr val="tx1"/>
                </a:solidFill>
              </a:rPr>
              <a:t>W.</a:t>
            </a:r>
          </a:p>
          <a:p>
            <a:r>
              <a:rPr lang="en-US" sz="1600" dirty="0">
                <a:solidFill>
                  <a:schemeClr val="tx1"/>
                </a:solidFill>
              </a:rPr>
              <a:t>Fundamental and simple relation with broad applications</a:t>
            </a:r>
          </a:p>
          <a:p>
            <a:r>
              <a:rPr lang="en-US" sz="1600" dirty="0">
                <a:solidFill>
                  <a:schemeClr val="tx1"/>
                </a:solidFill>
              </a:rPr>
              <a:t>Can be applied to almost any system that is statistically in steady state, and in which there is no leakage</a:t>
            </a:r>
          </a:p>
          <a:p>
            <a:r>
              <a:rPr lang="en-US" sz="1600" dirty="0">
                <a:solidFill>
                  <a:schemeClr val="tx1"/>
                </a:solidFill>
              </a:rPr>
              <a:t>Queuing system</a:t>
            </a:r>
          </a:p>
          <a:p>
            <a:pPr lvl="1"/>
            <a:r>
              <a:rPr lang="en-US" sz="1600" dirty="0">
                <a:solidFill>
                  <a:schemeClr val="tx1"/>
                </a:solidFill>
              </a:rPr>
              <a:t>If server is idle an item is served immediately, otherwise an arriving item joins a queue</a:t>
            </a:r>
          </a:p>
          <a:p>
            <a:pPr lvl="1"/>
            <a:r>
              <a:rPr lang="en-US" sz="1600" dirty="0">
                <a:solidFill>
                  <a:schemeClr val="tx1"/>
                </a:solidFill>
              </a:rPr>
              <a:t>There can be a single queue for a single server or for multiple servers, or multiples queues with one being for each of multiple servers</a:t>
            </a:r>
          </a:p>
          <a:p>
            <a:r>
              <a:rPr lang="en-US" sz="1600" dirty="0">
                <a:solidFill>
                  <a:schemeClr val="tx1"/>
                </a:solidFill>
              </a:rPr>
              <a:t>Average number of items in a queuing system equals the average rate at which items arrive multiplied by the  time that an item spends in the system</a:t>
            </a:r>
          </a:p>
          <a:p>
            <a:pPr lvl="1"/>
            <a:r>
              <a:rPr lang="en-US" sz="1600" dirty="0">
                <a:solidFill>
                  <a:schemeClr val="tx1"/>
                </a:solidFill>
              </a:rPr>
              <a:t>Relationship requires very few assumptions</a:t>
            </a:r>
          </a:p>
          <a:p>
            <a:pPr lvl="1"/>
            <a:r>
              <a:rPr lang="en-US" sz="1600" dirty="0">
                <a:solidFill>
                  <a:schemeClr val="tx1"/>
                </a:solidFill>
              </a:rPr>
              <a:t>Because of its simplicity and generality it is extremely useful</a:t>
            </a:r>
          </a:p>
        </p:txBody>
      </p:sp>
      <p:pic>
        <p:nvPicPr>
          <p:cNvPr id="361474" name="Picture 2"/>
          <p:cNvPicPr>
            <a:picLocks noChangeAspect="1" noChangeArrowheads="1"/>
          </p:cNvPicPr>
          <p:nvPr/>
        </p:nvPicPr>
        <p:blipFill>
          <a:blip r:embed="rId3"/>
          <a:srcRect/>
          <a:stretch>
            <a:fillRect/>
          </a:stretch>
        </p:blipFill>
        <p:spPr bwMode="auto">
          <a:xfrm>
            <a:off x="4143372" y="214290"/>
            <a:ext cx="2181246" cy="706602"/>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1116106"/>
          </a:xfrm>
        </p:spPr>
        <p:txBody>
          <a:bodyPr/>
          <a:lstStyle/>
          <a:p>
            <a:r>
              <a:rPr lang="en-US" dirty="0"/>
              <a:t>Questions</a:t>
            </a:r>
            <a:br>
              <a:rPr lang="en-US" dirty="0"/>
            </a:br>
            <a:r>
              <a:rPr lang="en-US" sz="2400" dirty="0"/>
              <a:t>(Write your answers to your notebook)</a:t>
            </a:r>
            <a:endParaRPr lang="en-US" dirty="0"/>
          </a:p>
        </p:txBody>
      </p:sp>
      <p:sp>
        <p:nvSpPr>
          <p:cNvPr id="3" name="Content Placeholder 2"/>
          <p:cNvSpPr>
            <a:spLocks noGrp="1"/>
          </p:cNvSpPr>
          <p:nvPr>
            <p:ph idx="1"/>
          </p:nvPr>
        </p:nvSpPr>
        <p:spPr>
          <a:xfrm>
            <a:off x="498474" y="1285860"/>
            <a:ext cx="7573988" cy="3571899"/>
          </a:xfrm>
        </p:spPr>
        <p:txBody>
          <a:bodyPr>
            <a:normAutofit fontScale="85000" lnSpcReduction="10000"/>
          </a:bodyPr>
          <a:lstStyle/>
          <a:p>
            <a:pPr>
              <a:buNone/>
            </a:pPr>
            <a:r>
              <a:rPr lang="en-US" dirty="0">
                <a:solidFill>
                  <a:schemeClr val="tx1"/>
                </a:solidFill>
              </a:rPr>
              <a:t>2.1 What is a stored program computer?</a:t>
            </a:r>
          </a:p>
          <a:p>
            <a:pPr>
              <a:buNone/>
            </a:pPr>
            <a:r>
              <a:rPr lang="en-US" dirty="0">
                <a:solidFill>
                  <a:schemeClr val="tx1"/>
                </a:solidFill>
              </a:rPr>
              <a:t>2.2 What are the four main components of any general-purpose computer? </a:t>
            </a:r>
          </a:p>
          <a:p>
            <a:pPr>
              <a:buNone/>
            </a:pPr>
            <a:r>
              <a:rPr lang="en-US" dirty="0">
                <a:solidFill>
                  <a:schemeClr val="tx1"/>
                </a:solidFill>
              </a:rPr>
              <a:t>2.3 At the integrated circuit level, what are the three principal constituents of a computer system? </a:t>
            </a:r>
          </a:p>
          <a:p>
            <a:pPr>
              <a:buNone/>
            </a:pPr>
            <a:r>
              <a:rPr lang="en-US" dirty="0">
                <a:solidFill>
                  <a:schemeClr val="tx1"/>
                </a:solidFill>
              </a:rPr>
              <a:t>2.4 Explain Moore’s law. </a:t>
            </a:r>
          </a:p>
          <a:p>
            <a:pPr>
              <a:buNone/>
            </a:pPr>
            <a:r>
              <a:rPr lang="en-US" dirty="0">
                <a:solidFill>
                  <a:schemeClr val="tx1"/>
                </a:solidFill>
              </a:rPr>
              <a:t>2.5 List and explain the key characteristics of a computer family. </a:t>
            </a:r>
          </a:p>
          <a:p>
            <a:pPr>
              <a:buNone/>
            </a:pPr>
            <a:r>
              <a:rPr lang="en-US" dirty="0">
                <a:solidFill>
                  <a:schemeClr val="tx1"/>
                </a:solidFill>
              </a:rPr>
              <a:t>2.6 What is the key distinguishing feature of a microprocessor?</a:t>
            </a:r>
          </a:p>
          <a:p>
            <a:pPr>
              <a:buNone/>
            </a:pPr>
            <a:r>
              <a:rPr lang="en-US" b="1" u="sng" dirty="0">
                <a:solidFill>
                  <a:schemeClr val="tx1"/>
                </a:solidFill>
              </a:rPr>
              <a:t>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First generation computers</a:t>
            </a:r>
          </a:p>
          <a:p>
            <a:pPr lvl="1"/>
            <a:r>
              <a:rPr lang="en-US" dirty="0"/>
              <a:t>Vacuum tubes</a:t>
            </a:r>
          </a:p>
          <a:p>
            <a:pPr marL="228600" lvl="1">
              <a:buClr>
                <a:schemeClr val="accent1"/>
              </a:buClr>
            </a:pPr>
            <a:r>
              <a:rPr lang="en-US" dirty="0"/>
              <a:t>Second generation computers</a:t>
            </a:r>
          </a:p>
          <a:p>
            <a:pPr lvl="1"/>
            <a:r>
              <a:rPr lang="en-US" dirty="0"/>
              <a:t>Transistors</a:t>
            </a:r>
          </a:p>
          <a:p>
            <a:pPr marL="228600" lvl="1">
              <a:buClr>
                <a:schemeClr val="accent1"/>
              </a:buClr>
            </a:pPr>
            <a:r>
              <a:rPr lang="en-US" dirty="0"/>
              <a:t>Third generation computers</a:t>
            </a:r>
          </a:p>
          <a:p>
            <a:pPr lvl="1"/>
            <a:r>
              <a:rPr lang="en-US" dirty="0"/>
              <a:t>Integrated circuits</a:t>
            </a:r>
          </a:p>
          <a:p>
            <a:pPr marL="228600" lvl="1">
              <a:spcBef>
                <a:spcPts val="1800"/>
              </a:spcBef>
              <a:buClr>
                <a:schemeClr val="accent1"/>
              </a:buClr>
            </a:pPr>
            <a:r>
              <a:rPr lang="en-US" dirty="0"/>
              <a:t>Performance designs</a:t>
            </a:r>
          </a:p>
          <a:p>
            <a:pPr lvl="1"/>
            <a:r>
              <a:rPr lang="en-US" dirty="0"/>
              <a:t>Microprocessor speed</a:t>
            </a:r>
          </a:p>
          <a:p>
            <a:pPr lvl="1"/>
            <a:r>
              <a:rPr lang="en-US" dirty="0"/>
              <a:t>Performance balance</a:t>
            </a:r>
          </a:p>
          <a:p>
            <a:pPr lvl="1"/>
            <a:r>
              <a:rPr lang="en-US" dirty="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Multi-core</a:t>
            </a:r>
          </a:p>
          <a:p>
            <a:pPr marL="228600" lvl="1">
              <a:spcBef>
                <a:spcPts val="1800"/>
              </a:spcBef>
              <a:buClr>
                <a:schemeClr val="accent1"/>
              </a:buClr>
            </a:pPr>
            <a:r>
              <a:rPr lang="en-US" dirty="0"/>
              <a:t>MICs</a:t>
            </a:r>
          </a:p>
          <a:p>
            <a:pPr marL="228600" lvl="1">
              <a:spcBef>
                <a:spcPts val="1800"/>
              </a:spcBef>
              <a:buClr>
                <a:schemeClr val="accent1"/>
              </a:buClr>
            </a:pPr>
            <a:r>
              <a:rPr lang="en-US" dirty="0"/>
              <a:t>GPGPUs</a:t>
            </a:r>
          </a:p>
          <a:p>
            <a:pPr marL="228600" lvl="1">
              <a:spcBef>
                <a:spcPts val="1800"/>
              </a:spcBef>
              <a:buClr>
                <a:schemeClr val="accent1"/>
              </a:buClr>
            </a:pPr>
            <a:r>
              <a:rPr lang="en-US" dirty="0"/>
              <a:t>Performance assessment</a:t>
            </a:r>
          </a:p>
          <a:p>
            <a:pPr lvl="1"/>
            <a:r>
              <a:rPr lang="en-US" dirty="0"/>
              <a:t>Clock speed and instructions per second</a:t>
            </a:r>
          </a:p>
          <a:p>
            <a:pPr lvl="1"/>
            <a:r>
              <a:rPr lang="en-US" dirty="0"/>
              <a:t>Benchmarks</a:t>
            </a:r>
          </a:p>
          <a:p>
            <a:pPr lvl="1"/>
            <a:r>
              <a:rPr lang="en-US" dirty="0"/>
              <a:t>Amdahl’s Law</a:t>
            </a:r>
          </a:p>
          <a:p>
            <a:pPr lvl="1"/>
            <a:r>
              <a:rPr lang="en-US" dirty="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Evolution and Performance</a:t>
            </a:r>
            <a:endParaRPr lang="en-US" sz="2800" dirty="0">
              <a:solidFill>
                <a:schemeClr val="tx2"/>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a:effectLst>
                  <a:outerShdw blurRad="38100" dist="38100" dir="2700000" algn="tl">
                    <a:srgbClr val="000000">
                      <a:alpha val="43137"/>
                    </a:srgbClr>
                  </a:outerShdw>
                </a:effectLst>
              </a:rPr>
              <a:t>First Generation:  Vacuum Tubes</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a:solidFill>
                  <a:schemeClr val="tx1"/>
                </a:solidFill>
              </a:rPr>
              <a:t>Basic technology: Vacuum tubes</a:t>
            </a:r>
          </a:p>
          <a:p>
            <a:r>
              <a:rPr lang="en-GB" sz="2400" dirty="0">
                <a:solidFill>
                  <a:schemeClr val="tx1"/>
                </a:solidFill>
              </a:rPr>
              <a:t>Typical computers:</a:t>
            </a:r>
          </a:p>
          <a:p>
            <a:pPr lvl="1"/>
            <a:r>
              <a:rPr lang="en-GB" sz="2000" dirty="0">
                <a:solidFill>
                  <a:schemeClr val="tx1"/>
                </a:solidFill>
              </a:rPr>
              <a:t>ENIAC (</a:t>
            </a:r>
            <a:r>
              <a:rPr lang="en-GB" sz="2000" u="sng" dirty="0">
                <a:solidFill>
                  <a:schemeClr val="tx1"/>
                </a:solidFill>
              </a:rPr>
              <a:t>E</a:t>
            </a:r>
            <a:r>
              <a:rPr lang="en-GB" sz="2000" dirty="0">
                <a:solidFill>
                  <a:schemeClr val="tx1"/>
                </a:solidFill>
              </a:rPr>
              <a:t>lectronic </a:t>
            </a:r>
            <a:r>
              <a:rPr lang="en-GB" sz="2000" u="sng" dirty="0">
                <a:solidFill>
                  <a:schemeClr val="tx1"/>
                </a:solidFill>
              </a:rPr>
              <a:t>N</a:t>
            </a:r>
            <a:r>
              <a:rPr lang="en-GB" sz="2000" dirty="0">
                <a:solidFill>
                  <a:schemeClr val="tx1"/>
                </a:solidFill>
              </a:rPr>
              <a:t>umerical </a:t>
            </a:r>
            <a:r>
              <a:rPr lang="en-GB" sz="2000" u="sng" dirty="0">
                <a:solidFill>
                  <a:schemeClr val="tx1"/>
                </a:solidFill>
              </a:rPr>
              <a:t>I</a:t>
            </a:r>
            <a:r>
              <a:rPr lang="en-GB" sz="2000" dirty="0">
                <a:solidFill>
                  <a:schemeClr val="tx1"/>
                </a:solidFill>
              </a:rPr>
              <a:t>ntegrator </a:t>
            </a:r>
            <a:r>
              <a:rPr lang="en-GB" sz="2000" u="sng" dirty="0">
                <a:solidFill>
                  <a:schemeClr val="tx1"/>
                </a:solidFill>
              </a:rPr>
              <a:t>A</a:t>
            </a:r>
            <a:r>
              <a:rPr lang="en-GB" sz="2000" dirty="0">
                <a:solidFill>
                  <a:schemeClr val="tx1"/>
                </a:solidFill>
              </a:rPr>
              <a:t>nd </a:t>
            </a:r>
            <a:r>
              <a:rPr lang="en-GB" sz="2000" u="sng" dirty="0">
                <a:solidFill>
                  <a:schemeClr val="tx1"/>
                </a:solidFill>
              </a:rPr>
              <a:t>C</a:t>
            </a:r>
            <a:r>
              <a:rPr lang="en-GB" sz="2000" dirty="0">
                <a:solidFill>
                  <a:schemeClr val="tx1"/>
                </a:solidFill>
              </a:rPr>
              <a:t>omputer)</a:t>
            </a:r>
          </a:p>
          <a:p>
            <a:pPr lvl="1"/>
            <a:r>
              <a:rPr lang="en-US" sz="2000" dirty="0">
                <a:solidFill>
                  <a:schemeClr val="tx1"/>
                </a:solidFill>
              </a:rPr>
              <a:t>EDVAC (Electronic Discrete Variable Computer) and John Von Neumann</a:t>
            </a:r>
          </a:p>
          <a:p>
            <a:pPr lvl="1"/>
            <a:r>
              <a:rPr lang="en-GB" sz="2000" dirty="0">
                <a:solidFill>
                  <a:schemeClr val="tx1"/>
                </a:solidFill>
              </a:rPr>
              <a:t>IAS computer (Princeton </a:t>
            </a:r>
            <a:r>
              <a:rPr lang="en-GB" sz="2000" u="sng" dirty="0">
                <a:solidFill>
                  <a:schemeClr val="tx1"/>
                </a:solidFill>
              </a:rPr>
              <a:t>I</a:t>
            </a:r>
            <a:r>
              <a:rPr lang="en-GB" sz="2000" dirty="0">
                <a:solidFill>
                  <a:schemeClr val="tx1"/>
                </a:solidFill>
              </a:rPr>
              <a:t>nstitute for </a:t>
            </a:r>
            <a:r>
              <a:rPr lang="en-GB" sz="2000" u="sng" dirty="0">
                <a:solidFill>
                  <a:schemeClr val="tx1"/>
                </a:solidFill>
              </a:rPr>
              <a:t>A</a:t>
            </a:r>
            <a:r>
              <a:rPr lang="en-GB" sz="2000" dirty="0">
                <a:solidFill>
                  <a:schemeClr val="tx1"/>
                </a:solidFill>
              </a:rPr>
              <a:t>dvanced </a:t>
            </a:r>
            <a:r>
              <a:rPr lang="en-GB" sz="2000" u="sng" dirty="0">
                <a:solidFill>
                  <a:schemeClr val="tx1"/>
                </a:solidFill>
              </a:rPr>
              <a:t>S</a:t>
            </a:r>
            <a:r>
              <a:rPr lang="en-GB" sz="2000" dirty="0">
                <a:solidFill>
                  <a:schemeClr val="tx1"/>
                </a:solidFill>
              </a:rPr>
              <a:t>tudies)</a:t>
            </a:r>
          </a:p>
          <a:p>
            <a:pPr lvl="1"/>
            <a:r>
              <a:rPr lang="en-US" sz="2000" dirty="0">
                <a:solidFill>
                  <a:schemeClr val="tx1"/>
                </a:solidFill>
              </a:rPr>
              <a:t>Commercial Computers: UNIVAC </a:t>
            </a:r>
            <a:r>
              <a:rPr lang="en-US" sz="2000" dirty="0">
                <a:solidFill>
                  <a:schemeClr val="tx1"/>
                </a:solidFill>
                <a:effectLst>
                  <a:outerShdw blurRad="38100" dist="38100" dir="2700000" algn="tl">
                    <a:srgbClr val="000000">
                      <a:alpha val="43137"/>
                    </a:srgbClr>
                  </a:outerShdw>
                </a:effectLst>
              </a:rPr>
              <a:t>(</a:t>
            </a:r>
            <a:r>
              <a:rPr lang="en-US" sz="2000" dirty="0">
                <a:solidFill>
                  <a:schemeClr val="tx1"/>
                </a:solidFill>
              </a:rPr>
              <a:t>(Universal Automatic Computer)</a:t>
            </a:r>
          </a:p>
          <a:p>
            <a:pPr lvl="1"/>
            <a:r>
              <a:rPr lang="en-US" sz="2000" dirty="0">
                <a:solidFill>
                  <a:schemeClr val="tx1"/>
                </a:solidFill>
              </a:rPr>
              <a:t>IBM Computers ( International Business Machines)</a:t>
            </a:r>
          </a:p>
          <a:p>
            <a:pPr lvl="1"/>
            <a:endParaRPr lang="en-GB" sz="2000" dirty="0">
              <a:solidFill>
                <a:schemeClr val="tx1"/>
              </a:solidFill>
            </a:endParaRPr>
          </a:p>
          <a:p>
            <a:pPr lvl="1"/>
            <a:endParaRPr lang="en-GB"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endParaRPr lang="en-GB" sz="2000" dirty="0">
              <a:solidFill>
                <a:schemeClr val="tx1"/>
              </a:solidFill>
            </a:endParaRPr>
          </a:p>
          <a:p>
            <a:pPr lvl="1"/>
            <a:endParaRPr lang="en-GB" sz="2000" dirty="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a:effectLst>
                  <a:outerShdw blurRad="38100" dist="38100" dir="2700000" algn="tl">
                    <a:srgbClr val="000000">
                      <a:alpha val="43137"/>
                    </a:srgbClr>
                  </a:outerShdw>
                </a:effectLst>
              </a:rPr>
              <a:t>First Generation:   ENIAC Computer</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a:solidFill>
                  <a:schemeClr val="tx1"/>
                </a:solidFill>
              </a:rPr>
              <a:t>E</a:t>
            </a:r>
            <a:r>
              <a:rPr lang="en-GB" sz="2400" dirty="0">
                <a:solidFill>
                  <a:schemeClr val="tx1"/>
                </a:solidFill>
              </a:rPr>
              <a:t>lectronic </a:t>
            </a:r>
            <a:r>
              <a:rPr lang="en-GB" sz="2400" b="1" u="sng" dirty="0">
                <a:solidFill>
                  <a:schemeClr val="tx1"/>
                </a:solidFill>
              </a:rPr>
              <a:t>N</a:t>
            </a:r>
            <a:r>
              <a:rPr lang="en-GB" sz="2400" dirty="0">
                <a:solidFill>
                  <a:schemeClr val="tx1"/>
                </a:solidFill>
              </a:rPr>
              <a:t>umerical </a:t>
            </a:r>
            <a:r>
              <a:rPr lang="en-GB" sz="2400" b="1" u="sng" dirty="0">
                <a:solidFill>
                  <a:schemeClr val="tx1"/>
                </a:solidFill>
              </a:rPr>
              <a:t>I</a:t>
            </a:r>
            <a:r>
              <a:rPr lang="en-GB" sz="2400" dirty="0">
                <a:solidFill>
                  <a:schemeClr val="tx1"/>
                </a:solidFill>
              </a:rPr>
              <a:t>ntegrator </a:t>
            </a:r>
            <a:r>
              <a:rPr lang="en-GB" sz="2400" b="1" u="sng" dirty="0">
                <a:solidFill>
                  <a:schemeClr val="tx1"/>
                </a:solidFill>
              </a:rPr>
              <a:t>A</a:t>
            </a:r>
            <a:r>
              <a:rPr lang="en-GB" sz="2400" dirty="0">
                <a:solidFill>
                  <a:schemeClr val="tx1"/>
                </a:solidFill>
              </a:rPr>
              <a:t>nd </a:t>
            </a:r>
            <a:r>
              <a:rPr lang="en-GB" sz="2400" b="1" u="sng" dirty="0">
                <a:solidFill>
                  <a:schemeClr val="tx1"/>
                </a:solidFill>
              </a:rPr>
              <a:t>C</a:t>
            </a:r>
            <a:r>
              <a:rPr lang="en-GB" sz="2400" dirty="0">
                <a:solidFill>
                  <a:schemeClr val="tx1"/>
                </a:solidFill>
              </a:rPr>
              <a:t>omputer</a:t>
            </a:r>
          </a:p>
          <a:p>
            <a:pPr>
              <a:spcBef>
                <a:spcPts val="1200"/>
              </a:spcBef>
            </a:pPr>
            <a:r>
              <a:rPr lang="en-GB" dirty="0">
                <a:solidFill>
                  <a:schemeClr val="tx1"/>
                </a:solidFill>
              </a:rPr>
              <a:t>Designed and constructed at the University of Pennsylvania</a:t>
            </a:r>
          </a:p>
          <a:p>
            <a:pPr lvl="1"/>
            <a:r>
              <a:rPr lang="en-GB" dirty="0">
                <a:solidFill>
                  <a:schemeClr val="tx1"/>
                </a:solidFill>
              </a:rPr>
              <a:t>Started in 1943 – completed in 1946, by John Mauchly and John Eckert</a:t>
            </a:r>
          </a:p>
          <a:p>
            <a:r>
              <a:rPr lang="en-GB" dirty="0">
                <a:solidFill>
                  <a:schemeClr val="tx1"/>
                </a:solidFill>
              </a:rPr>
              <a:t>World’s first general purpose electronic digital computer</a:t>
            </a:r>
          </a:p>
          <a:p>
            <a:pPr lvl="1">
              <a:lnSpc>
                <a:spcPct val="120000"/>
              </a:lnSpc>
            </a:pPr>
            <a:r>
              <a:rPr lang="en-GB" dirty="0">
                <a:solidFill>
                  <a:schemeClr val="tx1"/>
                </a:solidFill>
              </a:rPr>
              <a:t>Army’s Ballistics Research Laboratory (BRL) needed a way to supply trajectory tables for new weapons accurately and within a reasonable time frame</a:t>
            </a:r>
          </a:p>
          <a:p>
            <a:pPr lvl="1">
              <a:lnSpc>
                <a:spcPct val="120000"/>
              </a:lnSpc>
            </a:pPr>
            <a:r>
              <a:rPr lang="en-GB" dirty="0">
                <a:solidFill>
                  <a:schemeClr val="tx1"/>
                </a:solidFill>
              </a:rPr>
              <a:t>Was not finished in time to be used in the war effort</a:t>
            </a:r>
          </a:p>
          <a:p>
            <a:pPr marL="228600" lvl="1">
              <a:lnSpc>
                <a:spcPct val="120000"/>
              </a:lnSpc>
              <a:spcBef>
                <a:spcPts val="2000"/>
              </a:spcBef>
              <a:buClr>
                <a:schemeClr val="accent1"/>
              </a:buClr>
            </a:pPr>
            <a:r>
              <a:rPr lang="en-GB" sz="2000" dirty="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a:solidFill>
                  <a:schemeClr val="tx1"/>
                </a:solidFill>
              </a:rPr>
              <a:t>Continued to operate under BRL management until 1955 when it was disassembled (</a:t>
            </a:r>
            <a:r>
              <a:rPr kumimoji="1" lang="en-US" sz="2000" dirty="0">
                <a:solidFill>
                  <a:schemeClr val="tx1"/>
                </a:solidFill>
                <a:latin typeface="Times New Roman" pitchFamily="-110" charset="0"/>
              </a:rPr>
              <a:t>Army’s </a:t>
            </a:r>
            <a:r>
              <a:rPr kumimoji="1" lang="en-US" sz="2000" b="1" u="sng" dirty="0">
                <a:solidFill>
                  <a:schemeClr val="tx1"/>
                </a:solidFill>
                <a:latin typeface="Times New Roman" pitchFamily="-110" charset="0"/>
              </a:rPr>
              <a:t>B</a:t>
            </a:r>
            <a:r>
              <a:rPr kumimoji="1" lang="en-US" sz="2000" dirty="0">
                <a:solidFill>
                  <a:schemeClr val="tx1"/>
                </a:solidFill>
                <a:latin typeface="Times New Roman" pitchFamily="-110" charset="0"/>
              </a:rPr>
              <a:t>allistics </a:t>
            </a:r>
            <a:r>
              <a:rPr kumimoji="1" lang="en-US" sz="2000" b="1" u="sng" dirty="0">
                <a:solidFill>
                  <a:schemeClr val="tx1"/>
                </a:solidFill>
                <a:latin typeface="Times New Roman" pitchFamily="-110" charset="0"/>
              </a:rPr>
              <a:t>R</a:t>
            </a:r>
            <a:r>
              <a:rPr kumimoji="1" lang="en-US" sz="2000" dirty="0">
                <a:solidFill>
                  <a:schemeClr val="tx1"/>
                </a:solidFill>
                <a:latin typeface="Times New Roman" pitchFamily="-110" charset="0"/>
              </a:rPr>
              <a:t>esearch </a:t>
            </a:r>
            <a:r>
              <a:rPr kumimoji="1" lang="en-US" sz="2000" b="1" u="sng" dirty="0">
                <a:solidFill>
                  <a:schemeClr val="tx1"/>
                </a:solidFill>
                <a:latin typeface="Times New Roman" pitchFamily="-110" charset="0"/>
              </a:rPr>
              <a:t>L</a:t>
            </a:r>
            <a:r>
              <a:rPr kumimoji="1" lang="en-US" sz="2000" dirty="0">
                <a:solidFill>
                  <a:schemeClr val="tx1"/>
                </a:solidFill>
                <a:latin typeface="Times New Roman" pitchFamily="-110" charset="0"/>
              </a:rPr>
              <a:t>aboratory </a:t>
            </a:r>
            <a:r>
              <a:rPr lang="en-GB" sz="2000" dirty="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a:effectLst>
                  <a:outerShdw blurRad="38100" dist="38100" dir="2700000" algn="tl">
                    <a:srgbClr val="000000">
                      <a:alpha val="43137"/>
                    </a:srgbClr>
                  </a:outerShdw>
                </a:effectLst>
              </a:rPr>
              <a:t>ENIAC</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dirty="0"/>
              <a:t>John von Neumann</a:t>
            </a:r>
          </a:p>
        </p:txBody>
      </p:sp>
      <p:sp>
        <p:nvSpPr>
          <p:cNvPr id="19459" name="Rectangle 3"/>
          <p:cNvSpPr>
            <a:spLocks noGrp="1" noChangeArrowheads="1"/>
          </p:cNvSpPr>
          <p:nvPr>
            <p:ph idx="1"/>
          </p:nvPr>
        </p:nvSpPr>
        <p:spPr/>
        <p:txBody>
          <a:bodyPr>
            <a:noAutofit/>
          </a:bodyPr>
          <a:lstStyle/>
          <a:p>
            <a:r>
              <a:rPr lang="en-GB" sz="2400" dirty="0">
                <a:solidFill>
                  <a:schemeClr val="tx1"/>
                </a:solidFill>
              </a:rPr>
              <a:t>First publication of the idea was in 1945</a:t>
            </a:r>
          </a:p>
          <a:p>
            <a:r>
              <a:rPr lang="en-GB" sz="2400" dirty="0">
                <a:solidFill>
                  <a:schemeClr val="tx1"/>
                </a:solidFill>
              </a:rPr>
              <a:t>Stored program concept</a:t>
            </a:r>
          </a:p>
          <a:p>
            <a:pPr lvl="1"/>
            <a:r>
              <a:rPr lang="en-GB" sz="2000" dirty="0">
                <a:solidFill>
                  <a:schemeClr val="tx1"/>
                </a:solidFill>
              </a:rPr>
              <a:t>Attributed to ENIAC designers, most notably the mathematician John von Neumann</a:t>
            </a:r>
          </a:p>
          <a:p>
            <a:pPr lvl="1"/>
            <a:r>
              <a:rPr lang="en-GB" sz="2000" dirty="0">
                <a:solidFill>
                  <a:schemeClr val="tx1"/>
                </a:solidFill>
              </a:rPr>
              <a:t>Program represented in a form suitable for storing in memory alongside the data (</a:t>
            </a:r>
            <a:r>
              <a:rPr lang="en-GB" sz="2000" b="1" dirty="0">
                <a:solidFill>
                  <a:schemeClr val="tx1"/>
                </a:solidFill>
              </a:rPr>
              <a:t>program= data + instructions</a:t>
            </a:r>
            <a:r>
              <a:rPr lang="en-GB" sz="2000" dirty="0">
                <a:solidFill>
                  <a:schemeClr val="tx1"/>
                </a:solidFill>
              </a:rPr>
              <a:t>)</a:t>
            </a:r>
          </a:p>
          <a:p>
            <a:pPr marL="228600" lvl="1">
              <a:spcBef>
                <a:spcPts val="2000"/>
              </a:spcBef>
              <a:buClr>
                <a:schemeClr val="accent1"/>
              </a:buClr>
            </a:pPr>
            <a:r>
              <a:rPr lang="en-GB" sz="2400" dirty="0">
                <a:solidFill>
                  <a:schemeClr val="tx1"/>
                </a:solidFill>
              </a:rPr>
              <a:t>IAS computer</a:t>
            </a:r>
          </a:p>
          <a:p>
            <a:pPr lvl="1"/>
            <a:r>
              <a:rPr lang="en-GB" sz="2000" dirty="0">
                <a:solidFill>
                  <a:schemeClr val="tx1"/>
                </a:solidFill>
              </a:rPr>
              <a:t>Princeton </a:t>
            </a:r>
            <a:r>
              <a:rPr lang="en-GB" sz="2000" b="1" u="sng" dirty="0">
                <a:solidFill>
                  <a:schemeClr val="tx1"/>
                </a:solidFill>
              </a:rPr>
              <a:t>I</a:t>
            </a:r>
            <a:r>
              <a:rPr lang="en-GB" sz="2000" dirty="0">
                <a:solidFill>
                  <a:schemeClr val="tx1"/>
                </a:solidFill>
              </a:rPr>
              <a:t>nstitute for </a:t>
            </a:r>
            <a:r>
              <a:rPr lang="en-GB" sz="2000" b="1" u="sng" dirty="0">
                <a:solidFill>
                  <a:schemeClr val="tx1"/>
                </a:solidFill>
              </a:rPr>
              <a:t>A</a:t>
            </a:r>
            <a:r>
              <a:rPr lang="en-GB" sz="2000" dirty="0">
                <a:solidFill>
                  <a:schemeClr val="tx1"/>
                </a:solidFill>
              </a:rPr>
              <a:t>dvanced </a:t>
            </a:r>
            <a:r>
              <a:rPr lang="en-GB" sz="2000" b="1" u="sng" dirty="0">
                <a:solidFill>
                  <a:schemeClr val="tx1"/>
                </a:solidFill>
              </a:rPr>
              <a:t>S</a:t>
            </a:r>
            <a:r>
              <a:rPr lang="en-GB" sz="2000" dirty="0">
                <a:solidFill>
                  <a:schemeClr val="tx1"/>
                </a:solidFill>
              </a:rPr>
              <a:t>tudies</a:t>
            </a:r>
          </a:p>
          <a:p>
            <a:pPr lvl="1"/>
            <a:r>
              <a:rPr lang="en-GB" sz="2000" dirty="0">
                <a:solidFill>
                  <a:schemeClr val="tx1"/>
                </a:solidFill>
              </a:rPr>
              <a:t>Prototype of all subsequent general-purpose computers</a:t>
            </a:r>
          </a:p>
          <a:p>
            <a:pPr lvl="1"/>
            <a:r>
              <a:rPr lang="en-GB" sz="2000" dirty="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35178</TotalTime>
  <Words>13885</Words>
  <Application>Microsoft Office PowerPoint</Application>
  <PresentationFormat>On-screen Show (4:3)</PresentationFormat>
  <Paragraphs>1424</Paragraphs>
  <Slides>58</Slides>
  <Notes>53</Notes>
  <HiddenSlides>0</HiddenSlides>
  <MMClips>0</MMClips>
  <ScaleCrop>false</ScaleCrop>
  <HeadingPairs>
    <vt:vector size="10" baseType="variant">
      <vt:variant>
        <vt:lpstr>Fonts Used</vt:lpstr>
      </vt:variant>
      <vt:variant>
        <vt:i4>7</vt:i4>
      </vt:variant>
      <vt:variant>
        <vt:lpstr>Theme</vt:lpstr>
      </vt:variant>
      <vt:variant>
        <vt:i4>1</vt:i4>
      </vt:variant>
      <vt:variant>
        <vt:lpstr>Links</vt:lpstr>
      </vt:variant>
      <vt:variant>
        <vt:i4>5</vt:i4>
      </vt:variant>
      <vt:variant>
        <vt:lpstr>Embedded OLE Servers</vt:lpstr>
      </vt:variant>
      <vt:variant>
        <vt:i4>1</vt:i4>
      </vt:variant>
      <vt:variant>
        <vt:lpstr>Slide Titles</vt:lpstr>
      </vt:variant>
      <vt:variant>
        <vt:i4>58</vt:i4>
      </vt:variant>
    </vt:vector>
  </HeadingPairs>
  <TitlesOfParts>
    <vt:vector size="72" baseType="lpstr">
      <vt:lpstr>Arial Unicode MS</vt:lpstr>
      <vt:lpstr>ＭＳ Ｐゴシック</vt:lpstr>
      <vt:lpstr>Arial</vt:lpstr>
      <vt:lpstr>Rockwell</vt:lpstr>
      <vt:lpstr>Times New Roman</vt:lpstr>
      <vt:lpstr>TimesTen-Roman</vt:lpstr>
      <vt:lpstr>Wingdings</vt:lpstr>
      <vt:lpstr>Advantage</vt:lpstr>
      <vt:lpstr>Macintosh%20HD:Users:kevinmclaughlin:Desktop:COA9e%20PPT+TestBank:COA9e%20Tables:T02-Evolution.doc!OLE_LINK2</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2.1- History of Computers</vt:lpstr>
      <vt:lpstr>First Generation:  Vacuum Tubes </vt:lpstr>
      <vt:lpstr>First Generation:   ENIAC Computer </vt:lpstr>
      <vt:lpstr>ENIAC</vt:lpstr>
      <vt:lpstr>John von Neumann</vt:lpstr>
      <vt:lpstr>Structure of von Neumann Machine</vt:lpstr>
      <vt:lpstr>IAS Memory Formats</vt:lpstr>
      <vt:lpstr>Structure  of  IAS Computer</vt:lpstr>
      <vt:lpstr>The IAS Instruction  Set</vt:lpstr>
      <vt:lpstr>Commercial Computers: UNIVAC</vt:lpstr>
      <vt:lpstr>IBM</vt:lpstr>
      <vt:lpstr>Second Generation:  Transistors</vt:lpstr>
      <vt:lpstr>Second Generation Computers</vt:lpstr>
      <vt:lpstr>Table 2.3 : Example Members of the  IBM 700/7000 Series   </vt:lpstr>
      <vt:lpstr>IBM 7094 Configuration</vt:lpstr>
      <vt:lpstr>Third Generation:  Integrated Circuits</vt:lpstr>
      <vt:lpstr>Microelectronics</vt:lpstr>
      <vt:lpstr>Integrated  Circuits</vt:lpstr>
      <vt:lpstr>Wafer,  Chip, and  Gate Relationship</vt:lpstr>
      <vt:lpstr>Chip Growth</vt:lpstr>
      <vt:lpstr>Moore’s Law</vt:lpstr>
      <vt:lpstr>Table 2.4: Characteristics of the  System/360 Family</vt:lpstr>
      <vt:lpstr> Table 2.5: Evolution of the PDP-8</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Logic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CPU2006`122</vt:lpstr>
      <vt:lpstr>Amdahl’s Law</vt:lpstr>
      <vt:lpstr>Amdahl’s Law</vt:lpstr>
      <vt:lpstr>Little’s Law</vt:lpstr>
      <vt:lpstr>Questions (Write your answers to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Thanh Thanh</cp:lastModifiedBy>
  <cp:revision>271</cp:revision>
  <dcterms:created xsi:type="dcterms:W3CDTF">2012-06-10T04:05:19Z</dcterms:created>
  <dcterms:modified xsi:type="dcterms:W3CDTF">2018-09-13T15:29:48Z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