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49"/>
  </p:notesMasterIdLst>
  <p:handoutMasterIdLst>
    <p:handoutMasterId r:id="rId50"/>
  </p:handoutMasterIdLst>
  <p:sldIdLst>
    <p:sldId id="361" r:id="rId2"/>
    <p:sldId id="362" r:id="rId3"/>
    <p:sldId id="364" r:id="rId4"/>
    <p:sldId id="363" r:id="rId5"/>
    <p:sldId id="259" r:id="rId6"/>
    <p:sldId id="260" r:id="rId7"/>
    <p:sldId id="261" r:id="rId8"/>
    <p:sldId id="262" r:id="rId9"/>
    <p:sldId id="354" r:id="rId10"/>
    <p:sldId id="355" r:id="rId11"/>
    <p:sldId id="366" r:id="rId12"/>
    <p:sldId id="365" r:id="rId13"/>
    <p:sldId id="334" r:id="rId14"/>
    <p:sldId id="331" r:id="rId15"/>
    <p:sldId id="368" r:id="rId16"/>
    <p:sldId id="367" r:id="rId17"/>
    <p:sldId id="378" r:id="rId18"/>
    <p:sldId id="369" r:id="rId19"/>
    <p:sldId id="370" r:id="rId20"/>
    <p:sldId id="356" r:id="rId21"/>
    <p:sldId id="357" r:id="rId22"/>
    <p:sldId id="358" r:id="rId23"/>
    <p:sldId id="284" r:id="rId24"/>
    <p:sldId id="285" r:id="rId25"/>
    <p:sldId id="313" r:id="rId26"/>
    <p:sldId id="360" r:id="rId27"/>
    <p:sldId id="320" r:id="rId28"/>
    <p:sldId id="339" r:id="rId29"/>
    <p:sldId id="289" r:id="rId30"/>
    <p:sldId id="316" r:id="rId31"/>
    <p:sldId id="321" r:id="rId32"/>
    <p:sldId id="292" r:id="rId33"/>
    <p:sldId id="340" r:id="rId34"/>
    <p:sldId id="317" r:id="rId35"/>
    <p:sldId id="322" r:id="rId36"/>
    <p:sldId id="318" r:id="rId37"/>
    <p:sldId id="342" r:id="rId38"/>
    <p:sldId id="296" r:id="rId39"/>
    <p:sldId id="298" r:id="rId40"/>
    <p:sldId id="297" r:id="rId41"/>
    <p:sldId id="299" r:id="rId42"/>
    <p:sldId id="343" r:id="rId43"/>
    <p:sldId id="344" r:id="rId44"/>
    <p:sldId id="345" r:id="rId45"/>
    <p:sldId id="346" r:id="rId46"/>
    <p:sldId id="379" r:id="rId47"/>
    <p:sldId id="353"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autoAdjust="0"/>
    <p:restoredTop sz="84444" autoAdjust="0"/>
  </p:normalViewPr>
  <p:slideViewPr>
    <p:cSldViewPr>
      <p:cViewPr varScale="1">
        <p:scale>
          <a:sx n="61" d="100"/>
          <a:sy n="61" d="100"/>
        </p:scale>
        <p:origin x="174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29.xml"/><Relationship Id="rId18" Type="http://schemas.openxmlformats.org/officeDocument/2006/relationships/slide" Target="slides/slide39.xml"/><Relationship Id="rId3" Type="http://schemas.openxmlformats.org/officeDocument/2006/relationships/slide" Target="slides/slide3.xml"/><Relationship Id="rId21" Type="http://schemas.openxmlformats.org/officeDocument/2006/relationships/slide" Target="slides/slide47.xml"/><Relationship Id="rId7" Type="http://schemas.openxmlformats.org/officeDocument/2006/relationships/slide" Target="slides/slide7.xml"/><Relationship Id="rId12" Type="http://schemas.openxmlformats.org/officeDocument/2006/relationships/slide" Target="slides/slide27.xml"/><Relationship Id="rId17"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35.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32.xml"/><Relationship Id="rId10" Type="http://schemas.openxmlformats.org/officeDocument/2006/relationships/slide" Target="slides/slide23.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a:t>Sequential access</a:t>
          </a:r>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a:t>Memory is organized into units of data called records</a:t>
          </a:r>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a:t>Access must be made in a specific linear sequence</a:t>
          </a:r>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a:t>Access time is variable</a:t>
          </a:r>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a:t>Direct access</a:t>
          </a:r>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a:t>Involves a shared read-write mechanism</a:t>
          </a:r>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a:t>Individual blocks or records have a unique address based on physical location</a:t>
          </a:r>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a:t>Access time is variable</a:t>
          </a:r>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a:t>Random access</a:t>
          </a:r>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a:t>Each addressable location in memory has a unique, physically wired-in addressing mechanism</a:t>
          </a:r>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a:t>The time to access a given location is independent of the sequence of prior accesses and is constant</a:t>
          </a:r>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a:t>Any location can be selected at random and directly addressed and accessed</a:t>
          </a:r>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a:t>Main memory and some cache systems are random access</a:t>
          </a:r>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a:t>Associative</a:t>
          </a:r>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a:t>A word is retrieved based on a portion of its contents rather than its address</a:t>
          </a:r>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a:t>Each location has its own addressing mechanism and retrieval time is constant independent of location or prior access patterns</a:t>
          </a:r>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a:t>Cache memories may employ associative access</a:t>
          </a:r>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pt>
    <dgm:pt modelId="{E831056C-9A48-964E-B68D-5061B30A0B2E}" type="pres">
      <dgm:prSet presAssocID="{8A5A9FAA-F984-444B-8BA7-6F42E18237DE}" presName="rootConnector" presStyleLbl="node1" presStyleIdx="0" presStyleCnt="4"/>
      <dgm:spPr/>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pt>
    <dgm:pt modelId="{195F2E14-05C7-644B-B6BE-707563606306}" type="pres">
      <dgm:prSet presAssocID="{249E975A-6248-F040-B0EC-0D217BA5812D}" presName="childText" presStyleLbl="bgAcc1" presStyleIdx="0" presStyleCnt="13">
        <dgm:presLayoutVars>
          <dgm:bulletEnabled val="1"/>
        </dgm:presLayoutVars>
      </dgm:prSet>
      <dgm:spPr/>
    </dgm:pt>
    <dgm:pt modelId="{0E6FC7EB-80AA-AC4F-92E0-0E78041CDE6D}" type="pres">
      <dgm:prSet presAssocID="{CB0A248A-E086-8F4B-A63C-250EFB5A7DBB}" presName="Name13" presStyleLbl="parChTrans1D2" presStyleIdx="1" presStyleCnt="13"/>
      <dgm:spPr/>
    </dgm:pt>
    <dgm:pt modelId="{5F4B137F-2E04-C242-AEBD-63382F5DADFC}" type="pres">
      <dgm:prSet presAssocID="{D8989F21-0B24-DD47-AF8B-351C1027F72B}" presName="childText" presStyleLbl="bgAcc1" presStyleIdx="1" presStyleCnt="13">
        <dgm:presLayoutVars>
          <dgm:bulletEnabled val="1"/>
        </dgm:presLayoutVars>
      </dgm:prSet>
      <dgm:spPr/>
    </dgm:pt>
    <dgm:pt modelId="{790BEB0E-6B5B-BE40-A3A9-EE69F83027B8}" type="pres">
      <dgm:prSet presAssocID="{7F091602-B494-2A49-A04D-FD0AC9D0086B}" presName="Name13" presStyleLbl="parChTrans1D2" presStyleIdx="2" presStyleCnt="13"/>
      <dgm:spPr/>
    </dgm:pt>
    <dgm:pt modelId="{3D110699-3DBB-5146-A1DC-9DF4CC366F5C}" type="pres">
      <dgm:prSet presAssocID="{730A44F1-D164-9041-B049-621F523080BF}" presName="childText" presStyleLbl="bgAcc1" presStyleIdx="2" presStyleCnt="13">
        <dgm:presLayoutVars>
          <dgm:bulletEnabled val="1"/>
        </dgm:presLayoutVars>
      </dgm:prSet>
      <dgm:spPr/>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pt>
    <dgm:pt modelId="{A22B84D8-03AB-CA45-90C5-01047C820E69}" type="pres">
      <dgm:prSet presAssocID="{262243F6-C188-F24D-AB99-C967D9D9E10A}" presName="rootConnector" presStyleLbl="node1" presStyleIdx="1" presStyleCnt="4"/>
      <dgm:spPr/>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pt>
    <dgm:pt modelId="{EB5CB965-FFE0-B148-AF27-9EABE58F81E7}" type="pres">
      <dgm:prSet presAssocID="{AD977A24-11DC-C742-9D49-A6C33F1F91B6}" presName="childText" presStyleLbl="bgAcc1" presStyleIdx="3" presStyleCnt="13">
        <dgm:presLayoutVars>
          <dgm:bulletEnabled val="1"/>
        </dgm:presLayoutVars>
      </dgm:prSet>
      <dgm:spPr/>
    </dgm:pt>
    <dgm:pt modelId="{8AF6E76E-68BB-264D-826E-AEBB39267524}" type="pres">
      <dgm:prSet presAssocID="{0B65D78F-D56C-BD40-A9B0-59F402830A7C}" presName="Name13" presStyleLbl="parChTrans1D2" presStyleIdx="4" presStyleCnt="13"/>
      <dgm:spPr/>
    </dgm:pt>
    <dgm:pt modelId="{11F567F9-0295-3F48-9CFB-A29A07F8ED60}" type="pres">
      <dgm:prSet presAssocID="{DE8EFFD2-9C3E-E142-B5BE-3003F9ECCF56}" presName="childText" presStyleLbl="bgAcc1" presStyleIdx="4" presStyleCnt="13">
        <dgm:presLayoutVars>
          <dgm:bulletEnabled val="1"/>
        </dgm:presLayoutVars>
      </dgm:prSet>
      <dgm:spPr/>
    </dgm:pt>
    <dgm:pt modelId="{29C59D61-C26A-AA40-8EA4-D9F10DB3FA4C}" type="pres">
      <dgm:prSet presAssocID="{2C6FA2B9-6188-7041-8EEB-DFFE828A61C2}" presName="Name13" presStyleLbl="parChTrans1D2" presStyleIdx="5" presStyleCnt="13"/>
      <dgm:spPr/>
    </dgm:pt>
    <dgm:pt modelId="{B9A2AEBA-8DB5-A741-9AFA-831FB972D460}" type="pres">
      <dgm:prSet presAssocID="{4EE020A8-A35E-F943-8D39-B335825AE9FF}" presName="childText" presStyleLbl="bgAcc1" presStyleIdx="5" presStyleCnt="13">
        <dgm:presLayoutVars>
          <dgm:bulletEnabled val="1"/>
        </dgm:presLayoutVars>
      </dgm:prSet>
      <dgm:spPr/>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pt>
    <dgm:pt modelId="{97A63C3D-DF05-2E49-ADF2-60951A1D1420}" type="pres">
      <dgm:prSet presAssocID="{C820C997-5775-1D4D-B615-942335D8F154}" presName="rootConnector" presStyleLbl="node1" presStyleIdx="2" presStyleCnt="4"/>
      <dgm:spPr/>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pt>
    <dgm:pt modelId="{CDF79683-4896-AE46-8C7E-1E26F3144B7F}" type="pres">
      <dgm:prSet presAssocID="{FAEA5CBB-AE04-B549-AC53-D0181C8E8A08}" presName="childText" presStyleLbl="bgAcc1" presStyleIdx="6" presStyleCnt="13">
        <dgm:presLayoutVars>
          <dgm:bulletEnabled val="1"/>
        </dgm:presLayoutVars>
      </dgm:prSet>
      <dgm:spPr/>
    </dgm:pt>
    <dgm:pt modelId="{22BDA43B-DDAC-6B48-B529-9D41B158BFE5}" type="pres">
      <dgm:prSet presAssocID="{2548E3A4-CB27-114A-89EA-C80B13E8BB9F}" presName="Name13" presStyleLbl="parChTrans1D2" presStyleIdx="7" presStyleCnt="13"/>
      <dgm:spPr/>
    </dgm:pt>
    <dgm:pt modelId="{86D2BFCF-6137-6040-B4D7-654F73B11185}" type="pres">
      <dgm:prSet presAssocID="{84F3437F-B600-A644-99F4-6E1DF8387B12}" presName="childText" presStyleLbl="bgAcc1" presStyleIdx="7" presStyleCnt="13">
        <dgm:presLayoutVars>
          <dgm:bulletEnabled val="1"/>
        </dgm:presLayoutVars>
      </dgm:prSet>
      <dgm:spPr/>
    </dgm:pt>
    <dgm:pt modelId="{FECE01BA-866C-8B4C-8971-A9BDF35383BD}" type="pres">
      <dgm:prSet presAssocID="{E592A506-7658-4B4C-8FED-E3A5A6E38753}" presName="Name13" presStyleLbl="parChTrans1D2" presStyleIdx="8" presStyleCnt="13"/>
      <dgm:spPr/>
    </dgm:pt>
    <dgm:pt modelId="{69BFFA3F-0AD9-9441-82BC-335A44ED0150}" type="pres">
      <dgm:prSet presAssocID="{2DC69FB4-FE3C-AD43-B145-23EB77E89B08}" presName="childText" presStyleLbl="bgAcc1" presStyleIdx="8" presStyleCnt="13">
        <dgm:presLayoutVars>
          <dgm:bulletEnabled val="1"/>
        </dgm:presLayoutVars>
      </dgm:prSet>
      <dgm:spPr/>
    </dgm:pt>
    <dgm:pt modelId="{1B2A1DD4-116B-C64D-AB7C-4E334146ACC9}" type="pres">
      <dgm:prSet presAssocID="{4F65C890-6967-5D41-856B-1BAADEDB4B58}" presName="Name13" presStyleLbl="parChTrans1D2" presStyleIdx="9" presStyleCnt="13"/>
      <dgm:spPr/>
    </dgm:pt>
    <dgm:pt modelId="{F0161445-FBCA-154C-A578-ACEB2B139284}" type="pres">
      <dgm:prSet presAssocID="{29337C8D-4C22-5949-A112-C600430A6B55}" presName="childText" presStyleLbl="bgAcc1" presStyleIdx="9" presStyleCnt="13">
        <dgm:presLayoutVars>
          <dgm:bulletEnabled val="1"/>
        </dgm:presLayoutVars>
      </dgm:prSet>
      <dgm:spPr/>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pt>
    <dgm:pt modelId="{C6E62521-4D12-004A-A502-A60826E7EBAA}" type="pres">
      <dgm:prSet presAssocID="{FA6A981E-3070-A34F-947A-EB7ABA68EE11}" presName="rootConnector" presStyleLbl="node1" presStyleIdx="3" presStyleCnt="4"/>
      <dgm:spPr/>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pt>
    <dgm:pt modelId="{DCB2FCDB-E6D6-904E-A580-4ADB3BF065A6}" type="pres">
      <dgm:prSet presAssocID="{51FEB92C-5C00-4148-B4CE-600BD1896178}" presName="childText" presStyleLbl="bgAcc1" presStyleIdx="10" presStyleCnt="13">
        <dgm:presLayoutVars>
          <dgm:bulletEnabled val="1"/>
        </dgm:presLayoutVars>
      </dgm:prSet>
      <dgm:spPr/>
    </dgm:pt>
    <dgm:pt modelId="{83B0DAF1-60E4-9045-B9E4-B96C5D869AFD}" type="pres">
      <dgm:prSet presAssocID="{DC0B03C6-28CF-5A4D-B3F8-BB2309151689}" presName="Name13" presStyleLbl="parChTrans1D2" presStyleIdx="11" presStyleCnt="13"/>
      <dgm:spPr/>
    </dgm:pt>
    <dgm:pt modelId="{366DBA70-8BB4-F34F-8B9B-A2766771CED6}" type="pres">
      <dgm:prSet presAssocID="{9BD8975B-F43D-194D-9595-9DCB15FE0012}" presName="childText" presStyleLbl="bgAcc1" presStyleIdx="11" presStyleCnt="13">
        <dgm:presLayoutVars>
          <dgm:bulletEnabled val="1"/>
        </dgm:presLayoutVars>
      </dgm:prSet>
      <dgm:spPr/>
    </dgm:pt>
    <dgm:pt modelId="{46F7C217-EAF9-1940-A3AC-6B582F32A3FA}" type="pres">
      <dgm:prSet presAssocID="{AE02444B-5E83-5F41-9956-4BF44137F418}" presName="Name13" presStyleLbl="parChTrans1D2" presStyleIdx="12" presStyleCnt="13"/>
      <dgm:spPr/>
    </dgm:pt>
    <dgm:pt modelId="{5AF0E7B9-E263-D64F-82B7-2123FE05D917}" type="pres">
      <dgm:prSet presAssocID="{49C10939-F231-2D4D-AC73-F6AEA469EE20}" presName="childText" presStyleLbl="bgAcc1" presStyleIdx="12" presStyleCnt="13">
        <dgm:presLayoutVars>
          <dgm:bulletEnabled val="1"/>
        </dgm:presLayoutVars>
      </dgm:prSet>
      <dgm:spPr/>
    </dgm:pt>
  </dgm:ptLst>
  <dgm:cxnLst>
    <dgm:cxn modelId="{2B175F00-84E5-4D45-981D-B4AE67E1E7F4}" srcId="{8A5A9FAA-F984-444B-8BA7-6F42E18237DE}" destId="{730A44F1-D164-9041-B049-621F523080BF}" srcOrd="2" destOrd="0" parTransId="{7F091602-B494-2A49-A04D-FD0AC9D0086B}" sibTransId="{D9080A72-DA8D-1F4A-9B0A-737131935B49}"/>
    <dgm:cxn modelId="{B40E5301-9BA8-FF47-AD4D-AD1404AD6B9D}" type="presOf" srcId="{2C6FA2B9-6188-7041-8EEB-DFFE828A61C2}" destId="{29C59D61-C26A-AA40-8EA4-D9F10DB3FA4C}" srcOrd="0" destOrd="0" presId="urn:microsoft.com/office/officeart/2005/8/layout/hierarchy3"/>
    <dgm:cxn modelId="{E3004402-9654-2C48-85C9-9172CECE1A8A}" type="presOf" srcId="{51FEB92C-5C00-4148-B4CE-600BD1896178}" destId="{DCB2FCDB-E6D6-904E-A580-4ADB3BF065A6}" srcOrd="0" destOrd="0" presId="urn:microsoft.com/office/officeart/2005/8/layout/hierarchy3"/>
    <dgm:cxn modelId="{D093AF0F-B3C7-3341-840E-9F4C0D0DAE1D}" type="presOf" srcId="{0B65D78F-D56C-BD40-A9B0-59F402830A7C}" destId="{8AF6E76E-68BB-264D-826E-AEBB39267524}"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88BEBD12-1940-2144-9F28-DE35917B5CD7}" type="presOf" srcId="{84F3437F-B600-A644-99F4-6E1DF8387B12}" destId="{86D2BFCF-6137-6040-B4D7-654F73B11185}" srcOrd="0" destOrd="0" presId="urn:microsoft.com/office/officeart/2005/8/layout/hierarchy3"/>
    <dgm:cxn modelId="{B03E3F1A-CB33-DD40-8573-6D80E8765A71}" srcId="{FA6A981E-3070-A34F-947A-EB7ABA68EE11}" destId="{51FEB92C-5C00-4148-B4CE-600BD1896178}" srcOrd="0" destOrd="0" parTransId="{F9FEA76A-0448-B543-A07D-BFF42E9992EB}" sibTransId="{FFF0B65F-CD9A-6648-BBD9-4405952DABF1}"/>
    <dgm:cxn modelId="{CDA58620-49BE-0D4D-AF1D-9C657B392456}" type="presOf" srcId="{E592A506-7658-4B4C-8FED-E3A5A6E38753}" destId="{FECE01BA-866C-8B4C-8971-A9BDF35383BD}" srcOrd="0" destOrd="0" presId="urn:microsoft.com/office/officeart/2005/8/layout/hierarchy3"/>
    <dgm:cxn modelId="{07CC2A24-EE94-0B44-9D25-AEB149A7C34D}" type="presOf" srcId="{C820C997-5775-1D4D-B615-942335D8F154}" destId="{97A63C3D-DF05-2E49-ADF2-60951A1D1420}" srcOrd="1"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E4B6982D-E2DD-1C47-9835-705BF5BD40AB}" type="presOf" srcId="{249E975A-6248-F040-B0EC-0D217BA5812D}" destId="{195F2E14-05C7-644B-B6BE-707563606306}" srcOrd="0"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2DA9E234-B320-204F-B637-507BB9161C22}" srcId="{C820C997-5775-1D4D-B615-942335D8F154}" destId="{29337C8D-4C22-5949-A112-C600430A6B55}" srcOrd="3" destOrd="0" parTransId="{4F65C890-6967-5D41-856B-1BAADEDB4B58}" sibTransId="{DB232A88-B0FC-5B4D-9FFC-B80C06AA875C}"/>
    <dgm:cxn modelId="{4C3CBE3D-0571-354C-B481-A34B1862DBC3}" srcId="{FA6A981E-3070-A34F-947A-EB7ABA68EE11}" destId="{49C10939-F231-2D4D-AC73-F6AEA469EE20}" srcOrd="2" destOrd="0" parTransId="{AE02444B-5E83-5F41-9956-4BF44137F418}" sibTransId="{4A25220D-608E-804F-BC8A-1E008ED485B3}"/>
    <dgm:cxn modelId="{5335185B-5ECA-3146-86FD-D91FB578345B}" type="presOf" srcId="{730A44F1-D164-9041-B049-621F523080BF}" destId="{3D110699-3DBB-5146-A1DC-9DF4CC366F5C}" srcOrd="0"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66CD094A-B89D-044A-96E7-BEEAD96544CE}" srcId="{A01E109A-38E4-4D41-9D2B-DA90F9DF2D9D}" destId="{FA6A981E-3070-A34F-947A-EB7ABA68EE11}" srcOrd="3" destOrd="0" parTransId="{5F7AF8B1-9982-594E-8029-EC2EEDBC8594}" sibTransId="{7E71C80E-E9E3-F749-9498-B99251E355D5}"/>
    <dgm:cxn modelId="{CACBB24F-BA96-6E47-B781-6175DC476ECF}" srcId="{8A5A9FAA-F984-444B-8BA7-6F42E18237DE}" destId="{249E975A-6248-F040-B0EC-0D217BA5812D}" srcOrd="0" destOrd="0" parTransId="{D7B695A4-8C81-7145-A1F9-297813E20ADC}" sibTransId="{B21CA502-2196-FC49-B024-49C7EF69C567}"/>
    <dgm:cxn modelId="{22071553-C3A1-FE4E-B419-13C85BB0DEC0}" type="presOf" srcId="{29337C8D-4C22-5949-A112-C600430A6B55}" destId="{F0161445-FBCA-154C-A578-ACEB2B139284}"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7F2C4258-B909-FE4E-AEA3-C27C912FAA46}" type="presOf" srcId="{FA6A981E-3070-A34F-947A-EB7ABA68EE11}" destId="{2331A22A-7C8D-C642-BBF8-C12A6CD27989}"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55F4957E-74FE-EA43-AB54-BA206FCF0C1B}" type="presOf" srcId="{FAEA5CBB-AE04-B549-AC53-D0181C8E8A08}" destId="{CDF79683-4896-AE46-8C7E-1E26F3144B7F}"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C6509B97-1744-8B45-80BA-74097A215472}" type="presOf" srcId="{AE02444B-5E83-5F41-9956-4BF44137F418}" destId="{46F7C217-EAF9-1940-A3AC-6B582F32A3FA}" srcOrd="0" destOrd="0" presId="urn:microsoft.com/office/officeart/2005/8/layout/hierarchy3"/>
    <dgm:cxn modelId="{16B95E9E-B55C-6649-A4FA-D7DDFC3CA278}" srcId="{262243F6-C188-F24D-AB99-C967D9D9E10A}" destId="{4EE020A8-A35E-F943-8D39-B335825AE9FF}" srcOrd="2" destOrd="0" parTransId="{2C6FA2B9-6188-7041-8EEB-DFFE828A61C2}" sibTransId="{5A49EC81-E953-1442-9FED-4A0A4FA31D72}"/>
    <dgm:cxn modelId="{70EFB3A1-1BB5-6C4B-8AB4-20E379A1653E}" type="presOf" srcId="{8A5A9FAA-F984-444B-8BA7-6F42E18237DE}" destId="{A31D7AAC-FC8E-004F-B865-F0253AEE1155}"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CBECFDA5-18C8-9943-8859-DD62EBDF7B7F}" srcId="{8A5A9FAA-F984-444B-8BA7-6F42E18237DE}" destId="{D8989F21-0B24-DD47-AF8B-351C1027F72B}" srcOrd="1" destOrd="0" parTransId="{CB0A248A-E086-8F4B-A63C-250EFB5A7DBB}" sibTransId="{FE09924D-9CFE-CA42-B634-EB596A8838BE}"/>
    <dgm:cxn modelId="{57BF55B1-F63D-2043-82B7-915B75760267}" type="presOf" srcId="{2DC69FB4-FE3C-AD43-B145-23EB77E89B08}" destId="{69BFFA3F-0AD9-9441-82BC-335A44ED0150}"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E4BC89E1-E7F4-374D-B94C-68F2BD26FFAD}" type="presOf" srcId="{9FA2F442-938D-5944-9371-4C6772DEDC8B}" destId="{F1386D75-35EA-5D42-9968-3F87FE7AA2CE}" srcOrd="0" destOrd="0" presId="urn:microsoft.com/office/officeart/2005/8/layout/hierarchy3"/>
    <dgm:cxn modelId="{09F36EE2-F466-2542-8DCA-3ADD5E166BE9}" type="presOf" srcId="{5ADB2149-FAF2-FD41-9564-36A9AA224EBD}" destId="{A69E1617-86CE-4B49-A4F8-B02490186F30}"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4D2632F8-6FE0-8F46-9CF9-B331BF5CDB6D}" srcId="{C820C997-5775-1D4D-B615-942335D8F154}" destId="{2DC69FB4-FE3C-AD43-B145-23EB77E89B08}" srcOrd="2" destOrd="0" parTransId="{E592A506-7658-4B4C-8FED-E3A5A6E38753}" sibTransId="{F8BBE253-0172-B84A-83BB-383ED67C14CE}"/>
    <dgm:cxn modelId="{8F40FCFC-C2AD-2941-A184-2841F64D5B69}" type="presOf" srcId="{D7B695A4-8C81-7145-A1F9-297813E20ADC}" destId="{D506F360-FBE7-A546-AC58-035A01472293}"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a:t>The two most important characteristics of memory</a:t>
          </a:r>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a:p>
        <a:p>
          <a:pPr rtl="0"/>
          <a:r>
            <a:rPr lang="en-US" sz="3000" dirty="0"/>
            <a:t>Three performance parameters are used:</a:t>
          </a:r>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a:t>Access time (latency)</a:t>
          </a:r>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a:t>For random-access memory it is the time it takes to perform a read or write operation</a:t>
          </a:r>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a:t>For non-random-access memory it is the time it takes to position the read-write mechanism at the desired location</a:t>
          </a:r>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a:t>Memory cycle time</a:t>
          </a:r>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a:t>Access time plus any additional time required before second access can commence</a:t>
          </a:r>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a:t>Additional time may be required for transients to die out on signal lines or to regenerate data if they are read destructively</a:t>
          </a:r>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a:t>Concerned with the system bus, not the processor</a:t>
          </a:r>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a:t>Transfer rate</a:t>
          </a:r>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a:t>The rate at which data can be transferred into or out of a memory unit</a:t>
          </a:r>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a:t>For random-access memory it is equal to 1/(cycle time)</a:t>
          </a:r>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pt>
  </dgm:ptLst>
  <dgm:cxnLst>
    <dgm:cxn modelId="{FE0AF508-0746-304A-8066-DA7DB54E7139}" type="presOf" srcId="{D60B39AF-5EB9-C047-98BC-FC39BA3364E4}" destId="{DCA2CBFE-8F07-BB4E-8414-CF97B200D168}" srcOrd="0" destOrd="1" presId="urn:microsoft.com/office/officeart/2005/8/layout/target2"/>
    <dgm:cxn modelId="{FA106109-1866-874D-92B2-8C2DD984F321}" type="presOf" srcId="{6F299D02-4724-A74A-AA67-D410C5ECB300}" destId="{8D7CAF80-BCAD-AF40-83EC-CA9E025213FC}" srcOrd="0" destOrd="0" presId="urn:microsoft.com/office/officeart/2005/8/layout/target2"/>
    <dgm:cxn modelId="{DF701110-9429-9E48-9431-75C18C99FFCF}" type="presOf" srcId="{4BB96DB0-F8CB-0D43-B5F2-EE804536328D}" destId="{DCA2CBFE-8F07-BB4E-8414-CF97B200D168}" srcOrd="0" destOrd="0"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C0830C1F-53BF-0342-82F9-6DF09C874BF1}" srcId="{CF384916-2EBE-C047-B176-DAD9E34690A4}" destId="{7408E672-E96F-5941-8BBA-E8B5E346BAA1}" srcOrd="1" destOrd="0" parTransId="{B89F4393-BF34-0040-A33A-9871583F5B3F}" sibTransId="{A797B638-1219-7E40-B797-3853F4F7CF99}"/>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EFE69842-B030-B54C-A174-D400E1F6B7B1}" srcId="{63345D47-8D5E-EF4F-9ED8-936890EC94B5}" destId="{86657987-5D7D-9145-9B7A-F752208AD897}" srcOrd="1" destOrd="0" parTransId="{602B3695-5FF0-9C4A-B946-F15B2FB28D16}" sibTransId="{5ED105F6-1A94-EE4F-911E-E0F216E124A5}"/>
    <dgm:cxn modelId="{CD6B9E43-2142-4448-A638-A4EC90323A3B}" type="presOf" srcId="{86657987-5D7D-9145-9B7A-F752208AD897}" destId="{8A95A152-734B-A745-AAE7-3D32D8C60BCF}" srcOrd="0" destOrd="0" presId="urn:microsoft.com/office/officeart/2005/8/layout/target2"/>
    <dgm:cxn modelId="{67D9566B-B9BA-8649-AB7A-40E6060CBA2C}" srcId="{63345D47-8D5E-EF4F-9ED8-936890EC94B5}" destId="{A41D35A3-B306-0247-9C90-FE2FD338F566}" srcOrd="0" destOrd="0" parTransId="{D1BE60B8-0963-4F46-B025-69563C2B04F0}" sibTransId="{4D21CA9D-B342-C145-9903-36C13BD31C9E}"/>
    <dgm:cxn modelId="{844D594B-3BC1-214C-AB42-1A0306C17EB8}" type="presOf" srcId="{A6F1DB38-E56A-BA4B-B780-FA6EDBD930C8}" destId="{8D7CAF80-BCAD-AF40-83EC-CA9E025213FC}" srcOrd="0" destOrd="2" presId="urn:microsoft.com/office/officeart/2005/8/layout/target2"/>
    <dgm:cxn modelId="{0190996B-7D1A-0642-9595-9C104F6DAD68}" srcId="{86657987-5D7D-9145-9B7A-F752208AD897}" destId="{6F299D02-4724-A74A-AA67-D410C5ECB300}" srcOrd="2" destOrd="0" parTransId="{126EB937-125C-3645-A822-00222F561300}" sibTransId="{0CB6D00F-8917-7D41-93CF-8AB361ABE8CC}"/>
    <dgm:cxn modelId="{1EFD4954-79F2-5A41-ABFB-49CAF963DDCF}" srcId="{86657987-5D7D-9145-9B7A-F752208AD897}" destId="{CF384916-2EBE-C047-B176-DAD9E34690A4}" srcOrd="0" destOrd="0" parTransId="{4691FD66-CC92-AF49-9FA8-89E7ADDE426E}" sibTransId="{6C69B0F2-86D0-BE49-B377-295A6A39A971}"/>
    <dgm:cxn modelId="{B26D4589-7F37-3648-A3E1-183DF5637DB3}" srcId="{6F299D02-4724-A74A-AA67-D410C5ECB300}" destId="{A6F1DB38-E56A-BA4B-B780-FA6EDBD930C8}" srcOrd="1" destOrd="0" parTransId="{B09454DD-B16C-EA4E-98F7-131AA262A6FB}" sibTransId="{C04873EF-9610-C44F-BC9D-6C3FAB7D6212}"/>
    <dgm:cxn modelId="{DB86298D-11E2-CC4B-AA34-86BEC492E8CA}" type="presOf" srcId="{17DFE561-8622-9F49-AD32-92661BDD5157}" destId="{DCA2CBFE-8F07-BB4E-8414-CF97B200D168}" srcOrd="0" destOrd="3" presId="urn:microsoft.com/office/officeart/2005/8/layout/target2"/>
    <dgm:cxn modelId="{CB4EC598-FE95-CE49-A7B0-06DA26786786}" type="presOf" srcId="{CF384916-2EBE-C047-B176-DAD9E34690A4}" destId="{4DC5D986-59BC-1740-AC0E-735CF97CB45C}" srcOrd="0" destOrd="0" presId="urn:microsoft.com/office/officeart/2005/8/layout/target2"/>
    <dgm:cxn modelId="{90BAB2A2-87A0-CB41-BD6A-D3A4F8845299}" type="presOf" srcId="{E762937F-2561-A44B-8C95-94BA8C9C4617}" destId="{8D7CAF80-BCAD-AF40-83EC-CA9E025213FC}" srcOrd="0" destOrd="1" presId="urn:microsoft.com/office/officeart/2005/8/layout/target2"/>
    <dgm:cxn modelId="{26A531A5-09AB-9248-BBF6-9A7E62D3909F}" type="presOf" srcId="{7408E672-E96F-5941-8BBA-E8B5E346BAA1}" destId="{4DC5D986-59BC-1740-AC0E-735CF97CB45C}" srcOrd="0" destOrd="2" presId="urn:microsoft.com/office/officeart/2005/8/layout/target2"/>
    <dgm:cxn modelId="{19FBFDAF-CE6E-0E4D-A368-CE236325F355}" srcId="{4BB96DB0-F8CB-0D43-B5F2-EE804536328D}" destId="{17DFE561-8622-9F49-AD32-92661BDD5157}" srcOrd="2" destOrd="0" parTransId="{2917BF63-F96B-4646-A238-694B5CE16ADB}" sibTransId="{00068B92-6255-9847-84BD-929767462738}"/>
    <dgm:cxn modelId="{024C89BA-7E9F-174A-BBC7-3186A108E4E6}" srcId="{4BB96DB0-F8CB-0D43-B5F2-EE804536328D}" destId="{D60B39AF-5EB9-C047-98BC-FC39BA3364E4}" srcOrd="0" destOrd="0" parTransId="{5E97EA38-D1A0-1B43-8B27-53638AEBE5C5}" sibTransId="{3E176711-D759-2242-93D1-C0B062B3A17C}"/>
    <dgm:cxn modelId="{F7FB9BBA-CCBB-DF45-9564-D777DFD59F03}" srcId="{86657987-5D7D-9145-9B7A-F752208AD897}" destId="{4BB96DB0-F8CB-0D43-B5F2-EE804536328D}" srcOrd="1" destOrd="0" parTransId="{DA145010-1BC5-4A47-8C0F-5A2A26315F5D}" sibTransId="{A6CFE9F4-7A7B-2C44-8271-BE68A2567E01}"/>
    <dgm:cxn modelId="{6A0FBFC1-D4D1-6940-B898-859096250CF0}" type="presOf" srcId="{9498714A-5D09-AE4D-81B2-F8F2997E0A84}" destId="{DCA2CBFE-8F07-BB4E-8414-CF97B200D168}" srcOrd="0" destOrd="2" presId="urn:microsoft.com/office/officeart/2005/8/layout/target2"/>
    <dgm:cxn modelId="{005208CC-7AE0-FF40-8E69-0FF12B49EF88}" type="presOf" srcId="{A41D35A3-B306-0247-9C90-FE2FD338F566}" destId="{13077C67-B24F-6A49-8EF8-E21AE295BA78}" srcOrd="0" destOrd="0" presId="urn:microsoft.com/office/officeart/2005/8/layout/target2"/>
    <dgm:cxn modelId="{249E08D8-A514-CD4F-B569-5825518BE2CA}" srcId="{6F299D02-4724-A74A-AA67-D410C5ECB300}" destId="{E762937F-2561-A44B-8C95-94BA8C9C4617}" srcOrd="0" destOrd="0" parTransId="{341C858B-B1A1-9C4F-A648-D1C7100925DC}" sibTransId="{89B4B04F-DAD4-9747-908B-925408933E39}"/>
    <dgm:cxn modelId="{582BB5E4-E826-2E4C-8F7E-3AF94691565F}" srcId="{4BB96DB0-F8CB-0D43-B5F2-EE804536328D}" destId="{9498714A-5D09-AE4D-81B2-F8F2997E0A84}" srcOrd="1" destOrd="0" parTransId="{51AEF564-2A4F-774E-A6BF-9C5BB7C7BA51}" sibTransId="{647066E6-D48E-7540-80CC-0AC22D7E35BC}"/>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a:t>The cache control logic interprets a memory address simply as a </a:t>
          </a:r>
          <a:r>
            <a:rPr lang="en-GB" b="1" u="sng" dirty="0"/>
            <a:t>Tag </a:t>
          </a:r>
          <a:r>
            <a:rPr lang="en-GB" dirty="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pt>
    <dgm:pt modelId="{5E6AA0E8-B225-9D44-A86D-9767773C4003}" type="pres">
      <dgm:prSet presAssocID="{D7CDE4F2-0B29-5340-B4CA-7903895738A3}" presName="desTx" presStyleLbl="alignAccFollowNode1" presStyleIdx="0" presStyleCnt="3">
        <dgm:presLayoutVars>
          <dgm:bulletEnabled val="1"/>
        </dgm:presLayoutVars>
      </dgm:prSet>
      <dgm:spPr/>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Y="201857">
        <dgm:presLayoutVars>
          <dgm:chMax val="0"/>
          <dgm:chPref val="0"/>
          <dgm:bulletEnabled val="1"/>
        </dgm:presLayoutVars>
      </dgm:prSet>
      <dgm:spPr/>
    </dgm:pt>
    <dgm:pt modelId="{9F9ABC03-ED5A-8C4F-ABBA-7702123255F3}" type="pres">
      <dgm:prSet presAssocID="{774F7563-D777-364A-9F75-45F9C7D60EC4}" presName="desTx" presStyleLbl="alignAccFollowNode1" presStyleIdx="1" presStyleCnt="3" custScaleY="100000">
        <dgm:presLayoutVars>
          <dgm:bulletEnabled val="1"/>
        </dgm:presLayoutVars>
      </dgm:prSet>
      <dgm:spPr/>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pt>
    <dgm:pt modelId="{C30E3304-D114-7743-A3EC-2445BAC10332}" type="pres">
      <dgm:prSet presAssocID="{A99D3850-98F6-4E44-BEF7-9A02F984869B}" presName="desTx" presStyleLbl="alignAccFollowNode1" presStyleIdx="2" presStyleCnt="3">
        <dgm:presLayoutVars>
          <dgm:bulletEnabled val="1"/>
        </dgm:presLayoutVars>
      </dgm:prSet>
      <dgm:spPr/>
    </dgm:pt>
  </dgm:ptLst>
  <dgm:cxnLst>
    <dgm:cxn modelId="{96684618-87D5-B54E-AB79-410FC7648805}" type="presOf" srcId="{D4FAE11D-4D51-144C-9B47-0A24B52010D8}" destId="{9F9ABC03-ED5A-8C4F-ABBA-7702123255F3}" srcOrd="0" destOrd="0" presId="urn:microsoft.com/office/officeart/2005/8/layout/hList1"/>
    <dgm:cxn modelId="{8D892A32-CCC2-0244-9C7C-71C7F64C96C1}" type="presOf" srcId="{F7A3FECA-373A-A646-A287-98E0B2650607}" destId="{5E6AA0E8-B225-9D44-A86D-9767773C4003}"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24CE816C-F52E-BC4C-B324-614A6E480F51}" type="presOf" srcId="{A99D3850-98F6-4E44-BEF7-9A02F984869B}" destId="{F94948FC-FEE2-2A41-9A9E-9B62084D71F6}" srcOrd="0" destOrd="0" presId="urn:microsoft.com/office/officeart/2005/8/layout/hList1"/>
    <dgm:cxn modelId="{B702C06D-14E4-2B42-AB62-E42EFB05C477}" type="presOf" srcId="{D7CDE4F2-0B29-5340-B4CA-7903895738A3}" destId="{59B4F48F-6F74-9842-A164-78C65E62632D}"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35B01054-9196-344C-B8F2-6375BCFAD3D4}" srcId="{D7CDE4F2-0B29-5340-B4CA-7903895738A3}" destId="{F7A3FECA-373A-A646-A287-98E0B2650607}" srcOrd="1" destOrd="0" parTransId="{781EB878-8836-A74C-9250-B959FDD1A446}" sibTransId="{D06912E3-8B83-214C-A4A9-7E7651A7F062}"/>
    <dgm:cxn modelId="{613E4B5A-F04E-C64D-93AF-A975A80E6E43}" srcId="{C8554145-8B2F-074A-B096-4987C5D81764}" destId="{774F7563-D777-364A-9F75-45F9C7D60EC4}" srcOrd="1" destOrd="0" parTransId="{EC5A4339-55E9-3A42-8D7F-B8722BCD8BF7}" sibTransId="{AB3AF520-248D-BF48-B1F9-978BCD1779B3}"/>
    <dgm:cxn modelId="{7FF6E75A-AE35-2E4E-B34E-45BF8A312452}" type="presOf" srcId="{C8554145-8B2F-074A-B096-4987C5D81764}" destId="{E6F1CDC0-3207-B746-8E96-D79FD36AF5BE}"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6FBBA797-82F7-D54D-B530-618A1498298A}" srcId="{C8554145-8B2F-074A-B096-4987C5D81764}" destId="{A99D3850-98F6-4E44-BEF7-9A02F984869B}" srcOrd="2" destOrd="0" parTransId="{951B9852-4730-834E-AC14-3E0184947864}" sibTransId="{7B35E651-A0B2-9E4E-A22B-ACC88F12945C}"/>
    <dgm:cxn modelId="{A7AD2E9A-6BF5-484C-8E78-131CC23FBDB4}" type="presOf" srcId="{3B7C31DE-8A89-2F4A-B650-4D9BC2724207}" destId="{9F9ABC03-ED5A-8C4F-ABBA-7702123255F3}" srcOrd="0" destOrd="1" presId="urn:microsoft.com/office/officeart/2005/8/layout/hList1"/>
    <dgm:cxn modelId="{3830FFB4-AA38-B04F-8B32-07B847AECF66}" srcId="{774F7563-D777-364A-9F75-45F9C7D60EC4}" destId="{3B7C31DE-8A89-2F4A-B650-4D9BC2724207}" srcOrd="1" destOrd="0" parTransId="{7851C849-F575-894A-9B00-B44B79CA9B3A}" sibTransId="{072AF77D-5CAD-5641-9297-1B04354B8341}"/>
    <dgm:cxn modelId="{032C7BCF-E259-6D47-A130-6EE43F533BEA}" srcId="{774F7563-D777-364A-9F75-45F9C7D60EC4}" destId="{D4FAE11D-4D51-144C-9B47-0A24B52010D8}" srcOrd="0" destOrd="0" parTransId="{158B2218-BF64-DD45-B97C-B84C578BEC96}" sibTransId="{50B34E17-D1CA-C842-8527-9F30C06D1817}"/>
    <dgm:cxn modelId="{F66FCCD0-D75D-2142-BE23-49CE8ECBCBDD}" srcId="{774F7563-D777-364A-9F75-45F9C7D60EC4}" destId="{4BA3F045-6A95-3C4D-A27E-380AA544C704}" srcOrd="2" destOrd="0" parTransId="{2A8F251F-A570-5345-BAC5-FDA4FE861646}" sibTransId="{F442362B-3A67-7A47-95DC-3E4F366E693B}"/>
    <dgm:cxn modelId="{6DD83BD2-3806-4B4C-B69B-04476113A707}" srcId="{C8554145-8B2F-074A-B096-4987C5D81764}" destId="{D7CDE4F2-0B29-5340-B4CA-7903895738A3}" srcOrd="0" destOrd="0" parTransId="{6DA94CC3-93A7-6145-97D5-23326244C255}" sibTransId="{7F68183D-C7C4-0744-8B7F-164B7F22AAE1}"/>
    <dgm:cxn modelId="{DA2DE9F0-BB96-EA42-BD49-378D8DED2465}" type="presOf" srcId="{4BA3F045-6A95-3C4D-A27E-380AA544C704}" destId="{9F9ABC03-ED5A-8C4F-ABBA-7702123255F3}" srcOrd="0" destOrd="2" presId="urn:microsoft.com/office/officeart/2005/8/layout/hList1"/>
    <dgm:cxn modelId="{1AB26EF2-7B2B-F84A-AB75-1FAF1A9BDBA1}" type="presOf" srcId="{B813EF2F-B021-CF49-99EE-AF28C0CEB44B}" destId="{C30E3304-D114-7743-A3EC-2445BAC10332}" srcOrd="0" destOrd="0" presId="urn:microsoft.com/office/officeart/2005/8/layout/hList1"/>
    <dgm:cxn modelId="{FB790DFD-433A-4844-AE07-A364F1A45B29}" type="presOf" srcId="{CE70BF09-602F-9649-8CD0-34EA655C874E}" destId="{5E6AA0E8-B225-9D44-A86D-9767773C4003}" srcOrd="0" destOrd="0" presId="urn:microsoft.com/office/officeart/2005/8/layout/hList1"/>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a:t>When a block that is resident in the cache is to be replaced there are two cases to consider:</a:t>
          </a:r>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a:solidFill>
                <a:schemeClr val="tx1"/>
              </a:solidFill>
            </a:rPr>
            <a:t>If the old block in the cache has not been altered then it may be overwritten with a new block</a:t>
          </a:r>
          <a:r>
            <a:rPr lang="en-US" dirty="0">
              <a:solidFill>
                <a:schemeClr val="tx1"/>
              </a:solidFill>
            </a:rPr>
            <a:t> without first writing out the old block</a:t>
          </a: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a:solidFill>
                <a:schemeClr val="tx1"/>
              </a:solidFill>
            </a:rPr>
            <a:t>If at least one write operation has been performed on a word in that line of the cache then </a:t>
          </a:r>
          <a:r>
            <a:rPr lang="en-US" b="1" u="sng" dirty="0">
              <a:solidFill>
                <a:schemeClr val="tx1"/>
              </a:solidFill>
            </a:rPr>
            <a:t>main memory must be updated</a:t>
          </a:r>
          <a:r>
            <a:rPr lang="en-US" dirty="0">
              <a:solidFill>
                <a:schemeClr val="tx1"/>
              </a:solidFill>
            </a:rPr>
            <a:t> by writing the line of cache out to the block of memory before bringing in the new block</a:t>
          </a: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a:t>There are two problems to contend (đấu tranh) with:</a:t>
          </a:r>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a:t>More than one device may have access to main memory</a:t>
          </a:r>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a:t>A more </a:t>
          </a:r>
          <a:r>
            <a:rPr lang="en-US" b="1" u="sng" dirty="0">
              <a:solidFill>
                <a:srgbClr val="0000CC"/>
              </a:solidFill>
            </a:rPr>
            <a:t>complex problem occurs when multiple processors are attached to the same bus and each processor has its own local cache </a:t>
          </a:r>
          <a:r>
            <a:rPr lang="en-US" dirty="0"/>
            <a:t>- if a word is altered in one cache it could conceivably invalidate a word in other caches</a:t>
          </a:r>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pt>
    <dgm:pt modelId="{D31FB0BD-CB04-3C41-B317-3A5187E6AE93}" type="pres">
      <dgm:prSet presAssocID="{32AEB28B-C998-1E4F-B5FF-E6C9BADBC012}" presName="parTrans" presStyleLbl="sibTrans2D1" presStyleIdx="0" presStyleCnt="4"/>
      <dgm:spPr/>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pt>
    <dgm:pt modelId="{2D23DC65-2635-7547-AB3F-AED6672AFFE6}" type="pres">
      <dgm:prSet presAssocID="{468E7CD9-0A07-434E-9677-5FEE2DBBE9CE}" presName="sibTrans" presStyleLbl="sibTrans2D1" presStyleIdx="1" presStyleCnt="4"/>
      <dgm:spPr/>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pt>
    <dgm:pt modelId="{23FB0AB2-D708-C74D-9705-EFCC30F8BF72}" type="pres">
      <dgm:prSet presAssocID="{D9CBD3A3-7A39-D04F-A71A-3B55DC0FFD3F}" presName="parTrans" presStyleLbl="sibTrans2D1" presStyleIdx="2" presStyleCnt="4"/>
      <dgm:spPr/>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pt>
    <dgm:pt modelId="{B3C789D7-F7F9-6047-9980-E16EE5BCCF23}" type="pres">
      <dgm:prSet presAssocID="{1254B9F7-30E4-BF4C-82CD-92ECBA4D42F5}" presName="sibTrans" presStyleLbl="sibTrans2D1" presStyleIdx="3" presStyleCnt="4"/>
      <dgm:spPr/>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pt>
  </dgm:ptLst>
  <dgm:cxnLst>
    <dgm:cxn modelId="{C27F8805-737C-3B48-9B8C-1A7265451F5C}" type="presOf" srcId="{022E0863-7C5B-4248-A38E-1C454C4790C6}" destId="{0811B929-E516-5443-B0F5-EC0B30A47FDB}"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5F55AE5C-17F5-8946-8F72-782A769FF4AE}" type="presOf" srcId="{1254B9F7-30E4-BF4C-82CD-92ECBA4D42F5}" destId="{B3C789D7-F7F9-6047-9980-E16EE5BCCF23}"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4818DB8F-C60E-E24A-9760-A40A254BC7C8}" srcId="{1CB47A35-D296-474F-9F2A-12475FBF3F49}" destId="{7AF86266-B030-5F47-A49F-D00BC31FE007}" srcOrd="1" destOrd="0" parTransId="{22537051-1FB0-F248-88C0-45F3927C242E}" sibTransId="{20C440D0-917C-174E-AD6D-E5FEECA5BFED}"/>
    <dgm:cxn modelId="{55B18C96-A208-9447-9965-C6CF64ECF29D}" type="presOf" srcId="{32AEB28B-C998-1E4F-B5FF-E6C9BADBC012}" destId="{D31FB0BD-CB04-3C41-B317-3A5187E6AE93}" srcOrd="0" destOrd="0" presId="urn:microsoft.com/office/officeart/2005/8/layout/lProcess1"/>
    <dgm:cxn modelId="{3AA1BA99-3013-FC45-9C35-CD1432E2E0EB}" type="presOf" srcId="{1213F169-EDA0-EB47-9992-BF7B571275AC}" destId="{7F36AA80-5C05-2F49-B7E9-B7C655619CE6}"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07B4E7E5-1C74-E042-956D-3A0D8EEB47E5}" srcId="{AF8DD8FA-32BB-C04B-A3C9-B425357390F4}" destId="{022E0863-7C5B-4248-A38E-1C454C4790C6}" srcOrd="0" destOrd="0" parTransId="{2E97AE6D-A917-9E44-A214-0770A4EFCB56}" sibTransId="{391462BD-0051-DC4B-BE07-8562636C7355}"/>
    <dgm:cxn modelId="{95F9B1E9-EED2-CD49-A041-14AB5856ECDA}" srcId="{1CB47A35-D296-474F-9F2A-12475FBF3F49}" destId="{1213F169-EDA0-EB47-9992-BF7B571275AC}" srcOrd="0" destOrd="0" parTransId="{D9CBD3A3-7A39-D04F-A71A-3B55DC0FFD3F}" sibTransId="{1254B9F7-30E4-BF4C-82CD-92ECBA4D42F5}"/>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a:solidFill>
                <a:schemeClr val="tx1"/>
              </a:solidFill>
            </a:rPr>
            <a:t>When a block of data is retrieved and placed in the cache not only the desired word but also some number of adjacent words are retrieved</a:t>
          </a: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a:solidFill>
                <a:schemeClr val="tx1"/>
              </a:solidFill>
            </a:rPr>
            <a:t>As the block size increases the hit ratio will at first increase because of the principle of locality</a:t>
          </a: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a:solidFill>
                <a:schemeClr val="tx1"/>
              </a:solidFill>
            </a:rPr>
            <a:t>As the block size increases more useful data are brought into the cache</a:t>
          </a: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a:solidFill>
                <a:schemeClr val="tx1"/>
              </a:solidFill>
            </a:rPr>
            <a:t>The hit ratio will begin to decrease as the block becomes bigger and the probability of using the newly fetched information becomes less than the probability of reusing the information that has to be replaced</a:t>
          </a: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a:solidFill>
                <a:schemeClr val="tx1"/>
              </a:solidFill>
            </a:rPr>
            <a:t>Two specific effects come into play:</a:t>
          </a: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a:solidFill>
                <a:schemeClr val="tx1"/>
              </a:solidFill>
            </a:rPr>
            <a:t>Larger blocks reduce the number of blocks that fit into a cache</a:t>
          </a: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a:solidFill>
                <a:schemeClr val="tx1"/>
              </a:solidFill>
            </a:rPr>
            <a:t>As a block becomes larger each additional word is farther from the requested word</a:t>
          </a: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7857E002-1908-4844-82CE-546EB08AF9C2}" srcId="{20D4E23A-A8C0-A64F-83DC-F2A8EAB7F4CD}" destId="{9AACB277-EEDE-6E44-8EA9-24A915619A59}" srcOrd="1" destOrd="0" parTransId="{FA4FA404-3EA5-3645-9B41-C76B1C515D87}" sibTransId="{9F7F01B0-F245-E94E-9C9E-800533E82E2E}"/>
    <dgm:cxn modelId="{DB6F3B08-DC87-A540-8327-31699B875EB7}" srcId="{17650EC2-3906-EE4D-99B6-52E8505A13EA}" destId="{CC2A14A7-D578-EF4F-957C-71E2D8CD49CE}" srcOrd="3" destOrd="0" parTransId="{663FB13C-CAE1-114E-8144-1A1B85492C8D}" sibTransId="{734AC39B-C291-1044-9103-3061DBE159B8}"/>
    <dgm:cxn modelId="{918EB52C-3781-1642-AB7F-F7F85A669759}" type="presOf" srcId="{9AACB277-EEDE-6E44-8EA9-24A915619A59}" destId="{4F7426FF-C59C-8C4E-BCA5-97FDAC08690A}" srcOrd="0" destOrd="2"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943D786D-F021-7742-AC1E-F352812DF33A}" type="presOf" srcId="{5B6B42DC-180D-2C44-9DFE-621EB3A413E3}" destId="{57FE2081-BE33-2C4A-891E-2BB614041C39}" srcOrd="0" destOrd="0" presId="urn:microsoft.com/office/officeart/2005/8/layout/hProcess11"/>
    <dgm:cxn modelId="{FB62F87E-5F14-2548-B666-6831F8AAFC52}" type="presOf" srcId="{13ABDB85-1AA7-8A4F-9B86-A67B203C6F4E}" destId="{4F7426FF-C59C-8C4E-BCA5-97FDAC08690A}" srcOrd="0" destOrd="1"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78442B91-2042-644C-B78D-2EF10D398BF0}" type="presOf" srcId="{17650EC2-3906-EE4D-99B6-52E8505A13EA}" destId="{F199CCFF-B029-CE4A-86B7-ED578FD9114D}"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Sequential access</a:t>
          </a:r>
        </a:p>
      </dsp:txBody>
      <dsp:txXfrm>
        <a:off x="27864" y="342115"/>
        <a:ext cx="1743453" cy="845424"/>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Memory is organized into units of data called records</a:t>
          </a:r>
        </a:p>
      </dsp:txBody>
      <dsp:txXfrm>
        <a:off x="387076" y="1464651"/>
        <a:ext cx="1384242" cy="845424"/>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must be made in a specific linear sequence</a:t>
          </a:r>
        </a:p>
      </dsp:txBody>
      <dsp:txXfrm>
        <a:off x="387076" y="2587187"/>
        <a:ext cx="1384242" cy="845424"/>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time is variable</a:t>
          </a:r>
        </a:p>
      </dsp:txBody>
      <dsp:txXfrm>
        <a:off x="387076" y="3709723"/>
        <a:ext cx="1384242" cy="845424"/>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Direct access</a:t>
          </a:r>
        </a:p>
      </dsp:txBody>
      <dsp:txXfrm>
        <a:off x="2272936" y="342115"/>
        <a:ext cx="1743453" cy="845424"/>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Involves a shared read-write mechanism</a:t>
          </a:r>
        </a:p>
      </dsp:txBody>
      <dsp:txXfrm>
        <a:off x="2632148" y="1464651"/>
        <a:ext cx="1384242" cy="845424"/>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Individual blocks or records have a unique address based on physical location</a:t>
          </a:r>
        </a:p>
      </dsp:txBody>
      <dsp:txXfrm>
        <a:off x="2632148" y="2587187"/>
        <a:ext cx="1384242" cy="845424"/>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time is variable</a:t>
          </a:r>
        </a:p>
      </dsp:txBody>
      <dsp:txXfrm>
        <a:off x="2632148" y="3709723"/>
        <a:ext cx="1384242" cy="845424"/>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Random access</a:t>
          </a:r>
        </a:p>
      </dsp:txBody>
      <dsp:txXfrm>
        <a:off x="4518009" y="342115"/>
        <a:ext cx="1743453" cy="845424"/>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Each addressable location in memory has a unique, physically wired-in addressing mechanism</a:t>
          </a:r>
        </a:p>
      </dsp:txBody>
      <dsp:txXfrm>
        <a:off x="4877220" y="1464651"/>
        <a:ext cx="1384242" cy="845424"/>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The time to access a given location is independent of the sequence of prior accesses and is constant</a:t>
          </a:r>
        </a:p>
      </dsp:txBody>
      <dsp:txXfrm>
        <a:off x="4877220" y="2587187"/>
        <a:ext cx="1384242" cy="845424"/>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Any location can be selected at random and directly addressed and accessed</a:t>
          </a:r>
        </a:p>
      </dsp:txBody>
      <dsp:txXfrm>
        <a:off x="4877220" y="3709723"/>
        <a:ext cx="1384242" cy="845424"/>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Main memory and some cache systems are random access</a:t>
          </a:r>
        </a:p>
      </dsp:txBody>
      <dsp:txXfrm>
        <a:off x="4877220" y="4832259"/>
        <a:ext cx="1384242" cy="845424"/>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GB" sz="2400" kern="1200" dirty="0"/>
            <a:t>Associative</a:t>
          </a:r>
        </a:p>
      </dsp:txBody>
      <dsp:txXfrm>
        <a:off x="6763081" y="342115"/>
        <a:ext cx="1743453" cy="845424"/>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 word is retrieved based on a portion of its contents rather than its address</a:t>
          </a:r>
        </a:p>
      </dsp:txBody>
      <dsp:txXfrm>
        <a:off x="7122293" y="1464651"/>
        <a:ext cx="1384242" cy="845424"/>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Each location has its own addressing mechanism and retrieval time is constant independent of location or prior access patterns</a:t>
          </a:r>
        </a:p>
      </dsp:txBody>
      <dsp:txXfrm>
        <a:off x="7122293" y="2587187"/>
        <a:ext cx="1384242" cy="845424"/>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Cache memories may employ associative access</a:t>
          </a:r>
        </a:p>
      </dsp:txBody>
      <dsp:txXfrm>
        <a:off x="7122293" y="3709723"/>
        <a:ext cx="1384242" cy="84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4258056" numCol="1" spcCol="1270" anchor="t" anchorCtr="0">
          <a:noAutofit/>
        </a:bodyPr>
        <a:lstStyle/>
        <a:p>
          <a:pPr marL="0" lvl="0" indent="0" algn="l" defTabSz="1377950" rtl="0">
            <a:lnSpc>
              <a:spcPct val="90000"/>
            </a:lnSpc>
            <a:spcBef>
              <a:spcPct val="0"/>
            </a:spcBef>
            <a:spcAft>
              <a:spcPct val="35000"/>
            </a:spcAft>
            <a:buNone/>
          </a:pPr>
          <a:r>
            <a:rPr lang="en-US" sz="3100" kern="1200" dirty="0"/>
            <a:t>The two most important characteristics of memory</a:t>
          </a:r>
        </a:p>
      </dsp:txBody>
      <dsp:txXfrm>
        <a:off x="136587" y="136587"/>
        <a:ext cx="8413626" cy="5213226"/>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marL="0" lvl="0" indent="0" algn="l" defTabSz="889000" rtl="0">
            <a:lnSpc>
              <a:spcPct val="90000"/>
            </a:lnSpc>
            <a:spcBef>
              <a:spcPct val="0"/>
            </a:spcBef>
            <a:spcAft>
              <a:spcPct val="35000"/>
            </a:spcAft>
            <a:buNone/>
          </a:pPr>
          <a:endParaRPr lang="en-US" sz="2000" kern="1200" dirty="0"/>
        </a:p>
        <a:p>
          <a:pPr marL="0" lvl="0" indent="0" algn="l" defTabSz="889000" rtl="0">
            <a:lnSpc>
              <a:spcPct val="90000"/>
            </a:lnSpc>
            <a:spcBef>
              <a:spcPct val="0"/>
            </a:spcBef>
            <a:spcAft>
              <a:spcPct val="35000"/>
            </a:spcAft>
            <a:buNone/>
          </a:pPr>
          <a:r>
            <a:rPr lang="en-US" sz="3000" kern="1200" dirty="0"/>
            <a:t>Three performance parameters are used:</a:t>
          </a:r>
        </a:p>
      </dsp:txBody>
      <dsp:txXfrm>
        <a:off x="335278" y="1489708"/>
        <a:ext cx="8016244" cy="3604264"/>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t>Access time (latency)</a:t>
          </a:r>
        </a:p>
        <a:p>
          <a:pPr marL="57150" lvl="1" indent="-57150" algn="l" defTabSz="488950" rtl="0">
            <a:lnSpc>
              <a:spcPct val="90000"/>
            </a:lnSpc>
            <a:spcBef>
              <a:spcPct val="0"/>
            </a:spcBef>
            <a:spcAft>
              <a:spcPct val="15000"/>
            </a:spcAft>
            <a:buChar char="•"/>
          </a:pPr>
          <a:r>
            <a:rPr lang="en-US" sz="1100" kern="1200" dirty="0"/>
            <a:t>For random-access memory it is the time it takes to perform a read or write operation</a:t>
          </a:r>
        </a:p>
        <a:p>
          <a:pPr marL="57150" lvl="1" indent="-57150" algn="l" defTabSz="488950" rtl="0">
            <a:lnSpc>
              <a:spcPct val="90000"/>
            </a:lnSpc>
            <a:spcBef>
              <a:spcPct val="0"/>
            </a:spcBef>
            <a:spcAft>
              <a:spcPct val="15000"/>
            </a:spcAft>
            <a:buChar char="•"/>
          </a:pPr>
          <a:r>
            <a:rPr lang="en-US" sz="1100" kern="1200" dirty="0"/>
            <a:t>For non-random-access memory it is the time it takes to position the read-write mechanism at the desired location</a:t>
          </a:r>
        </a:p>
      </dsp:txBody>
      <dsp:txXfrm>
        <a:off x="476630" y="3152965"/>
        <a:ext cx="2477632" cy="1621918"/>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Memory cycle time</a:t>
          </a:r>
        </a:p>
        <a:p>
          <a:pPr marL="57150" lvl="1" indent="-57150" algn="l" defTabSz="488950" rtl="0">
            <a:lnSpc>
              <a:spcPct val="90000"/>
            </a:lnSpc>
            <a:spcBef>
              <a:spcPct val="0"/>
            </a:spcBef>
            <a:spcAft>
              <a:spcPct val="15000"/>
            </a:spcAft>
            <a:buChar char="•"/>
          </a:pPr>
          <a:r>
            <a:rPr lang="en-US" sz="1100" kern="1200" dirty="0"/>
            <a:t>Access time plus any additional time required before second access can commence</a:t>
          </a:r>
        </a:p>
        <a:p>
          <a:pPr marL="57150" lvl="1" indent="-57150" algn="l" defTabSz="488950" rtl="0">
            <a:lnSpc>
              <a:spcPct val="90000"/>
            </a:lnSpc>
            <a:spcBef>
              <a:spcPct val="0"/>
            </a:spcBef>
            <a:spcAft>
              <a:spcPct val="15000"/>
            </a:spcAft>
            <a:buChar char="•"/>
          </a:pPr>
          <a:r>
            <a:rPr lang="en-US" sz="1100" kern="1200" dirty="0"/>
            <a:t>Additional time may be required for transients to die out on signal lines or to regenerate data if they are read destructively</a:t>
          </a:r>
        </a:p>
        <a:p>
          <a:pPr marL="57150" lvl="1" indent="-57150" algn="l" defTabSz="488950" rtl="0">
            <a:lnSpc>
              <a:spcPct val="90000"/>
            </a:lnSpc>
            <a:spcBef>
              <a:spcPct val="0"/>
            </a:spcBef>
            <a:spcAft>
              <a:spcPct val="15000"/>
            </a:spcAft>
            <a:buChar char="•"/>
          </a:pPr>
          <a:r>
            <a:rPr lang="en-US" sz="1100" kern="1200" dirty="0"/>
            <a:t>Concerned with the system bus, not the processor</a:t>
          </a:r>
        </a:p>
      </dsp:txBody>
      <dsp:txXfrm>
        <a:off x="3111381" y="3032821"/>
        <a:ext cx="2461884" cy="1862205"/>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Transfer rate</a:t>
          </a:r>
        </a:p>
        <a:p>
          <a:pPr marL="57150" lvl="1" indent="-57150" algn="l" defTabSz="488950" rtl="0">
            <a:lnSpc>
              <a:spcPct val="90000"/>
            </a:lnSpc>
            <a:spcBef>
              <a:spcPct val="0"/>
            </a:spcBef>
            <a:spcAft>
              <a:spcPct val="15000"/>
            </a:spcAft>
            <a:buChar char="•"/>
          </a:pPr>
          <a:r>
            <a:rPr lang="en-US" sz="1100" kern="1200" dirty="0"/>
            <a:t>The rate at which data can be transferred into or out of a memory unit</a:t>
          </a:r>
        </a:p>
        <a:p>
          <a:pPr marL="57150" lvl="1" indent="-57150" algn="l" defTabSz="488950" rtl="0">
            <a:lnSpc>
              <a:spcPct val="90000"/>
            </a:lnSpc>
            <a:spcBef>
              <a:spcPct val="0"/>
            </a:spcBef>
            <a:spcAft>
              <a:spcPct val="15000"/>
            </a:spcAft>
            <a:buChar char="•"/>
          </a:pPr>
          <a:r>
            <a:rPr lang="en-US" sz="1100" kern="1200" dirty="0"/>
            <a:t>For random-access memory it is equal to 1/(cycle time)</a:t>
          </a:r>
        </a:p>
      </dsp:txBody>
      <dsp:txXfrm>
        <a:off x="5730384" y="3152965"/>
        <a:ext cx="2477632" cy="1621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4F48F-6F74-9842-A164-78C65E62632D}">
      <dsp:nvSpPr>
        <dsp:cNvPr id="0" name=""/>
        <dsp:cNvSpPr/>
      </dsp:nvSpPr>
      <dsp:spPr>
        <a:xfrm>
          <a:off x="2643" y="48288"/>
          <a:ext cx="2577107" cy="78884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Direct</a:t>
          </a:r>
        </a:p>
      </dsp:txBody>
      <dsp:txXfrm>
        <a:off x="2643" y="48288"/>
        <a:ext cx="2577107" cy="788849"/>
      </dsp:txXfrm>
    </dsp:sp>
    <dsp:sp modelId="{5E6AA0E8-B225-9D44-A86D-9767773C4003}">
      <dsp:nvSpPr>
        <dsp:cNvPr id="0" name=""/>
        <dsp:cNvSpPr/>
      </dsp:nvSpPr>
      <dsp:spPr>
        <a:xfrm>
          <a:off x="2643" y="658713"/>
          <a:ext cx="2577107" cy="3255398"/>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ts val="870"/>
            </a:spcAft>
            <a:buChar char="•"/>
          </a:pPr>
          <a:r>
            <a:rPr lang="en-GB" sz="1500" kern="1200" dirty="0"/>
            <a:t>The simplest technique</a:t>
          </a:r>
        </a:p>
        <a:p>
          <a:pPr marL="114300" lvl="1" indent="-114300" algn="l" defTabSz="666750">
            <a:lnSpc>
              <a:spcPct val="90000"/>
            </a:lnSpc>
            <a:spcBef>
              <a:spcPct val="0"/>
            </a:spcBef>
            <a:spcAft>
              <a:spcPts val="870"/>
            </a:spcAft>
            <a:buChar char="•"/>
          </a:pPr>
          <a:r>
            <a:rPr lang="en-GB" sz="1500" kern="1200" dirty="0"/>
            <a:t>Maps each block of main memory into only one possible cache line</a:t>
          </a:r>
        </a:p>
      </dsp:txBody>
      <dsp:txXfrm>
        <a:off x="2643" y="658713"/>
        <a:ext cx="2577107" cy="3255398"/>
      </dsp:txXfrm>
    </dsp:sp>
    <dsp:sp modelId="{B3F6D228-9039-A949-A88A-D4A04B9662CD}">
      <dsp:nvSpPr>
        <dsp:cNvPr id="0" name=""/>
        <dsp:cNvSpPr/>
      </dsp:nvSpPr>
      <dsp:spPr>
        <a:xfrm>
          <a:off x="2940546" y="27495"/>
          <a:ext cx="2577107" cy="87202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Associative</a:t>
          </a:r>
        </a:p>
      </dsp:txBody>
      <dsp:txXfrm>
        <a:off x="2940546" y="27495"/>
        <a:ext cx="2577107" cy="872022"/>
      </dsp:txXfrm>
    </dsp:sp>
    <dsp:sp modelId="{9F9ABC03-ED5A-8C4F-ABBA-7702123255F3}">
      <dsp:nvSpPr>
        <dsp:cNvPr id="0" name=""/>
        <dsp:cNvSpPr/>
      </dsp:nvSpPr>
      <dsp:spPr>
        <a:xfrm>
          <a:off x="2940546" y="679506"/>
          <a:ext cx="2577107" cy="3255398"/>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ts val="870"/>
            </a:spcAft>
            <a:buChar char="•"/>
          </a:pPr>
          <a:r>
            <a:rPr lang="en-GB" sz="1500" kern="1200" dirty="0"/>
            <a:t>Permits each main memory block to be loaded into any line of the cache</a:t>
          </a:r>
        </a:p>
        <a:p>
          <a:pPr marL="114300" lvl="1" indent="-114300" algn="l" defTabSz="666750">
            <a:lnSpc>
              <a:spcPct val="90000"/>
            </a:lnSpc>
            <a:spcBef>
              <a:spcPct val="0"/>
            </a:spcBef>
            <a:spcAft>
              <a:spcPts val="870"/>
            </a:spcAft>
            <a:buChar char="•"/>
          </a:pPr>
          <a:r>
            <a:rPr lang="en-GB" sz="1500" kern="1200" dirty="0"/>
            <a:t>The cache control logic interprets a memory address simply as a </a:t>
          </a:r>
          <a:r>
            <a:rPr lang="en-GB" sz="1500" b="1" u="sng" kern="1200" dirty="0"/>
            <a:t>Tag </a:t>
          </a:r>
          <a:r>
            <a:rPr lang="en-GB" sz="1500" kern="1200" dirty="0"/>
            <a:t>and a Word field</a:t>
          </a:r>
        </a:p>
        <a:p>
          <a:pPr marL="114300" lvl="1" indent="-114300" algn="l" defTabSz="666750">
            <a:lnSpc>
              <a:spcPct val="90000"/>
            </a:lnSpc>
            <a:spcBef>
              <a:spcPct val="0"/>
            </a:spcBef>
            <a:spcAft>
              <a:spcPts val="870"/>
            </a:spcAft>
            <a:buChar char="•"/>
          </a:pPr>
          <a:r>
            <a:rPr lang="en-GB" sz="1500" kern="1200" dirty="0"/>
            <a:t>To determine whether a block is in the cache, the cache control logic must simultaneously examine every line’s Tag for a match </a:t>
          </a:r>
        </a:p>
      </dsp:txBody>
      <dsp:txXfrm>
        <a:off x="2940546" y="679506"/>
        <a:ext cx="2577107" cy="3255398"/>
      </dsp:txXfrm>
    </dsp:sp>
    <dsp:sp modelId="{F94948FC-FEE2-2A41-9A9E-9B62084D71F6}">
      <dsp:nvSpPr>
        <dsp:cNvPr id="0" name=""/>
        <dsp:cNvSpPr/>
      </dsp:nvSpPr>
      <dsp:spPr>
        <a:xfrm>
          <a:off x="5881092" y="0"/>
          <a:ext cx="2577107" cy="87202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Set Associative</a:t>
          </a:r>
        </a:p>
      </dsp:txBody>
      <dsp:txXfrm>
        <a:off x="5881092" y="0"/>
        <a:ext cx="2577107" cy="872022"/>
      </dsp:txXfrm>
    </dsp:sp>
    <dsp:sp modelId="{C30E3304-D114-7743-A3EC-2445BAC10332}">
      <dsp:nvSpPr>
        <dsp:cNvPr id="0" name=""/>
        <dsp:cNvSpPr/>
      </dsp:nvSpPr>
      <dsp:spPr>
        <a:xfrm>
          <a:off x="5878448" y="679506"/>
          <a:ext cx="2577107" cy="3255398"/>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 compromise that exhibits the strengths of both the direct and associative approaches while reducing their disadvantages</a:t>
          </a:r>
        </a:p>
      </dsp:txBody>
      <dsp:txXfrm>
        <a:off x="5878448" y="679506"/>
        <a:ext cx="2577107" cy="32553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6">
            <a:lumMod val="75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When a block that is resident in the cache is to be replaced there are two cases to consider:</a:t>
          </a:r>
        </a:p>
      </dsp:txBody>
      <dsp:txXfrm>
        <a:off x="32374" y="944102"/>
        <a:ext cx="3997347" cy="95477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tx1"/>
              </a:solidFill>
            </a:rPr>
            <a:t>If the old block in the cache has not been altered then it may be overwritten with a new block</a:t>
          </a:r>
          <a:r>
            <a:rPr lang="en-US" sz="1600" kern="1200" dirty="0">
              <a:solidFill>
                <a:schemeClr val="tx1"/>
              </a:solidFill>
            </a:rPr>
            <a:t> without first writing out the old block</a:t>
          </a:r>
        </a:p>
      </dsp:txBody>
      <dsp:txXfrm>
        <a:off x="32374" y="2313257"/>
        <a:ext cx="3997347" cy="95477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rPr>
            <a:t>If at least one write operation has been performed on a word in that line of the cache then </a:t>
          </a:r>
          <a:r>
            <a:rPr lang="en-US" sz="1600" b="1" u="sng" kern="1200" dirty="0">
              <a:solidFill>
                <a:schemeClr val="tx1"/>
              </a:solidFill>
            </a:rPr>
            <a:t>main memory must be updated</a:t>
          </a:r>
          <a:r>
            <a:rPr lang="en-US" sz="1600" kern="1200" dirty="0">
              <a:solidFill>
                <a:schemeClr val="tx1"/>
              </a:solidFill>
            </a:rPr>
            <a:t> by writing the line of cache out to the block of memory before bringing in the new block</a:t>
          </a:r>
        </a:p>
      </dsp:txBody>
      <dsp:txXfrm>
        <a:off x="56376" y="3706415"/>
        <a:ext cx="3949343" cy="1726280"/>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lumMod val="7500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There are two problems to contend (đấu tranh) with:</a:t>
          </a:r>
        </a:p>
      </dsp:txBody>
      <dsp:txXfrm>
        <a:off x="4657077" y="944102"/>
        <a:ext cx="3997347" cy="95477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More than one device may have access to main memory</a:t>
          </a:r>
        </a:p>
      </dsp:txBody>
      <dsp:txXfrm>
        <a:off x="4657077" y="2313257"/>
        <a:ext cx="3997347" cy="95477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A more </a:t>
          </a:r>
          <a:r>
            <a:rPr lang="en-US" sz="1600" b="1" u="sng" kern="1200" dirty="0">
              <a:solidFill>
                <a:srgbClr val="0000CC"/>
              </a:solidFill>
            </a:rPr>
            <a:t>complex problem occurs when multiple processors are attached to the same bus and each processor has its own local cache </a:t>
          </a:r>
          <a:r>
            <a:rPr lang="en-US" sz="1600" kern="1200" dirty="0"/>
            <a:t>- if a word is altered in one cache it could conceivably invalidate a word in other caches</a:t>
          </a:r>
        </a:p>
      </dsp:txBody>
      <dsp:txXfrm>
        <a:off x="4699132" y="3703636"/>
        <a:ext cx="3913238" cy="1636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When a block of data is retrieved and placed in the cache not only the desired word but also some number of adjacent words are retrieved</a:t>
          </a:r>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As the block size increases the hit ratio will at first increase because of the principle of locality</a:t>
          </a:r>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As the block size increases more useful data are brought into the cache</a:t>
          </a:r>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The hit ratio will begin to decrease as the block becomes bigger and the probability of using the newly fetched information becomes less than the probability of reusing the information that has to be replaced</a:t>
          </a:r>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marL="0" lvl="0" indent="0" algn="l" defTabSz="533400" rtl="0">
            <a:lnSpc>
              <a:spcPct val="90000"/>
            </a:lnSpc>
            <a:spcBef>
              <a:spcPct val="0"/>
            </a:spcBef>
            <a:spcAft>
              <a:spcPct val="35000"/>
            </a:spcAft>
            <a:buNone/>
          </a:pPr>
          <a:r>
            <a:rPr lang="en-US" sz="1200" kern="1200" dirty="0">
              <a:solidFill>
                <a:schemeClr val="tx1"/>
              </a:solidFill>
            </a:rPr>
            <a:t>Two specific effects come into play:</a:t>
          </a:r>
        </a:p>
        <a:p>
          <a:pPr marL="57150" lvl="1" indent="-57150" algn="l" defTabSz="400050" rtl="0">
            <a:lnSpc>
              <a:spcPct val="90000"/>
            </a:lnSpc>
            <a:spcBef>
              <a:spcPct val="0"/>
            </a:spcBef>
            <a:spcAft>
              <a:spcPct val="15000"/>
            </a:spcAft>
            <a:buChar char="•"/>
          </a:pPr>
          <a:r>
            <a:rPr lang="en-US" sz="900" kern="1200" dirty="0">
              <a:solidFill>
                <a:schemeClr val="tx1"/>
              </a:solidFill>
            </a:rPr>
            <a:t>Larger blocks reduce the number of blocks that fit into a cache</a:t>
          </a:r>
        </a:p>
        <a:p>
          <a:pPr marL="57150" lvl="1" indent="-57150" algn="l" defTabSz="400050" rtl="0">
            <a:lnSpc>
              <a:spcPct val="90000"/>
            </a:lnSpc>
            <a:spcBef>
              <a:spcPct val="0"/>
            </a:spcBef>
            <a:spcAft>
              <a:spcPct val="15000"/>
            </a:spcAft>
            <a:buChar char="•"/>
          </a:pPr>
          <a:r>
            <a:rPr lang="en-GB" sz="900" kern="1200" dirty="0">
              <a:solidFill>
                <a:schemeClr val="tx1"/>
              </a:solidFill>
            </a:rPr>
            <a:t>As a block becomes larger each additional word is farther from the requested word</a:t>
          </a:r>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4 “Cache</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a:t>
            </a:r>
            <a:r>
              <a:rPr lang="en-GB"/>
              <a:t> by Thân</a:t>
            </a:r>
            <a:r>
              <a:rPr lang="en-GB" baseline="0"/>
              <a:t> Văn Sử</a:t>
            </a:r>
            <a:endParaRPr lang="en-GB"/>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a:solidFill>
                  <a:schemeClr val="tx1"/>
                </a:solidFill>
                <a:latin typeface="Times New Roman" pitchFamily="33" charset="0"/>
                <a:ea typeface="+mn-ea"/>
                <a:cs typeface="+mn-cs"/>
              </a:rPr>
              <a:t>technology, but to employ a </a:t>
            </a:r>
            <a:r>
              <a:rPr kumimoji="1" lang="en-US" sz="1200" b="1" kern="1200" baseline="0" dirty="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a:solidFill>
                  <a:schemeClr val="tx1"/>
                </a:solidFill>
                <a:latin typeface="Times New Roman" pitchFamily="33" charset="0"/>
                <a:ea typeface="+mn-ea"/>
                <a:cs typeface="+mn-cs"/>
              </a:rPr>
              <a:t>technology, but to employ a </a:t>
            </a:r>
            <a:r>
              <a:rPr kumimoji="1" lang="en-US" sz="1200" b="1" kern="1200" baseline="0" dirty="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a:solidFill>
                  <a:schemeClr val="tx1"/>
                </a:solidFill>
                <a:latin typeface="Times New Roman" pitchFamily="33" charset="0"/>
                <a:ea typeface="+mn-ea"/>
                <a:cs typeface="+mn-cs"/>
              </a:rPr>
              <a:t>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a:solidFill>
                  <a:schemeClr val="tx1"/>
                </a:solidFill>
                <a:latin typeface="Times New Roman" pitchFamily="33" charset="0"/>
                <a:ea typeface="+mn-ea"/>
                <a:cs typeface="+mn-cs"/>
              </a:rPr>
              <a:t>(HPC). HPC deals with supercomputers and their software, especially for</a:t>
            </a:r>
          </a:p>
          <a:p>
            <a:r>
              <a:rPr kumimoji="1" lang="en-US" sz="1200" kern="1200" baseline="0" dirty="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a:solidFill>
                  <a:schemeClr val="tx1"/>
                </a:solidFill>
                <a:latin typeface="Times New Roman" pitchFamily="33" charset="0"/>
                <a:ea typeface="+mn-ea"/>
                <a:cs typeface="+mn-cs"/>
              </a:rPr>
              <a:t>exploit the cache [WANG99, PRES01].</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a:solidFill>
                  <a:schemeClr val="tx1"/>
                </a:solidFill>
                <a:latin typeface="Times New Roman" pitchFamily="33" charset="0"/>
                <a:ea typeface="+mn-ea"/>
                <a:cs typeface="+mn-cs"/>
              </a:rPr>
              <a:t>to and writes from main memory, a hardware memory management unit (MMU)</a:t>
            </a:r>
          </a:p>
          <a:p>
            <a:r>
              <a:rPr kumimoji="1" lang="en-US" sz="1200" kern="1200" baseline="0" dirty="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a:solidFill>
                  <a:schemeClr val="tx1"/>
                </a:solidFill>
                <a:latin typeface="Times New Roman" pitchFamily="33" charset="0"/>
                <a:ea typeface="+mn-ea"/>
                <a:cs typeface="+mn-cs"/>
              </a:rPr>
              <a:t>(Figure 4.7). A </a:t>
            </a:r>
            <a:r>
              <a:rPr kumimoji="1" lang="en-US" sz="1200" b="1" kern="1200" baseline="0" dirty="0">
                <a:solidFill>
                  <a:schemeClr val="tx1"/>
                </a:solidFill>
                <a:latin typeface="Times New Roman" pitchFamily="33" charset="0"/>
                <a:ea typeface="+mn-ea"/>
                <a:cs typeface="+mn-cs"/>
              </a:rPr>
              <a:t>logical cache, </a:t>
            </a:r>
            <a:r>
              <a:rPr kumimoji="1" lang="en-US" sz="1200" b="0" kern="1200" baseline="0" dirty="0">
                <a:solidFill>
                  <a:schemeClr val="tx1"/>
                </a:solidFill>
                <a:latin typeface="Times New Roman" pitchFamily="33" charset="0"/>
                <a:ea typeface="+mn-ea"/>
                <a:cs typeface="+mn-cs"/>
              </a:rPr>
              <a:t>also known as a</a:t>
            </a:r>
            <a:r>
              <a:rPr kumimoji="1" lang="en-US" sz="1200" b="1" kern="1200" baseline="0" dirty="0">
                <a:solidFill>
                  <a:schemeClr val="tx1"/>
                </a:solidFill>
                <a:latin typeface="Times New Roman" pitchFamily="33" charset="0"/>
                <a:ea typeface="+mn-ea"/>
                <a:cs typeface="+mn-cs"/>
              </a:rPr>
              <a:t> virtual cache, </a:t>
            </a:r>
            <a:r>
              <a:rPr kumimoji="1" lang="en-US" sz="1200" b="0" kern="1200" baseline="0" dirty="0">
                <a:solidFill>
                  <a:schemeClr val="tx1"/>
                </a:solidFill>
                <a:latin typeface="Times New Roman" pitchFamily="33" charset="0"/>
                <a:ea typeface="+mn-ea"/>
                <a:cs typeface="+mn-cs"/>
              </a:rPr>
              <a:t>stores data using</a:t>
            </a:r>
          </a:p>
          <a:p>
            <a:r>
              <a:rPr kumimoji="1" lang="en-US" sz="1200" b="1" kern="1200" baseline="0" dirty="0">
                <a:solidFill>
                  <a:schemeClr val="tx1"/>
                </a:solidFill>
                <a:latin typeface="Times New Roman" pitchFamily="33" charset="0"/>
                <a:ea typeface="+mn-ea"/>
                <a:cs typeface="+mn-cs"/>
              </a:rPr>
              <a:t>virtual addresses. </a:t>
            </a:r>
            <a:r>
              <a:rPr kumimoji="1" lang="en-US" sz="1200" b="0" kern="1200" baseline="0" dirty="0">
                <a:solidFill>
                  <a:schemeClr val="tx1"/>
                </a:solidFill>
                <a:latin typeface="Times New Roman" pitchFamily="33" charset="0"/>
                <a:ea typeface="+mn-ea"/>
                <a:cs typeface="+mn-cs"/>
              </a:rPr>
              <a:t>The processor accesses the cache directly, without going through</a:t>
            </a:r>
          </a:p>
          <a:p>
            <a:r>
              <a:rPr kumimoji="1" lang="en-US" sz="1200" kern="1200" baseline="0" dirty="0">
                <a:solidFill>
                  <a:schemeClr val="tx1"/>
                </a:solidFill>
                <a:latin typeface="Times New Roman" pitchFamily="33" charset="0"/>
                <a:ea typeface="+mn-ea"/>
                <a:cs typeface="+mn-cs"/>
              </a:rPr>
              <a:t>the MMU. A physical cache stores data using main memory </a:t>
            </a:r>
            <a:r>
              <a:rPr kumimoji="1" lang="en-US" sz="1200" b="1" kern="1200" baseline="0" dirty="0">
                <a:solidFill>
                  <a:schemeClr val="tx1"/>
                </a:solidFill>
                <a:latin typeface="Times New Roman" pitchFamily="33" charset="0"/>
                <a:ea typeface="+mn-ea"/>
                <a:cs typeface="+mn-cs"/>
              </a:rPr>
              <a:t>physical addresses.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a:solidFill>
                  <a:schemeClr val="tx1"/>
                </a:solidFill>
                <a:latin typeface="Times New Roman" pitchFamily="33" charset="0"/>
                <a:ea typeface="+mn-ea"/>
                <a:cs typeface="+mn-cs"/>
              </a:rPr>
              <a:t>identify which virtual address space this address refers to.</a:t>
            </a:r>
          </a:p>
          <a:p>
            <a:endParaRPr kumimoji="1" lang="en-US" sz="1200" kern="1200" baseline="0" dirty="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23</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a:solidFill>
                  <a:schemeClr val="tx1"/>
                </a:solidFill>
                <a:latin typeface="Times New Roman" pitchFamily="33" charset="0"/>
                <a:ea typeface="+mn-ea"/>
                <a:cs typeface="+mn-cs"/>
              </a:rPr>
              <a:t>techniques can be used: direct, associative, and set associative.</a:t>
            </a:r>
            <a:endParaRPr kumimoji="1" lang="en-GB" sz="1200" kern="1200" baseline="0" dirty="0">
              <a:solidFill>
                <a:schemeClr val="tx1"/>
              </a:solidFill>
              <a:latin typeface="Times New Roman" pitchFamily="33" charset="0"/>
              <a:ea typeface="+mn-ea"/>
              <a:cs typeface="+mn-cs"/>
            </a:endParaRPr>
          </a:p>
          <a:p>
            <a:endParaRPr kumimoji="1" lang="en-GB" sz="120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Direct mapping: </a:t>
            </a:r>
            <a:r>
              <a:rPr kumimoji="1" lang="en-US" sz="1200" b="0" i="0" kern="1200" baseline="0" dirty="0">
                <a:solidFill>
                  <a:schemeClr val="tx1"/>
                </a:solidFill>
                <a:latin typeface="Times New Roman" pitchFamily="33" charset="0"/>
                <a:ea typeface="+mn-ea"/>
                <a:cs typeface="+mn-cs"/>
              </a:rPr>
              <a:t>The simplest technique, known as </a:t>
            </a:r>
            <a:r>
              <a:rPr kumimoji="1" lang="en-US" sz="1200" b="1" i="0" kern="1200" baseline="0" dirty="0">
                <a:solidFill>
                  <a:schemeClr val="tx1"/>
                </a:solidFill>
                <a:latin typeface="Times New Roman" pitchFamily="33" charset="0"/>
                <a:ea typeface="+mn-ea"/>
                <a:cs typeface="+mn-cs"/>
              </a:rPr>
              <a:t>direct mapping</a:t>
            </a:r>
            <a:r>
              <a:rPr kumimoji="1" lang="en-US" sz="1200" b="0" i="0" kern="1200" baseline="0" dirty="0">
                <a:solidFill>
                  <a:schemeClr val="tx1"/>
                </a:solidFill>
                <a:latin typeface="Times New Roman" pitchFamily="33" charset="0"/>
                <a:ea typeface="+mn-ea"/>
                <a:cs typeface="+mn-cs"/>
              </a:rPr>
              <a:t>, maps each</a:t>
            </a:r>
          </a:p>
          <a:p>
            <a:r>
              <a:rPr kumimoji="1" lang="en-US" sz="1200" b="0" kern="1200" baseline="0" dirty="0">
                <a:solidFill>
                  <a:schemeClr val="tx1"/>
                </a:solidFill>
                <a:latin typeface="Times New Roman" pitchFamily="33" charset="0"/>
                <a:ea typeface="+mn-ea"/>
                <a:cs typeface="+mn-cs"/>
              </a:rPr>
              <a:t>block of main memory into only one possible cache line</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Associative mapping: Associative mapping </a:t>
            </a:r>
            <a:r>
              <a:rPr kumimoji="1" lang="en-US" sz="1200" b="0" i="0" kern="1200" baseline="0" dirty="0">
                <a:solidFill>
                  <a:schemeClr val="tx1"/>
                </a:solidFill>
                <a:latin typeface="Times New Roman" pitchFamily="33" charset="0"/>
                <a:ea typeface="+mn-ea"/>
                <a:cs typeface="+mn-cs"/>
              </a:rPr>
              <a:t>overcomes the disadvantage of direct</a:t>
            </a:r>
          </a:p>
          <a:p>
            <a:r>
              <a:rPr kumimoji="1" lang="en-US" sz="1200" kern="1200" baseline="0" dirty="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a:solidFill>
                  <a:schemeClr val="tx1"/>
                </a:solidFill>
                <a:latin typeface="Times New Roman" pitchFamily="33" charset="0"/>
                <a:ea typeface="+mn-ea"/>
                <a:cs typeface="+mn-cs"/>
              </a:rPr>
              <a:t>cache.</a:t>
            </a:r>
          </a:p>
          <a:p>
            <a:endParaRPr kumimoji="1" lang="en-US" sz="1200" i="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Set-associative mapping</a:t>
            </a:r>
            <a:r>
              <a:rPr kumimoji="1" lang="en-US" sz="1200" b="1" i="1" kern="1200" baseline="0" dirty="0">
                <a:solidFill>
                  <a:schemeClr val="tx1"/>
                </a:solidFill>
                <a:latin typeface="Times New Roman" pitchFamily="33" charset="0"/>
                <a:ea typeface="+mn-ea"/>
                <a:cs typeface="+mn-cs"/>
              </a:rPr>
              <a:t>: </a:t>
            </a:r>
            <a:r>
              <a:rPr kumimoji="1" lang="en-US" sz="1200" b="1" i="0" kern="1200" baseline="0" dirty="0">
                <a:solidFill>
                  <a:schemeClr val="tx1"/>
                </a:solidFill>
                <a:latin typeface="Times New Roman" pitchFamily="33" charset="0"/>
                <a:ea typeface="+mn-ea"/>
                <a:cs typeface="+mn-cs"/>
              </a:rPr>
              <a:t>Set-associative </a:t>
            </a:r>
            <a:r>
              <a:rPr kumimoji="1" lang="en-US" sz="1200" b="0" i="0" kern="1200" baseline="0" dirty="0">
                <a:solidFill>
                  <a:schemeClr val="tx1"/>
                </a:solidFill>
                <a:latin typeface="Times New Roman" pitchFamily="33" charset="0"/>
                <a:ea typeface="+mn-ea"/>
                <a:cs typeface="+mn-cs"/>
              </a:rPr>
              <a:t>mapping is a compromise that</a:t>
            </a:r>
          </a:p>
          <a:p>
            <a:r>
              <a:rPr kumimoji="1" lang="en-US" sz="1200" kern="1200" baseline="0" dirty="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a:solidFill>
                  <a:schemeClr val="tx1"/>
                </a:solidFill>
                <a:latin typeface="Times New Roman" pitchFamily="33" charset="0"/>
                <a:ea typeface="+mn-ea"/>
                <a:cs typeface="+mn-cs"/>
              </a:rPr>
              <a:t>their disadvantages.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24</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mapping is expressed as</a:t>
            </a:r>
          </a:p>
          <a:p>
            <a:r>
              <a:rPr kumimoji="1" lang="en-US" sz="1200" i="1" kern="1200" baseline="0" dirty="0">
                <a:solidFill>
                  <a:schemeClr val="tx1"/>
                </a:solidFill>
                <a:latin typeface="Times New Roman" pitchFamily="33" charset="0"/>
                <a:ea typeface="+mn-ea"/>
                <a:cs typeface="+mn-cs"/>
              </a:rPr>
              <a:t>i = j modulo m</a:t>
            </a:r>
          </a:p>
          <a:p>
            <a:r>
              <a:rPr kumimoji="1" lang="en-US" sz="1200" kern="1200" baseline="0" dirty="0">
                <a:solidFill>
                  <a:schemeClr val="tx1"/>
                </a:solidFill>
                <a:latin typeface="Times New Roman" pitchFamily="33" charset="0"/>
                <a:ea typeface="+mn-ea"/>
                <a:cs typeface="+mn-cs"/>
              </a:rPr>
              <a:t>where</a:t>
            </a:r>
          </a:p>
          <a:p>
            <a:r>
              <a:rPr kumimoji="1" lang="en-US" sz="1200" i="1" kern="1200" baseline="0" dirty="0">
                <a:solidFill>
                  <a:schemeClr val="tx1"/>
                </a:solidFill>
                <a:latin typeface="Times New Roman" pitchFamily="33" charset="0"/>
                <a:ea typeface="+mn-ea"/>
                <a:cs typeface="+mn-cs"/>
              </a:rPr>
              <a:t>i = cache line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4.8a shows the mapping for the first </a:t>
            </a:r>
            <a:r>
              <a:rPr kumimoji="1" lang="en-US" sz="1200" i="1" kern="1200" baseline="0" dirty="0">
                <a:solidFill>
                  <a:schemeClr val="tx1"/>
                </a:solidFill>
                <a:latin typeface="Times New Roman" pitchFamily="33" charset="0"/>
                <a:ea typeface="+mn-ea"/>
                <a:cs typeface="+mn-cs"/>
              </a:rPr>
              <a:t>m blocks of main memory. Each</a:t>
            </a:r>
          </a:p>
          <a:p>
            <a:r>
              <a:rPr kumimoji="1" lang="en-US" sz="1200" kern="1200" baseline="0" dirty="0">
                <a:solidFill>
                  <a:schemeClr val="tx1"/>
                </a:solidFill>
                <a:latin typeface="Times New Roman" pitchFamily="33" charset="0"/>
                <a:ea typeface="+mn-ea"/>
                <a:cs typeface="+mn-cs"/>
              </a:rPr>
              <a:t>block of main memory maps into one unique line of the cache. The next </a:t>
            </a:r>
            <a:r>
              <a:rPr kumimoji="1" lang="en-US" sz="1200" i="1" kern="1200" baseline="0" dirty="0">
                <a:solidFill>
                  <a:schemeClr val="tx1"/>
                </a:solidFill>
                <a:latin typeface="Times New Roman" pitchFamily="33" charset="0"/>
                <a:ea typeface="+mn-ea"/>
                <a:cs typeface="+mn-cs"/>
              </a:rPr>
              <a:t>m blocks</a:t>
            </a:r>
          </a:p>
          <a:p>
            <a:r>
              <a:rPr kumimoji="1" lang="en-US" sz="1200" kern="1200" baseline="0" dirty="0">
                <a:solidFill>
                  <a:schemeClr val="tx1"/>
                </a:solidFill>
                <a:latin typeface="Times New Roman" pitchFamily="33" charset="0"/>
                <a:ea typeface="+mn-ea"/>
                <a:cs typeface="+mn-cs"/>
              </a:rPr>
              <a:t>of main memory map into the cache in the same fashion; that is, block B</a:t>
            </a:r>
            <a:r>
              <a:rPr kumimoji="1" lang="en-US" sz="1200" i="1" kern="1200" baseline="-25000" dirty="0">
                <a:solidFill>
                  <a:schemeClr val="tx1"/>
                </a:solidFill>
                <a:latin typeface="Times New Roman" pitchFamily="33" charset="0"/>
                <a:ea typeface="+mn-ea"/>
                <a:cs typeface="+mn-cs"/>
              </a:rPr>
              <a:t>m</a:t>
            </a:r>
            <a:r>
              <a:rPr kumimoji="1" lang="en-US" sz="1200" i="1" kern="1200" baseline="0" dirty="0">
                <a:solidFill>
                  <a:schemeClr val="tx1"/>
                </a:solidFill>
                <a:latin typeface="Times New Roman" pitchFamily="33" charset="0"/>
                <a:ea typeface="+mn-ea"/>
                <a:cs typeface="+mn-cs"/>
              </a:rPr>
              <a:t> of main</a:t>
            </a:r>
          </a:p>
          <a:p>
            <a:r>
              <a:rPr kumimoji="1" lang="en-US" sz="1200" kern="1200" baseline="0" dirty="0">
                <a:solidFill>
                  <a:schemeClr val="tx1"/>
                </a:solidFill>
                <a:latin typeface="Times New Roman" pitchFamily="33" charset="0"/>
                <a:ea typeface="+mn-ea"/>
                <a:cs typeface="+mn-cs"/>
              </a:rPr>
              <a:t>memory maps into line L</a:t>
            </a:r>
            <a:r>
              <a:rPr kumimoji="1" lang="en-US" sz="1200" i="1"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of cache, block </a:t>
            </a:r>
            <a:r>
              <a:rPr kumimoji="1" lang="en-US" sz="1200" i="1" kern="1200" baseline="-25000" dirty="0">
                <a:solidFill>
                  <a:schemeClr val="tx1"/>
                </a:solidFill>
                <a:latin typeface="Times New Roman" pitchFamily="33" charset="0"/>
                <a:ea typeface="+mn-ea"/>
                <a:cs typeface="+mn-cs"/>
              </a:rPr>
              <a:t>Bm+1</a:t>
            </a:r>
            <a:r>
              <a:rPr kumimoji="1" lang="en-US" sz="1200" i="1" kern="1200" baseline="0" dirty="0">
                <a:solidFill>
                  <a:schemeClr val="tx1"/>
                </a:solidFill>
                <a:latin typeface="Times New Roman" pitchFamily="33" charset="0"/>
                <a:ea typeface="+mn-ea"/>
                <a:cs typeface="+mn-cs"/>
              </a:rPr>
              <a:t> maps into line L</a:t>
            </a:r>
            <a:r>
              <a:rPr kumimoji="1" lang="en-US" sz="1200" i="1" kern="1200" baseline="-25000" dirty="0">
                <a:solidFill>
                  <a:schemeClr val="tx1"/>
                </a:solidFill>
                <a:latin typeface="Times New Roman" pitchFamily="33" charset="0"/>
                <a:ea typeface="+mn-ea"/>
                <a:cs typeface="+mn-cs"/>
              </a:rPr>
              <a:t>1</a:t>
            </a:r>
            <a:r>
              <a:rPr kumimoji="1" lang="en-US" sz="1200" i="1" kern="1200" baseline="0" dirty="0">
                <a:solidFill>
                  <a:schemeClr val="tx1"/>
                </a:solidFill>
                <a:latin typeface="Times New Roman" pitchFamily="33" charset="0"/>
                <a:ea typeface="+mn-ea"/>
                <a:cs typeface="+mn-cs"/>
              </a:rPr>
              <a:t>, and so on.</a:t>
            </a:r>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25</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b="1" kern="1200" baseline="0" dirty="0">
                <a:solidFill>
                  <a:schemeClr val="tx1"/>
                </a:solidFill>
                <a:latin typeface="Times New Roman" pitchFamily="33" charset="0"/>
                <a:ea typeface="+mn-ea"/>
                <a:cs typeface="+mn-cs"/>
              </a:rPr>
              <a:t>Cache hit</a:t>
            </a:r>
            <a:r>
              <a:rPr kumimoji="1" lang="en-US" sz="1200" kern="1200" baseline="0" dirty="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a:solidFill>
                  <a:schemeClr val="tx1"/>
                </a:solidFill>
                <a:latin typeface="Times New Roman" pitchFamily="33" charset="0"/>
                <a:ea typeface="+mn-ea"/>
                <a:cs typeface="+mn-cs"/>
              </a:rPr>
              <a:t>Cache miss</a:t>
            </a:r>
            <a:r>
              <a:rPr kumimoji="1" lang="en-US" sz="1200" kern="1200" baseline="0" dirty="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a:solidFill>
                  <a:schemeClr val="tx1"/>
                </a:solidFill>
                <a:latin typeface="Times New Roman" pitchFamily="33" charset="0"/>
                <a:ea typeface="+mn-ea"/>
                <a:cs typeface="+mn-cs"/>
              </a:rPr>
              <a:t>Cấu trúc một địa chỉ bộ nhớ dùng cache: &lt;Tag, Line, Word&gt; </a:t>
            </a:r>
            <a:r>
              <a:rPr kumimoji="1" lang="en-US" sz="1200" b="0" kern="1200" baseline="0" dirty="0">
                <a:solidFill>
                  <a:schemeClr val="tx1"/>
                </a:solidFill>
                <a:latin typeface="Times New Roman" pitchFamily="33" charset="0"/>
                <a:ea typeface="+mn-ea"/>
                <a:cs typeface="+mn-cs"/>
              </a:rPr>
              <a:t>mang nghĩa là địa chỉ này thuộc về block nào (tag),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2: Nếu 2 trị này bằng nhau (</a:t>
            </a:r>
            <a:r>
              <a:rPr kumimoji="1" lang="en-US" sz="1200" b="1" kern="1200" baseline="0" dirty="0">
                <a:solidFill>
                  <a:schemeClr val="tx1"/>
                </a:solidFill>
                <a:latin typeface="Times New Roman" pitchFamily="33" charset="0"/>
                <a:ea typeface="+mn-ea"/>
                <a:cs typeface="+mn-cs"/>
              </a:rPr>
              <a:t>hit</a:t>
            </a:r>
            <a:r>
              <a:rPr kumimoji="1" lang="en-US" sz="1200" kern="1200" baseline="0" dirty="0">
                <a:solidFill>
                  <a:schemeClr val="tx1"/>
                </a:solidFill>
                <a:latin typeface="Times New Roman" pitchFamily="33" charset="0"/>
                <a:ea typeface="+mn-ea"/>
                <a:cs typeface="+mn-cs"/>
              </a:rPr>
              <a:t>), địa chỉ này có trong cache rồi, dựa vào Line (mầu green) và Word (mầu tím) xác định được ô 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a:solidFill>
                  <a:schemeClr val="tx1"/>
                </a:solidFill>
                <a:latin typeface="Times New Roman" pitchFamily="33" charset="0"/>
                <a:ea typeface="+mn-ea"/>
                <a:cs typeface="+mn-cs"/>
              </a:rPr>
              <a:t>Replacement algorithms (cuối chương)</a:t>
            </a:r>
            <a:endParaRPr kumimoji="1" lang="en-US" sz="1200" kern="1200" baseline="0" dirty="0">
              <a:solidFill>
                <a:schemeClr val="tx1"/>
              </a:solidFill>
              <a:latin typeface="Times New Roman" pitchFamily="33"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4.10  Direct Mapping Example.</a:t>
            </a:r>
          </a:p>
        </p:txBody>
      </p:sp>
      <p:sp>
        <p:nvSpPr>
          <p:cNvPr id="4" name="Slide Number Placeholder 3"/>
          <p:cNvSpPr>
            <a:spLocks noGrp="1"/>
          </p:cNvSpPr>
          <p:nvPr>
            <p:ph type="sldNum" sz="quarter" idx="10"/>
          </p:nvPr>
        </p:nvSpPr>
        <p:spPr/>
        <p:txBody>
          <a:bodyPr/>
          <a:lstStyle/>
          <a:p>
            <a:fld id="{56C40E98-D33D-704E-929D-27FB84CF5632}"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a:solidFill>
                  <a:schemeClr val="tx1"/>
                </a:solidFill>
                <a:latin typeface="Times New Roman" pitchFamily="33" charset="0"/>
                <a:ea typeface="+mn-ea"/>
                <a:cs typeface="+mn-cs"/>
              </a:rPr>
              <a:t>and the hit ratio will be low (a phenomenon known as </a:t>
            </a:r>
            <a:r>
              <a:rPr kumimoji="1" lang="en-US" sz="1200" i="1" kern="1200" baseline="0" dirty="0">
                <a:solidFill>
                  <a:schemeClr val="tx1"/>
                </a:solidFill>
                <a:latin typeface="Times New Roman" pitchFamily="33" charset="0"/>
                <a:ea typeface="+mn-ea"/>
                <a:cs typeface="+mn-cs"/>
              </a:rPr>
              <a:t>thrashing).</a:t>
            </a:r>
            <a:endParaRPr lang="en-GB" dirty="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29</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Associative mapping overcomes the disadvantage of direct</a:t>
            </a:r>
          </a:p>
          <a:p>
            <a:r>
              <a:rPr kumimoji="1" lang="en-US" sz="1200" kern="1200" baseline="0" dirty="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30</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a:t>Figure 4.12 Associative Mapping Example.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32</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Set-associative mapping is a compromise that</a:t>
            </a:r>
          </a:p>
          <a:p>
            <a:r>
              <a:rPr kumimoji="1" lang="en-US" sz="1200" kern="1200" baseline="0" dirty="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a:solidFill>
                  <a:schemeClr val="tx1"/>
                </a:solidFill>
                <a:latin typeface="Times New Roman" pitchFamily="33" charset="0"/>
                <a:ea typeface="+mn-ea"/>
                <a:cs typeface="+mn-cs"/>
              </a:rPr>
              <a:t>their disadvantages.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a:solidFill>
                  <a:schemeClr val="tx1"/>
                </a:solidFill>
                <a:latin typeface="Times New Roman" pitchFamily="33" charset="0"/>
                <a:ea typeface="+mn-ea"/>
                <a:cs typeface="+mn-cs"/>
              </a:rPr>
              <a:t>number of lines. The relationships are</a:t>
            </a:r>
          </a:p>
          <a:p>
            <a:r>
              <a:rPr kumimoji="1" lang="en-US" sz="1200" i="1" kern="1200" baseline="0" dirty="0">
                <a:solidFill>
                  <a:schemeClr val="tx1"/>
                </a:solidFill>
                <a:latin typeface="Times New Roman" pitchFamily="33" charset="0"/>
                <a:ea typeface="+mn-ea"/>
                <a:cs typeface="+mn-cs"/>
              </a:rPr>
              <a:t>m = </a:t>
            </a:r>
            <a:r>
              <a:rPr kumimoji="1" lang="en-US" sz="1200" i="0" kern="1200" baseline="0" dirty="0">
                <a:solidFill>
                  <a:schemeClr val="tx1"/>
                </a:solidFill>
                <a:latin typeface="Times New Roman" pitchFamily="33" charset="0"/>
                <a:ea typeface="+mn-ea"/>
                <a:cs typeface="+mn-cs"/>
              </a:rPr>
              <a:t>v</a:t>
            </a:r>
            <a:r>
              <a:rPr kumimoji="1" lang="en-US" sz="1200" i="1" kern="1200" baseline="0" dirty="0">
                <a:solidFill>
                  <a:schemeClr val="tx1"/>
                </a:solidFill>
                <a:latin typeface="Times New Roman" pitchFamily="33" charset="0"/>
                <a:ea typeface="+mn-ea"/>
                <a:cs typeface="+mn-cs"/>
              </a:rPr>
              <a:t>* k</a:t>
            </a:r>
          </a:p>
          <a:p>
            <a:r>
              <a:rPr kumimoji="1" lang="en-US" sz="1200" i="1" kern="1200" baseline="0" dirty="0">
                <a:solidFill>
                  <a:schemeClr val="tx1"/>
                </a:solidFill>
                <a:latin typeface="Times New Roman" pitchFamily="33" charset="0"/>
                <a:ea typeface="+mn-ea"/>
                <a:cs typeface="+mn-cs"/>
              </a:rPr>
              <a:t>i = j modulo v</a:t>
            </a:r>
          </a:p>
          <a:p>
            <a:r>
              <a:rPr kumimoji="1" lang="en-US" sz="1200" kern="1200" baseline="0" dirty="0">
                <a:solidFill>
                  <a:schemeClr val="tx1"/>
                </a:solidFill>
                <a:latin typeface="Times New Roman" pitchFamily="33" charset="0"/>
                <a:ea typeface="+mn-ea"/>
                <a:cs typeface="+mn-cs"/>
              </a:rPr>
              <a:t>where</a:t>
            </a:r>
          </a:p>
          <a:p>
            <a:r>
              <a:rPr kumimoji="1" lang="en-US" sz="1200" i="1" kern="1200" baseline="0" dirty="0">
                <a:solidFill>
                  <a:schemeClr val="tx1"/>
                </a:solidFill>
                <a:latin typeface="Times New Roman" pitchFamily="33" charset="0"/>
                <a:ea typeface="+mn-ea"/>
                <a:cs typeface="+mn-cs"/>
              </a:rPr>
              <a:t>i = cache set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p>
          <a:p>
            <a:r>
              <a:rPr kumimoji="1" lang="en-US" sz="1200" i="1" kern="1200" baseline="0" dirty="0">
                <a:solidFill>
                  <a:schemeClr val="tx1"/>
                </a:solidFill>
                <a:latin typeface="Times New Roman" pitchFamily="33" charset="0"/>
                <a:ea typeface="+mn-ea"/>
                <a:cs typeface="+mn-cs"/>
              </a:rPr>
              <a:t>v = number of sets</a:t>
            </a:r>
          </a:p>
          <a:p>
            <a:r>
              <a:rPr kumimoji="1" lang="en-US" sz="1200" i="1" kern="1200" baseline="0" dirty="0">
                <a:solidFill>
                  <a:schemeClr val="tx1"/>
                </a:solidFill>
                <a:latin typeface="Times New Roman" pitchFamily="33" charset="0"/>
                <a:ea typeface="+mn-ea"/>
                <a:cs typeface="+mn-cs"/>
              </a:rPr>
              <a:t>k = number of lines in each set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This is referred to as </a:t>
            </a:r>
            <a:r>
              <a:rPr kumimoji="1" lang="en-US" sz="1200" i="1" kern="1200" baseline="0" dirty="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Figure 4.13a illustrates</a:t>
            </a:r>
          </a:p>
          <a:p>
            <a:r>
              <a:rPr kumimoji="1" lang="en-US" sz="1200" kern="1200" baseline="0" dirty="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maps</a:t>
            </a:r>
          </a:p>
          <a:p>
            <a:r>
              <a:rPr kumimoji="1" lang="en-US" sz="1200" kern="1200" baseline="0" dirty="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a:solidFill>
                  <a:schemeClr val="tx1"/>
                </a:solidFill>
                <a:latin typeface="Times New Roman" pitchFamily="33" charset="0"/>
                <a:ea typeface="+mn-ea"/>
                <a:cs typeface="+mn-cs"/>
              </a:rPr>
              <a:t>referred to as a </a:t>
            </a:r>
            <a:r>
              <a:rPr kumimoji="1" lang="en-US" sz="1200" i="1" kern="1200" baseline="0" dirty="0">
                <a:solidFill>
                  <a:schemeClr val="tx1"/>
                </a:solidFill>
                <a:latin typeface="Times New Roman" pitchFamily="33" charset="0"/>
                <a:ea typeface="+mn-ea"/>
                <a:cs typeface="+mn-cs"/>
              </a:rPr>
              <a:t>way, consisting of v lines. The first v lines of main memory are direct</a:t>
            </a:r>
          </a:p>
          <a:p>
            <a:r>
              <a:rPr kumimoji="1" lang="en-US" sz="1200" kern="1200" baseline="0" dirty="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a:solidFill>
                  <a:schemeClr val="tx1"/>
                </a:solidFill>
                <a:latin typeface="Times New Roman" pitchFamily="33" charset="0"/>
                <a:ea typeface="+mn-ea"/>
                <a:cs typeface="+mn-cs"/>
              </a:rPr>
              <a:t>for small degrees of associativity (small values of </a:t>
            </a:r>
            <a:r>
              <a:rPr kumimoji="1" lang="en-US" sz="1200" i="1" kern="1200" baseline="0" dirty="0">
                <a:solidFill>
                  <a:schemeClr val="tx1"/>
                </a:solidFill>
                <a:latin typeface="Times New Roman" pitchFamily="33" charset="0"/>
                <a:ea typeface="+mn-ea"/>
                <a:cs typeface="+mn-cs"/>
              </a:rPr>
              <a:t>k) while the associative-mapped</a:t>
            </a:r>
          </a:p>
          <a:p>
            <a:r>
              <a:rPr kumimoji="1" lang="en-US" sz="1200" kern="1200" baseline="0" dirty="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34</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For set-associative mapping, the cache control logic interprets a memory</a:t>
            </a:r>
          </a:p>
          <a:p>
            <a:r>
              <a:rPr kumimoji="1" lang="en-US" sz="1200" kern="1200" baseline="0" dirty="0">
                <a:solidFill>
                  <a:schemeClr val="tx1"/>
                </a:solidFill>
                <a:latin typeface="Times New Roman" pitchFamily="33" charset="0"/>
                <a:ea typeface="+mn-ea"/>
                <a:cs typeface="+mn-cs"/>
              </a:rPr>
              <a:t>address as three fields: Tag, Set, and Word. The </a:t>
            </a:r>
            <a:r>
              <a:rPr kumimoji="1" lang="en-US" sz="1200" i="1" kern="1200" baseline="0" dirty="0">
                <a:solidFill>
                  <a:schemeClr val="tx1"/>
                </a:solidFill>
                <a:latin typeface="Times New Roman" pitchFamily="33" charset="0"/>
                <a:ea typeface="+mn-ea"/>
                <a:cs typeface="+mn-cs"/>
              </a:rPr>
              <a:t>d set bits specify one of v = 2</a:t>
            </a:r>
            <a:r>
              <a:rPr kumimoji="1" lang="en-US" sz="1200" i="1" kern="1200" baseline="30000" dirty="0">
                <a:solidFill>
                  <a:schemeClr val="tx1"/>
                </a:solidFill>
                <a:latin typeface="Times New Roman" pitchFamily="33" charset="0"/>
                <a:ea typeface="+mn-ea"/>
                <a:cs typeface="+mn-cs"/>
              </a:rPr>
              <a:t>d</a:t>
            </a:r>
            <a:r>
              <a:rPr kumimoji="1" lang="en-US" sz="1200" i="1" kern="1200" baseline="0" dirty="0">
                <a:solidFill>
                  <a:schemeClr val="tx1"/>
                </a:solidFill>
                <a:latin typeface="Times New Roman" pitchFamily="33" charset="0"/>
                <a:ea typeface="+mn-ea"/>
                <a:cs typeface="+mn-cs"/>
              </a:rPr>
              <a:t> sets.</a:t>
            </a:r>
          </a:p>
          <a:p>
            <a:r>
              <a:rPr kumimoji="1" lang="en-US" sz="1200" kern="1200" baseline="0" dirty="0">
                <a:solidFill>
                  <a:schemeClr val="tx1"/>
                </a:solidFill>
                <a:latin typeface="Times New Roman" pitchFamily="33" charset="0"/>
                <a:ea typeface="+mn-ea"/>
                <a:cs typeface="+mn-cs"/>
              </a:rPr>
              <a:t>The </a:t>
            </a:r>
            <a:r>
              <a:rPr kumimoji="1" lang="en-US" sz="1200" i="1" kern="1200" baseline="0" dirty="0">
                <a:solidFill>
                  <a:schemeClr val="tx1"/>
                </a:solidFill>
                <a:latin typeface="Times New Roman" pitchFamily="33" charset="0"/>
                <a:ea typeface="+mn-ea"/>
                <a:cs typeface="+mn-cs"/>
              </a:rPr>
              <a:t>s bits of the Tag and Set fields specify one of the 2</a:t>
            </a:r>
            <a:r>
              <a:rPr kumimoji="1" lang="en-US" sz="1200" i="1" kern="1200" baseline="30000" dirty="0">
                <a:solidFill>
                  <a:schemeClr val="tx1"/>
                </a:solidFill>
                <a:latin typeface="Times New Roman" pitchFamily="33" charset="0"/>
                <a:ea typeface="+mn-ea"/>
                <a:cs typeface="+mn-cs"/>
              </a:rPr>
              <a:t>s</a:t>
            </a:r>
            <a:r>
              <a:rPr kumimoji="1" lang="en-US" sz="1200" i="1" kern="1200" baseline="0" dirty="0">
                <a:solidFill>
                  <a:schemeClr val="tx1"/>
                </a:solidFill>
                <a:latin typeface="Times New Roman" pitchFamily="33" charset="0"/>
                <a:ea typeface="+mn-ea"/>
                <a:cs typeface="+mn-cs"/>
              </a:rPr>
              <a:t> blocks of main memory.</a:t>
            </a:r>
          </a:p>
          <a:p>
            <a:r>
              <a:rPr kumimoji="1" lang="en-US" sz="1200" kern="1200" baseline="0" dirty="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a:solidFill>
                  <a:schemeClr val="tx1"/>
                </a:solidFill>
                <a:latin typeface="Times New Roman" pitchFamily="33" charset="0"/>
                <a:ea typeface="+mn-ea"/>
                <a:cs typeface="+mn-cs"/>
              </a:rPr>
              <a:t>in the cache. With </a:t>
            </a:r>
            <a:r>
              <a:rPr kumimoji="1" lang="en-US" sz="1200" i="1" kern="1200" baseline="0" dirty="0">
                <a:solidFill>
                  <a:schemeClr val="tx1"/>
                </a:solidFill>
                <a:latin typeface="Times New Roman" pitchFamily="33" charset="0"/>
                <a:ea typeface="+mn-ea"/>
                <a:cs typeface="+mn-cs"/>
              </a:rPr>
              <a:t>k-way set-associative mapping, the tag in a memory address is</a:t>
            </a:r>
          </a:p>
          <a:p>
            <a:r>
              <a:rPr kumimoji="1" lang="en-US" sz="1200" kern="1200" baseline="0" dirty="0">
                <a:solidFill>
                  <a:schemeClr val="tx1"/>
                </a:solidFill>
                <a:latin typeface="Times New Roman" pitchFamily="33" charset="0"/>
                <a:ea typeface="+mn-ea"/>
                <a:cs typeface="+mn-cs"/>
              </a:rPr>
              <a:t>much smaller and is only compared to the </a:t>
            </a:r>
            <a:r>
              <a:rPr kumimoji="1" lang="en-US" sz="1200" i="1" kern="1200" baseline="0" dirty="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Set Associative Mapping Summary.</a:t>
            </a:r>
          </a:p>
        </p:txBody>
      </p:sp>
      <p:sp>
        <p:nvSpPr>
          <p:cNvPr id="4" name="Slide Number Placeholder 3"/>
          <p:cNvSpPr>
            <a:spLocks noGrp="1"/>
          </p:cNvSpPr>
          <p:nvPr>
            <p:ph type="sldNum" sz="quarter" idx="10"/>
          </p:nvPr>
        </p:nvSpPr>
        <p:spPr/>
        <p:txBody>
          <a:bodyPr/>
          <a:lstStyle/>
          <a:p>
            <a:fld id="{56C40E98-D33D-704E-929D-27FB84CF5632}"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36</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4.15 shows an example using set-associative mapping with two</a:t>
            </a:r>
          </a:p>
          <a:p>
            <a:r>
              <a:rPr kumimoji="1" lang="en-US" sz="1200" kern="1200" baseline="0" dirty="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a:solidFill>
                  <a:schemeClr val="tx1"/>
                </a:solidFill>
                <a:latin typeface="Times New Roman" pitchFamily="33" charset="0"/>
                <a:ea typeface="+mn-ea"/>
                <a:cs typeface="+mn-cs"/>
              </a:rPr>
              <a:t>in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38</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a:solidFill>
                  <a:schemeClr val="tx1"/>
                </a:solidFill>
                <a:latin typeface="Times New Roman" pitchFamily="33" charset="0"/>
                <a:ea typeface="+mn-ea"/>
                <a:cs typeface="+mn-cs"/>
              </a:rPr>
              <a:t>speed, such an algorithm must be implemented in hardware.</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39</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number of algorithms</a:t>
            </a:r>
          </a:p>
          <a:p>
            <a:r>
              <a:rPr kumimoji="1" lang="en-US" sz="1200" kern="1200" baseline="0" dirty="0">
                <a:solidFill>
                  <a:schemeClr val="tx1"/>
                </a:solidFill>
                <a:latin typeface="Times New Roman" pitchFamily="33" charset="0"/>
                <a:ea typeface="+mn-ea"/>
                <a:cs typeface="+mn-cs"/>
              </a:rPr>
              <a:t>have been tried. We mention four of the most common. Probably the most</a:t>
            </a:r>
          </a:p>
          <a:p>
            <a:r>
              <a:rPr kumimoji="1" lang="en-US" sz="1200" kern="1200" baseline="0" dirty="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a:solidFill>
                  <a:schemeClr val="tx1"/>
                </a:solidFill>
                <a:latin typeface="Times New Roman" pitchFamily="33" charset="0"/>
                <a:ea typeface="+mn-ea"/>
                <a:cs typeface="+mn-cs"/>
              </a:rPr>
              <a:t>implementation, LRU is the most popular replacement algorithm.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40</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a:solidFill>
                  <a:schemeClr val="tx1"/>
                </a:solidFill>
                <a:latin typeface="Times New Roman" pitchFamily="33" charset="0"/>
                <a:ea typeface="+mn-ea"/>
                <a:cs typeface="+mn-cs"/>
              </a:rPr>
              <a:t>invalidate a word in other caches.</a:t>
            </a:r>
          </a:p>
          <a:p>
            <a:endParaRPr kumimoji="1" lang="en-US" sz="1200" kern="1200" baseline="0" dirty="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41</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simplest technique is called </a:t>
            </a:r>
            <a:r>
              <a:rPr kumimoji="1" lang="en-US" sz="1200" b="1" kern="1200" baseline="0" dirty="0">
                <a:solidFill>
                  <a:schemeClr val="tx1"/>
                </a:solidFill>
                <a:latin typeface="Times New Roman" pitchFamily="33" charset="0"/>
                <a:ea typeface="+mn-ea"/>
                <a:cs typeface="+mn-cs"/>
              </a:rPr>
              <a:t>write through. </a:t>
            </a:r>
            <a:r>
              <a:rPr kumimoji="1" lang="en-US" sz="1200" b="0" kern="1200" baseline="0" dirty="0">
                <a:solidFill>
                  <a:schemeClr val="tx1"/>
                </a:solidFill>
                <a:latin typeface="Times New Roman" pitchFamily="33" charset="0"/>
                <a:ea typeface="+mn-ea"/>
                <a:cs typeface="+mn-cs"/>
              </a:rPr>
              <a:t>Using this technique, all write</a:t>
            </a:r>
          </a:p>
          <a:p>
            <a:r>
              <a:rPr kumimoji="1" lang="en-US" sz="1200" kern="1200" baseline="0" dirty="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a:solidFill>
                  <a:schemeClr val="tx1"/>
                </a:solidFill>
                <a:latin typeface="Times New Roman" pitchFamily="33" charset="0"/>
                <a:ea typeface="+mn-ea"/>
                <a:cs typeface="+mn-cs"/>
              </a:rPr>
              <a:t>An alternative technique, known as </a:t>
            </a:r>
            <a:r>
              <a:rPr kumimoji="1" lang="en-US" sz="1200" b="1" kern="1200" baseline="0" dirty="0">
                <a:solidFill>
                  <a:schemeClr val="tx1"/>
                </a:solidFill>
                <a:latin typeface="Times New Roman" pitchFamily="33" charset="0"/>
                <a:ea typeface="+mn-ea"/>
                <a:cs typeface="+mn-cs"/>
              </a:rPr>
              <a:t>write back, </a:t>
            </a:r>
            <a:r>
              <a:rPr kumimoji="1" lang="en-US" sz="1200" b="0" kern="1200" baseline="0" dirty="0">
                <a:solidFill>
                  <a:schemeClr val="tx1"/>
                </a:solidFill>
                <a:latin typeface="Times New Roman" pitchFamily="33" charset="0"/>
                <a:ea typeface="+mn-ea"/>
                <a:cs typeface="+mn-cs"/>
              </a:rPr>
              <a:t>minimizes memory writes.</a:t>
            </a:r>
          </a:p>
          <a:p>
            <a:r>
              <a:rPr kumimoji="1" lang="en-US" sz="1200" kern="1200" baseline="0" dirty="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a:solidFill>
                  <a:schemeClr val="tx1"/>
                </a:solidFill>
                <a:latin typeface="Times New Roman" pitchFamily="33" charset="0"/>
                <a:ea typeface="+mn-ea"/>
                <a:cs typeface="+mn-cs"/>
              </a:rPr>
              <a:t>dirty bit, </a:t>
            </a:r>
            <a:r>
              <a:rPr kumimoji="1" lang="en-US" sz="1200" b="0" kern="1200" baseline="0" dirty="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a:solidFill>
                  <a:schemeClr val="tx1"/>
                </a:solidFill>
                <a:latin typeface="Times New Roman" pitchFamily="33" charset="0"/>
                <a:ea typeface="+mn-ea"/>
                <a:cs typeface="+mn-cs"/>
              </a:rPr>
              <a:t>go as high as 50% (matrix transposition).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a:solidFill>
                  <a:schemeClr val="tx1"/>
                </a:solidFill>
                <a:latin typeface="Times New Roman" pitchFamily="33" charset="0"/>
                <a:ea typeface="+mn-ea"/>
                <a:cs typeface="+mn-cs"/>
              </a:rPr>
              <a:t>Possible approaches to cache coherency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Bus watching with write through: </a:t>
            </a:r>
            <a:r>
              <a:rPr kumimoji="1" lang="en-US" sz="1200" b="0" kern="1200" baseline="0" dirty="0">
                <a:solidFill>
                  <a:schemeClr val="tx1"/>
                </a:solidFill>
                <a:latin typeface="Times New Roman" pitchFamily="33" charset="0"/>
                <a:ea typeface="+mn-ea"/>
                <a:cs typeface="+mn-cs"/>
              </a:rPr>
              <a:t>Each cache controller monitors the address</a:t>
            </a:r>
          </a:p>
          <a:p>
            <a:r>
              <a:rPr kumimoji="1" lang="en-US" sz="1200" kern="1200" baseline="0" dirty="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a:solidFill>
                  <a:schemeClr val="tx1"/>
                </a:solidFill>
                <a:latin typeface="Times New Roman" pitchFamily="33" charset="0"/>
                <a:ea typeface="+mn-ea"/>
                <a:cs typeface="+mn-cs"/>
              </a:rPr>
              <a:t>on the use of a write-through policy by all cache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Hardware transparency: </a:t>
            </a:r>
            <a:r>
              <a:rPr kumimoji="1" lang="en-US" sz="1200" b="0" kern="1200" baseline="0" dirty="0">
                <a:solidFill>
                  <a:schemeClr val="tx1"/>
                </a:solidFill>
                <a:latin typeface="Times New Roman" pitchFamily="33" charset="0"/>
                <a:ea typeface="+mn-ea"/>
                <a:cs typeface="+mn-cs"/>
              </a:rPr>
              <a:t>Additional hardware is used to ensure that all updates</a:t>
            </a:r>
          </a:p>
          <a:p>
            <a:r>
              <a:rPr kumimoji="1" lang="en-US" sz="1200" kern="1200" baseline="0" dirty="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a:solidFill>
                  <a:schemeClr val="tx1"/>
                </a:solidFill>
                <a:latin typeface="Times New Roman" pitchFamily="33" charset="0"/>
                <a:ea typeface="+mn-ea"/>
                <a:cs typeface="+mn-cs"/>
              </a:rPr>
              <a:t>any matching words in other caches are similarly updated.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Non-cacheable memory: </a:t>
            </a:r>
            <a:r>
              <a:rPr kumimoji="1" lang="en-US" sz="1200" b="0" kern="1200" baseline="0" dirty="0">
                <a:solidFill>
                  <a:schemeClr val="tx1"/>
                </a:solidFill>
                <a:latin typeface="Times New Roman" pitchFamily="33" charset="0"/>
                <a:ea typeface="+mn-ea"/>
                <a:cs typeface="+mn-cs"/>
              </a:rPr>
              <a:t>Only a portion of main memory is shared by more</a:t>
            </a:r>
          </a:p>
          <a:p>
            <a:r>
              <a:rPr kumimoji="1" lang="en-US" sz="1200" kern="1200" baseline="0" dirty="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a:solidFill>
                  <a:schemeClr val="tx1"/>
                </a:solidFill>
                <a:latin typeface="Times New Roman" pitchFamily="33" charset="0"/>
                <a:ea typeface="+mn-ea"/>
                <a:cs typeface="+mn-cs"/>
              </a:rPr>
              <a:t>in data being overwritten shortly after they are fetched.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a:solidFill>
                  <a:schemeClr val="tx1"/>
                </a:solidFill>
                <a:latin typeface="Times New Roman" pitchFamily="33" charset="0"/>
                <a:ea typeface="+mn-ea"/>
                <a:cs typeface="+mn-cs"/>
              </a:rPr>
              <a:t>word and therefore less likely to be needed in the near future.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a:solidFill>
                  <a:schemeClr val="tx1"/>
                </a:solidFill>
                <a:latin typeface="Times New Roman" pitchFamily="33" charset="0"/>
                <a:ea typeface="+mn-ea"/>
                <a:cs typeface="+mn-cs"/>
              </a:rPr>
              <a:t>[SMIT87, PRZY88, PRZY90, HAND98]. For HPC systems, 64- and 128-byte cache</a:t>
            </a:r>
          </a:p>
          <a:p>
            <a:r>
              <a:rPr kumimoji="1" lang="en-US" sz="1200" kern="1200" baseline="0" dirty="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As logic density has increased, it has become possible to</a:t>
            </a:r>
          </a:p>
          <a:p>
            <a:r>
              <a:rPr kumimoji="1" lang="en-US" sz="1200" kern="1200" baseline="0" dirty="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a:solidFill>
                  <a:schemeClr val="tx1"/>
                </a:solidFill>
                <a:latin typeface="Times New Roman" pitchFamily="33" charset="0"/>
                <a:ea typeface="+mn-ea"/>
                <a:cs typeface="+mn-cs"/>
              </a:rPr>
              <a:t>this period the bus is free to support other transfers.</a:t>
            </a:r>
          </a:p>
          <a:p>
            <a:r>
              <a:rPr kumimoji="1" lang="en-US" sz="1200" kern="1200" baseline="0" dirty="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a:solidFill>
                  <a:schemeClr val="tx1"/>
                </a:solidFill>
                <a:latin typeface="Times New Roman" pitchFamily="33" charset="0"/>
                <a:ea typeface="+mn-ea"/>
                <a:cs typeface="+mn-cs"/>
              </a:rPr>
              <a:t>cache on the processor chip, improving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a:solidFill>
                  <a:schemeClr val="tx1"/>
                </a:solidFill>
                <a:latin typeface="Times New Roman" pitchFamily="33" charset="0"/>
                <a:ea typeface="+mn-ea"/>
                <a:cs typeface="+mn-cs"/>
              </a:rPr>
              <a:t>of a second-level cache does improve performance (e.g., see [AZIM92], [NOVI93],</a:t>
            </a:r>
          </a:p>
          <a:p>
            <a:r>
              <a:rPr kumimoji="1" lang="en-US" sz="1200" kern="1200" baseline="0" dirty="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a:solidFill>
                  <a:schemeClr val="tx1"/>
                </a:solidFill>
                <a:latin typeface="Times New Roman" pitchFamily="33" charset="0"/>
                <a:ea typeface="+mn-ea"/>
                <a:cs typeface="+mn-cs"/>
              </a:rPr>
              <a:t>as a function of cache size [GENU04]. The figure assumes that both</a:t>
            </a:r>
          </a:p>
          <a:p>
            <a:r>
              <a:rPr kumimoji="1" lang="en-US" sz="1200" kern="1200" baseline="0" dirty="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a:solidFill>
                  <a:schemeClr val="tx1"/>
                </a:solidFill>
                <a:latin typeface="Times New Roman" pitchFamily="33" charset="0"/>
                <a:ea typeface="+mn-ea"/>
                <a:cs typeface="+mn-cs"/>
              </a:rPr>
              <a:t>microprocessors have moved the L2 cache onto the processor chip and</a:t>
            </a:r>
          </a:p>
          <a:p>
            <a:r>
              <a:rPr kumimoji="1" lang="en-US" sz="1200" kern="1200" baseline="0" dirty="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33" charset="0"/>
                <a:ea typeface="+mn-ea"/>
                <a:cs typeface="+mn-cs"/>
              </a:rPr>
              <a:t>When the on-chip cache first made an appearance,</a:t>
            </a:r>
          </a:p>
          <a:p>
            <a:r>
              <a:rPr kumimoji="1" lang="en-US" sz="1200" kern="1200" baseline="0" dirty="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are two potential advantages of a unified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a:solidFill>
                  <a:schemeClr val="tx1"/>
                </a:solidFill>
                <a:latin typeface="Times New Roman" pitchFamily="33" charset="0"/>
                <a:ea typeface="+mn-ea"/>
                <a:cs typeface="+mn-cs"/>
              </a:rPr>
              <a:t>That is, if an execution pattern involves many more instruction fetches</a:t>
            </a:r>
          </a:p>
          <a:p>
            <a:r>
              <a:rPr kumimoji="1" lang="en-US" sz="1200" kern="1200" baseline="0" dirty="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Only one cache needs to be designed and implemented.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4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a:solidFill>
                  <a:schemeClr val="tx1"/>
                </a:solidFill>
                <a:latin typeface="Times New Roman" pitchFamily="33" charset="0"/>
                <a:ea typeface="+mn-ea"/>
                <a:cs typeface="+mn-cs"/>
              </a:rPr>
              <a:t>are listed in Table 4.1.</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Another distinction among memory types is the </a:t>
            </a:r>
            <a:r>
              <a:rPr kumimoji="1" lang="en-US" sz="1200" b="1" kern="1200" baseline="0" dirty="0">
                <a:solidFill>
                  <a:schemeClr val="tx1"/>
                </a:solidFill>
                <a:latin typeface="Times New Roman" pitchFamily="33" charset="0"/>
                <a:ea typeface="+mn-ea"/>
                <a:cs typeface="+mn-cs"/>
              </a:rPr>
              <a:t>method of accessing </a:t>
            </a:r>
            <a:r>
              <a:rPr kumimoji="1" lang="en-US" sz="1200" b="0" kern="1200" baseline="0" dirty="0">
                <a:solidFill>
                  <a:schemeClr val="tx1"/>
                </a:solidFill>
                <a:latin typeface="Times New Roman" pitchFamily="33" charset="0"/>
                <a:ea typeface="+mn-ea"/>
                <a:cs typeface="+mn-cs"/>
              </a:rPr>
              <a:t>units of</a:t>
            </a:r>
          </a:p>
          <a:p>
            <a:r>
              <a:rPr kumimoji="1" lang="en-US" sz="1200" kern="1200" baseline="0" dirty="0">
                <a:solidFill>
                  <a:schemeClr val="tx1"/>
                </a:solidFill>
                <a:latin typeface="Times New Roman" pitchFamily="33" charset="0"/>
                <a:ea typeface="+mn-ea"/>
                <a:cs typeface="+mn-cs"/>
              </a:rPr>
              <a:t>data. These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Sequential access</a:t>
            </a:r>
            <a:r>
              <a:rPr kumimoji="1" lang="en-US" sz="1200" b="0" kern="1200" baseline="0" dirty="0">
                <a:solidFill>
                  <a:schemeClr val="tx1"/>
                </a:solidFill>
                <a:latin typeface="Times New Roman" pitchFamily="33" charset="0"/>
                <a:ea typeface="+mn-ea"/>
                <a:cs typeface="+mn-cs"/>
              </a:rPr>
              <a:t>:  Memory is organized into units of data, called records.</a:t>
            </a:r>
          </a:p>
          <a:p>
            <a:r>
              <a:rPr kumimoji="1" lang="en-US" sz="1200" kern="1200" baseline="0" dirty="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a:solidFill>
                  <a:schemeClr val="tx1"/>
                </a:solidFill>
                <a:latin typeface="Times New Roman" pitchFamily="33" charset="0"/>
                <a:ea typeface="+mn-ea"/>
                <a:cs typeface="+mn-cs"/>
              </a:rPr>
              <a:t>to the desired location, passing and rejecting each intermediate record.</a:t>
            </a:r>
          </a:p>
          <a:p>
            <a:r>
              <a:rPr kumimoji="1" lang="en-US" sz="1200" kern="1200" baseline="0" dirty="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a:solidFill>
                  <a:schemeClr val="tx1"/>
                </a:solidFill>
                <a:latin typeface="Times New Roman" pitchFamily="33" charset="0"/>
                <a:ea typeface="+mn-ea"/>
                <a:cs typeface="+mn-cs"/>
              </a:rPr>
              <a:t>in Chapter 6, are sequential access.</a:t>
            </a:r>
          </a:p>
          <a:p>
            <a:endParaRPr kumimoji="1" lang="en-US" sz="1200"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Direct access: </a:t>
            </a:r>
            <a:r>
              <a:rPr kumimoji="1" lang="en-US" sz="1200" b="0" kern="1200" baseline="0" dirty="0">
                <a:solidFill>
                  <a:schemeClr val="tx1"/>
                </a:solidFill>
                <a:latin typeface="Times New Roman" pitchFamily="33" charset="0"/>
                <a:ea typeface="+mn-ea"/>
                <a:cs typeface="+mn-cs"/>
              </a:rPr>
              <a:t>As with sequential access, direct access involves a shared</a:t>
            </a:r>
          </a:p>
          <a:p>
            <a:r>
              <a:rPr kumimoji="1" lang="en-US" sz="1200" kern="1200" baseline="0" dirty="0">
                <a:solidFill>
                  <a:schemeClr val="tx1"/>
                </a:solidFill>
                <a:latin typeface="Times New Roman" pitchFamily="33" charset="0"/>
                <a:ea typeface="+mn-ea"/>
                <a:cs typeface="+mn-cs"/>
              </a:rPr>
              <a:t>read–write mechanism. However, individual blocks or records have a unique</a:t>
            </a:r>
          </a:p>
          <a:p>
            <a:r>
              <a:rPr kumimoji="1" lang="en-US" sz="1200" kern="1200" baseline="0" dirty="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a:solidFill>
                  <a:schemeClr val="tx1"/>
                </a:solidFill>
                <a:latin typeface="Times New Roman" pitchFamily="33" charset="0"/>
                <a:ea typeface="+mn-ea"/>
                <a:cs typeface="+mn-cs"/>
              </a:rPr>
              <a:t>Chapter 6, are direct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Random access: </a:t>
            </a:r>
            <a:r>
              <a:rPr kumimoji="1" lang="en-US" sz="1200" b="0" kern="1200" baseline="0" dirty="0">
                <a:solidFill>
                  <a:schemeClr val="tx1"/>
                </a:solidFill>
                <a:latin typeface="Times New Roman" pitchFamily="33" charset="0"/>
                <a:ea typeface="+mn-ea"/>
                <a:cs typeface="+mn-cs"/>
              </a:rPr>
              <a:t>Each addressable location in memory has a unique, physically</a:t>
            </a:r>
          </a:p>
          <a:p>
            <a:r>
              <a:rPr kumimoji="1" lang="en-US" sz="1200" kern="1200" baseline="0" dirty="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a:solidFill>
                  <a:schemeClr val="tx1"/>
                </a:solidFill>
                <a:latin typeface="Times New Roman" pitchFamily="33" charset="0"/>
                <a:ea typeface="+mn-ea"/>
                <a:cs typeface="+mn-cs"/>
              </a:rPr>
              <a:t>of the sequence of prior accesses and is constant. Thus, any location</a:t>
            </a:r>
          </a:p>
          <a:p>
            <a:r>
              <a:rPr kumimoji="1" lang="en-US" sz="1200" kern="1200" baseline="0" dirty="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a:solidFill>
                  <a:schemeClr val="tx1"/>
                </a:solidFill>
                <a:latin typeface="Times New Roman" pitchFamily="33" charset="0"/>
                <a:ea typeface="+mn-ea"/>
                <a:cs typeface="+mn-cs"/>
              </a:rPr>
              <a:t>and some cache systems are random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Associative: </a:t>
            </a:r>
            <a:r>
              <a:rPr kumimoji="1" lang="en-US" sz="1200" b="0" kern="1200" baseline="0" dirty="0">
                <a:solidFill>
                  <a:schemeClr val="tx1"/>
                </a:solidFill>
                <a:latin typeface="Times New Roman" pitchFamily="33" charset="0"/>
                <a:ea typeface="+mn-ea"/>
                <a:cs typeface="+mn-cs"/>
              </a:rPr>
              <a:t>This is a random access type of memory that enables one to make</a:t>
            </a:r>
          </a:p>
          <a:p>
            <a:r>
              <a:rPr kumimoji="1" lang="en-US" sz="1200" kern="1200" baseline="0" dirty="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a:solidFill>
                  <a:schemeClr val="tx1"/>
                </a:solidFill>
                <a:latin typeface="Times New Roman" pitchFamily="33" charset="0"/>
                <a:ea typeface="+mn-ea"/>
                <a:cs typeface="+mn-cs"/>
              </a:rPr>
              <a:t>may employ associative access.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8</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a:solidFill>
                  <a:schemeClr val="tx1"/>
                </a:solidFill>
                <a:latin typeface="Times New Roman" pitchFamily="33" charset="0"/>
                <a:ea typeface="+mn-ea"/>
                <a:cs typeface="+mn-cs"/>
              </a:rPr>
              <a:t>are capacity and </a:t>
            </a:r>
            <a:r>
              <a:rPr kumimoji="1" lang="en-US" sz="1200" b="1" kern="1200" baseline="0" dirty="0">
                <a:solidFill>
                  <a:schemeClr val="tx1"/>
                </a:solidFill>
                <a:latin typeface="Times New Roman" pitchFamily="33" charset="0"/>
                <a:ea typeface="+mn-ea"/>
                <a:cs typeface="+mn-cs"/>
              </a:rPr>
              <a:t>performance. </a:t>
            </a:r>
            <a:r>
              <a:rPr kumimoji="1" lang="en-US" sz="1200" b="0" kern="1200" baseline="0" dirty="0">
                <a:solidFill>
                  <a:schemeClr val="tx1"/>
                </a:solidFill>
                <a:latin typeface="Times New Roman" pitchFamily="33" charset="0"/>
                <a:ea typeface="+mn-ea"/>
                <a:cs typeface="+mn-cs"/>
              </a:rPr>
              <a:t>Three performance parameters are used: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Access time (latency): </a:t>
            </a:r>
            <a:r>
              <a:rPr kumimoji="1" lang="en-US" sz="1200" b="0" kern="1200" baseline="0" dirty="0">
                <a:solidFill>
                  <a:schemeClr val="tx1"/>
                </a:solidFill>
                <a:latin typeface="Times New Roman" pitchFamily="33" charset="0"/>
                <a:ea typeface="+mn-ea"/>
                <a:cs typeface="+mn-cs"/>
              </a:rPr>
              <a:t>For random-access memory, this is the time it takes to</a:t>
            </a:r>
          </a:p>
          <a:p>
            <a:r>
              <a:rPr kumimoji="1" lang="en-US" sz="1200" kern="1200" baseline="0" dirty="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cycle time: </a:t>
            </a:r>
            <a:r>
              <a:rPr kumimoji="1" lang="en-US" sz="1200" b="0" kern="1200" baseline="0" dirty="0">
                <a:solidFill>
                  <a:schemeClr val="tx1"/>
                </a:solidFill>
                <a:latin typeface="Times New Roman" pitchFamily="33" charset="0"/>
                <a:ea typeface="+mn-ea"/>
                <a:cs typeface="+mn-cs"/>
              </a:rPr>
              <a:t>This concept is primarily applied to random-access memory</a:t>
            </a:r>
          </a:p>
          <a:p>
            <a:r>
              <a:rPr kumimoji="1" lang="en-US" sz="1200" kern="1200" baseline="0" dirty="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Transfer rate: </a:t>
            </a:r>
            <a:r>
              <a:rPr kumimoji="1" lang="en-US" sz="1200" b="0" kern="1200" baseline="0" dirty="0">
                <a:solidFill>
                  <a:schemeClr val="tx1"/>
                </a:solidFill>
                <a:latin typeface="Times New Roman" pitchFamily="33" charset="0"/>
                <a:ea typeface="+mn-ea"/>
                <a:cs typeface="+mn-cs"/>
              </a:rPr>
              <a:t>This is the rate at which data can be transferred into or out of a</a:t>
            </a:r>
          </a:p>
          <a:p>
            <a:r>
              <a:rPr kumimoji="1" lang="en-US" sz="1200" kern="1200" baseline="0" dirty="0">
                <a:solidFill>
                  <a:schemeClr val="tx1"/>
                </a:solidFill>
                <a:latin typeface="Times New Roman" pitchFamily="33" charset="0"/>
                <a:ea typeface="+mn-ea"/>
                <a:cs typeface="+mn-cs"/>
              </a:rPr>
              <a:t>memory unit. For random-access memory, it is equal to 1/(cycle time).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A variety of </a:t>
            </a:r>
            <a:r>
              <a:rPr kumimoji="1" lang="en-US" sz="1200" b="1" kern="1200" baseline="0" dirty="0">
                <a:solidFill>
                  <a:schemeClr val="tx1"/>
                </a:solidFill>
                <a:latin typeface="Times New Roman" pitchFamily="33" charset="0"/>
                <a:ea typeface="+mn-ea"/>
                <a:cs typeface="+mn-cs"/>
              </a:rPr>
              <a:t>physical types of memory have been employed. The most common</a:t>
            </a:r>
          </a:p>
          <a:p>
            <a:r>
              <a:rPr kumimoji="1" lang="en-US" sz="1200" kern="1200" baseline="0" dirty="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a:solidFill>
                  <a:schemeClr val="tx1"/>
                </a:solidFill>
                <a:latin typeface="Times New Roman" pitchFamily="33" charset="0"/>
                <a:ea typeface="+mn-ea"/>
                <a:cs typeface="+mn-cs"/>
              </a:rPr>
              <a:t>tape, and optical and magneto-optical.</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Several </a:t>
            </a:r>
            <a:r>
              <a:rPr kumimoji="1" lang="en-US" sz="1200" b="1" kern="1200" baseline="0" dirty="0">
                <a:solidFill>
                  <a:schemeClr val="tx1"/>
                </a:solidFill>
                <a:latin typeface="Times New Roman" pitchFamily="33" charset="0"/>
                <a:ea typeface="+mn-ea"/>
                <a:cs typeface="+mn-cs"/>
              </a:rPr>
              <a:t>physical characteristics </a:t>
            </a:r>
            <a:r>
              <a:rPr kumimoji="1" lang="en-US" sz="1200" b="0" kern="1200" baseline="0" dirty="0">
                <a:solidFill>
                  <a:schemeClr val="tx1"/>
                </a:solidFill>
                <a:latin typeface="Times New Roman" pitchFamily="33" charset="0"/>
                <a:ea typeface="+mn-ea"/>
                <a:cs typeface="+mn-cs"/>
              </a:rPr>
              <a:t>of data storage are important. In a volatile</a:t>
            </a:r>
          </a:p>
          <a:p>
            <a:r>
              <a:rPr kumimoji="1" lang="en-US" sz="1200" kern="1200" baseline="0" dirty="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a:solidFill>
                  <a:schemeClr val="tx1"/>
                </a:solidFill>
                <a:latin typeface="Times New Roman" pitchFamily="33" charset="0"/>
                <a:ea typeface="+mn-ea"/>
                <a:cs typeface="+mn-cs"/>
              </a:rPr>
              <a:t>Magnetic-surface memories are nonvolatile. Semiconductor memory (memory</a:t>
            </a:r>
          </a:p>
          <a:p>
            <a:r>
              <a:rPr kumimoji="1" lang="en-US" sz="1200" kern="1200" baseline="0" dirty="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a:solidFill>
                  <a:schemeClr val="tx1"/>
                </a:solidFill>
                <a:latin typeface="Times New Roman" pitchFamily="33" charset="0"/>
                <a:ea typeface="+mn-ea"/>
                <a:cs typeface="+mn-cs"/>
              </a:rPr>
              <a:t>this type is known as </a:t>
            </a:r>
            <a:r>
              <a:rPr kumimoji="1" lang="en-US" sz="1200" i="1" kern="1200" baseline="0" dirty="0">
                <a:solidFill>
                  <a:schemeClr val="tx1"/>
                </a:solidFill>
                <a:latin typeface="Times New Roman" pitchFamily="33" charset="0"/>
                <a:ea typeface="+mn-ea"/>
                <a:cs typeface="+mn-cs"/>
              </a:rPr>
              <a:t>read-only memory (ROM). </a:t>
            </a:r>
            <a:r>
              <a:rPr kumimoji="1" lang="en-US" sz="1200" i="0" kern="1200" baseline="0" dirty="0">
                <a:solidFill>
                  <a:schemeClr val="tx1"/>
                </a:solidFill>
                <a:latin typeface="Times New Roman" pitchFamily="33" charset="0"/>
                <a:ea typeface="+mn-ea"/>
                <a:cs typeface="+mn-cs"/>
              </a:rPr>
              <a:t>Of necessity, a practical nonerasable</a:t>
            </a:r>
          </a:p>
          <a:p>
            <a:r>
              <a:rPr kumimoji="1" lang="en-US" sz="1200" kern="1200" baseline="0" dirty="0">
                <a:solidFill>
                  <a:schemeClr val="tx1"/>
                </a:solidFill>
                <a:latin typeface="Times New Roman" pitchFamily="33" charset="0"/>
                <a:ea typeface="+mn-ea"/>
                <a:cs typeface="+mn-cs"/>
              </a:rPr>
              <a:t>memory must also be nonvolatile.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random-access memory, the </a:t>
            </a:r>
            <a:r>
              <a:rPr kumimoji="1" lang="en-US" sz="1200" b="1" kern="1200" baseline="0" dirty="0">
                <a:solidFill>
                  <a:schemeClr val="tx1"/>
                </a:solidFill>
                <a:latin typeface="Times New Roman" pitchFamily="33" charset="0"/>
                <a:ea typeface="+mn-ea"/>
                <a:cs typeface="+mn-cs"/>
              </a:rPr>
              <a:t>organization </a:t>
            </a:r>
            <a:r>
              <a:rPr kumimoji="1" lang="en-US" sz="1200" b="0" kern="1200" baseline="0" dirty="0">
                <a:solidFill>
                  <a:schemeClr val="tx1"/>
                </a:solidFill>
                <a:latin typeface="Times New Roman" pitchFamily="33" charset="0"/>
                <a:ea typeface="+mn-ea"/>
                <a:cs typeface="+mn-cs"/>
              </a:rPr>
              <a:t>is a key design issue. In this context,</a:t>
            </a:r>
          </a:p>
          <a:p>
            <a:r>
              <a:rPr kumimoji="1" lang="en-US" sz="1200" b="0" i="1" kern="1200" baseline="0" dirty="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9/22/2018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9/22/2018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9/22/2018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9/22/2018</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9/22/2018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9/22/2018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9/22/2018</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9/22/2018</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9/22/2018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9/22/2018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9/22/2018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9/22/2018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9/22/2018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9/22/2018</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9/22/2018</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9/22/2018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9/22/2018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9/22/2018</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9/22/2018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9/22/2018</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371956"/>
            <a:ext cx="8553480" cy="343192"/>
          </a:xfrm>
        </p:spPr>
        <p:txBody>
          <a:bodyPr>
            <a:noAutofit/>
          </a:bodyPr>
          <a:lstStyle/>
          <a:p>
            <a:r>
              <a:rPr lang="en-GB" sz="1600" dirty="0"/>
              <a:t>William Stallings,  Computer Organization  and Architecture, 9</a:t>
            </a:r>
            <a:r>
              <a:rPr lang="en-GB" sz="1600" baseline="30000" dirty="0"/>
              <a:t>th</a:t>
            </a:r>
            <a:r>
              <a:rPr lang="en-GB" sz="16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4</a:t>
            </a:r>
          </a:p>
        </p:txBody>
      </p:sp>
      <p:sp>
        <p:nvSpPr>
          <p:cNvPr id="6" name="Text Placeholder 10"/>
          <p:cNvSpPr txBox="1">
            <a:spLocks/>
          </p:cNvSpPr>
          <p:nvPr/>
        </p:nvSpPr>
        <p:spPr>
          <a:xfrm>
            <a:off x="4500562" y="5305444"/>
            <a:ext cx="4429124" cy="838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000" b="1" i="0" u="none" strike="noStrike" kern="1200" cap="none" spc="0" normalizeH="0" baseline="0" noProof="0" dirty="0">
                <a:ln>
                  <a:noFill/>
                </a:ln>
                <a:effectLst/>
                <a:uLnTx/>
                <a:uFillTx/>
                <a:latin typeface="+mn-lt"/>
                <a:ea typeface="+mn-ea"/>
                <a:cs typeface="+mn-cs"/>
              </a:rPr>
              <a:t>Cache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a:effectLst>
                  <a:outerShdw blurRad="38100" dist="38100" dir="2700000" algn="tl">
                    <a:srgbClr val="000000">
                      <a:alpha val="43137"/>
                    </a:srgbClr>
                  </a:outerShdw>
                </a:effectLst>
              </a:rPr>
              <a:t>Memory Hierarchy</a:t>
            </a:r>
          </a:p>
        </p:txBody>
      </p:sp>
      <p:sp>
        <p:nvSpPr>
          <p:cNvPr id="3" name="Content Placeholder 2"/>
          <p:cNvSpPr>
            <a:spLocks noGrp="1"/>
          </p:cNvSpPr>
          <p:nvPr>
            <p:ph idx="1"/>
          </p:nvPr>
        </p:nvSpPr>
        <p:spPr>
          <a:xfrm>
            <a:off x="457200" y="928670"/>
            <a:ext cx="7556313" cy="4724400"/>
          </a:xfrm>
        </p:spPr>
        <p:txBody>
          <a:bodyPr>
            <a:normAutofit/>
          </a:bodyPr>
          <a:lstStyle/>
          <a:p>
            <a:r>
              <a:rPr lang="en-US" sz="2400" dirty="0">
                <a:solidFill>
                  <a:schemeClr val="tx1"/>
                </a:solidFill>
              </a:rPr>
              <a:t>Design constraints on a computer’s memory can be summed up by three questions:</a:t>
            </a:r>
          </a:p>
          <a:p>
            <a:pPr lvl="1"/>
            <a:r>
              <a:rPr lang="en-US" sz="2000" dirty="0">
                <a:solidFill>
                  <a:schemeClr val="tx1"/>
                </a:solidFill>
              </a:rPr>
              <a:t>How much, how fast, how </a:t>
            </a:r>
            <a:r>
              <a:rPr lang="en-US" sz="2000" b="1" dirty="0">
                <a:solidFill>
                  <a:schemeClr val="tx1"/>
                </a:solidFill>
              </a:rPr>
              <a:t>expensive</a:t>
            </a:r>
          </a:p>
          <a:p>
            <a:r>
              <a:rPr lang="en-US" sz="2400" dirty="0">
                <a:solidFill>
                  <a:schemeClr val="tx1"/>
                </a:solidFill>
              </a:rPr>
              <a:t>There is a trade-off among capacity, access time, and cost</a:t>
            </a:r>
          </a:p>
          <a:p>
            <a:pPr lvl="1"/>
            <a:r>
              <a:rPr lang="en-US" sz="2000" dirty="0">
                <a:solidFill>
                  <a:schemeClr val="tx1"/>
                </a:solidFill>
              </a:rPr>
              <a:t>Faster access time, greater cost per bit</a:t>
            </a:r>
          </a:p>
          <a:p>
            <a:pPr lvl="1"/>
            <a:r>
              <a:rPr lang="en-US" sz="2000" dirty="0">
                <a:solidFill>
                  <a:schemeClr val="tx1"/>
                </a:solidFill>
              </a:rPr>
              <a:t>Greater capacity, smaller cost per bit</a:t>
            </a:r>
          </a:p>
          <a:p>
            <a:pPr lvl="1"/>
            <a:r>
              <a:rPr lang="en-US" sz="2000" dirty="0">
                <a:solidFill>
                  <a:schemeClr val="tx1"/>
                </a:solidFill>
              </a:rPr>
              <a:t>Greater capacity, slower access time</a:t>
            </a:r>
          </a:p>
          <a:p>
            <a:r>
              <a:rPr lang="en-US" sz="2400" dirty="0">
                <a:solidFill>
                  <a:schemeClr val="tx1"/>
                </a:solidFill>
              </a:rPr>
              <a:t>The way out of the memory dilemma is not to rely on a single memory component or technology, but to employ a memory hierarchy</a:t>
            </a:r>
          </a:p>
        </p:txBody>
      </p:sp>
      <p:sp>
        <p:nvSpPr>
          <p:cNvPr id="4" name="Rectangle 3"/>
          <p:cNvSpPr/>
          <p:nvPr/>
        </p:nvSpPr>
        <p:spPr>
          <a:xfrm>
            <a:off x="500034" y="5643578"/>
            <a:ext cx="8143932"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 great capacity memory but cheap and low cost + one or some small capacity memory but  fast and more expensive (cache) .</a:t>
            </a:r>
          </a:p>
        </p:txBody>
      </p:sp>
      <p:cxnSp>
        <p:nvCxnSpPr>
          <p:cNvPr id="6" name="Straight Arrow Connector 5"/>
          <p:cNvCxnSpPr/>
          <p:nvPr/>
        </p:nvCxnSpPr>
        <p:spPr>
          <a:xfrm rot="5400000">
            <a:off x="5250661" y="5464983"/>
            <a:ext cx="35719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a:effectLst>
                  <a:outerShdw blurRad="38100" dist="38100" dir="2700000" algn="tl">
                    <a:srgbClr val="000000">
                      <a:alpha val="43137"/>
                    </a:srgbClr>
                  </a:outerShdw>
                </a:effectLst>
              </a:rPr>
              <a:t>Memory Hierarchy…</a:t>
            </a:r>
          </a:p>
        </p:txBody>
      </p:sp>
      <p:pic>
        <p:nvPicPr>
          <p:cNvPr id="1026" name="Picture 2"/>
          <p:cNvPicPr>
            <a:picLocks noChangeAspect="1" noChangeArrowheads="1"/>
          </p:cNvPicPr>
          <p:nvPr/>
        </p:nvPicPr>
        <p:blipFill>
          <a:blip r:embed="rId3"/>
          <a:srcRect/>
          <a:stretch>
            <a:fillRect/>
          </a:stretch>
        </p:blipFill>
        <p:spPr bwMode="auto">
          <a:xfrm>
            <a:off x="1571605" y="928670"/>
            <a:ext cx="6000792" cy="5678746"/>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4.2- Cache Memory Principles</a:t>
            </a: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a:solidFill>
                  <a:schemeClr val="tx1"/>
                </a:solidFill>
              </a:rPr>
              <a:t>What is cache?</a:t>
            </a:r>
          </a:p>
          <a:p>
            <a:r>
              <a:rPr lang="en-US" sz="2800" dirty="0">
                <a:solidFill>
                  <a:schemeClr val="tx1"/>
                </a:solidFill>
              </a:rPr>
              <a:t>Cache and Main Memory</a:t>
            </a:r>
            <a:endParaRPr lang="en-GB" sz="2800" dirty="0">
              <a:solidFill>
                <a:schemeClr val="tx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a:effectLst>
                  <a:outerShdw blurRad="38100" dist="38100" dir="2700000" algn="tl">
                    <a:srgbClr val="000000">
                      <a:alpha val="43137"/>
                    </a:srgbClr>
                  </a:outerShdw>
                </a:effectLst>
              </a:rPr>
              <a:t>What is a Cache?</a:t>
            </a:r>
          </a:p>
        </p:txBody>
      </p:sp>
      <p:pic>
        <p:nvPicPr>
          <p:cNvPr id="1026" name="Picture 2"/>
          <p:cNvPicPr>
            <a:picLocks noChangeAspect="1" noChangeArrowheads="1"/>
          </p:cNvPicPr>
          <p:nvPr/>
        </p:nvPicPr>
        <p:blipFill>
          <a:blip r:embed="rId3"/>
          <a:srcRect/>
          <a:stretch>
            <a:fillRect/>
          </a:stretch>
        </p:blipFill>
        <p:spPr bwMode="auto">
          <a:xfrm>
            <a:off x="2923014" y="1242968"/>
            <a:ext cx="6088782" cy="4972114"/>
          </a:xfrm>
          <a:prstGeom prst="rect">
            <a:avLst/>
          </a:prstGeom>
          <a:noFill/>
          <a:ln w="9525">
            <a:noFill/>
            <a:miter lim="800000"/>
            <a:headEnd/>
            <a:tailEnd/>
          </a:ln>
          <a:effectLst/>
        </p:spPr>
      </p:pic>
      <p:sp>
        <p:nvSpPr>
          <p:cNvPr id="5" name="Rectangle 4"/>
          <p:cNvSpPr/>
          <p:nvPr/>
        </p:nvSpPr>
        <p:spPr>
          <a:xfrm>
            <a:off x="428596" y="1428736"/>
            <a:ext cx="2214578" cy="4154984"/>
          </a:xfrm>
          <a:prstGeom prst="rect">
            <a:avLst/>
          </a:prstGeom>
        </p:spPr>
        <p:txBody>
          <a:bodyPr wrap="square">
            <a:spAutoFit/>
          </a:bodyPr>
          <a:lstStyle/>
          <a:p>
            <a:r>
              <a:rPr kumimoji="1" lang="en-US" b="1" dirty="0"/>
              <a:t>Cache</a:t>
            </a:r>
            <a:r>
              <a:rPr kumimoji="1" lang="en-US" dirty="0"/>
              <a:t>: A small size, expensive,  memory which has high-speed access is located between CPU and RAM (large memory size, cheaper, and lower-speed</a:t>
            </a:r>
          </a:p>
          <a:p>
            <a:r>
              <a:rPr kumimoji="1" lang="en-US" dirty="0"/>
              <a:t>memory.</a:t>
            </a:r>
            <a:endParaRPr lang="en-US" dirty="0"/>
          </a:p>
        </p:txBody>
      </p:sp>
      <p:sp>
        <p:nvSpPr>
          <p:cNvPr id="6" name="Rectangle 5"/>
          <p:cNvSpPr/>
          <p:nvPr/>
        </p:nvSpPr>
        <p:spPr>
          <a:xfrm>
            <a:off x="357158" y="5715016"/>
            <a:ext cx="2143140"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L0: cache in CPU</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6"/>
            <a:ext cx="5824354"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8" cy="2677656"/>
          </a:xfrm>
          <a:prstGeom prst="rect">
            <a:avLst/>
          </a:prstGeom>
        </p:spPr>
        <p:txBody>
          <a:bodyPr wrap="square">
            <a:spAutoFit/>
          </a:bodyPr>
          <a:lstStyle/>
          <a:p>
            <a:r>
              <a:rPr lang="en-US" dirty="0"/>
              <a:t>Each line includes a </a:t>
            </a:r>
            <a:r>
              <a:rPr lang="en-US" b="1" u="sng" dirty="0"/>
              <a:t>tag</a:t>
            </a:r>
            <a:r>
              <a:rPr lang="en-US" dirty="0"/>
              <a:t> that identifies which particular block is currently being stored</a:t>
            </a:r>
          </a:p>
        </p:txBody>
      </p:sp>
      <p:cxnSp>
        <p:nvCxnSpPr>
          <p:cNvPr id="7" name="Straight Arrow Connector 6"/>
          <p:cNvCxnSpPr/>
          <p:nvPr/>
        </p:nvCxnSpPr>
        <p:spPr>
          <a:xfrm rot="16200000" flipV="1">
            <a:off x="785786" y="3071810"/>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4" y="4357694"/>
            <a:ext cx="3500462"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8" y="3763882"/>
            <a:ext cx="2428892" cy="2308324"/>
          </a:xfrm>
          <a:prstGeom prst="rect">
            <a:avLst/>
          </a:prstGeom>
          <a:ln>
            <a:solidFill>
              <a:srgbClr val="00B050"/>
            </a:solidFill>
          </a:ln>
        </p:spPr>
        <p:txBody>
          <a:bodyPr wrap="square">
            <a:spAutoFit/>
          </a:bodyPr>
          <a:lstStyle/>
          <a:p>
            <a:r>
              <a:rPr lang="en-US" dirty="0"/>
              <a:t>Address in cache is different from those in main memory </a:t>
            </a:r>
            <a:r>
              <a:rPr lang="en-US" dirty="0">
                <a:sym typeface="Wingdings" pitchFamily="2" charset="2"/>
              </a:rPr>
              <a:t> A mapping is needed.</a:t>
            </a:r>
            <a:endParaRPr lang="en-US" dirty="0"/>
          </a:p>
        </p:txBody>
      </p:sp>
      <p:sp>
        <p:nvSpPr>
          <p:cNvPr id="15" name="Rectangle 14"/>
          <p:cNvSpPr/>
          <p:nvPr/>
        </p:nvSpPr>
        <p:spPr>
          <a:xfrm>
            <a:off x="5429192" y="6143644"/>
            <a:ext cx="3714808" cy="369332"/>
          </a:xfrm>
          <a:prstGeom prst="rect">
            <a:avLst/>
          </a:prstGeom>
          <a:solidFill>
            <a:srgbClr val="FF0000"/>
          </a:solidFill>
        </p:spPr>
        <p:txBody>
          <a:bodyPr wrap="square">
            <a:spAutoFit/>
          </a:bodyPr>
          <a:lstStyle/>
          <a:p>
            <a:pPr algn="ctr"/>
            <a:r>
              <a:rPr lang="en-US" sz="1800" b="1" dirty="0">
                <a:solidFill>
                  <a:schemeClr val="bg1"/>
                </a:solidFill>
                <a:sym typeface="Wingdings" pitchFamily="2" charset="2"/>
              </a:rPr>
              <a:t>Cache Addr  Main Mem Addr</a:t>
            </a:r>
            <a:endParaRPr lang="en-US" sz="1800" b="1" dirty="0">
              <a:solidFill>
                <a:schemeClr val="bg1"/>
              </a:solidFill>
            </a:endParaRPr>
          </a:p>
        </p:txBody>
      </p:sp>
      <p:sp>
        <p:nvSpPr>
          <p:cNvPr id="16" name="Rectangle 15"/>
          <p:cNvSpPr/>
          <p:nvPr/>
        </p:nvSpPr>
        <p:spPr>
          <a:xfrm>
            <a:off x="6357950" y="928670"/>
            <a:ext cx="2500330" cy="2677656"/>
          </a:xfrm>
          <a:prstGeom prst="rect">
            <a:avLst/>
          </a:prstGeom>
          <a:ln>
            <a:solidFill>
              <a:srgbClr val="FF0000"/>
            </a:solidFill>
          </a:ln>
        </p:spPr>
        <p:txBody>
          <a:bodyPr wrap="square">
            <a:spAutoFit/>
          </a:bodyPr>
          <a:lstStyle/>
          <a:p>
            <a:r>
              <a:rPr lang="en-US" dirty="0"/>
              <a:t>Main memory is divided into the same size blocks (called as pages). One or some pages will be loaded to cache.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Memory: Some concepts</a:t>
            </a:r>
          </a:p>
        </p:txBody>
      </p:sp>
      <p:sp>
        <p:nvSpPr>
          <p:cNvPr id="10" name="Rectangle 9"/>
          <p:cNvSpPr/>
          <p:nvPr/>
        </p:nvSpPr>
        <p:spPr>
          <a:xfrm>
            <a:off x="285720" y="1142985"/>
            <a:ext cx="4714908" cy="5357849"/>
          </a:xfrm>
          <a:prstGeom prst="rect">
            <a:avLst/>
          </a:prstGeom>
        </p:spPr>
        <p:txBody>
          <a:bodyPr wrap="square">
            <a:spAutoFit/>
          </a:bodyPr>
          <a:lstStyle/>
          <a:p>
            <a:r>
              <a:rPr kumimoji="1" lang="en-US" b="1" dirty="0"/>
              <a:t>1- Instruction length</a:t>
            </a:r>
            <a:r>
              <a:rPr kumimoji="1" lang="en-US" dirty="0"/>
              <a:t>: Specific CPUs have registers which have the same length and </a:t>
            </a:r>
            <a:r>
              <a:rPr kumimoji="1" lang="en-US" b="1" dirty="0"/>
              <a:t>all instructions have the same length</a:t>
            </a:r>
            <a:r>
              <a:rPr kumimoji="1" lang="en-US" dirty="0"/>
              <a:t>.  The instruction length of 32-bit CPU is 32 bit and is 64 bits in 64-bit CPU. So, OSs can manage executing order of a program using the </a:t>
            </a:r>
            <a:r>
              <a:rPr kumimoji="1" lang="en-US" b="1" dirty="0"/>
              <a:t>index of instruction</a:t>
            </a:r>
            <a:r>
              <a:rPr kumimoji="1" lang="en-US" dirty="0"/>
              <a:t> only (stored in the </a:t>
            </a:r>
            <a:r>
              <a:rPr kumimoji="1" lang="en-US" b="1" dirty="0"/>
              <a:t>PC</a:t>
            </a:r>
            <a:r>
              <a:rPr kumimoji="1" lang="en-US" dirty="0"/>
              <a:t>- program counter- register). From </a:t>
            </a:r>
            <a:r>
              <a:rPr kumimoji="1" lang="en-US" b="1" dirty="0"/>
              <a:t>PC</a:t>
            </a:r>
            <a:r>
              <a:rPr kumimoji="1" lang="en-US" dirty="0"/>
              <a:t> and </a:t>
            </a:r>
            <a:r>
              <a:rPr kumimoji="1" lang="en-US" b="1" dirty="0"/>
              <a:t>base address</a:t>
            </a:r>
            <a:r>
              <a:rPr kumimoji="1" lang="en-US" dirty="0"/>
              <a:t> where the program is loaded, the address of the executing instruction is determined.</a:t>
            </a:r>
          </a:p>
          <a:p>
            <a:endParaRPr lang="en-US" dirty="0"/>
          </a:p>
        </p:txBody>
      </p:sp>
      <p:sp>
        <p:nvSpPr>
          <p:cNvPr id="4" name="Rectangle 3"/>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286512"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286512" y="2500306"/>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286512"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286512"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286512"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286512"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6286512"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714876"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3000</a:t>
            </a:r>
          </a:p>
        </p:txBody>
      </p:sp>
      <p:sp>
        <p:nvSpPr>
          <p:cNvPr id="23" name="Rectangle 22"/>
          <p:cNvSpPr/>
          <p:nvPr/>
        </p:nvSpPr>
        <p:spPr>
          <a:xfrm>
            <a:off x="4786314" y="421481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10</a:t>
            </a:r>
          </a:p>
        </p:txBody>
      </p:sp>
      <p:cxnSp>
        <p:nvCxnSpPr>
          <p:cNvPr id="25" name="Straight Arrow Connector 24"/>
          <p:cNvCxnSpPr>
            <a:stCxn id="22" idx="3"/>
          </p:cNvCxnSpPr>
          <p:nvPr/>
        </p:nvCxnSpPr>
        <p:spPr>
          <a:xfrm flipV="1">
            <a:off x="5500694" y="4857760"/>
            <a:ext cx="78581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3" idx="3"/>
          </p:cNvCxnSpPr>
          <p:nvPr/>
        </p:nvCxnSpPr>
        <p:spPr>
          <a:xfrm flipV="1">
            <a:off x="5572132" y="2643182"/>
            <a:ext cx="642942" cy="1714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715140" y="5786454"/>
            <a:ext cx="928694" cy="42862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rgbClr val="FF0000"/>
                </a:solidFill>
              </a:rPr>
              <a:t>MEM</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Memory: Some concepts</a:t>
            </a:r>
          </a:p>
        </p:txBody>
      </p:sp>
      <p:sp>
        <p:nvSpPr>
          <p:cNvPr id="10" name="Rectangle 9"/>
          <p:cNvSpPr/>
          <p:nvPr/>
        </p:nvSpPr>
        <p:spPr>
          <a:xfrm>
            <a:off x="428596" y="857233"/>
            <a:ext cx="5429288" cy="5632311"/>
          </a:xfrm>
          <a:prstGeom prst="rect">
            <a:avLst/>
          </a:prstGeom>
        </p:spPr>
        <p:txBody>
          <a:bodyPr wrap="square">
            <a:spAutoFit/>
          </a:bodyPr>
          <a:lstStyle/>
          <a:p>
            <a:r>
              <a:rPr kumimoji="1" lang="en-US" b="1" dirty="0"/>
              <a:t>2</a:t>
            </a:r>
            <a:r>
              <a:rPr kumimoji="1" lang="en-US" dirty="0"/>
              <a:t>- Specific OS must conform to a specific CPU.</a:t>
            </a:r>
          </a:p>
          <a:p>
            <a:r>
              <a:rPr kumimoji="1" lang="en-US" b="1" dirty="0"/>
              <a:t>3- </a:t>
            </a:r>
            <a:r>
              <a:rPr kumimoji="1" lang="en-US" dirty="0"/>
              <a:t>Program includes high-level instructions and data. Compilers will translate instructions to machine codes and data to their addresses where their values are stored appropriately with specific OSs.</a:t>
            </a:r>
          </a:p>
          <a:p>
            <a:r>
              <a:rPr kumimoji="1" lang="en-US" b="1" dirty="0"/>
              <a:t>5- </a:t>
            </a:r>
            <a:r>
              <a:rPr kumimoji="1" lang="en-US" dirty="0"/>
              <a:t>Almost all  instructions access data. So, binary instruction contains data address.</a:t>
            </a:r>
          </a:p>
          <a:p>
            <a:r>
              <a:rPr kumimoji="1" lang="en-US" b="1" dirty="0"/>
              <a:t>6</a:t>
            </a:r>
            <a:r>
              <a:rPr kumimoji="1" lang="en-US" dirty="0"/>
              <a:t>- Load an instruction from memory: Needs instruction address</a:t>
            </a:r>
          </a:p>
          <a:p>
            <a:r>
              <a:rPr kumimoji="1" lang="en-US" b="1" dirty="0"/>
              <a:t>7</a:t>
            </a:r>
            <a:r>
              <a:rPr kumimoji="1" lang="en-US" dirty="0"/>
              <a:t>- Execute an instruction: Needs data addresses.</a:t>
            </a:r>
          </a:p>
          <a:p>
            <a:r>
              <a:rPr kumimoji="1" lang="en-US" b="1" dirty="0"/>
              <a:t>8</a:t>
            </a:r>
            <a:r>
              <a:rPr kumimoji="1" lang="en-US" dirty="0"/>
              <a:t>- Old OSs such as use physical address or virtual address &lt;base, offset&gt; (3000, 13)</a:t>
            </a:r>
            <a:endParaRPr lang="en-US" dirty="0"/>
          </a:p>
        </p:txBody>
      </p:sp>
      <p:sp>
        <p:nvSpPr>
          <p:cNvPr id="11" name="Rectangle 10"/>
          <p:cNvSpPr/>
          <p:nvPr/>
        </p:nvSpPr>
        <p:spPr>
          <a:xfrm>
            <a:off x="7213618"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7213618"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7213618"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7213618" y="185736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rgbClr val="FF0000"/>
                </a:solidFill>
              </a:rPr>
              <a:t>X=10</a:t>
            </a:r>
          </a:p>
        </p:txBody>
      </p:sp>
      <p:sp>
        <p:nvSpPr>
          <p:cNvPr id="18" name="Rectangle 17"/>
          <p:cNvSpPr/>
          <p:nvPr/>
        </p:nvSpPr>
        <p:spPr>
          <a:xfrm>
            <a:off x="7213618"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7213618"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7213618"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7213618"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7213618"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7213618"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7213618"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7213618"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7213618"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7213618"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8" name="Straight Connector 27"/>
          <p:cNvCxnSpPr/>
          <p:nvPr/>
        </p:nvCxnSpPr>
        <p:spPr>
          <a:xfrm rot="5400000">
            <a:off x="4677569"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6392875"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641982"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3000</a:t>
            </a:r>
          </a:p>
        </p:txBody>
      </p:sp>
      <p:sp>
        <p:nvSpPr>
          <p:cNvPr id="31" name="Rectangle 30"/>
          <p:cNvSpPr/>
          <p:nvPr/>
        </p:nvSpPr>
        <p:spPr>
          <a:xfrm>
            <a:off x="6572264" y="1785926"/>
            <a:ext cx="571504"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13</a:t>
            </a:r>
          </a:p>
        </p:txBody>
      </p:sp>
      <p:cxnSp>
        <p:nvCxnSpPr>
          <p:cNvPr id="32" name="Straight Arrow Connector 31"/>
          <p:cNvCxnSpPr>
            <a:stCxn id="30" idx="3"/>
          </p:cNvCxnSpPr>
          <p:nvPr/>
        </p:nvCxnSpPr>
        <p:spPr>
          <a:xfrm flipV="1">
            <a:off x="6427800" y="4857760"/>
            <a:ext cx="785818" cy="142876"/>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7642246" y="5786454"/>
            <a:ext cx="928694" cy="42862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rgbClr val="FF0000"/>
                </a:solidFill>
              </a:rPr>
              <a:t>MEM</a:t>
            </a:r>
          </a:p>
        </p:txBody>
      </p:sp>
      <p:sp>
        <p:nvSpPr>
          <p:cNvPr id="36" name="Left Brace 35"/>
          <p:cNvSpPr/>
          <p:nvPr/>
        </p:nvSpPr>
        <p:spPr>
          <a:xfrm>
            <a:off x="6643702" y="2071678"/>
            <a:ext cx="331471" cy="278608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37" name="Straight Arrow Connector 36"/>
          <p:cNvCxnSpPr/>
          <p:nvPr/>
        </p:nvCxnSpPr>
        <p:spPr>
          <a:xfrm flipV="1">
            <a:off x="4500562" y="5214950"/>
            <a:ext cx="1143008" cy="857256"/>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1" idx="2"/>
          </p:cNvCxnSpPr>
          <p:nvPr/>
        </p:nvCxnSpPr>
        <p:spPr>
          <a:xfrm rot="5400000" flipH="1" flipV="1">
            <a:off x="4143372" y="3357562"/>
            <a:ext cx="4000528" cy="1428760"/>
          </a:xfrm>
          <a:prstGeom prst="straightConnector1">
            <a:avLst/>
          </a:prstGeom>
          <a:ln w="63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2" y="2571744"/>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2" y="1285860"/>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8" y="285728"/>
            <a:ext cx="7556500" cy="571504"/>
          </a:xfrm>
        </p:spPr>
        <p:txBody>
          <a:bodyPr/>
          <a:lstStyle/>
          <a:p>
            <a:r>
              <a:rPr lang="en-GB" sz="3200" dirty="0">
                <a:effectLst>
                  <a:outerShdw blurRad="38100" dist="38100" dir="2700000" algn="tl">
                    <a:srgbClr val="000000">
                      <a:alpha val="43137"/>
                    </a:srgbClr>
                  </a:outerShdw>
                </a:effectLst>
              </a:rPr>
              <a:t>Cache/Main Memory: Some concepts</a:t>
            </a:r>
          </a:p>
        </p:txBody>
      </p:sp>
      <p:sp>
        <p:nvSpPr>
          <p:cNvPr id="10" name="Rectangle 9"/>
          <p:cNvSpPr/>
          <p:nvPr/>
        </p:nvSpPr>
        <p:spPr>
          <a:xfrm>
            <a:off x="428596" y="1428736"/>
            <a:ext cx="4572032" cy="5262979"/>
          </a:xfrm>
          <a:prstGeom prst="rect">
            <a:avLst/>
          </a:prstGeom>
        </p:spPr>
        <p:txBody>
          <a:bodyPr wrap="square">
            <a:spAutoFit/>
          </a:bodyPr>
          <a:lstStyle/>
          <a:p>
            <a:r>
              <a:rPr kumimoji="1" lang="en-US" b="1" dirty="0"/>
              <a:t>9-</a:t>
            </a:r>
            <a:r>
              <a:rPr kumimoji="1" lang="en-US" dirty="0"/>
              <a:t> Contemporary 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dirty="0"/>
              <a:t>10- </a:t>
            </a:r>
            <a:r>
              <a:rPr kumimoji="1" lang="en-US" dirty="0"/>
              <a:t>Compilers must translate program’s addresses to a suitable form (virtual address). Virtual address format: &lt;page, offset&gt;.</a:t>
            </a:r>
            <a:endParaRPr lang="en-US" dirty="0"/>
          </a:p>
        </p:txBody>
      </p:sp>
      <p:sp>
        <p:nvSpPr>
          <p:cNvPr id="4" name="Rectangle 3"/>
          <p:cNvSpPr/>
          <p:nvPr/>
        </p:nvSpPr>
        <p:spPr>
          <a:xfrm>
            <a:off x="6500826" y="171448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6" y="128586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6" y="214311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6" y="150017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rgbClr val="FF0000"/>
                </a:solidFill>
              </a:rPr>
              <a:t>X=10</a:t>
            </a:r>
          </a:p>
        </p:txBody>
      </p:sp>
      <p:sp>
        <p:nvSpPr>
          <p:cNvPr id="8" name="Rectangle 7"/>
          <p:cNvSpPr/>
          <p:nvPr/>
        </p:nvSpPr>
        <p:spPr>
          <a:xfrm>
            <a:off x="6500826" y="192880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6" y="235743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6" y="257174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6" y="278605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6" y="300037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6" y="321468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6" y="342900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6" y="364331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2" y="3857628"/>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6" y="385762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6" y="407194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6" y="428625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6" y="450057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6" y="471488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6" y="492919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2" y="5143512"/>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6" y="514351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6" y="535782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6" y="557214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6" y="578645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6" y="600076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6" y="621508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0"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0</a:t>
            </a:r>
          </a:p>
        </p:txBody>
      </p:sp>
      <p:sp>
        <p:nvSpPr>
          <p:cNvPr id="36" name="Rectangle 35"/>
          <p:cNvSpPr/>
          <p:nvPr/>
        </p:nvSpPr>
        <p:spPr>
          <a:xfrm>
            <a:off x="8501090" y="4929198"/>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1</a:t>
            </a:r>
          </a:p>
        </p:txBody>
      </p:sp>
      <p:sp>
        <p:nvSpPr>
          <p:cNvPr id="37" name="Rectangle 36"/>
          <p:cNvSpPr/>
          <p:nvPr/>
        </p:nvSpPr>
        <p:spPr>
          <a:xfrm>
            <a:off x="8501090" y="364331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2</a:t>
            </a:r>
          </a:p>
        </p:txBody>
      </p:sp>
      <p:sp>
        <p:nvSpPr>
          <p:cNvPr id="38" name="Rectangle 37"/>
          <p:cNvSpPr/>
          <p:nvPr/>
        </p:nvSpPr>
        <p:spPr>
          <a:xfrm>
            <a:off x="8501090"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3</a:t>
            </a:r>
          </a:p>
        </p:txBody>
      </p:sp>
      <p:sp>
        <p:nvSpPr>
          <p:cNvPr id="39" name="Left Brace 38"/>
          <p:cNvSpPr/>
          <p:nvPr/>
        </p:nvSpPr>
        <p:spPr>
          <a:xfrm>
            <a:off x="6000760" y="1714488"/>
            <a:ext cx="214314"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6"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4</a:t>
            </a:r>
          </a:p>
        </p:txBody>
      </p:sp>
      <p:sp>
        <p:nvSpPr>
          <p:cNvPr id="41" name="Rectangle 40"/>
          <p:cNvSpPr/>
          <p:nvPr/>
        </p:nvSpPr>
        <p:spPr>
          <a:xfrm>
            <a:off x="4357686" y="4429132"/>
            <a:ext cx="1643074" cy="6429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Address of X:</a:t>
            </a:r>
          </a:p>
          <a:p>
            <a:pPr algn="ctr"/>
            <a:r>
              <a:rPr lang="en-US" sz="1800" dirty="0"/>
              <a:t>(3,4)</a:t>
            </a:r>
          </a:p>
        </p:txBody>
      </p:sp>
      <p:cxnSp>
        <p:nvCxnSpPr>
          <p:cNvPr id="43" name="Straight Arrow Connector 42"/>
          <p:cNvCxnSpPr>
            <a:stCxn id="41" idx="0"/>
          </p:cNvCxnSpPr>
          <p:nvPr/>
        </p:nvCxnSpPr>
        <p:spPr>
          <a:xfrm rot="5400000" flipH="1" flipV="1">
            <a:off x="5947181" y="1875224"/>
            <a:ext cx="1785950"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7" y="3196826"/>
            <a:ext cx="2000263" cy="46435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Memory: Some concepts</a:t>
            </a:r>
          </a:p>
        </p:txBody>
      </p:sp>
      <p:sp>
        <p:nvSpPr>
          <p:cNvPr id="10" name="Rectangle 9"/>
          <p:cNvSpPr/>
          <p:nvPr/>
        </p:nvSpPr>
        <p:spPr>
          <a:xfrm>
            <a:off x="428596" y="1428736"/>
            <a:ext cx="3929090" cy="4893647"/>
          </a:xfrm>
          <a:prstGeom prst="rect">
            <a:avLst/>
          </a:prstGeom>
        </p:spPr>
        <p:txBody>
          <a:bodyPr wrap="square">
            <a:spAutoFit/>
          </a:bodyPr>
          <a:lstStyle/>
          <a:p>
            <a:r>
              <a:rPr kumimoji="1" lang="en-US" b="1" dirty="0"/>
              <a:t>11- </a:t>
            </a:r>
            <a:r>
              <a:rPr kumimoji="1" lang="en-US" dirty="0"/>
              <a:t>When an instruction/data is accessed, physical address must be supplied. A </a:t>
            </a:r>
            <a:r>
              <a:rPr kumimoji="1" lang="en-US" b="1" dirty="0"/>
              <a:t>mapping</a:t>
            </a:r>
            <a:r>
              <a:rPr kumimoji="1" lang="en-US" dirty="0"/>
              <a:t> is needed as a mean for determining physical addresses from their virtual addresses. This mapping is implemented in OS as a</a:t>
            </a:r>
            <a:r>
              <a:rPr kumimoji="1" lang="en-US" b="1" dirty="0"/>
              <a:t> page table</a:t>
            </a:r>
            <a:r>
              <a:rPr kumimoji="1" lang="en-US" dirty="0"/>
              <a:t>.</a:t>
            </a:r>
          </a:p>
          <a:p>
            <a:r>
              <a:rPr kumimoji="1" lang="en-US" b="1" dirty="0"/>
              <a:t>12-</a:t>
            </a:r>
            <a:r>
              <a:rPr kumimoji="1" lang="en-US" dirty="0"/>
              <a:t> A hardware is needed to translate virtual address to physical address</a:t>
            </a:r>
            <a:r>
              <a:rPr kumimoji="1" lang="en-US" dirty="0">
                <a:sym typeface="Wingdings" pitchFamily="2" charset="2"/>
              </a:rPr>
              <a:t> </a:t>
            </a:r>
            <a:r>
              <a:rPr kumimoji="1" lang="en-US" b="1" dirty="0">
                <a:sym typeface="Wingdings" pitchFamily="2" charset="2"/>
              </a:rPr>
              <a:t>MMU</a:t>
            </a:r>
            <a:r>
              <a:rPr kumimoji="1" lang="en-US" dirty="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0" y="1162071"/>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a:t>Operating Systems - Tannenbaum</a:t>
            </a:r>
            <a:endParaRPr lang="en-US" sz="1800" dirty="0"/>
          </a:p>
        </p:txBody>
      </p:sp>
      <p:cxnSp>
        <p:nvCxnSpPr>
          <p:cNvPr id="7" name="Straight Arrow Connector 6"/>
          <p:cNvCxnSpPr/>
          <p:nvPr/>
        </p:nvCxnSpPr>
        <p:spPr>
          <a:xfrm>
            <a:off x="3929058" y="4429132"/>
            <a:ext cx="2143140" cy="642942"/>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dirty="0">
                <a:effectLst>
                  <a:outerShdw blurRad="38100" dist="38100" dir="2700000" algn="tl">
                    <a:srgbClr val="000000">
                      <a:alpha val="43137"/>
                    </a:srgbClr>
                  </a:outerShdw>
                </a:effectLst>
              </a:rPr>
              <a:t>Cache/Main Memory: Some concepts</a:t>
            </a:r>
          </a:p>
        </p:txBody>
      </p:sp>
      <p:sp>
        <p:nvSpPr>
          <p:cNvPr id="10" name="Rectangle 9"/>
          <p:cNvSpPr/>
          <p:nvPr/>
        </p:nvSpPr>
        <p:spPr>
          <a:xfrm>
            <a:off x="500034" y="3286124"/>
            <a:ext cx="8001056" cy="3416320"/>
          </a:xfrm>
          <a:prstGeom prst="rect">
            <a:avLst/>
          </a:prstGeom>
        </p:spPr>
        <p:txBody>
          <a:bodyPr wrap="square">
            <a:spAutoFit/>
          </a:bodyPr>
          <a:lstStyle/>
          <a:p>
            <a:r>
              <a:rPr kumimoji="1" lang="en-US" b="1" dirty="0"/>
              <a:t>13</a:t>
            </a:r>
            <a:r>
              <a:rPr kumimoji="1" lang="en-US" dirty="0"/>
              <a:t>- How do OSs permit many program running concurrently. Time-sharing mechanism.</a:t>
            </a:r>
          </a:p>
          <a:p>
            <a:r>
              <a:rPr kumimoji="1" lang="en-US" b="1" dirty="0"/>
              <a:t>14</a:t>
            </a:r>
            <a:r>
              <a:rPr kumimoji="1" lang="en-US" dirty="0"/>
              <a:t>- Advantages of memory paging: Many apps can run concurrently in limited memory. A page of a program can loaded into arbitrary physical memory location.</a:t>
            </a:r>
          </a:p>
          <a:p>
            <a:r>
              <a:rPr kumimoji="1" lang="en-US" b="1" dirty="0"/>
              <a:t>15</a:t>
            </a:r>
            <a:r>
              <a:rPr kumimoji="1" lang="en-US" dirty="0"/>
              <a:t>- Disadvantages of memory paging: Cost 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571472" y="1000108"/>
            <a:ext cx="5191125" cy="2124075"/>
          </a:xfrm>
          <a:prstGeom prst="rect">
            <a:avLst/>
          </a:prstGeom>
          <a:noFill/>
          <a:ln w="9525">
            <a:noFill/>
            <a:miter lim="800000"/>
            <a:headEnd/>
            <a:tailEnd/>
          </a:ln>
        </p:spPr>
      </p:pic>
      <p:sp>
        <p:nvSpPr>
          <p:cNvPr id="5" name="Rectangle 4"/>
          <p:cNvSpPr/>
          <p:nvPr/>
        </p:nvSpPr>
        <p:spPr>
          <a:xfrm>
            <a:off x="6858016" y="1571612"/>
            <a:ext cx="1906676" cy="830997"/>
          </a:xfrm>
          <a:prstGeom prst="rect">
            <a:avLst/>
          </a:prstGeom>
        </p:spPr>
        <p:txBody>
          <a:bodyPr wrap="none">
            <a:spAutoFit/>
          </a:bodyPr>
          <a:lstStyle/>
          <a:p>
            <a:r>
              <a:rPr kumimoji="1" lang="en-US" dirty="0"/>
              <a:t>Time-sharing </a:t>
            </a:r>
          </a:p>
          <a:p>
            <a:r>
              <a:rPr kumimoji="1" lang="en-US" dirty="0"/>
              <a:t>mechanism</a:t>
            </a:r>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Objectives</a:t>
            </a:r>
          </a:p>
        </p:txBody>
      </p:sp>
      <p:sp>
        <p:nvSpPr>
          <p:cNvPr id="8195" name="Rectangle 3"/>
          <p:cNvSpPr>
            <a:spLocks noGrp="1" noChangeArrowheads="1"/>
          </p:cNvSpPr>
          <p:nvPr>
            <p:ph idx="1"/>
          </p:nvPr>
        </p:nvSpPr>
        <p:spPr>
          <a:xfrm>
            <a:off x="498474" y="1857364"/>
            <a:ext cx="8288368" cy="4714908"/>
          </a:xfrm>
        </p:spPr>
        <p:txBody>
          <a:bodyPr>
            <a:normAutofit fontScale="92500" lnSpcReduction="20000"/>
          </a:bodyPr>
          <a:lstStyle/>
          <a:p>
            <a:r>
              <a:rPr lang="en-US" sz="2800" dirty="0">
                <a:solidFill>
                  <a:srgbClr val="002060"/>
                </a:solidFill>
              </a:rPr>
              <a:t>How are internal memory elements of a computer structured</a:t>
            </a:r>
            <a:r>
              <a:rPr lang="en-US" sz="2800">
                <a:solidFill>
                  <a:srgbClr val="002060"/>
                </a:solidFill>
              </a:rPr>
              <a:t>? </a:t>
            </a:r>
          </a:p>
          <a:p>
            <a:r>
              <a:rPr lang="en-US" sz="2800">
                <a:solidFill>
                  <a:srgbClr val="002060"/>
                </a:solidFill>
              </a:rPr>
              <a:t>After studying this chapter, you should be able to: </a:t>
            </a:r>
          </a:p>
          <a:p>
            <a:pPr lvl="1"/>
            <a:r>
              <a:rPr lang="en-US" sz="2600">
                <a:solidFill>
                  <a:srgbClr val="002060"/>
                </a:solidFill>
              </a:rPr>
              <a:t>Present an overview of the main characteristics of computer memory systems and the use of a memory hierarchy. </a:t>
            </a:r>
          </a:p>
          <a:p>
            <a:pPr lvl="1"/>
            <a:r>
              <a:rPr lang="en-US" sz="2600">
                <a:solidFill>
                  <a:srgbClr val="002060"/>
                </a:solidFill>
              </a:rPr>
              <a:t>Describe the basic concepts and intent of cache memory. Discuss the key elements of cache design. </a:t>
            </a:r>
          </a:p>
          <a:p>
            <a:pPr lvl="1"/>
            <a:r>
              <a:rPr lang="en-US" sz="2600">
                <a:solidFill>
                  <a:srgbClr val="002060"/>
                </a:solidFill>
              </a:rPr>
              <a:t>Distinguish among direct mapping, associative mapping, and set-associative mapping. </a:t>
            </a:r>
          </a:p>
          <a:p>
            <a:pPr lvl="1"/>
            <a:r>
              <a:rPr lang="en-US" sz="2600">
                <a:solidFill>
                  <a:srgbClr val="002060"/>
                </a:solidFill>
              </a:rPr>
              <a:t>Explain the reasons for using multiple levels of cache. </a:t>
            </a:r>
          </a:p>
          <a:p>
            <a:pPr lvl="1"/>
            <a:r>
              <a:rPr lang="en-US" sz="2600">
                <a:solidFill>
                  <a:srgbClr val="002060"/>
                </a:solidFill>
              </a:rPr>
              <a:t>Understand the performance implications of multiple levels of memory. </a:t>
            </a:r>
            <a:endParaRPr lang="en-GB" sz="26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4290"/>
            <a:ext cx="7556500" cy="681022"/>
          </a:xfrm>
        </p:spPr>
        <p:txBody>
          <a:bodyPr/>
          <a:lstStyle/>
          <a:p>
            <a:r>
              <a:rPr lang="en-US" dirty="0">
                <a:effectLst>
                  <a:outerShdw blurRad="38100" dist="38100" dir="2700000" algn="tl">
                    <a:srgbClr val="000000">
                      <a:alpha val="43137"/>
                    </a:srgbClr>
                  </a:outerShdw>
                </a:effectLst>
              </a:rPr>
              <a:t>4.3- Elements of Cache Design</a:t>
            </a:r>
          </a:p>
        </p:txBody>
      </p:sp>
      <p:pic>
        <p:nvPicPr>
          <p:cNvPr id="1026" name="Picture 2"/>
          <p:cNvPicPr>
            <a:picLocks noChangeAspect="1" noChangeArrowheads="1"/>
          </p:cNvPicPr>
          <p:nvPr/>
        </p:nvPicPr>
        <p:blipFill>
          <a:blip r:embed="rId3"/>
          <a:srcRect/>
          <a:stretch>
            <a:fillRect/>
          </a:stretch>
        </p:blipFill>
        <p:spPr bwMode="auto">
          <a:xfrm>
            <a:off x="2035136" y="1071546"/>
            <a:ext cx="7108896" cy="5681928"/>
          </a:xfrm>
          <a:prstGeom prst="rect">
            <a:avLst/>
          </a:prstGeom>
          <a:noFill/>
          <a:ln w="9525">
            <a:noFill/>
            <a:miter lim="800000"/>
            <a:headEnd/>
            <a:tailEnd/>
          </a:ln>
          <a:effectLst/>
        </p:spPr>
      </p:pic>
      <p:sp>
        <p:nvSpPr>
          <p:cNvPr id="6" name="Rectangle 5"/>
          <p:cNvSpPr/>
          <p:nvPr/>
        </p:nvSpPr>
        <p:spPr>
          <a:xfrm>
            <a:off x="214282" y="2714620"/>
            <a:ext cx="2143140" cy="1200329"/>
          </a:xfrm>
          <a:prstGeom prst="rect">
            <a:avLst/>
          </a:prstGeom>
        </p:spPr>
        <p:txBody>
          <a:bodyPr wrap="square">
            <a:spAutoFit/>
          </a:bodyPr>
          <a:lstStyle/>
          <a:p>
            <a:r>
              <a:rPr kumimoji="1" lang="en-US" b="1" dirty="0"/>
              <a:t>Overview of cache design parameters</a:t>
            </a:r>
            <a:endParaRPr lang="en-US" b="1"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Addresses: Virtual Address</a:t>
            </a:r>
          </a:p>
        </p:txBody>
      </p:sp>
      <p:sp>
        <p:nvSpPr>
          <p:cNvPr id="3" name="Content Placeholder 2"/>
          <p:cNvSpPr>
            <a:spLocks noGrp="1"/>
          </p:cNvSpPr>
          <p:nvPr>
            <p:ph idx="1"/>
          </p:nvPr>
        </p:nvSpPr>
        <p:spPr>
          <a:xfrm>
            <a:off x="500034" y="1571612"/>
            <a:ext cx="7556313" cy="4144963"/>
          </a:xfrm>
        </p:spPr>
        <p:txBody>
          <a:bodyPr>
            <a:normAutofit/>
          </a:bodyPr>
          <a:lstStyle/>
          <a:p>
            <a:r>
              <a:rPr lang="en-US" sz="2800" b="1" dirty="0">
                <a:solidFill>
                  <a:schemeClr val="tx1"/>
                </a:solidFill>
              </a:rPr>
              <a:t>Virtual memory</a:t>
            </a:r>
          </a:p>
          <a:p>
            <a:pPr lvl="1"/>
            <a:r>
              <a:rPr lang="en-US" sz="2400" dirty="0">
                <a:solidFill>
                  <a:schemeClr val="tx1"/>
                </a:solidFill>
              </a:rPr>
              <a:t>Facility that allows programs to address memory from a logical point of view, without regard to the amount of main memory physically available</a:t>
            </a:r>
          </a:p>
          <a:p>
            <a:pPr lvl="1"/>
            <a:r>
              <a:rPr lang="en-US" sz="2400" dirty="0">
                <a:solidFill>
                  <a:schemeClr val="tx1"/>
                </a:solidFill>
              </a:rPr>
              <a:t>When used, the address fields of machine instructions contain virtual addresses</a:t>
            </a:r>
          </a:p>
          <a:p>
            <a:pPr lvl="1"/>
            <a:r>
              <a:rPr lang="en-US" sz="2400" dirty="0">
                <a:solidFill>
                  <a:schemeClr val="tx1"/>
                </a:solidFill>
              </a:rPr>
              <a:t>For reads to and writes from main memory, a hardware memory management unit (MMU) translates each virtual address into a physical address in main memory</a:t>
            </a:r>
          </a:p>
          <a:p>
            <a:pPr lvl="1"/>
            <a:endParaRPr lang="en-US" sz="2400" dirty="0">
              <a:solidFill>
                <a:schemeClr val="tx1"/>
              </a:solidFill>
            </a:endParaRPr>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a:effectLst>
                  <a:outerShdw blurRad="38100" dist="38100" dir="2700000" algn="tl">
                    <a:srgbClr val="000000">
                      <a:alpha val="43137"/>
                    </a:srgbClr>
                  </a:outerShdw>
                </a:effectLst>
              </a:rPr>
              <a:t>Logical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and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Physical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Caches</a:t>
            </a:r>
          </a:p>
        </p:txBody>
      </p:sp>
      <p:sp>
        <p:nvSpPr>
          <p:cNvPr id="5" name="Rectangle 4"/>
          <p:cNvSpPr/>
          <p:nvPr/>
        </p:nvSpPr>
        <p:spPr>
          <a:xfrm>
            <a:off x="1928794" y="5628047"/>
            <a:ext cx="5786478" cy="707886"/>
          </a:xfrm>
          <a:prstGeom prst="rect">
            <a:avLst/>
          </a:prstGeom>
        </p:spPr>
        <p:txBody>
          <a:bodyPr wrap="square">
            <a:spAutoFit/>
          </a:bodyPr>
          <a:lstStyle/>
          <a:p>
            <a:r>
              <a:rPr kumimoji="1" lang="en-US" sz="2000" b="1" dirty="0">
                <a:solidFill>
                  <a:schemeClr val="bg1"/>
                </a:solidFill>
              </a:rPr>
              <a:t>   Virtual cache </a:t>
            </a:r>
            <a:r>
              <a:rPr kumimoji="1" lang="en-US" sz="2000" dirty="0">
                <a:solidFill>
                  <a:schemeClr val="bg1"/>
                </a:solidFill>
              </a:rPr>
              <a:t> </a:t>
            </a:r>
            <a:r>
              <a:rPr kumimoji="1" lang="en-US" sz="2000" dirty="0"/>
              <a:t>stores data using virtual addresses</a:t>
            </a:r>
          </a:p>
          <a:p>
            <a:r>
              <a:rPr kumimoji="1" lang="en-US" sz="2000" b="1" dirty="0">
                <a:solidFill>
                  <a:schemeClr val="bg1"/>
                </a:solidFill>
              </a:rPr>
              <a:t> Physical cache</a:t>
            </a:r>
            <a:r>
              <a:rPr kumimoji="1" lang="en-US" sz="2000" dirty="0">
                <a:solidFill>
                  <a:schemeClr val="bg1"/>
                </a:solidFill>
              </a:rPr>
              <a:t>  </a:t>
            </a:r>
            <a:r>
              <a:rPr kumimoji="1" lang="en-US" sz="2000" dirty="0"/>
              <a:t>stores data using physical addresses</a:t>
            </a:r>
            <a:endParaRPr lang="en-US" sz="2000" dirty="0">
              <a:solidFill>
                <a:schemeClr val="bg1"/>
              </a:solidFill>
            </a:endParaRPr>
          </a:p>
        </p:txBody>
      </p:sp>
      <p:pic>
        <p:nvPicPr>
          <p:cNvPr id="2050" name="Picture 2"/>
          <p:cNvPicPr>
            <a:picLocks noChangeAspect="1" noChangeArrowheads="1"/>
          </p:cNvPicPr>
          <p:nvPr/>
        </p:nvPicPr>
        <p:blipFill>
          <a:blip r:embed="rId3"/>
          <a:srcRect/>
          <a:stretch>
            <a:fillRect/>
          </a:stretch>
        </p:blipFill>
        <p:spPr bwMode="auto">
          <a:xfrm>
            <a:off x="2714612" y="1081098"/>
            <a:ext cx="6343630" cy="4276728"/>
          </a:xfrm>
          <a:prstGeom prst="rect">
            <a:avLst/>
          </a:prstGeom>
          <a:noFill/>
          <a:ln w="28575">
            <a:solidFill>
              <a:srgbClr val="C00000"/>
            </a:solidFill>
            <a:miter lim="800000"/>
            <a:headEnd/>
            <a:tailEnd/>
          </a:ln>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a:solidFill>
                  <a:schemeClr val="tx1"/>
                </a:solidFill>
              </a:rPr>
              <a:t>Because there are fewer cache lines than main memory blocks, an algorithm is needed for mapping main memory blocks into cache lines</a:t>
            </a:r>
          </a:p>
          <a:p>
            <a:r>
              <a:rPr lang="en-GB" dirty="0">
                <a:solidFill>
                  <a:schemeClr val="tx1"/>
                </a:solidFill>
              </a:rPr>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0" cy="1714512"/>
          </a:xfrm>
        </p:spPr>
        <p:txBody>
          <a:bodyPr>
            <a:noAutofit/>
          </a:bodyPr>
          <a:lstStyle/>
          <a:p>
            <a:pPr algn="ctr"/>
            <a:r>
              <a:rPr lang="en-GB" sz="3600" dirty="0">
                <a:effectLst>
                  <a:outerShdw blurRad="38100" dist="38100" dir="2700000" algn="tl">
                    <a:srgbClr val="000000">
                      <a:alpha val="43137"/>
                    </a:srgbClr>
                  </a:outerShdw>
                </a:effectLst>
              </a:rPr>
              <a:t>Direct</a:t>
            </a:r>
            <a:br>
              <a:rPr lang="en-GB" sz="3600" dirty="0">
                <a:effectLst>
                  <a:outerShdw blurRad="38100" dist="38100" dir="2700000" algn="tl">
                    <a:srgbClr val="000000">
                      <a:alpha val="43137"/>
                    </a:srgbClr>
                  </a:outerShdw>
                </a:effectLst>
              </a:rPr>
            </a:b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Mapping</a:t>
            </a: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8" y="2428868"/>
            <a:ext cx="2571768" cy="1323439"/>
          </a:xfrm>
          <a:prstGeom prst="rect">
            <a:avLst/>
          </a:prstGeom>
          <a:ln w="38100">
            <a:solidFill>
              <a:srgbClr val="92D050"/>
            </a:solidFill>
          </a:ln>
        </p:spPr>
        <p:txBody>
          <a:bodyPr wrap="square">
            <a:spAutoFit/>
          </a:bodyPr>
          <a:lstStyle/>
          <a:p>
            <a:r>
              <a:rPr kumimoji="1" lang="en-US" sz="2000" dirty="0">
                <a:solidFill>
                  <a:schemeClr val="bg1"/>
                </a:solidFill>
              </a:rPr>
              <a:t>The block  j in main memory will be loaded to  the line i of the cache: i = j mode m</a:t>
            </a:r>
            <a:endParaRPr lang="en-US" sz="2000" dirty="0">
              <a:solidFill>
                <a:schemeClr val="bg1"/>
              </a:solidFill>
            </a:endParaRPr>
          </a:p>
        </p:txBody>
      </p:sp>
      <p:cxnSp>
        <p:nvCxnSpPr>
          <p:cNvPr id="9" name="Straight Arrow Connector 8"/>
          <p:cNvCxnSpPr/>
          <p:nvPr/>
        </p:nvCxnSpPr>
        <p:spPr>
          <a:xfrm flipV="1">
            <a:off x="3000364" y="3000372"/>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3" cy="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0" y="1214422"/>
            <a:ext cx="8047492" cy="5572164"/>
          </a:xfrm>
          <a:prstGeom prst="rect">
            <a:avLst/>
          </a:prstGeom>
          <a:noFill/>
          <a:ln w="9525">
            <a:noFill/>
            <a:miter lim="800000"/>
            <a:headEnd/>
            <a:tailEnd/>
          </a:ln>
          <a:effectLst/>
        </p:spPr>
      </p:pic>
      <p:sp>
        <p:nvSpPr>
          <p:cNvPr id="6" name="Rectangle 5"/>
          <p:cNvSpPr/>
          <p:nvPr/>
        </p:nvSpPr>
        <p:spPr>
          <a:xfrm>
            <a:off x="0" y="1071546"/>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 Block index</a:t>
            </a:r>
          </a:p>
        </p:txBody>
      </p:sp>
      <p:sp>
        <p:nvSpPr>
          <p:cNvPr id="7" name="Rectangle 6"/>
          <p:cNvSpPr/>
          <p:nvPr/>
        </p:nvSpPr>
        <p:spPr>
          <a:xfrm>
            <a:off x="-32" y="1357298"/>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 Line index</a:t>
            </a:r>
          </a:p>
        </p:txBody>
      </p:sp>
      <p:sp>
        <p:nvSpPr>
          <p:cNvPr id="8" name="Rectangle 7"/>
          <p:cNvSpPr/>
          <p:nvPr/>
        </p:nvSpPr>
        <p:spPr>
          <a:xfrm>
            <a:off x="0" y="1643050"/>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 word index</a:t>
            </a:r>
          </a:p>
        </p:txBody>
      </p:sp>
      <p:sp>
        <p:nvSpPr>
          <p:cNvPr id="9" name="Rectangle 8"/>
          <p:cNvSpPr/>
          <p:nvPr/>
        </p:nvSpPr>
        <p:spPr>
          <a:xfrm>
            <a:off x="214282" y="5429264"/>
            <a:ext cx="1165704" cy="461665"/>
          </a:xfrm>
          <a:prstGeom prst="rect">
            <a:avLst/>
          </a:prstGeom>
        </p:spPr>
        <p:txBody>
          <a:bodyPr wrap="none">
            <a:spAutoFit/>
          </a:bodyPr>
          <a:lstStyle/>
          <a:p>
            <a:r>
              <a:rPr kumimoji="1" lang="en-US" dirty="0">
                <a:solidFill>
                  <a:srgbClr val="FF0000"/>
                </a:solidFill>
              </a:rPr>
              <a:t>penalty </a:t>
            </a:r>
            <a:endParaRPr lang="en-US" dirty="0">
              <a:solidFill>
                <a:srgbClr val="FF0000"/>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2409812" cy="3352800"/>
          </a:xfrm>
        </p:spPr>
        <p:txBody>
          <a:bodyPr>
            <a:noAutofit/>
          </a:bodyPr>
          <a:lstStyle/>
          <a:p>
            <a:r>
              <a:rPr lang="en-US" sz="3600" dirty="0">
                <a:effectLst>
                  <a:outerShdw blurRad="38100" dist="38100" dir="2700000" algn="tl">
                    <a:srgbClr val="000000">
                      <a:alpha val="43137"/>
                    </a:srgbClr>
                  </a:outerShdw>
                </a:effectLst>
              </a:rPr>
              <a:t>Direct</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Mapping</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sp>
        <p:nvSpPr>
          <p:cNvPr id="4" name="Rectangle 3"/>
          <p:cNvSpPr/>
          <p:nvPr/>
        </p:nvSpPr>
        <p:spPr>
          <a:xfrm>
            <a:off x="500034" y="485776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500174"/>
            <a:ext cx="7556313" cy="4549789"/>
          </a:xfrm>
        </p:spPr>
        <p:txBody>
          <a:bodyPr>
            <a:noAutofit/>
          </a:bodyPr>
          <a:lstStyle/>
          <a:p>
            <a:r>
              <a:rPr lang="en-GB" sz="2800" dirty="0">
                <a:solidFill>
                  <a:schemeClr val="tx1"/>
                </a:solidFill>
              </a:rPr>
              <a:t>Address length = (s + w) bits</a:t>
            </a:r>
          </a:p>
          <a:p>
            <a:r>
              <a:rPr lang="en-GB" sz="2800" dirty="0">
                <a:solidFill>
                  <a:schemeClr val="tx1"/>
                </a:solidFill>
              </a:rPr>
              <a:t>Number of addressable units = 2</a:t>
            </a:r>
            <a:r>
              <a:rPr lang="en-GB" sz="2800" baseline="30000" dirty="0">
                <a:solidFill>
                  <a:schemeClr val="tx1"/>
                </a:solidFill>
              </a:rPr>
              <a:t>s+w </a:t>
            </a:r>
            <a:r>
              <a:rPr lang="en-GB" sz="2800" dirty="0">
                <a:solidFill>
                  <a:schemeClr val="tx1"/>
                </a:solidFill>
              </a:rPr>
              <a:t>words or bytes</a:t>
            </a:r>
          </a:p>
          <a:p>
            <a:r>
              <a:rPr lang="en-GB" sz="2800" dirty="0">
                <a:solidFill>
                  <a:schemeClr val="tx1"/>
                </a:solidFill>
              </a:rPr>
              <a:t>Block 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a:t>
            </a:r>
          </a:p>
          <a:p>
            <a:pPr lvl="0">
              <a:buClr>
                <a:srgbClr val="663366"/>
              </a:buClr>
            </a:pPr>
            <a:r>
              <a:rPr lang="en-GB" sz="2800" dirty="0">
                <a:solidFill>
                  <a:schemeClr val="tx1"/>
                </a:solidFill>
              </a:rPr>
              <a:t>Number of lines in cache = m = </a:t>
            </a:r>
            <a:r>
              <a:rPr lang="en-GB" sz="2800" dirty="0">
                <a:solidFill>
                  <a:prstClr val="black"/>
                </a:solidFill>
              </a:rPr>
              <a:t>2</a:t>
            </a:r>
            <a:r>
              <a:rPr lang="en-GB" sz="2800" baseline="30000" dirty="0">
                <a:solidFill>
                  <a:prstClr val="black"/>
                </a:solidFill>
              </a:rPr>
              <a:t>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000240"/>
            <a:ext cx="7556313" cy="3643338"/>
          </a:xfrm>
        </p:spPr>
        <p:txBody>
          <a:bodyPr>
            <a:normAutofit/>
          </a:bodyPr>
          <a:lstStyle/>
          <a:p>
            <a:pPr marL="228600" lvl="1">
              <a:spcBef>
                <a:spcPts val="2000"/>
              </a:spcBef>
              <a:buClr>
                <a:schemeClr val="accent1"/>
              </a:buClr>
            </a:pPr>
            <a:r>
              <a:rPr lang="en-GB" sz="2000" dirty="0">
                <a:solidFill>
                  <a:schemeClr val="tx1"/>
                </a:solidFill>
              </a:rPr>
              <a:t>Originally proposed as an approach to reduce the conflict misses of direct mapped caches without affecting its fast access time</a:t>
            </a:r>
          </a:p>
          <a:p>
            <a:r>
              <a:rPr lang="en-GB" dirty="0">
                <a:solidFill>
                  <a:schemeClr val="tx1"/>
                </a:solidFill>
              </a:rPr>
              <a:t>Fully associative cache</a:t>
            </a:r>
          </a:p>
          <a:p>
            <a:r>
              <a:rPr lang="en-GB" dirty="0">
                <a:solidFill>
                  <a:schemeClr val="tx1"/>
                </a:solidFill>
              </a:rPr>
              <a:t>Typical size is 4 to 16 cache lines</a:t>
            </a:r>
          </a:p>
          <a:p>
            <a:r>
              <a:rPr lang="en-GB" dirty="0">
                <a:solidFill>
                  <a:schemeClr val="tx1"/>
                </a:solidFill>
              </a:rPr>
              <a:t>Residing between direct mapped L1 cache and the next level of memory</a:t>
            </a:r>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a:effectLst>
                  <a:outerShdw blurRad="38100" dist="38100" dir="2700000" algn="tl">
                    <a:srgbClr val="000000">
                      <a:alpha val="43137"/>
                    </a:srgbClr>
                  </a:outerShdw>
                </a:effectLst>
              </a:rPr>
              <a:t>Fully Associative Cache Organization</a:t>
            </a:r>
          </a:p>
        </p:txBody>
      </p:sp>
      <p:pic>
        <p:nvPicPr>
          <p:cNvPr id="2050" name="Picture 2"/>
          <p:cNvPicPr>
            <a:picLocks noChangeAspect="1" noChangeArrowheads="1"/>
          </p:cNvPicPr>
          <p:nvPr/>
        </p:nvPicPr>
        <p:blipFill>
          <a:blip r:embed="rId3"/>
          <a:srcRect/>
          <a:stretch>
            <a:fillRect/>
          </a:stretch>
        </p:blipFill>
        <p:spPr bwMode="auto">
          <a:xfrm>
            <a:off x="1142976" y="1214422"/>
            <a:ext cx="7957922" cy="5143536"/>
          </a:xfrm>
          <a:prstGeom prst="rect">
            <a:avLst/>
          </a:prstGeom>
          <a:noFill/>
          <a:ln w="9525">
            <a:noFill/>
            <a:miter lim="800000"/>
            <a:headEnd/>
            <a:tailEnd/>
          </a:ln>
          <a:effectLst/>
        </p:spPr>
      </p:pic>
      <p:sp>
        <p:nvSpPr>
          <p:cNvPr id="6" name="Rectangle 5"/>
          <p:cNvSpPr/>
          <p:nvPr/>
        </p:nvSpPr>
        <p:spPr>
          <a:xfrm>
            <a:off x="0" y="4071942"/>
            <a:ext cx="1142976" cy="78581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FF0000"/>
                </a:solidFill>
              </a:rPr>
              <a:t>Compare to each Tag</a:t>
            </a:r>
          </a:p>
        </p:txBody>
      </p:sp>
      <p:sp>
        <p:nvSpPr>
          <p:cNvPr id="7" name="Rectangle 6"/>
          <p:cNvSpPr/>
          <p:nvPr/>
        </p:nvSpPr>
        <p:spPr>
          <a:xfrm>
            <a:off x="0" y="1214422"/>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A block can be loaded to any cache line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sz="400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981201"/>
            <a:ext cx="8288368" cy="3805254"/>
          </a:xfrm>
        </p:spPr>
        <p:txBody>
          <a:bodyPr>
            <a:normAutofit/>
          </a:bodyPr>
          <a:lstStyle/>
          <a:p>
            <a:pPr>
              <a:buNone/>
            </a:pPr>
            <a:r>
              <a:rPr lang="en-US" sz="2800" dirty="0">
                <a:solidFill>
                  <a:schemeClr val="tx1"/>
                </a:solidFill>
              </a:rPr>
              <a:t>4.1- Computer Memory Systems Overview</a:t>
            </a:r>
          </a:p>
          <a:p>
            <a:pPr>
              <a:buNone/>
            </a:pPr>
            <a:r>
              <a:rPr lang="en-US" sz="2800" dirty="0">
                <a:solidFill>
                  <a:schemeClr val="tx1"/>
                </a:solidFill>
              </a:rPr>
              <a:t>4.2- Cache Memory Principles</a:t>
            </a:r>
          </a:p>
          <a:p>
            <a:pPr>
              <a:buNone/>
            </a:pPr>
            <a:r>
              <a:rPr lang="en-US" sz="2800" dirty="0">
                <a:solidFill>
                  <a:schemeClr val="tx1"/>
                </a:solidFill>
              </a:rPr>
              <a:t>4.3- Elements of  Cache Design </a:t>
            </a:r>
            <a:endParaRPr lang="en-GB" sz="2800" dirty="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a:effectLst>
                  <a:outerShdw blurRad="38100" dist="38100" dir="2700000" algn="tl">
                    <a:srgbClr val="000000">
                      <a:alpha val="43137"/>
                    </a:srgbClr>
                  </a:outerShdw>
                </a:effectLst>
              </a:rPr>
              <a:t>Associative</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Mapping</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500034" y="485776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4" y="1928802"/>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a:t>
            </a:r>
            <a:r>
              <a:rPr lang="en-GB" sz="2400">
                <a:solidFill>
                  <a:schemeClr val="tx1"/>
                </a:solidFill>
              </a:rPr>
              <a:t>main memory= </a:t>
            </a:r>
            <a:r>
              <a:rPr lang="en-GB" sz="2400" dirty="0">
                <a:solidFill>
                  <a:schemeClr val="tx1"/>
                </a:solidFill>
              </a:rPr>
              <a:t>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4" y="1714488"/>
            <a:ext cx="7556313" cy="4411675"/>
          </a:xfrm>
        </p:spPr>
        <p:txBody>
          <a:bodyPr>
            <a:noAutofit/>
          </a:bodyPr>
          <a:lstStyle/>
          <a:p>
            <a:r>
              <a:rPr lang="en-US" sz="2400" dirty="0">
                <a:solidFill>
                  <a:schemeClr val="tx1"/>
                </a:solidFill>
              </a:rPr>
              <a:t>Compromise (thỏa hiệp) that exhibits the strengths of both the direct and associative approaches while reducing their disadvantages</a:t>
            </a:r>
          </a:p>
          <a:p>
            <a:r>
              <a:rPr lang="en-US" sz="2400" dirty="0">
                <a:solidFill>
                  <a:schemeClr val="tx1"/>
                </a:solidFill>
              </a:rPr>
              <a:t>Cache consists of a number of sets</a:t>
            </a:r>
          </a:p>
          <a:p>
            <a:r>
              <a:rPr lang="en-US" sz="2400" dirty="0">
                <a:solidFill>
                  <a:schemeClr val="tx1"/>
                </a:solidFill>
              </a:rPr>
              <a:t>Each set contains a number of lines</a:t>
            </a:r>
          </a:p>
          <a:p>
            <a:r>
              <a:rPr lang="en-US" sz="2400" dirty="0">
                <a:solidFill>
                  <a:schemeClr val="tx1"/>
                </a:solidFill>
              </a:rPr>
              <a:t>A given block maps to any line in a given set</a:t>
            </a:r>
          </a:p>
          <a:p>
            <a:r>
              <a:rPr lang="en-US" sz="2400" dirty="0">
                <a:solidFill>
                  <a:schemeClr val="tx1"/>
                </a:solidFill>
              </a:rPr>
              <a:t>e.g. 2 lines per set</a:t>
            </a:r>
          </a:p>
          <a:p>
            <a:pPr lvl="1"/>
            <a:r>
              <a:rPr lang="en-US" sz="2000" dirty="0">
                <a:solidFill>
                  <a:schemeClr val="tx1"/>
                </a:solidFill>
              </a:rPr>
              <a:t>2 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4" name="Rectangle 3"/>
          <p:cNvSpPr/>
          <p:nvPr/>
        </p:nvSpPr>
        <p:spPr>
          <a:xfrm>
            <a:off x="6429356" y="714356"/>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
        <p:nvSpPr>
          <p:cNvPr id="5" name="Rectangle 4">
            <a:hlinkClick r:id="rId3" action="ppaction://hlinksldjump"/>
          </p:cNvPr>
          <p:cNvSpPr/>
          <p:nvPr/>
        </p:nvSpPr>
        <p:spPr>
          <a:xfrm>
            <a:off x="6143636" y="3071810"/>
            <a:ext cx="2714644" cy="6429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Go to Replacement Algorithms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to Cache:</a:t>
            </a:r>
            <a:br>
              <a:rPr lang="en-GB" sz="2800" dirty="0">
                <a:effectLst>
                  <a:outerShdw blurRad="38100" dist="38100" dir="2700000" algn="tl">
                    <a:srgbClr val="000000">
                      <a:alpha val="43137"/>
                    </a:srgbClr>
                  </a:outerShdw>
                </a:effectLst>
              </a:rPr>
            </a:br>
            <a:br>
              <a:rPr lang="en-GB" sz="2800" dirty="0">
                <a:effectLst>
                  <a:outerShdw blurRad="38100" dist="38100" dir="2700000" algn="tl">
                    <a:srgbClr val="000000">
                      <a:alpha val="43137"/>
                    </a:srgbClr>
                  </a:outerShdw>
                </a:effectLst>
              </a:rPr>
            </a:br>
            <a:r>
              <a:rPr lang="en-GB" sz="2800" i="1" dirty="0">
                <a:effectLst>
                  <a:outerShdw blurRad="38100" dist="38100" dir="2700000" algn="tl">
                    <a:srgbClr val="000000">
                      <a:alpha val="43137"/>
                    </a:srgbClr>
                  </a:outerShdw>
                </a:effectLst>
              </a:rPr>
              <a:t>k</a:t>
            </a:r>
            <a:r>
              <a:rPr lang="en-GB" sz="2800" dirty="0">
                <a:effectLst>
                  <a:outerShdw blurRad="38100" dist="38100" dir="2700000" algn="tl">
                    <a:srgbClr val="000000">
                      <a:alpha val="43137"/>
                    </a:srgbClr>
                  </a:outerShdw>
                </a:effectLst>
              </a:rPr>
              <a:t>-Way</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 Set Associative</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428596" y="47863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a:effectLst>
                  <a:outerShdw blurRad="38100" dist="38100" dir="2700000" algn="tl">
                    <a:srgbClr val="000000">
                      <a:alpha val="43137"/>
                    </a:srgbClr>
                  </a:outerShdw>
                </a:effectLst>
              </a:rPr>
              <a:t>k</a:t>
            </a:r>
            <a:r>
              <a:rPr lang="en-US" sz="2222" i="1" dirty="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br>
              <a:rPr lang="en-US" sz="2222" dirty="0">
                <a:effectLst>
                  <a:outerShdw blurRad="38100" dist="38100" dir="2700000" algn="tl">
                    <a:srgbClr val="000000">
                      <a:alpha val="43137"/>
                    </a:srgbClr>
                  </a:outerShdw>
                </a:effectLst>
              </a:rPr>
            </a:br>
            <a:r>
              <a:rPr lang="en-US" sz="2222" dirty="0">
                <a:effectLst>
                  <a:outerShdw blurRad="38100" dist="38100" dir="2700000" algn="tl">
                    <a:srgbClr val="000000">
                      <a:alpha val="43137"/>
                    </a:srgbClr>
                  </a:outerShdw>
                </a:effectLst>
              </a:rPr>
              <a:t>Set Associative Cache Organization</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5" name="Rectangle 4"/>
          <p:cNvSpPr/>
          <p:nvPr/>
        </p:nvSpPr>
        <p:spPr>
          <a:xfrm>
            <a:off x="5072066" y="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6"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 2</a:t>
            </a:r>
            <a:r>
              <a:rPr lang="en-GB" baseline="30000" dirty="0">
                <a:solidFill>
                  <a:schemeClr val="tx1"/>
                </a:solidFill>
              </a:rPr>
              <a:t>s+w/</a:t>
            </a:r>
            <a:r>
              <a:rPr lang="en-GB" dirty="0">
                <a:solidFill>
                  <a:schemeClr val="tx1"/>
                </a:solidFill>
              </a:rPr>
              <a:t>2</a:t>
            </a:r>
            <a:r>
              <a:rPr lang="en-GB" baseline="30000" dirty="0">
                <a:solidFill>
                  <a:schemeClr val="tx1"/>
                </a:solidFill>
              </a:rPr>
              <a:t>w=</a:t>
            </a:r>
            <a:r>
              <a:rPr lang="en-GB" dirty="0">
                <a:solidFill>
                  <a:schemeClr val="tx1"/>
                </a:solidFill>
              </a:rPr>
              <a:t>2</a:t>
            </a:r>
            <a:r>
              <a:rPr lang="en-GB" baseline="30000" dirty="0">
                <a:solidFill>
                  <a:schemeClr val="tx1"/>
                </a:solidFill>
              </a:rPr>
              <a:t>s</a:t>
            </a:r>
            <a:endParaRPr lang="en-GB" dirty="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 m=kv = k * 2</a:t>
            </a:r>
            <a:r>
              <a:rPr lang="en-GB" baseline="30000" dirty="0">
                <a:solidFill>
                  <a:schemeClr val="tx1"/>
                </a:solidFill>
              </a:rPr>
              <a:t>d</a:t>
            </a:r>
          </a:p>
          <a:p>
            <a:r>
              <a:rPr lang="en-GB" dirty="0">
                <a:solidFill>
                  <a:schemeClr val="tx1"/>
                </a:solidFill>
              </a:rPr>
              <a:t>Size of cache = </a:t>
            </a:r>
            <a:r>
              <a:rPr lang="en-GB" i="1" dirty="0">
                <a:solidFill>
                  <a:schemeClr val="tx1"/>
                </a:solidFill>
              </a:rPr>
              <a:t>k * 2</a:t>
            </a:r>
            <a:r>
              <a:rPr lang="en-GB" sz="2054" baseline="30000" dirty="0">
                <a:solidFill>
                  <a:schemeClr val="tx1"/>
                </a:solidFill>
              </a:rPr>
              <a:t>d+w</a:t>
            </a:r>
            <a:r>
              <a:rPr lang="en-GB" dirty="0">
                <a:solidFill>
                  <a:schemeClr val="tx1"/>
                </a:solidFill>
              </a:rPr>
              <a:t>words or bytes</a:t>
            </a:r>
            <a:endParaRPr lang="en-GB" baseline="30000" dirty="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
        <p:nvSpPr>
          <p:cNvPr id="6" name="Rectangle 5"/>
          <p:cNvSpPr/>
          <p:nvPr/>
        </p:nvSpPr>
        <p:spPr>
          <a:xfrm>
            <a:off x="5214942" y="12144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
        <p:nvSpPr>
          <p:cNvPr id="3" name="Rectangle 2"/>
          <p:cNvSpPr/>
          <p:nvPr/>
        </p:nvSpPr>
        <p:spPr>
          <a:xfrm>
            <a:off x="4643438" y="4500570"/>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br>
              <a:rPr lang="en-GB" sz="2800" dirty="0"/>
            </a:br>
            <a:r>
              <a:rPr lang="en-GB" sz="2800" dirty="0">
                <a:effectLst>
                  <a:outerShdw blurRad="38100" dist="38100" dir="2700000" algn="tl">
                    <a:srgbClr val="000000">
                      <a:alpha val="43137"/>
                    </a:srgbClr>
                  </a:outerShdw>
                </a:effectLst>
              </a:rPr>
              <a:t>Varying Associativity Over Cache Size</a:t>
            </a:r>
          </a:p>
        </p:txBody>
      </p:sp>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
        <p:nvSpPr>
          <p:cNvPr id="4" name="Rectangle 3"/>
          <p:cNvSpPr/>
          <p:nvPr/>
        </p:nvSpPr>
        <p:spPr>
          <a:xfrm>
            <a:off x="5500694" y="5072074"/>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Algorithms</a:t>
            </a:r>
          </a:p>
        </p:txBody>
      </p:sp>
      <p:sp>
        <p:nvSpPr>
          <p:cNvPr id="52227" name="Rectangle 3"/>
          <p:cNvSpPr>
            <a:spLocks noGrp="1" noChangeArrowheads="1"/>
          </p:cNvSpPr>
          <p:nvPr>
            <p:ph idx="1"/>
          </p:nvPr>
        </p:nvSpPr>
        <p:spPr>
          <a:xfrm>
            <a:off x="533400" y="2071678"/>
            <a:ext cx="7556313" cy="4221163"/>
          </a:xfrm>
        </p:spPr>
        <p:txBody>
          <a:bodyPr>
            <a:normAutofit/>
          </a:bodyPr>
          <a:lstStyle/>
          <a:p>
            <a:r>
              <a:rPr lang="en-US" sz="2400" dirty="0">
                <a:solidFill>
                  <a:schemeClr val="tx1"/>
                </a:solidFill>
              </a:rPr>
              <a:t>Once the cache has been filled, when a new block is brought into the cache, one of the existing blocks must be replaced</a:t>
            </a:r>
          </a:p>
          <a:p>
            <a:r>
              <a:rPr lang="en-US" sz="2400" dirty="0">
                <a:solidFill>
                  <a:schemeClr val="tx1"/>
                </a:solidFill>
              </a:rPr>
              <a:t>For </a:t>
            </a:r>
            <a:r>
              <a:rPr lang="en-US" sz="2400" b="1" dirty="0">
                <a:solidFill>
                  <a:srgbClr val="FF0000"/>
                </a:solidFill>
              </a:rPr>
              <a:t>direct mapping </a:t>
            </a:r>
            <a:r>
              <a:rPr lang="en-US" sz="2400" dirty="0">
                <a:solidFill>
                  <a:schemeClr val="tx1"/>
                </a:solidFill>
              </a:rPr>
              <a:t>there is only one possible line for any particular block and </a:t>
            </a:r>
            <a:r>
              <a:rPr lang="en-US" sz="2400" b="1" dirty="0">
                <a:solidFill>
                  <a:srgbClr val="FF0000"/>
                </a:solidFill>
              </a:rPr>
              <a:t>no choice is possible</a:t>
            </a:r>
          </a:p>
          <a:p>
            <a:r>
              <a:rPr lang="en-US" sz="2400" dirty="0">
                <a:solidFill>
                  <a:schemeClr val="tx1"/>
                </a:solidFill>
              </a:rPr>
              <a:t>For the </a:t>
            </a:r>
            <a:r>
              <a:rPr lang="en-US" sz="2400" dirty="0">
                <a:solidFill>
                  <a:srgbClr val="0000CC"/>
                </a:solidFill>
              </a:rPr>
              <a:t>associative and set-associative techniques </a:t>
            </a:r>
            <a:r>
              <a:rPr lang="en-US" sz="2400" dirty="0">
                <a:solidFill>
                  <a:schemeClr val="tx1"/>
                </a:solidFill>
              </a:rPr>
              <a:t>a </a:t>
            </a:r>
            <a:r>
              <a:rPr lang="en-US" sz="2400" dirty="0">
                <a:solidFill>
                  <a:srgbClr val="0000CC"/>
                </a:solidFill>
              </a:rPr>
              <a:t>replacement algorithm </a:t>
            </a:r>
            <a:r>
              <a:rPr lang="en-US" sz="2400" dirty="0">
                <a:solidFill>
                  <a:schemeClr val="tx1"/>
                </a:solidFill>
              </a:rPr>
              <a:t>is needed</a:t>
            </a:r>
          </a:p>
          <a:p>
            <a:r>
              <a:rPr lang="en-US" sz="2400" dirty="0">
                <a:solidFill>
                  <a:schemeClr val="tx1"/>
                </a:solidFill>
              </a:rPr>
              <a:t>To achieve high speed, an algorithm must be implemented in hardware</a:t>
            </a:r>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b="1" dirty="0">
                <a:solidFill>
                  <a:srgbClr val="666699"/>
                </a:solidFill>
              </a:rPr>
              <a:t>The four most common replacement algorithms are:</a:t>
            </a: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a:solidFill>
                  <a:srgbClr val="FF0000"/>
                </a:solidFill>
              </a:rPr>
              <a:t>Least recently used (LRU)</a:t>
            </a:r>
          </a:p>
          <a:p>
            <a:pPr lvl="1"/>
            <a:r>
              <a:rPr lang="en-US" dirty="0">
                <a:solidFill>
                  <a:schemeClr val="tx1"/>
                </a:solidFill>
              </a:rPr>
              <a:t>Most effective</a:t>
            </a:r>
          </a:p>
          <a:p>
            <a:pPr lvl="1"/>
            <a:r>
              <a:rPr lang="en-US" dirty="0">
                <a:solidFill>
                  <a:schemeClr val="tx1"/>
                </a:solidFill>
              </a:rPr>
              <a:t>Replace that block in the set that has been in the cache longest with no reference to it</a:t>
            </a:r>
          </a:p>
          <a:p>
            <a:pPr lvl="1"/>
            <a:r>
              <a:rPr lang="en-US" dirty="0">
                <a:solidFill>
                  <a:schemeClr val="tx1"/>
                </a:solidFill>
              </a:rPr>
              <a:t>Because of its simplicity of implementation, LRU is the most popular replacement algorithm</a:t>
            </a:r>
          </a:p>
          <a:p>
            <a:r>
              <a:rPr lang="en-US" dirty="0">
                <a:solidFill>
                  <a:srgbClr val="006600"/>
                </a:solidFill>
              </a:rPr>
              <a:t>First-in-first-out (FIFO)</a:t>
            </a:r>
          </a:p>
          <a:p>
            <a:pPr lvl="1"/>
            <a:r>
              <a:rPr lang="en-US" dirty="0">
                <a:solidFill>
                  <a:schemeClr val="tx1"/>
                </a:solidFill>
              </a:rPr>
              <a:t>Replace that block in the set that has been in the cache longest</a:t>
            </a:r>
          </a:p>
          <a:p>
            <a:pPr lvl="1"/>
            <a:r>
              <a:rPr lang="en-US" dirty="0">
                <a:solidFill>
                  <a:schemeClr val="tx1"/>
                </a:solidFill>
              </a:rPr>
              <a:t>Easily implemented as a round-robin or circular buffer technique</a:t>
            </a:r>
          </a:p>
          <a:p>
            <a:r>
              <a:rPr lang="en-US" dirty="0">
                <a:solidFill>
                  <a:srgbClr val="0000CC"/>
                </a:solidFill>
              </a:rPr>
              <a:t>Least frequently used (LFU)</a:t>
            </a:r>
          </a:p>
          <a:p>
            <a:pPr lvl="1"/>
            <a:r>
              <a:rPr lang="en-US" dirty="0">
                <a:solidFill>
                  <a:schemeClr val="tx1"/>
                </a:solidFill>
              </a:rPr>
              <a:t>Replace that block in the set that has experienced the fewest references</a:t>
            </a:r>
          </a:p>
          <a:p>
            <a:pPr lvl="1"/>
            <a:r>
              <a:rPr lang="en-US" dirty="0">
                <a:solidFill>
                  <a:schemeClr val="tx1"/>
                </a:solidFill>
              </a:rPr>
              <a:t>Could be implemented by associating a counter with each line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4.1- Computer Memory System Overview</a:t>
            </a: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a:solidFill>
                  <a:schemeClr val="tx1"/>
                </a:solidFill>
              </a:rPr>
              <a:t>Characteristics of Memory System.</a:t>
            </a:r>
          </a:p>
          <a:p>
            <a:r>
              <a:rPr lang="en-US" sz="2800" dirty="0">
                <a:solidFill>
                  <a:schemeClr val="tx1"/>
                </a:solidFill>
              </a:rPr>
              <a:t>The Memory Hierarchy</a:t>
            </a:r>
          </a:p>
          <a:p>
            <a:endParaRPr lang="en-GB" sz="2800" dirty="0">
              <a:solidFill>
                <a:schemeClr val="tx1"/>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Through</a:t>
            </a:r>
            <a:br>
              <a:rPr lang="en-US" dirty="0">
                <a:effectLst>
                  <a:outerShdw blurRad="38100" dist="38100" dir="2700000" algn="tl">
                    <a:srgbClr val="000000">
                      <a:alpha val="43137"/>
                    </a:srgbClr>
                  </a:outerShdw>
                </a:effectLst>
              </a:rPr>
            </a:br>
            <a:r>
              <a:rPr lang="en-US" dirty="0">
                <a:solidFill>
                  <a:schemeClr val="accent3"/>
                </a:solidFill>
                <a:effectLst>
                  <a:outerShdw blurRad="38100" dist="38100" dir="2700000" algn="tl">
                    <a:srgbClr val="000000">
                      <a:alpha val="43137"/>
                    </a:srgbClr>
                  </a:outerShdw>
                </a:effectLst>
              </a:rPr>
              <a:t>and Write Back</a:t>
            </a: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b="1" dirty="0">
                <a:solidFill>
                  <a:srgbClr val="0000CC"/>
                </a:solidFill>
              </a:rPr>
              <a:t>Write through- Ghi thẳng</a:t>
            </a:r>
          </a:p>
          <a:p>
            <a:pPr lvl="1"/>
            <a:r>
              <a:rPr lang="en-US" dirty="0">
                <a:solidFill>
                  <a:srgbClr val="0000CC"/>
                </a:solidFill>
              </a:rPr>
              <a:t>Simplest technique</a:t>
            </a:r>
          </a:p>
          <a:p>
            <a:pPr lvl="1"/>
            <a:r>
              <a:rPr lang="en-US" b="1" u="sng" dirty="0">
                <a:solidFill>
                  <a:srgbClr val="0000CC"/>
                </a:solidFill>
              </a:rPr>
              <a:t>All write operations are made to main memory as well as to the cache</a:t>
            </a:r>
          </a:p>
          <a:p>
            <a:pPr lvl="1"/>
            <a:r>
              <a:rPr lang="en-US" dirty="0">
                <a:solidFill>
                  <a:srgbClr val="0000CC"/>
                </a:solidFill>
              </a:rPr>
              <a:t>The main disadvantage of this technique is that it generates substantial (heavy) memory traffic and may create a bottleneck</a:t>
            </a:r>
          </a:p>
          <a:p>
            <a:r>
              <a:rPr lang="en-US" b="1" dirty="0">
                <a:solidFill>
                  <a:schemeClr val="accent1">
                    <a:lumMod val="75000"/>
                  </a:schemeClr>
                </a:solidFill>
              </a:rPr>
              <a:t>Write back-Ghi ngầm</a:t>
            </a:r>
          </a:p>
          <a:p>
            <a:pPr lvl="1"/>
            <a:r>
              <a:rPr lang="en-US" dirty="0">
                <a:solidFill>
                  <a:schemeClr val="accent1">
                    <a:lumMod val="75000"/>
                  </a:schemeClr>
                </a:solidFill>
              </a:rPr>
              <a:t>Minimizes memory writes</a:t>
            </a:r>
          </a:p>
          <a:p>
            <a:pPr lvl="1"/>
            <a:r>
              <a:rPr lang="en-US" b="1" dirty="0">
                <a:solidFill>
                  <a:schemeClr val="accent1">
                    <a:lumMod val="75000"/>
                  </a:schemeClr>
                </a:solidFill>
              </a:rPr>
              <a:t>Updates are made only in the cache</a:t>
            </a:r>
          </a:p>
          <a:p>
            <a:pPr lvl="1"/>
            <a:r>
              <a:rPr lang="en-US" b="1" dirty="0">
                <a:solidFill>
                  <a:schemeClr val="accent1">
                    <a:lumMod val="75000"/>
                  </a:schemeClr>
                </a:solidFill>
              </a:rPr>
              <a:t>Portions of main memory are invalid and hence accesses by I/O modules can be allowed only through the cache</a:t>
            </a:r>
          </a:p>
          <a:p>
            <a:pPr lvl="1"/>
            <a:r>
              <a:rPr lang="en-US" dirty="0">
                <a:solidFill>
                  <a:schemeClr val="accent1">
                    <a:lumMod val="75000"/>
                  </a:schemeClr>
                </a:solidFill>
              </a:rPr>
              <a:t>This makes for complex circuitry and a potential bottleneck</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 Size</a:t>
            </a:r>
          </a:p>
        </p:txBody>
      </p:sp>
      <p:graphicFrame>
        <p:nvGraphicFramePr>
          <p:cNvPr id="43" name="Content Placeholder 42"/>
          <p:cNvGraphicFramePr>
            <a:graphicFrameLocks noGrp="1"/>
          </p:cNvGraphicFramePr>
          <p:nvPr>
            <p:ph idx="4294967295"/>
            <p:extLst>
              <p:ext uri="{D42A27DB-BD31-4B8C-83A1-F6EECF244321}">
                <p14:modId xmlns:p14="http://schemas.microsoft.com/office/powerpoint/2010/main" val="3442751370"/>
              </p:ext>
            </p:extLst>
          </p:nvPr>
        </p:nvGraphicFramePr>
        <p:xfrm>
          <a:off x="0" y="408384"/>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2" y="5429264"/>
            <a:ext cx="3929090"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1"/>
                </a:solidFill>
              </a:rPr>
              <a:t>Larger line size </a:t>
            </a:r>
            <a:r>
              <a:rPr lang="en-US" sz="1800" dirty="0">
                <a:solidFill>
                  <a:schemeClr val="bg1"/>
                </a:solidFill>
                <a:sym typeface="Wingdings" pitchFamily="2" charset="2"/>
              </a:rPr>
              <a:t> More date </a:t>
            </a:r>
            <a:r>
              <a:rPr lang="en-US" sz="1800" dirty="0">
                <a:solidFill>
                  <a:schemeClr val="bg1"/>
                </a:solidFill>
              </a:rPr>
              <a:t>  Cache hit increase, but expensive and more data in cache but not used (Normal: 64-128 bytes)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a:solidFill>
                  <a:schemeClr val="tx1"/>
                </a:solidFill>
              </a:rPr>
              <a:t>As logic density has increased it has become possible to have a cache on the same chip as the processor</a:t>
            </a:r>
          </a:p>
          <a:p>
            <a:r>
              <a:rPr lang="en-GB" dirty="0">
                <a:solidFill>
                  <a:schemeClr val="tx1"/>
                </a:solidFill>
              </a:rPr>
              <a:t>The on-chip cache reduces the processor’s external bus activity and speeds up execution time and increases overall system performance</a:t>
            </a:r>
          </a:p>
          <a:p>
            <a:pPr lvl="1"/>
            <a:r>
              <a:rPr lang="en-GB" dirty="0">
                <a:solidFill>
                  <a:schemeClr val="tx1"/>
                </a:solidFill>
              </a:rPr>
              <a:t>When the requested instruction or data is found in the on-chip cache, the bus access is eliminated</a:t>
            </a:r>
          </a:p>
          <a:p>
            <a:pPr lvl="1"/>
            <a:r>
              <a:rPr lang="en-GB" dirty="0">
                <a:solidFill>
                  <a:schemeClr val="tx1"/>
                </a:solidFill>
              </a:rPr>
              <a:t>On-chip cache accesses will complete appreciably faster than would even zero-wait state bus cycles</a:t>
            </a:r>
          </a:p>
          <a:p>
            <a:pPr lvl="1"/>
            <a:r>
              <a:rPr lang="en-GB" dirty="0">
                <a:solidFill>
                  <a:schemeClr val="tx1"/>
                </a:solidFill>
              </a:rPr>
              <a:t>During this period the bus is free to support other transfers</a:t>
            </a:r>
          </a:p>
          <a:p>
            <a:r>
              <a:rPr lang="en-GB" dirty="0">
                <a:solidFill>
                  <a:schemeClr val="tx1"/>
                </a:solidFill>
              </a:rPr>
              <a:t>Two-level cache:</a:t>
            </a:r>
          </a:p>
          <a:p>
            <a:pPr lvl="1"/>
            <a:r>
              <a:rPr lang="en-GB" dirty="0">
                <a:solidFill>
                  <a:schemeClr val="tx1"/>
                </a:solidFill>
              </a:rPr>
              <a:t>Internal cache designated as level 1 (L1)</a:t>
            </a:r>
          </a:p>
          <a:p>
            <a:pPr lvl="1"/>
            <a:r>
              <a:rPr lang="en-GB" dirty="0">
                <a:solidFill>
                  <a:schemeClr val="tx1"/>
                </a:solidFill>
              </a:rPr>
              <a:t>External cache designated as level 2 (L2)</a:t>
            </a:r>
          </a:p>
          <a:p>
            <a:r>
              <a:rPr lang="en-GB" dirty="0">
                <a:solidFill>
                  <a:schemeClr val="tx1"/>
                </a:solidFill>
              </a:rPr>
              <a:t>Potential savings due to the use of an L2 cache depends on the hit rates in both the L1 and L2 caches</a:t>
            </a:r>
          </a:p>
          <a:p>
            <a:r>
              <a:rPr lang="en-GB" dirty="0">
                <a:solidFill>
                  <a:schemeClr val="tx1"/>
                </a:solidFill>
              </a:rPr>
              <a:t>The use of multilevel caches complicates all of the design issues related to caches, including size, replacement algorithm, and write policy</a:t>
            </a:r>
          </a:p>
          <a:p>
            <a:endParaRPr lang="en-GB" dirty="0">
              <a:solidFill>
                <a:schemeClr val="tx1"/>
              </a:solidFill>
            </a:endParaRPr>
          </a:p>
          <a:p>
            <a:endParaRPr lang="en-GB" dirty="0">
              <a:solidFill>
                <a:schemeClr val="tx1"/>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L2) For 8 Kbyte and 16Kbyte 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6"/>
            <a:ext cx="6858048" cy="5572164"/>
          </a:xfrm>
          <a:prstGeom prst="rect">
            <a:avLst/>
          </a:prstGeom>
          <a:noFill/>
          <a:ln w="9525">
            <a:noFill/>
            <a:miter lim="800000"/>
            <a:headEnd/>
            <a:tailEnd/>
          </a:ln>
          <a:effec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 Versus Split Caches</a:t>
            </a:r>
          </a:p>
        </p:txBody>
      </p:sp>
      <p:sp>
        <p:nvSpPr>
          <p:cNvPr id="192515" name="Rectangle 3"/>
          <p:cNvSpPr>
            <a:spLocks noGrp="1" noChangeArrowheads="1"/>
          </p:cNvSpPr>
          <p:nvPr>
            <p:ph idx="1"/>
          </p:nvPr>
        </p:nvSpPr>
        <p:spPr>
          <a:xfrm>
            <a:off x="498474" y="1285860"/>
            <a:ext cx="7556313" cy="5191140"/>
          </a:xfrm>
        </p:spPr>
        <p:txBody>
          <a:bodyPr>
            <a:noAutofit/>
          </a:bodyPr>
          <a:lstStyle/>
          <a:p>
            <a:r>
              <a:rPr lang="en-GB" dirty="0">
                <a:solidFill>
                  <a:schemeClr val="tx1"/>
                </a:solidFill>
              </a:rPr>
              <a:t>Has become common to split cache:</a:t>
            </a:r>
          </a:p>
          <a:p>
            <a:pPr lvl="1"/>
            <a:r>
              <a:rPr lang="en-GB" dirty="0">
                <a:solidFill>
                  <a:schemeClr val="tx1"/>
                </a:solidFill>
              </a:rPr>
              <a:t>One dedicated to instructions</a:t>
            </a:r>
          </a:p>
          <a:p>
            <a:pPr lvl="1"/>
            <a:r>
              <a:rPr lang="en-GB" dirty="0">
                <a:solidFill>
                  <a:schemeClr val="tx1"/>
                </a:solidFill>
              </a:rPr>
              <a:t>One dedicated to data</a:t>
            </a:r>
          </a:p>
          <a:p>
            <a:pPr lvl="1"/>
            <a:r>
              <a:rPr lang="en-GB" dirty="0">
                <a:solidFill>
                  <a:schemeClr val="tx1"/>
                </a:solidFill>
              </a:rPr>
              <a:t>Both exist at the same level, typically as two L1 caches</a:t>
            </a:r>
          </a:p>
          <a:p>
            <a:r>
              <a:rPr lang="en-GB" dirty="0">
                <a:solidFill>
                  <a:schemeClr val="tx1"/>
                </a:solidFill>
              </a:rPr>
              <a:t>Advantages of unified cache: Higher hit rate</a:t>
            </a:r>
          </a:p>
          <a:p>
            <a:pPr lvl="1"/>
            <a:r>
              <a:rPr lang="en-GB" dirty="0">
                <a:solidFill>
                  <a:schemeClr val="tx1"/>
                </a:solidFill>
              </a:rPr>
              <a:t>Balances load of instruction and data fetches automatically</a:t>
            </a:r>
          </a:p>
          <a:p>
            <a:pPr lvl="1"/>
            <a:r>
              <a:rPr lang="en-GB" dirty="0">
                <a:solidFill>
                  <a:schemeClr val="tx1"/>
                </a:solidFill>
              </a:rPr>
              <a:t>Only one cache needs to be designed and implemented</a:t>
            </a:r>
          </a:p>
          <a:p>
            <a:r>
              <a:rPr lang="en-GB" dirty="0">
                <a:solidFill>
                  <a:schemeClr val="tx1"/>
                </a:solidFill>
              </a:rPr>
              <a:t>Trend is toward split caches at the L1 and unified caches for higher levels</a:t>
            </a:r>
          </a:p>
          <a:p>
            <a:r>
              <a:rPr lang="en-GB" dirty="0">
                <a:solidFill>
                  <a:schemeClr val="tx1"/>
                </a:solidFill>
              </a:rPr>
              <a:t>Advantages of split cache:</a:t>
            </a:r>
          </a:p>
          <a:p>
            <a:pPr lvl="1"/>
            <a:r>
              <a:rPr lang="en-GB" dirty="0">
                <a:solidFill>
                  <a:schemeClr val="tx1"/>
                </a:solidFill>
              </a:rPr>
              <a:t>Eliminates cache contention (tranh chấp) between instruction fetch/decode unit and execution unit</a:t>
            </a:r>
          </a:p>
          <a:p>
            <a:pPr lvl="2"/>
            <a:r>
              <a:rPr lang="en-GB" dirty="0">
                <a:solidFill>
                  <a:schemeClr val="tx1"/>
                </a:solidFill>
              </a:rPr>
              <a:t>Important in pipelining (cơ chế đường ống, output của xử lý này là input của xử lý kế tiếp)</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98474" y="1285860"/>
            <a:ext cx="7556313" cy="4840303"/>
          </a:xfrm>
        </p:spPr>
        <p:txBody>
          <a:bodyPr>
            <a:noAutofit/>
          </a:bodyPr>
          <a:lstStyle/>
          <a:p>
            <a:r>
              <a:rPr lang="en-US" sz="1800" b="1" dirty="0">
                <a:solidFill>
                  <a:schemeClr val="tx1"/>
                </a:solidFill>
              </a:rPr>
              <a:t>4.1- What are the differences among sequential access, direct access, and random access? </a:t>
            </a:r>
          </a:p>
          <a:p>
            <a:r>
              <a:rPr lang="en-US" sz="1800" b="1" dirty="0">
                <a:solidFill>
                  <a:schemeClr val="tx1"/>
                </a:solidFill>
              </a:rPr>
              <a:t>4.2-What is the general relationship among access time, memory cost, and capacity? </a:t>
            </a:r>
          </a:p>
          <a:p>
            <a:r>
              <a:rPr lang="en-US" sz="1800" b="1" dirty="0">
                <a:solidFill>
                  <a:schemeClr val="tx1"/>
                </a:solidFill>
              </a:rPr>
              <a:t>4.3- How does the principle of locality relate to the use of multiple memory levels? </a:t>
            </a:r>
          </a:p>
          <a:p>
            <a:r>
              <a:rPr lang="en-US" sz="1800" b="1" dirty="0">
                <a:solidFill>
                  <a:schemeClr val="tx1"/>
                </a:solidFill>
              </a:rPr>
              <a:t>4.4- What are the differences among direct mapping and associative mapping,? </a:t>
            </a:r>
          </a:p>
          <a:p>
            <a:r>
              <a:rPr lang="en-US" sz="1800" b="1" dirty="0">
                <a:solidFill>
                  <a:schemeClr val="tx1"/>
                </a:solidFill>
              </a:rPr>
              <a:t>4.5- For a direct-mapped cache, a main memory address is viewed as consisting of three fields. List and define the three fields. </a:t>
            </a:r>
          </a:p>
          <a:p>
            <a:r>
              <a:rPr lang="en-US" sz="1800" b="1" dirty="0">
                <a:solidFill>
                  <a:schemeClr val="tx1"/>
                </a:solidFill>
              </a:rPr>
              <a:t>4.6- For an associative cache, a main memory address is viewed as consisting of two fields. List and define the two fields.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solidFill>
                  <a:schemeClr val="tx1"/>
                </a:solidFill>
              </a:rPr>
              <a:t>Characteristics of Memory Systems</a:t>
            </a:r>
          </a:p>
          <a:p>
            <a:pPr marL="457200" lvl="2">
              <a:spcBef>
                <a:spcPts val="0"/>
              </a:spcBef>
              <a:buClr>
                <a:schemeClr val="bg2">
                  <a:lumMod val="75000"/>
                </a:schemeClr>
              </a:buClr>
            </a:pPr>
            <a:r>
              <a:rPr lang="en-US" dirty="0">
                <a:solidFill>
                  <a:schemeClr val="tx1"/>
                </a:solidFill>
              </a:rPr>
              <a:t>Location</a:t>
            </a:r>
          </a:p>
          <a:p>
            <a:pPr marL="457200" lvl="2">
              <a:spcBef>
                <a:spcPts val="0"/>
              </a:spcBef>
              <a:buClr>
                <a:schemeClr val="bg2">
                  <a:lumMod val="75000"/>
                </a:schemeClr>
              </a:buClr>
            </a:pPr>
            <a:r>
              <a:rPr lang="en-US" dirty="0">
                <a:solidFill>
                  <a:schemeClr val="tx1"/>
                </a:solidFill>
              </a:rPr>
              <a:t>Capacity</a:t>
            </a:r>
          </a:p>
          <a:p>
            <a:pPr marL="457200" lvl="2">
              <a:spcBef>
                <a:spcPts val="0"/>
              </a:spcBef>
              <a:buClr>
                <a:schemeClr val="bg2">
                  <a:lumMod val="75000"/>
                </a:schemeClr>
              </a:buClr>
            </a:pPr>
            <a:r>
              <a:rPr lang="en-US" dirty="0">
                <a:solidFill>
                  <a:schemeClr val="tx1"/>
                </a:solidFill>
              </a:rPr>
              <a:t>Unit of transfer</a:t>
            </a:r>
          </a:p>
          <a:p>
            <a:pPr>
              <a:spcBef>
                <a:spcPts val="600"/>
              </a:spcBef>
            </a:pPr>
            <a:r>
              <a:rPr lang="en-US" dirty="0">
                <a:solidFill>
                  <a:schemeClr val="tx1"/>
                </a:solidFill>
              </a:rPr>
              <a:t>Memory Hierarchy</a:t>
            </a:r>
          </a:p>
          <a:p>
            <a:pPr lvl="1"/>
            <a:r>
              <a:rPr lang="en-US" dirty="0">
                <a:solidFill>
                  <a:schemeClr val="tx1"/>
                </a:solidFill>
              </a:rPr>
              <a:t>How much?</a:t>
            </a:r>
          </a:p>
          <a:p>
            <a:pPr lvl="1"/>
            <a:r>
              <a:rPr lang="en-US" dirty="0">
                <a:solidFill>
                  <a:schemeClr val="tx1"/>
                </a:solidFill>
              </a:rPr>
              <a:t>How fast?</a:t>
            </a:r>
          </a:p>
          <a:p>
            <a:pPr lvl="1"/>
            <a:r>
              <a:rPr lang="en-US" dirty="0">
                <a:solidFill>
                  <a:schemeClr val="tx1"/>
                </a:solidFill>
              </a:rPr>
              <a:t>How expensive?</a:t>
            </a:r>
          </a:p>
          <a:p>
            <a:pPr>
              <a:spcBef>
                <a:spcPts val="600"/>
              </a:spcBef>
            </a:pPr>
            <a:r>
              <a:rPr lang="en-US" dirty="0">
                <a:solidFill>
                  <a:schemeClr val="tx1"/>
                </a:solidFill>
              </a:rPr>
              <a:t>Cache memory principles</a:t>
            </a:r>
          </a:p>
        </p:txBody>
      </p:sp>
      <p:sp>
        <p:nvSpPr>
          <p:cNvPr id="32" name="Content Placeholder 31"/>
          <p:cNvSpPr>
            <a:spLocks noGrp="1"/>
          </p:cNvSpPr>
          <p:nvPr>
            <p:ph sz="quarter" idx="4"/>
          </p:nvPr>
        </p:nvSpPr>
        <p:spPr>
          <a:xfrm>
            <a:off x="4429124" y="2643182"/>
            <a:ext cx="3862414" cy="2571768"/>
          </a:xfrm>
        </p:spPr>
        <p:txBody>
          <a:bodyPr>
            <a:normAutofit/>
          </a:bodyPr>
          <a:lstStyle/>
          <a:p>
            <a:pPr marL="228600" lvl="1">
              <a:spcBef>
                <a:spcPts val="1800"/>
              </a:spcBef>
              <a:buClr>
                <a:schemeClr val="accent1"/>
              </a:buClr>
            </a:pPr>
            <a:r>
              <a:rPr lang="en-US" dirty="0">
                <a:solidFill>
                  <a:schemeClr val="tx1"/>
                </a:solidFill>
              </a:rPr>
              <a:t>Elements of cache design</a:t>
            </a:r>
          </a:p>
          <a:p>
            <a:pPr marL="457200" lvl="2">
              <a:spcBef>
                <a:spcPts val="0"/>
              </a:spcBef>
              <a:buClr>
                <a:schemeClr val="bg2">
                  <a:lumMod val="75000"/>
                </a:schemeClr>
              </a:buClr>
            </a:pPr>
            <a:r>
              <a:rPr lang="en-US" dirty="0">
                <a:solidFill>
                  <a:schemeClr val="tx1"/>
                </a:solidFill>
              </a:rPr>
              <a:t>Cache addresses</a:t>
            </a:r>
          </a:p>
          <a:p>
            <a:pPr marL="457200" lvl="2">
              <a:spcBef>
                <a:spcPts val="0"/>
              </a:spcBef>
              <a:buClr>
                <a:schemeClr val="bg2">
                  <a:lumMod val="75000"/>
                </a:schemeClr>
              </a:buClr>
            </a:pPr>
            <a:r>
              <a:rPr lang="en-US" dirty="0">
                <a:solidFill>
                  <a:schemeClr val="tx1"/>
                </a:solidFill>
              </a:rPr>
              <a:t>Cache size</a:t>
            </a:r>
          </a:p>
          <a:p>
            <a:pPr marL="457200" lvl="2">
              <a:spcBef>
                <a:spcPts val="0"/>
              </a:spcBef>
              <a:buClr>
                <a:schemeClr val="bg2">
                  <a:lumMod val="75000"/>
                </a:schemeClr>
              </a:buClr>
            </a:pPr>
            <a:r>
              <a:rPr lang="en-US" dirty="0">
                <a:solidFill>
                  <a:schemeClr val="tx1"/>
                </a:solidFill>
              </a:rPr>
              <a:t>Mapping function</a:t>
            </a:r>
          </a:p>
          <a:p>
            <a:pPr marL="457200" lvl="2">
              <a:spcBef>
                <a:spcPts val="0"/>
              </a:spcBef>
              <a:buClr>
                <a:schemeClr val="bg2">
                  <a:lumMod val="75000"/>
                </a:schemeClr>
              </a:buClr>
            </a:pPr>
            <a:r>
              <a:rPr lang="en-US" dirty="0">
                <a:solidFill>
                  <a:schemeClr val="tx1"/>
                </a:solidFill>
              </a:rPr>
              <a:t>Replacement algorithms</a:t>
            </a:r>
          </a:p>
          <a:p>
            <a:pPr marL="457200" lvl="2">
              <a:spcBef>
                <a:spcPts val="0"/>
              </a:spcBef>
              <a:buClr>
                <a:schemeClr val="bg2">
                  <a:lumMod val="75000"/>
                </a:schemeClr>
              </a:buClr>
            </a:pPr>
            <a:r>
              <a:rPr lang="en-US" dirty="0">
                <a:solidFill>
                  <a:schemeClr val="tx1"/>
                </a:solidFill>
              </a:rPr>
              <a:t>Write policy</a:t>
            </a:r>
          </a:p>
          <a:p>
            <a:pPr marL="457200" lvl="2">
              <a:spcBef>
                <a:spcPts val="0"/>
              </a:spcBef>
              <a:buClr>
                <a:schemeClr val="bg2">
                  <a:lumMod val="75000"/>
                </a:schemeClr>
              </a:buClr>
            </a:pPr>
            <a:r>
              <a:rPr lang="en-US" dirty="0">
                <a:solidFill>
                  <a:schemeClr val="tx1"/>
                </a:solidFill>
              </a:rPr>
              <a:t>Line size</a:t>
            </a:r>
          </a:p>
          <a:p>
            <a:pPr marL="457200" lvl="2">
              <a:spcBef>
                <a:spcPts val="0"/>
              </a:spcBef>
              <a:buClr>
                <a:schemeClr val="bg2">
                  <a:lumMod val="75000"/>
                </a:schemeClr>
              </a:buClr>
            </a:pPr>
            <a:r>
              <a:rPr lang="en-US" dirty="0">
                <a:solidFill>
                  <a:schemeClr val="tx1"/>
                </a:solidFill>
              </a:rPr>
              <a:t>Number of caches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Cache</a:t>
            </a:r>
          </a:p>
          <a:p>
            <a:r>
              <a:rPr lang="en-US" sz="2800" dirty="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6"/>
            <a:ext cx="9144000" cy="714380"/>
          </a:xfrm>
        </p:spPr>
        <p:txBody>
          <a:bodyPr/>
          <a:lstStyle/>
          <a:p>
            <a:r>
              <a:rPr lang="en-GB" sz="2800" dirty="0">
                <a:effectLst>
                  <a:outerShdw blurRad="38100" dist="38100" dir="2700000" algn="tl">
                    <a:srgbClr val="000000">
                      <a:alpha val="43137"/>
                    </a:srgbClr>
                  </a:outerShdw>
                </a:effectLst>
              </a:rPr>
              <a:t>Key Characteristics of Computer Memory Systems</a:t>
            </a: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4"/>
          </a:xfrm>
          <a:prstGeom prst="rect">
            <a:avLst/>
          </a:prstGeom>
          <a:noFill/>
          <a:ln w="9525">
            <a:noFill/>
            <a:miter lim="800000"/>
            <a:headEnd/>
            <a:tailEnd/>
          </a:ln>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6"/>
          </a:xfrm>
        </p:spPr>
        <p:txBody>
          <a:bodyPr/>
          <a:lstStyle/>
          <a:p>
            <a:pPr algn="ctr"/>
            <a:r>
              <a:rPr lang="en-GB" dirty="0">
                <a:effectLst>
                  <a:outerShdw blurRad="38100" dist="38100" dir="2700000" algn="tl">
                    <a:srgbClr val="000000">
                      <a:alpha val="43137"/>
                    </a:srgbClr>
                  </a:outerShdw>
                </a:effectLst>
              </a:rPr>
              <a:t>Characteristics of Memory Systems</a:t>
            </a:r>
          </a:p>
        </p:txBody>
      </p:sp>
      <p:sp>
        <p:nvSpPr>
          <p:cNvPr id="8195" name="Rectangle 3"/>
          <p:cNvSpPr>
            <a:spLocks noGrp="1" noChangeArrowheads="1"/>
          </p:cNvSpPr>
          <p:nvPr>
            <p:ph idx="1"/>
          </p:nvPr>
        </p:nvSpPr>
        <p:spPr>
          <a:xfrm>
            <a:off x="285720" y="1374779"/>
            <a:ext cx="8429684" cy="5054617"/>
          </a:xfrm>
        </p:spPr>
        <p:txBody>
          <a:bodyPr>
            <a:noAutofit/>
          </a:bodyPr>
          <a:lstStyle/>
          <a:p>
            <a:r>
              <a:rPr lang="en-GB" sz="2400" dirty="0">
                <a:solidFill>
                  <a:schemeClr val="tx1"/>
                </a:solidFill>
              </a:rPr>
              <a:t>Location</a:t>
            </a:r>
          </a:p>
          <a:p>
            <a:pPr lvl="1"/>
            <a:r>
              <a:rPr lang="en-GB" sz="2000" dirty="0">
                <a:solidFill>
                  <a:schemeClr val="tx1"/>
                </a:solidFill>
              </a:rPr>
              <a:t>Refers to whether memory is internal and external to the computer</a:t>
            </a:r>
          </a:p>
          <a:p>
            <a:pPr lvl="1"/>
            <a:r>
              <a:rPr lang="en-GB" sz="2000" dirty="0">
                <a:solidFill>
                  <a:schemeClr val="tx1"/>
                </a:solidFill>
              </a:rPr>
              <a:t>Internal memory is often equated (make equal) with main memory</a:t>
            </a:r>
          </a:p>
          <a:p>
            <a:pPr lvl="1"/>
            <a:r>
              <a:rPr lang="en-GB" sz="2000" dirty="0">
                <a:solidFill>
                  <a:schemeClr val="tx1"/>
                </a:solidFill>
              </a:rPr>
              <a:t>Processor requires its own local memory, in the form of registers</a:t>
            </a:r>
          </a:p>
          <a:p>
            <a:pPr lvl="1"/>
            <a:r>
              <a:rPr lang="en-GB" sz="2000" dirty="0">
                <a:solidFill>
                  <a:schemeClr val="tx1"/>
                </a:solidFill>
              </a:rPr>
              <a:t>Cache is another form of internal memory</a:t>
            </a:r>
          </a:p>
          <a:p>
            <a:pPr lvl="1"/>
            <a:r>
              <a:rPr lang="en-GB" sz="2000" dirty="0">
                <a:solidFill>
                  <a:schemeClr val="tx1"/>
                </a:solidFill>
              </a:rPr>
              <a:t>External memory consists of peripheral storage devices that are accessible to the processor via I/O controllers</a:t>
            </a:r>
          </a:p>
          <a:p>
            <a:r>
              <a:rPr lang="en-GB" sz="2400" dirty="0">
                <a:solidFill>
                  <a:schemeClr val="tx1"/>
                </a:solidFill>
              </a:rPr>
              <a:t>Capacity</a:t>
            </a:r>
          </a:p>
          <a:p>
            <a:pPr lvl="1"/>
            <a:r>
              <a:rPr lang="en-GB" sz="2000" dirty="0">
                <a:solidFill>
                  <a:schemeClr val="tx1"/>
                </a:solidFill>
              </a:rPr>
              <a:t>Memory is typically expressed in terms of bytes</a:t>
            </a:r>
          </a:p>
          <a:p>
            <a:r>
              <a:rPr lang="en-GB" sz="2400" dirty="0">
                <a:solidFill>
                  <a:schemeClr val="tx1"/>
                </a:solidFill>
              </a:rPr>
              <a:t>Unit of transfer</a:t>
            </a:r>
          </a:p>
          <a:p>
            <a:pPr lvl="1"/>
            <a:r>
              <a:rPr lang="en-GB" sz="2000" dirty="0">
                <a:solidFill>
                  <a:schemeClr val="tx1"/>
                </a:solidFill>
              </a:rPr>
              <a:t>For internal memory the unit of transfer is equal to the number of electrical lines into and out of the memory module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a:effectLst>
                  <a:outerShdw blurRad="38100" dist="38100" dir="2700000" algn="tl">
                    <a:srgbClr val="000000">
                      <a:alpha val="43137"/>
                    </a:srgbClr>
                  </a:outerShdw>
                </a:effectLst>
              </a:rPr>
              <a:t>Method of Accessing Units of Data</a:t>
            </a: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Capacity and Performance:</a:t>
            </a: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a:effectLst>
                  <a:outerShdw blurRad="38100" dist="38100" dir="2700000" algn="tl">
                    <a:srgbClr val="000000">
                      <a:alpha val="43137"/>
                    </a:srgbClr>
                  </a:outerShdw>
                </a:effectLst>
              </a:rPr>
              <a:t>Memory</a:t>
            </a: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600" lvl="1">
              <a:spcBef>
                <a:spcPts val="2000"/>
              </a:spcBef>
              <a:buClr>
                <a:schemeClr val="accent1"/>
              </a:buClr>
            </a:pPr>
            <a:r>
              <a:rPr lang="en-US" sz="2162" dirty="0">
                <a:solidFill>
                  <a:schemeClr val="tx1"/>
                </a:solidFill>
              </a:rPr>
              <a:t>The most common forms are: </a:t>
            </a:r>
          </a:p>
          <a:p>
            <a:pPr lvl="1"/>
            <a:r>
              <a:rPr lang="en-US" sz="1765" dirty="0">
                <a:solidFill>
                  <a:schemeClr val="tx1"/>
                </a:solidFill>
              </a:rPr>
              <a:t>Semiconductor memory</a:t>
            </a:r>
          </a:p>
          <a:p>
            <a:pPr lvl="1"/>
            <a:r>
              <a:rPr lang="en-US" sz="1765" dirty="0">
                <a:solidFill>
                  <a:schemeClr val="tx1"/>
                </a:solidFill>
              </a:rPr>
              <a:t>Magnetic surface memory </a:t>
            </a:r>
          </a:p>
          <a:p>
            <a:pPr lvl="1"/>
            <a:r>
              <a:rPr lang="en-US" sz="1765" dirty="0">
                <a:solidFill>
                  <a:schemeClr val="tx1"/>
                </a:solidFill>
              </a:rPr>
              <a:t>Optical</a:t>
            </a:r>
          </a:p>
          <a:p>
            <a:pPr lvl="1"/>
            <a:r>
              <a:rPr lang="en-US" sz="1765" dirty="0">
                <a:solidFill>
                  <a:schemeClr val="tx1"/>
                </a:solidFill>
              </a:rPr>
              <a:t>Magneto-optical</a:t>
            </a:r>
          </a:p>
          <a:p>
            <a:pPr marL="228600" lvl="1">
              <a:spcBef>
                <a:spcPts val="2000"/>
              </a:spcBef>
              <a:buClr>
                <a:schemeClr val="accent1"/>
              </a:buClr>
            </a:pPr>
            <a:r>
              <a:rPr lang="en-US" sz="2118" dirty="0">
                <a:solidFill>
                  <a:schemeClr val="tx1"/>
                </a:solidFill>
              </a:rPr>
              <a:t>Several physical characteristics of data storage are important:</a:t>
            </a:r>
          </a:p>
          <a:p>
            <a:pPr lvl="1"/>
            <a:r>
              <a:rPr lang="en-US" dirty="0">
                <a:solidFill>
                  <a:schemeClr val="tx1"/>
                </a:solidFill>
              </a:rPr>
              <a:t>Volatile memory </a:t>
            </a:r>
          </a:p>
          <a:p>
            <a:pPr lvl="2"/>
            <a:r>
              <a:rPr lang="en-US" dirty="0">
                <a:solidFill>
                  <a:schemeClr val="tx1"/>
                </a:solidFill>
              </a:rPr>
              <a:t>Information decays naturally or is lost when electrical power is switched off</a:t>
            </a:r>
          </a:p>
          <a:p>
            <a:pPr lvl="1"/>
            <a:r>
              <a:rPr lang="en-US" dirty="0">
                <a:solidFill>
                  <a:schemeClr val="tx1"/>
                </a:solidFill>
              </a:rPr>
              <a:t>Nonvolatile memory </a:t>
            </a:r>
          </a:p>
          <a:p>
            <a:pPr lvl="2"/>
            <a:r>
              <a:rPr lang="en-US" dirty="0">
                <a:solidFill>
                  <a:schemeClr val="tx1"/>
                </a:solidFill>
              </a:rPr>
              <a:t>Once recorded, information remains without deterioration until deliberately changed</a:t>
            </a:r>
          </a:p>
          <a:p>
            <a:pPr lvl="2"/>
            <a:r>
              <a:rPr lang="en-US" dirty="0">
                <a:solidFill>
                  <a:schemeClr val="tx1"/>
                </a:solidFill>
              </a:rPr>
              <a:t>No electrical power is needed to retain information</a:t>
            </a:r>
          </a:p>
          <a:p>
            <a:pPr lvl="1"/>
            <a:r>
              <a:rPr lang="en-US" dirty="0">
                <a:solidFill>
                  <a:schemeClr val="tx1"/>
                </a:solidFill>
              </a:rPr>
              <a:t>Magnetic-surface memories : Are nonvolatile</a:t>
            </a:r>
          </a:p>
          <a:p>
            <a:pPr lvl="1"/>
            <a:r>
              <a:rPr lang="en-US" dirty="0">
                <a:solidFill>
                  <a:schemeClr val="tx1"/>
                </a:solidFill>
              </a:rPr>
              <a:t>Semiconductor memory : May be either volatile or nonvolatile</a:t>
            </a:r>
          </a:p>
          <a:p>
            <a:pPr lvl="1"/>
            <a:r>
              <a:rPr lang="en-US" dirty="0">
                <a:solidFill>
                  <a:schemeClr val="tx1"/>
                </a:solidFill>
              </a:rPr>
              <a:t>Nonerasable memory</a:t>
            </a:r>
          </a:p>
          <a:p>
            <a:pPr lvl="2"/>
            <a:r>
              <a:rPr lang="en-US" dirty="0">
                <a:solidFill>
                  <a:schemeClr val="tx1"/>
                </a:solidFill>
              </a:rPr>
              <a:t>Cannot be altered, except by destroying the storage unit</a:t>
            </a:r>
          </a:p>
          <a:p>
            <a:pPr lvl="2"/>
            <a:r>
              <a:rPr lang="en-US" dirty="0">
                <a:solidFill>
                  <a:schemeClr val="tx1"/>
                </a:solidFill>
              </a:rPr>
              <a:t>Semiconductor memory of this type is known as read-only memory (ROM)</a:t>
            </a:r>
          </a:p>
          <a:p>
            <a:pPr marL="228600" lvl="1">
              <a:spcBef>
                <a:spcPts val="2000"/>
              </a:spcBef>
              <a:buClr>
                <a:schemeClr val="accent1"/>
              </a:buClr>
            </a:pPr>
            <a:r>
              <a:rPr lang="en-US" sz="2065" dirty="0">
                <a:solidFill>
                  <a:schemeClr val="tx1"/>
                </a:solidFill>
              </a:rPr>
              <a:t>For random-access memory the organization is a key design issue</a:t>
            </a:r>
          </a:p>
          <a:p>
            <a:pPr lvl="1"/>
            <a:r>
              <a:rPr lang="en-US" sz="1806" dirty="0">
                <a:solidFill>
                  <a:schemeClr val="tx1"/>
                </a:solidFill>
              </a:rPr>
              <a:t>Organization refers to the physical arrangement of bits to form words</a:t>
            </a:r>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7080</TotalTime>
  <Words>11545</Words>
  <Application>Microsoft Office PowerPoint</Application>
  <PresentationFormat>On-screen Show (4:3)</PresentationFormat>
  <Paragraphs>1030</Paragraphs>
  <Slides>47</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Capacity and Performance:</vt:lpstr>
      <vt:lpstr>Memory</vt:lpstr>
      <vt:lpstr>Memory Hierarchy</vt:lpstr>
      <vt:lpstr>Memory Hierarchy…</vt:lpstr>
      <vt:lpstr>4.2- Cache Memory Principles</vt:lpstr>
      <vt:lpstr>What is a Cache?</vt:lpstr>
      <vt:lpstr>Cache/Main Memory Structure</vt:lpstr>
      <vt:lpstr>Cache/Main Memory: Some concepts</vt:lpstr>
      <vt:lpstr>Cache/Main Memory: Some concepts</vt:lpstr>
      <vt:lpstr>Cache/Main Memory: Some concepts</vt:lpstr>
      <vt:lpstr>Cache/Main Memory: Some concepts</vt:lpstr>
      <vt:lpstr>Cache/Main Memory: Some concepts</vt:lpstr>
      <vt:lpstr>4.3- Elements of Cache Design</vt:lpstr>
      <vt:lpstr>Cache Addresses: Virtual Address</vt:lpstr>
      <vt:lpstr>Logical  and  Physical  Caches</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PowerPoint Presentation</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Thanh Thanh</cp:lastModifiedBy>
  <cp:revision>194</cp:revision>
  <dcterms:created xsi:type="dcterms:W3CDTF">2012-06-19T17:26:14Z</dcterms:created>
  <dcterms:modified xsi:type="dcterms:W3CDTF">2018-09-22T02:22:01Z</dcterms:modified>
</cp:coreProperties>
</file>