
<file path=[Content_Types].xml><?xml version="1.0" encoding="utf-8"?>
<Types xmlns="http://schemas.openxmlformats.org/package/2006/content-types">
  <Default Extension="png" ContentType="image/png"/>
  <Default Extension="pdf" ContentType="application/pdf"/>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5" r:id="rId1"/>
  </p:sldMasterIdLst>
  <p:notesMasterIdLst>
    <p:notesMasterId r:id="rId39"/>
  </p:notesMasterIdLst>
  <p:handoutMasterIdLst>
    <p:handoutMasterId r:id="rId40"/>
  </p:handoutMasterIdLst>
  <p:sldIdLst>
    <p:sldId id="351" r:id="rId2"/>
    <p:sldId id="352" r:id="rId3"/>
    <p:sldId id="353" r:id="rId4"/>
    <p:sldId id="354" r:id="rId5"/>
    <p:sldId id="355" r:id="rId6"/>
    <p:sldId id="327" r:id="rId7"/>
    <p:sldId id="273" r:id="rId8"/>
    <p:sldId id="341" r:id="rId9"/>
    <p:sldId id="325" r:id="rId10"/>
    <p:sldId id="308" r:id="rId11"/>
    <p:sldId id="343" r:id="rId12"/>
    <p:sldId id="344" r:id="rId13"/>
    <p:sldId id="309" r:id="rId14"/>
    <p:sldId id="277" r:id="rId15"/>
    <p:sldId id="278" r:id="rId16"/>
    <p:sldId id="279" r:id="rId17"/>
    <p:sldId id="333" r:id="rId18"/>
    <p:sldId id="310" r:id="rId19"/>
    <p:sldId id="311" r:id="rId20"/>
    <p:sldId id="345" r:id="rId21"/>
    <p:sldId id="357" r:id="rId22"/>
    <p:sldId id="347" r:id="rId23"/>
    <p:sldId id="348" r:id="rId24"/>
    <p:sldId id="349" r:id="rId25"/>
    <p:sldId id="346" r:id="rId26"/>
    <p:sldId id="302" r:id="rId27"/>
    <p:sldId id="303" r:id="rId28"/>
    <p:sldId id="326" r:id="rId29"/>
    <p:sldId id="350" r:id="rId30"/>
    <p:sldId id="328" r:id="rId31"/>
    <p:sldId id="305" r:id="rId32"/>
    <p:sldId id="329" r:id="rId33"/>
    <p:sldId id="330" r:id="rId34"/>
    <p:sldId id="334" r:id="rId35"/>
    <p:sldId id="331" r:id="rId36"/>
    <p:sldId id="358" r:id="rId37"/>
    <p:sldId id="338" r:id="rId38"/>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itchFamily="33"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33"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33"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33"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33" charset="0"/>
        <a:ea typeface="+mn-ea"/>
        <a:cs typeface="+mn-cs"/>
      </a:defRPr>
    </a:lvl5pPr>
    <a:lvl6pPr marL="2286000" algn="l" defTabSz="457200" rtl="0" eaLnBrk="1" latinLnBrk="0" hangingPunct="1">
      <a:defRPr sz="2400" kern="1200">
        <a:solidFill>
          <a:schemeClr val="tx1"/>
        </a:solidFill>
        <a:latin typeface="Times New Roman" pitchFamily="33" charset="0"/>
        <a:ea typeface="+mn-ea"/>
        <a:cs typeface="+mn-cs"/>
      </a:defRPr>
    </a:lvl6pPr>
    <a:lvl7pPr marL="2743200" algn="l" defTabSz="457200" rtl="0" eaLnBrk="1" latinLnBrk="0" hangingPunct="1">
      <a:defRPr sz="2400" kern="1200">
        <a:solidFill>
          <a:schemeClr val="tx1"/>
        </a:solidFill>
        <a:latin typeface="Times New Roman" pitchFamily="33" charset="0"/>
        <a:ea typeface="+mn-ea"/>
        <a:cs typeface="+mn-cs"/>
      </a:defRPr>
    </a:lvl7pPr>
    <a:lvl8pPr marL="3200400" algn="l" defTabSz="457200" rtl="0" eaLnBrk="1" latinLnBrk="0" hangingPunct="1">
      <a:defRPr sz="2400" kern="1200">
        <a:solidFill>
          <a:schemeClr val="tx1"/>
        </a:solidFill>
        <a:latin typeface="Times New Roman" pitchFamily="33" charset="0"/>
        <a:ea typeface="+mn-ea"/>
        <a:cs typeface="+mn-cs"/>
      </a:defRPr>
    </a:lvl8pPr>
    <a:lvl9pPr marL="3657600" algn="l" defTabSz="457200" rtl="0" eaLnBrk="1" latinLnBrk="0" hangingPunct="1">
      <a:defRPr sz="2400" kern="1200">
        <a:solidFill>
          <a:schemeClr val="tx1"/>
        </a:solidFill>
        <a:latin typeface="Times New Roman" pitchFamily="33"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FF99"/>
    <a:srgbClr val="0000CC"/>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799" autoAdjust="0"/>
    <p:restoredTop sz="74290" autoAdjust="0"/>
  </p:normalViewPr>
  <p:slideViewPr>
    <p:cSldViewPr>
      <p:cViewPr varScale="1">
        <p:scale>
          <a:sx n="54" d="100"/>
          <a:sy n="54" d="100"/>
        </p:scale>
        <p:origin x="2022" y="36"/>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Lst>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_rels/viewProps.xml.rels><?xml version="1.0" encoding="UTF-8" standalone="yes"?>
<Relationships xmlns="http://schemas.openxmlformats.org/package/2006/relationships"><Relationship Id="rId8" Type="http://schemas.openxmlformats.org/officeDocument/2006/relationships/slide" Target="slides/slide26.xml"/><Relationship Id="rId13" Type="http://schemas.openxmlformats.org/officeDocument/2006/relationships/slide" Target="slides/slide37.xml"/><Relationship Id="rId3" Type="http://schemas.openxmlformats.org/officeDocument/2006/relationships/slide" Target="slides/slide8.xml"/><Relationship Id="rId7" Type="http://schemas.openxmlformats.org/officeDocument/2006/relationships/slide" Target="slides/slide21.xml"/><Relationship Id="rId12" Type="http://schemas.openxmlformats.org/officeDocument/2006/relationships/slide" Target="slides/slide35.xml"/><Relationship Id="rId2" Type="http://schemas.openxmlformats.org/officeDocument/2006/relationships/slide" Target="slides/slide7.xml"/><Relationship Id="rId1" Type="http://schemas.openxmlformats.org/officeDocument/2006/relationships/slide" Target="slides/slide1.xml"/><Relationship Id="rId6" Type="http://schemas.openxmlformats.org/officeDocument/2006/relationships/slide" Target="slides/slide18.xml"/><Relationship Id="rId11" Type="http://schemas.openxmlformats.org/officeDocument/2006/relationships/slide" Target="slides/slide33.xml"/><Relationship Id="rId5" Type="http://schemas.openxmlformats.org/officeDocument/2006/relationships/slide" Target="slides/slide10.xml"/><Relationship Id="rId10" Type="http://schemas.openxmlformats.org/officeDocument/2006/relationships/slide" Target="slides/slide31.xml"/><Relationship Id="rId4" Type="http://schemas.openxmlformats.org/officeDocument/2006/relationships/slide" Target="slides/slide9.xml"/><Relationship Id="rId9" Type="http://schemas.openxmlformats.org/officeDocument/2006/relationships/slide" Target="slides/slide2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23BE324-DA86-ED4B-A593-27E2A934B691}" type="doc">
      <dgm:prSet loTypeId="urn:microsoft.com/office/officeart/2005/8/layout/lProcess2" loCatId="list" qsTypeId="urn:microsoft.com/office/officeart/2005/8/quickstyle/simple4" qsCatId="simple" csTypeId="urn:microsoft.com/office/officeart/2005/8/colors/accent1_2" csCatId="accent1" phldr="1"/>
      <dgm:spPr/>
      <dgm:t>
        <a:bodyPr/>
        <a:lstStyle/>
        <a:p>
          <a:endParaRPr lang="en-US"/>
        </a:p>
      </dgm:t>
    </dgm:pt>
    <dgm:pt modelId="{CA404423-6AB9-EB4A-85D9-76B337FDB174}">
      <dgm:prSet/>
      <dgm:spPr>
        <a:ln>
          <a:solidFill>
            <a:schemeClr val="accent3"/>
          </a:solidFill>
        </a:ln>
      </dgm:spPr>
      <dgm:t>
        <a:bodyPr/>
        <a:lstStyle/>
        <a:p>
          <a:pPr rtl="0"/>
          <a:r>
            <a:rPr lang="en-US" dirty="0">
              <a:effectLst>
                <a:outerShdw blurRad="38100" dist="38100" dir="2700000" algn="tl">
                  <a:srgbClr val="000000">
                    <a:alpha val="43137"/>
                  </a:srgbClr>
                </a:outerShdw>
              </a:effectLst>
            </a:rPr>
            <a:t>EPROM</a:t>
          </a:r>
        </a:p>
      </dgm:t>
    </dgm:pt>
    <dgm:pt modelId="{87E0A1A0-3D6C-E44A-A686-A38CE1113DBF}" type="parTrans" cxnId="{387B7D78-C7C4-444B-B9AC-A3B1F7827C2E}">
      <dgm:prSet/>
      <dgm:spPr/>
      <dgm:t>
        <a:bodyPr/>
        <a:lstStyle/>
        <a:p>
          <a:endParaRPr lang="en-US"/>
        </a:p>
      </dgm:t>
    </dgm:pt>
    <dgm:pt modelId="{FE595A42-11C2-5545-9CAC-BEFD7802AE55}" type="sibTrans" cxnId="{387B7D78-C7C4-444B-B9AC-A3B1F7827C2E}">
      <dgm:prSet/>
      <dgm:spPr/>
      <dgm:t>
        <a:bodyPr/>
        <a:lstStyle/>
        <a:p>
          <a:endParaRPr lang="en-US"/>
        </a:p>
      </dgm:t>
    </dgm:pt>
    <dgm:pt modelId="{49316F22-BDD9-D344-8DF7-6042A787739E}">
      <dgm:prSet/>
      <dgm:spPr>
        <a:ln>
          <a:solidFill>
            <a:schemeClr val="accent1"/>
          </a:solidFill>
        </a:ln>
      </dgm:spPr>
      <dgm:t>
        <a:bodyPr/>
        <a:lstStyle/>
        <a:p>
          <a:pPr rtl="0"/>
          <a:r>
            <a:rPr lang="en-US" b="1" dirty="0">
              <a:effectLst>
                <a:outerShdw blurRad="38100" dist="38100" dir="2700000" algn="tl">
                  <a:srgbClr val="000000">
                    <a:alpha val="43137"/>
                  </a:srgbClr>
                </a:outerShdw>
              </a:effectLst>
            </a:rPr>
            <a:t>Erasable programmable read-only memory</a:t>
          </a:r>
        </a:p>
      </dgm:t>
    </dgm:pt>
    <dgm:pt modelId="{B0AB3EC3-0FBB-3B4A-B331-5C9FEEF4572D}" type="parTrans" cxnId="{EBD9BF48-6EF2-FC4F-9767-F5F9F3682BE3}">
      <dgm:prSet/>
      <dgm:spPr/>
      <dgm:t>
        <a:bodyPr/>
        <a:lstStyle/>
        <a:p>
          <a:endParaRPr lang="en-US"/>
        </a:p>
      </dgm:t>
    </dgm:pt>
    <dgm:pt modelId="{A1F0993D-402E-E94A-83D8-125058334C98}" type="sibTrans" cxnId="{EBD9BF48-6EF2-FC4F-9767-F5F9F3682BE3}">
      <dgm:prSet/>
      <dgm:spPr/>
      <dgm:t>
        <a:bodyPr/>
        <a:lstStyle/>
        <a:p>
          <a:endParaRPr lang="en-US"/>
        </a:p>
      </dgm:t>
    </dgm:pt>
    <dgm:pt modelId="{A4CBAA80-C409-2A44-AF1F-158DEAC61387}">
      <dgm:prSet/>
      <dgm:spPr>
        <a:ln>
          <a:solidFill>
            <a:schemeClr val="accent1"/>
          </a:solidFill>
        </a:ln>
      </dgm:spPr>
      <dgm:t>
        <a:bodyPr/>
        <a:lstStyle/>
        <a:p>
          <a:pPr rtl="0"/>
          <a:r>
            <a:rPr lang="en-US" b="1" dirty="0">
              <a:effectLst>
                <a:outerShdw blurRad="38100" dist="38100" dir="2700000" algn="tl">
                  <a:srgbClr val="000000">
                    <a:alpha val="43137"/>
                  </a:srgbClr>
                </a:outerShdw>
              </a:effectLst>
            </a:rPr>
            <a:t>Erasure process can be performed repeatedly</a:t>
          </a:r>
        </a:p>
      </dgm:t>
    </dgm:pt>
    <dgm:pt modelId="{3B600059-A870-FC48-B37A-5F576F53E857}" type="parTrans" cxnId="{C28F1EA8-43F5-A844-BF09-5E2D8CFA211A}">
      <dgm:prSet/>
      <dgm:spPr/>
      <dgm:t>
        <a:bodyPr/>
        <a:lstStyle/>
        <a:p>
          <a:endParaRPr lang="en-US"/>
        </a:p>
      </dgm:t>
    </dgm:pt>
    <dgm:pt modelId="{7715F170-5F76-1B4A-8FDA-E988BD0AFEC0}" type="sibTrans" cxnId="{C28F1EA8-43F5-A844-BF09-5E2D8CFA211A}">
      <dgm:prSet/>
      <dgm:spPr/>
      <dgm:t>
        <a:bodyPr/>
        <a:lstStyle/>
        <a:p>
          <a:endParaRPr lang="en-US"/>
        </a:p>
      </dgm:t>
    </dgm:pt>
    <dgm:pt modelId="{9D8833F6-FFF2-0043-8E19-662F3ECC0C69}">
      <dgm:prSet/>
      <dgm:spPr>
        <a:ln>
          <a:solidFill>
            <a:schemeClr val="accent1"/>
          </a:solidFill>
        </a:ln>
      </dgm:spPr>
      <dgm:t>
        <a:bodyPr/>
        <a:lstStyle/>
        <a:p>
          <a:pPr rtl="0"/>
          <a:r>
            <a:rPr lang="en-US" b="1" dirty="0">
              <a:effectLst>
                <a:outerShdw blurRad="38100" dist="38100" dir="2700000" algn="tl">
                  <a:srgbClr val="000000">
                    <a:alpha val="43137"/>
                  </a:srgbClr>
                </a:outerShdw>
              </a:effectLst>
            </a:rPr>
            <a:t>More expensive than PROM but it has the advantage of the multiple update capability </a:t>
          </a:r>
        </a:p>
      </dgm:t>
    </dgm:pt>
    <dgm:pt modelId="{3B768F97-B4E7-2F4E-9C97-87DEA25921EC}" type="parTrans" cxnId="{7CF9623A-666F-6647-802A-A95493F8EBAC}">
      <dgm:prSet/>
      <dgm:spPr/>
      <dgm:t>
        <a:bodyPr/>
        <a:lstStyle/>
        <a:p>
          <a:endParaRPr lang="en-US"/>
        </a:p>
      </dgm:t>
    </dgm:pt>
    <dgm:pt modelId="{94D34039-8F97-4244-BD50-B01B3B91FF83}" type="sibTrans" cxnId="{7CF9623A-666F-6647-802A-A95493F8EBAC}">
      <dgm:prSet/>
      <dgm:spPr/>
      <dgm:t>
        <a:bodyPr/>
        <a:lstStyle/>
        <a:p>
          <a:endParaRPr lang="en-US"/>
        </a:p>
      </dgm:t>
    </dgm:pt>
    <dgm:pt modelId="{DF8EF88C-8D84-8C43-B810-AFB4651BAA39}">
      <dgm:prSet/>
      <dgm:spPr>
        <a:ln>
          <a:solidFill>
            <a:schemeClr val="accent3"/>
          </a:solidFill>
        </a:ln>
      </dgm:spPr>
      <dgm:t>
        <a:bodyPr/>
        <a:lstStyle/>
        <a:p>
          <a:pPr rtl="0"/>
          <a:r>
            <a:rPr lang="en-US" dirty="0">
              <a:effectLst>
                <a:outerShdw blurRad="38100" dist="38100" dir="2700000" algn="tl">
                  <a:srgbClr val="000000">
                    <a:alpha val="43137"/>
                  </a:srgbClr>
                </a:outerShdw>
              </a:effectLst>
            </a:rPr>
            <a:t>EEPROM</a:t>
          </a:r>
        </a:p>
      </dgm:t>
    </dgm:pt>
    <dgm:pt modelId="{DEF28F56-1015-8A41-A6BA-78C83248F303}" type="parTrans" cxnId="{EF616C56-3C8C-964B-9057-3E238C0F0AAC}">
      <dgm:prSet/>
      <dgm:spPr/>
      <dgm:t>
        <a:bodyPr/>
        <a:lstStyle/>
        <a:p>
          <a:endParaRPr lang="en-US"/>
        </a:p>
      </dgm:t>
    </dgm:pt>
    <dgm:pt modelId="{78B9242F-3EF8-2747-B1F7-03FF22C29C4C}" type="sibTrans" cxnId="{EF616C56-3C8C-964B-9057-3E238C0F0AAC}">
      <dgm:prSet/>
      <dgm:spPr/>
      <dgm:t>
        <a:bodyPr/>
        <a:lstStyle/>
        <a:p>
          <a:endParaRPr lang="en-US"/>
        </a:p>
      </dgm:t>
    </dgm:pt>
    <dgm:pt modelId="{90B5EB81-C31A-0E4D-847F-0FF7DA55B788}">
      <dgm:prSet/>
      <dgm:spPr>
        <a:ln>
          <a:solidFill>
            <a:schemeClr val="accent1"/>
          </a:solidFill>
        </a:ln>
      </dgm:spPr>
      <dgm:t>
        <a:bodyPr/>
        <a:lstStyle/>
        <a:p>
          <a:pPr rtl="0"/>
          <a:r>
            <a:rPr lang="en-US" b="1" dirty="0">
              <a:effectLst>
                <a:outerShdw blurRad="38100" dist="38100" dir="2700000" algn="tl">
                  <a:srgbClr val="000000">
                    <a:alpha val="43137"/>
                  </a:srgbClr>
                </a:outerShdw>
              </a:effectLst>
            </a:rPr>
            <a:t>Electrically erasable programmable read-only memory</a:t>
          </a:r>
        </a:p>
      </dgm:t>
    </dgm:pt>
    <dgm:pt modelId="{73B3EB71-008F-4542-BCD6-0C44942298C8}" type="parTrans" cxnId="{DC9A8752-C01B-5A47-B511-EA531B99815E}">
      <dgm:prSet/>
      <dgm:spPr/>
      <dgm:t>
        <a:bodyPr/>
        <a:lstStyle/>
        <a:p>
          <a:endParaRPr lang="en-US"/>
        </a:p>
      </dgm:t>
    </dgm:pt>
    <dgm:pt modelId="{D7E515D4-956F-D843-9334-9C7B173CAC8C}" type="sibTrans" cxnId="{DC9A8752-C01B-5A47-B511-EA531B99815E}">
      <dgm:prSet/>
      <dgm:spPr/>
      <dgm:t>
        <a:bodyPr/>
        <a:lstStyle/>
        <a:p>
          <a:endParaRPr lang="en-US"/>
        </a:p>
      </dgm:t>
    </dgm:pt>
    <dgm:pt modelId="{0C2DECDD-0A85-9C48-9279-DE771DF08233}">
      <dgm:prSet/>
      <dgm:spPr>
        <a:ln>
          <a:solidFill>
            <a:schemeClr val="accent1"/>
          </a:solidFill>
        </a:ln>
      </dgm:spPr>
      <dgm:t>
        <a:bodyPr/>
        <a:lstStyle/>
        <a:p>
          <a:pPr rtl="0"/>
          <a:r>
            <a:rPr lang="en-US" b="1" dirty="0">
              <a:effectLst>
                <a:outerShdw blurRad="38100" dist="38100" dir="2700000" algn="tl">
                  <a:srgbClr val="000000">
                    <a:alpha val="43137"/>
                  </a:srgbClr>
                </a:outerShdw>
              </a:effectLst>
            </a:rPr>
            <a:t>Can be written into at any time without erasing prior contents</a:t>
          </a:r>
        </a:p>
      </dgm:t>
    </dgm:pt>
    <dgm:pt modelId="{7764EC7D-F093-5B49-9AF0-7FACFB74B2BE}" type="parTrans" cxnId="{829B5222-6AED-A54A-AE19-EB32E3669E38}">
      <dgm:prSet/>
      <dgm:spPr/>
      <dgm:t>
        <a:bodyPr/>
        <a:lstStyle/>
        <a:p>
          <a:endParaRPr lang="en-US"/>
        </a:p>
      </dgm:t>
    </dgm:pt>
    <dgm:pt modelId="{4343323C-71F6-BB4A-B543-569B7D0B8E56}" type="sibTrans" cxnId="{829B5222-6AED-A54A-AE19-EB32E3669E38}">
      <dgm:prSet/>
      <dgm:spPr/>
      <dgm:t>
        <a:bodyPr/>
        <a:lstStyle/>
        <a:p>
          <a:endParaRPr lang="en-US"/>
        </a:p>
      </dgm:t>
    </dgm:pt>
    <dgm:pt modelId="{5CC91DBC-94A1-3243-BEC9-77629274AACC}">
      <dgm:prSet/>
      <dgm:spPr>
        <a:ln>
          <a:solidFill>
            <a:schemeClr val="accent1"/>
          </a:solidFill>
        </a:ln>
      </dgm:spPr>
      <dgm:t>
        <a:bodyPr/>
        <a:lstStyle/>
        <a:p>
          <a:pPr rtl="0"/>
          <a:r>
            <a:rPr lang="en-US" b="1" dirty="0">
              <a:effectLst>
                <a:outerShdw blurRad="38100" dist="38100" dir="2700000" algn="tl">
                  <a:srgbClr val="000000">
                    <a:alpha val="43137"/>
                  </a:srgbClr>
                </a:outerShdw>
              </a:effectLst>
            </a:rPr>
            <a:t>Combines the advantage of non-volatility with the flexibility of being updatable in place</a:t>
          </a:r>
        </a:p>
      </dgm:t>
    </dgm:pt>
    <dgm:pt modelId="{9A103E3D-8B8B-C740-A2C5-157681EBE064}" type="parTrans" cxnId="{29AEF786-463E-A14E-A0A0-C5390116F01B}">
      <dgm:prSet/>
      <dgm:spPr/>
      <dgm:t>
        <a:bodyPr/>
        <a:lstStyle/>
        <a:p>
          <a:endParaRPr lang="en-US"/>
        </a:p>
      </dgm:t>
    </dgm:pt>
    <dgm:pt modelId="{0176042C-95E5-A140-AA3A-0A69EA4BB932}" type="sibTrans" cxnId="{29AEF786-463E-A14E-A0A0-C5390116F01B}">
      <dgm:prSet/>
      <dgm:spPr/>
      <dgm:t>
        <a:bodyPr/>
        <a:lstStyle/>
        <a:p>
          <a:endParaRPr lang="en-US"/>
        </a:p>
      </dgm:t>
    </dgm:pt>
    <dgm:pt modelId="{6CF8E079-9113-B341-949B-0C8FE1D54943}">
      <dgm:prSet/>
      <dgm:spPr>
        <a:ln>
          <a:solidFill>
            <a:schemeClr val="accent1"/>
          </a:solidFill>
        </a:ln>
      </dgm:spPr>
      <dgm:t>
        <a:bodyPr/>
        <a:lstStyle/>
        <a:p>
          <a:pPr rtl="0"/>
          <a:r>
            <a:rPr lang="en-US" b="1" dirty="0">
              <a:effectLst>
                <a:outerShdw blurRad="38100" dist="38100" dir="2700000" algn="tl">
                  <a:srgbClr val="000000">
                    <a:alpha val="43137"/>
                  </a:srgbClr>
                </a:outerShdw>
              </a:effectLst>
            </a:rPr>
            <a:t>More expensive than EPROM </a:t>
          </a:r>
        </a:p>
      </dgm:t>
    </dgm:pt>
    <dgm:pt modelId="{812DAFDD-DC6D-0B46-9650-4CDE2DDDB542}" type="parTrans" cxnId="{107BD4BB-EE41-8846-BB28-31BC5309E10B}">
      <dgm:prSet/>
      <dgm:spPr/>
      <dgm:t>
        <a:bodyPr/>
        <a:lstStyle/>
        <a:p>
          <a:endParaRPr lang="en-US"/>
        </a:p>
      </dgm:t>
    </dgm:pt>
    <dgm:pt modelId="{05CA5228-BB03-DB49-AF01-BB0808759185}" type="sibTrans" cxnId="{107BD4BB-EE41-8846-BB28-31BC5309E10B}">
      <dgm:prSet/>
      <dgm:spPr/>
      <dgm:t>
        <a:bodyPr/>
        <a:lstStyle/>
        <a:p>
          <a:endParaRPr lang="en-US"/>
        </a:p>
      </dgm:t>
    </dgm:pt>
    <dgm:pt modelId="{770FE41B-0D6A-BE46-8DE9-86FE2A665892}">
      <dgm:prSet/>
      <dgm:spPr>
        <a:ln>
          <a:solidFill>
            <a:schemeClr val="accent3"/>
          </a:solidFill>
        </a:ln>
      </dgm:spPr>
      <dgm:t>
        <a:bodyPr/>
        <a:lstStyle/>
        <a:p>
          <a:pPr rtl="0"/>
          <a:r>
            <a:rPr lang="en-US" dirty="0">
              <a:effectLst>
                <a:outerShdw blurRad="38100" dist="38100" dir="2700000" algn="tl">
                  <a:srgbClr val="000000">
                    <a:alpha val="43137"/>
                  </a:srgbClr>
                </a:outerShdw>
              </a:effectLst>
            </a:rPr>
            <a:t>Flash Memory</a:t>
          </a:r>
        </a:p>
      </dgm:t>
    </dgm:pt>
    <dgm:pt modelId="{6355C11E-EB04-F340-BF3E-8BF03EE0722F}" type="parTrans" cxnId="{480F4E87-8507-814B-A575-458F5CE9CAFD}">
      <dgm:prSet/>
      <dgm:spPr/>
      <dgm:t>
        <a:bodyPr/>
        <a:lstStyle/>
        <a:p>
          <a:endParaRPr lang="en-US"/>
        </a:p>
      </dgm:t>
    </dgm:pt>
    <dgm:pt modelId="{3CDBA012-2FB2-4447-813E-6E60F77BCDA8}" type="sibTrans" cxnId="{480F4E87-8507-814B-A575-458F5CE9CAFD}">
      <dgm:prSet/>
      <dgm:spPr/>
      <dgm:t>
        <a:bodyPr/>
        <a:lstStyle/>
        <a:p>
          <a:endParaRPr lang="en-US"/>
        </a:p>
      </dgm:t>
    </dgm:pt>
    <dgm:pt modelId="{300B7704-EB88-0641-811A-C749A83EA426}">
      <dgm:prSet/>
      <dgm:spPr>
        <a:ln>
          <a:solidFill>
            <a:schemeClr val="accent1"/>
          </a:solidFill>
        </a:ln>
      </dgm:spPr>
      <dgm:t>
        <a:bodyPr/>
        <a:lstStyle/>
        <a:p>
          <a:pPr rtl="0"/>
          <a:r>
            <a:rPr lang="en-US" b="1" dirty="0">
              <a:effectLst>
                <a:outerShdw blurRad="38100" dist="38100" dir="2700000" algn="tl">
                  <a:srgbClr val="000000">
                    <a:alpha val="43137"/>
                  </a:srgbClr>
                </a:outerShdw>
              </a:effectLst>
            </a:rPr>
            <a:t>Intermediate between EPROM and EEPROM in both cost and functionality</a:t>
          </a:r>
        </a:p>
      </dgm:t>
    </dgm:pt>
    <dgm:pt modelId="{AABC2E9F-7452-C24F-B639-5D50CBED447C}" type="parTrans" cxnId="{8F3D9F74-F63D-C64B-A465-F7575AB5F59C}">
      <dgm:prSet/>
      <dgm:spPr/>
      <dgm:t>
        <a:bodyPr/>
        <a:lstStyle/>
        <a:p>
          <a:endParaRPr lang="en-US"/>
        </a:p>
      </dgm:t>
    </dgm:pt>
    <dgm:pt modelId="{0E6A06E8-568A-2C48-A7AD-2FDA807B86E2}" type="sibTrans" cxnId="{8F3D9F74-F63D-C64B-A465-F7575AB5F59C}">
      <dgm:prSet/>
      <dgm:spPr/>
      <dgm:t>
        <a:bodyPr/>
        <a:lstStyle/>
        <a:p>
          <a:endParaRPr lang="en-US"/>
        </a:p>
      </dgm:t>
    </dgm:pt>
    <dgm:pt modelId="{F1E0DF61-5B75-6A44-B10A-18FC603A31B1}">
      <dgm:prSet/>
      <dgm:spPr>
        <a:ln>
          <a:solidFill>
            <a:schemeClr val="accent1"/>
          </a:solidFill>
        </a:ln>
      </dgm:spPr>
      <dgm:t>
        <a:bodyPr/>
        <a:lstStyle/>
        <a:p>
          <a:pPr rtl="0"/>
          <a:r>
            <a:rPr lang="en-US" b="1" dirty="0">
              <a:effectLst>
                <a:outerShdw blurRad="38100" dist="38100" dir="2700000" algn="tl">
                  <a:srgbClr val="000000">
                    <a:alpha val="43137"/>
                  </a:srgbClr>
                </a:outerShdw>
              </a:effectLst>
            </a:rPr>
            <a:t>Uses an electrical erasing technology, does not provide byte-level erasure</a:t>
          </a:r>
        </a:p>
      </dgm:t>
    </dgm:pt>
    <dgm:pt modelId="{A70A8BE2-DCCA-CC41-A04A-99DC6522C741}" type="parTrans" cxnId="{1410B755-6ED9-E748-8BFB-77A5A3935B42}">
      <dgm:prSet/>
      <dgm:spPr/>
      <dgm:t>
        <a:bodyPr/>
        <a:lstStyle/>
        <a:p>
          <a:endParaRPr lang="en-US"/>
        </a:p>
      </dgm:t>
    </dgm:pt>
    <dgm:pt modelId="{58DE4856-0A2D-5C4B-A519-E9C0BCD26CDD}" type="sibTrans" cxnId="{1410B755-6ED9-E748-8BFB-77A5A3935B42}">
      <dgm:prSet/>
      <dgm:spPr/>
      <dgm:t>
        <a:bodyPr/>
        <a:lstStyle/>
        <a:p>
          <a:endParaRPr lang="en-US"/>
        </a:p>
      </dgm:t>
    </dgm:pt>
    <dgm:pt modelId="{58F3BE6D-D555-5045-A6D7-6E7040258DBA}">
      <dgm:prSet/>
      <dgm:spPr>
        <a:ln>
          <a:solidFill>
            <a:schemeClr val="accent1"/>
          </a:solidFill>
        </a:ln>
      </dgm:spPr>
      <dgm:t>
        <a:bodyPr/>
        <a:lstStyle/>
        <a:p>
          <a:pPr rtl="0"/>
          <a:r>
            <a:rPr lang="en-US" b="1" dirty="0">
              <a:effectLst>
                <a:outerShdw blurRad="38100" dist="38100" dir="2700000" algn="tl">
                  <a:srgbClr val="000000">
                    <a:alpha val="43137"/>
                  </a:srgbClr>
                </a:outerShdw>
              </a:effectLst>
            </a:rPr>
            <a:t>Microchip is organized so that a section of memory cells are erased in a single action or “flash”</a:t>
          </a:r>
        </a:p>
      </dgm:t>
    </dgm:pt>
    <dgm:pt modelId="{819336ED-ACC3-744E-ADDB-9033BDDCF9AB}" type="parTrans" cxnId="{C338AD96-B6B3-2847-8FC3-E0A1DC3B58F8}">
      <dgm:prSet/>
      <dgm:spPr/>
      <dgm:t>
        <a:bodyPr/>
        <a:lstStyle/>
        <a:p>
          <a:endParaRPr lang="en-US"/>
        </a:p>
      </dgm:t>
    </dgm:pt>
    <dgm:pt modelId="{BC224F86-9FC0-ED46-8347-22166A83EB87}" type="sibTrans" cxnId="{C338AD96-B6B3-2847-8FC3-E0A1DC3B58F8}">
      <dgm:prSet/>
      <dgm:spPr/>
      <dgm:t>
        <a:bodyPr/>
        <a:lstStyle/>
        <a:p>
          <a:endParaRPr lang="en-US"/>
        </a:p>
      </dgm:t>
    </dgm:pt>
    <dgm:pt modelId="{CD367AB6-D8AE-B349-B7FD-90FB0C3AD718}" type="pres">
      <dgm:prSet presAssocID="{D23BE324-DA86-ED4B-A593-27E2A934B691}" presName="theList" presStyleCnt="0">
        <dgm:presLayoutVars>
          <dgm:dir/>
          <dgm:animLvl val="lvl"/>
          <dgm:resizeHandles val="exact"/>
        </dgm:presLayoutVars>
      </dgm:prSet>
      <dgm:spPr/>
    </dgm:pt>
    <dgm:pt modelId="{BD3E26C3-DE7F-B549-B7CE-FF3E6FF5938C}" type="pres">
      <dgm:prSet presAssocID="{CA404423-6AB9-EB4A-85D9-76B337FDB174}" presName="compNode" presStyleCnt="0"/>
      <dgm:spPr/>
    </dgm:pt>
    <dgm:pt modelId="{761E5B8F-DCD7-AF41-837F-D9BECF9DFF49}" type="pres">
      <dgm:prSet presAssocID="{CA404423-6AB9-EB4A-85D9-76B337FDB174}" presName="aNode" presStyleLbl="bgShp" presStyleIdx="0" presStyleCnt="3"/>
      <dgm:spPr/>
    </dgm:pt>
    <dgm:pt modelId="{FF0D77B0-D959-1948-A50C-07160BB098BA}" type="pres">
      <dgm:prSet presAssocID="{CA404423-6AB9-EB4A-85D9-76B337FDB174}" presName="textNode" presStyleLbl="bgShp" presStyleIdx="0" presStyleCnt="3"/>
      <dgm:spPr/>
    </dgm:pt>
    <dgm:pt modelId="{3B14CCCB-3000-B04C-B43A-6A8AB9A54764}" type="pres">
      <dgm:prSet presAssocID="{CA404423-6AB9-EB4A-85D9-76B337FDB174}" presName="compChildNode" presStyleCnt="0"/>
      <dgm:spPr/>
    </dgm:pt>
    <dgm:pt modelId="{38674BA3-1D56-8947-AEC4-F807DD5E0F43}" type="pres">
      <dgm:prSet presAssocID="{CA404423-6AB9-EB4A-85D9-76B337FDB174}" presName="theInnerList" presStyleCnt="0"/>
      <dgm:spPr/>
    </dgm:pt>
    <dgm:pt modelId="{9A46DF24-6254-7645-B937-0A6718251E0E}" type="pres">
      <dgm:prSet presAssocID="{49316F22-BDD9-D344-8DF7-6042A787739E}" presName="childNode" presStyleLbl="node1" presStyleIdx="0" presStyleCnt="10">
        <dgm:presLayoutVars>
          <dgm:bulletEnabled val="1"/>
        </dgm:presLayoutVars>
      </dgm:prSet>
      <dgm:spPr/>
    </dgm:pt>
    <dgm:pt modelId="{0A2C7B95-B658-8449-B000-610F7B48CC45}" type="pres">
      <dgm:prSet presAssocID="{49316F22-BDD9-D344-8DF7-6042A787739E}" presName="aSpace2" presStyleCnt="0"/>
      <dgm:spPr/>
    </dgm:pt>
    <dgm:pt modelId="{2E09FDE4-D0D4-534C-925E-72DB36DC377B}" type="pres">
      <dgm:prSet presAssocID="{A4CBAA80-C409-2A44-AF1F-158DEAC61387}" presName="childNode" presStyleLbl="node1" presStyleIdx="1" presStyleCnt="10">
        <dgm:presLayoutVars>
          <dgm:bulletEnabled val="1"/>
        </dgm:presLayoutVars>
      </dgm:prSet>
      <dgm:spPr/>
    </dgm:pt>
    <dgm:pt modelId="{A70A6D78-2E7B-1142-8055-D888E3005FE8}" type="pres">
      <dgm:prSet presAssocID="{A4CBAA80-C409-2A44-AF1F-158DEAC61387}" presName="aSpace2" presStyleCnt="0"/>
      <dgm:spPr/>
    </dgm:pt>
    <dgm:pt modelId="{6EA9746E-83BF-C141-962A-D5914E659DB9}" type="pres">
      <dgm:prSet presAssocID="{9D8833F6-FFF2-0043-8E19-662F3ECC0C69}" presName="childNode" presStyleLbl="node1" presStyleIdx="2" presStyleCnt="10">
        <dgm:presLayoutVars>
          <dgm:bulletEnabled val="1"/>
        </dgm:presLayoutVars>
      </dgm:prSet>
      <dgm:spPr/>
    </dgm:pt>
    <dgm:pt modelId="{BD492923-C8C8-4748-8994-9407284111D9}" type="pres">
      <dgm:prSet presAssocID="{CA404423-6AB9-EB4A-85D9-76B337FDB174}" presName="aSpace" presStyleCnt="0"/>
      <dgm:spPr/>
    </dgm:pt>
    <dgm:pt modelId="{AC98779B-2D02-8F4A-B3EC-2298B6FCBCD5}" type="pres">
      <dgm:prSet presAssocID="{DF8EF88C-8D84-8C43-B810-AFB4651BAA39}" presName="compNode" presStyleCnt="0"/>
      <dgm:spPr/>
    </dgm:pt>
    <dgm:pt modelId="{06A8ABCA-51AB-7C44-A93E-8766E44BBFCB}" type="pres">
      <dgm:prSet presAssocID="{DF8EF88C-8D84-8C43-B810-AFB4651BAA39}" presName="aNode" presStyleLbl="bgShp" presStyleIdx="1" presStyleCnt="3"/>
      <dgm:spPr/>
    </dgm:pt>
    <dgm:pt modelId="{A29DDF9C-1AED-6F47-B745-E0CED4A18B8F}" type="pres">
      <dgm:prSet presAssocID="{DF8EF88C-8D84-8C43-B810-AFB4651BAA39}" presName="textNode" presStyleLbl="bgShp" presStyleIdx="1" presStyleCnt="3"/>
      <dgm:spPr/>
    </dgm:pt>
    <dgm:pt modelId="{AEC2EFDA-9B6B-EE41-85B9-2126240993F9}" type="pres">
      <dgm:prSet presAssocID="{DF8EF88C-8D84-8C43-B810-AFB4651BAA39}" presName="compChildNode" presStyleCnt="0"/>
      <dgm:spPr/>
    </dgm:pt>
    <dgm:pt modelId="{E5FF24A8-D124-0844-8DEF-4163689BE9C6}" type="pres">
      <dgm:prSet presAssocID="{DF8EF88C-8D84-8C43-B810-AFB4651BAA39}" presName="theInnerList" presStyleCnt="0"/>
      <dgm:spPr/>
    </dgm:pt>
    <dgm:pt modelId="{BD02C517-69F7-5D4E-A179-BA93C73CFD2C}" type="pres">
      <dgm:prSet presAssocID="{90B5EB81-C31A-0E4D-847F-0FF7DA55B788}" presName="childNode" presStyleLbl="node1" presStyleIdx="3" presStyleCnt="10">
        <dgm:presLayoutVars>
          <dgm:bulletEnabled val="1"/>
        </dgm:presLayoutVars>
      </dgm:prSet>
      <dgm:spPr/>
    </dgm:pt>
    <dgm:pt modelId="{CE5857B1-214F-544E-8E9C-5F1AEBF2AF65}" type="pres">
      <dgm:prSet presAssocID="{90B5EB81-C31A-0E4D-847F-0FF7DA55B788}" presName="aSpace2" presStyleCnt="0"/>
      <dgm:spPr/>
    </dgm:pt>
    <dgm:pt modelId="{1E8C0409-4787-3248-94C2-AEB8C99A4F95}" type="pres">
      <dgm:prSet presAssocID="{0C2DECDD-0A85-9C48-9279-DE771DF08233}" presName="childNode" presStyleLbl="node1" presStyleIdx="4" presStyleCnt="10">
        <dgm:presLayoutVars>
          <dgm:bulletEnabled val="1"/>
        </dgm:presLayoutVars>
      </dgm:prSet>
      <dgm:spPr/>
    </dgm:pt>
    <dgm:pt modelId="{A2487613-1EB7-FC4A-8FC1-5377F378A13E}" type="pres">
      <dgm:prSet presAssocID="{0C2DECDD-0A85-9C48-9279-DE771DF08233}" presName="aSpace2" presStyleCnt="0"/>
      <dgm:spPr/>
    </dgm:pt>
    <dgm:pt modelId="{482E95BE-A6F3-634C-BDD0-F34D94BB52CE}" type="pres">
      <dgm:prSet presAssocID="{5CC91DBC-94A1-3243-BEC9-77629274AACC}" presName="childNode" presStyleLbl="node1" presStyleIdx="5" presStyleCnt="10">
        <dgm:presLayoutVars>
          <dgm:bulletEnabled val="1"/>
        </dgm:presLayoutVars>
      </dgm:prSet>
      <dgm:spPr/>
    </dgm:pt>
    <dgm:pt modelId="{D8F3325B-3618-C341-9CD0-441B3AD31487}" type="pres">
      <dgm:prSet presAssocID="{5CC91DBC-94A1-3243-BEC9-77629274AACC}" presName="aSpace2" presStyleCnt="0"/>
      <dgm:spPr/>
    </dgm:pt>
    <dgm:pt modelId="{408F0A18-5EE1-CE4C-9645-EA7FCA285619}" type="pres">
      <dgm:prSet presAssocID="{6CF8E079-9113-B341-949B-0C8FE1D54943}" presName="childNode" presStyleLbl="node1" presStyleIdx="6" presStyleCnt="10">
        <dgm:presLayoutVars>
          <dgm:bulletEnabled val="1"/>
        </dgm:presLayoutVars>
      </dgm:prSet>
      <dgm:spPr/>
    </dgm:pt>
    <dgm:pt modelId="{EA6F8F03-DA78-2A45-B90C-F2D064919D06}" type="pres">
      <dgm:prSet presAssocID="{DF8EF88C-8D84-8C43-B810-AFB4651BAA39}" presName="aSpace" presStyleCnt="0"/>
      <dgm:spPr/>
    </dgm:pt>
    <dgm:pt modelId="{FAC54BA9-4FEE-5F45-BF58-4B89D7621CEB}" type="pres">
      <dgm:prSet presAssocID="{770FE41B-0D6A-BE46-8DE9-86FE2A665892}" presName="compNode" presStyleCnt="0"/>
      <dgm:spPr/>
    </dgm:pt>
    <dgm:pt modelId="{48677A78-52B6-7B45-9BF1-CBA2C4872099}" type="pres">
      <dgm:prSet presAssocID="{770FE41B-0D6A-BE46-8DE9-86FE2A665892}" presName="aNode" presStyleLbl="bgShp" presStyleIdx="2" presStyleCnt="3"/>
      <dgm:spPr/>
    </dgm:pt>
    <dgm:pt modelId="{0414F7A4-1CC0-F143-82FF-D58C6494D706}" type="pres">
      <dgm:prSet presAssocID="{770FE41B-0D6A-BE46-8DE9-86FE2A665892}" presName="textNode" presStyleLbl="bgShp" presStyleIdx="2" presStyleCnt="3"/>
      <dgm:spPr/>
    </dgm:pt>
    <dgm:pt modelId="{929A2FF6-088D-E24B-80BE-10ABB2677823}" type="pres">
      <dgm:prSet presAssocID="{770FE41B-0D6A-BE46-8DE9-86FE2A665892}" presName="compChildNode" presStyleCnt="0"/>
      <dgm:spPr/>
    </dgm:pt>
    <dgm:pt modelId="{F9374679-3789-F14B-B149-3664B9ACB328}" type="pres">
      <dgm:prSet presAssocID="{770FE41B-0D6A-BE46-8DE9-86FE2A665892}" presName="theInnerList" presStyleCnt="0"/>
      <dgm:spPr/>
    </dgm:pt>
    <dgm:pt modelId="{BF72B8B5-A8A6-834B-A98F-81FAF85D1BED}" type="pres">
      <dgm:prSet presAssocID="{300B7704-EB88-0641-811A-C749A83EA426}" presName="childNode" presStyleLbl="node1" presStyleIdx="7" presStyleCnt="10">
        <dgm:presLayoutVars>
          <dgm:bulletEnabled val="1"/>
        </dgm:presLayoutVars>
      </dgm:prSet>
      <dgm:spPr/>
    </dgm:pt>
    <dgm:pt modelId="{8566CE8D-1FB3-6D40-BCBD-55B6B7BF7EBD}" type="pres">
      <dgm:prSet presAssocID="{300B7704-EB88-0641-811A-C749A83EA426}" presName="aSpace2" presStyleCnt="0"/>
      <dgm:spPr/>
    </dgm:pt>
    <dgm:pt modelId="{0A9157C7-4363-1844-9081-88D1FC6FF148}" type="pres">
      <dgm:prSet presAssocID="{F1E0DF61-5B75-6A44-B10A-18FC603A31B1}" presName="childNode" presStyleLbl="node1" presStyleIdx="8" presStyleCnt="10">
        <dgm:presLayoutVars>
          <dgm:bulletEnabled val="1"/>
        </dgm:presLayoutVars>
      </dgm:prSet>
      <dgm:spPr/>
    </dgm:pt>
    <dgm:pt modelId="{75759C3E-795C-9646-98C5-802E7AFE7940}" type="pres">
      <dgm:prSet presAssocID="{F1E0DF61-5B75-6A44-B10A-18FC603A31B1}" presName="aSpace2" presStyleCnt="0"/>
      <dgm:spPr/>
    </dgm:pt>
    <dgm:pt modelId="{73C35733-9ED5-034E-91F6-DD776EDA2725}" type="pres">
      <dgm:prSet presAssocID="{58F3BE6D-D555-5045-A6D7-6E7040258DBA}" presName="childNode" presStyleLbl="node1" presStyleIdx="9" presStyleCnt="10">
        <dgm:presLayoutVars>
          <dgm:bulletEnabled val="1"/>
        </dgm:presLayoutVars>
      </dgm:prSet>
      <dgm:spPr/>
    </dgm:pt>
  </dgm:ptLst>
  <dgm:cxnLst>
    <dgm:cxn modelId="{BD82340B-B93F-314B-9BD7-A1CAF4A011E3}" type="presOf" srcId="{DF8EF88C-8D84-8C43-B810-AFB4651BAA39}" destId="{06A8ABCA-51AB-7C44-A93E-8766E44BBFCB}" srcOrd="0" destOrd="0" presId="urn:microsoft.com/office/officeart/2005/8/layout/lProcess2"/>
    <dgm:cxn modelId="{7831C511-053C-784F-9C39-D5F285FBF365}" type="presOf" srcId="{F1E0DF61-5B75-6A44-B10A-18FC603A31B1}" destId="{0A9157C7-4363-1844-9081-88D1FC6FF148}" srcOrd="0" destOrd="0" presId="urn:microsoft.com/office/officeart/2005/8/layout/lProcess2"/>
    <dgm:cxn modelId="{829B5222-6AED-A54A-AE19-EB32E3669E38}" srcId="{DF8EF88C-8D84-8C43-B810-AFB4651BAA39}" destId="{0C2DECDD-0A85-9C48-9279-DE771DF08233}" srcOrd="1" destOrd="0" parTransId="{7764EC7D-F093-5B49-9AF0-7FACFB74B2BE}" sibTransId="{4343323C-71F6-BB4A-B543-569B7D0B8E56}"/>
    <dgm:cxn modelId="{EACCF22D-8636-0B4F-B779-7F23E4506E92}" type="presOf" srcId="{D23BE324-DA86-ED4B-A593-27E2A934B691}" destId="{CD367AB6-D8AE-B349-B7FD-90FB0C3AD718}" srcOrd="0" destOrd="0" presId="urn:microsoft.com/office/officeart/2005/8/layout/lProcess2"/>
    <dgm:cxn modelId="{FFC83930-A2F1-8847-83FF-08ABD3358CE8}" type="presOf" srcId="{58F3BE6D-D555-5045-A6D7-6E7040258DBA}" destId="{73C35733-9ED5-034E-91F6-DD776EDA2725}" srcOrd="0" destOrd="0" presId="urn:microsoft.com/office/officeart/2005/8/layout/lProcess2"/>
    <dgm:cxn modelId="{E49CF535-720E-DA4D-BEA3-BF34863B6C01}" type="presOf" srcId="{90B5EB81-C31A-0E4D-847F-0FF7DA55B788}" destId="{BD02C517-69F7-5D4E-A179-BA93C73CFD2C}" srcOrd="0" destOrd="0" presId="urn:microsoft.com/office/officeart/2005/8/layout/lProcess2"/>
    <dgm:cxn modelId="{7CF9623A-666F-6647-802A-A95493F8EBAC}" srcId="{CA404423-6AB9-EB4A-85D9-76B337FDB174}" destId="{9D8833F6-FFF2-0043-8E19-662F3ECC0C69}" srcOrd="2" destOrd="0" parTransId="{3B768F97-B4E7-2F4E-9C97-87DEA25921EC}" sibTransId="{94D34039-8F97-4244-BD50-B01B3B91FF83}"/>
    <dgm:cxn modelId="{66049963-1F81-0147-9650-38F3D98BA50B}" type="presOf" srcId="{CA404423-6AB9-EB4A-85D9-76B337FDB174}" destId="{761E5B8F-DCD7-AF41-837F-D9BECF9DFF49}" srcOrd="0" destOrd="0" presId="urn:microsoft.com/office/officeart/2005/8/layout/lProcess2"/>
    <dgm:cxn modelId="{3AE1AA46-2B67-8448-9EC0-35138ED8B17F}" type="presOf" srcId="{CA404423-6AB9-EB4A-85D9-76B337FDB174}" destId="{FF0D77B0-D959-1948-A50C-07160BB098BA}" srcOrd="1" destOrd="0" presId="urn:microsoft.com/office/officeart/2005/8/layout/lProcess2"/>
    <dgm:cxn modelId="{EBD9BF48-6EF2-FC4F-9767-F5F9F3682BE3}" srcId="{CA404423-6AB9-EB4A-85D9-76B337FDB174}" destId="{49316F22-BDD9-D344-8DF7-6042A787739E}" srcOrd="0" destOrd="0" parTransId="{B0AB3EC3-0FBB-3B4A-B331-5C9FEEF4572D}" sibTransId="{A1F0993D-402E-E94A-83D8-125058334C98}"/>
    <dgm:cxn modelId="{DC9A8752-C01B-5A47-B511-EA531B99815E}" srcId="{DF8EF88C-8D84-8C43-B810-AFB4651BAA39}" destId="{90B5EB81-C31A-0E4D-847F-0FF7DA55B788}" srcOrd="0" destOrd="0" parTransId="{73B3EB71-008F-4542-BCD6-0C44942298C8}" sibTransId="{D7E515D4-956F-D843-9334-9C7B173CAC8C}"/>
    <dgm:cxn modelId="{8F3D9F74-F63D-C64B-A465-F7575AB5F59C}" srcId="{770FE41B-0D6A-BE46-8DE9-86FE2A665892}" destId="{300B7704-EB88-0641-811A-C749A83EA426}" srcOrd="0" destOrd="0" parTransId="{AABC2E9F-7452-C24F-B639-5D50CBED447C}" sibTransId="{0E6A06E8-568A-2C48-A7AD-2FDA807B86E2}"/>
    <dgm:cxn modelId="{1410B755-6ED9-E748-8BFB-77A5A3935B42}" srcId="{770FE41B-0D6A-BE46-8DE9-86FE2A665892}" destId="{F1E0DF61-5B75-6A44-B10A-18FC603A31B1}" srcOrd="1" destOrd="0" parTransId="{A70A8BE2-DCCA-CC41-A04A-99DC6522C741}" sibTransId="{58DE4856-0A2D-5C4B-A519-E9C0BCD26CDD}"/>
    <dgm:cxn modelId="{EF616C56-3C8C-964B-9057-3E238C0F0AAC}" srcId="{D23BE324-DA86-ED4B-A593-27E2A934B691}" destId="{DF8EF88C-8D84-8C43-B810-AFB4651BAA39}" srcOrd="1" destOrd="0" parTransId="{DEF28F56-1015-8A41-A6BA-78C83248F303}" sibTransId="{78B9242F-3EF8-2747-B1F7-03FF22C29C4C}"/>
    <dgm:cxn modelId="{387B7D78-C7C4-444B-B9AC-A3B1F7827C2E}" srcId="{D23BE324-DA86-ED4B-A593-27E2A934B691}" destId="{CA404423-6AB9-EB4A-85D9-76B337FDB174}" srcOrd="0" destOrd="0" parTransId="{87E0A1A0-3D6C-E44A-A686-A38CE1113DBF}" sibTransId="{FE595A42-11C2-5545-9CAC-BEFD7802AE55}"/>
    <dgm:cxn modelId="{0FC86279-6947-3848-A988-83DDFB9DF0E1}" type="presOf" srcId="{6CF8E079-9113-B341-949B-0C8FE1D54943}" destId="{408F0A18-5EE1-CE4C-9645-EA7FCA285619}" srcOrd="0" destOrd="0" presId="urn:microsoft.com/office/officeart/2005/8/layout/lProcess2"/>
    <dgm:cxn modelId="{29AEF786-463E-A14E-A0A0-C5390116F01B}" srcId="{DF8EF88C-8D84-8C43-B810-AFB4651BAA39}" destId="{5CC91DBC-94A1-3243-BEC9-77629274AACC}" srcOrd="2" destOrd="0" parTransId="{9A103E3D-8B8B-C740-A2C5-157681EBE064}" sibTransId="{0176042C-95E5-A140-AA3A-0A69EA4BB932}"/>
    <dgm:cxn modelId="{480F4E87-8507-814B-A575-458F5CE9CAFD}" srcId="{D23BE324-DA86-ED4B-A593-27E2A934B691}" destId="{770FE41B-0D6A-BE46-8DE9-86FE2A665892}" srcOrd="2" destOrd="0" parTransId="{6355C11E-EB04-F340-BF3E-8BF03EE0722F}" sibTransId="{3CDBA012-2FB2-4447-813E-6E60F77BCDA8}"/>
    <dgm:cxn modelId="{38228795-759C-B643-96B7-35BE38BE6B59}" type="presOf" srcId="{9D8833F6-FFF2-0043-8E19-662F3ECC0C69}" destId="{6EA9746E-83BF-C141-962A-D5914E659DB9}" srcOrd="0" destOrd="0" presId="urn:microsoft.com/office/officeart/2005/8/layout/lProcess2"/>
    <dgm:cxn modelId="{C338AD96-B6B3-2847-8FC3-E0A1DC3B58F8}" srcId="{770FE41B-0D6A-BE46-8DE9-86FE2A665892}" destId="{58F3BE6D-D555-5045-A6D7-6E7040258DBA}" srcOrd="2" destOrd="0" parTransId="{819336ED-ACC3-744E-ADDB-9033BDDCF9AB}" sibTransId="{BC224F86-9FC0-ED46-8347-22166A83EB87}"/>
    <dgm:cxn modelId="{00DF459D-A9C6-B94B-B2F9-8A117B2FFE4E}" type="presOf" srcId="{0C2DECDD-0A85-9C48-9279-DE771DF08233}" destId="{1E8C0409-4787-3248-94C2-AEB8C99A4F95}" srcOrd="0" destOrd="0" presId="urn:microsoft.com/office/officeart/2005/8/layout/lProcess2"/>
    <dgm:cxn modelId="{C28F1EA8-43F5-A844-BF09-5E2D8CFA211A}" srcId="{CA404423-6AB9-EB4A-85D9-76B337FDB174}" destId="{A4CBAA80-C409-2A44-AF1F-158DEAC61387}" srcOrd="1" destOrd="0" parTransId="{3B600059-A870-FC48-B37A-5F576F53E857}" sibTransId="{7715F170-5F76-1B4A-8FDA-E988BD0AFEC0}"/>
    <dgm:cxn modelId="{107BD4BB-EE41-8846-BB28-31BC5309E10B}" srcId="{DF8EF88C-8D84-8C43-B810-AFB4651BAA39}" destId="{6CF8E079-9113-B341-949B-0C8FE1D54943}" srcOrd="3" destOrd="0" parTransId="{812DAFDD-DC6D-0B46-9650-4CDE2DDDB542}" sibTransId="{05CA5228-BB03-DB49-AF01-BB0808759185}"/>
    <dgm:cxn modelId="{805D58BE-7D92-EE46-B76D-6E655B1BBC5F}" type="presOf" srcId="{300B7704-EB88-0641-811A-C749A83EA426}" destId="{BF72B8B5-A8A6-834B-A98F-81FAF85D1BED}" srcOrd="0" destOrd="0" presId="urn:microsoft.com/office/officeart/2005/8/layout/lProcess2"/>
    <dgm:cxn modelId="{DBB70CC5-CCE4-434B-B3B4-A739FAA794FD}" type="presOf" srcId="{770FE41B-0D6A-BE46-8DE9-86FE2A665892}" destId="{48677A78-52B6-7B45-9BF1-CBA2C4872099}" srcOrd="0" destOrd="0" presId="urn:microsoft.com/office/officeart/2005/8/layout/lProcess2"/>
    <dgm:cxn modelId="{7A5222CA-F569-244D-91FD-552374EC365B}" type="presOf" srcId="{770FE41B-0D6A-BE46-8DE9-86FE2A665892}" destId="{0414F7A4-1CC0-F143-82FF-D58C6494D706}" srcOrd="1" destOrd="0" presId="urn:microsoft.com/office/officeart/2005/8/layout/lProcess2"/>
    <dgm:cxn modelId="{F242E8DD-8E32-8D47-AB3E-B96F210C3186}" type="presOf" srcId="{49316F22-BDD9-D344-8DF7-6042A787739E}" destId="{9A46DF24-6254-7645-B937-0A6718251E0E}" srcOrd="0" destOrd="0" presId="urn:microsoft.com/office/officeart/2005/8/layout/lProcess2"/>
    <dgm:cxn modelId="{38C1ACE3-ADD9-484E-BECB-35D38C8F94FD}" type="presOf" srcId="{DF8EF88C-8D84-8C43-B810-AFB4651BAA39}" destId="{A29DDF9C-1AED-6F47-B745-E0CED4A18B8F}" srcOrd="1" destOrd="0" presId="urn:microsoft.com/office/officeart/2005/8/layout/lProcess2"/>
    <dgm:cxn modelId="{847392EC-C6B2-AD4F-B45C-C16011E5B9AE}" type="presOf" srcId="{5CC91DBC-94A1-3243-BEC9-77629274AACC}" destId="{482E95BE-A6F3-634C-BDD0-F34D94BB52CE}" srcOrd="0" destOrd="0" presId="urn:microsoft.com/office/officeart/2005/8/layout/lProcess2"/>
    <dgm:cxn modelId="{F782B8ED-15BB-B94F-83DF-0A3F836AB3F0}" type="presOf" srcId="{A4CBAA80-C409-2A44-AF1F-158DEAC61387}" destId="{2E09FDE4-D0D4-534C-925E-72DB36DC377B}" srcOrd="0" destOrd="0" presId="urn:microsoft.com/office/officeart/2005/8/layout/lProcess2"/>
    <dgm:cxn modelId="{902E48A6-A2FD-3640-8700-F8F910A65AFB}" type="presParOf" srcId="{CD367AB6-D8AE-B349-B7FD-90FB0C3AD718}" destId="{BD3E26C3-DE7F-B549-B7CE-FF3E6FF5938C}" srcOrd="0" destOrd="0" presId="urn:microsoft.com/office/officeart/2005/8/layout/lProcess2"/>
    <dgm:cxn modelId="{210ADB8E-8AF6-0C40-B892-64D9A8174A8F}" type="presParOf" srcId="{BD3E26C3-DE7F-B549-B7CE-FF3E6FF5938C}" destId="{761E5B8F-DCD7-AF41-837F-D9BECF9DFF49}" srcOrd="0" destOrd="0" presId="urn:microsoft.com/office/officeart/2005/8/layout/lProcess2"/>
    <dgm:cxn modelId="{BADD0C68-0DBA-9046-9566-D80F39DB804B}" type="presParOf" srcId="{BD3E26C3-DE7F-B549-B7CE-FF3E6FF5938C}" destId="{FF0D77B0-D959-1948-A50C-07160BB098BA}" srcOrd="1" destOrd="0" presId="urn:microsoft.com/office/officeart/2005/8/layout/lProcess2"/>
    <dgm:cxn modelId="{4B5FA3EE-6D12-3844-AACE-9166C226DC6A}" type="presParOf" srcId="{BD3E26C3-DE7F-B549-B7CE-FF3E6FF5938C}" destId="{3B14CCCB-3000-B04C-B43A-6A8AB9A54764}" srcOrd="2" destOrd="0" presId="urn:microsoft.com/office/officeart/2005/8/layout/lProcess2"/>
    <dgm:cxn modelId="{314A003D-C589-8D44-ADF7-692DB16367ED}" type="presParOf" srcId="{3B14CCCB-3000-B04C-B43A-6A8AB9A54764}" destId="{38674BA3-1D56-8947-AEC4-F807DD5E0F43}" srcOrd="0" destOrd="0" presId="urn:microsoft.com/office/officeart/2005/8/layout/lProcess2"/>
    <dgm:cxn modelId="{C2CC91C9-C677-404B-B912-C01C832CB5A4}" type="presParOf" srcId="{38674BA3-1D56-8947-AEC4-F807DD5E0F43}" destId="{9A46DF24-6254-7645-B937-0A6718251E0E}" srcOrd="0" destOrd="0" presId="urn:microsoft.com/office/officeart/2005/8/layout/lProcess2"/>
    <dgm:cxn modelId="{DC583AA1-7161-454A-821E-81392E8FE373}" type="presParOf" srcId="{38674BA3-1D56-8947-AEC4-F807DD5E0F43}" destId="{0A2C7B95-B658-8449-B000-610F7B48CC45}" srcOrd="1" destOrd="0" presId="urn:microsoft.com/office/officeart/2005/8/layout/lProcess2"/>
    <dgm:cxn modelId="{BF1C333A-6903-1447-AB04-88B330E50B37}" type="presParOf" srcId="{38674BA3-1D56-8947-AEC4-F807DD5E0F43}" destId="{2E09FDE4-D0D4-534C-925E-72DB36DC377B}" srcOrd="2" destOrd="0" presId="urn:microsoft.com/office/officeart/2005/8/layout/lProcess2"/>
    <dgm:cxn modelId="{ABE4464D-B651-3247-97CF-F1CD6206FC85}" type="presParOf" srcId="{38674BA3-1D56-8947-AEC4-F807DD5E0F43}" destId="{A70A6D78-2E7B-1142-8055-D888E3005FE8}" srcOrd="3" destOrd="0" presId="urn:microsoft.com/office/officeart/2005/8/layout/lProcess2"/>
    <dgm:cxn modelId="{2576DD42-7351-9448-B951-54B9D25ABAAF}" type="presParOf" srcId="{38674BA3-1D56-8947-AEC4-F807DD5E0F43}" destId="{6EA9746E-83BF-C141-962A-D5914E659DB9}" srcOrd="4" destOrd="0" presId="urn:microsoft.com/office/officeart/2005/8/layout/lProcess2"/>
    <dgm:cxn modelId="{F0B21444-E861-054B-A1B4-03B745E46E5B}" type="presParOf" srcId="{CD367AB6-D8AE-B349-B7FD-90FB0C3AD718}" destId="{BD492923-C8C8-4748-8994-9407284111D9}" srcOrd="1" destOrd="0" presId="urn:microsoft.com/office/officeart/2005/8/layout/lProcess2"/>
    <dgm:cxn modelId="{B94E27C4-F53B-FB49-9C68-F148A1A4A18B}" type="presParOf" srcId="{CD367AB6-D8AE-B349-B7FD-90FB0C3AD718}" destId="{AC98779B-2D02-8F4A-B3EC-2298B6FCBCD5}" srcOrd="2" destOrd="0" presId="urn:microsoft.com/office/officeart/2005/8/layout/lProcess2"/>
    <dgm:cxn modelId="{F269EECA-E01D-2C40-A380-E5F024E86712}" type="presParOf" srcId="{AC98779B-2D02-8F4A-B3EC-2298B6FCBCD5}" destId="{06A8ABCA-51AB-7C44-A93E-8766E44BBFCB}" srcOrd="0" destOrd="0" presId="urn:microsoft.com/office/officeart/2005/8/layout/lProcess2"/>
    <dgm:cxn modelId="{02B568A9-6337-A040-ADAF-DD0923CFAD36}" type="presParOf" srcId="{AC98779B-2D02-8F4A-B3EC-2298B6FCBCD5}" destId="{A29DDF9C-1AED-6F47-B745-E0CED4A18B8F}" srcOrd="1" destOrd="0" presId="urn:microsoft.com/office/officeart/2005/8/layout/lProcess2"/>
    <dgm:cxn modelId="{C1CEB526-A40E-E84B-8564-865665ACFF75}" type="presParOf" srcId="{AC98779B-2D02-8F4A-B3EC-2298B6FCBCD5}" destId="{AEC2EFDA-9B6B-EE41-85B9-2126240993F9}" srcOrd="2" destOrd="0" presId="urn:microsoft.com/office/officeart/2005/8/layout/lProcess2"/>
    <dgm:cxn modelId="{79696558-F260-9D4D-84F8-B9C74AE528E1}" type="presParOf" srcId="{AEC2EFDA-9B6B-EE41-85B9-2126240993F9}" destId="{E5FF24A8-D124-0844-8DEF-4163689BE9C6}" srcOrd="0" destOrd="0" presId="urn:microsoft.com/office/officeart/2005/8/layout/lProcess2"/>
    <dgm:cxn modelId="{111840C0-17D1-3343-AFD0-FE49003B3A04}" type="presParOf" srcId="{E5FF24A8-D124-0844-8DEF-4163689BE9C6}" destId="{BD02C517-69F7-5D4E-A179-BA93C73CFD2C}" srcOrd="0" destOrd="0" presId="urn:microsoft.com/office/officeart/2005/8/layout/lProcess2"/>
    <dgm:cxn modelId="{283CBBA3-D075-8642-AD40-C612729C73B9}" type="presParOf" srcId="{E5FF24A8-D124-0844-8DEF-4163689BE9C6}" destId="{CE5857B1-214F-544E-8E9C-5F1AEBF2AF65}" srcOrd="1" destOrd="0" presId="urn:microsoft.com/office/officeart/2005/8/layout/lProcess2"/>
    <dgm:cxn modelId="{E978C5B5-BF6D-4C40-925A-72CA12CAC922}" type="presParOf" srcId="{E5FF24A8-D124-0844-8DEF-4163689BE9C6}" destId="{1E8C0409-4787-3248-94C2-AEB8C99A4F95}" srcOrd="2" destOrd="0" presId="urn:microsoft.com/office/officeart/2005/8/layout/lProcess2"/>
    <dgm:cxn modelId="{2570F881-A665-1342-9B2E-B01EB03DF8B2}" type="presParOf" srcId="{E5FF24A8-D124-0844-8DEF-4163689BE9C6}" destId="{A2487613-1EB7-FC4A-8FC1-5377F378A13E}" srcOrd="3" destOrd="0" presId="urn:microsoft.com/office/officeart/2005/8/layout/lProcess2"/>
    <dgm:cxn modelId="{E8D18BC3-B829-2541-A59B-B37BF1516B60}" type="presParOf" srcId="{E5FF24A8-D124-0844-8DEF-4163689BE9C6}" destId="{482E95BE-A6F3-634C-BDD0-F34D94BB52CE}" srcOrd="4" destOrd="0" presId="urn:microsoft.com/office/officeart/2005/8/layout/lProcess2"/>
    <dgm:cxn modelId="{B74FCDE3-2329-B043-83D6-C662E073A888}" type="presParOf" srcId="{E5FF24A8-D124-0844-8DEF-4163689BE9C6}" destId="{D8F3325B-3618-C341-9CD0-441B3AD31487}" srcOrd="5" destOrd="0" presId="urn:microsoft.com/office/officeart/2005/8/layout/lProcess2"/>
    <dgm:cxn modelId="{9CC203ED-4B5B-534B-9735-F7C5B6F10A0C}" type="presParOf" srcId="{E5FF24A8-D124-0844-8DEF-4163689BE9C6}" destId="{408F0A18-5EE1-CE4C-9645-EA7FCA285619}" srcOrd="6" destOrd="0" presId="urn:microsoft.com/office/officeart/2005/8/layout/lProcess2"/>
    <dgm:cxn modelId="{2EAA6539-C03E-E541-B6F2-ED21CD302975}" type="presParOf" srcId="{CD367AB6-D8AE-B349-B7FD-90FB0C3AD718}" destId="{EA6F8F03-DA78-2A45-B90C-F2D064919D06}" srcOrd="3" destOrd="0" presId="urn:microsoft.com/office/officeart/2005/8/layout/lProcess2"/>
    <dgm:cxn modelId="{BD02521C-5AA7-174B-BCB0-9E75189D3134}" type="presParOf" srcId="{CD367AB6-D8AE-B349-B7FD-90FB0C3AD718}" destId="{FAC54BA9-4FEE-5F45-BF58-4B89D7621CEB}" srcOrd="4" destOrd="0" presId="urn:microsoft.com/office/officeart/2005/8/layout/lProcess2"/>
    <dgm:cxn modelId="{76DF4981-3091-9540-BA07-759DD1B35E4A}" type="presParOf" srcId="{FAC54BA9-4FEE-5F45-BF58-4B89D7621CEB}" destId="{48677A78-52B6-7B45-9BF1-CBA2C4872099}" srcOrd="0" destOrd="0" presId="urn:microsoft.com/office/officeart/2005/8/layout/lProcess2"/>
    <dgm:cxn modelId="{594DBAE6-8A59-FA43-885F-F9F32B948305}" type="presParOf" srcId="{FAC54BA9-4FEE-5F45-BF58-4B89D7621CEB}" destId="{0414F7A4-1CC0-F143-82FF-D58C6494D706}" srcOrd="1" destOrd="0" presId="urn:microsoft.com/office/officeart/2005/8/layout/lProcess2"/>
    <dgm:cxn modelId="{2BCED26E-11BD-EB46-808B-10510FABE80F}" type="presParOf" srcId="{FAC54BA9-4FEE-5F45-BF58-4B89D7621CEB}" destId="{929A2FF6-088D-E24B-80BE-10ABB2677823}" srcOrd="2" destOrd="0" presId="urn:microsoft.com/office/officeart/2005/8/layout/lProcess2"/>
    <dgm:cxn modelId="{02DC1FAE-63C4-A440-A465-EFD243DC40CD}" type="presParOf" srcId="{929A2FF6-088D-E24B-80BE-10ABB2677823}" destId="{F9374679-3789-F14B-B149-3664B9ACB328}" srcOrd="0" destOrd="0" presId="urn:microsoft.com/office/officeart/2005/8/layout/lProcess2"/>
    <dgm:cxn modelId="{857FBA00-DCC3-604D-8FB4-AF5B43ADFC8C}" type="presParOf" srcId="{F9374679-3789-F14B-B149-3664B9ACB328}" destId="{BF72B8B5-A8A6-834B-A98F-81FAF85D1BED}" srcOrd="0" destOrd="0" presId="urn:microsoft.com/office/officeart/2005/8/layout/lProcess2"/>
    <dgm:cxn modelId="{07CC1912-738E-5F40-A535-4458FBA6828F}" type="presParOf" srcId="{F9374679-3789-F14B-B149-3664B9ACB328}" destId="{8566CE8D-1FB3-6D40-BCBD-55B6B7BF7EBD}" srcOrd="1" destOrd="0" presId="urn:microsoft.com/office/officeart/2005/8/layout/lProcess2"/>
    <dgm:cxn modelId="{E3D70086-748A-8142-825C-7CC14A8D7132}" type="presParOf" srcId="{F9374679-3789-F14B-B149-3664B9ACB328}" destId="{0A9157C7-4363-1844-9081-88D1FC6FF148}" srcOrd="2" destOrd="0" presId="urn:microsoft.com/office/officeart/2005/8/layout/lProcess2"/>
    <dgm:cxn modelId="{DEAF8E55-B566-8F48-AE78-039469E22955}" type="presParOf" srcId="{F9374679-3789-F14B-B149-3664B9ACB328}" destId="{75759C3E-795C-9646-98C5-802E7AFE7940}" srcOrd="3" destOrd="0" presId="urn:microsoft.com/office/officeart/2005/8/layout/lProcess2"/>
    <dgm:cxn modelId="{C0227F09-4554-B348-A2E3-B9653F0615A4}" type="presParOf" srcId="{F9374679-3789-F14B-B149-3664B9ACB328}" destId="{73C35733-9ED5-034E-91F6-DD776EDA2725}" srcOrd="4" destOrd="0" presId="urn:microsoft.com/office/officeart/2005/8/layout/l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2C817E8-824B-8943-989C-AC83F97FCEAD}" type="doc">
      <dgm:prSet loTypeId="urn:microsoft.com/office/officeart/2005/8/layout/target1" loCatId="relationship" qsTypeId="urn:microsoft.com/office/officeart/2005/8/quickstyle/simple4" qsCatId="simple" csTypeId="urn:microsoft.com/office/officeart/2005/8/colors/accent1_2" csCatId="accent1" phldr="1"/>
      <dgm:spPr/>
      <dgm:t>
        <a:bodyPr/>
        <a:lstStyle/>
        <a:p>
          <a:endParaRPr lang="en-US"/>
        </a:p>
      </dgm:t>
    </dgm:pt>
    <dgm:pt modelId="{8CC0052F-FF76-2841-9D77-5726AA5F128B}">
      <dgm:prSet custT="1"/>
      <dgm:spPr>
        <a:solidFill>
          <a:schemeClr val="accent6">
            <a:lumMod val="20000"/>
            <a:lumOff val="80000"/>
          </a:schemeClr>
        </a:solidFill>
      </dgm:spPr>
      <dgm:t>
        <a:bodyPr/>
        <a:lstStyle/>
        <a:p>
          <a:pPr rtl="0"/>
          <a:r>
            <a:rPr lang="en-US" sz="1600" b="1" dirty="0">
              <a:solidFill>
                <a:srgbClr val="FF0000"/>
              </a:solidFill>
            </a:rPr>
            <a:t>Composed of a collection of DRAM chips</a:t>
          </a:r>
        </a:p>
      </dgm:t>
    </dgm:pt>
    <dgm:pt modelId="{B86741C3-1DFA-3D47-A6E7-5C205CDFFFD9}" type="parTrans" cxnId="{E9857345-CAA6-5D4F-AAEB-1391A388DF2D}">
      <dgm:prSet/>
      <dgm:spPr/>
      <dgm:t>
        <a:bodyPr/>
        <a:lstStyle/>
        <a:p>
          <a:endParaRPr lang="en-US"/>
        </a:p>
      </dgm:t>
    </dgm:pt>
    <dgm:pt modelId="{E9C89165-FDC3-684D-8717-3E5D4F4689B5}" type="sibTrans" cxnId="{E9857345-CAA6-5D4F-AAEB-1391A388DF2D}">
      <dgm:prSet/>
      <dgm:spPr/>
      <dgm:t>
        <a:bodyPr/>
        <a:lstStyle/>
        <a:p>
          <a:endParaRPr lang="en-US"/>
        </a:p>
      </dgm:t>
    </dgm:pt>
    <dgm:pt modelId="{979CCC9C-C88B-4F4D-AC0F-0A951907E2F1}">
      <dgm:prSet custT="1"/>
      <dgm:spPr>
        <a:solidFill>
          <a:schemeClr val="accent6">
            <a:lumMod val="20000"/>
            <a:lumOff val="80000"/>
          </a:schemeClr>
        </a:solidFill>
      </dgm:spPr>
      <dgm:t>
        <a:bodyPr/>
        <a:lstStyle/>
        <a:p>
          <a:pPr rtl="0"/>
          <a:r>
            <a:rPr lang="en-GB" sz="1600" b="1" dirty="0">
              <a:solidFill>
                <a:srgbClr val="008000"/>
              </a:solidFill>
            </a:rPr>
            <a:t>Grouped together to form a </a:t>
          </a:r>
          <a:r>
            <a:rPr lang="en-GB" sz="1600" b="1" i="1" dirty="0">
              <a:solidFill>
                <a:srgbClr val="008000"/>
              </a:solidFill>
            </a:rPr>
            <a:t>memory bank</a:t>
          </a:r>
        </a:p>
      </dgm:t>
    </dgm:pt>
    <dgm:pt modelId="{CA737E00-0781-E140-AE5B-C7AE2F5D54AA}" type="parTrans" cxnId="{C4DC0A6C-5994-F74B-88A6-38B4EF570B12}">
      <dgm:prSet/>
      <dgm:spPr/>
      <dgm:t>
        <a:bodyPr/>
        <a:lstStyle/>
        <a:p>
          <a:endParaRPr lang="en-US"/>
        </a:p>
      </dgm:t>
    </dgm:pt>
    <dgm:pt modelId="{6B148C8B-8EEA-D744-9011-54543658C65B}" type="sibTrans" cxnId="{C4DC0A6C-5994-F74B-88A6-38B4EF570B12}">
      <dgm:prSet/>
      <dgm:spPr/>
      <dgm:t>
        <a:bodyPr/>
        <a:lstStyle/>
        <a:p>
          <a:endParaRPr lang="en-US"/>
        </a:p>
      </dgm:t>
    </dgm:pt>
    <dgm:pt modelId="{A804BAA3-A403-9E4D-9F00-DDDAF19AB792}">
      <dgm:prSet custT="1"/>
      <dgm:spPr>
        <a:solidFill>
          <a:schemeClr val="accent6">
            <a:lumMod val="20000"/>
            <a:lumOff val="80000"/>
          </a:schemeClr>
        </a:solidFill>
      </dgm:spPr>
      <dgm:t>
        <a:bodyPr/>
        <a:lstStyle/>
        <a:p>
          <a:pPr rtl="0"/>
          <a:r>
            <a:rPr lang="en-US" sz="1600" b="1" dirty="0">
              <a:solidFill>
                <a:srgbClr val="0000CC"/>
              </a:solidFill>
            </a:rPr>
            <a:t>Each bank is independently able to service a memory read or write request</a:t>
          </a:r>
        </a:p>
      </dgm:t>
    </dgm:pt>
    <dgm:pt modelId="{8F848074-08CD-D04A-BCAF-96E598B657A5}" type="parTrans" cxnId="{E1896FBA-2D33-4640-A1D4-BE8984060BE5}">
      <dgm:prSet/>
      <dgm:spPr/>
      <dgm:t>
        <a:bodyPr/>
        <a:lstStyle/>
        <a:p>
          <a:endParaRPr lang="en-US"/>
        </a:p>
      </dgm:t>
    </dgm:pt>
    <dgm:pt modelId="{7B5B54EB-22EA-464C-B494-49CB79BA132C}" type="sibTrans" cxnId="{E1896FBA-2D33-4640-A1D4-BE8984060BE5}">
      <dgm:prSet/>
      <dgm:spPr/>
      <dgm:t>
        <a:bodyPr/>
        <a:lstStyle/>
        <a:p>
          <a:endParaRPr lang="en-US"/>
        </a:p>
      </dgm:t>
    </dgm:pt>
    <dgm:pt modelId="{6990B913-075B-F24B-BBAD-DFEE2609734F}">
      <dgm:prSet custT="1"/>
      <dgm:spPr>
        <a:solidFill>
          <a:schemeClr val="accent6">
            <a:lumMod val="20000"/>
            <a:lumOff val="80000"/>
          </a:schemeClr>
        </a:solidFill>
      </dgm:spPr>
      <dgm:t>
        <a:bodyPr/>
        <a:lstStyle/>
        <a:p>
          <a:pPr rtl="0"/>
          <a:r>
            <a:rPr lang="en-US" sz="1600" b="1" i="1" dirty="0">
              <a:solidFill>
                <a:srgbClr val="FF0000"/>
              </a:solidFill>
            </a:rPr>
            <a:t>K</a:t>
          </a:r>
          <a:r>
            <a:rPr lang="en-US" sz="1600" b="1" dirty="0">
              <a:solidFill>
                <a:srgbClr val="FF0000"/>
              </a:solidFill>
            </a:rPr>
            <a:t> banks can service </a:t>
          </a:r>
          <a:r>
            <a:rPr lang="en-US" sz="1600" b="1" i="1" dirty="0">
              <a:solidFill>
                <a:srgbClr val="FF0000"/>
              </a:solidFill>
            </a:rPr>
            <a:t>K</a:t>
          </a:r>
          <a:r>
            <a:rPr lang="en-US" sz="1600" b="1" dirty="0">
              <a:solidFill>
                <a:srgbClr val="FF0000"/>
              </a:solidFill>
            </a:rPr>
            <a:t> requests simultaneously, increasing memory read or write rates by a factor of </a:t>
          </a:r>
          <a:r>
            <a:rPr lang="en-US" sz="1600" b="1" i="1" dirty="0">
              <a:solidFill>
                <a:srgbClr val="FF0000"/>
              </a:solidFill>
            </a:rPr>
            <a:t>K</a:t>
          </a:r>
          <a:endParaRPr lang="en-US" sz="1600" b="1" dirty="0">
            <a:solidFill>
              <a:srgbClr val="FF0000"/>
            </a:solidFill>
          </a:endParaRPr>
        </a:p>
      </dgm:t>
    </dgm:pt>
    <dgm:pt modelId="{A6B922CC-A229-714D-9271-B899C3F9E94D}" type="parTrans" cxnId="{247FDD88-A0E0-1744-834B-0F8FDFFB38ED}">
      <dgm:prSet/>
      <dgm:spPr/>
      <dgm:t>
        <a:bodyPr/>
        <a:lstStyle/>
        <a:p>
          <a:endParaRPr lang="en-US"/>
        </a:p>
      </dgm:t>
    </dgm:pt>
    <dgm:pt modelId="{EDDA628D-F276-0A46-AAC4-AE129E4624C7}" type="sibTrans" cxnId="{247FDD88-A0E0-1744-834B-0F8FDFFB38ED}">
      <dgm:prSet/>
      <dgm:spPr/>
      <dgm:t>
        <a:bodyPr/>
        <a:lstStyle/>
        <a:p>
          <a:endParaRPr lang="en-US"/>
        </a:p>
      </dgm:t>
    </dgm:pt>
    <dgm:pt modelId="{9ED157BA-69A5-9144-AB59-6B93FD55C0B8}">
      <dgm:prSet custT="1"/>
      <dgm:spPr>
        <a:solidFill>
          <a:schemeClr val="accent6">
            <a:lumMod val="20000"/>
            <a:lumOff val="80000"/>
          </a:schemeClr>
        </a:solidFill>
      </dgm:spPr>
      <dgm:t>
        <a:bodyPr/>
        <a:lstStyle/>
        <a:p>
          <a:pPr rtl="0"/>
          <a:r>
            <a:rPr lang="en-GB" sz="1600" b="1" dirty="0">
              <a:solidFill>
                <a:srgbClr val="008000"/>
              </a:solidFill>
            </a:rPr>
            <a:t>If consecutive words of memory are stored in different banks, the transfer of a block of memory is speeded up</a:t>
          </a:r>
        </a:p>
      </dgm:t>
    </dgm:pt>
    <dgm:pt modelId="{3BA5516E-3B52-0840-A909-851E6F7B1BF8}" type="parTrans" cxnId="{A4FC8BA6-1F1E-3147-AB97-75C1101DCC1F}">
      <dgm:prSet/>
      <dgm:spPr/>
      <dgm:t>
        <a:bodyPr/>
        <a:lstStyle/>
        <a:p>
          <a:endParaRPr lang="en-US"/>
        </a:p>
      </dgm:t>
    </dgm:pt>
    <dgm:pt modelId="{83D41E0C-5C58-4344-AFC3-1412D617C9DB}" type="sibTrans" cxnId="{A4FC8BA6-1F1E-3147-AB97-75C1101DCC1F}">
      <dgm:prSet/>
      <dgm:spPr/>
      <dgm:t>
        <a:bodyPr/>
        <a:lstStyle/>
        <a:p>
          <a:endParaRPr lang="en-US"/>
        </a:p>
      </dgm:t>
    </dgm:pt>
    <dgm:pt modelId="{B590D48F-C700-A745-A5D0-19C43AEA5E83}" type="pres">
      <dgm:prSet presAssocID="{22C817E8-824B-8943-989C-AC83F97FCEAD}" presName="composite" presStyleCnt="0">
        <dgm:presLayoutVars>
          <dgm:chMax val="5"/>
          <dgm:dir/>
          <dgm:resizeHandles val="exact"/>
        </dgm:presLayoutVars>
      </dgm:prSet>
      <dgm:spPr/>
    </dgm:pt>
    <dgm:pt modelId="{91CD37D8-A6C9-7347-9185-E44226E72FC7}" type="pres">
      <dgm:prSet presAssocID="{8CC0052F-FF76-2841-9D77-5726AA5F128B}" presName="circle1" presStyleLbl="lnNode1" presStyleIdx="0" presStyleCnt="5"/>
      <dgm:spPr/>
    </dgm:pt>
    <dgm:pt modelId="{7F2462F4-CE27-CB47-B974-0D649D5F1522}" type="pres">
      <dgm:prSet presAssocID="{8CC0052F-FF76-2841-9D77-5726AA5F128B}" presName="text1" presStyleLbl="revTx" presStyleIdx="0" presStyleCnt="5" custScaleY="92720" custLinFactNeighborY="9959">
        <dgm:presLayoutVars>
          <dgm:bulletEnabled val="1"/>
        </dgm:presLayoutVars>
      </dgm:prSet>
      <dgm:spPr/>
    </dgm:pt>
    <dgm:pt modelId="{ECCACFBC-6FE8-3A49-AD2B-79E2DA2407EC}" type="pres">
      <dgm:prSet presAssocID="{8CC0052F-FF76-2841-9D77-5726AA5F128B}" presName="line1" presStyleLbl="callout" presStyleIdx="0" presStyleCnt="10"/>
      <dgm:spPr>
        <a:ln>
          <a:solidFill>
            <a:schemeClr val="accent3"/>
          </a:solidFill>
        </a:ln>
      </dgm:spPr>
    </dgm:pt>
    <dgm:pt modelId="{F321CC0B-6111-EA4D-945B-E997A707C6AB}" type="pres">
      <dgm:prSet presAssocID="{8CC0052F-FF76-2841-9D77-5726AA5F128B}" presName="d1" presStyleLbl="callout" presStyleIdx="1" presStyleCnt="10"/>
      <dgm:spPr>
        <a:ln>
          <a:solidFill>
            <a:schemeClr val="accent3"/>
          </a:solidFill>
        </a:ln>
      </dgm:spPr>
    </dgm:pt>
    <dgm:pt modelId="{2AEFFE6D-02DD-AC47-A7D7-6F0F49D69E25}" type="pres">
      <dgm:prSet presAssocID="{979CCC9C-C88B-4F4D-AC0F-0A951907E2F1}" presName="circle2" presStyleLbl="lnNode1" presStyleIdx="1" presStyleCnt="5"/>
      <dgm:spPr/>
    </dgm:pt>
    <dgm:pt modelId="{CC87624B-73C2-8F41-B7C2-96066902C80B}" type="pres">
      <dgm:prSet presAssocID="{979CCC9C-C88B-4F4D-AC0F-0A951907E2F1}" presName="text2" presStyleLbl="revTx" presStyleIdx="1" presStyleCnt="5" custScaleY="63936">
        <dgm:presLayoutVars>
          <dgm:bulletEnabled val="1"/>
        </dgm:presLayoutVars>
      </dgm:prSet>
      <dgm:spPr/>
    </dgm:pt>
    <dgm:pt modelId="{FD651CF9-2939-7340-9033-50955A68CD2B}" type="pres">
      <dgm:prSet presAssocID="{979CCC9C-C88B-4F4D-AC0F-0A951907E2F1}" presName="line2" presStyleLbl="callout" presStyleIdx="2" presStyleCnt="10"/>
      <dgm:spPr>
        <a:ln>
          <a:solidFill>
            <a:schemeClr val="accent3"/>
          </a:solidFill>
        </a:ln>
      </dgm:spPr>
    </dgm:pt>
    <dgm:pt modelId="{C67BBE53-21DC-E045-A630-D12DE591D833}" type="pres">
      <dgm:prSet presAssocID="{979CCC9C-C88B-4F4D-AC0F-0A951907E2F1}" presName="d2" presStyleLbl="callout" presStyleIdx="3" presStyleCnt="10"/>
      <dgm:spPr>
        <a:ln>
          <a:solidFill>
            <a:schemeClr val="accent3"/>
          </a:solidFill>
        </a:ln>
      </dgm:spPr>
    </dgm:pt>
    <dgm:pt modelId="{AAD596D2-E62A-0548-828D-4DCC653CC72D}" type="pres">
      <dgm:prSet presAssocID="{A804BAA3-A403-9E4D-9F00-DDDAF19AB792}" presName="circle3" presStyleLbl="lnNode1" presStyleIdx="2" presStyleCnt="5"/>
      <dgm:spPr/>
    </dgm:pt>
    <dgm:pt modelId="{8EC32DAD-B60A-E04E-9CBE-3880F576FF1B}" type="pres">
      <dgm:prSet presAssocID="{A804BAA3-A403-9E4D-9F00-DDDAF19AB792}" presName="text3" presStyleLbl="revTx" presStyleIdx="2" presStyleCnt="5" custScaleY="112901">
        <dgm:presLayoutVars>
          <dgm:bulletEnabled val="1"/>
        </dgm:presLayoutVars>
      </dgm:prSet>
      <dgm:spPr/>
    </dgm:pt>
    <dgm:pt modelId="{48737FD0-232D-2342-9E7D-C70474E38A8F}" type="pres">
      <dgm:prSet presAssocID="{A804BAA3-A403-9E4D-9F00-DDDAF19AB792}" presName="line3" presStyleLbl="callout" presStyleIdx="4" presStyleCnt="10"/>
      <dgm:spPr>
        <a:ln>
          <a:solidFill>
            <a:schemeClr val="accent3"/>
          </a:solidFill>
        </a:ln>
      </dgm:spPr>
    </dgm:pt>
    <dgm:pt modelId="{B14A19D7-85D7-814F-8401-2C8DDF90F3FB}" type="pres">
      <dgm:prSet presAssocID="{A804BAA3-A403-9E4D-9F00-DDDAF19AB792}" presName="d3" presStyleLbl="callout" presStyleIdx="5" presStyleCnt="10"/>
      <dgm:spPr>
        <a:ln>
          <a:solidFill>
            <a:schemeClr val="accent3"/>
          </a:solidFill>
        </a:ln>
      </dgm:spPr>
    </dgm:pt>
    <dgm:pt modelId="{B34A8773-C811-0D46-9EEB-711305802ED6}" type="pres">
      <dgm:prSet presAssocID="{6990B913-075B-F24B-BBAD-DFEE2609734F}" presName="circle4" presStyleLbl="lnNode1" presStyleIdx="3" presStyleCnt="5"/>
      <dgm:spPr/>
    </dgm:pt>
    <dgm:pt modelId="{835CBABC-C4E5-3D41-92E3-3EE99DB441F4}" type="pres">
      <dgm:prSet presAssocID="{6990B913-075B-F24B-BBAD-DFEE2609734F}" presName="text4" presStyleLbl="revTx" presStyleIdx="3" presStyleCnt="5" custScaleY="176724" custLinFactNeighborY="57616">
        <dgm:presLayoutVars>
          <dgm:bulletEnabled val="1"/>
        </dgm:presLayoutVars>
      </dgm:prSet>
      <dgm:spPr/>
    </dgm:pt>
    <dgm:pt modelId="{7CDB84B8-63BA-6048-9CBF-1CBC25592950}" type="pres">
      <dgm:prSet presAssocID="{6990B913-075B-F24B-BBAD-DFEE2609734F}" presName="line4" presStyleLbl="callout" presStyleIdx="6" presStyleCnt="10"/>
      <dgm:spPr>
        <a:ln>
          <a:solidFill>
            <a:schemeClr val="accent3"/>
          </a:solidFill>
        </a:ln>
      </dgm:spPr>
    </dgm:pt>
    <dgm:pt modelId="{C34E5CC8-DFB0-FC49-82AD-56653AEAF9C3}" type="pres">
      <dgm:prSet presAssocID="{6990B913-075B-F24B-BBAD-DFEE2609734F}" presName="d4" presStyleLbl="callout" presStyleIdx="7" presStyleCnt="10"/>
      <dgm:spPr>
        <a:ln>
          <a:solidFill>
            <a:schemeClr val="accent3"/>
          </a:solidFill>
        </a:ln>
      </dgm:spPr>
    </dgm:pt>
    <dgm:pt modelId="{D10BCEDA-1B03-9849-8E13-497008088137}" type="pres">
      <dgm:prSet presAssocID="{9ED157BA-69A5-9144-AB59-6B93FD55C0B8}" presName="circle5" presStyleLbl="lnNode1" presStyleIdx="4" presStyleCnt="5"/>
      <dgm:spPr/>
    </dgm:pt>
    <dgm:pt modelId="{BC08C46E-80F6-6844-97EA-EFF90289CFDD}" type="pres">
      <dgm:prSet presAssocID="{9ED157BA-69A5-9144-AB59-6B93FD55C0B8}" presName="text5" presStyleLbl="revTx" presStyleIdx="4" presStyleCnt="5" custScaleY="148833" custLinFactY="19942" custLinFactNeighborX="767" custLinFactNeighborY="100000">
        <dgm:presLayoutVars>
          <dgm:bulletEnabled val="1"/>
        </dgm:presLayoutVars>
      </dgm:prSet>
      <dgm:spPr/>
    </dgm:pt>
    <dgm:pt modelId="{926DDFCA-82BF-8A4A-A31C-77A5937B820B}" type="pres">
      <dgm:prSet presAssocID="{9ED157BA-69A5-9144-AB59-6B93FD55C0B8}" presName="line5" presStyleLbl="callout" presStyleIdx="8" presStyleCnt="10" custSzY="714379" custScaleX="105362" custLinFactY="522456" custLinFactNeighborY="600000"/>
      <dgm:spPr>
        <a:ln>
          <a:solidFill>
            <a:schemeClr val="accent3"/>
          </a:solidFill>
        </a:ln>
      </dgm:spPr>
    </dgm:pt>
    <dgm:pt modelId="{F84305B1-C966-5546-B34F-EA12E90FF450}" type="pres">
      <dgm:prSet presAssocID="{9ED157BA-69A5-9144-AB59-6B93FD55C0B8}" presName="d5" presStyleLbl="callout" presStyleIdx="9" presStyleCnt="10"/>
      <dgm:spPr>
        <a:ln>
          <a:solidFill>
            <a:schemeClr val="accent3"/>
          </a:solidFill>
        </a:ln>
      </dgm:spPr>
    </dgm:pt>
  </dgm:ptLst>
  <dgm:cxnLst>
    <dgm:cxn modelId="{FE59DB30-070D-0D45-92D8-88DDEAB185F6}" type="presOf" srcId="{979CCC9C-C88B-4F4D-AC0F-0A951907E2F1}" destId="{CC87624B-73C2-8F41-B7C2-96066902C80B}" srcOrd="0" destOrd="0" presId="urn:microsoft.com/office/officeart/2005/8/layout/target1"/>
    <dgm:cxn modelId="{A9E9C95D-B3DE-4447-8F7E-3FF350FA58D8}" type="presOf" srcId="{8CC0052F-FF76-2841-9D77-5726AA5F128B}" destId="{7F2462F4-CE27-CB47-B974-0D649D5F1522}" srcOrd="0" destOrd="0" presId="urn:microsoft.com/office/officeart/2005/8/layout/target1"/>
    <dgm:cxn modelId="{E9857345-CAA6-5D4F-AAEB-1391A388DF2D}" srcId="{22C817E8-824B-8943-989C-AC83F97FCEAD}" destId="{8CC0052F-FF76-2841-9D77-5726AA5F128B}" srcOrd="0" destOrd="0" parTransId="{B86741C3-1DFA-3D47-A6E7-5C205CDFFFD9}" sibTransId="{E9C89165-FDC3-684D-8717-3E5D4F4689B5}"/>
    <dgm:cxn modelId="{C4DC0A6C-5994-F74B-88A6-38B4EF570B12}" srcId="{22C817E8-824B-8943-989C-AC83F97FCEAD}" destId="{979CCC9C-C88B-4F4D-AC0F-0A951907E2F1}" srcOrd="1" destOrd="0" parTransId="{CA737E00-0781-E140-AE5B-C7AE2F5D54AA}" sibTransId="{6B148C8B-8EEA-D744-9011-54543658C65B}"/>
    <dgm:cxn modelId="{0A0F4B58-ED31-C749-AA58-B06876CDBCC0}" type="presOf" srcId="{22C817E8-824B-8943-989C-AC83F97FCEAD}" destId="{B590D48F-C700-A745-A5D0-19C43AEA5E83}" srcOrd="0" destOrd="0" presId="urn:microsoft.com/office/officeart/2005/8/layout/target1"/>
    <dgm:cxn modelId="{247FDD88-A0E0-1744-834B-0F8FDFFB38ED}" srcId="{22C817E8-824B-8943-989C-AC83F97FCEAD}" destId="{6990B913-075B-F24B-BBAD-DFEE2609734F}" srcOrd="3" destOrd="0" parTransId="{A6B922CC-A229-714D-9271-B899C3F9E94D}" sibTransId="{EDDA628D-F276-0A46-AAC4-AE129E4624C7}"/>
    <dgm:cxn modelId="{BD8A179A-8BFA-4846-97C5-B2A667BBCAF7}" type="presOf" srcId="{6990B913-075B-F24B-BBAD-DFEE2609734F}" destId="{835CBABC-C4E5-3D41-92E3-3EE99DB441F4}" srcOrd="0" destOrd="0" presId="urn:microsoft.com/office/officeart/2005/8/layout/target1"/>
    <dgm:cxn modelId="{262A119C-8248-8B41-93E0-293DEE18E4D4}" type="presOf" srcId="{9ED157BA-69A5-9144-AB59-6B93FD55C0B8}" destId="{BC08C46E-80F6-6844-97EA-EFF90289CFDD}" srcOrd="0" destOrd="0" presId="urn:microsoft.com/office/officeart/2005/8/layout/target1"/>
    <dgm:cxn modelId="{317E91A3-C143-CD47-B32E-CBB8D763A635}" type="presOf" srcId="{A804BAA3-A403-9E4D-9F00-DDDAF19AB792}" destId="{8EC32DAD-B60A-E04E-9CBE-3880F576FF1B}" srcOrd="0" destOrd="0" presId="urn:microsoft.com/office/officeart/2005/8/layout/target1"/>
    <dgm:cxn modelId="{A4FC8BA6-1F1E-3147-AB97-75C1101DCC1F}" srcId="{22C817E8-824B-8943-989C-AC83F97FCEAD}" destId="{9ED157BA-69A5-9144-AB59-6B93FD55C0B8}" srcOrd="4" destOrd="0" parTransId="{3BA5516E-3B52-0840-A909-851E6F7B1BF8}" sibTransId="{83D41E0C-5C58-4344-AFC3-1412D617C9DB}"/>
    <dgm:cxn modelId="{E1896FBA-2D33-4640-A1D4-BE8984060BE5}" srcId="{22C817E8-824B-8943-989C-AC83F97FCEAD}" destId="{A804BAA3-A403-9E4D-9F00-DDDAF19AB792}" srcOrd="2" destOrd="0" parTransId="{8F848074-08CD-D04A-BCAF-96E598B657A5}" sibTransId="{7B5B54EB-22EA-464C-B494-49CB79BA132C}"/>
    <dgm:cxn modelId="{E64FA73A-03F7-D748-9006-10F57AB71EA5}" type="presParOf" srcId="{B590D48F-C700-A745-A5D0-19C43AEA5E83}" destId="{91CD37D8-A6C9-7347-9185-E44226E72FC7}" srcOrd="0" destOrd="0" presId="urn:microsoft.com/office/officeart/2005/8/layout/target1"/>
    <dgm:cxn modelId="{6FC42ACE-C7F6-8A47-A407-768879818A79}" type="presParOf" srcId="{B590D48F-C700-A745-A5D0-19C43AEA5E83}" destId="{7F2462F4-CE27-CB47-B974-0D649D5F1522}" srcOrd="1" destOrd="0" presId="urn:microsoft.com/office/officeart/2005/8/layout/target1"/>
    <dgm:cxn modelId="{508373F7-D0C0-7044-AD85-C58105646B9F}" type="presParOf" srcId="{B590D48F-C700-A745-A5D0-19C43AEA5E83}" destId="{ECCACFBC-6FE8-3A49-AD2B-79E2DA2407EC}" srcOrd="2" destOrd="0" presId="urn:microsoft.com/office/officeart/2005/8/layout/target1"/>
    <dgm:cxn modelId="{3120D8AD-8365-9C43-B53F-7F0C60278222}" type="presParOf" srcId="{B590D48F-C700-A745-A5D0-19C43AEA5E83}" destId="{F321CC0B-6111-EA4D-945B-E997A707C6AB}" srcOrd="3" destOrd="0" presId="urn:microsoft.com/office/officeart/2005/8/layout/target1"/>
    <dgm:cxn modelId="{27164D2D-DE21-5B42-9685-2F6AB44CA508}" type="presParOf" srcId="{B590D48F-C700-A745-A5D0-19C43AEA5E83}" destId="{2AEFFE6D-02DD-AC47-A7D7-6F0F49D69E25}" srcOrd="4" destOrd="0" presId="urn:microsoft.com/office/officeart/2005/8/layout/target1"/>
    <dgm:cxn modelId="{FBF19BBC-3F29-E847-911A-4462521022F4}" type="presParOf" srcId="{B590D48F-C700-A745-A5D0-19C43AEA5E83}" destId="{CC87624B-73C2-8F41-B7C2-96066902C80B}" srcOrd="5" destOrd="0" presId="urn:microsoft.com/office/officeart/2005/8/layout/target1"/>
    <dgm:cxn modelId="{310A9954-8B3B-DD42-9F6F-8FF898AF3AE1}" type="presParOf" srcId="{B590D48F-C700-A745-A5D0-19C43AEA5E83}" destId="{FD651CF9-2939-7340-9033-50955A68CD2B}" srcOrd="6" destOrd="0" presId="urn:microsoft.com/office/officeart/2005/8/layout/target1"/>
    <dgm:cxn modelId="{00D61241-E986-4549-9AD7-E5D661CCB2C8}" type="presParOf" srcId="{B590D48F-C700-A745-A5D0-19C43AEA5E83}" destId="{C67BBE53-21DC-E045-A630-D12DE591D833}" srcOrd="7" destOrd="0" presId="urn:microsoft.com/office/officeart/2005/8/layout/target1"/>
    <dgm:cxn modelId="{FE50CAC7-3AD6-9444-8716-6D7CF709A079}" type="presParOf" srcId="{B590D48F-C700-A745-A5D0-19C43AEA5E83}" destId="{AAD596D2-E62A-0548-828D-4DCC653CC72D}" srcOrd="8" destOrd="0" presId="urn:microsoft.com/office/officeart/2005/8/layout/target1"/>
    <dgm:cxn modelId="{B1B914B5-2219-1648-8BD3-460ADDBC4225}" type="presParOf" srcId="{B590D48F-C700-A745-A5D0-19C43AEA5E83}" destId="{8EC32DAD-B60A-E04E-9CBE-3880F576FF1B}" srcOrd="9" destOrd="0" presId="urn:microsoft.com/office/officeart/2005/8/layout/target1"/>
    <dgm:cxn modelId="{DC28838C-EAC0-6A4B-8DBB-5328673DA012}" type="presParOf" srcId="{B590D48F-C700-A745-A5D0-19C43AEA5E83}" destId="{48737FD0-232D-2342-9E7D-C70474E38A8F}" srcOrd="10" destOrd="0" presId="urn:microsoft.com/office/officeart/2005/8/layout/target1"/>
    <dgm:cxn modelId="{C23D918D-0FF1-624B-ADF8-2A64636733CD}" type="presParOf" srcId="{B590D48F-C700-A745-A5D0-19C43AEA5E83}" destId="{B14A19D7-85D7-814F-8401-2C8DDF90F3FB}" srcOrd="11" destOrd="0" presId="urn:microsoft.com/office/officeart/2005/8/layout/target1"/>
    <dgm:cxn modelId="{D69A0D46-ADB7-4647-B142-DD40B2ECF152}" type="presParOf" srcId="{B590D48F-C700-A745-A5D0-19C43AEA5E83}" destId="{B34A8773-C811-0D46-9EEB-711305802ED6}" srcOrd="12" destOrd="0" presId="urn:microsoft.com/office/officeart/2005/8/layout/target1"/>
    <dgm:cxn modelId="{BC8A4D59-5D21-8E4B-B97A-2B2A3A52CF84}" type="presParOf" srcId="{B590D48F-C700-A745-A5D0-19C43AEA5E83}" destId="{835CBABC-C4E5-3D41-92E3-3EE99DB441F4}" srcOrd="13" destOrd="0" presId="urn:microsoft.com/office/officeart/2005/8/layout/target1"/>
    <dgm:cxn modelId="{103E59E5-3808-E744-AA18-EF4290303A35}" type="presParOf" srcId="{B590D48F-C700-A745-A5D0-19C43AEA5E83}" destId="{7CDB84B8-63BA-6048-9CBF-1CBC25592950}" srcOrd="14" destOrd="0" presId="urn:microsoft.com/office/officeart/2005/8/layout/target1"/>
    <dgm:cxn modelId="{EA22A331-8F45-C649-9FF0-3D5C2D8585CD}" type="presParOf" srcId="{B590D48F-C700-A745-A5D0-19C43AEA5E83}" destId="{C34E5CC8-DFB0-FC49-82AD-56653AEAF9C3}" srcOrd="15" destOrd="0" presId="urn:microsoft.com/office/officeart/2005/8/layout/target1"/>
    <dgm:cxn modelId="{78B86875-2982-D741-878B-223CB05FC40D}" type="presParOf" srcId="{B590D48F-C700-A745-A5D0-19C43AEA5E83}" destId="{D10BCEDA-1B03-9849-8E13-497008088137}" srcOrd="16" destOrd="0" presId="urn:microsoft.com/office/officeart/2005/8/layout/target1"/>
    <dgm:cxn modelId="{CDC74777-1415-1D40-BAB3-C3BC68A9916C}" type="presParOf" srcId="{B590D48F-C700-A745-A5D0-19C43AEA5E83}" destId="{BC08C46E-80F6-6844-97EA-EFF90289CFDD}" srcOrd="17" destOrd="0" presId="urn:microsoft.com/office/officeart/2005/8/layout/target1"/>
    <dgm:cxn modelId="{2F7C4AA5-B040-C24D-B9B1-D9E484B572F9}" type="presParOf" srcId="{B590D48F-C700-A745-A5D0-19C43AEA5E83}" destId="{926DDFCA-82BF-8A4A-A31C-77A5937B820B}" srcOrd="18" destOrd="0" presId="urn:microsoft.com/office/officeart/2005/8/layout/target1"/>
    <dgm:cxn modelId="{5DA876D4-3434-B147-BFF2-EBB2D65EA645}" type="presParOf" srcId="{B590D48F-C700-A745-A5D0-19C43AEA5E83}" destId="{F84305B1-C966-5546-B34F-EA12E90FF450}" srcOrd="19" destOrd="0" presId="urn:microsoft.com/office/officeart/2005/8/layout/targe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832C988-9138-D048-89E7-59624BB9E088}" type="doc">
      <dgm:prSet loTypeId="urn:microsoft.com/office/officeart/2005/8/layout/vProcess5" loCatId="process" qsTypeId="urn:microsoft.com/office/officeart/2005/8/quickstyle/simple4" qsCatId="simple" csTypeId="urn:microsoft.com/office/officeart/2005/8/colors/accent1_2" csCatId="accent1" phldr="1"/>
      <dgm:spPr/>
      <dgm:t>
        <a:bodyPr/>
        <a:lstStyle/>
        <a:p>
          <a:endParaRPr lang="en-US"/>
        </a:p>
      </dgm:t>
    </dgm:pt>
    <dgm:pt modelId="{63113182-605D-264A-A2F3-4717C57AE887}">
      <dgm:prSet custT="1"/>
      <dgm:spPr>
        <a:solidFill>
          <a:schemeClr val="accent3"/>
        </a:solidFill>
        <a:ln>
          <a:solidFill>
            <a:schemeClr val="accent3"/>
          </a:solidFill>
        </a:ln>
      </dgm:spPr>
      <dgm:t>
        <a:bodyPr/>
        <a:lstStyle/>
        <a:p>
          <a:pPr algn="ctr" rtl="0"/>
          <a:r>
            <a:rPr lang="en-US" sz="2400" dirty="0">
              <a:effectLst>
                <a:outerShdw blurRad="38100" dist="38100" dir="2700000" algn="tl">
                  <a:srgbClr val="000000">
                    <a:alpha val="43137"/>
                  </a:srgbClr>
                </a:outerShdw>
              </a:effectLst>
            </a:rPr>
            <a:t>One of the most widely used forms of DRAM</a:t>
          </a:r>
        </a:p>
      </dgm:t>
    </dgm:pt>
    <dgm:pt modelId="{74571524-0DF1-4E4A-BF6D-B9CC0F235781}" type="parTrans" cxnId="{88D6CC72-7986-7F42-8B5A-69B7DA0D09CE}">
      <dgm:prSet/>
      <dgm:spPr/>
      <dgm:t>
        <a:bodyPr/>
        <a:lstStyle/>
        <a:p>
          <a:endParaRPr lang="en-US"/>
        </a:p>
      </dgm:t>
    </dgm:pt>
    <dgm:pt modelId="{21D05D6F-F0C3-E348-BA9B-285F8AB3C47E}" type="sibTrans" cxnId="{88D6CC72-7986-7F42-8B5A-69B7DA0D09CE}">
      <dgm:prSet/>
      <dgm:spPr>
        <a:ln>
          <a:solidFill>
            <a:schemeClr val="accent4"/>
          </a:solidFill>
        </a:ln>
      </dgm:spPr>
      <dgm:t>
        <a:bodyPr/>
        <a:lstStyle/>
        <a:p>
          <a:endParaRPr lang="en-US" dirty="0"/>
        </a:p>
      </dgm:t>
    </dgm:pt>
    <dgm:pt modelId="{6E2A755A-27A7-9A43-ABE8-C7B1C9F1B514}">
      <dgm:prSet custT="1"/>
      <dgm:spPr/>
      <dgm:t>
        <a:bodyPr/>
        <a:lstStyle/>
        <a:p>
          <a:pPr algn="ctr" rtl="0"/>
          <a:r>
            <a:rPr lang="en-US" sz="2400" dirty="0">
              <a:effectLst>
                <a:outerShdw blurRad="38100" dist="38100" dir="2700000" algn="tl">
                  <a:srgbClr val="000000">
                    <a:alpha val="43137"/>
                  </a:srgbClr>
                </a:outerShdw>
              </a:effectLst>
            </a:rPr>
            <a:t>Exchanges data with the processor synchronized to an external clock signal and running at the full speed of the processor/memory bus without imposing (long while) wait states</a:t>
          </a:r>
        </a:p>
      </dgm:t>
    </dgm:pt>
    <dgm:pt modelId="{136F3C1B-ECD0-454F-95A9-38A6F926E0B1}" type="parTrans" cxnId="{39A1A262-7960-D744-95D5-46FC79C296FF}">
      <dgm:prSet/>
      <dgm:spPr/>
      <dgm:t>
        <a:bodyPr/>
        <a:lstStyle/>
        <a:p>
          <a:endParaRPr lang="en-US"/>
        </a:p>
      </dgm:t>
    </dgm:pt>
    <dgm:pt modelId="{7BBCE3BF-63F8-9D4D-ADFE-BA449CEC380C}" type="sibTrans" cxnId="{39A1A262-7960-D744-95D5-46FC79C296FF}">
      <dgm:prSet/>
      <dgm:spPr>
        <a:ln>
          <a:solidFill>
            <a:schemeClr val="accent3"/>
          </a:solidFill>
        </a:ln>
      </dgm:spPr>
      <dgm:t>
        <a:bodyPr/>
        <a:lstStyle/>
        <a:p>
          <a:endParaRPr lang="en-US" dirty="0"/>
        </a:p>
      </dgm:t>
    </dgm:pt>
    <dgm:pt modelId="{E7EF0B17-15B4-B04D-82EB-5410FE7584B0}">
      <dgm:prSet custT="1"/>
      <dgm:spPr>
        <a:solidFill>
          <a:schemeClr val="accent4"/>
        </a:solidFill>
        <a:ln>
          <a:solidFill>
            <a:schemeClr val="accent4"/>
          </a:solidFill>
        </a:ln>
      </dgm:spPr>
      <dgm:t>
        <a:bodyPr/>
        <a:lstStyle/>
        <a:p>
          <a:pPr rtl="0"/>
          <a:r>
            <a:rPr lang="en-US" sz="1800" dirty="0">
              <a:effectLst>
                <a:outerShdw blurRad="38100" dist="38100" dir="2700000" algn="tl">
                  <a:srgbClr val="000000">
                    <a:alpha val="43137"/>
                  </a:srgbClr>
                </a:outerShdw>
              </a:effectLst>
            </a:rPr>
            <a:t>With synchronous access the DRAM moves data in and out under control of the system clock</a:t>
          </a:r>
        </a:p>
      </dgm:t>
    </dgm:pt>
    <dgm:pt modelId="{C344F373-FEE5-364E-A59E-E642F40DDD92}" type="parTrans" cxnId="{418CAE86-4420-6843-B04D-A5C3D73F4CBF}">
      <dgm:prSet/>
      <dgm:spPr/>
      <dgm:t>
        <a:bodyPr/>
        <a:lstStyle/>
        <a:p>
          <a:endParaRPr lang="en-US"/>
        </a:p>
      </dgm:t>
    </dgm:pt>
    <dgm:pt modelId="{8456D296-674C-CD46-85ED-F3DBF71240CA}" type="sibTrans" cxnId="{418CAE86-4420-6843-B04D-A5C3D73F4CBF}">
      <dgm:prSet/>
      <dgm:spPr/>
      <dgm:t>
        <a:bodyPr/>
        <a:lstStyle/>
        <a:p>
          <a:endParaRPr lang="en-US"/>
        </a:p>
      </dgm:t>
    </dgm:pt>
    <dgm:pt modelId="{493F2ACD-DEEB-B544-B22B-EEE8C659AEA2}">
      <dgm:prSet custT="1"/>
      <dgm:spPr>
        <a:solidFill>
          <a:schemeClr val="accent4"/>
        </a:solidFill>
        <a:ln>
          <a:solidFill>
            <a:schemeClr val="accent4"/>
          </a:solidFill>
        </a:ln>
      </dgm:spPr>
      <dgm:t>
        <a:bodyPr/>
        <a:lstStyle/>
        <a:p>
          <a:pPr rtl="0"/>
          <a:r>
            <a:rPr lang="en-US" sz="1600" dirty="0">
              <a:effectLst>
                <a:outerShdw blurRad="38100" dist="38100" dir="2700000" algn="tl">
                  <a:srgbClr val="000000">
                    <a:alpha val="43137"/>
                  </a:srgbClr>
                </a:outerShdw>
              </a:effectLst>
            </a:rPr>
            <a:t>The processor or other master issues the instruction and address information which is latched by the DRAM</a:t>
          </a:r>
        </a:p>
      </dgm:t>
    </dgm:pt>
    <dgm:pt modelId="{D643B0B2-6CBA-184B-8A4D-0A5119048FE8}" type="parTrans" cxnId="{F0EC800F-5A44-3740-880A-D0E4C9472C67}">
      <dgm:prSet/>
      <dgm:spPr/>
      <dgm:t>
        <a:bodyPr/>
        <a:lstStyle/>
        <a:p>
          <a:endParaRPr lang="en-US"/>
        </a:p>
      </dgm:t>
    </dgm:pt>
    <dgm:pt modelId="{E0C3EFFB-D95E-7C4D-82CC-97976A317D41}" type="sibTrans" cxnId="{F0EC800F-5A44-3740-880A-D0E4C9472C67}">
      <dgm:prSet/>
      <dgm:spPr/>
      <dgm:t>
        <a:bodyPr/>
        <a:lstStyle/>
        <a:p>
          <a:endParaRPr lang="en-US"/>
        </a:p>
      </dgm:t>
    </dgm:pt>
    <dgm:pt modelId="{A204CA6E-5364-894E-A74A-57FED05720C3}">
      <dgm:prSet custT="1"/>
      <dgm:spPr>
        <a:solidFill>
          <a:schemeClr val="accent4"/>
        </a:solidFill>
        <a:ln>
          <a:solidFill>
            <a:schemeClr val="accent4"/>
          </a:solidFill>
        </a:ln>
      </dgm:spPr>
      <dgm:t>
        <a:bodyPr/>
        <a:lstStyle/>
        <a:p>
          <a:pPr rtl="0"/>
          <a:r>
            <a:rPr lang="en-US" sz="1600" dirty="0">
              <a:effectLst>
                <a:outerShdw blurRad="38100" dist="38100" dir="2700000" algn="tl">
                  <a:srgbClr val="000000">
                    <a:alpha val="43137"/>
                  </a:srgbClr>
                </a:outerShdw>
              </a:effectLst>
            </a:rPr>
            <a:t>The DRAM then responds after a set number of clock cycles</a:t>
          </a:r>
        </a:p>
      </dgm:t>
    </dgm:pt>
    <dgm:pt modelId="{2771E78B-E482-FA46-BC31-F62C31BC3859}" type="parTrans" cxnId="{FD9214CB-FD0B-1A4E-AC0E-20DB4792BA6D}">
      <dgm:prSet/>
      <dgm:spPr/>
      <dgm:t>
        <a:bodyPr/>
        <a:lstStyle/>
        <a:p>
          <a:endParaRPr lang="en-US"/>
        </a:p>
      </dgm:t>
    </dgm:pt>
    <dgm:pt modelId="{5D86C4AB-723C-DF4A-96A1-69D601914BC4}" type="sibTrans" cxnId="{FD9214CB-FD0B-1A4E-AC0E-20DB4792BA6D}">
      <dgm:prSet/>
      <dgm:spPr/>
      <dgm:t>
        <a:bodyPr/>
        <a:lstStyle/>
        <a:p>
          <a:endParaRPr lang="en-US"/>
        </a:p>
      </dgm:t>
    </dgm:pt>
    <dgm:pt modelId="{12F3A4AA-2124-7941-86E3-41B406A0C454}">
      <dgm:prSet custT="1"/>
      <dgm:spPr>
        <a:solidFill>
          <a:schemeClr val="accent4"/>
        </a:solidFill>
        <a:ln>
          <a:solidFill>
            <a:schemeClr val="accent4"/>
          </a:solidFill>
        </a:ln>
      </dgm:spPr>
      <dgm:t>
        <a:bodyPr/>
        <a:lstStyle/>
        <a:p>
          <a:pPr rtl="0"/>
          <a:r>
            <a:rPr lang="en-US" sz="1600" dirty="0">
              <a:effectLst>
                <a:outerShdw blurRad="38100" dist="38100" dir="2700000" algn="tl">
                  <a:srgbClr val="000000">
                    <a:alpha val="43137"/>
                  </a:srgbClr>
                </a:outerShdw>
              </a:effectLst>
            </a:rPr>
            <a:t>Meanwhile the master can safely do other tasks while the SDRAM is processing</a:t>
          </a:r>
        </a:p>
      </dgm:t>
    </dgm:pt>
    <dgm:pt modelId="{9605741C-A990-2642-BC2E-59E32D5EA6EE}" type="parTrans" cxnId="{C620BD23-14CB-464A-A8C3-863E248964BD}">
      <dgm:prSet/>
      <dgm:spPr/>
      <dgm:t>
        <a:bodyPr/>
        <a:lstStyle/>
        <a:p>
          <a:endParaRPr lang="en-US"/>
        </a:p>
      </dgm:t>
    </dgm:pt>
    <dgm:pt modelId="{D3A86C7D-AB35-4947-ADFA-A5BA47ADDD6B}" type="sibTrans" cxnId="{C620BD23-14CB-464A-A8C3-863E248964BD}">
      <dgm:prSet/>
      <dgm:spPr/>
      <dgm:t>
        <a:bodyPr/>
        <a:lstStyle/>
        <a:p>
          <a:endParaRPr lang="en-US"/>
        </a:p>
      </dgm:t>
    </dgm:pt>
    <dgm:pt modelId="{AF07D91A-0C82-BF41-8C87-1F50207193A9}" type="pres">
      <dgm:prSet presAssocID="{1832C988-9138-D048-89E7-59624BB9E088}" presName="outerComposite" presStyleCnt="0">
        <dgm:presLayoutVars>
          <dgm:chMax val="5"/>
          <dgm:dir/>
          <dgm:resizeHandles val="exact"/>
        </dgm:presLayoutVars>
      </dgm:prSet>
      <dgm:spPr/>
    </dgm:pt>
    <dgm:pt modelId="{7570FB3E-C250-0541-A7C9-E9D2A04BE4EA}" type="pres">
      <dgm:prSet presAssocID="{1832C988-9138-D048-89E7-59624BB9E088}" presName="dummyMaxCanvas" presStyleCnt="0">
        <dgm:presLayoutVars/>
      </dgm:prSet>
      <dgm:spPr/>
    </dgm:pt>
    <dgm:pt modelId="{149FECDC-F79B-B344-8AF2-2E06E96ADAA6}" type="pres">
      <dgm:prSet presAssocID="{1832C988-9138-D048-89E7-59624BB9E088}" presName="ThreeNodes_1" presStyleLbl="node1" presStyleIdx="0" presStyleCnt="3" custScaleX="114536" custScaleY="33214" custLinFactNeighborY="-16491">
        <dgm:presLayoutVars>
          <dgm:bulletEnabled val="1"/>
        </dgm:presLayoutVars>
      </dgm:prSet>
      <dgm:spPr/>
    </dgm:pt>
    <dgm:pt modelId="{29FC9BE3-5D17-D947-B223-5867698AAC28}" type="pres">
      <dgm:prSet presAssocID="{1832C988-9138-D048-89E7-59624BB9E088}" presName="ThreeNodes_2" presStyleLbl="node1" presStyleIdx="1" presStyleCnt="3" custScaleX="110531" custLinFactNeighborX="-5278" custLinFactNeighborY="-43016">
        <dgm:presLayoutVars>
          <dgm:bulletEnabled val="1"/>
        </dgm:presLayoutVars>
      </dgm:prSet>
      <dgm:spPr/>
    </dgm:pt>
    <dgm:pt modelId="{6DC128DD-9643-414F-B8E2-C8FCDA5CA536}" type="pres">
      <dgm:prSet presAssocID="{1832C988-9138-D048-89E7-59624BB9E088}" presName="ThreeNodes_3" presStyleLbl="node1" presStyleIdx="2" presStyleCnt="3" custScaleX="101890" custScaleY="126761" custLinFactNeighborX="-5606" custLinFactNeighborY="-33098">
        <dgm:presLayoutVars>
          <dgm:bulletEnabled val="1"/>
        </dgm:presLayoutVars>
      </dgm:prSet>
      <dgm:spPr/>
    </dgm:pt>
    <dgm:pt modelId="{4F5143D0-0BD0-9745-9E26-67D55601F120}" type="pres">
      <dgm:prSet presAssocID="{1832C988-9138-D048-89E7-59624BB9E088}" presName="ThreeConn_1-2" presStyleLbl="fgAccFollowNode1" presStyleIdx="0" presStyleCnt="2" custLinFactNeighborY="-72970">
        <dgm:presLayoutVars>
          <dgm:bulletEnabled val="1"/>
        </dgm:presLayoutVars>
      </dgm:prSet>
      <dgm:spPr/>
    </dgm:pt>
    <dgm:pt modelId="{2D96FBAB-511F-A549-B207-756395476BB0}" type="pres">
      <dgm:prSet presAssocID="{1832C988-9138-D048-89E7-59624BB9E088}" presName="ThreeConn_2-3" presStyleLbl="fgAccFollowNode1" presStyleIdx="1" presStyleCnt="2" custLinFactNeighborY="-75374">
        <dgm:presLayoutVars>
          <dgm:bulletEnabled val="1"/>
        </dgm:presLayoutVars>
      </dgm:prSet>
      <dgm:spPr/>
    </dgm:pt>
    <dgm:pt modelId="{C6A6067D-FAE5-3C42-A284-AAC8AAF954FC}" type="pres">
      <dgm:prSet presAssocID="{1832C988-9138-D048-89E7-59624BB9E088}" presName="ThreeNodes_1_text" presStyleLbl="node1" presStyleIdx="2" presStyleCnt="3">
        <dgm:presLayoutVars>
          <dgm:bulletEnabled val="1"/>
        </dgm:presLayoutVars>
      </dgm:prSet>
      <dgm:spPr/>
    </dgm:pt>
    <dgm:pt modelId="{CD832A54-5AE9-BE4D-8FB0-9E636850F4B4}" type="pres">
      <dgm:prSet presAssocID="{1832C988-9138-D048-89E7-59624BB9E088}" presName="ThreeNodes_2_text" presStyleLbl="node1" presStyleIdx="2" presStyleCnt="3">
        <dgm:presLayoutVars>
          <dgm:bulletEnabled val="1"/>
        </dgm:presLayoutVars>
      </dgm:prSet>
      <dgm:spPr/>
    </dgm:pt>
    <dgm:pt modelId="{D052A974-963D-F74C-9FC9-4CDBE1D45F7A}" type="pres">
      <dgm:prSet presAssocID="{1832C988-9138-D048-89E7-59624BB9E088}" presName="ThreeNodes_3_text" presStyleLbl="node1" presStyleIdx="2" presStyleCnt="3">
        <dgm:presLayoutVars>
          <dgm:bulletEnabled val="1"/>
        </dgm:presLayoutVars>
      </dgm:prSet>
      <dgm:spPr/>
    </dgm:pt>
  </dgm:ptLst>
  <dgm:cxnLst>
    <dgm:cxn modelId="{5B7DAE0B-9DE6-C648-991F-9254CDEEDE84}" type="presOf" srcId="{12F3A4AA-2124-7941-86E3-41B406A0C454}" destId="{6DC128DD-9643-414F-B8E2-C8FCDA5CA536}" srcOrd="0" destOrd="3" presId="urn:microsoft.com/office/officeart/2005/8/layout/vProcess5"/>
    <dgm:cxn modelId="{F0EC800F-5A44-3740-880A-D0E4C9472C67}" srcId="{E7EF0B17-15B4-B04D-82EB-5410FE7584B0}" destId="{493F2ACD-DEEB-B544-B22B-EEE8C659AEA2}" srcOrd="0" destOrd="0" parTransId="{D643B0B2-6CBA-184B-8A4D-0A5119048FE8}" sibTransId="{E0C3EFFB-D95E-7C4D-82CC-97976A317D41}"/>
    <dgm:cxn modelId="{C620BD23-14CB-464A-A8C3-863E248964BD}" srcId="{E7EF0B17-15B4-B04D-82EB-5410FE7584B0}" destId="{12F3A4AA-2124-7941-86E3-41B406A0C454}" srcOrd="2" destOrd="0" parTransId="{9605741C-A990-2642-BC2E-59E32D5EA6EE}" sibTransId="{D3A86C7D-AB35-4947-ADFA-A5BA47ADDD6B}"/>
    <dgm:cxn modelId="{ED64AE29-F99F-9F4A-B9C4-1D6BC9D4D40F}" type="presOf" srcId="{A204CA6E-5364-894E-A74A-57FED05720C3}" destId="{D052A974-963D-F74C-9FC9-4CDBE1D45F7A}" srcOrd="1" destOrd="2" presId="urn:microsoft.com/office/officeart/2005/8/layout/vProcess5"/>
    <dgm:cxn modelId="{5B06832C-EC29-2E4F-AC13-E9A23FBE741C}" type="presOf" srcId="{63113182-605D-264A-A2F3-4717C57AE887}" destId="{C6A6067D-FAE5-3C42-A284-AAC8AAF954FC}" srcOrd="1" destOrd="0" presId="urn:microsoft.com/office/officeart/2005/8/layout/vProcess5"/>
    <dgm:cxn modelId="{E58AAD34-7EEA-AE47-8517-0DA2726A4A86}" type="presOf" srcId="{6E2A755A-27A7-9A43-ABE8-C7B1C9F1B514}" destId="{CD832A54-5AE9-BE4D-8FB0-9E636850F4B4}" srcOrd="1" destOrd="0" presId="urn:microsoft.com/office/officeart/2005/8/layout/vProcess5"/>
    <dgm:cxn modelId="{F60B893F-4FFD-A94D-96FC-16712293262D}" type="presOf" srcId="{493F2ACD-DEEB-B544-B22B-EEE8C659AEA2}" destId="{6DC128DD-9643-414F-B8E2-C8FCDA5CA536}" srcOrd="0" destOrd="1" presId="urn:microsoft.com/office/officeart/2005/8/layout/vProcess5"/>
    <dgm:cxn modelId="{8FA04361-4547-F341-A786-9219754C52F4}" type="presOf" srcId="{6E2A755A-27A7-9A43-ABE8-C7B1C9F1B514}" destId="{29FC9BE3-5D17-D947-B223-5867698AAC28}" srcOrd="0" destOrd="0" presId="urn:microsoft.com/office/officeart/2005/8/layout/vProcess5"/>
    <dgm:cxn modelId="{39A1A262-7960-D744-95D5-46FC79C296FF}" srcId="{1832C988-9138-D048-89E7-59624BB9E088}" destId="{6E2A755A-27A7-9A43-ABE8-C7B1C9F1B514}" srcOrd="1" destOrd="0" parTransId="{136F3C1B-ECD0-454F-95A9-38A6F926E0B1}" sibTransId="{7BBCE3BF-63F8-9D4D-ADFE-BA449CEC380C}"/>
    <dgm:cxn modelId="{39C7B06D-2035-4146-8B94-042E97A4E181}" type="presOf" srcId="{E7EF0B17-15B4-B04D-82EB-5410FE7584B0}" destId="{6DC128DD-9643-414F-B8E2-C8FCDA5CA536}" srcOrd="0" destOrd="0" presId="urn:microsoft.com/office/officeart/2005/8/layout/vProcess5"/>
    <dgm:cxn modelId="{53FD826E-9F1B-4E42-AE76-BF79E7669BFA}" type="presOf" srcId="{63113182-605D-264A-A2F3-4717C57AE887}" destId="{149FECDC-F79B-B344-8AF2-2E06E96ADAA6}" srcOrd="0" destOrd="0" presId="urn:microsoft.com/office/officeart/2005/8/layout/vProcess5"/>
    <dgm:cxn modelId="{88D6CC72-7986-7F42-8B5A-69B7DA0D09CE}" srcId="{1832C988-9138-D048-89E7-59624BB9E088}" destId="{63113182-605D-264A-A2F3-4717C57AE887}" srcOrd="0" destOrd="0" parTransId="{74571524-0DF1-4E4A-BF6D-B9CC0F235781}" sibTransId="{21D05D6F-F0C3-E348-BA9B-285F8AB3C47E}"/>
    <dgm:cxn modelId="{B7E92F58-FA41-3241-AF4F-9783AF7966E6}" type="presOf" srcId="{21D05D6F-F0C3-E348-BA9B-285F8AB3C47E}" destId="{4F5143D0-0BD0-9745-9E26-67D55601F120}" srcOrd="0" destOrd="0" presId="urn:microsoft.com/office/officeart/2005/8/layout/vProcess5"/>
    <dgm:cxn modelId="{851D7F7A-FF14-204A-8286-359AEA361127}" type="presOf" srcId="{493F2ACD-DEEB-B544-B22B-EEE8C659AEA2}" destId="{D052A974-963D-F74C-9FC9-4CDBE1D45F7A}" srcOrd="1" destOrd="1" presId="urn:microsoft.com/office/officeart/2005/8/layout/vProcess5"/>
    <dgm:cxn modelId="{1D3BD47D-F807-0145-8021-C907978BA295}" type="presOf" srcId="{E7EF0B17-15B4-B04D-82EB-5410FE7584B0}" destId="{D052A974-963D-F74C-9FC9-4CDBE1D45F7A}" srcOrd="1" destOrd="0" presId="urn:microsoft.com/office/officeart/2005/8/layout/vProcess5"/>
    <dgm:cxn modelId="{418CAE86-4420-6843-B04D-A5C3D73F4CBF}" srcId="{1832C988-9138-D048-89E7-59624BB9E088}" destId="{E7EF0B17-15B4-B04D-82EB-5410FE7584B0}" srcOrd="2" destOrd="0" parTransId="{C344F373-FEE5-364E-A59E-E642F40DDD92}" sibTransId="{8456D296-674C-CD46-85ED-F3DBF71240CA}"/>
    <dgm:cxn modelId="{860BA9A9-DD8D-6F46-9EDE-8304E0C4AD2A}" type="presOf" srcId="{A204CA6E-5364-894E-A74A-57FED05720C3}" destId="{6DC128DD-9643-414F-B8E2-C8FCDA5CA536}" srcOrd="0" destOrd="2" presId="urn:microsoft.com/office/officeart/2005/8/layout/vProcess5"/>
    <dgm:cxn modelId="{FD9214CB-FD0B-1A4E-AC0E-20DB4792BA6D}" srcId="{E7EF0B17-15B4-B04D-82EB-5410FE7584B0}" destId="{A204CA6E-5364-894E-A74A-57FED05720C3}" srcOrd="1" destOrd="0" parTransId="{2771E78B-E482-FA46-BC31-F62C31BC3859}" sibTransId="{5D86C4AB-723C-DF4A-96A1-69D601914BC4}"/>
    <dgm:cxn modelId="{5D3ED2E9-1084-954B-9B72-05BCA4639676}" type="presOf" srcId="{1832C988-9138-D048-89E7-59624BB9E088}" destId="{AF07D91A-0C82-BF41-8C87-1F50207193A9}" srcOrd="0" destOrd="0" presId="urn:microsoft.com/office/officeart/2005/8/layout/vProcess5"/>
    <dgm:cxn modelId="{ABB0B1EB-B1EC-FD41-86D9-CA9454B37948}" type="presOf" srcId="{12F3A4AA-2124-7941-86E3-41B406A0C454}" destId="{D052A974-963D-F74C-9FC9-4CDBE1D45F7A}" srcOrd="1" destOrd="3" presId="urn:microsoft.com/office/officeart/2005/8/layout/vProcess5"/>
    <dgm:cxn modelId="{92EE25F6-2974-884B-A781-D3BEBA130B57}" type="presOf" srcId="{7BBCE3BF-63F8-9D4D-ADFE-BA449CEC380C}" destId="{2D96FBAB-511F-A549-B207-756395476BB0}" srcOrd="0" destOrd="0" presId="urn:microsoft.com/office/officeart/2005/8/layout/vProcess5"/>
    <dgm:cxn modelId="{7D0652B1-666E-B641-961C-671743EE5FC9}" type="presParOf" srcId="{AF07D91A-0C82-BF41-8C87-1F50207193A9}" destId="{7570FB3E-C250-0541-A7C9-E9D2A04BE4EA}" srcOrd="0" destOrd="0" presId="urn:microsoft.com/office/officeart/2005/8/layout/vProcess5"/>
    <dgm:cxn modelId="{954187B3-03BA-444A-A50C-8F2F6300FA13}" type="presParOf" srcId="{AF07D91A-0C82-BF41-8C87-1F50207193A9}" destId="{149FECDC-F79B-B344-8AF2-2E06E96ADAA6}" srcOrd="1" destOrd="0" presId="urn:microsoft.com/office/officeart/2005/8/layout/vProcess5"/>
    <dgm:cxn modelId="{EFF71C5C-6022-3643-B216-02A70CAC99B1}" type="presParOf" srcId="{AF07D91A-0C82-BF41-8C87-1F50207193A9}" destId="{29FC9BE3-5D17-D947-B223-5867698AAC28}" srcOrd="2" destOrd="0" presId="urn:microsoft.com/office/officeart/2005/8/layout/vProcess5"/>
    <dgm:cxn modelId="{52093660-6CB6-9C42-AD24-C85A0A8C765A}" type="presParOf" srcId="{AF07D91A-0C82-BF41-8C87-1F50207193A9}" destId="{6DC128DD-9643-414F-B8E2-C8FCDA5CA536}" srcOrd="3" destOrd="0" presId="urn:microsoft.com/office/officeart/2005/8/layout/vProcess5"/>
    <dgm:cxn modelId="{45036449-2B70-CD40-B4E3-3CE52FE6D105}" type="presParOf" srcId="{AF07D91A-0C82-BF41-8C87-1F50207193A9}" destId="{4F5143D0-0BD0-9745-9E26-67D55601F120}" srcOrd="4" destOrd="0" presId="urn:microsoft.com/office/officeart/2005/8/layout/vProcess5"/>
    <dgm:cxn modelId="{0C2A8643-0EFB-FB4C-8561-E02F28997420}" type="presParOf" srcId="{AF07D91A-0C82-BF41-8C87-1F50207193A9}" destId="{2D96FBAB-511F-A549-B207-756395476BB0}" srcOrd="5" destOrd="0" presId="urn:microsoft.com/office/officeart/2005/8/layout/vProcess5"/>
    <dgm:cxn modelId="{39C28B83-9A45-0A40-96D9-2DAF85257FD4}" type="presParOf" srcId="{AF07D91A-0C82-BF41-8C87-1F50207193A9}" destId="{C6A6067D-FAE5-3C42-A284-AAC8AAF954FC}" srcOrd="6" destOrd="0" presId="urn:microsoft.com/office/officeart/2005/8/layout/vProcess5"/>
    <dgm:cxn modelId="{304D1422-0585-5C46-9DB8-CED161B03DEB}" type="presParOf" srcId="{AF07D91A-0C82-BF41-8C87-1F50207193A9}" destId="{CD832A54-5AE9-BE4D-8FB0-9E636850F4B4}" srcOrd="7" destOrd="0" presId="urn:microsoft.com/office/officeart/2005/8/layout/vProcess5"/>
    <dgm:cxn modelId="{36824D36-C3E5-894D-AB64-610F63792719}" type="presParOf" srcId="{AF07D91A-0C82-BF41-8C87-1F50207193A9}" destId="{D052A974-963D-F74C-9FC9-4CDBE1D45F7A}" srcOrd="8"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252968C-5492-A841-9761-7340C08155A7}" type="doc">
      <dgm:prSet loTypeId="urn:microsoft.com/office/officeart/2005/8/layout/venn1" loCatId="relationship" qsTypeId="urn:microsoft.com/office/officeart/2005/8/quickstyle/simple4" qsCatId="simple" csTypeId="urn:microsoft.com/office/officeart/2005/8/colors/accent1_2" csCatId="accent1"/>
      <dgm:spPr/>
      <dgm:t>
        <a:bodyPr/>
        <a:lstStyle/>
        <a:p>
          <a:endParaRPr lang="en-US"/>
        </a:p>
      </dgm:t>
    </dgm:pt>
    <dgm:pt modelId="{3CB2E2A5-2BE4-734C-AC5F-486E24A24CA2}">
      <dgm:prSet/>
      <dgm:spPr/>
      <dgm:t>
        <a:bodyPr/>
        <a:lstStyle/>
        <a:p>
          <a:pPr rtl="0"/>
          <a:r>
            <a:rPr lang="en-US" dirty="0"/>
            <a:t>Developed by Rambus</a:t>
          </a:r>
        </a:p>
      </dgm:t>
    </dgm:pt>
    <dgm:pt modelId="{9172D2B7-41D9-B042-9C4F-802C29EF9176}" type="parTrans" cxnId="{BBF2F4C8-EAE5-D145-970E-71E52C960ACB}">
      <dgm:prSet/>
      <dgm:spPr/>
      <dgm:t>
        <a:bodyPr/>
        <a:lstStyle/>
        <a:p>
          <a:endParaRPr lang="en-US"/>
        </a:p>
      </dgm:t>
    </dgm:pt>
    <dgm:pt modelId="{C4AF1E9C-B4D6-1F4F-AEB1-4EE3F8057CD5}" type="sibTrans" cxnId="{BBF2F4C8-EAE5-D145-970E-71E52C960ACB}">
      <dgm:prSet/>
      <dgm:spPr/>
      <dgm:t>
        <a:bodyPr/>
        <a:lstStyle/>
        <a:p>
          <a:endParaRPr lang="en-US"/>
        </a:p>
      </dgm:t>
    </dgm:pt>
    <dgm:pt modelId="{AA39A1DD-0474-904C-BDCC-ED84EBE5E467}">
      <dgm:prSet/>
      <dgm:spPr/>
      <dgm:t>
        <a:bodyPr/>
        <a:lstStyle/>
        <a:p>
          <a:pPr rtl="0"/>
          <a:r>
            <a:rPr lang="en-US" dirty="0"/>
            <a:t>Adopted by Intel for its Pentium and Itanium processors</a:t>
          </a:r>
        </a:p>
      </dgm:t>
    </dgm:pt>
    <dgm:pt modelId="{74E53D34-1296-4C46-B832-D6A389913080}" type="parTrans" cxnId="{5AF0702D-963B-8E48-9582-9A7AE19BE9FF}">
      <dgm:prSet/>
      <dgm:spPr/>
      <dgm:t>
        <a:bodyPr/>
        <a:lstStyle/>
        <a:p>
          <a:endParaRPr lang="en-US"/>
        </a:p>
      </dgm:t>
    </dgm:pt>
    <dgm:pt modelId="{5396A017-314D-544F-8357-3C9FB85DBAAF}" type="sibTrans" cxnId="{5AF0702D-963B-8E48-9582-9A7AE19BE9FF}">
      <dgm:prSet/>
      <dgm:spPr/>
      <dgm:t>
        <a:bodyPr/>
        <a:lstStyle/>
        <a:p>
          <a:endParaRPr lang="en-US"/>
        </a:p>
      </dgm:t>
    </dgm:pt>
    <dgm:pt modelId="{A3032B90-58EB-0D49-8682-EB0533BAB1D4}">
      <dgm:prSet/>
      <dgm:spPr/>
      <dgm:t>
        <a:bodyPr/>
        <a:lstStyle/>
        <a:p>
          <a:pPr rtl="0"/>
          <a:r>
            <a:rPr lang="en-US" dirty="0"/>
            <a:t>Has become the main competitor to SDRAM</a:t>
          </a:r>
        </a:p>
      </dgm:t>
    </dgm:pt>
    <dgm:pt modelId="{B9B4C640-12D0-FF42-B962-46D9DF067470}" type="parTrans" cxnId="{3D9B8152-0DF5-4D47-86D1-BB59DEE22995}">
      <dgm:prSet/>
      <dgm:spPr/>
      <dgm:t>
        <a:bodyPr/>
        <a:lstStyle/>
        <a:p>
          <a:endParaRPr lang="en-US"/>
        </a:p>
      </dgm:t>
    </dgm:pt>
    <dgm:pt modelId="{41995D75-1062-BA43-9E89-E456B5B21581}" type="sibTrans" cxnId="{3D9B8152-0DF5-4D47-86D1-BB59DEE22995}">
      <dgm:prSet/>
      <dgm:spPr/>
      <dgm:t>
        <a:bodyPr/>
        <a:lstStyle/>
        <a:p>
          <a:endParaRPr lang="en-US"/>
        </a:p>
      </dgm:t>
    </dgm:pt>
    <dgm:pt modelId="{AFD16067-9DF0-E146-9C57-98ACF9D6D854}">
      <dgm:prSet/>
      <dgm:spPr/>
      <dgm:t>
        <a:bodyPr/>
        <a:lstStyle/>
        <a:p>
          <a:pPr rtl="0"/>
          <a:r>
            <a:rPr lang="en-US" dirty="0"/>
            <a:t>Chips are vertical packages with all pins on one side</a:t>
          </a:r>
        </a:p>
      </dgm:t>
    </dgm:pt>
    <dgm:pt modelId="{1720FF5C-888C-9D49-B487-4659623EB114}" type="parTrans" cxnId="{C756F11B-4AF7-C646-8261-3482A1C60825}">
      <dgm:prSet/>
      <dgm:spPr/>
      <dgm:t>
        <a:bodyPr/>
        <a:lstStyle/>
        <a:p>
          <a:endParaRPr lang="en-US"/>
        </a:p>
      </dgm:t>
    </dgm:pt>
    <dgm:pt modelId="{049CBE4E-8BC4-F146-990C-CE087A24DC39}" type="sibTrans" cxnId="{C756F11B-4AF7-C646-8261-3482A1C60825}">
      <dgm:prSet/>
      <dgm:spPr/>
      <dgm:t>
        <a:bodyPr/>
        <a:lstStyle/>
        <a:p>
          <a:endParaRPr lang="en-US"/>
        </a:p>
      </dgm:t>
    </dgm:pt>
    <dgm:pt modelId="{A99D7C27-4A65-D242-ACE6-BA958BD55218}">
      <dgm:prSet/>
      <dgm:spPr/>
      <dgm:t>
        <a:bodyPr/>
        <a:lstStyle/>
        <a:p>
          <a:pPr rtl="0"/>
          <a:r>
            <a:rPr lang="en-US" dirty="0"/>
            <a:t>Exchanges data with the processor over 28 wires no more than 12 centimeters long</a:t>
          </a:r>
        </a:p>
      </dgm:t>
    </dgm:pt>
    <dgm:pt modelId="{FB9049C9-4F34-094C-B18F-A841D82454D5}" type="parTrans" cxnId="{B8AA7C38-BE6D-244D-9F39-4370B6887E42}">
      <dgm:prSet/>
      <dgm:spPr/>
      <dgm:t>
        <a:bodyPr/>
        <a:lstStyle/>
        <a:p>
          <a:endParaRPr lang="en-US"/>
        </a:p>
      </dgm:t>
    </dgm:pt>
    <dgm:pt modelId="{0F2CD972-0658-E944-9AB8-A9AE8F34034E}" type="sibTrans" cxnId="{B8AA7C38-BE6D-244D-9F39-4370B6887E42}">
      <dgm:prSet/>
      <dgm:spPr/>
      <dgm:t>
        <a:bodyPr/>
        <a:lstStyle/>
        <a:p>
          <a:endParaRPr lang="en-US"/>
        </a:p>
      </dgm:t>
    </dgm:pt>
    <dgm:pt modelId="{3585A296-D216-5C40-ACB6-0856FA67A4F5}">
      <dgm:prSet/>
      <dgm:spPr/>
      <dgm:t>
        <a:bodyPr/>
        <a:lstStyle/>
        <a:p>
          <a:pPr rtl="0"/>
          <a:r>
            <a:rPr lang="en-US" dirty="0"/>
            <a:t>Bus can address up to 320 RDRAM chips and is rated at 1.6 GBps</a:t>
          </a:r>
        </a:p>
      </dgm:t>
    </dgm:pt>
    <dgm:pt modelId="{126AD7A6-D5ED-A749-BD29-0C88806D4620}" type="parTrans" cxnId="{C916337B-3E21-F94B-A3D9-616270A65FAE}">
      <dgm:prSet/>
      <dgm:spPr/>
      <dgm:t>
        <a:bodyPr/>
        <a:lstStyle/>
        <a:p>
          <a:endParaRPr lang="en-US"/>
        </a:p>
      </dgm:t>
    </dgm:pt>
    <dgm:pt modelId="{62109C25-FDC9-1D4F-B2B2-4EED0A1B398B}" type="sibTrans" cxnId="{C916337B-3E21-F94B-A3D9-616270A65FAE}">
      <dgm:prSet/>
      <dgm:spPr/>
      <dgm:t>
        <a:bodyPr/>
        <a:lstStyle/>
        <a:p>
          <a:endParaRPr lang="en-US"/>
        </a:p>
      </dgm:t>
    </dgm:pt>
    <dgm:pt modelId="{650CCBC2-4F3E-FB4B-AD54-EC423A876824}">
      <dgm:prSet/>
      <dgm:spPr/>
      <dgm:t>
        <a:bodyPr/>
        <a:lstStyle/>
        <a:p>
          <a:pPr rtl="0"/>
          <a:r>
            <a:rPr lang="en-US" dirty="0"/>
            <a:t>Bus delivers address and control information using an asynchronous block-oriented protocol</a:t>
          </a:r>
        </a:p>
      </dgm:t>
    </dgm:pt>
    <dgm:pt modelId="{7A20264E-0B38-3343-8CD1-2AFD0F7E75DE}" type="parTrans" cxnId="{F0A49F8B-6345-E34A-B85F-ECD2E110B666}">
      <dgm:prSet/>
      <dgm:spPr/>
      <dgm:t>
        <a:bodyPr/>
        <a:lstStyle/>
        <a:p>
          <a:endParaRPr lang="en-US"/>
        </a:p>
      </dgm:t>
    </dgm:pt>
    <dgm:pt modelId="{5ED9AB13-6902-2F4A-BA2E-9CDB8AB76C71}" type="sibTrans" cxnId="{F0A49F8B-6345-E34A-B85F-ECD2E110B666}">
      <dgm:prSet/>
      <dgm:spPr/>
      <dgm:t>
        <a:bodyPr/>
        <a:lstStyle/>
        <a:p>
          <a:endParaRPr lang="en-US"/>
        </a:p>
      </dgm:t>
    </dgm:pt>
    <dgm:pt modelId="{E2A7B169-1684-0747-90A7-CBD9E5DAA53E}">
      <dgm:prSet/>
      <dgm:spPr/>
      <dgm:t>
        <a:bodyPr/>
        <a:lstStyle/>
        <a:p>
          <a:pPr rtl="0"/>
          <a:r>
            <a:rPr lang="en-US" dirty="0"/>
            <a:t>Gets a memory request over the high-speed bus</a:t>
          </a:r>
        </a:p>
      </dgm:t>
    </dgm:pt>
    <dgm:pt modelId="{55B51CB4-5671-104A-8B1F-A427D1A45C07}" type="parTrans" cxnId="{E53B0A69-C1B7-464D-BCCE-42BC6EB0804D}">
      <dgm:prSet/>
      <dgm:spPr/>
      <dgm:t>
        <a:bodyPr/>
        <a:lstStyle/>
        <a:p>
          <a:endParaRPr lang="en-US"/>
        </a:p>
      </dgm:t>
    </dgm:pt>
    <dgm:pt modelId="{5E451F7B-4699-9C47-9802-E896898F3BD3}" type="sibTrans" cxnId="{E53B0A69-C1B7-464D-BCCE-42BC6EB0804D}">
      <dgm:prSet/>
      <dgm:spPr/>
      <dgm:t>
        <a:bodyPr/>
        <a:lstStyle/>
        <a:p>
          <a:endParaRPr lang="en-US"/>
        </a:p>
      </dgm:t>
    </dgm:pt>
    <dgm:pt modelId="{B6DB22E9-8C11-9442-BEFB-F5D68BF9CA3C}">
      <dgm:prSet/>
      <dgm:spPr/>
      <dgm:t>
        <a:bodyPr/>
        <a:lstStyle/>
        <a:p>
          <a:pPr rtl="0"/>
          <a:r>
            <a:rPr lang="en-US" dirty="0"/>
            <a:t>Request contains the desired address, the type of operation, and the number of bytes in the operation</a:t>
          </a:r>
        </a:p>
      </dgm:t>
    </dgm:pt>
    <dgm:pt modelId="{16175D1B-5DBA-CE4F-8DAC-E0A81D76966D}" type="parTrans" cxnId="{D5EAEA05-82D6-1E49-A8A7-3A36E6F3D729}">
      <dgm:prSet/>
      <dgm:spPr/>
      <dgm:t>
        <a:bodyPr/>
        <a:lstStyle/>
        <a:p>
          <a:endParaRPr lang="en-US"/>
        </a:p>
      </dgm:t>
    </dgm:pt>
    <dgm:pt modelId="{0124C23E-F5EF-2C47-A431-7EC20F37A99D}" type="sibTrans" cxnId="{D5EAEA05-82D6-1E49-A8A7-3A36E6F3D729}">
      <dgm:prSet/>
      <dgm:spPr/>
      <dgm:t>
        <a:bodyPr/>
        <a:lstStyle/>
        <a:p>
          <a:endParaRPr lang="en-US"/>
        </a:p>
      </dgm:t>
    </dgm:pt>
    <dgm:pt modelId="{1DF06283-F931-6544-B222-B536A667D0B2}" type="pres">
      <dgm:prSet presAssocID="{F252968C-5492-A841-9761-7340C08155A7}" presName="compositeShape" presStyleCnt="0">
        <dgm:presLayoutVars>
          <dgm:chMax val="7"/>
          <dgm:dir/>
          <dgm:resizeHandles val="exact"/>
        </dgm:presLayoutVars>
      </dgm:prSet>
      <dgm:spPr/>
    </dgm:pt>
    <dgm:pt modelId="{CFD2902B-E741-464F-B858-9C56E3E4C131}" type="pres">
      <dgm:prSet presAssocID="{3CB2E2A5-2BE4-734C-AC5F-486E24A24CA2}" presName="circ1" presStyleLbl="vennNode1" presStyleIdx="0" presStyleCnt="6"/>
      <dgm:spPr/>
    </dgm:pt>
    <dgm:pt modelId="{8EC11E3E-3ED9-C646-8999-C23416019FC1}" type="pres">
      <dgm:prSet presAssocID="{3CB2E2A5-2BE4-734C-AC5F-486E24A24CA2}" presName="circ1Tx" presStyleLbl="revTx" presStyleIdx="0" presStyleCnt="0">
        <dgm:presLayoutVars>
          <dgm:chMax val="0"/>
          <dgm:chPref val="0"/>
          <dgm:bulletEnabled val="1"/>
        </dgm:presLayoutVars>
      </dgm:prSet>
      <dgm:spPr/>
    </dgm:pt>
    <dgm:pt modelId="{0032B84C-09D1-504B-97A4-D60788A1A75F}" type="pres">
      <dgm:prSet presAssocID="{AA39A1DD-0474-904C-BDCC-ED84EBE5E467}" presName="circ2" presStyleLbl="vennNode1" presStyleIdx="1" presStyleCnt="6"/>
      <dgm:spPr/>
    </dgm:pt>
    <dgm:pt modelId="{B98C07D3-4D37-1E4A-A33F-43EC4E740016}" type="pres">
      <dgm:prSet presAssocID="{AA39A1DD-0474-904C-BDCC-ED84EBE5E467}" presName="circ2Tx" presStyleLbl="revTx" presStyleIdx="0" presStyleCnt="0">
        <dgm:presLayoutVars>
          <dgm:chMax val="0"/>
          <dgm:chPref val="0"/>
          <dgm:bulletEnabled val="1"/>
        </dgm:presLayoutVars>
      </dgm:prSet>
      <dgm:spPr/>
    </dgm:pt>
    <dgm:pt modelId="{33754A0B-882B-654B-9E3F-8B74B4E7DD3F}" type="pres">
      <dgm:prSet presAssocID="{A3032B90-58EB-0D49-8682-EB0533BAB1D4}" presName="circ3" presStyleLbl="vennNode1" presStyleIdx="2" presStyleCnt="6"/>
      <dgm:spPr/>
    </dgm:pt>
    <dgm:pt modelId="{4FB8688A-D97B-6945-8A70-2AF93B570210}" type="pres">
      <dgm:prSet presAssocID="{A3032B90-58EB-0D49-8682-EB0533BAB1D4}" presName="circ3Tx" presStyleLbl="revTx" presStyleIdx="0" presStyleCnt="0">
        <dgm:presLayoutVars>
          <dgm:chMax val="0"/>
          <dgm:chPref val="0"/>
          <dgm:bulletEnabled val="1"/>
        </dgm:presLayoutVars>
      </dgm:prSet>
      <dgm:spPr/>
    </dgm:pt>
    <dgm:pt modelId="{B6EE50AB-3A5D-9C42-B27B-0304100751AD}" type="pres">
      <dgm:prSet presAssocID="{AFD16067-9DF0-E146-9C57-98ACF9D6D854}" presName="circ4" presStyleLbl="vennNode1" presStyleIdx="3" presStyleCnt="6"/>
      <dgm:spPr/>
    </dgm:pt>
    <dgm:pt modelId="{F66940FD-8B7B-F742-9AFA-C95DC9DD422B}" type="pres">
      <dgm:prSet presAssocID="{AFD16067-9DF0-E146-9C57-98ACF9D6D854}" presName="circ4Tx" presStyleLbl="revTx" presStyleIdx="0" presStyleCnt="0">
        <dgm:presLayoutVars>
          <dgm:chMax val="0"/>
          <dgm:chPref val="0"/>
          <dgm:bulletEnabled val="1"/>
        </dgm:presLayoutVars>
      </dgm:prSet>
      <dgm:spPr/>
    </dgm:pt>
    <dgm:pt modelId="{617A31E8-9CD0-F741-91B1-5E43ADD4666F}" type="pres">
      <dgm:prSet presAssocID="{3585A296-D216-5C40-ACB6-0856FA67A4F5}" presName="circ5" presStyleLbl="vennNode1" presStyleIdx="4" presStyleCnt="6"/>
      <dgm:spPr/>
    </dgm:pt>
    <dgm:pt modelId="{1C58BF8D-6788-3F4E-B025-2F3F0AF51CC0}" type="pres">
      <dgm:prSet presAssocID="{3585A296-D216-5C40-ACB6-0856FA67A4F5}" presName="circ5Tx" presStyleLbl="revTx" presStyleIdx="0" presStyleCnt="0">
        <dgm:presLayoutVars>
          <dgm:chMax val="0"/>
          <dgm:chPref val="0"/>
          <dgm:bulletEnabled val="1"/>
        </dgm:presLayoutVars>
      </dgm:prSet>
      <dgm:spPr/>
    </dgm:pt>
    <dgm:pt modelId="{9919920A-9981-594A-80CC-08D0D37C86ED}" type="pres">
      <dgm:prSet presAssocID="{650CCBC2-4F3E-FB4B-AD54-EC423A876824}" presName="circ6" presStyleLbl="vennNode1" presStyleIdx="5" presStyleCnt="6"/>
      <dgm:spPr/>
    </dgm:pt>
    <dgm:pt modelId="{8F746B81-2869-F147-ACC5-30E73A693EC3}" type="pres">
      <dgm:prSet presAssocID="{650CCBC2-4F3E-FB4B-AD54-EC423A876824}" presName="circ6Tx" presStyleLbl="revTx" presStyleIdx="0" presStyleCnt="0">
        <dgm:presLayoutVars>
          <dgm:chMax val="0"/>
          <dgm:chPref val="0"/>
          <dgm:bulletEnabled val="1"/>
        </dgm:presLayoutVars>
      </dgm:prSet>
      <dgm:spPr/>
    </dgm:pt>
  </dgm:ptLst>
  <dgm:cxnLst>
    <dgm:cxn modelId="{D5EAEA05-82D6-1E49-A8A7-3A36E6F3D729}" srcId="{E2A7B169-1684-0747-90A7-CBD9E5DAA53E}" destId="{B6DB22E9-8C11-9442-BEFB-F5D68BF9CA3C}" srcOrd="0" destOrd="0" parTransId="{16175D1B-5DBA-CE4F-8DAC-E0A81D76966D}" sibTransId="{0124C23E-F5EF-2C47-A431-7EC20F37A99D}"/>
    <dgm:cxn modelId="{C756F11B-4AF7-C646-8261-3482A1C60825}" srcId="{F252968C-5492-A841-9761-7340C08155A7}" destId="{AFD16067-9DF0-E146-9C57-98ACF9D6D854}" srcOrd="3" destOrd="0" parTransId="{1720FF5C-888C-9D49-B487-4659623EB114}" sibTransId="{049CBE4E-8BC4-F146-990C-CE087A24DC39}"/>
    <dgm:cxn modelId="{5AF0702D-963B-8E48-9582-9A7AE19BE9FF}" srcId="{F252968C-5492-A841-9761-7340C08155A7}" destId="{AA39A1DD-0474-904C-BDCC-ED84EBE5E467}" srcOrd="1" destOrd="0" parTransId="{74E53D34-1296-4C46-B832-D6A389913080}" sibTransId="{5396A017-314D-544F-8357-3C9FB85DBAAF}"/>
    <dgm:cxn modelId="{B8AA7C38-BE6D-244D-9F39-4370B6887E42}" srcId="{AFD16067-9DF0-E146-9C57-98ACF9D6D854}" destId="{A99D7C27-4A65-D242-ACE6-BA958BD55218}" srcOrd="0" destOrd="0" parTransId="{FB9049C9-4F34-094C-B18F-A841D82454D5}" sibTransId="{0F2CD972-0658-E944-9AB8-A9AE8F34034E}"/>
    <dgm:cxn modelId="{F8BC6A42-C2C0-3C41-8A38-8547460477DB}" type="presOf" srcId="{3585A296-D216-5C40-ACB6-0856FA67A4F5}" destId="{1C58BF8D-6788-3F4E-B025-2F3F0AF51CC0}" srcOrd="0" destOrd="0" presId="urn:microsoft.com/office/officeart/2005/8/layout/venn1"/>
    <dgm:cxn modelId="{61151A45-F82C-CF4C-AFCE-A7D231391314}" type="presOf" srcId="{3CB2E2A5-2BE4-734C-AC5F-486E24A24CA2}" destId="{8EC11E3E-3ED9-C646-8999-C23416019FC1}" srcOrd="0" destOrd="0" presId="urn:microsoft.com/office/officeart/2005/8/layout/venn1"/>
    <dgm:cxn modelId="{E53B0A69-C1B7-464D-BCCE-42BC6EB0804D}" srcId="{650CCBC2-4F3E-FB4B-AD54-EC423A876824}" destId="{E2A7B169-1684-0747-90A7-CBD9E5DAA53E}" srcOrd="0" destOrd="0" parTransId="{55B51CB4-5671-104A-8B1F-A427D1A45C07}" sibTransId="{5E451F7B-4699-9C47-9802-E896898F3BD3}"/>
    <dgm:cxn modelId="{04557D4D-5A7E-334D-97CA-CD508B0B80AF}" type="presOf" srcId="{B6DB22E9-8C11-9442-BEFB-F5D68BF9CA3C}" destId="{8F746B81-2869-F147-ACC5-30E73A693EC3}" srcOrd="0" destOrd="2" presId="urn:microsoft.com/office/officeart/2005/8/layout/venn1"/>
    <dgm:cxn modelId="{3D9B8152-0DF5-4D47-86D1-BB59DEE22995}" srcId="{F252968C-5492-A841-9761-7340C08155A7}" destId="{A3032B90-58EB-0D49-8682-EB0533BAB1D4}" srcOrd="2" destOrd="0" parTransId="{B9B4C640-12D0-FF42-B962-46D9DF067470}" sibTransId="{41995D75-1062-BA43-9E89-E456B5B21581}"/>
    <dgm:cxn modelId="{97EDAE59-A2A3-374A-A4B2-04D5134D17DB}" type="presOf" srcId="{A3032B90-58EB-0D49-8682-EB0533BAB1D4}" destId="{4FB8688A-D97B-6945-8A70-2AF93B570210}" srcOrd="0" destOrd="0" presId="urn:microsoft.com/office/officeart/2005/8/layout/venn1"/>
    <dgm:cxn modelId="{C916337B-3E21-F94B-A3D9-616270A65FAE}" srcId="{F252968C-5492-A841-9761-7340C08155A7}" destId="{3585A296-D216-5C40-ACB6-0856FA67A4F5}" srcOrd="4" destOrd="0" parTransId="{126AD7A6-D5ED-A749-BD29-0C88806D4620}" sibTransId="{62109C25-FDC9-1D4F-B2B2-4EED0A1B398B}"/>
    <dgm:cxn modelId="{F0A49F8B-6345-E34A-B85F-ECD2E110B666}" srcId="{F252968C-5492-A841-9761-7340C08155A7}" destId="{650CCBC2-4F3E-FB4B-AD54-EC423A876824}" srcOrd="5" destOrd="0" parTransId="{7A20264E-0B38-3343-8CD1-2AFD0F7E75DE}" sibTransId="{5ED9AB13-6902-2F4A-BA2E-9CDB8AB76C71}"/>
    <dgm:cxn modelId="{29A9E69B-27ED-6F44-A171-A54650E24F2B}" type="presOf" srcId="{E2A7B169-1684-0747-90A7-CBD9E5DAA53E}" destId="{8F746B81-2869-F147-ACC5-30E73A693EC3}" srcOrd="0" destOrd="1" presId="urn:microsoft.com/office/officeart/2005/8/layout/venn1"/>
    <dgm:cxn modelId="{D1E9849D-E303-AD42-971D-82B934ED4998}" type="presOf" srcId="{AA39A1DD-0474-904C-BDCC-ED84EBE5E467}" destId="{B98C07D3-4D37-1E4A-A33F-43EC4E740016}" srcOrd="0" destOrd="0" presId="urn:microsoft.com/office/officeart/2005/8/layout/venn1"/>
    <dgm:cxn modelId="{21F4DCA2-1A1D-F04F-8F40-9E57F9434132}" type="presOf" srcId="{F252968C-5492-A841-9761-7340C08155A7}" destId="{1DF06283-F931-6544-B222-B536A667D0B2}" srcOrd="0" destOrd="0" presId="urn:microsoft.com/office/officeart/2005/8/layout/venn1"/>
    <dgm:cxn modelId="{3D9BF9A7-D8FC-5845-9A6D-A08FC5397EC9}" type="presOf" srcId="{650CCBC2-4F3E-FB4B-AD54-EC423A876824}" destId="{8F746B81-2869-F147-ACC5-30E73A693EC3}" srcOrd="0" destOrd="0" presId="urn:microsoft.com/office/officeart/2005/8/layout/venn1"/>
    <dgm:cxn modelId="{BBF2F4C8-EAE5-D145-970E-71E52C960ACB}" srcId="{F252968C-5492-A841-9761-7340C08155A7}" destId="{3CB2E2A5-2BE4-734C-AC5F-486E24A24CA2}" srcOrd="0" destOrd="0" parTransId="{9172D2B7-41D9-B042-9C4F-802C29EF9176}" sibTransId="{C4AF1E9C-B4D6-1F4F-AEB1-4EE3F8057CD5}"/>
    <dgm:cxn modelId="{B0B366D8-CE9B-DA4B-B960-BD7807AA59B1}" type="presOf" srcId="{AFD16067-9DF0-E146-9C57-98ACF9D6D854}" destId="{F66940FD-8B7B-F742-9AFA-C95DC9DD422B}" srcOrd="0" destOrd="0" presId="urn:microsoft.com/office/officeart/2005/8/layout/venn1"/>
    <dgm:cxn modelId="{75C610F5-C4C1-514F-BC01-57E729ECD879}" type="presOf" srcId="{A99D7C27-4A65-D242-ACE6-BA958BD55218}" destId="{F66940FD-8B7B-F742-9AFA-C95DC9DD422B}" srcOrd="0" destOrd="1" presId="urn:microsoft.com/office/officeart/2005/8/layout/venn1"/>
    <dgm:cxn modelId="{838BD365-B31D-A24A-8368-627EE59978A4}" type="presParOf" srcId="{1DF06283-F931-6544-B222-B536A667D0B2}" destId="{CFD2902B-E741-464F-B858-9C56E3E4C131}" srcOrd="0" destOrd="0" presId="urn:microsoft.com/office/officeart/2005/8/layout/venn1"/>
    <dgm:cxn modelId="{C5EA08DD-9979-4E44-B275-2A18000734F5}" type="presParOf" srcId="{1DF06283-F931-6544-B222-B536A667D0B2}" destId="{8EC11E3E-3ED9-C646-8999-C23416019FC1}" srcOrd="1" destOrd="0" presId="urn:microsoft.com/office/officeart/2005/8/layout/venn1"/>
    <dgm:cxn modelId="{5FA2316E-967D-994E-88D3-D5BDDE2D537B}" type="presParOf" srcId="{1DF06283-F931-6544-B222-B536A667D0B2}" destId="{0032B84C-09D1-504B-97A4-D60788A1A75F}" srcOrd="2" destOrd="0" presId="urn:microsoft.com/office/officeart/2005/8/layout/venn1"/>
    <dgm:cxn modelId="{8682F5E1-D369-CF44-A3D2-A649C73A1CC7}" type="presParOf" srcId="{1DF06283-F931-6544-B222-B536A667D0B2}" destId="{B98C07D3-4D37-1E4A-A33F-43EC4E740016}" srcOrd="3" destOrd="0" presId="urn:microsoft.com/office/officeart/2005/8/layout/venn1"/>
    <dgm:cxn modelId="{80750A9B-123C-2B4E-8E07-EEDA7F11D036}" type="presParOf" srcId="{1DF06283-F931-6544-B222-B536A667D0B2}" destId="{33754A0B-882B-654B-9E3F-8B74B4E7DD3F}" srcOrd="4" destOrd="0" presId="urn:microsoft.com/office/officeart/2005/8/layout/venn1"/>
    <dgm:cxn modelId="{D53D4E86-0185-364B-94FB-49019740F0BE}" type="presParOf" srcId="{1DF06283-F931-6544-B222-B536A667D0B2}" destId="{4FB8688A-D97B-6945-8A70-2AF93B570210}" srcOrd="5" destOrd="0" presId="urn:microsoft.com/office/officeart/2005/8/layout/venn1"/>
    <dgm:cxn modelId="{E106206E-577D-2C4B-B2ED-B33ED39D0DB5}" type="presParOf" srcId="{1DF06283-F931-6544-B222-B536A667D0B2}" destId="{B6EE50AB-3A5D-9C42-B27B-0304100751AD}" srcOrd="6" destOrd="0" presId="urn:microsoft.com/office/officeart/2005/8/layout/venn1"/>
    <dgm:cxn modelId="{82060B39-D9A1-0D45-9BB2-A10F0AFFA553}" type="presParOf" srcId="{1DF06283-F931-6544-B222-B536A667D0B2}" destId="{F66940FD-8B7B-F742-9AFA-C95DC9DD422B}" srcOrd="7" destOrd="0" presId="urn:microsoft.com/office/officeart/2005/8/layout/venn1"/>
    <dgm:cxn modelId="{E3683362-639C-9E45-9AB2-2C876095092E}" type="presParOf" srcId="{1DF06283-F931-6544-B222-B536A667D0B2}" destId="{617A31E8-9CD0-F741-91B1-5E43ADD4666F}" srcOrd="8" destOrd="0" presId="urn:microsoft.com/office/officeart/2005/8/layout/venn1"/>
    <dgm:cxn modelId="{548318F6-7750-FC4E-8028-5D551763D4D3}" type="presParOf" srcId="{1DF06283-F931-6544-B222-B536A667D0B2}" destId="{1C58BF8D-6788-3F4E-B025-2F3F0AF51CC0}" srcOrd="9" destOrd="0" presId="urn:microsoft.com/office/officeart/2005/8/layout/venn1"/>
    <dgm:cxn modelId="{F5CD2CEF-3FDD-DC42-8419-10DC618AAD20}" type="presParOf" srcId="{1DF06283-F931-6544-B222-B536A667D0B2}" destId="{9919920A-9981-594A-80CC-08D0D37C86ED}" srcOrd="10" destOrd="0" presId="urn:microsoft.com/office/officeart/2005/8/layout/venn1"/>
    <dgm:cxn modelId="{9E50D7DC-0DA1-A345-91D2-B9B281A7B314}" type="presParOf" srcId="{1DF06283-F931-6544-B222-B536A667D0B2}" destId="{8F746B81-2869-F147-ACC5-30E73A693EC3}" srcOrd="11" destOrd="0" presId="urn:microsoft.com/office/officeart/2005/8/layout/ven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1E5B8F-DCD7-AF41-837F-D9BECF9DFF49}">
      <dsp:nvSpPr>
        <dsp:cNvPr id="0" name=""/>
        <dsp:cNvSpPr/>
      </dsp:nvSpPr>
      <dsp:spPr>
        <a:xfrm>
          <a:off x="1041" y="0"/>
          <a:ext cx="2708671" cy="5105400"/>
        </a:xfrm>
        <a:prstGeom prst="roundRect">
          <a:avLst>
            <a:gd name="adj" fmla="val 10000"/>
          </a:avLst>
        </a:prstGeom>
        <a:solidFill>
          <a:schemeClr val="accent1">
            <a:tint val="40000"/>
            <a:hueOff val="0"/>
            <a:satOff val="0"/>
            <a:lumOff val="0"/>
            <a:alphaOff val="0"/>
          </a:schemeClr>
        </a:solidFill>
        <a:ln>
          <a:solidFill>
            <a:schemeClr val="accent3"/>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1">
          <a:scrgbClr r="0" g="0" b="0"/>
        </a:fillRef>
        <a:effectRef idx="2">
          <a:scrgbClr r="0" g="0" b="0"/>
        </a:effectRef>
        <a:fontRef idx="minor"/>
      </dsp:style>
      <dsp:txBody>
        <a:bodyPr spcFirstLastPara="0" vert="horz" wrap="square" lIns="167640" tIns="167640" rIns="167640" bIns="167640" numCol="1" spcCol="1270" anchor="ctr" anchorCtr="0">
          <a:noAutofit/>
        </a:bodyPr>
        <a:lstStyle/>
        <a:p>
          <a:pPr marL="0" lvl="0" indent="0" algn="ctr" defTabSz="1955800" rtl="0">
            <a:lnSpc>
              <a:spcPct val="90000"/>
            </a:lnSpc>
            <a:spcBef>
              <a:spcPct val="0"/>
            </a:spcBef>
            <a:spcAft>
              <a:spcPct val="35000"/>
            </a:spcAft>
            <a:buNone/>
          </a:pPr>
          <a:r>
            <a:rPr lang="en-US" sz="4400" kern="1200" dirty="0">
              <a:effectLst>
                <a:outerShdw blurRad="38100" dist="38100" dir="2700000" algn="tl">
                  <a:srgbClr val="000000">
                    <a:alpha val="43137"/>
                  </a:srgbClr>
                </a:outerShdw>
              </a:effectLst>
            </a:rPr>
            <a:t>EPROM</a:t>
          </a:r>
        </a:p>
      </dsp:txBody>
      <dsp:txXfrm>
        <a:off x="1041" y="0"/>
        <a:ext cx="2708671" cy="1531620"/>
      </dsp:txXfrm>
    </dsp:sp>
    <dsp:sp modelId="{9A46DF24-6254-7645-B937-0A6718251E0E}">
      <dsp:nvSpPr>
        <dsp:cNvPr id="0" name=""/>
        <dsp:cNvSpPr/>
      </dsp:nvSpPr>
      <dsp:spPr>
        <a:xfrm>
          <a:off x="271908" y="1532056"/>
          <a:ext cx="2166937" cy="1003006"/>
        </a:xfrm>
        <a:prstGeom prst="roundRect">
          <a:avLst>
            <a:gd name="adj" fmla="val 10000"/>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solidFill>
            <a:schemeClr val="accent1"/>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0480" tIns="22860" rIns="30480" bIns="22860" numCol="1" spcCol="1270" anchor="ctr" anchorCtr="0">
          <a:noAutofit/>
        </a:bodyPr>
        <a:lstStyle/>
        <a:p>
          <a:pPr marL="0" lvl="0" indent="0" algn="ctr" defTabSz="533400" rtl="0">
            <a:lnSpc>
              <a:spcPct val="90000"/>
            </a:lnSpc>
            <a:spcBef>
              <a:spcPct val="0"/>
            </a:spcBef>
            <a:spcAft>
              <a:spcPct val="35000"/>
            </a:spcAft>
            <a:buNone/>
          </a:pPr>
          <a:r>
            <a:rPr lang="en-US" sz="1200" b="1" kern="1200" dirty="0">
              <a:effectLst>
                <a:outerShdw blurRad="38100" dist="38100" dir="2700000" algn="tl">
                  <a:srgbClr val="000000">
                    <a:alpha val="43137"/>
                  </a:srgbClr>
                </a:outerShdw>
              </a:effectLst>
            </a:rPr>
            <a:t>Erasable programmable read-only memory</a:t>
          </a:r>
        </a:p>
      </dsp:txBody>
      <dsp:txXfrm>
        <a:off x="301285" y="1561433"/>
        <a:ext cx="2108183" cy="944252"/>
      </dsp:txXfrm>
    </dsp:sp>
    <dsp:sp modelId="{2E09FDE4-D0D4-534C-925E-72DB36DC377B}">
      <dsp:nvSpPr>
        <dsp:cNvPr id="0" name=""/>
        <dsp:cNvSpPr/>
      </dsp:nvSpPr>
      <dsp:spPr>
        <a:xfrm>
          <a:off x="271908" y="2689371"/>
          <a:ext cx="2166937" cy="1003006"/>
        </a:xfrm>
        <a:prstGeom prst="roundRect">
          <a:avLst>
            <a:gd name="adj" fmla="val 10000"/>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solidFill>
            <a:schemeClr val="accent1"/>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0480" tIns="22860" rIns="30480" bIns="22860" numCol="1" spcCol="1270" anchor="ctr" anchorCtr="0">
          <a:noAutofit/>
        </a:bodyPr>
        <a:lstStyle/>
        <a:p>
          <a:pPr marL="0" lvl="0" indent="0" algn="ctr" defTabSz="533400" rtl="0">
            <a:lnSpc>
              <a:spcPct val="90000"/>
            </a:lnSpc>
            <a:spcBef>
              <a:spcPct val="0"/>
            </a:spcBef>
            <a:spcAft>
              <a:spcPct val="35000"/>
            </a:spcAft>
            <a:buNone/>
          </a:pPr>
          <a:r>
            <a:rPr lang="en-US" sz="1200" b="1" kern="1200" dirty="0">
              <a:effectLst>
                <a:outerShdw blurRad="38100" dist="38100" dir="2700000" algn="tl">
                  <a:srgbClr val="000000">
                    <a:alpha val="43137"/>
                  </a:srgbClr>
                </a:outerShdw>
              </a:effectLst>
            </a:rPr>
            <a:t>Erasure process can be performed repeatedly</a:t>
          </a:r>
        </a:p>
      </dsp:txBody>
      <dsp:txXfrm>
        <a:off x="301285" y="2718748"/>
        <a:ext cx="2108183" cy="944252"/>
      </dsp:txXfrm>
    </dsp:sp>
    <dsp:sp modelId="{6EA9746E-83BF-C141-962A-D5914E659DB9}">
      <dsp:nvSpPr>
        <dsp:cNvPr id="0" name=""/>
        <dsp:cNvSpPr/>
      </dsp:nvSpPr>
      <dsp:spPr>
        <a:xfrm>
          <a:off x="271908" y="3846687"/>
          <a:ext cx="2166937" cy="1003006"/>
        </a:xfrm>
        <a:prstGeom prst="roundRect">
          <a:avLst>
            <a:gd name="adj" fmla="val 10000"/>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solidFill>
            <a:schemeClr val="accent1"/>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0480" tIns="22860" rIns="30480" bIns="22860" numCol="1" spcCol="1270" anchor="ctr" anchorCtr="0">
          <a:noAutofit/>
        </a:bodyPr>
        <a:lstStyle/>
        <a:p>
          <a:pPr marL="0" lvl="0" indent="0" algn="ctr" defTabSz="533400" rtl="0">
            <a:lnSpc>
              <a:spcPct val="90000"/>
            </a:lnSpc>
            <a:spcBef>
              <a:spcPct val="0"/>
            </a:spcBef>
            <a:spcAft>
              <a:spcPct val="35000"/>
            </a:spcAft>
            <a:buNone/>
          </a:pPr>
          <a:r>
            <a:rPr lang="en-US" sz="1200" b="1" kern="1200" dirty="0">
              <a:effectLst>
                <a:outerShdw blurRad="38100" dist="38100" dir="2700000" algn="tl">
                  <a:srgbClr val="000000">
                    <a:alpha val="43137"/>
                  </a:srgbClr>
                </a:outerShdw>
              </a:effectLst>
            </a:rPr>
            <a:t>More expensive than PROM but it has the advantage of the multiple update capability </a:t>
          </a:r>
        </a:p>
      </dsp:txBody>
      <dsp:txXfrm>
        <a:off x="301285" y="3876064"/>
        <a:ext cx="2108183" cy="944252"/>
      </dsp:txXfrm>
    </dsp:sp>
    <dsp:sp modelId="{06A8ABCA-51AB-7C44-A93E-8766E44BBFCB}">
      <dsp:nvSpPr>
        <dsp:cNvPr id="0" name=""/>
        <dsp:cNvSpPr/>
      </dsp:nvSpPr>
      <dsp:spPr>
        <a:xfrm>
          <a:off x="2912864" y="0"/>
          <a:ext cx="2708671" cy="5105400"/>
        </a:xfrm>
        <a:prstGeom prst="roundRect">
          <a:avLst>
            <a:gd name="adj" fmla="val 10000"/>
          </a:avLst>
        </a:prstGeom>
        <a:solidFill>
          <a:schemeClr val="accent1">
            <a:tint val="40000"/>
            <a:hueOff val="0"/>
            <a:satOff val="0"/>
            <a:lumOff val="0"/>
            <a:alphaOff val="0"/>
          </a:schemeClr>
        </a:solidFill>
        <a:ln>
          <a:solidFill>
            <a:schemeClr val="accent3"/>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1">
          <a:scrgbClr r="0" g="0" b="0"/>
        </a:fillRef>
        <a:effectRef idx="2">
          <a:scrgbClr r="0" g="0" b="0"/>
        </a:effectRef>
        <a:fontRef idx="minor"/>
      </dsp:style>
      <dsp:txBody>
        <a:bodyPr spcFirstLastPara="0" vert="horz" wrap="square" lIns="167640" tIns="167640" rIns="167640" bIns="167640" numCol="1" spcCol="1270" anchor="ctr" anchorCtr="0">
          <a:noAutofit/>
        </a:bodyPr>
        <a:lstStyle/>
        <a:p>
          <a:pPr marL="0" lvl="0" indent="0" algn="ctr" defTabSz="1955800" rtl="0">
            <a:lnSpc>
              <a:spcPct val="90000"/>
            </a:lnSpc>
            <a:spcBef>
              <a:spcPct val="0"/>
            </a:spcBef>
            <a:spcAft>
              <a:spcPct val="35000"/>
            </a:spcAft>
            <a:buNone/>
          </a:pPr>
          <a:r>
            <a:rPr lang="en-US" sz="4400" kern="1200" dirty="0">
              <a:effectLst>
                <a:outerShdw blurRad="38100" dist="38100" dir="2700000" algn="tl">
                  <a:srgbClr val="000000">
                    <a:alpha val="43137"/>
                  </a:srgbClr>
                </a:outerShdw>
              </a:effectLst>
            </a:rPr>
            <a:t>EEPROM</a:t>
          </a:r>
        </a:p>
      </dsp:txBody>
      <dsp:txXfrm>
        <a:off x="2912864" y="0"/>
        <a:ext cx="2708671" cy="1531620"/>
      </dsp:txXfrm>
    </dsp:sp>
    <dsp:sp modelId="{BD02C517-69F7-5D4E-A179-BA93C73CFD2C}">
      <dsp:nvSpPr>
        <dsp:cNvPr id="0" name=""/>
        <dsp:cNvSpPr/>
      </dsp:nvSpPr>
      <dsp:spPr>
        <a:xfrm>
          <a:off x="3183731" y="1531744"/>
          <a:ext cx="2166937" cy="743748"/>
        </a:xfrm>
        <a:prstGeom prst="roundRect">
          <a:avLst>
            <a:gd name="adj" fmla="val 10000"/>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solidFill>
            <a:schemeClr val="accent1"/>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0480" tIns="22860" rIns="30480" bIns="22860" numCol="1" spcCol="1270" anchor="ctr" anchorCtr="0">
          <a:noAutofit/>
        </a:bodyPr>
        <a:lstStyle/>
        <a:p>
          <a:pPr marL="0" lvl="0" indent="0" algn="ctr" defTabSz="533400" rtl="0">
            <a:lnSpc>
              <a:spcPct val="90000"/>
            </a:lnSpc>
            <a:spcBef>
              <a:spcPct val="0"/>
            </a:spcBef>
            <a:spcAft>
              <a:spcPct val="35000"/>
            </a:spcAft>
            <a:buNone/>
          </a:pPr>
          <a:r>
            <a:rPr lang="en-US" sz="1200" b="1" kern="1200" dirty="0">
              <a:effectLst>
                <a:outerShdw blurRad="38100" dist="38100" dir="2700000" algn="tl">
                  <a:srgbClr val="000000">
                    <a:alpha val="43137"/>
                  </a:srgbClr>
                </a:outerShdw>
              </a:effectLst>
            </a:rPr>
            <a:t>Electrically erasable programmable read-only memory</a:t>
          </a:r>
        </a:p>
      </dsp:txBody>
      <dsp:txXfrm>
        <a:off x="3205515" y="1553528"/>
        <a:ext cx="2123369" cy="700180"/>
      </dsp:txXfrm>
    </dsp:sp>
    <dsp:sp modelId="{1E8C0409-4787-3248-94C2-AEB8C99A4F95}">
      <dsp:nvSpPr>
        <dsp:cNvPr id="0" name=""/>
        <dsp:cNvSpPr/>
      </dsp:nvSpPr>
      <dsp:spPr>
        <a:xfrm>
          <a:off x="3183731" y="2389915"/>
          <a:ext cx="2166937" cy="743748"/>
        </a:xfrm>
        <a:prstGeom prst="roundRect">
          <a:avLst>
            <a:gd name="adj" fmla="val 10000"/>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solidFill>
            <a:schemeClr val="accent1"/>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0480" tIns="22860" rIns="30480" bIns="22860" numCol="1" spcCol="1270" anchor="ctr" anchorCtr="0">
          <a:noAutofit/>
        </a:bodyPr>
        <a:lstStyle/>
        <a:p>
          <a:pPr marL="0" lvl="0" indent="0" algn="ctr" defTabSz="533400" rtl="0">
            <a:lnSpc>
              <a:spcPct val="90000"/>
            </a:lnSpc>
            <a:spcBef>
              <a:spcPct val="0"/>
            </a:spcBef>
            <a:spcAft>
              <a:spcPct val="35000"/>
            </a:spcAft>
            <a:buNone/>
          </a:pPr>
          <a:r>
            <a:rPr lang="en-US" sz="1200" b="1" kern="1200" dirty="0">
              <a:effectLst>
                <a:outerShdw blurRad="38100" dist="38100" dir="2700000" algn="tl">
                  <a:srgbClr val="000000">
                    <a:alpha val="43137"/>
                  </a:srgbClr>
                </a:outerShdw>
              </a:effectLst>
            </a:rPr>
            <a:t>Can be written into at any time without erasing prior contents</a:t>
          </a:r>
        </a:p>
      </dsp:txBody>
      <dsp:txXfrm>
        <a:off x="3205515" y="2411699"/>
        <a:ext cx="2123369" cy="700180"/>
      </dsp:txXfrm>
    </dsp:sp>
    <dsp:sp modelId="{482E95BE-A6F3-634C-BDD0-F34D94BB52CE}">
      <dsp:nvSpPr>
        <dsp:cNvPr id="0" name=""/>
        <dsp:cNvSpPr/>
      </dsp:nvSpPr>
      <dsp:spPr>
        <a:xfrm>
          <a:off x="3183731" y="3248086"/>
          <a:ext cx="2166937" cy="743748"/>
        </a:xfrm>
        <a:prstGeom prst="roundRect">
          <a:avLst>
            <a:gd name="adj" fmla="val 10000"/>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solidFill>
            <a:schemeClr val="accent1"/>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0480" tIns="22860" rIns="30480" bIns="22860" numCol="1" spcCol="1270" anchor="ctr" anchorCtr="0">
          <a:noAutofit/>
        </a:bodyPr>
        <a:lstStyle/>
        <a:p>
          <a:pPr marL="0" lvl="0" indent="0" algn="ctr" defTabSz="533400" rtl="0">
            <a:lnSpc>
              <a:spcPct val="90000"/>
            </a:lnSpc>
            <a:spcBef>
              <a:spcPct val="0"/>
            </a:spcBef>
            <a:spcAft>
              <a:spcPct val="35000"/>
            </a:spcAft>
            <a:buNone/>
          </a:pPr>
          <a:r>
            <a:rPr lang="en-US" sz="1200" b="1" kern="1200" dirty="0">
              <a:effectLst>
                <a:outerShdw blurRad="38100" dist="38100" dir="2700000" algn="tl">
                  <a:srgbClr val="000000">
                    <a:alpha val="43137"/>
                  </a:srgbClr>
                </a:outerShdw>
              </a:effectLst>
            </a:rPr>
            <a:t>Combines the advantage of non-volatility with the flexibility of being updatable in place</a:t>
          </a:r>
        </a:p>
      </dsp:txBody>
      <dsp:txXfrm>
        <a:off x="3205515" y="3269870"/>
        <a:ext cx="2123369" cy="700180"/>
      </dsp:txXfrm>
    </dsp:sp>
    <dsp:sp modelId="{408F0A18-5EE1-CE4C-9645-EA7FCA285619}">
      <dsp:nvSpPr>
        <dsp:cNvPr id="0" name=""/>
        <dsp:cNvSpPr/>
      </dsp:nvSpPr>
      <dsp:spPr>
        <a:xfrm>
          <a:off x="3183731" y="4106257"/>
          <a:ext cx="2166937" cy="743748"/>
        </a:xfrm>
        <a:prstGeom prst="roundRect">
          <a:avLst>
            <a:gd name="adj" fmla="val 10000"/>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solidFill>
            <a:schemeClr val="accent1"/>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0480" tIns="22860" rIns="30480" bIns="22860" numCol="1" spcCol="1270" anchor="ctr" anchorCtr="0">
          <a:noAutofit/>
        </a:bodyPr>
        <a:lstStyle/>
        <a:p>
          <a:pPr marL="0" lvl="0" indent="0" algn="ctr" defTabSz="533400" rtl="0">
            <a:lnSpc>
              <a:spcPct val="90000"/>
            </a:lnSpc>
            <a:spcBef>
              <a:spcPct val="0"/>
            </a:spcBef>
            <a:spcAft>
              <a:spcPct val="35000"/>
            </a:spcAft>
            <a:buNone/>
          </a:pPr>
          <a:r>
            <a:rPr lang="en-US" sz="1200" b="1" kern="1200" dirty="0">
              <a:effectLst>
                <a:outerShdw blurRad="38100" dist="38100" dir="2700000" algn="tl">
                  <a:srgbClr val="000000">
                    <a:alpha val="43137"/>
                  </a:srgbClr>
                </a:outerShdw>
              </a:effectLst>
            </a:rPr>
            <a:t>More expensive than EPROM </a:t>
          </a:r>
        </a:p>
      </dsp:txBody>
      <dsp:txXfrm>
        <a:off x="3205515" y="4128041"/>
        <a:ext cx="2123369" cy="700180"/>
      </dsp:txXfrm>
    </dsp:sp>
    <dsp:sp modelId="{48677A78-52B6-7B45-9BF1-CBA2C4872099}">
      <dsp:nvSpPr>
        <dsp:cNvPr id="0" name=""/>
        <dsp:cNvSpPr/>
      </dsp:nvSpPr>
      <dsp:spPr>
        <a:xfrm>
          <a:off x="5824686" y="0"/>
          <a:ext cx="2708671" cy="5105400"/>
        </a:xfrm>
        <a:prstGeom prst="roundRect">
          <a:avLst>
            <a:gd name="adj" fmla="val 10000"/>
          </a:avLst>
        </a:prstGeom>
        <a:solidFill>
          <a:schemeClr val="accent1">
            <a:tint val="40000"/>
            <a:hueOff val="0"/>
            <a:satOff val="0"/>
            <a:lumOff val="0"/>
            <a:alphaOff val="0"/>
          </a:schemeClr>
        </a:solidFill>
        <a:ln>
          <a:solidFill>
            <a:schemeClr val="accent3"/>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1">
          <a:scrgbClr r="0" g="0" b="0"/>
        </a:fillRef>
        <a:effectRef idx="2">
          <a:scrgbClr r="0" g="0" b="0"/>
        </a:effectRef>
        <a:fontRef idx="minor"/>
      </dsp:style>
      <dsp:txBody>
        <a:bodyPr spcFirstLastPara="0" vert="horz" wrap="square" lIns="167640" tIns="167640" rIns="167640" bIns="167640" numCol="1" spcCol="1270" anchor="ctr" anchorCtr="0">
          <a:noAutofit/>
        </a:bodyPr>
        <a:lstStyle/>
        <a:p>
          <a:pPr marL="0" lvl="0" indent="0" algn="ctr" defTabSz="1955800" rtl="0">
            <a:lnSpc>
              <a:spcPct val="90000"/>
            </a:lnSpc>
            <a:spcBef>
              <a:spcPct val="0"/>
            </a:spcBef>
            <a:spcAft>
              <a:spcPct val="35000"/>
            </a:spcAft>
            <a:buNone/>
          </a:pPr>
          <a:r>
            <a:rPr lang="en-US" sz="4400" kern="1200" dirty="0">
              <a:effectLst>
                <a:outerShdw blurRad="38100" dist="38100" dir="2700000" algn="tl">
                  <a:srgbClr val="000000">
                    <a:alpha val="43137"/>
                  </a:srgbClr>
                </a:outerShdw>
              </a:effectLst>
            </a:rPr>
            <a:t>Flash Memory</a:t>
          </a:r>
        </a:p>
      </dsp:txBody>
      <dsp:txXfrm>
        <a:off x="5824686" y="0"/>
        <a:ext cx="2708671" cy="1531620"/>
      </dsp:txXfrm>
    </dsp:sp>
    <dsp:sp modelId="{BF72B8B5-A8A6-834B-A98F-81FAF85D1BED}">
      <dsp:nvSpPr>
        <dsp:cNvPr id="0" name=""/>
        <dsp:cNvSpPr/>
      </dsp:nvSpPr>
      <dsp:spPr>
        <a:xfrm>
          <a:off x="6095553" y="1532056"/>
          <a:ext cx="2166937" cy="1003006"/>
        </a:xfrm>
        <a:prstGeom prst="roundRect">
          <a:avLst>
            <a:gd name="adj" fmla="val 10000"/>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solidFill>
            <a:schemeClr val="accent1"/>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0480" tIns="22860" rIns="30480" bIns="22860" numCol="1" spcCol="1270" anchor="ctr" anchorCtr="0">
          <a:noAutofit/>
        </a:bodyPr>
        <a:lstStyle/>
        <a:p>
          <a:pPr marL="0" lvl="0" indent="0" algn="ctr" defTabSz="533400" rtl="0">
            <a:lnSpc>
              <a:spcPct val="90000"/>
            </a:lnSpc>
            <a:spcBef>
              <a:spcPct val="0"/>
            </a:spcBef>
            <a:spcAft>
              <a:spcPct val="35000"/>
            </a:spcAft>
            <a:buNone/>
          </a:pPr>
          <a:r>
            <a:rPr lang="en-US" sz="1200" b="1" kern="1200" dirty="0">
              <a:effectLst>
                <a:outerShdw blurRad="38100" dist="38100" dir="2700000" algn="tl">
                  <a:srgbClr val="000000">
                    <a:alpha val="43137"/>
                  </a:srgbClr>
                </a:outerShdw>
              </a:effectLst>
            </a:rPr>
            <a:t>Intermediate between EPROM and EEPROM in both cost and functionality</a:t>
          </a:r>
        </a:p>
      </dsp:txBody>
      <dsp:txXfrm>
        <a:off x="6124930" y="1561433"/>
        <a:ext cx="2108183" cy="944252"/>
      </dsp:txXfrm>
    </dsp:sp>
    <dsp:sp modelId="{0A9157C7-4363-1844-9081-88D1FC6FF148}">
      <dsp:nvSpPr>
        <dsp:cNvPr id="0" name=""/>
        <dsp:cNvSpPr/>
      </dsp:nvSpPr>
      <dsp:spPr>
        <a:xfrm>
          <a:off x="6095553" y="2689371"/>
          <a:ext cx="2166937" cy="1003006"/>
        </a:xfrm>
        <a:prstGeom prst="roundRect">
          <a:avLst>
            <a:gd name="adj" fmla="val 10000"/>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solidFill>
            <a:schemeClr val="accent1"/>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0480" tIns="22860" rIns="30480" bIns="22860" numCol="1" spcCol="1270" anchor="ctr" anchorCtr="0">
          <a:noAutofit/>
        </a:bodyPr>
        <a:lstStyle/>
        <a:p>
          <a:pPr marL="0" lvl="0" indent="0" algn="ctr" defTabSz="533400" rtl="0">
            <a:lnSpc>
              <a:spcPct val="90000"/>
            </a:lnSpc>
            <a:spcBef>
              <a:spcPct val="0"/>
            </a:spcBef>
            <a:spcAft>
              <a:spcPct val="35000"/>
            </a:spcAft>
            <a:buNone/>
          </a:pPr>
          <a:r>
            <a:rPr lang="en-US" sz="1200" b="1" kern="1200" dirty="0">
              <a:effectLst>
                <a:outerShdw blurRad="38100" dist="38100" dir="2700000" algn="tl">
                  <a:srgbClr val="000000">
                    <a:alpha val="43137"/>
                  </a:srgbClr>
                </a:outerShdw>
              </a:effectLst>
            </a:rPr>
            <a:t>Uses an electrical erasing technology, does not provide byte-level erasure</a:t>
          </a:r>
        </a:p>
      </dsp:txBody>
      <dsp:txXfrm>
        <a:off x="6124930" y="2718748"/>
        <a:ext cx="2108183" cy="944252"/>
      </dsp:txXfrm>
    </dsp:sp>
    <dsp:sp modelId="{73C35733-9ED5-034E-91F6-DD776EDA2725}">
      <dsp:nvSpPr>
        <dsp:cNvPr id="0" name=""/>
        <dsp:cNvSpPr/>
      </dsp:nvSpPr>
      <dsp:spPr>
        <a:xfrm>
          <a:off x="6095553" y="3846687"/>
          <a:ext cx="2166937" cy="1003006"/>
        </a:xfrm>
        <a:prstGeom prst="roundRect">
          <a:avLst>
            <a:gd name="adj" fmla="val 10000"/>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solidFill>
            <a:schemeClr val="accent1"/>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0480" tIns="22860" rIns="30480" bIns="22860" numCol="1" spcCol="1270" anchor="ctr" anchorCtr="0">
          <a:noAutofit/>
        </a:bodyPr>
        <a:lstStyle/>
        <a:p>
          <a:pPr marL="0" lvl="0" indent="0" algn="ctr" defTabSz="533400" rtl="0">
            <a:lnSpc>
              <a:spcPct val="90000"/>
            </a:lnSpc>
            <a:spcBef>
              <a:spcPct val="0"/>
            </a:spcBef>
            <a:spcAft>
              <a:spcPct val="35000"/>
            </a:spcAft>
            <a:buNone/>
          </a:pPr>
          <a:r>
            <a:rPr lang="en-US" sz="1200" b="1" kern="1200" dirty="0">
              <a:effectLst>
                <a:outerShdw blurRad="38100" dist="38100" dir="2700000" algn="tl">
                  <a:srgbClr val="000000">
                    <a:alpha val="43137"/>
                  </a:srgbClr>
                </a:outerShdw>
              </a:effectLst>
            </a:rPr>
            <a:t>Microchip is organized so that a section of memory cells are erased in a single action or “flash”</a:t>
          </a:r>
        </a:p>
      </dsp:txBody>
      <dsp:txXfrm>
        <a:off x="6124930" y="3876064"/>
        <a:ext cx="2108183" cy="94425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0BCEDA-1B03-9849-8E13-497008088137}">
      <dsp:nvSpPr>
        <dsp:cNvPr id="0" name=""/>
        <dsp:cNvSpPr/>
      </dsp:nvSpPr>
      <dsp:spPr>
        <a:xfrm>
          <a:off x="733425" y="1429897"/>
          <a:ext cx="4972050" cy="4972050"/>
        </a:xfrm>
        <a:prstGeom prst="ellipse">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w="12700" cap="flat" cmpd="sng" algn="ctr">
          <a:solidFill>
            <a:schemeClr val="lt1">
              <a:hueOff val="0"/>
              <a:satOff val="0"/>
              <a:lumOff val="0"/>
              <a:alphaOff val="0"/>
            </a:schemeClr>
          </a:solidFill>
          <a:prstDash val="solid"/>
        </a:ln>
        <a:effectLst>
          <a:innerShdw blurRad="50800" dist="25400" dir="13500000">
            <a:srgbClr val="FFFFFF">
              <a:alpha val="75000"/>
            </a:srgbClr>
          </a:innerShdw>
          <a:outerShdw blurRad="63500" dist="25400" dir="5400000" rotWithShape="0">
            <a:srgbClr val="808080">
              <a:alpha val="75000"/>
            </a:srgbClr>
          </a:outerShdw>
        </a:effectLst>
      </dsp:spPr>
      <dsp:style>
        <a:lnRef idx="1">
          <a:scrgbClr r="0" g="0" b="0"/>
        </a:lnRef>
        <a:fillRef idx="3">
          <a:scrgbClr r="0" g="0" b="0"/>
        </a:fillRef>
        <a:effectRef idx="2">
          <a:scrgbClr r="0" g="0" b="0"/>
        </a:effectRef>
        <a:fontRef idx="minor">
          <a:schemeClr val="lt1"/>
        </a:fontRef>
      </dsp:style>
    </dsp:sp>
    <dsp:sp modelId="{B34A8773-C811-0D46-9EEB-711305802ED6}">
      <dsp:nvSpPr>
        <dsp:cNvPr id="0" name=""/>
        <dsp:cNvSpPr/>
      </dsp:nvSpPr>
      <dsp:spPr>
        <a:xfrm>
          <a:off x="1285736" y="1982209"/>
          <a:ext cx="3867426" cy="3867426"/>
        </a:xfrm>
        <a:prstGeom prst="ellipse">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w="12700" cap="flat" cmpd="sng" algn="ctr">
          <a:solidFill>
            <a:schemeClr val="lt1">
              <a:hueOff val="0"/>
              <a:satOff val="0"/>
              <a:lumOff val="0"/>
              <a:alphaOff val="0"/>
            </a:schemeClr>
          </a:solidFill>
          <a:prstDash val="solid"/>
        </a:ln>
        <a:effectLst>
          <a:innerShdw blurRad="50800" dist="25400" dir="13500000">
            <a:srgbClr val="FFFFFF">
              <a:alpha val="75000"/>
            </a:srgbClr>
          </a:innerShdw>
          <a:outerShdw blurRad="63500" dist="25400" dir="5400000" rotWithShape="0">
            <a:srgbClr val="808080">
              <a:alpha val="75000"/>
            </a:srgbClr>
          </a:outerShdw>
        </a:effectLst>
      </dsp:spPr>
      <dsp:style>
        <a:lnRef idx="1">
          <a:scrgbClr r="0" g="0" b="0"/>
        </a:lnRef>
        <a:fillRef idx="3">
          <a:scrgbClr r="0" g="0" b="0"/>
        </a:fillRef>
        <a:effectRef idx="2">
          <a:scrgbClr r="0" g="0" b="0"/>
        </a:effectRef>
        <a:fontRef idx="minor">
          <a:schemeClr val="lt1"/>
        </a:fontRef>
      </dsp:style>
    </dsp:sp>
    <dsp:sp modelId="{AAD596D2-E62A-0548-828D-4DCC653CC72D}">
      <dsp:nvSpPr>
        <dsp:cNvPr id="0" name=""/>
        <dsp:cNvSpPr/>
      </dsp:nvSpPr>
      <dsp:spPr>
        <a:xfrm>
          <a:off x="1838048" y="2534521"/>
          <a:ext cx="2762802" cy="2762802"/>
        </a:xfrm>
        <a:prstGeom prst="ellipse">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w="12700" cap="flat" cmpd="sng" algn="ctr">
          <a:solidFill>
            <a:schemeClr val="lt1">
              <a:hueOff val="0"/>
              <a:satOff val="0"/>
              <a:lumOff val="0"/>
              <a:alphaOff val="0"/>
            </a:schemeClr>
          </a:solidFill>
          <a:prstDash val="solid"/>
        </a:ln>
        <a:effectLst>
          <a:innerShdw blurRad="50800" dist="25400" dir="13500000">
            <a:srgbClr val="FFFFFF">
              <a:alpha val="75000"/>
            </a:srgbClr>
          </a:innerShdw>
          <a:outerShdw blurRad="63500" dist="25400" dir="5400000" rotWithShape="0">
            <a:srgbClr val="808080">
              <a:alpha val="75000"/>
            </a:srgbClr>
          </a:outerShdw>
        </a:effectLst>
      </dsp:spPr>
      <dsp:style>
        <a:lnRef idx="1">
          <a:scrgbClr r="0" g="0" b="0"/>
        </a:lnRef>
        <a:fillRef idx="3">
          <a:scrgbClr r="0" g="0" b="0"/>
        </a:fillRef>
        <a:effectRef idx="2">
          <a:scrgbClr r="0" g="0" b="0"/>
        </a:effectRef>
        <a:fontRef idx="minor">
          <a:schemeClr val="lt1"/>
        </a:fontRef>
      </dsp:style>
    </dsp:sp>
    <dsp:sp modelId="{2AEFFE6D-02DD-AC47-A7D7-6F0F49D69E25}">
      <dsp:nvSpPr>
        <dsp:cNvPr id="0" name=""/>
        <dsp:cNvSpPr/>
      </dsp:nvSpPr>
      <dsp:spPr>
        <a:xfrm>
          <a:off x="2390775" y="3087247"/>
          <a:ext cx="1657350" cy="1657350"/>
        </a:xfrm>
        <a:prstGeom prst="ellipse">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w="12700" cap="flat" cmpd="sng" algn="ctr">
          <a:solidFill>
            <a:schemeClr val="lt1">
              <a:hueOff val="0"/>
              <a:satOff val="0"/>
              <a:lumOff val="0"/>
              <a:alphaOff val="0"/>
            </a:schemeClr>
          </a:solidFill>
          <a:prstDash val="solid"/>
        </a:ln>
        <a:effectLst>
          <a:innerShdw blurRad="50800" dist="25400" dir="13500000">
            <a:srgbClr val="FFFFFF">
              <a:alpha val="75000"/>
            </a:srgbClr>
          </a:innerShdw>
          <a:outerShdw blurRad="63500" dist="25400" dir="5400000" rotWithShape="0">
            <a:srgbClr val="808080">
              <a:alpha val="75000"/>
            </a:srgbClr>
          </a:outerShdw>
        </a:effectLst>
      </dsp:spPr>
      <dsp:style>
        <a:lnRef idx="1">
          <a:scrgbClr r="0" g="0" b="0"/>
        </a:lnRef>
        <a:fillRef idx="3">
          <a:scrgbClr r="0" g="0" b="0"/>
        </a:fillRef>
        <a:effectRef idx="2">
          <a:scrgbClr r="0" g="0" b="0"/>
        </a:effectRef>
        <a:fontRef idx="minor">
          <a:schemeClr val="lt1"/>
        </a:fontRef>
      </dsp:style>
    </dsp:sp>
    <dsp:sp modelId="{91CD37D8-A6C9-7347-9185-E44226E72FC7}">
      <dsp:nvSpPr>
        <dsp:cNvPr id="0" name=""/>
        <dsp:cNvSpPr/>
      </dsp:nvSpPr>
      <dsp:spPr>
        <a:xfrm>
          <a:off x="2943086" y="3639559"/>
          <a:ext cx="552726" cy="552726"/>
        </a:xfrm>
        <a:prstGeom prst="ellipse">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w="12700" cap="flat" cmpd="sng" algn="ctr">
          <a:solidFill>
            <a:schemeClr val="lt1">
              <a:hueOff val="0"/>
              <a:satOff val="0"/>
              <a:lumOff val="0"/>
              <a:alphaOff val="0"/>
            </a:schemeClr>
          </a:solidFill>
          <a:prstDash val="solid"/>
        </a:ln>
        <a:effectLst>
          <a:innerShdw blurRad="50800" dist="25400" dir="13500000">
            <a:srgbClr val="FFFFFF">
              <a:alpha val="75000"/>
            </a:srgbClr>
          </a:innerShdw>
          <a:outerShdw blurRad="63500" dist="25400" dir="5400000" rotWithShape="0">
            <a:srgbClr val="808080">
              <a:alpha val="75000"/>
            </a:srgbClr>
          </a:outerShdw>
        </a:effectLst>
      </dsp:spPr>
      <dsp:style>
        <a:lnRef idx="1">
          <a:scrgbClr r="0" g="0" b="0"/>
        </a:lnRef>
        <a:fillRef idx="3">
          <a:scrgbClr r="0" g="0" b="0"/>
        </a:fillRef>
        <a:effectRef idx="2">
          <a:scrgbClr r="0" g="0" b="0"/>
        </a:effectRef>
        <a:fontRef idx="minor">
          <a:schemeClr val="lt1"/>
        </a:fontRef>
      </dsp:style>
    </dsp:sp>
    <dsp:sp modelId="{7F2462F4-CE27-CB47-B974-0D649D5F1522}">
      <dsp:nvSpPr>
        <dsp:cNvPr id="0" name=""/>
        <dsp:cNvSpPr/>
      </dsp:nvSpPr>
      <dsp:spPr>
        <a:xfrm>
          <a:off x="6534150" y="314865"/>
          <a:ext cx="2486025" cy="813833"/>
        </a:xfrm>
        <a:prstGeom prst="rect">
          <a:avLst/>
        </a:prstGeom>
        <a:solidFill>
          <a:schemeClr val="accent6">
            <a:lumMod val="20000"/>
            <a:lumOff val="80000"/>
          </a:schemeClr>
        </a:solidFill>
        <a:ln>
          <a:noFill/>
        </a:ln>
        <a:effectLst/>
      </dsp:spPr>
      <dsp:style>
        <a:lnRef idx="0">
          <a:scrgbClr r="0" g="0" b="0"/>
        </a:lnRef>
        <a:fillRef idx="0">
          <a:scrgbClr r="0" g="0" b="0"/>
        </a:fillRef>
        <a:effectRef idx="0">
          <a:scrgbClr r="0" g="0" b="0"/>
        </a:effectRef>
        <a:fontRef idx="minor"/>
      </dsp:style>
      <dsp:txBody>
        <a:bodyPr spcFirstLastPara="0" vert="horz" wrap="square" lIns="113792" tIns="20320" rIns="20320" bIns="20320" numCol="1" spcCol="1270" anchor="ctr" anchorCtr="0">
          <a:noAutofit/>
        </a:bodyPr>
        <a:lstStyle/>
        <a:p>
          <a:pPr marL="0" lvl="0" indent="0" algn="l" defTabSz="711200" rtl="0">
            <a:lnSpc>
              <a:spcPct val="90000"/>
            </a:lnSpc>
            <a:spcBef>
              <a:spcPct val="0"/>
            </a:spcBef>
            <a:spcAft>
              <a:spcPct val="35000"/>
            </a:spcAft>
            <a:buNone/>
          </a:pPr>
          <a:r>
            <a:rPr lang="en-US" sz="1600" b="1" kern="1200" dirty="0">
              <a:solidFill>
                <a:srgbClr val="FF0000"/>
              </a:solidFill>
            </a:rPr>
            <a:t>Composed of a collection of DRAM chips</a:t>
          </a:r>
        </a:p>
      </dsp:txBody>
      <dsp:txXfrm>
        <a:off x="6534150" y="314865"/>
        <a:ext cx="2486025" cy="813833"/>
      </dsp:txXfrm>
    </dsp:sp>
    <dsp:sp modelId="{ECCACFBC-6FE8-3A49-AD2B-79E2DA2407EC}">
      <dsp:nvSpPr>
        <dsp:cNvPr id="0" name=""/>
        <dsp:cNvSpPr/>
      </dsp:nvSpPr>
      <dsp:spPr>
        <a:xfrm>
          <a:off x="5912643" y="634369"/>
          <a:ext cx="621506" cy="0"/>
        </a:xfrm>
        <a:prstGeom prst="line">
          <a:avLst/>
        </a:prstGeom>
        <a:solidFill>
          <a:schemeClr val="accent1">
            <a:hueOff val="0"/>
            <a:satOff val="0"/>
            <a:lumOff val="0"/>
            <a:alphaOff val="0"/>
          </a:schemeClr>
        </a:solidFill>
        <a:ln w="25400" cap="flat" cmpd="sng" algn="ctr">
          <a:solidFill>
            <a:schemeClr val="accent3"/>
          </a:solidFill>
          <a:prstDash val="solid"/>
        </a:ln>
        <a:effectLst/>
      </dsp:spPr>
      <dsp:style>
        <a:lnRef idx="2">
          <a:scrgbClr r="0" g="0" b="0"/>
        </a:lnRef>
        <a:fillRef idx="1">
          <a:scrgbClr r="0" g="0" b="0"/>
        </a:fillRef>
        <a:effectRef idx="1">
          <a:scrgbClr r="0" g="0" b="0"/>
        </a:effectRef>
        <a:fontRef idx="minor"/>
      </dsp:style>
    </dsp:sp>
    <dsp:sp modelId="{F321CC0B-6111-EA4D-945B-E997A707C6AB}">
      <dsp:nvSpPr>
        <dsp:cNvPr id="0" name=""/>
        <dsp:cNvSpPr/>
      </dsp:nvSpPr>
      <dsp:spPr>
        <a:xfrm rot="5400000">
          <a:off x="2923198" y="930620"/>
          <a:ext cx="3281553" cy="2689050"/>
        </a:xfrm>
        <a:prstGeom prst="line">
          <a:avLst/>
        </a:prstGeom>
        <a:solidFill>
          <a:schemeClr val="accent1">
            <a:hueOff val="0"/>
            <a:satOff val="0"/>
            <a:lumOff val="0"/>
            <a:alphaOff val="0"/>
          </a:schemeClr>
        </a:solidFill>
        <a:ln w="25400" cap="flat" cmpd="sng" algn="ctr">
          <a:solidFill>
            <a:schemeClr val="accent3"/>
          </a:solidFill>
          <a:prstDash val="solid"/>
        </a:ln>
        <a:effectLst/>
      </dsp:spPr>
      <dsp:style>
        <a:lnRef idx="2">
          <a:scrgbClr r="0" g="0" b="0"/>
        </a:lnRef>
        <a:fillRef idx="1">
          <a:scrgbClr r="0" g="0" b="0"/>
        </a:fillRef>
        <a:effectRef idx="1">
          <a:scrgbClr r="0" g="0" b="0"/>
        </a:effectRef>
        <a:fontRef idx="minor"/>
      </dsp:style>
    </dsp:sp>
    <dsp:sp modelId="{CC87624B-73C2-8F41-B7C2-96066902C80B}">
      <dsp:nvSpPr>
        <dsp:cNvPr id="0" name=""/>
        <dsp:cNvSpPr/>
      </dsp:nvSpPr>
      <dsp:spPr>
        <a:xfrm>
          <a:off x="6534150" y="1281891"/>
          <a:ext cx="2486025" cy="561187"/>
        </a:xfrm>
        <a:prstGeom prst="rect">
          <a:avLst/>
        </a:prstGeom>
        <a:solidFill>
          <a:schemeClr val="accent6">
            <a:lumMod val="20000"/>
            <a:lumOff val="80000"/>
          </a:schemeClr>
        </a:solidFill>
        <a:ln>
          <a:noFill/>
        </a:ln>
        <a:effectLst/>
      </dsp:spPr>
      <dsp:style>
        <a:lnRef idx="0">
          <a:scrgbClr r="0" g="0" b="0"/>
        </a:lnRef>
        <a:fillRef idx="0">
          <a:scrgbClr r="0" g="0" b="0"/>
        </a:fillRef>
        <a:effectRef idx="0">
          <a:scrgbClr r="0" g="0" b="0"/>
        </a:effectRef>
        <a:fontRef idx="minor"/>
      </dsp:style>
      <dsp:txBody>
        <a:bodyPr spcFirstLastPara="0" vert="horz" wrap="square" lIns="113792" tIns="20320" rIns="20320" bIns="20320" numCol="1" spcCol="1270" anchor="ctr" anchorCtr="0">
          <a:noAutofit/>
        </a:bodyPr>
        <a:lstStyle/>
        <a:p>
          <a:pPr marL="0" lvl="0" indent="0" algn="l" defTabSz="711200" rtl="0">
            <a:lnSpc>
              <a:spcPct val="90000"/>
            </a:lnSpc>
            <a:spcBef>
              <a:spcPct val="0"/>
            </a:spcBef>
            <a:spcAft>
              <a:spcPct val="35000"/>
            </a:spcAft>
            <a:buNone/>
          </a:pPr>
          <a:r>
            <a:rPr lang="en-GB" sz="1600" b="1" kern="1200" dirty="0">
              <a:solidFill>
                <a:srgbClr val="008000"/>
              </a:solidFill>
            </a:rPr>
            <a:t>Grouped together to form a </a:t>
          </a:r>
          <a:r>
            <a:rPr lang="en-GB" sz="1600" b="1" i="1" kern="1200" dirty="0">
              <a:solidFill>
                <a:srgbClr val="008000"/>
              </a:solidFill>
            </a:rPr>
            <a:t>memory bank</a:t>
          </a:r>
        </a:p>
      </dsp:txBody>
      <dsp:txXfrm>
        <a:off x="6534150" y="1281891"/>
        <a:ext cx="2486025" cy="561187"/>
      </dsp:txXfrm>
    </dsp:sp>
    <dsp:sp modelId="{FD651CF9-2939-7340-9033-50955A68CD2B}">
      <dsp:nvSpPr>
        <dsp:cNvPr id="0" name=""/>
        <dsp:cNvSpPr/>
      </dsp:nvSpPr>
      <dsp:spPr>
        <a:xfrm>
          <a:off x="5912643" y="1562485"/>
          <a:ext cx="621506" cy="0"/>
        </a:xfrm>
        <a:prstGeom prst="line">
          <a:avLst/>
        </a:prstGeom>
        <a:solidFill>
          <a:schemeClr val="accent1">
            <a:hueOff val="0"/>
            <a:satOff val="0"/>
            <a:lumOff val="0"/>
            <a:alphaOff val="0"/>
          </a:schemeClr>
        </a:solidFill>
        <a:ln w="25400" cap="flat" cmpd="sng" algn="ctr">
          <a:solidFill>
            <a:schemeClr val="accent3"/>
          </a:solidFill>
          <a:prstDash val="solid"/>
        </a:ln>
        <a:effectLst/>
      </dsp:spPr>
      <dsp:style>
        <a:lnRef idx="2">
          <a:scrgbClr r="0" g="0" b="0"/>
        </a:lnRef>
        <a:fillRef idx="1">
          <a:scrgbClr r="0" g="0" b="0"/>
        </a:fillRef>
        <a:effectRef idx="1">
          <a:scrgbClr r="0" g="0" b="0"/>
        </a:effectRef>
        <a:fontRef idx="minor"/>
      </dsp:style>
    </dsp:sp>
    <dsp:sp modelId="{C67BBE53-21DC-E045-A630-D12DE591D833}">
      <dsp:nvSpPr>
        <dsp:cNvPr id="0" name=""/>
        <dsp:cNvSpPr/>
      </dsp:nvSpPr>
      <dsp:spPr>
        <a:xfrm rot="5400000">
          <a:off x="3405404" y="1788216"/>
          <a:ext cx="2732307" cy="2278856"/>
        </a:xfrm>
        <a:prstGeom prst="line">
          <a:avLst/>
        </a:prstGeom>
        <a:solidFill>
          <a:schemeClr val="accent1">
            <a:hueOff val="0"/>
            <a:satOff val="0"/>
            <a:lumOff val="0"/>
            <a:alphaOff val="0"/>
          </a:schemeClr>
        </a:solidFill>
        <a:ln w="25400" cap="flat" cmpd="sng" algn="ctr">
          <a:solidFill>
            <a:schemeClr val="accent3"/>
          </a:solidFill>
          <a:prstDash val="solid"/>
        </a:ln>
        <a:effectLst/>
      </dsp:spPr>
      <dsp:style>
        <a:lnRef idx="2">
          <a:scrgbClr r="0" g="0" b="0"/>
        </a:lnRef>
        <a:fillRef idx="1">
          <a:scrgbClr r="0" g="0" b="0"/>
        </a:fillRef>
        <a:effectRef idx="1">
          <a:scrgbClr r="0" g="0" b="0"/>
        </a:effectRef>
        <a:fontRef idx="minor"/>
      </dsp:style>
    </dsp:sp>
    <dsp:sp modelId="{8EC32DAD-B60A-E04E-9CBE-3880F576FF1B}">
      <dsp:nvSpPr>
        <dsp:cNvPr id="0" name=""/>
        <dsp:cNvSpPr/>
      </dsp:nvSpPr>
      <dsp:spPr>
        <a:xfrm>
          <a:off x="6534150" y="1995116"/>
          <a:ext cx="2486025" cy="990968"/>
        </a:xfrm>
        <a:prstGeom prst="rect">
          <a:avLst/>
        </a:prstGeom>
        <a:solidFill>
          <a:schemeClr val="accent6">
            <a:lumMod val="20000"/>
            <a:lumOff val="80000"/>
          </a:schemeClr>
        </a:solidFill>
        <a:ln>
          <a:noFill/>
        </a:ln>
        <a:effectLst/>
      </dsp:spPr>
      <dsp:style>
        <a:lnRef idx="0">
          <a:scrgbClr r="0" g="0" b="0"/>
        </a:lnRef>
        <a:fillRef idx="0">
          <a:scrgbClr r="0" g="0" b="0"/>
        </a:fillRef>
        <a:effectRef idx="0">
          <a:scrgbClr r="0" g="0" b="0"/>
        </a:effectRef>
        <a:fontRef idx="minor"/>
      </dsp:style>
      <dsp:txBody>
        <a:bodyPr spcFirstLastPara="0" vert="horz" wrap="square" lIns="113792" tIns="20320" rIns="20320" bIns="20320" numCol="1" spcCol="1270" anchor="ctr" anchorCtr="0">
          <a:noAutofit/>
        </a:bodyPr>
        <a:lstStyle/>
        <a:p>
          <a:pPr marL="0" lvl="0" indent="0" algn="l" defTabSz="711200" rtl="0">
            <a:lnSpc>
              <a:spcPct val="90000"/>
            </a:lnSpc>
            <a:spcBef>
              <a:spcPct val="0"/>
            </a:spcBef>
            <a:spcAft>
              <a:spcPct val="35000"/>
            </a:spcAft>
            <a:buNone/>
          </a:pPr>
          <a:r>
            <a:rPr lang="en-US" sz="1600" b="1" kern="1200" dirty="0">
              <a:solidFill>
                <a:srgbClr val="0000CC"/>
              </a:solidFill>
            </a:rPr>
            <a:t>Each bank is independently able to service a memory read or write request</a:t>
          </a:r>
        </a:p>
      </dsp:txBody>
      <dsp:txXfrm>
        <a:off x="6534150" y="1995116"/>
        <a:ext cx="2486025" cy="990968"/>
      </dsp:txXfrm>
    </dsp:sp>
    <dsp:sp modelId="{48737FD0-232D-2342-9E7D-C70474E38A8F}">
      <dsp:nvSpPr>
        <dsp:cNvPr id="0" name=""/>
        <dsp:cNvSpPr/>
      </dsp:nvSpPr>
      <dsp:spPr>
        <a:xfrm>
          <a:off x="5912643" y="2490601"/>
          <a:ext cx="621506" cy="0"/>
        </a:xfrm>
        <a:prstGeom prst="line">
          <a:avLst/>
        </a:prstGeom>
        <a:solidFill>
          <a:schemeClr val="accent1">
            <a:hueOff val="0"/>
            <a:satOff val="0"/>
            <a:lumOff val="0"/>
            <a:alphaOff val="0"/>
          </a:schemeClr>
        </a:solidFill>
        <a:ln w="25400" cap="flat" cmpd="sng" algn="ctr">
          <a:solidFill>
            <a:schemeClr val="accent3"/>
          </a:solidFill>
          <a:prstDash val="solid"/>
        </a:ln>
        <a:effectLst/>
      </dsp:spPr>
      <dsp:style>
        <a:lnRef idx="2">
          <a:scrgbClr r="0" g="0" b="0"/>
        </a:lnRef>
        <a:fillRef idx="1">
          <a:scrgbClr r="0" g="0" b="0"/>
        </a:fillRef>
        <a:effectRef idx="1">
          <a:scrgbClr r="0" g="0" b="0"/>
        </a:effectRef>
        <a:fontRef idx="minor"/>
      </dsp:style>
    </dsp:sp>
    <dsp:sp modelId="{B14A19D7-85D7-814F-8401-2C8DDF90F3FB}">
      <dsp:nvSpPr>
        <dsp:cNvPr id="0" name=""/>
        <dsp:cNvSpPr/>
      </dsp:nvSpPr>
      <dsp:spPr>
        <a:xfrm rot="5400000">
          <a:off x="3878246" y="2610759"/>
          <a:ext cx="2154555" cy="1914239"/>
        </a:xfrm>
        <a:prstGeom prst="line">
          <a:avLst/>
        </a:prstGeom>
        <a:solidFill>
          <a:schemeClr val="accent1">
            <a:hueOff val="0"/>
            <a:satOff val="0"/>
            <a:lumOff val="0"/>
            <a:alphaOff val="0"/>
          </a:schemeClr>
        </a:solidFill>
        <a:ln w="25400" cap="flat" cmpd="sng" algn="ctr">
          <a:solidFill>
            <a:schemeClr val="accent3"/>
          </a:solidFill>
          <a:prstDash val="solid"/>
        </a:ln>
        <a:effectLst/>
      </dsp:spPr>
      <dsp:style>
        <a:lnRef idx="2">
          <a:scrgbClr r="0" g="0" b="0"/>
        </a:lnRef>
        <a:fillRef idx="1">
          <a:scrgbClr r="0" g="0" b="0"/>
        </a:fillRef>
        <a:effectRef idx="1">
          <a:scrgbClr r="0" g="0" b="0"/>
        </a:effectRef>
        <a:fontRef idx="minor"/>
      </dsp:style>
    </dsp:sp>
    <dsp:sp modelId="{835CBABC-C4E5-3D41-92E3-3EE99DB441F4}">
      <dsp:nvSpPr>
        <dsp:cNvPr id="0" name=""/>
        <dsp:cNvSpPr/>
      </dsp:nvSpPr>
      <dsp:spPr>
        <a:xfrm>
          <a:off x="6534150" y="3128961"/>
          <a:ext cx="2486025" cy="1551164"/>
        </a:xfrm>
        <a:prstGeom prst="rect">
          <a:avLst/>
        </a:prstGeom>
        <a:solidFill>
          <a:schemeClr val="accent6">
            <a:lumMod val="20000"/>
            <a:lumOff val="80000"/>
          </a:schemeClr>
        </a:solidFill>
        <a:ln>
          <a:noFill/>
        </a:ln>
        <a:effectLst/>
      </dsp:spPr>
      <dsp:style>
        <a:lnRef idx="0">
          <a:scrgbClr r="0" g="0" b="0"/>
        </a:lnRef>
        <a:fillRef idx="0">
          <a:scrgbClr r="0" g="0" b="0"/>
        </a:fillRef>
        <a:effectRef idx="0">
          <a:scrgbClr r="0" g="0" b="0"/>
        </a:effectRef>
        <a:fontRef idx="minor"/>
      </dsp:style>
      <dsp:txBody>
        <a:bodyPr spcFirstLastPara="0" vert="horz" wrap="square" lIns="113792" tIns="20320" rIns="20320" bIns="20320" numCol="1" spcCol="1270" anchor="ctr" anchorCtr="0">
          <a:noAutofit/>
        </a:bodyPr>
        <a:lstStyle/>
        <a:p>
          <a:pPr marL="0" lvl="0" indent="0" algn="l" defTabSz="711200" rtl="0">
            <a:lnSpc>
              <a:spcPct val="90000"/>
            </a:lnSpc>
            <a:spcBef>
              <a:spcPct val="0"/>
            </a:spcBef>
            <a:spcAft>
              <a:spcPct val="35000"/>
            </a:spcAft>
            <a:buNone/>
          </a:pPr>
          <a:r>
            <a:rPr lang="en-US" sz="1600" b="1" i="1" kern="1200" dirty="0">
              <a:solidFill>
                <a:srgbClr val="FF0000"/>
              </a:solidFill>
            </a:rPr>
            <a:t>K</a:t>
          </a:r>
          <a:r>
            <a:rPr lang="en-US" sz="1600" b="1" kern="1200" dirty="0">
              <a:solidFill>
                <a:srgbClr val="FF0000"/>
              </a:solidFill>
            </a:rPr>
            <a:t> banks can service </a:t>
          </a:r>
          <a:r>
            <a:rPr lang="en-US" sz="1600" b="1" i="1" kern="1200" dirty="0">
              <a:solidFill>
                <a:srgbClr val="FF0000"/>
              </a:solidFill>
            </a:rPr>
            <a:t>K</a:t>
          </a:r>
          <a:r>
            <a:rPr lang="en-US" sz="1600" b="1" kern="1200" dirty="0">
              <a:solidFill>
                <a:srgbClr val="FF0000"/>
              </a:solidFill>
            </a:rPr>
            <a:t> requests simultaneously, increasing memory read or write rates by a factor of </a:t>
          </a:r>
          <a:r>
            <a:rPr lang="en-US" sz="1600" b="1" i="1" kern="1200" dirty="0">
              <a:solidFill>
                <a:srgbClr val="FF0000"/>
              </a:solidFill>
            </a:rPr>
            <a:t>K</a:t>
          </a:r>
          <a:endParaRPr lang="en-US" sz="1600" b="1" kern="1200" dirty="0">
            <a:solidFill>
              <a:srgbClr val="FF0000"/>
            </a:solidFill>
          </a:endParaRPr>
        </a:p>
      </dsp:txBody>
      <dsp:txXfrm>
        <a:off x="6534150" y="3128961"/>
        <a:ext cx="2486025" cy="1551164"/>
      </dsp:txXfrm>
    </dsp:sp>
    <dsp:sp modelId="{7CDB84B8-63BA-6048-9CBF-1CBC25592950}">
      <dsp:nvSpPr>
        <dsp:cNvPr id="0" name=""/>
        <dsp:cNvSpPr/>
      </dsp:nvSpPr>
      <dsp:spPr>
        <a:xfrm>
          <a:off x="5912643" y="3398829"/>
          <a:ext cx="621506" cy="0"/>
        </a:xfrm>
        <a:prstGeom prst="line">
          <a:avLst/>
        </a:prstGeom>
        <a:solidFill>
          <a:schemeClr val="accent1">
            <a:hueOff val="0"/>
            <a:satOff val="0"/>
            <a:lumOff val="0"/>
            <a:alphaOff val="0"/>
          </a:schemeClr>
        </a:solidFill>
        <a:ln w="25400" cap="flat" cmpd="sng" algn="ctr">
          <a:solidFill>
            <a:schemeClr val="accent3"/>
          </a:solidFill>
          <a:prstDash val="solid"/>
        </a:ln>
        <a:effectLst/>
      </dsp:spPr>
      <dsp:style>
        <a:lnRef idx="2">
          <a:scrgbClr r="0" g="0" b="0"/>
        </a:lnRef>
        <a:fillRef idx="1">
          <a:scrgbClr r="0" g="0" b="0"/>
        </a:fillRef>
        <a:effectRef idx="1">
          <a:scrgbClr r="0" g="0" b="0"/>
        </a:effectRef>
        <a:fontRef idx="minor"/>
      </dsp:style>
    </dsp:sp>
    <dsp:sp modelId="{C34E5CC8-DFB0-FC49-82AD-56653AEAF9C3}">
      <dsp:nvSpPr>
        <dsp:cNvPr id="0" name=""/>
        <dsp:cNvSpPr/>
      </dsp:nvSpPr>
      <dsp:spPr>
        <a:xfrm rot="5400000">
          <a:off x="4348934" y="3479210"/>
          <a:ext cx="1644091" cy="1483328"/>
        </a:xfrm>
        <a:prstGeom prst="line">
          <a:avLst/>
        </a:prstGeom>
        <a:solidFill>
          <a:schemeClr val="accent1">
            <a:hueOff val="0"/>
            <a:satOff val="0"/>
            <a:lumOff val="0"/>
            <a:alphaOff val="0"/>
          </a:schemeClr>
        </a:solidFill>
        <a:ln w="25400" cap="flat" cmpd="sng" algn="ctr">
          <a:solidFill>
            <a:schemeClr val="accent3"/>
          </a:solidFill>
          <a:prstDash val="solid"/>
        </a:ln>
        <a:effectLst/>
      </dsp:spPr>
      <dsp:style>
        <a:lnRef idx="2">
          <a:scrgbClr r="0" g="0" b="0"/>
        </a:lnRef>
        <a:fillRef idx="1">
          <a:scrgbClr r="0" g="0" b="0"/>
        </a:fillRef>
        <a:effectRef idx="1">
          <a:scrgbClr r="0" g="0" b="0"/>
        </a:effectRef>
        <a:fontRef idx="minor"/>
      </dsp:style>
    </dsp:sp>
    <dsp:sp modelId="{BC08C46E-80F6-6844-97EA-EFF90289CFDD}">
      <dsp:nvSpPr>
        <dsp:cNvPr id="0" name=""/>
        <dsp:cNvSpPr/>
      </dsp:nvSpPr>
      <dsp:spPr>
        <a:xfrm>
          <a:off x="6553217" y="4680131"/>
          <a:ext cx="2486025" cy="1306355"/>
        </a:xfrm>
        <a:prstGeom prst="rect">
          <a:avLst/>
        </a:prstGeom>
        <a:solidFill>
          <a:schemeClr val="accent6">
            <a:lumMod val="20000"/>
            <a:lumOff val="80000"/>
          </a:schemeClr>
        </a:solidFill>
        <a:ln>
          <a:noFill/>
        </a:ln>
        <a:effectLst/>
      </dsp:spPr>
      <dsp:style>
        <a:lnRef idx="0">
          <a:scrgbClr r="0" g="0" b="0"/>
        </a:lnRef>
        <a:fillRef idx="0">
          <a:scrgbClr r="0" g="0" b="0"/>
        </a:fillRef>
        <a:effectRef idx="0">
          <a:scrgbClr r="0" g="0" b="0"/>
        </a:effectRef>
        <a:fontRef idx="minor"/>
      </dsp:style>
      <dsp:txBody>
        <a:bodyPr spcFirstLastPara="0" vert="horz" wrap="square" lIns="113792" tIns="20320" rIns="20320" bIns="20320" numCol="1" spcCol="1270" anchor="ctr" anchorCtr="0">
          <a:noAutofit/>
        </a:bodyPr>
        <a:lstStyle/>
        <a:p>
          <a:pPr marL="0" lvl="0" indent="0" algn="l" defTabSz="711200" rtl="0">
            <a:lnSpc>
              <a:spcPct val="90000"/>
            </a:lnSpc>
            <a:spcBef>
              <a:spcPct val="0"/>
            </a:spcBef>
            <a:spcAft>
              <a:spcPct val="35000"/>
            </a:spcAft>
            <a:buNone/>
          </a:pPr>
          <a:r>
            <a:rPr lang="en-GB" sz="1600" b="1" kern="1200" dirty="0">
              <a:solidFill>
                <a:srgbClr val="008000"/>
              </a:solidFill>
            </a:rPr>
            <a:t>If consecutive words of memory are stored in different banks, the transfer of a block of memory is speeded up</a:t>
          </a:r>
        </a:p>
      </dsp:txBody>
      <dsp:txXfrm>
        <a:off x="6553217" y="4680131"/>
        <a:ext cx="2486025" cy="1306355"/>
      </dsp:txXfrm>
    </dsp:sp>
    <dsp:sp modelId="{926DDFCA-82BF-8A4A-A31C-77A5937B820B}">
      <dsp:nvSpPr>
        <dsp:cNvPr id="0" name=""/>
        <dsp:cNvSpPr/>
      </dsp:nvSpPr>
      <dsp:spPr>
        <a:xfrm>
          <a:off x="5895981" y="5915021"/>
          <a:ext cx="654831" cy="714379"/>
        </a:xfrm>
        <a:prstGeom prst="line">
          <a:avLst/>
        </a:prstGeom>
        <a:solidFill>
          <a:schemeClr val="accent1">
            <a:hueOff val="0"/>
            <a:satOff val="0"/>
            <a:lumOff val="0"/>
            <a:alphaOff val="0"/>
          </a:schemeClr>
        </a:solidFill>
        <a:ln w="25400" cap="flat" cmpd="sng" algn="ctr">
          <a:solidFill>
            <a:schemeClr val="accent3"/>
          </a:solidFill>
          <a:prstDash val="solid"/>
        </a:ln>
        <a:effectLst/>
      </dsp:spPr>
      <dsp:style>
        <a:lnRef idx="2">
          <a:scrgbClr r="0" g="0" b="0"/>
        </a:lnRef>
        <a:fillRef idx="1">
          <a:scrgbClr r="0" g="0" b="0"/>
        </a:fillRef>
        <a:effectRef idx="1">
          <a:scrgbClr r="0" g="0" b="0"/>
        </a:effectRef>
        <a:fontRef idx="minor"/>
      </dsp:style>
    </dsp:sp>
    <dsp:sp modelId="{F84305B1-C966-5546-B34F-EA12E90FF450}">
      <dsp:nvSpPr>
        <dsp:cNvPr id="0" name=""/>
        <dsp:cNvSpPr/>
      </dsp:nvSpPr>
      <dsp:spPr>
        <a:xfrm rot="5400000">
          <a:off x="4793932" y="4321973"/>
          <a:ext cx="1160145" cy="1077277"/>
        </a:xfrm>
        <a:prstGeom prst="line">
          <a:avLst/>
        </a:prstGeom>
        <a:solidFill>
          <a:schemeClr val="accent1">
            <a:hueOff val="0"/>
            <a:satOff val="0"/>
            <a:lumOff val="0"/>
            <a:alphaOff val="0"/>
          </a:schemeClr>
        </a:solidFill>
        <a:ln w="25400" cap="flat" cmpd="sng" algn="ctr">
          <a:solidFill>
            <a:schemeClr val="accent3"/>
          </a:solidFill>
          <a:prstDash val="solid"/>
        </a:ln>
        <a:effectLst/>
      </dsp:spPr>
      <dsp:style>
        <a:lnRef idx="2">
          <a:scrgbClr r="0" g="0" b="0"/>
        </a:lnRef>
        <a:fillRef idx="1">
          <a:scrgbClr r="0" g="0" b="0"/>
        </a:fillRef>
        <a:effectRef idx="1">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9FECDC-F79B-B344-8AF2-2E06E96ADAA6}">
      <dsp:nvSpPr>
        <dsp:cNvPr id="0" name=""/>
        <dsp:cNvSpPr/>
      </dsp:nvSpPr>
      <dsp:spPr>
        <a:xfrm>
          <a:off x="-297895" y="165742"/>
          <a:ext cx="8308716" cy="539083"/>
        </a:xfrm>
        <a:prstGeom prst="roundRect">
          <a:avLst>
            <a:gd name="adj" fmla="val 10000"/>
          </a:avLst>
        </a:prstGeom>
        <a:solidFill>
          <a:schemeClr val="accent3"/>
        </a:solidFill>
        <a:ln>
          <a:solidFill>
            <a:schemeClr val="accent3"/>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rtl="0">
            <a:lnSpc>
              <a:spcPct val="90000"/>
            </a:lnSpc>
            <a:spcBef>
              <a:spcPct val="0"/>
            </a:spcBef>
            <a:spcAft>
              <a:spcPct val="35000"/>
            </a:spcAft>
            <a:buNone/>
          </a:pPr>
          <a:r>
            <a:rPr lang="en-US" sz="2400" kern="1200" dirty="0">
              <a:effectLst>
                <a:outerShdw blurRad="38100" dist="38100" dir="2700000" algn="tl">
                  <a:srgbClr val="000000">
                    <a:alpha val="43137"/>
                  </a:srgbClr>
                </a:outerShdw>
              </a:effectLst>
            </a:rPr>
            <a:t>One of the most widely used forms of DRAM</a:t>
          </a:r>
        </a:p>
      </dsp:txBody>
      <dsp:txXfrm>
        <a:off x="-282106" y="181531"/>
        <a:ext cx="6380041" cy="507505"/>
      </dsp:txXfrm>
    </dsp:sp>
    <dsp:sp modelId="{29FC9BE3-5D17-D947-B223-5867698AAC28}">
      <dsp:nvSpPr>
        <dsp:cNvPr id="0" name=""/>
        <dsp:cNvSpPr/>
      </dsp:nvSpPr>
      <dsp:spPr>
        <a:xfrm>
          <a:off x="104572" y="1086807"/>
          <a:ext cx="8018184" cy="1623060"/>
        </a:xfrm>
        <a:prstGeom prst="roundRect">
          <a:avLst>
            <a:gd name="adj" fmla="val 10000"/>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rtl="0">
            <a:lnSpc>
              <a:spcPct val="90000"/>
            </a:lnSpc>
            <a:spcBef>
              <a:spcPct val="0"/>
            </a:spcBef>
            <a:spcAft>
              <a:spcPct val="35000"/>
            </a:spcAft>
            <a:buNone/>
          </a:pPr>
          <a:r>
            <a:rPr lang="en-US" sz="2400" kern="1200" dirty="0">
              <a:effectLst>
                <a:outerShdw blurRad="38100" dist="38100" dir="2700000" algn="tl">
                  <a:srgbClr val="000000">
                    <a:alpha val="43137"/>
                  </a:srgbClr>
                </a:outerShdw>
              </a:effectLst>
            </a:rPr>
            <a:t>Exchanges data with the processor synchronized to an external clock signal and running at the full speed of the processor/memory bus without imposing (long while) wait states</a:t>
          </a:r>
        </a:p>
      </dsp:txBody>
      <dsp:txXfrm>
        <a:off x="152110" y="1134345"/>
        <a:ext cx="6049531" cy="1527984"/>
      </dsp:txXfrm>
    </dsp:sp>
    <dsp:sp modelId="{6DC128DD-9643-414F-B8E2-C8FCDA5CA536}">
      <dsp:nvSpPr>
        <dsp:cNvPr id="0" name=""/>
        <dsp:cNvSpPr/>
      </dsp:nvSpPr>
      <dsp:spPr>
        <a:xfrm>
          <a:off x="1034277" y="2924179"/>
          <a:ext cx="7391345" cy="2057407"/>
        </a:xfrm>
        <a:prstGeom prst="roundRect">
          <a:avLst>
            <a:gd name="adj" fmla="val 10000"/>
          </a:avLst>
        </a:prstGeom>
        <a:solidFill>
          <a:schemeClr val="accent4"/>
        </a:solidFill>
        <a:ln>
          <a:solidFill>
            <a:schemeClr val="accent4"/>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rtl="0">
            <a:lnSpc>
              <a:spcPct val="90000"/>
            </a:lnSpc>
            <a:spcBef>
              <a:spcPct val="0"/>
            </a:spcBef>
            <a:spcAft>
              <a:spcPct val="35000"/>
            </a:spcAft>
            <a:buNone/>
          </a:pPr>
          <a:r>
            <a:rPr lang="en-US" sz="1800" kern="1200" dirty="0">
              <a:effectLst>
                <a:outerShdw blurRad="38100" dist="38100" dir="2700000" algn="tl">
                  <a:srgbClr val="000000">
                    <a:alpha val="43137"/>
                  </a:srgbClr>
                </a:outerShdw>
              </a:effectLst>
            </a:rPr>
            <a:t>With synchronous access the DRAM moves data in and out under control of the system clock</a:t>
          </a:r>
        </a:p>
        <a:p>
          <a:pPr marL="171450" lvl="1" indent="-171450" algn="l" defTabSz="711200" rtl="0">
            <a:lnSpc>
              <a:spcPct val="90000"/>
            </a:lnSpc>
            <a:spcBef>
              <a:spcPct val="0"/>
            </a:spcBef>
            <a:spcAft>
              <a:spcPct val="15000"/>
            </a:spcAft>
            <a:buChar char="•"/>
          </a:pPr>
          <a:r>
            <a:rPr lang="en-US" sz="1600" kern="1200" dirty="0">
              <a:effectLst>
                <a:outerShdw blurRad="38100" dist="38100" dir="2700000" algn="tl">
                  <a:srgbClr val="000000">
                    <a:alpha val="43137"/>
                  </a:srgbClr>
                </a:outerShdw>
              </a:effectLst>
            </a:rPr>
            <a:t>The processor or other master issues the instruction and address information which is latched by the DRAM</a:t>
          </a:r>
        </a:p>
        <a:p>
          <a:pPr marL="171450" lvl="1" indent="-171450" algn="l" defTabSz="711200" rtl="0">
            <a:lnSpc>
              <a:spcPct val="90000"/>
            </a:lnSpc>
            <a:spcBef>
              <a:spcPct val="0"/>
            </a:spcBef>
            <a:spcAft>
              <a:spcPct val="15000"/>
            </a:spcAft>
            <a:buChar char="•"/>
          </a:pPr>
          <a:r>
            <a:rPr lang="en-US" sz="1600" kern="1200" dirty="0">
              <a:effectLst>
                <a:outerShdw blurRad="38100" dist="38100" dir="2700000" algn="tl">
                  <a:srgbClr val="000000">
                    <a:alpha val="43137"/>
                  </a:srgbClr>
                </a:outerShdw>
              </a:effectLst>
            </a:rPr>
            <a:t>The DRAM then responds after a set number of clock cycles</a:t>
          </a:r>
        </a:p>
        <a:p>
          <a:pPr marL="171450" lvl="1" indent="-171450" algn="l" defTabSz="711200" rtl="0">
            <a:lnSpc>
              <a:spcPct val="90000"/>
            </a:lnSpc>
            <a:spcBef>
              <a:spcPct val="0"/>
            </a:spcBef>
            <a:spcAft>
              <a:spcPct val="15000"/>
            </a:spcAft>
            <a:buChar char="•"/>
          </a:pPr>
          <a:r>
            <a:rPr lang="en-US" sz="1600" kern="1200" dirty="0">
              <a:effectLst>
                <a:outerShdw blurRad="38100" dist="38100" dir="2700000" algn="tl">
                  <a:srgbClr val="000000">
                    <a:alpha val="43137"/>
                  </a:srgbClr>
                </a:outerShdw>
              </a:effectLst>
            </a:rPr>
            <a:t>Meanwhile the master can safely do other tasks while the SDRAM is processing</a:t>
          </a:r>
        </a:p>
      </dsp:txBody>
      <dsp:txXfrm>
        <a:off x="1094536" y="2984438"/>
        <a:ext cx="5543721" cy="1936889"/>
      </dsp:txXfrm>
    </dsp:sp>
    <dsp:sp modelId="{4F5143D0-0BD0-9745-9E26-67D55601F120}">
      <dsp:nvSpPr>
        <dsp:cNvPr id="0" name=""/>
        <dsp:cNvSpPr/>
      </dsp:nvSpPr>
      <dsp:spPr>
        <a:xfrm>
          <a:off x="6428593" y="352408"/>
          <a:ext cx="1054989" cy="1054989"/>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4"/>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dirty="0"/>
        </a:p>
      </dsp:txBody>
      <dsp:txXfrm>
        <a:off x="6665966" y="352408"/>
        <a:ext cx="580243" cy="793879"/>
      </dsp:txXfrm>
    </dsp:sp>
    <dsp:sp modelId="{2D96FBAB-511F-A549-B207-756395476BB0}">
      <dsp:nvSpPr>
        <dsp:cNvPr id="0" name=""/>
        <dsp:cNvSpPr/>
      </dsp:nvSpPr>
      <dsp:spPr>
        <a:xfrm>
          <a:off x="7068673" y="2209795"/>
          <a:ext cx="1054989" cy="1054989"/>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3"/>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dirty="0"/>
        </a:p>
      </dsp:txBody>
      <dsp:txXfrm>
        <a:off x="7306046" y="2209795"/>
        <a:ext cx="580243" cy="79387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D2902B-E741-464F-B858-9C56E3E4C131}">
      <dsp:nvSpPr>
        <dsp:cNvPr id="0" name=""/>
        <dsp:cNvSpPr/>
      </dsp:nvSpPr>
      <dsp:spPr>
        <a:xfrm>
          <a:off x="3514496" y="1578711"/>
          <a:ext cx="2115007" cy="2115007"/>
        </a:xfrm>
        <a:prstGeom prst="ellipse">
          <a:avLst/>
        </a:prstGeom>
        <a:gradFill rotWithShape="0">
          <a:gsLst>
            <a:gs pos="0">
              <a:schemeClr val="accent1">
                <a:alpha val="50000"/>
                <a:hueOff val="0"/>
                <a:satOff val="0"/>
                <a:lumOff val="0"/>
                <a:alphaOff val="0"/>
                <a:shade val="40000"/>
                <a:alpha val="100000"/>
                <a:satMod val="150000"/>
                <a:lumMod val="100000"/>
              </a:schemeClr>
            </a:gs>
            <a:gs pos="100000">
              <a:schemeClr val="accent1">
                <a:alpha val="50000"/>
                <a:hueOff val="0"/>
                <a:satOff val="0"/>
                <a:lumOff val="0"/>
                <a:alphaOff val="0"/>
                <a:tint val="70000"/>
                <a:shade val="100000"/>
                <a:alpha val="100000"/>
                <a:satMod val="200000"/>
                <a:lumMod val="100000"/>
              </a:schemeClr>
            </a:gs>
          </a:gsLst>
          <a:lin ang="5400000" scaled="1"/>
        </a:gradFill>
        <a:ln>
          <a:noFill/>
        </a:ln>
        <a:effectLst/>
      </dsp:spPr>
      <dsp:style>
        <a:lnRef idx="0">
          <a:scrgbClr r="0" g="0" b="0"/>
        </a:lnRef>
        <a:fillRef idx="3">
          <a:scrgbClr r="0" g="0" b="0"/>
        </a:fillRef>
        <a:effectRef idx="0">
          <a:scrgbClr r="0" g="0" b="0"/>
        </a:effectRef>
        <a:fontRef idx="minor">
          <a:schemeClr val="tx1"/>
        </a:fontRef>
      </dsp:style>
    </dsp:sp>
    <dsp:sp modelId="{8EC11E3E-3ED9-C646-8999-C23416019FC1}">
      <dsp:nvSpPr>
        <dsp:cNvPr id="0" name=""/>
        <dsp:cNvSpPr/>
      </dsp:nvSpPr>
      <dsp:spPr>
        <a:xfrm>
          <a:off x="3250120" y="0"/>
          <a:ext cx="2643759" cy="1440180"/>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622300" rtl="0">
            <a:lnSpc>
              <a:spcPct val="90000"/>
            </a:lnSpc>
            <a:spcBef>
              <a:spcPct val="0"/>
            </a:spcBef>
            <a:spcAft>
              <a:spcPct val="35000"/>
            </a:spcAft>
            <a:buNone/>
          </a:pPr>
          <a:r>
            <a:rPr lang="en-US" sz="1400" kern="1200" dirty="0"/>
            <a:t>Developed by Rambus</a:t>
          </a:r>
        </a:p>
      </dsp:txBody>
      <dsp:txXfrm>
        <a:off x="3250120" y="0"/>
        <a:ext cx="2643759" cy="1440180"/>
      </dsp:txXfrm>
    </dsp:sp>
    <dsp:sp modelId="{0032B84C-09D1-504B-97A4-D60788A1A75F}">
      <dsp:nvSpPr>
        <dsp:cNvPr id="0" name=""/>
        <dsp:cNvSpPr/>
      </dsp:nvSpPr>
      <dsp:spPr>
        <a:xfrm>
          <a:off x="4200992" y="1975104"/>
          <a:ext cx="2115007" cy="2115007"/>
        </a:xfrm>
        <a:prstGeom prst="ellipse">
          <a:avLst/>
        </a:prstGeom>
        <a:gradFill rotWithShape="0">
          <a:gsLst>
            <a:gs pos="0">
              <a:schemeClr val="accent1">
                <a:alpha val="50000"/>
                <a:hueOff val="0"/>
                <a:satOff val="0"/>
                <a:lumOff val="0"/>
                <a:alphaOff val="0"/>
                <a:shade val="40000"/>
                <a:alpha val="100000"/>
                <a:satMod val="150000"/>
                <a:lumMod val="100000"/>
              </a:schemeClr>
            </a:gs>
            <a:gs pos="100000">
              <a:schemeClr val="accent1">
                <a:alpha val="50000"/>
                <a:hueOff val="0"/>
                <a:satOff val="0"/>
                <a:lumOff val="0"/>
                <a:alphaOff val="0"/>
                <a:tint val="70000"/>
                <a:shade val="100000"/>
                <a:alpha val="100000"/>
                <a:satMod val="200000"/>
                <a:lumMod val="100000"/>
              </a:schemeClr>
            </a:gs>
          </a:gsLst>
          <a:lin ang="5400000" scaled="1"/>
        </a:gradFill>
        <a:ln>
          <a:noFill/>
        </a:ln>
        <a:effectLst/>
      </dsp:spPr>
      <dsp:style>
        <a:lnRef idx="0">
          <a:scrgbClr r="0" g="0" b="0"/>
        </a:lnRef>
        <a:fillRef idx="3">
          <a:scrgbClr r="0" g="0" b="0"/>
        </a:fillRef>
        <a:effectRef idx="0">
          <a:scrgbClr r="0" g="0" b="0"/>
        </a:effectRef>
        <a:fontRef idx="minor">
          <a:schemeClr val="tx1"/>
        </a:fontRef>
      </dsp:style>
    </dsp:sp>
    <dsp:sp modelId="{B98C07D3-4D37-1E4A-A33F-43EC4E740016}">
      <dsp:nvSpPr>
        <dsp:cNvPr id="0" name=""/>
        <dsp:cNvSpPr/>
      </dsp:nvSpPr>
      <dsp:spPr>
        <a:xfrm>
          <a:off x="6472862" y="1371600"/>
          <a:ext cx="2505402" cy="1577340"/>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622300" rtl="0">
            <a:lnSpc>
              <a:spcPct val="90000"/>
            </a:lnSpc>
            <a:spcBef>
              <a:spcPct val="0"/>
            </a:spcBef>
            <a:spcAft>
              <a:spcPct val="35000"/>
            </a:spcAft>
            <a:buNone/>
          </a:pPr>
          <a:r>
            <a:rPr lang="en-US" sz="1400" kern="1200" dirty="0"/>
            <a:t>Adopted by Intel for its Pentium and Itanium processors</a:t>
          </a:r>
        </a:p>
      </dsp:txBody>
      <dsp:txXfrm>
        <a:off x="6472862" y="1371600"/>
        <a:ext cx="2505402" cy="1577340"/>
      </dsp:txXfrm>
    </dsp:sp>
    <dsp:sp modelId="{33754A0B-882B-654B-9E3F-8B74B4E7DD3F}">
      <dsp:nvSpPr>
        <dsp:cNvPr id="0" name=""/>
        <dsp:cNvSpPr/>
      </dsp:nvSpPr>
      <dsp:spPr>
        <a:xfrm>
          <a:off x="4200992" y="2767888"/>
          <a:ext cx="2115007" cy="2115007"/>
        </a:xfrm>
        <a:prstGeom prst="ellipse">
          <a:avLst/>
        </a:prstGeom>
        <a:gradFill rotWithShape="0">
          <a:gsLst>
            <a:gs pos="0">
              <a:schemeClr val="accent1">
                <a:alpha val="50000"/>
                <a:hueOff val="0"/>
                <a:satOff val="0"/>
                <a:lumOff val="0"/>
                <a:alphaOff val="0"/>
                <a:shade val="40000"/>
                <a:alpha val="100000"/>
                <a:satMod val="150000"/>
                <a:lumMod val="100000"/>
              </a:schemeClr>
            </a:gs>
            <a:gs pos="100000">
              <a:schemeClr val="accent1">
                <a:alpha val="50000"/>
                <a:hueOff val="0"/>
                <a:satOff val="0"/>
                <a:lumOff val="0"/>
                <a:alphaOff val="0"/>
                <a:tint val="70000"/>
                <a:shade val="100000"/>
                <a:alpha val="100000"/>
                <a:satMod val="200000"/>
                <a:lumMod val="100000"/>
              </a:schemeClr>
            </a:gs>
          </a:gsLst>
          <a:lin ang="5400000" scaled="1"/>
        </a:gradFill>
        <a:ln>
          <a:noFill/>
        </a:ln>
        <a:effectLst/>
      </dsp:spPr>
      <dsp:style>
        <a:lnRef idx="0">
          <a:scrgbClr r="0" g="0" b="0"/>
        </a:lnRef>
        <a:fillRef idx="3">
          <a:scrgbClr r="0" g="0" b="0"/>
        </a:fillRef>
        <a:effectRef idx="0">
          <a:scrgbClr r="0" g="0" b="0"/>
        </a:effectRef>
        <a:fontRef idx="minor">
          <a:schemeClr val="tx1"/>
        </a:fontRef>
      </dsp:style>
    </dsp:sp>
    <dsp:sp modelId="{4FB8688A-D97B-6945-8A70-2AF93B570210}">
      <dsp:nvSpPr>
        <dsp:cNvPr id="0" name=""/>
        <dsp:cNvSpPr/>
      </dsp:nvSpPr>
      <dsp:spPr>
        <a:xfrm>
          <a:off x="6472862" y="3723894"/>
          <a:ext cx="2505402" cy="1762506"/>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622300" rtl="0">
            <a:lnSpc>
              <a:spcPct val="90000"/>
            </a:lnSpc>
            <a:spcBef>
              <a:spcPct val="0"/>
            </a:spcBef>
            <a:spcAft>
              <a:spcPct val="35000"/>
            </a:spcAft>
            <a:buNone/>
          </a:pPr>
          <a:r>
            <a:rPr lang="en-US" sz="1400" kern="1200" dirty="0"/>
            <a:t>Has become the main competitor to SDRAM</a:t>
          </a:r>
        </a:p>
      </dsp:txBody>
      <dsp:txXfrm>
        <a:off x="6472862" y="3723894"/>
        <a:ext cx="2505402" cy="1762506"/>
      </dsp:txXfrm>
    </dsp:sp>
    <dsp:sp modelId="{B6EE50AB-3A5D-9C42-B27B-0304100751AD}">
      <dsp:nvSpPr>
        <dsp:cNvPr id="0" name=""/>
        <dsp:cNvSpPr/>
      </dsp:nvSpPr>
      <dsp:spPr>
        <a:xfrm>
          <a:off x="3514496" y="3164967"/>
          <a:ext cx="2115007" cy="2115007"/>
        </a:xfrm>
        <a:prstGeom prst="ellipse">
          <a:avLst/>
        </a:prstGeom>
        <a:gradFill rotWithShape="0">
          <a:gsLst>
            <a:gs pos="0">
              <a:schemeClr val="accent1">
                <a:alpha val="50000"/>
                <a:hueOff val="0"/>
                <a:satOff val="0"/>
                <a:lumOff val="0"/>
                <a:alphaOff val="0"/>
                <a:shade val="40000"/>
                <a:alpha val="100000"/>
                <a:satMod val="150000"/>
                <a:lumMod val="100000"/>
              </a:schemeClr>
            </a:gs>
            <a:gs pos="100000">
              <a:schemeClr val="accent1">
                <a:alpha val="50000"/>
                <a:hueOff val="0"/>
                <a:satOff val="0"/>
                <a:lumOff val="0"/>
                <a:alphaOff val="0"/>
                <a:tint val="70000"/>
                <a:shade val="100000"/>
                <a:alpha val="100000"/>
                <a:satMod val="200000"/>
                <a:lumMod val="100000"/>
              </a:schemeClr>
            </a:gs>
          </a:gsLst>
          <a:lin ang="5400000" scaled="1"/>
        </a:gradFill>
        <a:ln>
          <a:noFill/>
        </a:ln>
        <a:effectLst/>
      </dsp:spPr>
      <dsp:style>
        <a:lnRef idx="0">
          <a:scrgbClr r="0" g="0" b="0"/>
        </a:lnRef>
        <a:fillRef idx="3">
          <a:scrgbClr r="0" g="0" b="0"/>
        </a:fillRef>
        <a:effectRef idx="0">
          <a:scrgbClr r="0" g="0" b="0"/>
        </a:effectRef>
        <a:fontRef idx="minor">
          <a:schemeClr val="tx1"/>
        </a:fontRef>
      </dsp:style>
    </dsp:sp>
    <dsp:sp modelId="{F66940FD-8B7B-F742-9AFA-C95DC9DD422B}">
      <dsp:nvSpPr>
        <dsp:cNvPr id="0" name=""/>
        <dsp:cNvSpPr/>
      </dsp:nvSpPr>
      <dsp:spPr>
        <a:xfrm>
          <a:off x="3250120" y="5417820"/>
          <a:ext cx="2643759" cy="1440180"/>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1">
          <a:noAutofit/>
        </a:bodyPr>
        <a:lstStyle/>
        <a:p>
          <a:pPr marL="0" lvl="0" indent="0" algn="l" defTabSz="622300" rtl="0">
            <a:lnSpc>
              <a:spcPct val="90000"/>
            </a:lnSpc>
            <a:spcBef>
              <a:spcPct val="0"/>
            </a:spcBef>
            <a:spcAft>
              <a:spcPct val="35000"/>
            </a:spcAft>
            <a:buNone/>
          </a:pPr>
          <a:r>
            <a:rPr lang="en-US" sz="1400" kern="1200" dirty="0"/>
            <a:t>Chips are vertical packages with all pins on one side</a:t>
          </a:r>
        </a:p>
        <a:p>
          <a:pPr marL="57150" lvl="1" indent="-57150" algn="l" defTabSz="488950" rtl="0">
            <a:lnSpc>
              <a:spcPct val="90000"/>
            </a:lnSpc>
            <a:spcBef>
              <a:spcPct val="0"/>
            </a:spcBef>
            <a:spcAft>
              <a:spcPct val="15000"/>
            </a:spcAft>
            <a:buChar char="•"/>
          </a:pPr>
          <a:r>
            <a:rPr lang="en-US" sz="1100" kern="1200" dirty="0"/>
            <a:t>Exchanges data with the processor over 28 wires no more than 12 centimeters long</a:t>
          </a:r>
        </a:p>
      </dsp:txBody>
      <dsp:txXfrm>
        <a:off x="3250120" y="5417820"/>
        <a:ext cx="2643759" cy="1440180"/>
      </dsp:txXfrm>
    </dsp:sp>
    <dsp:sp modelId="{617A31E8-9CD0-F741-91B1-5E43ADD4666F}">
      <dsp:nvSpPr>
        <dsp:cNvPr id="0" name=""/>
        <dsp:cNvSpPr/>
      </dsp:nvSpPr>
      <dsp:spPr>
        <a:xfrm>
          <a:off x="2828000" y="2767888"/>
          <a:ext cx="2115007" cy="2115007"/>
        </a:xfrm>
        <a:prstGeom prst="ellipse">
          <a:avLst/>
        </a:prstGeom>
        <a:gradFill rotWithShape="0">
          <a:gsLst>
            <a:gs pos="0">
              <a:schemeClr val="accent1">
                <a:alpha val="50000"/>
                <a:hueOff val="0"/>
                <a:satOff val="0"/>
                <a:lumOff val="0"/>
                <a:alphaOff val="0"/>
                <a:shade val="40000"/>
                <a:alpha val="100000"/>
                <a:satMod val="150000"/>
                <a:lumMod val="100000"/>
              </a:schemeClr>
            </a:gs>
            <a:gs pos="100000">
              <a:schemeClr val="accent1">
                <a:alpha val="50000"/>
                <a:hueOff val="0"/>
                <a:satOff val="0"/>
                <a:lumOff val="0"/>
                <a:alphaOff val="0"/>
                <a:tint val="70000"/>
                <a:shade val="100000"/>
                <a:alpha val="100000"/>
                <a:satMod val="200000"/>
                <a:lumMod val="100000"/>
              </a:schemeClr>
            </a:gs>
          </a:gsLst>
          <a:lin ang="5400000" scaled="1"/>
        </a:gradFill>
        <a:ln>
          <a:noFill/>
        </a:ln>
        <a:effectLst/>
      </dsp:spPr>
      <dsp:style>
        <a:lnRef idx="0">
          <a:scrgbClr r="0" g="0" b="0"/>
        </a:lnRef>
        <a:fillRef idx="3">
          <a:scrgbClr r="0" g="0" b="0"/>
        </a:fillRef>
        <a:effectRef idx="0">
          <a:scrgbClr r="0" g="0" b="0"/>
        </a:effectRef>
        <a:fontRef idx="minor">
          <a:schemeClr val="tx1"/>
        </a:fontRef>
      </dsp:style>
    </dsp:sp>
    <dsp:sp modelId="{1C58BF8D-6788-3F4E-B025-2F3F0AF51CC0}">
      <dsp:nvSpPr>
        <dsp:cNvPr id="0" name=""/>
        <dsp:cNvSpPr/>
      </dsp:nvSpPr>
      <dsp:spPr>
        <a:xfrm>
          <a:off x="165734" y="3723894"/>
          <a:ext cx="2505402" cy="1762506"/>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622300" rtl="0">
            <a:lnSpc>
              <a:spcPct val="90000"/>
            </a:lnSpc>
            <a:spcBef>
              <a:spcPct val="0"/>
            </a:spcBef>
            <a:spcAft>
              <a:spcPct val="35000"/>
            </a:spcAft>
            <a:buNone/>
          </a:pPr>
          <a:r>
            <a:rPr lang="en-US" sz="1400" kern="1200" dirty="0"/>
            <a:t>Bus can address up to 320 RDRAM chips and is rated at 1.6 GBps</a:t>
          </a:r>
        </a:p>
      </dsp:txBody>
      <dsp:txXfrm>
        <a:off x="165734" y="3723894"/>
        <a:ext cx="2505402" cy="1762506"/>
      </dsp:txXfrm>
    </dsp:sp>
    <dsp:sp modelId="{9919920A-9981-594A-80CC-08D0D37C86ED}">
      <dsp:nvSpPr>
        <dsp:cNvPr id="0" name=""/>
        <dsp:cNvSpPr/>
      </dsp:nvSpPr>
      <dsp:spPr>
        <a:xfrm>
          <a:off x="2828000" y="1975104"/>
          <a:ext cx="2115007" cy="2115007"/>
        </a:xfrm>
        <a:prstGeom prst="ellipse">
          <a:avLst/>
        </a:prstGeom>
        <a:gradFill rotWithShape="0">
          <a:gsLst>
            <a:gs pos="0">
              <a:schemeClr val="accent1">
                <a:alpha val="50000"/>
                <a:hueOff val="0"/>
                <a:satOff val="0"/>
                <a:lumOff val="0"/>
                <a:alphaOff val="0"/>
                <a:shade val="40000"/>
                <a:alpha val="100000"/>
                <a:satMod val="150000"/>
                <a:lumMod val="100000"/>
              </a:schemeClr>
            </a:gs>
            <a:gs pos="100000">
              <a:schemeClr val="accent1">
                <a:alpha val="50000"/>
                <a:hueOff val="0"/>
                <a:satOff val="0"/>
                <a:lumOff val="0"/>
                <a:alphaOff val="0"/>
                <a:tint val="70000"/>
                <a:shade val="100000"/>
                <a:alpha val="100000"/>
                <a:satMod val="200000"/>
                <a:lumMod val="100000"/>
              </a:schemeClr>
            </a:gs>
          </a:gsLst>
          <a:lin ang="5400000" scaled="1"/>
        </a:gradFill>
        <a:ln>
          <a:noFill/>
        </a:ln>
        <a:effectLst/>
      </dsp:spPr>
      <dsp:style>
        <a:lnRef idx="0">
          <a:scrgbClr r="0" g="0" b="0"/>
        </a:lnRef>
        <a:fillRef idx="3">
          <a:scrgbClr r="0" g="0" b="0"/>
        </a:fillRef>
        <a:effectRef idx="0">
          <a:scrgbClr r="0" g="0" b="0"/>
        </a:effectRef>
        <a:fontRef idx="minor">
          <a:schemeClr val="tx1"/>
        </a:fontRef>
      </dsp:style>
    </dsp:sp>
    <dsp:sp modelId="{8F746B81-2869-F147-ACC5-30E73A693EC3}">
      <dsp:nvSpPr>
        <dsp:cNvPr id="0" name=""/>
        <dsp:cNvSpPr/>
      </dsp:nvSpPr>
      <dsp:spPr>
        <a:xfrm>
          <a:off x="165734" y="1371600"/>
          <a:ext cx="2505402" cy="1762506"/>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1">
          <a:noAutofit/>
        </a:bodyPr>
        <a:lstStyle/>
        <a:p>
          <a:pPr marL="0" lvl="0" indent="0" algn="l" defTabSz="622300" rtl="0">
            <a:lnSpc>
              <a:spcPct val="90000"/>
            </a:lnSpc>
            <a:spcBef>
              <a:spcPct val="0"/>
            </a:spcBef>
            <a:spcAft>
              <a:spcPct val="35000"/>
            </a:spcAft>
            <a:buNone/>
          </a:pPr>
          <a:r>
            <a:rPr lang="en-US" sz="1400" kern="1200" dirty="0"/>
            <a:t>Bus delivers address and control information using an asynchronous block-oriented protocol</a:t>
          </a:r>
        </a:p>
        <a:p>
          <a:pPr marL="57150" lvl="1" indent="-57150" algn="l" defTabSz="488950" rtl="0">
            <a:lnSpc>
              <a:spcPct val="90000"/>
            </a:lnSpc>
            <a:spcBef>
              <a:spcPct val="0"/>
            </a:spcBef>
            <a:spcAft>
              <a:spcPct val="15000"/>
            </a:spcAft>
            <a:buChar char="•"/>
          </a:pPr>
          <a:r>
            <a:rPr lang="en-US" sz="1100" kern="1200" dirty="0"/>
            <a:t>Gets a memory request over the high-speed bus</a:t>
          </a:r>
        </a:p>
        <a:p>
          <a:pPr marL="114300" lvl="2" indent="-57150" algn="l" defTabSz="488950" rtl="0">
            <a:lnSpc>
              <a:spcPct val="90000"/>
            </a:lnSpc>
            <a:spcBef>
              <a:spcPct val="0"/>
            </a:spcBef>
            <a:spcAft>
              <a:spcPct val="15000"/>
            </a:spcAft>
            <a:buChar char="•"/>
          </a:pPr>
          <a:r>
            <a:rPr lang="en-US" sz="1100" kern="1200" dirty="0"/>
            <a:t>Request contains the desired address, the type of operation, and the number of bytes in the operation</a:t>
          </a:r>
        </a:p>
      </dsp:txBody>
      <dsp:txXfrm>
        <a:off x="165734" y="1371600"/>
        <a:ext cx="2505402" cy="1762506"/>
      </dsp:txXfrm>
    </dsp:sp>
  </dsp:spTree>
</dsp:drawing>
</file>

<file path=ppt/diagrams/layout1.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target1">
  <dgm:title val=""/>
  <dgm:desc val=""/>
  <dgm:catLst>
    <dgm:cat type="relationship" pri="25000"/>
    <dgm:cat type="convert" pri="2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ite">
    <dgm:varLst>
      <dgm:chMax val="5"/>
      <dgm:dir/>
      <dgm:resizeHandles val="exact"/>
    </dgm:varLst>
    <dgm:alg type="composite">
      <dgm:param type="ar" val="1.25"/>
    </dgm:alg>
    <dgm:shape xmlns:r="http://schemas.openxmlformats.org/officeDocument/2006/relationships" r:blip="">
      <dgm:adjLst/>
    </dgm:shape>
    <dgm:presOf/>
    <dgm:choose name="Name0">
      <dgm:if name="Name1" func="var" arg="dir" op="equ" val="norm">
        <dgm:choose name="Name2">
          <dgm:if name="Name3" axis="ch" ptType="node" func="cnt" op="equ" val="0">
            <dgm:constrLst/>
          </dgm:if>
          <dgm:if name="Name4" axis="ch" ptType="node" func="cnt" op="equ" val="1">
            <dgm:constrLst>
              <dgm:constr type="primFontSz" for="des" ptType="node" op="equ" val="65"/>
              <dgm:constr type="w" for="ch" forName="circle1" refType="w" fact="0.6"/>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3125"/>
              <dgm:constr type="r" for="ch" forName="text1" refType="w"/>
              <dgm:constr type="t" for="ch" forName="text1"/>
              <dgm:constr type="l" for="ch" forName="line1" refType="w" fact="0.625"/>
              <dgm:constr type="ctrY" for="ch" forName="line1" refType="ctrY" refFor="ch" refForName="text1"/>
              <dgm:constr type="r" for="ch" forName="line1" refType="l" refFor="ch" refForName="text1"/>
              <dgm:constr type="h" for="ch" forName="line1"/>
              <dgm:constr type="l" for="ch" forName="d1" refType="w" fact="0.3"/>
              <dgm:constr type="b" for="ch" forName="d1" refType="h" fact="0.625"/>
              <dgm:constr type="w" for="ch" forName="d1" refType="w" fact="0.32475"/>
              <dgm:constr type="h" for="ch" forName="d1" refType="h" fact="0.469"/>
            </dgm:constrLst>
          </dgm:if>
          <dgm:if name="Name5" axis="ch" ptType="node" func="cnt" op="equ" val="2">
            <dgm:constrLst>
              <dgm:constr type="primFontSz" for="des" ptType="node" op="equ" val="65"/>
              <dgm:constr type="w" for="ch" forName="circle1" refType="w" fact="0.2"/>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3125"/>
              <dgm:constr type="r" for="ch" forName="text1" refType="w"/>
              <dgm:constr type="t" for="ch" forName="text1"/>
              <dgm:constr type="l" for="ch" forName="line1" refType="w" fact="0.625"/>
              <dgm:constr type="ctrY" for="ch" forName="line1" refType="ctrY" refFor="ch" refForName="text1"/>
              <dgm:constr type="w" for="ch" forName="line1" refType="w" fact="0.075"/>
              <dgm:constr type="h" for="ch" forName="line1"/>
              <dgm:constr type="l" for="ch" forName="d1" refType="w" fact="0.3"/>
              <dgm:constr type="b" for="ch" forName="d1" refType="h" fact="0.625"/>
              <dgm:constr type="w" for="ch" forName="d1" refType="w" fact="0.32475"/>
              <dgm:constr type="h" for="ch" forName="d1" refType="h" fact="0.469"/>
              <dgm:constr type="w" for="ch" forName="circle2" refType="w" fact="0.6"/>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3125"/>
              <dgm:constr type="r" for="ch" forName="text2" refType="w"/>
              <dgm:constr type="t" for="ch" forName="text2" refType="b" refFor="ch" refForName="text1"/>
              <dgm:constr type="l" for="ch" forName="line2" refType="w" fact="0.625"/>
              <dgm:constr type="ctrY" for="ch" forName="line2" refType="ctrY" refFor="ch" refForName="text2"/>
              <dgm:constr type="w" for="ch" forName="line2" refType="w" fact="0.075"/>
              <dgm:constr type="h" for="ch" forName="line2"/>
              <dgm:constr type="l" for="ch" forName="d2" refType="w" fact="0.44325"/>
              <dgm:constr type="b" for="ch" forName="d2" refType="h" fact="0.7975"/>
              <dgm:constr type="w" for="ch" forName="d2" refType="w" fact="0.1815"/>
              <dgm:constr type="h" for="ch" forName="d2" refType="h" fact="0.3283"/>
            </dgm:constrLst>
          </dgm:if>
          <dgm:if name="Name6" axis="ch" ptType="node" func="cnt" op="equ" val="3">
            <dgm:constrLst>
              <dgm:constr type="primFontSz" for="des" ptType="node" op="equ" val="65"/>
              <dgm:constr type="w" for="ch" forName="circle1" refType="w" fact="0.12"/>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21875"/>
              <dgm:constr type="r" for="ch" forName="text1" refType="w"/>
              <dgm:constr type="t" for="ch" forName="text1"/>
              <dgm:constr type="l" for="ch" forName="line1" refType="w" fact="0.625"/>
              <dgm:constr type="ctrY" for="ch" forName="line1" refType="ctrY" refFor="ch" refForName="text1"/>
              <dgm:constr type="w" for="ch" forName="line1" refType="w" fact="0.075"/>
              <dgm:constr type="h" for="ch" forName="line1"/>
              <dgm:constr type="l" for="ch" forName="d1" refType="w" fact="0.3"/>
              <dgm:constr type="b" for="ch" forName="d1" refType="h" fact="0.625"/>
              <dgm:constr type="w" for="ch" forName="d1" refType="w" fact="0.3247"/>
              <dgm:constr type="h" for="ch" forName="d1" refType="h" fact="0.5155"/>
              <dgm:constr type="w" for="ch" forName="circle2" refType="w" fact="0.36"/>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21875"/>
              <dgm:constr type="r" for="ch" forName="text2" refType="w"/>
              <dgm:constr type="t" for="ch" forName="text2" refType="b" refFor="ch" refForName="text1"/>
              <dgm:constr type="l" for="ch" forName="line2" refType="w" fact="0.625"/>
              <dgm:constr type="ctrY" for="ch" forName="line2" refType="ctrY" refFor="ch" refForName="text2"/>
              <dgm:constr type="w" for="ch" forName="line2" refType="w" fact="0.075"/>
              <dgm:constr type="h" for="ch" forName="line2"/>
              <dgm:constr type="l" for="ch" forName="d2" refType="w" fact="0.386"/>
              <dgm:constr type="b" for="ch" forName="d2" refType="h" fact="0.72969"/>
              <dgm:constr type="w" for="ch" forName="d2" refType="w" fact="0.2387"/>
              <dgm:constr type="h" for="ch" forName="d2" refType="h" fact="0.4017"/>
              <dgm:constr type="w" for="ch" forName="circle3" refType="w" fact="0.6"/>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21875"/>
              <dgm:constr type="r" for="ch" forName="text3" refType="w"/>
              <dgm:constr type="t" for="ch" forName="text3" refType="b" refFor="ch" refForName="text2"/>
              <dgm:constr type="l" for="ch" forName="line3" refType="w" fact="0.625"/>
              <dgm:constr type="ctrY" for="ch" forName="line3" refType="ctrY" refFor="ch" refForName="text3"/>
              <dgm:constr type="w" for="ch" forName="line3" refType="w" fact="0.075"/>
              <dgm:constr type="h" for="ch" forName="line3"/>
              <dgm:constr type="l" for="ch" forName="d3" refType="w" fact="0.47175"/>
              <dgm:constr type="b" for="ch" forName="d3" refType="h" fact="0.83375"/>
              <dgm:constr type="w" for="ch" forName="d3" refType="w" fact="0.1527"/>
              <dgm:constr type="h" for="ch" forName="d3" refType="h" fact="0.287"/>
            </dgm:constrLst>
          </dgm:if>
          <dgm:if name="Name7" axis="ch" ptType="node" func="cnt" op="equ" val="4">
            <dgm:constrLst>
              <dgm:constr type="primFontSz" for="des" ptType="node" op="equ" val="65"/>
              <dgm:constr type="w" for="ch" forName="circle1" refType="w" fact="0.0857"/>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17938"/>
              <dgm:constr type="r" for="ch" forName="text1" refType="w"/>
              <dgm:constr type="t" for="ch" forName="text1"/>
              <dgm:constr type="l" for="ch" forName="line1" refType="w" fact="0.625"/>
              <dgm:constr type="ctrY" for="ch" forName="line1" refType="ctrY" refFor="ch" refForName="text1"/>
              <dgm:constr type="w" for="ch" forName="line1" refType="w" fact="0.075"/>
              <dgm:constr type="h" for="ch" forName="line1"/>
              <dgm:constr type="l" for="ch" forName="d1" refType="w" fact="0.295"/>
              <dgm:constr type="b" for="ch" forName="d1" refType="h" fact="0.62"/>
              <dgm:constr type="w" for="ch" forName="d1" refType="w" fact="0.33"/>
              <dgm:constr type="h" for="ch" forName="d1" refType="h" fact="0.53"/>
              <dgm:constr type="w" for="ch" forName="circle2" refType="w" fact="0.2571"/>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17938"/>
              <dgm:constr type="r" for="ch" forName="text2" refType="w"/>
              <dgm:constr type="t" for="ch" forName="text2" refType="b" refFor="ch" refForName="text1"/>
              <dgm:constr type="l" for="ch" forName="line2" refType="w" fact="0.625"/>
              <dgm:constr type="ctrY" for="ch" forName="line2" refType="ctrY" refFor="ch" refForName="text2"/>
              <dgm:constr type="w" for="ch" forName="line2" refType="w" fact="0.075"/>
              <dgm:constr type="h" for="ch" forName="line2"/>
              <dgm:constr type="l" for="ch" forName="d2" refType="w" fact="0.36625"/>
              <dgm:constr type="b" for="ch" forName="d2" refType="h" fact="0.70438"/>
              <dgm:constr type="w" for="ch" forName="d2" refType="w" fact="0.2585"/>
              <dgm:constr type="h" for="ch" forName="d2" refType="h" fact="0.43525"/>
              <dgm:constr type="w" for="ch" forName="circle3" refType="w" fact="0.4285"/>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7938"/>
              <dgm:constr type="r" for="ch" forName="text3" refType="w"/>
              <dgm:constr type="t" for="ch" forName="text3" refType="b" refFor="ch" refForName="text2"/>
              <dgm:constr type="l" for="ch" forName="line3" refType="w" fact="0.625"/>
              <dgm:constr type="ctrY" for="ch" forName="line3" refType="ctrY" refFor="ch" refForName="text3"/>
              <dgm:constr type="w" for="ch" forName="line3" refType="w" fact="0.075"/>
              <dgm:constr type="h" for="ch" forName="line3"/>
              <dgm:constr type="l" for="ch" forName="d3" refType="w" fact="0.4255"/>
              <dgm:constr type="b" for="ch" forName="d3" refType="h" fact="0.78031"/>
              <dgm:constr type="w" for="ch" forName="d3" refType="w" fact="0.1995"/>
              <dgm:constr type="h" for="ch" forName="d3" refType="h" fact="0.332"/>
              <dgm:constr type="w" for="ch" forName="circle4" refType="w" fact="0.6"/>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7938"/>
              <dgm:constr type="r" for="ch" forName="text4" refType="w"/>
              <dgm:constr type="t" for="ch" forName="text4" refType="b" refFor="ch" refForName="text3"/>
              <dgm:constr type="l" for="ch" forName="line4" refType="w" fact="0.625"/>
              <dgm:constr type="ctrY" for="ch" forName="line4" refType="ctrY" refFor="ch" refForName="text4"/>
              <dgm:constr type="w" for="ch" forName="line4" refType="w" fact="0.075"/>
              <dgm:constr type="h" for="ch" forName="line4"/>
              <dgm:constr type="l" for="ch" forName="d4" refType="w" fact="0.48525"/>
              <dgm:constr type="b" for="ch" forName="d4" refType="h" fact="0.85594"/>
              <dgm:constr type="w" for="ch" forName="d4" refType="w" fact="0.1394"/>
              <dgm:constr type="h" for="ch" forName="d4" refType="h" fact="0.2282"/>
            </dgm:constrLst>
          </dgm:if>
          <dgm:if name="Name8" axis="ch" ptType="node" func="cnt" op="gte" val="5">
            <dgm:constrLst>
              <dgm:constr type="primFontSz" for="des" ptType="node" op="equ" val="65"/>
              <dgm:constr type="w" for="ch" forName="circle1" refType="w" fact="0.0667"/>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1324"/>
              <dgm:constr type="r" for="ch" forName="text1" refType="w"/>
              <dgm:constr type="ctrY" for="ch" forName="text1" refType="h" fact="0.13"/>
              <dgm:constr type="l" for="ch" forName="line1" refType="w" fact="0.625"/>
              <dgm:constr type="ctrY" for="ch" forName="line1" refType="ctrY" refFor="ch" refForName="text1"/>
              <dgm:constr type="w" for="ch" forName="line1" refType="w" fact="0.075"/>
              <dgm:constr type="h" for="ch" forName="line1"/>
              <dgm:constr type="l" for="ch" forName="d1" refType="w" fact="0.3"/>
              <dgm:constr type="b" for="ch" forName="d1" refType="h" fact="0.625"/>
              <dgm:constr type="w" for="ch" forName="d1" refType="w" fact="0.3245"/>
              <dgm:constr type="h" for="ch" forName="d1" refType="h" fact="0.495"/>
              <dgm:constr type="w" for="ch" forName="circle2" refType="w" fact="0.2"/>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1324"/>
              <dgm:constr type="r" for="ch" forName="text2" refType="w"/>
              <dgm:constr type="ctrY" for="ch" forName="text2" refType="h" fact="0.27"/>
              <dgm:constr type="l" for="ch" forName="line2" refType="w" fact="0.625"/>
              <dgm:constr type="ctrY" for="ch" forName="line2" refType="ctrY" refFor="ch" refForName="text2"/>
              <dgm:constr type="w" for="ch" forName="line2" refType="w" fact="0.075"/>
              <dgm:constr type="h" for="ch" forName="line2"/>
              <dgm:constr type="l" for="ch" forName="d2" refType="w" fact="0.3498"/>
              <dgm:constr type="b" for="ch" forName="d2" refType="h" fact="0.682"/>
              <dgm:constr type="w" for="ch" forName="d2" refType="w" fact="0.275"/>
              <dgm:constr type="h" for="ch" forName="d2" refType="h" fact="0.41215"/>
              <dgm:constr type="w" for="ch" forName="circle3" refType="w" fact="0.3334"/>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324"/>
              <dgm:constr type="r" for="ch" forName="text3" refType="w"/>
              <dgm:constr type="ctrY" for="ch" forName="text3" refType="h" fact="0.41"/>
              <dgm:constr type="l" for="ch" forName="line3" refType="w" fact="0.625"/>
              <dgm:constr type="ctrY" for="ch" forName="line3" refType="ctrY" refFor="ch" refForName="text3"/>
              <dgm:constr type="w" for="ch" forName="line3" refType="w" fact="0.075"/>
              <dgm:constr type="h" for="ch" forName="line3"/>
              <dgm:constr type="l" for="ch" forName="d3" refType="w" fact="0.394"/>
              <dgm:constr type="b" for="ch" forName="d3" refType="h" fact="0.735"/>
              <dgm:constr type="w" for="ch" forName="d3" refType="w" fact="0.231"/>
              <dgm:constr type="h" for="ch" forName="d3" refType="h" fact="0.325"/>
              <dgm:constr type="w" for="ch" forName="circle4" refType="w" fact="0.4667"/>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324"/>
              <dgm:constr type="r" for="ch" forName="text4" refType="w"/>
              <dgm:constr type="ctrY" for="ch" forName="text4" refType="h" fact="0.547"/>
              <dgm:constr type="l" for="ch" forName="line4" refType="w" fact="0.625"/>
              <dgm:constr type="ctrY" for="ch" forName="line4" refType="ctrY" refFor="ch" refForName="text4"/>
              <dgm:constr type="w" for="ch" forName="line4" refType="w" fact="0.075"/>
              <dgm:constr type="h" for="ch" forName="line4"/>
              <dgm:constr type="l" for="ch" forName="d4" refType="w" fact="0.446"/>
              <dgm:constr type="b" for="ch" forName="d4" refType="h" fact="0.795"/>
              <dgm:constr type="w" for="ch" forName="d4" refType="w" fact="0.179"/>
              <dgm:constr type="h" for="ch" forName="d4" refType="h" fact="0.248"/>
              <dgm:constr type="w" for="ch" forName="circle5" refType="w" fact="0.6"/>
              <dgm:constr type="h" for="ch" forName="circle5" refType="w" refFor="ch" refForName="circle5"/>
              <dgm:constr type="ctrX" for="ch" forName="circle5" refType="ctrX" refFor="ch" refForName="circle1"/>
              <dgm:constr type="ctrY" for="ch" forName="circle5" refType="ctrY" refFor="ch" refForName="circle1"/>
              <dgm:constr type="w" for="ch" forName="text5" refType="w" fact="0.3"/>
              <dgm:constr type="h" for="ch" forName="text5" refType="h" fact="0.1324"/>
              <dgm:constr type="r" for="ch" forName="text5" refType="w"/>
              <dgm:constr type="ctrY" for="ch" forName="text5" refType="h" fact="0.68"/>
              <dgm:constr type="l" for="ch" forName="line5" refType="w" fact="0.625"/>
              <dgm:constr type="ctrY" for="ch" forName="line5" refType="ctrY" refFor="ch" refForName="text5"/>
              <dgm:constr type="w" for="ch" forName="line5" refType="w" fact="0.075"/>
              <dgm:constr type="h" for="ch" forName="line5"/>
              <dgm:constr type="l" for="ch" forName="d5" refType="w" fact="0.495"/>
              <dgm:constr type="b" for="ch" forName="d5" refType="h" fact="0.855"/>
              <dgm:constr type="w" for="ch" forName="d5" refType="w" fact="0.13"/>
              <dgm:constr type="h" for="ch" forName="d5" refType="h" fact="0.175"/>
            </dgm:constrLst>
          </dgm:if>
          <dgm:else name="Name9"/>
        </dgm:choose>
      </dgm:if>
      <dgm:else name="Name10">
        <dgm:choose name="Name11">
          <dgm:if name="Name12" axis="ch" ptType="node" func="cnt" op="equ" val="0">
            <dgm:constrLst/>
          </dgm:if>
          <dgm:if name="Name13" axis="ch" ptType="node" func="cnt" op="equ" val="1">
            <dgm:constrLst>
              <dgm:constr type="primFontSz" for="des" ptType="node" op="equ" val="65"/>
              <dgm:constr type="w" for="ch" forName="circle1" refType="w" fact="0.6"/>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3125"/>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75"/>
              <dgm:constr type="h" for="ch" forName="d1" refType="h" fact="0.469"/>
            </dgm:constrLst>
          </dgm:if>
          <dgm:if name="Name14" axis="ch" ptType="node" func="cnt" op="equ" val="2">
            <dgm:constrLst>
              <dgm:constr type="primFontSz" for="des" ptType="node" op="equ" val="65"/>
              <dgm:constr type="w" for="ch" forName="circle1" refType="w" fact="0.2"/>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3125"/>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75"/>
              <dgm:constr type="h" for="ch" forName="d1" refType="h" fact="0.469"/>
              <dgm:constr type="w" for="ch" forName="circle2" refType="w" fact="0.6"/>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3125"/>
              <dgm:constr type="l" for="ch" forName="text2"/>
              <dgm:constr type="t" for="ch" forName="text2" refType="b" refFor="ch" refForName="text1"/>
              <dgm:constr type="l" for="ch" forName="line2" refType="r" refFor="ch" refForName="text2"/>
              <dgm:constr type="ctrY" for="ch" forName="line2" refType="ctrY" refFor="ch" refForName="text2"/>
              <dgm:constr type="r" for="ch" forName="line2" refType="w" fact="0.375"/>
              <dgm:constr type="h" for="ch" forName="line2"/>
              <dgm:constr type="r" for="ch" forName="d2" refType="w" fact="0.55675"/>
              <dgm:constr type="b" for="ch" forName="d2" refType="h" fact="0.7975"/>
              <dgm:constr type="w" for="ch" forName="d2" refType="w" fact="0.1815"/>
              <dgm:constr type="h" for="ch" forName="d2" refType="h" fact="0.3283"/>
            </dgm:constrLst>
          </dgm:if>
          <dgm:if name="Name15" axis="ch" ptType="node" func="cnt" op="equ" val="3">
            <dgm:constrLst>
              <dgm:constr type="primFontSz" for="des" ptType="node" op="equ" val="65"/>
              <dgm:constr type="w" for="ch" forName="circle1" refType="w" fact="0.12"/>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21875"/>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7"/>
              <dgm:constr type="h" for="ch" forName="d1" refType="h" fact="0.5155"/>
              <dgm:constr type="w" for="ch" forName="circle2" refType="w" fact="0.36"/>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21875"/>
              <dgm:constr type="l" for="ch" forName="text2"/>
              <dgm:constr type="t" for="ch" forName="text2" refType="b" refFor="ch" refForName="text1"/>
              <dgm:constr type="l" for="ch" forName="line2" refType="r" refFor="ch" refForName="text2"/>
              <dgm:constr type="ctrY" for="ch" forName="line2" refType="ctrY" refFor="ch" refForName="text2"/>
              <dgm:constr type="r" for="ch" forName="line2" refType="w" fact="0.375"/>
              <dgm:constr type="h" for="ch" forName="line2"/>
              <dgm:constr type="r" for="ch" forName="d2" refType="w" fact="0.614"/>
              <dgm:constr type="b" for="ch" forName="d2" refType="h" fact="0.72969"/>
              <dgm:constr type="w" for="ch" forName="d2" refType="w" fact="0.2387"/>
              <dgm:constr type="h" for="ch" forName="d2" refType="h" fact="0.4017"/>
              <dgm:constr type="w" for="ch" forName="circle3" refType="w" fact="0.6"/>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21875"/>
              <dgm:constr type="l" for="ch" forName="text3"/>
              <dgm:constr type="t" for="ch" forName="text3" refType="b" refFor="ch" refForName="text2"/>
              <dgm:constr type="l" for="ch" forName="line3" refType="r" refFor="ch" refForName="text3"/>
              <dgm:constr type="ctrY" for="ch" forName="line3" refType="ctrY" refFor="ch" refForName="text3"/>
              <dgm:constr type="r" for="ch" forName="line3" refType="w" fact="0.375"/>
              <dgm:constr type="h" for="ch" forName="line3"/>
              <dgm:constr type="r" for="ch" forName="d3" refType="w" fact="0.52825"/>
              <dgm:constr type="b" for="ch" forName="d3" refType="h" fact="0.83375"/>
              <dgm:constr type="w" for="ch" forName="d3" refType="w" fact="0.1527"/>
              <dgm:constr type="h" for="ch" forName="d3" refType="h" fact="0.287"/>
            </dgm:constrLst>
          </dgm:if>
          <dgm:if name="Name16" axis="ch" ptType="node" func="cnt" op="equ" val="4">
            <dgm:constrLst>
              <dgm:constr type="primFontSz" for="des" ptType="node" op="equ" val="65"/>
              <dgm:constr type="w" for="ch" forName="circle1" refType="w" fact="0.0857"/>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17938"/>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05"/>
              <dgm:constr type="b" for="ch" forName="d1" refType="h" fact="0.62"/>
              <dgm:constr type="w" for="ch" forName="d1" refType="w" fact="0.33"/>
              <dgm:constr type="h" for="ch" forName="d1" refType="h" fact="0.53"/>
              <dgm:constr type="w" for="ch" forName="circle2" refType="w" fact="0.2571"/>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17938"/>
              <dgm:constr type="l" for="ch" forName="text2"/>
              <dgm:constr type="t" for="ch" forName="text2" refType="b" refFor="ch" refForName="text1"/>
              <dgm:constr type="l" for="ch" forName="line2" refType="r" refFor="ch" refForName="text2"/>
              <dgm:constr type="ctrY" for="ch" forName="line2" refType="ctrY" refFor="ch" refForName="text2"/>
              <dgm:constr type="r" for="ch" forName="line2" refType="w" fact="0.375"/>
              <dgm:constr type="h" for="ch" forName="line2"/>
              <dgm:constr type="r" for="ch" forName="d2" refType="w" fact="0.63375"/>
              <dgm:constr type="b" for="ch" forName="d2" refType="h" fact="0.70438"/>
              <dgm:constr type="w" for="ch" forName="d2" refType="w" fact="0.2585"/>
              <dgm:constr type="h" for="ch" forName="d2" refType="h" fact="0.43525"/>
              <dgm:constr type="w" for="ch" forName="circle3" refType="w" fact="0.4285"/>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7938"/>
              <dgm:constr type="l" for="ch" forName="text3"/>
              <dgm:constr type="t" for="ch" forName="text3" refType="b" refFor="ch" refForName="text2"/>
              <dgm:constr type="l" for="ch" forName="line3" refType="r" refFor="ch" refForName="text3"/>
              <dgm:constr type="ctrY" for="ch" forName="line3" refType="ctrY" refFor="ch" refForName="text3"/>
              <dgm:constr type="r" for="ch" forName="line3" refType="w" fact="0.375"/>
              <dgm:constr type="h" for="ch" forName="line3"/>
              <dgm:constr type="r" for="ch" forName="d3" refType="w" fact="0.5745"/>
              <dgm:constr type="b" for="ch" forName="d3" refType="h" fact="0.78031"/>
              <dgm:constr type="w" for="ch" forName="d3" refType="w" fact="0.1995"/>
              <dgm:constr type="h" for="ch" forName="d3" refType="h" fact="0.332"/>
              <dgm:constr type="w" for="ch" forName="circle4" refType="w" fact="0.6"/>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7938"/>
              <dgm:constr type="l" for="ch" forName="text4"/>
              <dgm:constr type="t" for="ch" forName="text4" refType="b" refFor="ch" refForName="text3"/>
              <dgm:constr type="l" for="ch" forName="line4" refType="r" refFor="ch" refForName="text4"/>
              <dgm:constr type="ctrY" for="ch" forName="line4" refType="ctrY" refFor="ch" refForName="text4"/>
              <dgm:constr type="r" for="ch" forName="line4" refType="w" fact="0.375"/>
              <dgm:constr type="h" for="ch" forName="line4"/>
              <dgm:constr type="r" for="ch" forName="d4" refType="w" fact="0.51475"/>
              <dgm:constr type="b" for="ch" forName="d4" refType="h" fact="0.85594"/>
              <dgm:constr type="w" for="ch" forName="d4" refType="w" fact="0.1394"/>
              <dgm:constr type="h" for="ch" forName="d4" refType="h" fact="0.2282"/>
            </dgm:constrLst>
          </dgm:if>
          <dgm:if name="Name17" axis="ch" ptType="node" func="cnt" op="gte" val="5">
            <dgm:constrLst>
              <dgm:constr type="primFontSz" for="des" ptType="node" op="equ" val="65"/>
              <dgm:constr type="w" for="ch" forName="circle1" refType="w" fact="0.0667"/>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1324"/>
              <dgm:constr type="l" for="ch" forName="text1"/>
              <dgm:constr type="ctrY" for="ch" forName="text1" refType="h" fact="0.13"/>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5"/>
              <dgm:constr type="h" for="ch" forName="d1" refType="h" fact="0.495"/>
              <dgm:constr type="w" for="ch" forName="circle2" refType="w" fact="0.2"/>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1324"/>
              <dgm:constr type="l" for="ch" forName="text2"/>
              <dgm:constr type="ctrY" for="ch" forName="text2" refType="h" fact="0.27"/>
              <dgm:constr type="l" for="ch" forName="line2" refType="r" refFor="ch" refForName="text2"/>
              <dgm:constr type="ctrY" for="ch" forName="line2" refType="ctrY" refFor="ch" refForName="text2"/>
              <dgm:constr type="r" for="ch" forName="line2" refType="w" fact="0.375"/>
              <dgm:constr type="h" for="ch" forName="line2"/>
              <dgm:constr type="r" for="ch" forName="d2" refType="w" fact="0.6502"/>
              <dgm:constr type="b" for="ch" forName="d2" refType="h" fact="0.682"/>
              <dgm:constr type="w" for="ch" forName="d2" refType="w" fact="0.275"/>
              <dgm:constr type="h" for="ch" forName="d2" refType="h" fact="0.41215"/>
              <dgm:constr type="w" for="ch" forName="circle3" refType="w" fact="0.3334"/>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324"/>
              <dgm:constr type="l" for="ch" forName="text3"/>
              <dgm:constr type="ctrY" for="ch" forName="text3" refType="h" fact="0.41"/>
              <dgm:constr type="l" for="ch" forName="line3" refType="r" refFor="ch" refForName="text3"/>
              <dgm:constr type="ctrY" for="ch" forName="line3" refType="ctrY" refFor="ch" refForName="text3"/>
              <dgm:constr type="r" for="ch" forName="line3" refType="w" fact="0.375"/>
              <dgm:constr type="h" for="ch" forName="line3"/>
              <dgm:constr type="r" for="ch" forName="d3" refType="w" fact="0.606"/>
              <dgm:constr type="b" for="ch" forName="d3" refType="h" fact="0.735"/>
              <dgm:constr type="w" for="ch" forName="d3" refType="w" fact="0.231"/>
              <dgm:constr type="h" for="ch" forName="d3" refType="h" fact="0.325"/>
              <dgm:constr type="w" for="ch" forName="circle4" refType="w" fact="0.4667"/>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324"/>
              <dgm:constr type="l" for="ch" forName="text4"/>
              <dgm:constr type="ctrY" for="ch" forName="text4" refType="h" fact="0.547"/>
              <dgm:constr type="l" for="ch" forName="line4" refType="r" refFor="ch" refForName="text4"/>
              <dgm:constr type="ctrY" for="ch" forName="line4" refType="ctrY" refFor="ch" refForName="text4"/>
              <dgm:constr type="r" for="ch" forName="line4" refType="w" fact="0.375"/>
              <dgm:constr type="h" for="ch" forName="line4"/>
              <dgm:constr type="r" for="ch" forName="d4" refType="w" fact="0.554"/>
              <dgm:constr type="b" for="ch" forName="d4" refType="h" fact="0.795"/>
              <dgm:constr type="w" for="ch" forName="d4" refType="w" fact="0.179"/>
              <dgm:constr type="h" for="ch" forName="d4" refType="h" fact="0.248"/>
              <dgm:constr type="w" for="ch" forName="circle5" refType="w" fact="0.6"/>
              <dgm:constr type="h" for="ch" forName="circle5" refType="w" refFor="ch" refForName="circle5"/>
              <dgm:constr type="ctrX" for="ch" forName="circle5" refType="ctrX" refFor="ch" refForName="circle1"/>
              <dgm:constr type="ctrY" for="ch" forName="circle5" refType="ctrY" refFor="ch" refForName="circle1"/>
              <dgm:constr type="w" for="ch" forName="text5" refType="w" fact="0.3"/>
              <dgm:constr type="h" for="ch" forName="text5" refType="h" fact="0.1324"/>
              <dgm:constr type="l" for="ch" forName="text5"/>
              <dgm:constr type="ctrY" for="ch" forName="text5" refType="h" fact="0.68"/>
              <dgm:constr type="l" for="ch" forName="line5" refType="r" refFor="ch" refForName="text5"/>
              <dgm:constr type="ctrY" for="ch" forName="line5" refType="ctrY" refFor="ch" refForName="text5"/>
              <dgm:constr type="r" for="ch" forName="line5" refType="w" fact="0.375"/>
              <dgm:constr type="h" for="ch" forName="line5"/>
              <dgm:constr type="r" for="ch" forName="d5" refType="w" fact="0.505"/>
              <dgm:constr type="b" for="ch" forName="d5" refType="h" fact="0.855"/>
              <dgm:constr type="w" for="ch" forName="d5" refType="w" fact="0.13"/>
              <dgm:constr type="h" for="ch" forName="d5" refType="h" fact="0.175"/>
            </dgm:constrLst>
          </dgm:if>
          <dgm:else name="Name18"/>
        </dgm:choose>
      </dgm:else>
    </dgm:choose>
    <dgm:ruleLst/>
    <dgm:forEach name="Name19" axis="ch" ptType="node" cnt="1">
      <dgm:layoutNode name="circle1" styleLbl="lnNode1">
        <dgm:alg type="sp"/>
        <dgm:shape xmlns:r="http://schemas.openxmlformats.org/officeDocument/2006/relationships" type="ellipse" r:blip="">
          <dgm:adjLst/>
        </dgm:shape>
        <dgm:presOf/>
        <dgm:constrLst/>
        <dgm:ruleLst/>
      </dgm:layoutNode>
      <dgm:layoutNode name="text1" styleLbl="revTx">
        <dgm:varLst>
          <dgm:bulletEnabled val="1"/>
        </dgm:varLst>
        <dgm:choose name="Name20">
          <dgm:if name="Name21" func="var" arg="dir" op="equ" val="norm">
            <dgm:choose name="Name22">
              <dgm:if name="Name23" axis="root des" ptType="all node" func="maxDepth" op="gt" val="1">
                <dgm:alg type="tx">
                  <dgm:param type="parTxLTRAlign" val="l"/>
                  <dgm:param type="parTxRTLAlign" val="r"/>
                </dgm:alg>
              </dgm:if>
              <dgm:else name="Name24">
                <dgm:alg type="tx">
                  <dgm:param type="parTxLTRAlign" val="l"/>
                  <dgm:param type="parTxRTLAlign" val="l"/>
                </dgm:alg>
              </dgm:else>
            </dgm:choose>
          </dgm:if>
          <dgm:else name="Name25">
            <dgm:choose name="Name26">
              <dgm:if name="Name27" axis="root des" ptType="all node" func="maxDepth" op="gt" val="1">
                <dgm:alg type="tx">
                  <dgm:param type="parTxLTRAlign" val="l"/>
                  <dgm:param type="parTxRTLAlign" val="r"/>
                </dgm:alg>
              </dgm:if>
              <dgm:else name="Name28">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29">
          <dgm:if name="Name30" func="var" arg="dir" op="equ" val="norm">
            <dgm:constrLst>
              <dgm:constr type="tMarg" refType="primFontSz" fact="0.1"/>
              <dgm:constr type="bMarg" refType="primFontSz" fact="0.1"/>
              <dgm:constr type="rMarg" refType="primFontSz" fact="0.1"/>
            </dgm:constrLst>
          </dgm:if>
          <dgm:else name="Name31">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1" styleLbl="callout">
        <dgm:alg type="sp"/>
        <dgm:shape xmlns:r="http://schemas.openxmlformats.org/officeDocument/2006/relationships" type="line" r:blip="">
          <dgm:adjLst/>
        </dgm:shape>
        <dgm:presOf/>
        <dgm:constrLst/>
        <dgm:ruleLst/>
      </dgm:layoutNode>
      <dgm:layoutNode name="d1" styleLbl="callout">
        <dgm:alg type="sp"/>
        <dgm:choose name="Name32">
          <dgm:if name="Name33" func="var" arg="dir" op="equ" val="norm">
            <dgm:shape xmlns:r="http://schemas.openxmlformats.org/officeDocument/2006/relationships" rot="90" type="line" r:blip="">
              <dgm:adjLst/>
            </dgm:shape>
          </dgm:if>
          <dgm:else name="Name34">
            <dgm:shape xmlns:r="http://schemas.openxmlformats.org/officeDocument/2006/relationships" rot="180" type="line" r:blip="">
              <dgm:adjLst/>
            </dgm:shape>
          </dgm:else>
        </dgm:choose>
        <dgm:presOf/>
        <dgm:constrLst/>
        <dgm:ruleLst/>
      </dgm:layoutNode>
    </dgm:forEach>
    <dgm:forEach name="Name35" axis="ch" ptType="node" st="2" cnt="1">
      <dgm:layoutNode name="circle2" styleLbl="lnNode1">
        <dgm:alg type="sp"/>
        <dgm:shape xmlns:r="http://schemas.openxmlformats.org/officeDocument/2006/relationships" type="ellipse" r:blip="" zOrderOff="-5">
          <dgm:adjLst/>
        </dgm:shape>
        <dgm:presOf/>
        <dgm:constrLst/>
        <dgm:ruleLst/>
      </dgm:layoutNode>
      <dgm:layoutNode name="text2" styleLbl="revTx">
        <dgm:varLst>
          <dgm:bulletEnabled val="1"/>
        </dgm:varLst>
        <dgm:choose name="Name36">
          <dgm:if name="Name37" func="var" arg="dir" op="equ" val="norm">
            <dgm:choose name="Name38">
              <dgm:if name="Name39" axis="root des" ptType="all node" func="maxDepth" op="gt" val="1">
                <dgm:alg type="tx">
                  <dgm:param type="parTxLTRAlign" val="l"/>
                  <dgm:param type="parTxRTLAlign" val="r"/>
                </dgm:alg>
              </dgm:if>
              <dgm:else name="Name40">
                <dgm:alg type="tx">
                  <dgm:param type="parTxLTRAlign" val="l"/>
                  <dgm:param type="parTxRTLAlign" val="l"/>
                </dgm:alg>
              </dgm:else>
            </dgm:choose>
          </dgm:if>
          <dgm:else name="Name41">
            <dgm:choose name="Name42">
              <dgm:if name="Name43" axis="root des" ptType="all node" func="maxDepth" op="gt" val="1">
                <dgm:alg type="tx">
                  <dgm:param type="parTxLTRAlign" val="l"/>
                  <dgm:param type="parTxRTLAlign" val="r"/>
                </dgm:alg>
              </dgm:if>
              <dgm:else name="Name44">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45">
          <dgm:if name="Name46" func="var" arg="dir" op="equ" val="norm">
            <dgm:constrLst>
              <dgm:constr type="tMarg" refType="primFontSz" fact="0.1"/>
              <dgm:constr type="bMarg" refType="primFontSz" fact="0.1"/>
              <dgm:constr type="rMarg" refType="primFontSz" fact="0.1"/>
            </dgm:constrLst>
          </dgm:if>
          <dgm:else name="Name47">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2" styleLbl="callout">
        <dgm:alg type="sp"/>
        <dgm:shape xmlns:r="http://schemas.openxmlformats.org/officeDocument/2006/relationships" type="line" r:blip="">
          <dgm:adjLst/>
        </dgm:shape>
        <dgm:presOf/>
        <dgm:constrLst/>
        <dgm:ruleLst/>
      </dgm:layoutNode>
      <dgm:layoutNode name="d2" styleLbl="callout">
        <dgm:alg type="sp"/>
        <dgm:choose name="Name48">
          <dgm:if name="Name49" func="var" arg="dir" op="equ" val="norm">
            <dgm:shape xmlns:r="http://schemas.openxmlformats.org/officeDocument/2006/relationships" rot="90" type="line" r:blip="">
              <dgm:adjLst/>
            </dgm:shape>
          </dgm:if>
          <dgm:else name="Name50">
            <dgm:shape xmlns:r="http://schemas.openxmlformats.org/officeDocument/2006/relationships" rot="180" type="line" r:blip="">
              <dgm:adjLst/>
            </dgm:shape>
          </dgm:else>
        </dgm:choose>
        <dgm:presOf/>
        <dgm:constrLst/>
        <dgm:ruleLst/>
      </dgm:layoutNode>
    </dgm:forEach>
    <dgm:forEach name="Name51" axis="ch" ptType="node" st="3" cnt="1">
      <dgm:layoutNode name="circle3" styleLbl="lnNode1">
        <dgm:alg type="sp"/>
        <dgm:shape xmlns:r="http://schemas.openxmlformats.org/officeDocument/2006/relationships" type="ellipse" r:blip="" zOrderOff="-10">
          <dgm:adjLst/>
        </dgm:shape>
        <dgm:presOf/>
        <dgm:constrLst/>
        <dgm:ruleLst/>
      </dgm:layoutNode>
      <dgm:layoutNode name="text3" styleLbl="revTx">
        <dgm:varLst>
          <dgm:bulletEnabled val="1"/>
        </dgm:varLst>
        <dgm:choose name="Name52">
          <dgm:if name="Name53" func="var" arg="dir" op="equ" val="norm">
            <dgm:choose name="Name54">
              <dgm:if name="Name55" axis="root des" ptType="all node" func="maxDepth" op="gt" val="1">
                <dgm:alg type="tx">
                  <dgm:param type="parTxLTRAlign" val="l"/>
                  <dgm:param type="parTxRTLAlign" val="r"/>
                </dgm:alg>
              </dgm:if>
              <dgm:else name="Name56">
                <dgm:alg type="tx">
                  <dgm:param type="parTxLTRAlign" val="l"/>
                  <dgm:param type="parTxRTLAlign" val="l"/>
                </dgm:alg>
              </dgm:else>
            </dgm:choose>
          </dgm:if>
          <dgm:else name="Name57">
            <dgm:choose name="Name58">
              <dgm:if name="Name59" axis="root des" ptType="all node" func="maxDepth" op="gt" val="1">
                <dgm:alg type="tx">
                  <dgm:param type="parTxLTRAlign" val="l"/>
                  <dgm:param type="parTxRTLAlign" val="r"/>
                </dgm:alg>
              </dgm:if>
              <dgm:else name="Name60">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61">
          <dgm:if name="Name62" func="var" arg="dir" op="equ" val="norm">
            <dgm:constrLst>
              <dgm:constr type="tMarg" refType="primFontSz" fact="0.1"/>
              <dgm:constr type="bMarg" refType="primFontSz" fact="0.1"/>
              <dgm:constr type="rMarg" refType="primFontSz" fact="0.1"/>
            </dgm:constrLst>
          </dgm:if>
          <dgm:else name="Name63">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3" styleLbl="callout">
        <dgm:alg type="sp"/>
        <dgm:shape xmlns:r="http://schemas.openxmlformats.org/officeDocument/2006/relationships" type="line" r:blip="">
          <dgm:adjLst/>
        </dgm:shape>
        <dgm:presOf/>
        <dgm:constrLst/>
        <dgm:ruleLst/>
      </dgm:layoutNode>
      <dgm:layoutNode name="d3" styleLbl="callout">
        <dgm:alg type="sp"/>
        <dgm:choose name="Name64">
          <dgm:if name="Name65" func="var" arg="dir" op="equ" val="norm">
            <dgm:shape xmlns:r="http://schemas.openxmlformats.org/officeDocument/2006/relationships" rot="90" type="line" r:blip="">
              <dgm:adjLst/>
            </dgm:shape>
          </dgm:if>
          <dgm:else name="Name66">
            <dgm:shape xmlns:r="http://schemas.openxmlformats.org/officeDocument/2006/relationships" rot="180" type="line" r:blip="">
              <dgm:adjLst/>
            </dgm:shape>
          </dgm:else>
        </dgm:choose>
        <dgm:presOf/>
        <dgm:constrLst/>
        <dgm:ruleLst/>
      </dgm:layoutNode>
    </dgm:forEach>
    <dgm:forEach name="Name67" axis="ch" ptType="node" st="4" cnt="1">
      <dgm:layoutNode name="circle4" styleLbl="lnNode1">
        <dgm:alg type="sp"/>
        <dgm:shape xmlns:r="http://schemas.openxmlformats.org/officeDocument/2006/relationships" type="ellipse" r:blip="" zOrderOff="-15">
          <dgm:adjLst/>
        </dgm:shape>
        <dgm:presOf/>
        <dgm:constrLst/>
        <dgm:ruleLst/>
      </dgm:layoutNode>
      <dgm:layoutNode name="text4" styleLbl="revTx">
        <dgm:varLst>
          <dgm:bulletEnabled val="1"/>
        </dgm:varLst>
        <dgm:choose name="Name68">
          <dgm:if name="Name69" func="var" arg="dir" op="equ" val="norm">
            <dgm:choose name="Name70">
              <dgm:if name="Name71" axis="root des" ptType="all node" func="maxDepth" op="gt" val="1">
                <dgm:alg type="tx">
                  <dgm:param type="parTxLTRAlign" val="l"/>
                  <dgm:param type="parTxRTLAlign" val="r"/>
                </dgm:alg>
              </dgm:if>
              <dgm:else name="Name72">
                <dgm:alg type="tx">
                  <dgm:param type="parTxLTRAlign" val="l"/>
                  <dgm:param type="parTxRTLAlign" val="l"/>
                </dgm:alg>
              </dgm:else>
            </dgm:choose>
          </dgm:if>
          <dgm:else name="Name73">
            <dgm:choose name="Name74">
              <dgm:if name="Name75" axis="root des" ptType="all node" func="maxDepth" op="gt" val="1">
                <dgm:alg type="tx">
                  <dgm:param type="parTxLTRAlign" val="l"/>
                  <dgm:param type="parTxRTLAlign" val="r"/>
                </dgm:alg>
              </dgm:if>
              <dgm:else name="Name76">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77">
          <dgm:if name="Name78" func="var" arg="dir" op="equ" val="norm">
            <dgm:constrLst>
              <dgm:constr type="tMarg" refType="primFontSz" fact="0.1"/>
              <dgm:constr type="bMarg" refType="primFontSz" fact="0.1"/>
              <dgm:constr type="rMarg" refType="primFontSz" fact="0.1"/>
            </dgm:constrLst>
          </dgm:if>
          <dgm:else name="Name79">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4" styleLbl="callout">
        <dgm:alg type="sp"/>
        <dgm:shape xmlns:r="http://schemas.openxmlformats.org/officeDocument/2006/relationships" type="line" r:blip="">
          <dgm:adjLst/>
        </dgm:shape>
        <dgm:presOf/>
        <dgm:constrLst/>
        <dgm:ruleLst/>
      </dgm:layoutNode>
      <dgm:layoutNode name="d4" styleLbl="callout">
        <dgm:alg type="sp"/>
        <dgm:choose name="Name80">
          <dgm:if name="Name81" func="var" arg="dir" op="equ" val="norm">
            <dgm:shape xmlns:r="http://schemas.openxmlformats.org/officeDocument/2006/relationships" rot="90" type="line" r:blip="">
              <dgm:adjLst/>
            </dgm:shape>
          </dgm:if>
          <dgm:else name="Name82">
            <dgm:shape xmlns:r="http://schemas.openxmlformats.org/officeDocument/2006/relationships" rot="180" type="line" r:blip="">
              <dgm:adjLst/>
            </dgm:shape>
          </dgm:else>
        </dgm:choose>
        <dgm:presOf/>
        <dgm:constrLst/>
        <dgm:ruleLst/>
      </dgm:layoutNode>
    </dgm:forEach>
    <dgm:forEach name="Name83" axis="ch" ptType="node" st="5" cnt="1">
      <dgm:layoutNode name="circle5" styleLbl="lnNode1">
        <dgm:alg type="sp"/>
        <dgm:shape xmlns:r="http://schemas.openxmlformats.org/officeDocument/2006/relationships" type="ellipse" r:blip="" zOrderOff="-20">
          <dgm:adjLst/>
        </dgm:shape>
        <dgm:presOf/>
        <dgm:constrLst/>
        <dgm:ruleLst/>
      </dgm:layoutNode>
      <dgm:layoutNode name="text5" styleLbl="revTx">
        <dgm:varLst>
          <dgm:bulletEnabled val="1"/>
        </dgm:varLst>
        <dgm:choose name="Name84">
          <dgm:if name="Name85" func="var" arg="dir" op="equ" val="norm">
            <dgm:choose name="Name86">
              <dgm:if name="Name87" axis="root des" ptType="all node" func="maxDepth" op="gt" val="1">
                <dgm:alg type="tx">
                  <dgm:param type="parTxLTRAlign" val="l"/>
                  <dgm:param type="parTxRTLAlign" val="r"/>
                </dgm:alg>
              </dgm:if>
              <dgm:else name="Name88">
                <dgm:alg type="tx">
                  <dgm:param type="parTxLTRAlign" val="l"/>
                  <dgm:param type="parTxRTLAlign" val="l"/>
                </dgm:alg>
              </dgm:else>
            </dgm:choose>
          </dgm:if>
          <dgm:else name="Name89">
            <dgm:choose name="Name90">
              <dgm:if name="Name91" axis="root des" ptType="all node" func="maxDepth" op="gt" val="1">
                <dgm:alg type="tx">
                  <dgm:param type="parTxLTRAlign" val="l"/>
                  <dgm:param type="parTxRTLAlign" val="r"/>
                </dgm:alg>
              </dgm:if>
              <dgm:else name="Name92">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tMarg" refType="primFontSz" fact="0.1"/>
              <dgm:constr type="bMarg" refType="primFontSz" fact="0.1"/>
              <dgm:constr type="rMarg" refType="primFontSz" fact="0.1"/>
            </dgm:constrLst>
          </dgm:if>
          <dgm:else name="Name95">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5" styleLbl="callout">
        <dgm:alg type="sp"/>
        <dgm:shape xmlns:r="http://schemas.openxmlformats.org/officeDocument/2006/relationships" type="line" r:blip="">
          <dgm:adjLst/>
        </dgm:shape>
        <dgm:presOf/>
        <dgm:constrLst/>
        <dgm:ruleLst/>
      </dgm:layoutNode>
      <dgm:layoutNode name="d5" styleLbl="callout">
        <dgm:alg type="sp"/>
        <dgm:choose name="Name96">
          <dgm:if name="Name97" func="var" arg="dir" op="equ" val="norm">
            <dgm:shape xmlns:r="http://schemas.openxmlformats.org/officeDocument/2006/relationships" rot="90" type="line" r:blip="">
              <dgm:adjLst/>
            </dgm:shape>
          </dgm:if>
          <dgm:else name="Name98">
            <dgm:shape xmlns:r="http://schemas.openxmlformats.org/officeDocument/2006/relationships" rot="180" type="line" r:blip="">
              <dgm:adjLst/>
            </dgm:shape>
          </dgm:else>
        </dgm:choose>
        <dgm:presOf/>
        <dgm:constrLst/>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4.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49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lvl1pPr>
              <a:defRPr sz="1200"/>
            </a:lvl1pPr>
          </a:lstStyle>
          <a:p>
            <a:endParaRPr lang="en-US" dirty="0"/>
          </a:p>
        </p:txBody>
      </p:sp>
      <p:sp>
        <p:nvSpPr>
          <p:cNvPr id="84995"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lvl1pPr algn="r">
              <a:defRPr sz="1200"/>
            </a:lvl1pPr>
          </a:lstStyle>
          <a:p>
            <a:endParaRPr lang="en-US" dirty="0"/>
          </a:p>
        </p:txBody>
      </p:sp>
      <p:sp>
        <p:nvSpPr>
          <p:cNvPr id="84996"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0000" tIns="46800" rIns="90000" bIns="46800" numCol="1" anchor="b" anchorCtr="0" compatLnSpc="1">
            <a:prstTxWarp prst="textNoShape">
              <a:avLst/>
            </a:prstTxWarp>
          </a:bodyPr>
          <a:lstStyle>
            <a:lvl1pPr>
              <a:defRPr sz="1200"/>
            </a:lvl1pPr>
          </a:lstStyle>
          <a:p>
            <a:endParaRPr lang="en-US" dirty="0"/>
          </a:p>
        </p:txBody>
      </p:sp>
      <p:sp>
        <p:nvSpPr>
          <p:cNvPr id="84997"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0000" tIns="46800" rIns="90000" bIns="46800" numCol="1" anchor="b" anchorCtr="0" compatLnSpc="1">
            <a:prstTxWarp prst="textNoShape">
              <a:avLst/>
            </a:prstTxWarp>
          </a:bodyPr>
          <a:lstStyle>
            <a:lvl1pPr algn="r">
              <a:defRPr sz="1200"/>
            </a:lvl1pPr>
          </a:lstStyle>
          <a:p>
            <a:fld id="{951972E4-2FB1-5545-A774-664D41C1D4E1}" type="slidenum">
              <a:rPr lang="en-US"/>
              <a:pPr/>
              <a:t>‹#›</a:t>
            </a:fld>
            <a:endParaRPr lang="en-US"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397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lvl1pPr>
              <a:defRPr sz="1200"/>
            </a:lvl1pPr>
          </a:lstStyle>
          <a:p>
            <a:endParaRPr lang="en-US" dirty="0"/>
          </a:p>
        </p:txBody>
      </p:sp>
      <p:sp>
        <p:nvSpPr>
          <p:cNvPr id="83971"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lvl1pPr algn="r">
              <a:defRPr sz="1200"/>
            </a:lvl1pPr>
          </a:lstStyle>
          <a:p>
            <a:endParaRPr lang="en-US" dirty="0"/>
          </a:p>
        </p:txBody>
      </p:sp>
      <p:sp>
        <p:nvSpPr>
          <p:cNvPr id="8397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83973"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3974"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0000" tIns="46800" rIns="90000" bIns="46800" numCol="1" anchor="b" anchorCtr="0" compatLnSpc="1">
            <a:prstTxWarp prst="textNoShape">
              <a:avLst/>
            </a:prstTxWarp>
          </a:bodyPr>
          <a:lstStyle>
            <a:lvl1pPr>
              <a:defRPr sz="1200"/>
            </a:lvl1pPr>
          </a:lstStyle>
          <a:p>
            <a:endParaRPr lang="en-US" dirty="0"/>
          </a:p>
        </p:txBody>
      </p:sp>
      <p:sp>
        <p:nvSpPr>
          <p:cNvPr id="83975"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0000" tIns="46800" rIns="90000" bIns="46800" numCol="1" anchor="b" anchorCtr="0" compatLnSpc="1">
            <a:prstTxWarp prst="textNoShape">
              <a:avLst/>
            </a:prstTxWarp>
          </a:bodyPr>
          <a:lstStyle>
            <a:lvl1pPr algn="r">
              <a:defRPr sz="1200"/>
            </a:lvl1pPr>
          </a:lstStyle>
          <a:p>
            <a:fld id="{FAF100D4-BB46-6748-84D4-F681254872AC}" type="slidenum">
              <a:rPr lang="en-US"/>
              <a:pPr/>
              <a:t>‹#›</a:t>
            </a:fld>
            <a:endParaRPr 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33"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33" charset="0"/>
        <a:ea typeface="ＭＳ Ｐゴシック" pitchFamily="33" charset="-128"/>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33" charset="0"/>
        <a:ea typeface="ＭＳ Ｐゴシック" pitchFamily="33" charset="-128"/>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33" charset="0"/>
        <a:ea typeface="ＭＳ Ｐゴシック" pitchFamily="33" charset="-128"/>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33" charset="0"/>
        <a:ea typeface="ＭＳ Ｐゴシック" pitchFamily="33"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DC1486A-64A2-174A-9561-2035EFB54CD6}" type="slidenum">
              <a:rPr lang="en-US"/>
              <a:pPr/>
              <a:t>1</a:t>
            </a:fld>
            <a:endParaRPr lang="en-US" dirty="0"/>
          </a:p>
        </p:txBody>
      </p:sp>
      <p:sp>
        <p:nvSpPr>
          <p:cNvPr id="52226" name="Rectangle 2050"/>
          <p:cNvSpPr>
            <a:spLocks noGrp="1" noRot="1" noChangeAspect="1" noChangeArrowheads="1" noTextEdit="1"/>
          </p:cNvSpPr>
          <p:nvPr>
            <p:ph type="sldImg"/>
          </p:nvPr>
        </p:nvSpPr>
        <p:spPr>
          <a:ln/>
        </p:spPr>
      </p:sp>
      <p:sp>
        <p:nvSpPr>
          <p:cNvPr id="52227" name="Rectangle 2051"/>
          <p:cNvSpPr>
            <a:spLocks noGrp="1" noChangeArrowheads="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a:latin typeface="Times New Roman" pitchFamily="-110" charset="0"/>
              </a:rPr>
              <a:t>Lecture slides prepared for “Computer Organization</a:t>
            </a:r>
            <a:r>
              <a:rPr lang="en-US" baseline="0" dirty="0">
                <a:latin typeface="Times New Roman" pitchFamily="-110" charset="0"/>
              </a:rPr>
              <a:t> and Architecture</a:t>
            </a:r>
            <a:r>
              <a:rPr lang="en-US" dirty="0">
                <a:latin typeface="Times New Roman" pitchFamily="-110" charset="0"/>
              </a:rPr>
              <a:t>”, 9/e, by William Stallings, Chapter 5 “Internal</a:t>
            </a:r>
            <a:r>
              <a:rPr lang="en-US" baseline="0" dirty="0">
                <a:latin typeface="Times New Roman" pitchFamily="-110" charset="0"/>
              </a:rPr>
              <a:t> Memory</a:t>
            </a:r>
            <a:r>
              <a:rPr lang="en-US" dirty="0">
                <a:latin typeface="Times New Roman" pitchFamily="-110" charset="0"/>
              </a:rPr>
              <a:t>”.</a:t>
            </a:r>
            <a:endParaRPr lang="en-AU" dirty="0">
              <a:latin typeface="Times New Roman" pitchFamily="-110" charset="0"/>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atin typeface="Times New Roman" pitchFamily="-110" charset="0"/>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atin typeface="Times New Roman" pitchFamily="-110" charset="0"/>
              </a:rPr>
              <a:t>Adapted</a:t>
            </a:r>
            <a:r>
              <a:rPr lang="en-GB"/>
              <a:t> by Thân</a:t>
            </a:r>
            <a:r>
              <a:rPr lang="en-GB" baseline="0"/>
              <a:t> Văn Sử</a:t>
            </a:r>
            <a:endParaRPr lang="en-GB"/>
          </a:p>
          <a:p>
            <a:endParaRPr lang="en-GB"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FB656AF-DF11-D240-8C81-862191AED02B}" type="slidenum">
              <a:rPr lang="en-US"/>
              <a:pPr/>
              <a:t>14</a:t>
            </a:fld>
            <a:endParaRPr lang="en-US" dirty="0"/>
          </a:p>
        </p:txBody>
      </p:sp>
      <p:sp>
        <p:nvSpPr>
          <p:cNvPr id="110594" name="Rectangle 2"/>
          <p:cNvSpPr>
            <a:spLocks noGrp="1" noRot="1" noChangeAspect="1" noChangeArrowheads="1" noTextEdit="1"/>
          </p:cNvSpPr>
          <p:nvPr>
            <p:ph type="sldImg"/>
          </p:nvPr>
        </p:nvSpPr>
        <p:spPr>
          <a:ln/>
        </p:spPr>
      </p:sp>
      <p:sp>
        <p:nvSpPr>
          <p:cNvPr id="110595" name="Rectangle 3"/>
          <p:cNvSpPr>
            <a:spLocks noGrp="1" noChangeArrowheads="1"/>
          </p:cNvSpPr>
          <p:nvPr>
            <p:ph type="body" idx="1"/>
          </p:nvPr>
        </p:nvSpPr>
        <p:spPr/>
        <p:txBody>
          <a:bodyPr/>
          <a:lstStyle/>
          <a:p>
            <a:r>
              <a:rPr kumimoji="1" lang="en-US" sz="1200" kern="1200" baseline="0" dirty="0">
                <a:solidFill>
                  <a:schemeClr val="tx1"/>
                </a:solidFill>
                <a:latin typeface="Times New Roman" pitchFamily="33" charset="0"/>
                <a:ea typeface="+mn-ea"/>
                <a:cs typeface="+mn-cs"/>
              </a:rPr>
              <a:t>As was mentioned in Chapter 2, an integrated circuit is mounted on a package that</a:t>
            </a:r>
          </a:p>
          <a:p>
            <a:r>
              <a:rPr kumimoji="1" lang="en-US" sz="1200" kern="1200" baseline="0" dirty="0">
                <a:solidFill>
                  <a:schemeClr val="tx1"/>
                </a:solidFill>
                <a:latin typeface="Times New Roman" pitchFamily="33" charset="0"/>
                <a:ea typeface="+mn-ea"/>
                <a:cs typeface="+mn-cs"/>
              </a:rPr>
              <a:t>contains pins for connection to the outside world.</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Figure 5.4a shows an example EPROM package, which is an 8-Mbit chip</a:t>
            </a:r>
          </a:p>
          <a:p>
            <a:r>
              <a:rPr kumimoji="1" lang="en-US" sz="1200" kern="1200" baseline="0" dirty="0">
                <a:solidFill>
                  <a:schemeClr val="tx1"/>
                </a:solidFill>
                <a:latin typeface="Times New Roman" pitchFamily="33" charset="0"/>
                <a:ea typeface="+mn-ea"/>
                <a:cs typeface="+mn-cs"/>
              </a:rPr>
              <a:t>organized as 1M * 8. In this case, the organization is treated as a one-word-per-chip</a:t>
            </a:r>
          </a:p>
          <a:p>
            <a:r>
              <a:rPr kumimoji="1" lang="en-US" sz="1200" kern="1200" baseline="0" dirty="0">
                <a:solidFill>
                  <a:schemeClr val="tx1"/>
                </a:solidFill>
                <a:latin typeface="Times New Roman" pitchFamily="33" charset="0"/>
                <a:ea typeface="+mn-ea"/>
                <a:cs typeface="+mn-cs"/>
              </a:rPr>
              <a:t>package. The package includes 32 pins, which is one of the standard chip package</a:t>
            </a:r>
          </a:p>
          <a:p>
            <a:r>
              <a:rPr kumimoji="1" lang="en-US" sz="1200" kern="1200" baseline="0" dirty="0">
                <a:solidFill>
                  <a:schemeClr val="tx1"/>
                </a:solidFill>
                <a:latin typeface="Times New Roman" pitchFamily="33" charset="0"/>
                <a:ea typeface="+mn-ea"/>
                <a:cs typeface="+mn-cs"/>
              </a:rPr>
              <a:t>sizes. The pins support the following signal lines:</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 The address of the word being accessed. For 1M words, a total of 20 (2</a:t>
            </a:r>
            <a:r>
              <a:rPr kumimoji="1" lang="en-US" sz="1200" kern="1200" baseline="30000" dirty="0">
                <a:solidFill>
                  <a:schemeClr val="tx1"/>
                </a:solidFill>
                <a:latin typeface="Times New Roman" pitchFamily="33" charset="0"/>
                <a:ea typeface="+mn-ea"/>
                <a:cs typeface="+mn-cs"/>
              </a:rPr>
              <a:t>20</a:t>
            </a:r>
            <a:r>
              <a:rPr kumimoji="1" lang="en-US" sz="1200" kern="1200" baseline="0" dirty="0">
                <a:solidFill>
                  <a:schemeClr val="tx1"/>
                </a:solidFill>
                <a:latin typeface="Times New Roman" pitchFamily="33" charset="0"/>
                <a:ea typeface="+mn-ea"/>
                <a:cs typeface="+mn-cs"/>
              </a:rPr>
              <a:t> = 1M)</a:t>
            </a:r>
          </a:p>
          <a:p>
            <a:r>
              <a:rPr kumimoji="1" lang="en-US" sz="1200" kern="1200" baseline="0" dirty="0">
                <a:solidFill>
                  <a:schemeClr val="tx1"/>
                </a:solidFill>
                <a:latin typeface="Times New Roman" pitchFamily="33" charset="0"/>
                <a:ea typeface="+mn-ea"/>
                <a:cs typeface="+mn-cs"/>
              </a:rPr>
              <a:t>pins are needed (A0–A19).</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 The data to be read out, consisting of 8 lines (D0–D7).</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 The power supply to the chip (</a:t>
            </a:r>
            <a:r>
              <a:rPr kumimoji="1" lang="en-US" sz="1200" kern="1200" baseline="0" dirty="0" err="1">
                <a:solidFill>
                  <a:schemeClr val="tx1"/>
                </a:solidFill>
                <a:latin typeface="Times New Roman" pitchFamily="33" charset="0"/>
                <a:ea typeface="+mn-ea"/>
                <a:cs typeface="+mn-cs"/>
              </a:rPr>
              <a:t>V</a:t>
            </a:r>
            <a:r>
              <a:rPr kumimoji="1" lang="en-US" sz="1200" kern="1200" baseline="-25000" dirty="0" err="1">
                <a:solidFill>
                  <a:schemeClr val="tx1"/>
                </a:solidFill>
                <a:latin typeface="Times New Roman" pitchFamily="33" charset="0"/>
                <a:ea typeface="+mn-ea"/>
                <a:cs typeface="+mn-cs"/>
              </a:rPr>
              <a:t>cc</a:t>
            </a:r>
            <a:r>
              <a:rPr kumimoji="1" lang="en-US" sz="1200" kern="1200" baseline="0" dirty="0">
                <a:solidFill>
                  <a:schemeClr val="tx1"/>
                </a:solidFill>
                <a:latin typeface="Times New Roman" pitchFamily="33" charset="0"/>
                <a:ea typeface="+mn-ea"/>
                <a:cs typeface="+mn-cs"/>
              </a:rPr>
              <a:t>).</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 A ground pin (</a:t>
            </a:r>
            <a:r>
              <a:rPr kumimoji="1" lang="en-US" sz="1200" kern="1200" baseline="0" dirty="0" err="1">
                <a:solidFill>
                  <a:schemeClr val="tx1"/>
                </a:solidFill>
                <a:latin typeface="Times New Roman" pitchFamily="33" charset="0"/>
                <a:ea typeface="+mn-ea"/>
                <a:cs typeface="+mn-cs"/>
              </a:rPr>
              <a:t>V</a:t>
            </a:r>
            <a:r>
              <a:rPr kumimoji="1" lang="en-US" sz="1200" kern="1200" baseline="-25000" dirty="0" err="1">
                <a:solidFill>
                  <a:schemeClr val="tx1"/>
                </a:solidFill>
                <a:latin typeface="Times New Roman" pitchFamily="33" charset="0"/>
                <a:ea typeface="+mn-ea"/>
                <a:cs typeface="+mn-cs"/>
              </a:rPr>
              <a:t>ss</a:t>
            </a:r>
            <a:r>
              <a:rPr kumimoji="1" lang="en-US" sz="1200" kern="1200" baseline="0" dirty="0">
                <a:solidFill>
                  <a:schemeClr val="tx1"/>
                </a:solidFill>
                <a:latin typeface="Times New Roman" pitchFamily="33" charset="0"/>
                <a:ea typeface="+mn-ea"/>
                <a:cs typeface="+mn-cs"/>
              </a:rPr>
              <a:t>).</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 A chip enable (CE) pin. Because there may be more than one memory chip,</a:t>
            </a:r>
          </a:p>
          <a:p>
            <a:r>
              <a:rPr kumimoji="1" lang="en-US" sz="1200" kern="1200" baseline="0" dirty="0">
                <a:solidFill>
                  <a:schemeClr val="tx1"/>
                </a:solidFill>
                <a:latin typeface="Times New Roman" pitchFamily="33" charset="0"/>
                <a:ea typeface="+mn-ea"/>
                <a:cs typeface="+mn-cs"/>
              </a:rPr>
              <a:t>each of which is connected to the same address bus, the CE pin is used to indicate</a:t>
            </a:r>
          </a:p>
          <a:p>
            <a:r>
              <a:rPr kumimoji="1" lang="en-US" sz="1200" kern="1200" baseline="0" dirty="0">
                <a:solidFill>
                  <a:schemeClr val="tx1"/>
                </a:solidFill>
                <a:latin typeface="Times New Roman" pitchFamily="33" charset="0"/>
                <a:ea typeface="+mn-ea"/>
                <a:cs typeface="+mn-cs"/>
              </a:rPr>
              <a:t>whether or not the address is valid for this chip. The CE pin is activated</a:t>
            </a:r>
          </a:p>
          <a:p>
            <a:r>
              <a:rPr kumimoji="1" lang="en-US" sz="1200" kern="1200" baseline="0" dirty="0">
                <a:solidFill>
                  <a:schemeClr val="tx1"/>
                </a:solidFill>
                <a:latin typeface="Times New Roman" pitchFamily="33" charset="0"/>
                <a:ea typeface="+mn-ea"/>
                <a:cs typeface="+mn-cs"/>
              </a:rPr>
              <a:t>by logic connected to the higher-order bits of the address bus (i.e., address bits</a:t>
            </a:r>
          </a:p>
          <a:p>
            <a:r>
              <a:rPr kumimoji="1" lang="en-US" sz="1200" kern="1200" baseline="0" dirty="0">
                <a:solidFill>
                  <a:schemeClr val="tx1"/>
                </a:solidFill>
                <a:latin typeface="Times New Roman" pitchFamily="33" charset="0"/>
                <a:ea typeface="+mn-ea"/>
                <a:cs typeface="+mn-cs"/>
              </a:rPr>
              <a:t>above A19). The use of this signal is illustrated presently.</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 A program voltage (</a:t>
            </a:r>
            <a:r>
              <a:rPr kumimoji="1" lang="en-US" sz="1200" kern="1200" baseline="0" dirty="0" err="1">
                <a:solidFill>
                  <a:schemeClr val="tx1"/>
                </a:solidFill>
                <a:latin typeface="Times New Roman" pitchFamily="33" charset="0"/>
                <a:ea typeface="+mn-ea"/>
                <a:cs typeface="+mn-cs"/>
              </a:rPr>
              <a:t>V</a:t>
            </a:r>
            <a:r>
              <a:rPr kumimoji="1" lang="en-US" sz="1200" kern="1200" baseline="-25000" dirty="0" err="1">
                <a:solidFill>
                  <a:schemeClr val="tx1"/>
                </a:solidFill>
                <a:latin typeface="Times New Roman" pitchFamily="33" charset="0"/>
                <a:ea typeface="+mn-ea"/>
                <a:cs typeface="+mn-cs"/>
              </a:rPr>
              <a:t>pp</a:t>
            </a:r>
            <a:r>
              <a:rPr kumimoji="1" lang="en-US" sz="1200" kern="1200" baseline="0" dirty="0">
                <a:solidFill>
                  <a:schemeClr val="tx1"/>
                </a:solidFill>
                <a:latin typeface="Times New Roman" pitchFamily="33" charset="0"/>
                <a:ea typeface="+mn-ea"/>
                <a:cs typeface="+mn-cs"/>
              </a:rPr>
              <a:t>) that is supplied during programming (write operations).</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A typical DRAM pin configuration is shown in Figure 5.4b, for a 16-Mbit chip</a:t>
            </a:r>
          </a:p>
          <a:p>
            <a:r>
              <a:rPr kumimoji="1" lang="en-US" sz="1200" kern="1200" baseline="0" dirty="0">
                <a:solidFill>
                  <a:schemeClr val="tx1"/>
                </a:solidFill>
                <a:latin typeface="Times New Roman" pitchFamily="33" charset="0"/>
                <a:ea typeface="+mn-ea"/>
                <a:cs typeface="+mn-cs"/>
              </a:rPr>
              <a:t>organized as 4M * 4. There are several differences from a ROM chip. Because</a:t>
            </a:r>
          </a:p>
          <a:p>
            <a:r>
              <a:rPr kumimoji="1" lang="en-US" sz="1200" kern="1200" baseline="0" dirty="0">
                <a:solidFill>
                  <a:schemeClr val="tx1"/>
                </a:solidFill>
                <a:latin typeface="Times New Roman" pitchFamily="33" charset="0"/>
                <a:ea typeface="+mn-ea"/>
                <a:cs typeface="+mn-cs"/>
              </a:rPr>
              <a:t>a RAM can be updated, the data pins are input/output. The write enable (WE)</a:t>
            </a:r>
          </a:p>
          <a:p>
            <a:r>
              <a:rPr kumimoji="1" lang="en-US" sz="1200" kern="1200" baseline="0" dirty="0">
                <a:solidFill>
                  <a:schemeClr val="tx1"/>
                </a:solidFill>
                <a:latin typeface="Times New Roman" pitchFamily="33" charset="0"/>
                <a:ea typeface="+mn-ea"/>
                <a:cs typeface="+mn-cs"/>
              </a:rPr>
              <a:t>and output enable (OE) pins indicate whether this is a write or read operation.</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Because the DRAM is accessed by row and column, and the address is multiplexed,</a:t>
            </a:r>
          </a:p>
          <a:p>
            <a:r>
              <a:rPr kumimoji="1" lang="en-US" sz="1200" kern="1200" baseline="0" dirty="0">
                <a:solidFill>
                  <a:schemeClr val="tx1"/>
                </a:solidFill>
                <a:latin typeface="Times New Roman" pitchFamily="33" charset="0"/>
                <a:ea typeface="+mn-ea"/>
                <a:cs typeface="+mn-cs"/>
              </a:rPr>
              <a:t>only 11 address pins are needed to specify the 4M row/column combinations</a:t>
            </a:r>
          </a:p>
          <a:p>
            <a:r>
              <a:rPr kumimoji="1" lang="en-US" sz="1200" kern="1200" baseline="0" dirty="0">
                <a:solidFill>
                  <a:schemeClr val="tx1"/>
                </a:solidFill>
                <a:latin typeface="Times New Roman" pitchFamily="33" charset="0"/>
                <a:ea typeface="+mn-ea"/>
                <a:cs typeface="+mn-cs"/>
              </a:rPr>
              <a:t>(2</a:t>
            </a:r>
            <a:r>
              <a:rPr kumimoji="1" lang="en-US" sz="1200" kern="1200" baseline="30000" dirty="0">
                <a:solidFill>
                  <a:schemeClr val="tx1"/>
                </a:solidFill>
                <a:latin typeface="Times New Roman" pitchFamily="33" charset="0"/>
                <a:ea typeface="+mn-ea"/>
                <a:cs typeface="+mn-cs"/>
              </a:rPr>
              <a:t>11</a:t>
            </a:r>
            <a:r>
              <a:rPr kumimoji="1" lang="en-US" sz="1200" kern="1200" baseline="0" dirty="0">
                <a:solidFill>
                  <a:schemeClr val="tx1"/>
                </a:solidFill>
                <a:latin typeface="Times New Roman" pitchFamily="33" charset="0"/>
                <a:ea typeface="+mn-ea"/>
                <a:cs typeface="+mn-cs"/>
              </a:rPr>
              <a:t> * 2</a:t>
            </a:r>
            <a:r>
              <a:rPr kumimoji="1" lang="en-US" sz="1200" kern="1200" baseline="30000" dirty="0">
                <a:solidFill>
                  <a:schemeClr val="tx1"/>
                </a:solidFill>
                <a:latin typeface="Times New Roman" pitchFamily="33" charset="0"/>
                <a:ea typeface="+mn-ea"/>
                <a:cs typeface="+mn-cs"/>
              </a:rPr>
              <a:t>11</a:t>
            </a:r>
            <a:r>
              <a:rPr kumimoji="1" lang="en-US" sz="1200" kern="1200" baseline="0" dirty="0">
                <a:solidFill>
                  <a:schemeClr val="tx1"/>
                </a:solidFill>
                <a:latin typeface="Times New Roman" pitchFamily="33" charset="0"/>
                <a:ea typeface="+mn-ea"/>
                <a:cs typeface="+mn-cs"/>
              </a:rPr>
              <a:t> = 2</a:t>
            </a:r>
            <a:r>
              <a:rPr kumimoji="1" lang="en-US" sz="1200" kern="1200" baseline="30000" dirty="0">
                <a:solidFill>
                  <a:schemeClr val="tx1"/>
                </a:solidFill>
                <a:latin typeface="Times New Roman" pitchFamily="33" charset="0"/>
                <a:ea typeface="+mn-ea"/>
                <a:cs typeface="+mn-cs"/>
              </a:rPr>
              <a:t>22</a:t>
            </a:r>
            <a:r>
              <a:rPr kumimoji="1" lang="en-US" sz="1200" kern="1200" baseline="0" dirty="0">
                <a:solidFill>
                  <a:schemeClr val="tx1"/>
                </a:solidFill>
                <a:latin typeface="Times New Roman" pitchFamily="33" charset="0"/>
                <a:ea typeface="+mn-ea"/>
                <a:cs typeface="+mn-cs"/>
              </a:rPr>
              <a:t> = 4M). The functions of the row address select (RAS) and column</a:t>
            </a:r>
          </a:p>
          <a:p>
            <a:r>
              <a:rPr kumimoji="1" lang="en-US" sz="1200" kern="1200" baseline="0" dirty="0">
                <a:solidFill>
                  <a:schemeClr val="tx1"/>
                </a:solidFill>
                <a:latin typeface="Times New Roman" pitchFamily="33" charset="0"/>
                <a:ea typeface="+mn-ea"/>
                <a:cs typeface="+mn-cs"/>
              </a:rPr>
              <a:t>address select (CAS) pins were discussed previously. Finally, the no connect (NC)</a:t>
            </a:r>
          </a:p>
          <a:p>
            <a:r>
              <a:rPr kumimoji="1" lang="en-US" sz="1200" kern="1200" baseline="0" dirty="0">
                <a:solidFill>
                  <a:schemeClr val="tx1"/>
                </a:solidFill>
                <a:latin typeface="Times New Roman" pitchFamily="33" charset="0"/>
                <a:ea typeface="+mn-ea"/>
                <a:cs typeface="+mn-cs"/>
              </a:rPr>
              <a:t>pin is provided so that there are an even number of pins.</a:t>
            </a:r>
            <a:endParaRPr lang="en-GB"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1948958-CF18-6C41-9FD9-749F2334E737}" type="slidenum">
              <a:rPr lang="en-US"/>
              <a:pPr/>
              <a:t>15</a:t>
            </a:fld>
            <a:endParaRPr lang="en-US"/>
          </a:p>
        </p:txBody>
      </p:sp>
      <p:sp>
        <p:nvSpPr>
          <p:cNvPr id="111618" name="Rectangle 2"/>
          <p:cNvSpPr>
            <a:spLocks noGrp="1" noRot="1" noChangeAspect="1" noChangeArrowheads="1" noTextEdit="1"/>
          </p:cNvSpPr>
          <p:nvPr>
            <p:ph type="sldImg"/>
          </p:nvPr>
        </p:nvSpPr>
        <p:spPr>
          <a:ln/>
        </p:spPr>
      </p:sp>
      <p:sp>
        <p:nvSpPr>
          <p:cNvPr id="111619" name="Rectangle 3"/>
          <p:cNvSpPr>
            <a:spLocks noGrp="1" noChangeArrowheads="1"/>
          </p:cNvSpPr>
          <p:nvPr>
            <p:ph type="body" idx="1"/>
          </p:nvPr>
        </p:nvSpPr>
        <p:spPr/>
        <p:txBody>
          <a:bodyPr/>
          <a:lstStyle/>
          <a:p>
            <a:r>
              <a:rPr kumimoji="1" lang="en-US" sz="1200" kern="1200" baseline="0" dirty="0">
                <a:solidFill>
                  <a:schemeClr val="tx1"/>
                </a:solidFill>
                <a:latin typeface="Times New Roman" pitchFamily="33" charset="0"/>
                <a:ea typeface="+mn-ea"/>
                <a:cs typeface="+mn-cs"/>
              </a:rPr>
              <a:t>If a RAM chip contains only 1 bit per word, then clearly we will need at least a</a:t>
            </a:r>
          </a:p>
          <a:p>
            <a:r>
              <a:rPr kumimoji="1" lang="en-US" sz="1200" kern="1200" baseline="0" dirty="0">
                <a:solidFill>
                  <a:schemeClr val="tx1"/>
                </a:solidFill>
                <a:latin typeface="Times New Roman" pitchFamily="33" charset="0"/>
                <a:ea typeface="+mn-ea"/>
                <a:cs typeface="+mn-cs"/>
              </a:rPr>
              <a:t>number of chips equal to the number of bits per word. As an example, Figure 5.5</a:t>
            </a:r>
          </a:p>
          <a:p>
            <a:r>
              <a:rPr kumimoji="1" lang="en-US" sz="1200" kern="1200" baseline="0" dirty="0">
                <a:solidFill>
                  <a:schemeClr val="tx1"/>
                </a:solidFill>
                <a:latin typeface="Times New Roman" pitchFamily="33" charset="0"/>
                <a:ea typeface="+mn-ea"/>
                <a:cs typeface="+mn-cs"/>
              </a:rPr>
              <a:t>shows how a memory module consisting of 256K 8-bit words could be organized. For</a:t>
            </a:r>
          </a:p>
          <a:p>
            <a:r>
              <a:rPr kumimoji="1" lang="en-US" sz="1200" kern="1200" baseline="0" dirty="0">
                <a:solidFill>
                  <a:schemeClr val="tx1"/>
                </a:solidFill>
                <a:latin typeface="Times New Roman" pitchFamily="33" charset="0"/>
                <a:ea typeface="+mn-ea"/>
                <a:cs typeface="+mn-cs"/>
              </a:rPr>
              <a:t>256K words, an 18-bit address is needed and is supplied to the module from some</a:t>
            </a:r>
          </a:p>
          <a:p>
            <a:r>
              <a:rPr kumimoji="1" lang="en-US" sz="1200" kern="1200" baseline="0" dirty="0">
                <a:solidFill>
                  <a:schemeClr val="tx1"/>
                </a:solidFill>
                <a:latin typeface="Times New Roman" pitchFamily="33" charset="0"/>
                <a:ea typeface="+mn-ea"/>
                <a:cs typeface="+mn-cs"/>
              </a:rPr>
              <a:t>external source (e.g., the address lines of a bus to which the module is attached).</a:t>
            </a:r>
          </a:p>
          <a:p>
            <a:r>
              <a:rPr kumimoji="1" lang="en-US" sz="1200" kern="1200" baseline="0" dirty="0">
                <a:solidFill>
                  <a:schemeClr val="tx1"/>
                </a:solidFill>
                <a:latin typeface="Times New Roman" pitchFamily="33" charset="0"/>
                <a:ea typeface="+mn-ea"/>
                <a:cs typeface="+mn-cs"/>
              </a:rPr>
              <a:t>The address is presented to 8 256K * 1-bit chips, each of which provides the input/</a:t>
            </a:r>
          </a:p>
          <a:p>
            <a:r>
              <a:rPr kumimoji="1" lang="en-US" sz="1200" kern="1200" baseline="0" dirty="0">
                <a:solidFill>
                  <a:schemeClr val="tx1"/>
                </a:solidFill>
                <a:latin typeface="Times New Roman" pitchFamily="33" charset="0"/>
                <a:ea typeface="+mn-ea"/>
                <a:cs typeface="+mn-cs"/>
              </a:rPr>
              <a:t>output of 1 bit.</a:t>
            </a:r>
            <a:endParaRPr lang="en-GB"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F4945A6-7A93-AA49-8007-21E7FD31E87A}" type="slidenum">
              <a:rPr lang="en-US"/>
              <a:pPr/>
              <a:t>16</a:t>
            </a:fld>
            <a:endParaRPr lang="en-US"/>
          </a:p>
        </p:txBody>
      </p:sp>
      <p:sp>
        <p:nvSpPr>
          <p:cNvPr id="112642" name="Rectangle 2"/>
          <p:cNvSpPr>
            <a:spLocks noGrp="1" noRot="1" noChangeAspect="1" noChangeArrowheads="1" noTextEdit="1"/>
          </p:cNvSpPr>
          <p:nvPr>
            <p:ph type="sldImg"/>
          </p:nvPr>
        </p:nvSpPr>
        <p:spPr>
          <a:ln/>
        </p:spPr>
      </p:sp>
      <p:sp>
        <p:nvSpPr>
          <p:cNvPr id="112643" name="Rectangle 3"/>
          <p:cNvSpPr>
            <a:spLocks noGrp="1" noChangeArrowheads="1"/>
          </p:cNvSpPr>
          <p:nvPr>
            <p:ph type="body" idx="1"/>
          </p:nvPr>
        </p:nvSpPr>
        <p:spPr/>
        <p:txBody>
          <a:bodyPr/>
          <a:lstStyle/>
          <a:p>
            <a:r>
              <a:rPr kumimoji="1" lang="en-US" sz="1200" kern="1200" baseline="0" dirty="0">
                <a:solidFill>
                  <a:schemeClr val="tx1"/>
                </a:solidFill>
                <a:latin typeface="Times New Roman" pitchFamily="33" charset="0"/>
                <a:ea typeface="+mn-ea"/>
                <a:cs typeface="+mn-cs"/>
              </a:rPr>
              <a:t>This organization works as long as the size of memory equals the number of</a:t>
            </a:r>
          </a:p>
          <a:p>
            <a:r>
              <a:rPr kumimoji="1" lang="en-US" sz="1200" kern="1200" baseline="0" dirty="0">
                <a:solidFill>
                  <a:schemeClr val="tx1"/>
                </a:solidFill>
                <a:latin typeface="Times New Roman" pitchFamily="33" charset="0"/>
                <a:ea typeface="+mn-ea"/>
                <a:cs typeface="+mn-cs"/>
              </a:rPr>
              <a:t>bits per chip. In the case in which larger memory is required, an array of chips is</a:t>
            </a:r>
          </a:p>
          <a:p>
            <a:r>
              <a:rPr kumimoji="1" lang="en-US" sz="1200" kern="1200" baseline="0" dirty="0">
                <a:solidFill>
                  <a:schemeClr val="tx1"/>
                </a:solidFill>
                <a:latin typeface="Times New Roman" pitchFamily="33" charset="0"/>
                <a:ea typeface="+mn-ea"/>
                <a:cs typeface="+mn-cs"/>
              </a:rPr>
              <a:t>needed. Figure 5.6 shows the possible organization of a memory consisting of 1M</a:t>
            </a:r>
          </a:p>
          <a:p>
            <a:r>
              <a:rPr kumimoji="1" lang="en-US" sz="1200" kern="1200" baseline="0" dirty="0">
                <a:solidFill>
                  <a:schemeClr val="tx1"/>
                </a:solidFill>
                <a:latin typeface="Times New Roman" pitchFamily="33" charset="0"/>
                <a:ea typeface="+mn-ea"/>
                <a:cs typeface="+mn-cs"/>
              </a:rPr>
              <a:t>word by 8 bits per word. In this case, we have four columns of chips, each column</a:t>
            </a:r>
          </a:p>
          <a:p>
            <a:r>
              <a:rPr kumimoji="1" lang="en-US" sz="1200" kern="1200" baseline="0" dirty="0">
                <a:solidFill>
                  <a:schemeClr val="tx1"/>
                </a:solidFill>
                <a:latin typeface="Times New Roman" pitchFamily="33" charset="0"/>
                <a:ea typeface="+mn-ea"/>
                <a:cs typeface="+mn-cs"/>
              </a:rPr>
              <a:t>containing 256K words arranged as in Figure 5.5. For 1M word, 20 address lines are</a:t>
            </a:r>
          </a:p>
          <a:p>
            <a:r>
              <a:rPr kumimoji="1" lang="en-US" sz="1200" kern="1200" baseline="0" dirty="0">
                <a:solidFill>
                  <a:schemeClr val="tx1"/>
                </a:solidFill>
                <a:latin typeface="Times New Roman" pitchFamily="33" charset="0"/>
                <a:ea typeface="+mn-ea"/>
                <a:cs typeface="+mn-cs"/>
              </a:rPr>
              <a:t>needed. The 18 least significant bits are routed to all 32 modules. The high-order</a:t>
            </a:r>
          </a:p>
          <a:p>
            <a:r>
              <a:rPr kumimoji="1" lang="en-US" sz="1200" kern="1200" baseline="0" dirty="0">
                <a:solidFill>
                  <a:schemeClr val="tx1"/>
                </a:solidFill>
                <a:latin typeface="Times New Roman" pitchFamily="33" charset="0"/>
                <a:ea typeface="+mn-ea"/>
                <a:cs typeface="+mn-cs"/>
              </a:rPr>
              <a:t>2 bits are input to a group select logic module that sends a chip enable signal to one</a:t>
            </a:r>
          </a:p>
          <a:p>
            <a:r>
              <a:rPr kumimoji="1" lang="en-US" sz="1200" kern="1200" baseline="0" dirty="0">
                <a:solidFill>
                  <a:schemeClr val="tx1"/>
                </a:solidFill>
                <a:latin typeface="Times New Roman" pitchFamily="33" charset="0"/>
                <a:ea typeface="+mn-ea"/>
                <a:cs typeface="+mn-cs"/>
              </a:rPr>
              <a:t>of the four columns of modules.</a:t>
            </a:r>
            <a:endParaRPr lang="en-GB"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kumimoji="1" lang="en-US" sz="1200" kern="1200" baseline="0" dirty="0">
                <a:solidFill>
                  <a:schemeClr val="tx1"/>
                </a:solidFill>
                <a:latin typeface="Times New Roman" pitchFamily="33" charset="0"/>
                <a:ea typeface="+mn-ea"/>
                <a:cs typeface="+mn-cs"/>
              </a:rPr>
              <a:t>Main memory is composed of a collection of DRAM memory chips. A number of</a:t>
            </a:r>
          </a:p>
          <a:p>
            <a:r>
              <a:rPr kumimoji="1" lang="en-US" sz="1200" kern="1200" baseline="0" dirty="0">
                <a:solidFill>
                  <a:schemeClr val="tx1"/>
                </a:solidFill>
                <a:latin typeface="Times New Roman" pitchFamily="33" charset="0"/>
                <a:ea typeface="+mn-ea"/>
                <a:cs typeface="+mn-cs"/>
              </a:rPr>
              <a:t>chips can be grouped together to form a </a:t>
            </a:r>
            <a:r>
              <a:rPr kumimoji="1" lang="en-US" sz="1200" i="1" kern="1200" baseline="0" dirty="0">
                <a:solidFill>
                  <a:schemeClr val="tx1"/>
                </a:solidFill>
                <a:latin typeface="Times New Roman" pitchFamily="33" charset="0"/>
                <a:ea typeface="+mn-ea"/>
                <a:cs typeface="+mn-cs"/>
              </a:rPr>
              <a:t>memory bank. </a:t>
            </a:r>
            <a:r>
              <a:rPr kumimoji="1" lang="en-US" sz="1200" i="0" kern="1200" baseline="0" dirty="0">
                <a:solidFill>
                  <a:schemeClr val="tx1"/>
                </a:solidFill>
                <a:latin typeface="Times New Roman" pitchFamily="33" charset="0"/>
                <a:ea typeface="+mn-ea"/>
                <a:cs typeface="+mn-cs"/>
              </a:rPr>
              <a:t>It is possible to organize</a:t>
            </a:r>
          </a:p>
          <a:p>
            <a:r>
              <a:rPr kumimoji="1" lang="en-US" sz="1200" kern="1200" baseline="0" dirty="0">
                <a:solidFill>
                  <a:schemeClr val="tx1"/>
                </a:solidFill>
                <a:latin typeface="Times New Roman" pitchFamily="33" charset="0"/>
                <a:ea typeface="+mn-ea"/>
                <a:cs typeface="+mn-cs"/>
              </a:rPr>
              <a:t>the memory banks in a way known as </a:t>
            </a:r>
            <a:r>
              <a:rPr kumimoji="1" lang="en-US" sz="1200" i="1" kern="1200" baseline="0" dirty="0">
                <a:solidFill>
                  <a:schemeClr val="tx1"/>
                </a:solidFill>
                <a:latin typeface="Times New Roman" pitchFamily="33" charset="0"/>
                <a:ea typeface="+mn-ea"/>
                <a:cs typeface="+mn-cs"/>
              </a:rPr>
              <a:t>interleaved memory</a:t>
            </a:r>
            <a:r>
              <a:rPr kumimoji="1" lang="en-US" sz="1200" kern="1200" baseline="0" dirty="0">
                <a:solidFill>
                  <a:schemeClr val="tx1"/>
                </a:solidFill>
                <a:latin typeface="Times New Roman" pitchFamily="33" charset="0"/>
                <a:ea typeface="+mn-ea"/>
                <a:cs typeface="+mn-cs"/>
              </a:rPr>
              <a:t>. Each bank is independently</a:t>
            </a:r>
          </a:p>
          <a:p>
            <a:r>
              <a:rPr kumimoji="1" lang="en-US" sz="1200" kern="1200" baseline="0" dirty="0">
                <a:solidFill>
                  <a:schemeClr val="tx1"/>
                </a:solidFill>
                <a:latin typeface="Times New Roman" pitchFamily="33" charset="0"/>
                <a:ea typeface="+mn-ea"/>
                <a:cs typeface="+mn-cs"/>
              </a:rPr>
              <a:t>able to service a memory read or write request, so that a system with</a:t>
            </a:r>
          </a:p>
          <a:p>
            <a:r>
              <a:rPr kumimoji="1" lang="en-US" sz="1200" i="1" kern="1200" baseline="0" dirty="0">
                <a:solidFill>
                  <a:schemeClr val="tx1"/>
                </a:solidFill>
                <a:latin typeface="Times New Roman" pitchFamily="33" charset="0"/>
                <a:ea typeface="+mn-ea"/>
                <a:cs typeface="+mn-cs"/>
              </a:rPr>
              <a:t>K </a:t>
            </a:r>
            <a:r>
              <a:rPr kumimoji="1" lang="en-US" sz="1200" i="0" kern="1200" baseline="0" dirty="0">
                <a:solidFill>
                  <a:schemeClr val="tx1"/>
                </a:solidFill>
                <a:latin typeface="Times New Roman" pitchFamily="33" charset="0"/>
                <a:ea typeface="+mn-ea"/>
                <a:cs typeface="+mn-cs"/>
              </a:rPr>
              <a:t>banks can service</a:t>
            </a:r>
            <a:r>
              <a:rPr kumimoji="1" lang="en-US" sz="1200" i="1" kern="1200" baseline="0" dirty="0">
                <a:solidFill>
                  <a:schemeClr val="tx1"/>
                </a:solidFill>
                <a:latin typeface="Times New Roman" pitchFamily="33" charset="0"/>
                <a:ea typeface="+mn-ea"/>
                <a:cs typeface="+mn-cs"/>
              </a:rPr>
              <a:t> K </a:t>
            </a:r>
            <a:r>
              <a:rPr kumimoji="1" lang="en-US" sz="1200" i="0" kern="1200" baseline="0" dirty="0">
                <a:solidFill>
                  <a:schemeClr val="tx1"/>
                </a:solidFill>
                <a:latin typeface="Times New Roman" pitchFamily="33" charset="0"/>
                <a:ea typeface="+mn-ea"/>
                <a:cs typeface="+mn-cs"/>
              </a:rPr>
              <a:t>requests simultaneously, increasing memory read or write</a:t>
            </a:r>
          </a:p>
          <a:p>
            <a:r>
              <a:rPr kumimoji="1" lang="en-US" sz="1200" kern="1200" baseline="0" dirty="0">
                <a:solidFill>
                  <a:schemeClr val="tx1"/>
                </a:solidFill>
                <a:latin typeface="Times New Roman" pitchFamily="33" charset="0"/>
                <a:ea typeface="+mn-ea"/>
                <a:cs typeface="+mn-cs"/>
              </a:rPr>
              <a:t>rates by a factor of </a:t>
            </a:r>
            <a:r>
              <a:rPr kumimoji="1" lang="en-US" sz="1200" i="1" kern="1200" baseline="0" dirty="0">
                <a:solidFill>
                  <a:schemeClr val="tx1"/>
                </a:solidFill>
                <a:latin typeface="Times New Roman" pitchFamily="33" charset="0"/>
                <a:ea typeface="+mn-ea"/>
                <a:cs typeface="+mn-cs"/>
              </a:rPr>
              <a:t>K. </a:t>
            </a:r>
            <a:r>
              <a:rPr kumimoji="1" lang="en-US" sz="1200" i="0" kern="1200" baseline="0" dirty="0">
                <a:solidFill>
                  <a:schemeClr val="tx1"/>
                </a:solidFill>
                <a:latin typeface="Times New Roman" pitchFamily="33" charset="0"/>
                <a:ea typeface="+mn-ea"/>
                <a:cs typeface="+mn-cs"/>
              </a:rPr>
              <a:t>If consecutive words of memory are stored in different</a:t>
            </a:r>
          </a:p>
          <a:p>
            <a:r>
              <a:rPr kumimoji="1" lang="en-US" sz="1200" kern="1200" baseline="0" dirty="0">
                <a:solidFill>
                  <a:schemeClr val="tx1"/>
                </a:solidFill>
                <a:latin typeface="Times New Roman" pitchFamily="33" charset="0"/>
                <a:ea typeface="+mn-ea"/>
                <a:cs typeface="+mn-cs"/>
              </a:rPr>
              <a:t>banks, then the transfer of a block of memory is speeded up. Appendix E explores</a:t>
            </a:r>
          </a:p>
          <a:p>
            <a:r>
              <a:rPr kumimoji="1" lang="en-US" sz="1200" kern="1200" baseline="0" dirty="0">
                <a:solidFill>
                  <a:schemeClr val="tx1"/>
                </a:solidFill>
                <a:latin typeface="Times New Roman" pitchFamily="33" charset="0"/>
                <a:ea typeface="+mn-ea"/>
                <a:cs typeface="+mn-cs"/>
              </a:rPr>
              <a:t>the topic of interleaved memory.</a:t>
            </a:r>
            <a:endParaRPr lang="en-US" dirty="0"/>
          </a:p>
        </p:txBody>
      </p:sp>
      <p:sp>
        <p:nvSpPr>
          <p:cNvPr id="4" name="Slide Number Placeholder 3"/>
          <p:cNvSpPr>
            <a:spLocks noGrp="1"/>
          </p:cNvSpPr>
          <p:nvPr>
            <p:ph type="sldNum" sz="quarter" idx="10"/>
          </p:nvPr>
        </p:nvSpPr>
        <p:spPr/>
        <p:txBody>
          <a:bodyPr/>
          <a:lstStyle/>
          <a:p>
            <a:fld id="{FAF100D4-BB46-6748-84D4-F681254872AC}" type="slidenum">
              <a:rPr lang="en-US" smtClean="0"/>
              <a:pPr/>
              <a:t>17</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8068F92-8AEC-D440-9E10-926B51F83CF2}" type="slidenum">
              <a:rPr lang="en-US"/>
              <a:pPr/>
              <a:t>18</a:t>
            </a:fld>
            <a:endParaRPr lang="en-US" dirty="0"/>
          </a:p>
        </p:txBody>
      </p:sp>
      <p:sp>
        <p:nvSpPr>
          <p:cNvPr id="113666" name="Rectangle 2"/>
          <p:cNvSpPr>
            <a:spLocks noGrp="1" noRot="1" noChangeAspect="1" noChangeArrowheads="1" noTextEdit="1"/>
          </p:cNvSpPr>
          <p:nvPr>
            <p:ph type="sldImg"/>
          </p:nvPr>
        </p:nvSpPr>
        <p:spPr>
          <a:ln/>
        </p:spPr>
      </p:sp>
      <p:sp>
        <p:nvSpPr>
          <p:cNvPr id="113667" name="Rectangle 3"/>
          <p:cNvSpPr>
            <a:spLocks noGrp="1" noChangeArrowheads="1"/>
          </p:cNvSpPr>
          <p:nvPr>
            <p:ph type="body" idx="1"/>
          </p:nvPr>
        </p:nvSpPr>
        <p:spPr/>
        <p:txBody>
          <a:bodyPr/>
          <a:lstStyle/>
          <a:p>
            <a:r>
              <a:rPr kumimoji="1" lang="en-US" sz="1200" kern="1200" baseline="0" dirty="0">
                <a:solidFill>
                  <a:schemeClr val="tx1"/>
                </a:solidFill>
                <a:latin typeface="Times New Roman" pitchFamily="33" charset="0"/>
                <a:ea typeface="+mn-ea"/>
                <a:cs typeface="+mn-cs"/>
              </a:rPr>
              <a:t>A semiconductor memory system is subject to errors. These can be categorized as</a:t>
            </a:r>
          </a:p>
          <a:p>
            <a:r>
              <a:rPr kumimoji="1" lang="en-US" sz="1200" kern="1200" baseline="0" dirty="0">
                <a:solidFill>
                  <a:schemeClr val="tx1"/>
                </a:solidFill>
                <a:latin typeface="Times New Roman" pitchFamily="33" charset="0"/>
                <a:ea typeface="+mn-ea"/>
                <a:cs typeface="+mn-cs"/>
              </a:rPr>
              <a:t>hard failures and soft errors. A </a:t>
            </a:r>
            <a:r>
              <a:rPr kumimoji="1" lang="en-US" sz="1200" b="1" kern="1200" baseline="0" dirty="0">
                <a:solidFill>
                  <a:schemeClr val="tx1"/>
                </a:solidFill>
                <a:latin typeface="Times New Roman" pitchFamily="33" charset="0"/>
                <a:ea typeface="+mn-ea"/>
                <a:cs typeface="+mn-cs"/>
              </a:rPr>
              <a:t>hard failure </a:t>
            </a:r>
            <a:r>
              <a:rPr kumimoji="1" lang="en-US" sz="1200" b="0" kern="1200" baseline="0" dirty="0">
                <a:solidFill>
                  <a:schemeClr val="tx1"/>
                </a:solidFill>
                <a:latin typeface="Times New Roman" pitchFamily="33" charset="0"/>
                <a:ea typeface="+mn-ea"/>
                <a:cs typeface="+mn-cs"/>
              </a:rPr>
              <a:t>is a permanent physical defect so that</a:t>
            </a:r>
          </a:p>
          <a:p>
            <a:r>
              <a:rPr kumimoji="1" lang="en-US" sz="1200" kern="1200" baseline="0" dirty="0">
                <a:solidFill>
                  <a:schemeClr val="tx1"/>
                </a:solidFill>
                <a:latin typeface="Times New Roman" pitchFamily="33" charset="0"/>
                <a:ea typeface="+mn-ea"/>
                <a:cs typeface="+mn-cs"/>
              </a:rPr>
              <a:t>the memory cell or cells affected cannot reliably store data but become stuck at</a:t>
            </a:r>
          </a:p>
          <a:p>
            <a:r>
              <a:rPr kumimoji="1" lang="en-US" sz="1200" kern="1200" baseline="0" dirty="0">
                <a:solidFill>
                  <a:schemeClr val="tx1"/>
                </a:solidFill>
                <a:latin typeface="Times New Roman" pitchFamily="33" charset="0"/>
                <a:ea typeface="+mn-ea"/>
                <a:cs typeface="+mn-cs"/>
              </a:rPr>
              <a:t>0 or 1 or switch erratically between 0 and 1. Hard errors can be caused by harsh</a:t>
            </a:r>
          </a:p>
          <a:p>
            <a:r>
              <a:rPr kumimoji="1" lang="en-US" sz="1200" kern="1200" baseline="0" dirty="0">
                <a:solidFill>
                  <a:schemeClr val="tx1"/>
                </a:solidFill>
                <a:latin typeface="Times New Roman" pitchFamily="33" charset="0"/>
                <a:ea typeface="+mn-ea"/>
                <a:cs typeface="+mn-cs"/>
              </a:rPr>
              <a:t>environmental abuse, manufacturing defects, and wear. A </a:t>
            </a:r>
            <a:r>
              <a:rPr kumimoji="1" lang="en-US" sz="1200" b="1" kern="1200" baseline="0" dirty="0">
                <a:solidFill>
                  <a:schemeClr val="tx1"/>
                </a:solidFill>
                <a:latin typeface="Times New Roman" pitchFamily="33" charset="0"/>
                <a:ea typeface="+mn-ea"/>
                <a:cs typeface="+mn-cs"/>
              </a:rPr>
              <a:t>soft error </a:t>
            </a:r>
            <a:r>
              <a:rPr kumimoji="1" lang="en-US" sz="1200" b="0" kern="1200" baseline="0" dirty="0">
                <a:solidFill>
                  <a:schemeClr val="tx1"/>
                </a:solidFill>
                <a:latin typeface="Times New Roman" pitchFamily="33" charset="0"/>
                <a:ea typeface="+mn-ea"/>
                <a:cs typeface="+mn-cs"/>
              </a:rPr>
              <a:t>is a random,</a:t>
            </a:r>
          </a:p>
          <a:p>
            <a:r>
              <a:rPr kumimoji="1" lang="en-US" sz="1200" kern="1200" baseline="0" dirty="0">
                <a:solidFill>
                  <a:schemeClr val="tx1"/>
                </a:solidFill>
                <a:latin typeface="Times New Roman" pitchFamily="33" charset="0"/>
                <a:ea typeface="+mn-ea"/>
                <a:cs typeface="+mn-cs"/>
              </a:rPr>
              <a:t>nondestructive event that alters the contents of one or more memory cells without</a:t>
            </a:r>
          </a:p>
          <a:p>
            <a:r>
              <a:rPr kumimoji="1" lang="en-US" sz="1200" kern="1200" baseline="0" dirty="0">
                <a:solidFill>
                  <a:schemeClr val="tx1"/>
                </a:solidFill>
                <a:latin typeface="Times New Roman" pitchFamily="33" charset="0"/>
                <a:ea typeface="+mn-ea"/>
                <a:cs typeface="+mn-cs"/>
              </a:rPr>
              <a:t>damaging the memory. Soft errors can be caused by power supply problems</a:t>
            </a:r>
          </a:p>
          <a:p>
            <a:r>
              <a:rPr kumimoji="1" lang="en-US" sz="1200" kern="1200" baseline="0" dirty="0">
                <a:solidFill>
                  <a:schemeClr val="tx1"/>
                </a:solidFill>
                <a:latin typeface="Times New Roman" pitchFamily="33" charset="0"/>
                <a:ea typeface="+mn-ea"/>
                <a:cs typeface="+mn-cs"/>
              </a:rPr>
              <a:t>or alpha particles. These particles result from radioactive decay and are distressingly</a:t>
            </a:r>
          </a:p>
          <a:p>
            <a:r>
              <a:rPr kumimoji="1" lang="en-US" sz="1200" kern="1200" baseline="0" dirty="0">
                <a:solidFill>
                  <a:schemeClr val="tx1"/>
                </a:solidFill>
                <a:latin typeface="Times New Roman" pitchFamily="33" charset="0"/>
                <a:ea typeface="+mn-ea"/>
                <a:cs typeface="+mn-cs"/>
              </a:rPr>
              <a:t>common because radioactive nuclei are found in small quantities in nearly all</a:t>
            </a:r>
          </a:p>
          <a:p>
            <a:r>
              <a:rPr kumimoji="1" lang="en-US" sz="1200" kern="1200" baseline="0" dirty="0">
                <a:solidFill>
                  <a:schemeClr val="tx1"/>
                </a:solidFill>
                <a:latin typeface="Times New Roman" pitchFamily="33" charset="0"/>
                <a:ea typeface="+mn-ea"/>
                <a:cs typeface="+mn-cs"/>
              </a:rPr>
              <a:t>materials. Both hard and soft errors are clearly undesirable, and most modern main</a:t>
            </a:r>
          </a:p>
          <a:p>
            <a:r>
              <a:rPr kumimoji="1" lang="en-US" sz="1200" kern="1200" baseline="0" dirty="0">
                <a:solidFill>
                  <a:schemeClr val="tx1"/>
                </a:solidFill>
                <a:latin typeface="Times New Roman" pitchFamily="33" charset="0"/>
                <a:ea typeface="+mn-ea"/>
                <a:cs typeface="+mn-cs"/>
              </a:rPr>
              <a:t>memory systems include logic for both detecting and correcting errors.</a:t>
            </a:r>
            <a:endParaRPr lang="en-GB"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515CD0F-AC83-3144-A171-B3A02E924D72}" type="slidenum">
              <a:rPr lang="en-US"/>
              <a:pPr/>
              <a:t>19</a:t>
            </a:fld>
            <a:endParaRPr lang="en-US" dirty="0"/>
          </a:p>
        </p:txBody>
      </p:sp>
      <p:sp>
        <p:nvSpPr>
          <p:cNvPr id="114690" name="Rectangle 2"/>
          <p:cNvSpPr>
            <a:spLocks noGrp="1" noRot="1" noChangeAspect="1" noChangeArrowheads="1" noTextEdit="1"/>
          </p:cNvSpPr>
          <p:nvPr>
            <p:ph type="sldImg"/>
          </p:nvPr>
        </p:nvSpPr>
        <p:spPr>
          <a:ln/>
        </p:spPr>
      </p:sp>
      <p:sp>
        <p:nvSpPr>
          <p:cNvPr id="114691" name="Rectangle 3"/>
          <p:cNvSpPr>
            <a:spLocks noGrp="1" noChangeArrowheads="1"/>
          </p:cNvSpPr>
          <p:nvPr>
            <p:ph type="body" idx="1"/>
          </p:nvPr>
        </p:nvSpPr>
        <p:spPr/>
        <p:txBody>
          <a:bodyPr/>
          <a:lstStyle/>
          <a:p>
            <a:r>
              <a:rPr kumimoji="1" lang="en-US" sz="1200" kern="1200" baseline="0" dirty="0">
                <a:solidFill>
                  <a:schemeClr val="tx1"/>
                </a:solidFill>
                <a:latin typeface="Times New Roman" pitchFamily="33" charset="0"/>
                <a:ea typeface="+mn-ea"/>
                <a:cs typeface="+mn-cs"/>
              </a:rPr>
              <a:t>Figure 5.7 illustrates in general terms how the process is carried out. When</a:t>
            </a:r>
          </a:p>
          <a:p>
            <a:r>
              <a:rPr kumimoji="1" lang="en-US" sz="1200" kern="1200" baseline="0" dirty="0">
                <a:solidFill>
                  <a:schemeClr val="tx1"/>
                </a:solidFill>
                <a:latin typeface="Times New Roman" pitchFamily="33" charset="0"/>
                <a:ea typeface="+mn-ea"/>
                <a:cs typeface="+mn-cs"/>
              </a:rPr>
              <a:t>data are to be written into memory, a calculation, depicted as a function </a:t>
            </a:r>
            <a:r>
              <a:rPr kumimoji="1" lang="en-US" sz="1200" i="1" kern="1200" baseline="0" dirty="0">
                <a:solidFill>
                  <a:schemeClr val="tx1"/>
                </a:solidFill>
                <a:latin typeface="Times New Roman" pitchFamily="33" charset="0"/>
                <a:ea typeface="+mn-ea"/>
                <a:cs typeface="+mn-cs"/>
              </a:rPr>
              <a:t>f, </a:t>
            </a:r>
            <a:r>
              <a:rPr kumimoji="1" lang="en-US" sz="1200" i="0" kern="1200" baseline="0" dirty="0">
                <a:solidFill>
                  <a:schemeClr val="tx1"/>
                </a:solidFill>
                <a:latin typeface="Times New Roman" pitchFamily="33" charset="0"/>
                <a:ea typeface="+mn-ea"/>
                <a:cs typeface="+mn-cs"/>
              </a:rPr>
              <a:t>is performed</a:t>
            </a:r>
          </a:p>
          <a:p>
            <a:r>
              <a:rPr kumimoji="1" lang="en-US" sz="1200" kern="1200" baseline="0" dirty="0">
                <a:solidFill>
                  <a:schemeClr val="tx1"/>
                </a:solidFill>
                <a:latin typeface="Times New Roman" pitchFamily="33" charset="0"/>
                <a:ea typeface="+mn-ea"/>
                <a:cs typeface="+mn-cs"/>
              </a:rPr>
              <a:t>on the data to produce a code. Both the code and the data are stored. Thus,</a:t>
            </a:r>
          </a:p>
          <a:p>
            <a:r>
              <a:rPr kumimoji="1" lang="en-US" sz="1200" kern="1200" baseline="0" dirty="0">
                <a:solidFill>
                  <a:schemeClr val="tx1"/>
                </a:solidFill>
                <a:latin typeface="Times New Roman" pitchFamily="33" charset="0"/>
                <a:ea typeface="+mn-ea"/>
                <a:cs typeface="+mn-cs"/>
              </a:rPr>
              <a:t>if an </a:t>
            </a:r>
            <a:r>
              <a:rPr kumimoji="1" lang="en-US" sz="1200" i="1" kern="1200" baseline="0" dirty="0">
                <a:solidFill>
                  <a:schemeClr val="tx1"/>
                </a:solidFill>
                <a:latin typeface="Times New Roman" pitchFamily="33" charset="0"/>
                <a:ea typeface="+mn-ea"/>
                <a:cs typeface="+mn-cs"/>
              </a:rPr>
              <a:t>M-</a:t>
            </a:r>
            <a:r>
              <a:rPr kumimoji="1" lang="en-US" sz="1200" i="0" kern="1200" baseline="0" dirty="0">
                <a:solidFill>
                  <a:schemeClr val="tx1"/>
                </a:solidFill>
                <a:latin typeface="Times New Roman" pitchFamily="33" charset="0"/>
                <a:ea typeface="+mn-ea"/>
                <a:cs typeface="+mn-cs"/>
              </a:rPr>
              <a:t>bit word of data is to be stored and the code is of length </a:t>
            </a:r>
            <a:r>
              <a:rPr kumimoji="1" lang="en-US" sz="1200" i="1" kern="1200" baseline="0" dirty="0">
                <a:solidFill>
                  <a:schemeClr val="tx1"/>
                </a:solidFill>
                <a:latin typeface="Times New Roman" pitchFamily="33" charset="0"/>
                <a:ea typeface="+mn-ea"/>
                <a:cs typeface="+mn-cs"/>
              </a:rPr>
              <a:t>K </a:t>
            </a:r>
            <a:r>
              <a:rPr kumimoji="1" lang="en-US" sz="1200" i="0" kern="1200" baseline="0" dirty="0">
                <a:solidFill>
                  <a:schemeClr val="tx1"/>
                </a:solidFill>
                <a:latin typeface="Times New Roman" pitchFamily="33" charset="0"/>
                <a:ea typeface="+mn-ea"/>
                <a:cs typeface="+mn-cs"/>
              </a:rPr>
              <a:t>bits, then the</a:t>
            </a:r>
          </a:p>
          <a:p>
            <a:r>
              <a:rPr kumimoji="1" lang="en-US" sz="1200" kern="1200" baseline="0" dirty="0">
                <a:solidFill>
                  <a:schemeClr val="tx1"/>
                </a:solidFill>
                <a:latin typeface="Times New Roman" pitchFamily="33" charset="0"/>
                <a:ea typeface="+mn-ea"/>
                <a:cs typeface="+mn-cs"/>
              </a:rPr>
              <a:t>actual size of the stored word is </a:t>
            </a:r>
            <a:r>
              <a:rPr kumimoji="1" lang="en-US" sz="1200" i="1" kern="1200" baseline="0" dirty="0">
                <a:solidFill>
                  <a:schemeClr val="tx1"/>
                </a:solidFill>
                <a:latin typeface="Times New Roman" pitchFamily="33" charset="0"/>
                <a:ea typeface="+mn-ea"/>
                <a:cs typeface="+mn-cs"/>
              </a:rPr>
              <a:t>M + K bits.</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When the previously stored word is read out, the code is used to detect and possibly</a:t>
            </a:r>
          </a:p>
          <a:p>
            <a:r>
              <a:rPr kumimoji="1" lang="en-US" sz="1200" kern="1200" baseline="0" dirty="0">
                <a:solidFill>
                  <a:schemeClr val="tx1"/>
                </a:solidFill>
                <a:latin typeface="Times New Roman" pitchFamily="33" charset="0"/>
                <a:ea typeface="+mn-ea"/>
                <a:cs typeface="+mn-cs"/>
              </a:rPr>
              <a:t>correct errors. A new set of </a:t>
            </a:r>
            <a:r>
              <a:rPr kumimoji="1" lang="en-US" sz="1200" i="1" kern="1200" baseline="0" dirty="0">
                <a:solidFill>
                  <a:schemeClr val="tx1"/>
                </a:solidFill>
                <a:latin typeface="Times New Roman" pitchFamily="33" charset="0"/>
                <a:ea typeface="+mn-ea"/>
                <a:cs typeface="+mn-cs"/>
              </a:rPr>
              <a:t>K </a:t>
            </a:r>
            <a:r>
              <a:rPr kumimoji="1" lang="en-US" sz="1200" i="0" kern="1200" baseline="0" dirty="0">
                <a:solidFill>
                  <a:schemeClr val="tx1"/>
                </a:solidFill>
                <a:latin typeface="Times New Roman" pitchFamily="33" charset="0"/>
                <a:ea typeface="+mn-ea"/>
                <a:cs typeface="+mn-cs"/>
              </a:rPr>
              <a:t>code bits is generated from the M data bits and</a:t>
            </a:r>
          </a:p>
          <a:p>
            <a:r>
              <a:rPr kumimoji="1" lang="en-US" sz="1200" kern="1200" baseline="0" dirty="0">
                <a:solidFill>
                  <a:schemeClr val="tx1"/>
                </a:solidFill>
                <a:latin typeface="Times New Roman" pitchFamily="33" charset="0"/>
                <a:ea typeface="+mn-ea"/>
                <a:cs typeface="+mn-cs"/>
              </a:rPr>
              <a:t>compared with the fetched code bits. The comparison yields one of three results:</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 No errors are detected. The fetched data bits are sent out.</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 An error is detected, and it is possible to correct the error. The data bits plus</a:t>
            </a:r>
          </a:p>
          <a:p>
            <a:r>
              <a:rPr kumimoji="1" lang="en-US" sz="1200" b="1" kern="1200" baseline="0" dirty="0">
                <a:solidFill>
                  <a:schemeClr val="tx1"/>
                </a:solidFill>
                <a:latin typeface="Times New Roman" pitchFamily="33" charset="0"/>
                <a:ea typeface="+mn-ea"/>
                <a:cs typeface="+mn-cs"/>
              </a:rPr>
              <a:t>error correction </a:t>
            </a:r>
            <a:r>
              <a:rPr kumimoji="1" lang="en-US" sz="1200" b="0" kern="1200" baseline="0" dirty="0">
                <a:solidFill>
                  <a:schemeClr val="tx1"/>
                </a:solidFill>
                <a:latin typeface="Times New Roman" pitchFamily="33" charset="0"/>
                <a:ea typeface="+mn-ea"/>
                <a:cs typeface="+mn-cs"/>
              </a:rPr>
              <a:t>bits are fed into a corrector, which produces a corrected set of</a:t>
            </a:r>
          </a:p>
          <a:p>
            <a:r>
              <a:rPr kumimoji="1" lang="en-US" sz="1200" i="1" kern="1200" baseline="0" dirty="0">
                <a:solidFill>
                  <a:schemeClr val="tx1"/>
                </a:solidFill>
                <a:latin typeface="Times New Roman" pitchFamily="33" charset="0"/>
                <a:ea typeface="+mn-ea"/>
                <a:cs typeface="+mn-cs"/>
              </a:rPr>
              <a:t>M </a:t>
            </a:r>
            <a:r>
              <a:rPr kumimoji="1" lang="en-US" sz="1200" i="0" kern="1200" baseline="0" dirty="0">
                <a:solidFill>
                  <a:schemeClr val="tx1"/>
                </a:solidFill>
                <a:latin typeface="Times New Roman" pitchFamily="33" charset="0"/>
                <a:ea typeface="+mn-ea"/>
                <a:cs typeface="+mn-cs"/>
              </a:rPr>
              <a:t>bits to be sent out</a:t>
            </a:r>
            <a:r>
              <a:rPr kumimoji="1" lang="en-US" sz="1200" i="1" kern="1200" baseline="0" dirty="0">
                <a:solidFill>
                  <a:schemeClr val="tx1"/>
                </a:solidFill>
                <a:latin typeface="Times New Roman" pitchFamily="33" charset="0"/>
                <a:ea typeface="+mn-ea"/>
                <a:cs typeface="+mn-cs"/>
              </a:rPr>
              <a:t>.</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 An error is detected, but it is not possible to correct it. This condition is reported.</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Codes that operate in this fashion are referred to as </a:t>
            </a:r>
            <a:r>
              <a:rPr kumimoji="1" lang="en-US" sz="1200" b="1" kern="1200" baseline="0" dirty="0">
                <a:solidFill>
                  <a:schemeClr val="tx1"/>
                </a:solidFill>
                <a:latin typeface="Times New Roman" pitchFamily="33" charset="0"/>
                <a:ea typeface="+mn-ea"/>
                <a:cs typeface="+mn-cs"/>
              </a:rPr>
              <a:t>error-correcting codes. </a:t>
            </a:r>
            <a:r>
              <a:rPr kumimoji="1" lang="en-US" sz="1200" b="0" kern="1200" baseline="0" dirty="0">
                <a:solidFill>
                  <a:schemeClr val="tx1"/>
                </a:solidFill>
                <a:latin typeface="Times New Roman" pitchFamily="33" charset="0"/>
                <a:ea typeface="+mn-ea"/>
                <a:cs typeface="+mn-cs"/>
              </a:rPr>
              <a:t>A</a:t>
            </a:r>
          </a:p>
          <a:p>
            <a:r>
              <a:rPr kumimoji="1" lang="en-US" sz="1200" kern="1200" baseline="0" dirty="0">
                <a:solidFill>
                  <a:schemeClr val="tx1"/>
                </a:solidFill>
                <a:latin typeface="Times New Roman" pitchFamily="33" charset="0"/>
                <a:ea typeface="+mn-ea"/>
                <a:cs typeface="+mn-cs"/>
              </a:rPr>
              <a:t>code is characterized by the number of bit errors in a word that it can correct and detect.</a:t>
            </a:r>
            <a:endParaRPr lang="en-GB"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kumimoji="1" lang="en-US" sz="1200" kern="1200" baseline="0" dirty="0">
                <a:solidFill>
                  <a:schemeClr val="tx1"/>
                </a:solidFill>
                <a:latin typeface="Times New Roman" pitchFamily="33" charset="0"/>
                <a:ea typeface="+mn-ea"/>
                <a:cs typeface="+mn-cs"/>
              </a:rPr>
              <a:t>The simplest of the error-correcting codes is the </a:t>
            </a:r>
            <a:r>
              <a:rPr kumimoji="1" lang="en-US" sz="1200" b="1" kern="1200" baseline="0" dirty="0">
                <a:solidFill>
                  <a:schemeClr val="tx1"/>
                </a:solidFill>
                <a:latin typeface="Times New Roman" pitchFamily="33" charset="0"/>
                <a:ea typeface="+mn-ea"/>
                <a:cs typeface="+mn-cs"/>
              </a:rPr>
              <a:t>Hamming code </a:t>
            </a:r>
            <a:r>
              <a:rPr kumimoji="1" lang="en-US" sz="1200" b="0" kern="1200" baseline="0" dirty="0">
                <a:solidFill>
                  <a:schemeClr val="tx1"/>
                </a:solidFill>
                <a:latin typeface="Times New Roman" pitchFamily="33" charset="0"/>
                <a:ea typeface="+mn-ea"/>
                <a:cs typeface="+mn-cs"/>
              </a:rPr>
              <a:t>devised by</a:t>
            </a:r>
          </a:p>
          <a:p>
            <a:r>
              <a:rPr kumimoji="1" lang="en-US" sz="1200" kern="1200" baseline="0" dirty="0">
                <a:solidFill>
                  <a:schemeClr val="tx1"/>
                </a:solidFill>
                <a:latin typeface="Times New Roman" pitchFamily="33" charset="0"/>
                <a:ea typeface="+mn-ea"/>
                <a:cs typeface="+mn-cs"/>
              </a:rPr>
              <a:t>Richard Hamming at Bell Laboratories. Figure 5.8 uses Venn diagrams to illustrate</a:t>
            </a:r>
          </a:p>
          <a:p>
            <a:r>
              <a:rPr kumimoji="1" lang="en-US" sz="1200" kern="1200" baseline="0" dirty="0">
                <a:solidFill>
                  <a:schemeClr val="tx1"/>
                </a:solidFill>
                <a:latin typeface="Times New Roman" pitchFamily="33" charset="0"/>
                <a:ea typeface="+mn-ea"/>
                <a:cs typeface="+mn-cs"/>
              </a:rPr>
              <a:t>the use of this code on 4-bit words (</a:t>
            </a:r>
            <a:r>
              <a:rPr kumimoji="1" lang="en-US" sz="1200" i="1" kern="1200" baseline="0" dirty="0">
                <a:solidFill>
                  <a:schemeClr val="tx1"/>
                </a:solidFill>
                <a:latin typeface="Times New Roman" pitchFamily="33" charset="0"/>
                <a:ea typeface="+mn-ea"/>
                <a:cs typeface="+mn-cs"/>
              </a:rPr>
              <a:t>M = 4). </a:t>
            </a:r>
            <a:r>
              <a:rPr kumimoji="1" lang="en-US" sz="1200" i="0" kern="1200" baseline="0" dirty="0">
                <a:solidFill>
                  <a:schemeClr val="tx1"/>
                </a:solidFill>
                <a:latin typeface="Times New Roman" pitchFamily="33" charset="0"/>
                <a:ea typeface="+mn-ea"/>
                <a:cs typeface="+mn-cs"/>
              </a:rPr>
              <a:t>With three intersecting circles,</a:t>
            </a:r>
          </a:p>
          <a:p>
            <a:r>
              <a:rPr kumimoji="1" lang="en-US" sz="1200" kern="1200" baseline="0" dirty="0">
                <a:solidFill>
                  <a:schemeClr val="tx1"/>
                </a:solidFill>
                <a:latin typeface="Times New Roman" pitchFamily="33" charset="0"/>
                <a:ea typeface="+mn-ea"/>
                <a:cs typeface="+mn-cs"/>
              </a:rPr>
              <a:t>there are seven compartments. We assign the 4 data bits to the inner compartments</a:t>
            </a:r>
          </a:p>
          <a:p>
            <a:r>
              <a:rPr kumimoji="1" lang="en-US" sz="1200" kern="1200" baseline="0" dirty="0">
                <a:solidFill>
                  <a:schemeClr val="tx1"/>
                </a:solidFill>
                <a:latin typeface="Times New Roman" pitchFamily="33" charset="0"/>
                <a:ea typeface="+mn-ea"/>
                <a:cs typeface="+mn-cs"/>
              </a:rPr>
              <a:t>(Figure5.8a). The remaining compartments are filled with what are called </a:t>
            </a:r>
            <a:r>
              <a:rPr kumimoji="1" lang="en-US" sz="1200" i="1" kern="1200" baseline="0" dirty="0">
                <a:solidFill>
                  <a:schemeClr val="tx1"/>
                </a:solidFill>
                <a:latin typeface="Times New Roman" pitchFamily="33" charset="0"/>
                <a:ea typeface="+mn-ea"/>
                <a:cs typeface="+mn-cs"/>
              </a:rPr>
              <a:t>parity</a:t>
            </a:r>
          </a:p>
          <a:p>
            <a:r>
              <a:rPr kumimoji="1" lang="en-US" sz="1200" i="1" kern="1200" baseline="0" dirty="0">
                <a:solidFill>
                  <a:schemeClr val="tx1"/>
                </a:solidFill>
                <a:latin typeface="Times New Roman" pitchFamily="33" charset="0"/>
                <a:ea typeface="+mn-ea"/>
                <a:cs typeface="+mn-cs"/>
              </a:rPr>
              <a:t>bits. </a:t>
            </a:r>
            <a:r>
              <a:rPr kumimoji="1" lang="en-US" sz="1200" i="0" kern="1200" baseline="0" dirty="0">
                <a:solidFill>
                  <a:schemeClr val="tx1"/>
                </a:solidFill>
                <a:latin typeface="Times New Roman" pitchFamily="33" charset="0"/>
                <a:ea typeface="+mn-ea"/>
                <a:cs typeface="+mn-cs"/>
              </a:rPr>
              <a:t>Each parity bit is chosen so that the total number of 1s in its circle is even</a:t>
            </a:r>
          </a:p>
          <a:p>
            <a:r>
              <a:rPr kumimoji="1" lang="en-US" sz="1200" kern="1200" baseline="0" dirty="0">
                <a:solidFill>
                  <a:schemeClr val="tx1"/>
                </a:solidFill>
                <a:latin typeface="Times New Roman" pitchFamily="33" charset="0"/>
                <a:ea typeface="+mn-ea"/>
                <a:cs typeface="+mn-cs"/>
              </a:rPr>
              <a:t>(Figure5.8b). Thus, because circle A includes three data 1s, the parity bit in that</a:t>
            </a:r>
          </a:p>
          <a:p>
            <a:r>
              <a:rPr kumimoji="1" lang="en-US" sz="1200" kern="1200" baseline="0" dirty="0">
                <a:solidFill>
                  <a:schemeClr val="tx1"/>
                </a:solidFill>
                <a:latin typeface="Times New Roman" pitchFamily="33" charset="0"/>
                <a:ea typeface="+mn-ea"/>
                <a:cs typeface="+mn-cs"/>
              </a:rPr>
              <a:t>circle is set to 1. Now, if an error changes one of the data bits (Figure 5.8c), it is easily</a:t>
            </a:r>
          </a:p>
          <a:p>
            <a:r>
              <a:rPr kumimoji="1" lang="en-US" sz="1200" kern="1200" baseline="0" dirty="0">
                <a:solidFill>
                  <a:schemeClr val="tx1"/>
                </a:solidFill>
                <a:latin typeface="Times New Roman" pitchFamily="33" charset="0"/>
                <a:ea typeface="+mn-ea"/>
                <a:cs typeface="+mn-cs"/>
              </a:rPr>
              <a:t>found. By checking the parity bits, discrepancies are found in circle A and circle</a:t>
            </a:r>
          </a:p>
          <a:p>
            <a:r>
              <a:rPr kumimoji="1" lang="en-US" sz="1200" kern="1200" baseline="0" dirty="0">
                <a:solidFill>
                  <a:schemeClr val="tx1"/>
                </a:solidFill>
                <a:latin typeface="Times New Roman" pitchFamily="33" charset="0"/>
                <a:ea typeface="+mn-ea"/>
                <a:cs typeface="+mn-cs"/>
              </a:rPr>
              <a:t>C but not in circle B. Only one of the seven compartments is in A and C but not B.</a:t>
            </a:r>
          </a:p>
          <a:p>
            <a:r>
              <a:rPr kumimoji="1" lang="en-US" sz="1200" kern="1200" baseline="0" dirty="0">
                <a:solidFill>
                  <a:schemeClr val="tx1"/>
                </a:solidFill>
                <a:latin typeface="Times New Roman" pitchFamily="33" charset="0"/>
                <a:ea typeface="+mn-ea"/>
                <a:cs typeface="+mn-cs"/>
              </a:rPr>
              <a:t>The error can therefore be corrected by changing that bit.</a:t>
            </a:r>
            <a:endParaRPr lang="en-US" dirty="0"/>
          </a:p>
        </p:txBody>
      </p:sp>
      <p:sp>
        <p:nvSpPr>
          <p:cNvPr id="4" name="Slide Number Placeholder 3"/>
          <p:cNvSpPr>
            <a:spLocks noGrp="1"/>
          </p:cNvSpPr>
          <p:nvPr>
            <p:ph type="sldNum" sz="quarter" idx="10"/>
          </p:nvPr>
        </p:nvSpPr>
        <p:spPr/>
        <p:txBody>
          <a:bodyPr/>
          <a:lstStyle/>
          <a:p>
            <a:fld id="{FAF100D4-BB46-6748-84D4-F681254872AC}" type="slidenum">
              <a:rPr lang="en-US" smtClean="0"/>
              <a:pPr/>
              <a:t>20</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8068F92-8AEC-D440-9E10-926B51F83CF2}" type="slidenum">
              <a:rPr lang="en-US"/>
              <a:pPr/>
              <a:t>21</a:t>
            </a:fld>
            <a:endParaRPr lang="en-US" dirty="0"/>
          </a:p>
        </p:txBody>
      </p:sp>
      <p:sp>
        <p:nvSpPr>
          <p:cNvPr id="113666" name="Rectangle 2"/>
          <p:cNvSpPr>
            <a:spLocks noGrp="1" noRot="1" noChangeAspect="1" noChangeArrowheads="1" noTextEdit="1"/>
          </p:cNvSpPr>
          <p:nvPr>
            <p:ph type="sldImg"/>
          </p:nvPr>
        </p:nvSpPr>
        <p:spPr>
          <a:ln/>
        </p:spPr>
      </p:sp>
      <p:sp>
        <p:nvSpPr>
          <p:cNvPr id="113667" name="Rectangle 3"/>
          <p:cNvSpPr>
            <a:spLocks noGrp="1" noChangeArrowheads="1"/>
          </p:cNvSpPr>
          <p:nvPr>
            <p:ph type="body" idx="1"/>
          </p:nvPr>
        </p:nvSpPr>
        <p:spPr/>
        <p:txBody>
          <a:bodyPr/>
          <a:lstStyle/>
          <a:p>
            <a:r>
              <a:rPr kumimoji="1" lang="en-US" sz="1200" kern="1200" baseline="0" dirty="0">
                <a:solidFill>
                  <a:schemeClr val="tx1"/>
                </a:solidFill>
                <a:latin typeface="Times New Roman" pitchFamily="33" charset="0"/>
                <a:ea typeface="+mn-ea"/>
                <a:cs typeface="+mn-cs"/>
              </a:rPr>
              <a:t>A semiconductor memory system is subject to errors. These can be categorized as</a:t>
            </a:r>
          </a:p>
          <a:p>
            <a:r>
              <a:rPr kumimoji="1" lang="en-US" sz="1200" kern="1200" baseline="0" dirty="0">
                <a:solidFill>
                  <a:schemeClr val="tx1"/>
                </a:solidFill>
                <a:latin typeface="Times New Roman" pitchFamily="33" charset="0"/>
                <a:ea typeface="+mn-ea"/>
                <a:cs typeface="+mn-cs"/>
              </a:rPr>
              <a:t>hard failures and soft errors. A </a:t>
            </a:r>
            <a:r>
              <a:rPr kumimoji="1" lang="en-US" sz="1200" b="1" kern="1200" baseline="0" dirty="0">
                <a:solidFill>
                  <a:schemeClr val="tx1"/>
                </a:solidFill>
                <a:latin typeface="Times New Roman" pitchFamily="33" charset="0"/>
                <a:ea typeface="+mn-ea"/>
                <a:cs typeface="+mn-cs"/>
              </a:rPr>
              <a:t>hard failure </a:t>
            </a:r>
            <a:r>
              <a:rPr kumimoji="1" lang="en-US" sz="1200" b="0" kern="1200" baseline="0" dirty="0">
                <a:solidFill>
                  <a:schemeClr val="tx1"/>
                </a:solidFill>
                <a:latin typeface="Times New Roman" pitchFamily="33" charset="0"/>
                <a:ea typeface="+mn-ea"/>
                <a:cs typeface="+mn-cs"/>
              </a:rPr>
              <a:t>is a permanent physical defect so that</a:t>
            </a:r>
          </a:p>
          <a:p>
            <a:r>
              <a:rPr kumimoji="1" lang="en-US" sz="1200" kern="1200" baseline="0" dirty="0">
                <a:solidFill>
                  <a:schemeClr val="tx1"/>
                </a:solidFill>
                <a:latin typeface="Times New Roman" pitchFamily="33" charset="0"/>
                <a:ea typeface="+mn-ea"/>
                <a:cs typeface="+mn-cs"/>
              </a:rPr>
              <a:t>the memory cell or cells affected cannot reliably store data but become stuck at</a:t>
            </a:r>
          </a:p>
          <a:p>
            <a:r>
              <a:rPr kumimoji="1" lang="en-US" sz="1200" kern="1200" baseline="0" dirty="0">
                <a:solidFill>
                  <a:schemeClr val="tx1"/>
                </a:solidFill>
                <a:latin typeface="Times New Roman" pitchFamily="33" charset="0"/>
                <a:ea typeface="+mn-ea"/>
                <a:cs typeface="+mn-cs"/>
              </a:rPr>
              <a:t>0 or 1 or switch erratically between 0 and 1. Hard errors can be caused by harsh</a:t>
            </a:r>
          </a:p>
          <a:p>
            <a:r>
              <a:rPr kumimoji="1" lang="en-US" sz="1200" kern="1200" baseline="0" dirty="0">
                <a:solidFill>
                  <a:schemeClr val="tx1"/>
                </a:solidFill>
                <a:latin typeface="Times New Roman" pitchFamily="33" charset="0"/>
                <a:ea typeface="+mn-ea"/>
                <a:cs typeface="+mn-cs"/>
              </a:rPr>
              <a:t>environmental abuse, manufacturing defects, and wear. A </a:t>
            </a:r>
            <a:r>
              <a:rPr kumimoji="1" lang="en-US" sz="1200" b="1" kern="1200" baseline="0" dirty="0">
                <a:solidFill>
                  <a:schemeClr val="tx1"/>
                </a:solidFill>
                <a:latin typeface="Times New Roman" pitchFamily="33" charset="0"/>
                <a:ea typeface="+mn-ea"/>
                <a:cs typeface="+mn-cs"/>
              </a:rPr>
              <a:t>soft error </a:t>
            </a:r>
            <a:r>
              <a:rPr kumimoji="1" lang="en-US" sz="1200" b="0" kern="1200" baseline="0" dirty="0">
                <a:solidFill>
                  <a:schemeClr val="tx1"/>
                </a:solidFill>
                <a:latin typeface="Times New Roman" pitchFamily="33" charset="0"/>
                <a:ea typeface="+mn-ea"/>
                <a:cs typeface="+mn-cs"/>
              </a:rPr>
              <a:t>is a random,</a:t>
            </a:r>
          </a:p>
          <a:p>
            <a:r>
              <a:rPr kumimoji="1" lang="en-US" sz="1200" kern="1200" baseline="0" dirty="0">
                <a:solidFill>
                  <a:schemeClr val="tx1"/>
                </a:solidFill>
                <a:latin typeface="Times New Roman" pitchFamily="33" charset="0"/>
                <a:ea typeface="+mn-ea"/>
                <a:cs typeface="+mn-cs"/>
              </a:rPr>
              <a:t>nondestructive event that alters the contents of one or more memory cells without</a:t>
            </a:r>
          </a:p>
          <a:p>
            <a:r>
              <a:rPr kumimoji="1" lang="en-US" sz="1200" kern="1200" baseline="0" dirty="0">
                <a:solidFill>
                  <a:schemeClr val="tx1"/>
                </a:solidFill>
                <a:latin typeface="Times New Roman" pitchFamily="33" charset="0"/>
                <a:ea typeface="+mn-ea"/>
                <a:cs typeface="+mn-cs"/>
              </a:rPr>
              <a:t>damaging the memory. Soft errors can be caused by power supply problems</a:t>
            </a:r>
          </a:p>
          <a:p>
            <a:r>
              <a:rPr kumimoji="1" lang="en-US" sz="1200" kern="1200" baseline="0" dirty="0">
                <a:solidFill>
                  <a:schemeClr val="tx1"/>
                </a:solidFill>
                <a:latin typeface="Times New Roman" pitchFamily="33" charset="0"/>
                <a:ea typeface="+mn-ea"/>
                <a:cs typeface="+mn-cs"/>
              </a:rPr>
              <a:t>or alpha particles. These particles result from radioactive decay and are distressingly</a:t>
            </a:r>
          </a:p>
          <a:p>
            <a:r>
              <a:rPr kumimoji="1" lang="en-US" sz="1200" kern="1200" baseline="0" dirty="0">
                <a:solidFill>
                  <a:schemeClr val="tx1"/>
                </a:solidFill>
                <a:latin typeface="Times New Roman" pitchFamily="33" charset="0"/>
                <a:ea typeface="+mn-ea"/>
                <a:cs typeface="+mn-cs"/>
              </a:rPr>
              <a:t>common because radioactive nuclei are found in small quantities in nearly all</a:t>
            </a:r>
          </a:p>
          <a:p>
            <a:r>
              <a:rPr kumimoji="1" lang="en-US" sz="1200" kern="1200" baseline="0" dirty="0">
                <a:solidFill>
                  <a:schemeClr val="tx1"/>
                </a:solidFill>
                <a:latin typeface="Times New Roman" pitchFamily="33" charset="0"/>
                <a:ea typeface="+mn-ea"/>
                <a:cs typeface="+mn-cs"/>
              </a:rPr>
              <a:t>materials. Both hard and soft errors are clearly undesirable, and most modern main</a:t>
            </a:r>
          </a:p>
          <a:p>
            <a:r>
              <a:rPr kumimoji="1" lang="en-US" sz="1200" kern="1200" baseline="0" dirty="0">
                <a:solidFill>
                  <a:schemeClr val="tx1"/>
                </a:solidFill>
                <a:latin typeface="Times New Roman" pitchFamily="33" charset="0"/>
                <a:ea typeface="+mn-ea"/>
                <a:cs typeface="+mn-cs"/>
              </a:rPr>
              <a:t>memory systems include logic for both detecting and correcting errors.</a:t>
            </a:r>
            <a:endParaRPr lang="en-GB"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kumimoji="1" lang="en-US" sz="1200" kern="1200" baseline="0" dirty="0">
                <a:solidFill>
                  <a:schemeClr val="tx1"/>
                </a:solidFill>
                <a:latin typeface="Times New Roman" pitchFamily="33" charset="0"/>
                <a:ea typeface="+mn-ea"/>
                <a:cs typeface="+mn-cs"/>
              </a:rPr>
              <a:t>To achieve these characteristics, the data and check bits are arranged into a</a:t>
            </a:r>
          </a:p>
          <a:p>
            <a:r>
              <a:rPr kumimoji="1" lang="en-US" sz="1200" kern="1200" baseline="0" dirty="0">
                <a:solidFill>
                  <a:schemeClr val="tx1"/>
                </a:solidFill>
                <a:latin typeface="Times New Roman" pitchFamily="33" charset="0"/>
                <a:ea typeface="+mn-ea"/>
                <a:cs typeface="+mn-cs"/>
              </a:rPr>
              <a:t>12-bit word as depicted in Figure 5.9. The bit positions are numbered from 1 to 12.</a:t>
            </a:r>
          </a:p>
          <a:p>
            <a:r>
              <a:rPr kumimoji="1" lang="en-US" sz="1200" kern="1200" baseline="0" dirty="0">
                <a:solidFill>
                  <a:schemeClr val="tx1"/>
                </a:solidFill>
                <a:latin typeface="Times New Roman" pitchFamily="33" charset="0"/>
                <a:ea typeface="+mn-ea"/>
                <a:cs typeface="+mn-cs"/>
              </a:rPr>
              <a:t>Those bit positions whose position numbers are powers of 2 are designated as check</a:t>
            </a:r>
          </a:p>
          <a:p>
            <a:r>
              <a:rPr kumimoji="1" lang="en-US" sz="1200" kern="1200" baseline="0" dirty="0">
                <a:solidFill>
                  <a:schemeClr val="tx1"/>
                </a:solidFill>
                <a:latin typeface="Times New Roman" pitchFamily="33" charset="0"/>
                <a:ea typeface="+mn-ea"/>
                <a:cs typeface="+mn-cs"/>
              </a:rPr>
              <a:t>bits.</a:t>
            </a:r>
            <a:endParaRPr lang="en-US" dirty="0"/>
          </a:p>
        </p:txBody>
      </p:sp>
      <p:sp>
        <p:nvSpPr>
          <p:cNvPr id="4" name="Slide Number Placeholder 3"/>
          <p:cNvSpPr>
            <a:spLocks noGrp="1"/>
          </p:cNvSpPr>
          <p:nvPr>
            <p:ph type="sldNum" sz="quarter" idx="10"/>
          </p:nvPr>
        </p:nvSpPr>
        <p:spPr/>
        <p:txBody>
          <a:bodyPr/>
          <a:lstStyle/>
          <a:p>
            <a:fld id="{FAF100D4-BB46-6748-84D4-F681254872AC}" type="slidenum">
              <a:rPr lang="en-US" smtClean="0"/>
              <a:pPr/>
              <a:t>22</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kumimoji="1" lang="en-US" sz="1200" kern="1200" baseline="0" dirty="0">
                <a:solidFill>
                  <a:schemeClr val="tx1"/>
                </a:solidFill>
                <a:latin typeface="Times New Roman" pitchFamily="33" charset="0"/>
                <a:ea typeface="+mn-ea"/>
                <a:cs typeface="+mn-cs"/>
              </a:rPr>
              <a:t>Figure 5.10 illustrates the calculation. The data and check bits are</a:t>
            </a:r>
          </a:p>
          <a:p>
            <a:r>
              <a:rPr kumimoji="1" lang="en-US" sz="1200" kern="1200" baseline="0" dirty="0">
                <a:solidFill>
                  <a:schemeClr val="tx1"/>
                </a:solidFill>
                <a:latin typeface="Times New Roman" pitchFamily="33" charset="0"/>
                <a:ea typeface="+mn-ea"/>
                <a:cs typeface="+mn-cs"/>
              </a:rPr>
              <a:t>positioned properly in the 12-bit word. Four of the data bits have a value 1 (shaded</a:t>
            </a:r>
          </a:p>
          <a:p>
            <a:r>
              <a:rPr kumimoji="1" lang="en-US" sz="1200" kern="1200" baseline="0" dirty="0">
                <a:solidFill>
                  <a:schemeClr val="tx1"/>
                </a:solidFill>
                <a:latin typeface="Times New Roman" pitchFamily="33" charset="0"/>
                <a:ea typeface="+mn-ea"/>
                <a:cs typeface="+mn-cs"/>
              </a:rPr>
              <a:t>in the table), and their bit position values are XORed to produce the Hamming</a:t>
            </a:r>
          </a:p>
          <a:p>
            <a:r>
              <a:rPr kumimoji="1" lang="en-US" sz="1200" kern="1200" baseline="0" dirty="0">
                <a:solidFill>
                  <a:schemeClr val="tx1"/>
                </a:solidFill>
                <a:latin typeface="Times New Roman" pitchFamily="33" charset="0"/>
                <a:ea typeface="+mn-ea"/>
                <a:cs typeface="+mn-cs"/>
              </a:rPr>
              <a:t>code 0111, which forms the four check digits. The entire block that is stored is</a:t>
            </a:r>
          </a:p>
          <a:p>
            <a:r>
              <a:rPr kumimoji="1" lang="en-US" sz="1200" kern="1200" baseline="0" dirty="0">
                <a:solidFill>
                  <a:schemeClr val="tx1"/>
                </a:solidFill>
                <a:latin typeface="Times New Roman" pitchFamily="33" charset="0"/>
                <a:ea typeface="+mn-ea"/>
                <a:cs typeface="+mn-cs"/>
              </a:rPr>
              <a:t>001101001111. Suppose now that data bit 3, in bit position 6, sustains an error and is</a:t>
            </a:r>
          </a:p>
          <a:p>
            <a:r>
              <a:rPr kumimoji="1" lang="en-US" sz="1200" kern="1200" baseline="0" dirty="0">
                <a:solidFill>
                  <a:schemeClr val="tx1"/>
                </a:solidFill>
                <a:latin typeface="Times New Roman" pitchFamily="33" charset="0"/>
                <a:ea typeface="+mn-ea"/>
                <a:cs typeface="+mn-cs"/>
              </a:rPr>
              <a:t>changed from 0 to 1. The resulting block is 001101101111, with a Hamming code of</a:t>
            </a:r>
          </a:p>
          <a:p>
            <a:r>
              <a:rPr kumimoji="1" lang="en-US" sz="1200" kern="1200" baseline="0" dirty="0">
                <a:solidFill>
                  <a:schemeClr val="tx1"/>
                </a:solidFill>
                <a:latin typeface="Times New Roman" pitchFamily="33" charset="0"/>
                <a:ea typeface="+mn-ea"/>
                <a:cs typeface="+mn-cs"/>
              </a:rPr>
              <a:t>0111. An XOR of the Hamming code and all of the bit position values for nonzero</a:t>
            </a:r>
          </a:p>
          <a:p>
            <a:r>
              <a:rPr kumimoji="1" lang="en-US" sz="1200" kern="1200" baseline="0" dirty="0">
                <a:solidFill>
                  <a:schemeClr val="tx1"/>
                </a:solidFill>
                <a:latin typeface="Times New Roman" pitchFamily="33" charset="0"/>
                <a:ea typeface="+mn-ea"/>
                <a:cs typeface="+mn-cs"/>
              </a:rPr>
              <a:t>data bits results in 0110. The nonzero result detects an error and indicates that the</a:t>
            </a:r>
          </a:p>
          <a:p>
            <a:r>
              <a:rPr kumimoji="1" lang="en-US" sz="1200" kern="1200" baseline="0" dirty="0">
                <a:solidFill>
                  <a:schemeClr val="tx1"/>
                </a:solidFill>
                <a:latin typeface="Times New Roman" pitchFamily="33" charset="0"/>
                <a:ea typeface="+mn-ea"/>
                <a:cs typeface="+mn-cs"/>
              </a:rPr>
              <a:t>error is in bit position 6.</a:t>
            </a:r>
            <a:endParaRPr lang="en-US" dirty="0"/>
          </a:p>
        </p:txBody>
      </p:sp>
      <p:sp>
        <p:nvSpPr>
          <p:cNvPr id="4" name="Slide Number Placeholder 3"/>
          <p:cNvSpPr>
            <a:spLocks noGrp="1"/>
          </p:cNvSpPr>
          <p:nvPr>
            <p:ph type="sldNum" sz="quarter" idx="10"/>
          </p:nvPr>
        </p:nvSpPr>
        <p:spPr/>
        <p:txBody>
          <a:bodyPr/>
          <a:lstStyle/>
          <a:p>
            <a:fld id="{FAF100D4-BB46-6748-84D4-F681254872AC}" type="slidenum">
              <a:rPr lang="en-US" smtClean="0"/>
              <a:pPr/>
              <a:t>23</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kumimoji="1" lang="en-US" sz="1200" kern="1200" baseline="0" dirty="0">
                <a:solidFill>
                  <a:schemeClr val="tx1"/>
                </a:solidFill>
                <a:latin typeface="Times New Roman" pitchFamily="33" charset="0"/>
                <a:ea typeface="+mn-ea"/>
                <a:cs typeface="+mn-cs"/>
              </a:rPr>
              <a:t>All of the memory types that we will explore in this chapter are random access. That is,</a:t>
            </a:r>
          </a:p>
          <a:p>
            <a:r>
              <a:rPr kumimoji="1" lang="en-US" sz="1200" kern="1200" baseline="0" dirty="0">
                <a:solidFill>
                  <a:schemeClr val="tx1"/>
                </a:solidFill>
                <a:latin typeface="Times New Roman" pitchFamily="33" charset="0"/>
                <a:ea typeface="+mn-ea"/>
                <a:cs typeface="+mn-cs"/>
              </a:rPr>
              <a:t>individual words of memory are directly accessed through wired-in addressing logic.</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Table 5.1 lists the major types of semiconductor memory. The most common</a:t>
            </a:r>
          </a:p>
          <a:p>
            <a:r>
              <a:rPr kumimoji="1" lang="en-US" sz="1200" kern="1200" baseline="0" dirty="0">
                <a:solidFill>
                  <a:schemeClr val="tx1"/>
                </a:solidFill>
                <a:latin typeface="Times New Roman" pitchFamily="33" charset="0"/>
                <a:ea typeface="+mn-ea"/>
                <a:cs typeface="+mn-cs"/>
              </a:rPr>
              <a:t>is referred to as </a:t>
            </a:r>
            <a:r>
              <a:rPr kumimoji="1" lang="en-US" sz="1200" i="1" kern="1200" baseline="0" dirty="0">
                <a:solidFill>
                  <a:schemeClr val="tx1"/>
                </a:solidFill>
                <a:latin typeface="Times New Roman" pitchFamily="33" charset="0"/>
                <a:ea typeface="+mn-ea"/>
                <a:cs typeface="+mn-cs"/>
              </a:rPr>
              <a:t>random-access memory (RAM). </a:t>
            </a:r>
            <a:r>
              <a:rPr kumimoji="1" lang="en-US" sz="1200" i="0" kern="1200" baseline="0" dirty="0">
                <a:solidFill>
                  <a:schemeClr val="tx1"/>
                </a:solidFill>
                <a:latin typeface="Times New Roman" pitchFamily="33" charset="0"/>
                <a:ea typeface="+mn-ea"/>
                <a:cs typeface="+mn-cs"/>
              </a:rPr>
              <a:t>This is, in fact, a misuse of the</a:t>
            </a:r>
          </a:p>
          <a:p>
            <a:r>
              <a:rPr kumimoji="1" lang="en-US" sz="1200" kern="1200" baseline="0" dirty="0">
                <a:solidFill>
                  <a:schemeClr val="tx1"/>
                </a:solidFill>
                <a:latin typeface="Times New Roman" pitchFamily="33" charset="0"/>
                <a:ea typeface="+mn-ea"/>
                <a:cs typeface="+mn-cs"/>
              </a:rPr>
              <a:t>term, because all of the types listed in the table are random access. One distinguishing</a:t>
            </a:r>
          </a:p>
          <a:p>
            <a:r>
              <a:rPr kumimoji="1" lang="en-US" sz="1200" kern="1200" baseline="0" dirty="0">
                <a:solidFill>
                  <a:schemeClr val="tx1"/>
                </a:solidFill>
                <a:latin typeface="Times New Roman" pitchFamily="33" charset="0"/>
                <a:ea typeface="+mn-ea"/>
                <a:cs typeface="+mn-cs"/>
              </a:rPr>
              <a:t>characteristic of memory that is designated as RAM is that it is possible</a:t>
            </a:r>
          </a:p>
          <a:p>
            <a:r>
              <a:rPr kumimoji="1" lang="en-US" sz="1200" kern="1200" baseline="0" dirty="0">
                <a:solidFill>
                  <a:schemeClr val="tx1"/>
                </a:solidFill>
                <a:latin typeface="Times New Roman" pitchFamily="33" charset="0"/>
                <a:ea typeface="+mn-ea"/>
                <a:cs typeface="+mn-cs"/>
              </a:rPr>
              <a:t>both to read data from the memory and to write new data into the memory easily</a:t>
            </a:r>
          </a:p>
          <a:p>
            <a:r>
              <a:rPr kumimoji="1" lang="en-US" sz="1200" kern="1200" baseline="0" dirty="0">
                <a:solidFill>
                  <a:schemeClr val="tx1"/>
                </a:solidFill>
                <a:latin typeface="Times New Roman" pitchFamily="33" charset="0"/>
                <a:ea typeface="+mn-ea"/>
                <a:cs typeface="+mn-cs"/>
              </a:rPr>
              <a:t>and rapidly. Both the reading and writing are accomplished through the use of</a:t>
            </a:r>
          </a:p>
          <a:p>
            <a:r>
              <a:rPr kumimoji="1" lang="en-US" sz="1200" kern="1200" baseline="0" dirty="0">
                <a:solidFill>
                  <a:schemeClr val="tx1"/>
                </a:solidFill>
                <a:latin typeface="Times New Roman" pitchFamily="33" charset="0"/>
                <a:ea typeface="+mn-ea"/>
                <a:cs typeface="+mn-cs"/>
              </a:rPr>
              <a:t>electrical signals.</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The other distinguishing characteristic of RAM is that it is volatile. A RAM</a:t>
            </a:r>
          </a:p>
          <a:p>
            <a:r>
              <a:rPr kumimoji="1" lang="en-US" sz="1200" kern="1200" baseline="0" dirty="0">
                <a:solidFill>
                  <a:schemeClr val="tx1"/>
                </a:solidFill>
                <a:latin typeface="Times New Roman" pitchFamily="33" charset="0"/>
                <a:ea typeface="+mn-ea"/>
                <a:cs typeface="+mn-cs"/>
              </a:rPr>
              <a:t>must be provided with a constant power supply. If the power is interrupted, then</a:t>
            </a:r>
          </a:p>
          <a:p>
            <a:r>
              <a:rPr kumimoji="1" lang="en-US" sz="1200" kern="1200" baseline="0" dirty="0">
                <a:solidFill>
                  <a:schemeClr val="tx1"/>
                </a:solidFill>
                <a:latin typeface="Times New Roman" pitchFamily="33" charset="0"/>
                <a:ea typeface="+mn-ea"/>
                <a:cs typeface="+mn-cs"/>
              </a:rPr>
              <a:t>the data are lost. Thus, RAM can be used only as temporary storage. The two traditional</a:t>
            </a:r>
          </a:p>
          <a:p>
            <a:r>
              <a:rPr kumimoji="1" lang="en-US" sz="1200" kern="1200" baseline="0" dirty="0">
                <a:solidFill>
                  <a:schemeClr val="tx1"/>
                </a:solidFill>
                <a:latin typeface="Times New Roman" pitchFamily="33" charset="0"/>
                <a:ea typeface="+mn-ea"/>
                <a:cs typeface="+mn-cs"/>
              </a:rPr>
              <a:t>forms of RAM used in computers are DRAM and SRAM.</a:t>
            </a:r>
            <a:endParaRPr lang="en-US" dirty="0"/>
          </a:p>
        </p:txBody>
      </p:sp>
      <p:sp>
        <p:nvSpPr>
          <p:cNvPr id="4" name="Slide Number Placeholder 3"/>
          <p:cNvSpPr>
            <a:spLocks noGrp="1"/>
          </p:cNvSpPr>
          <p:nvPr>
            <p:ph type="sldNum" sz="quarter" idx="10"/>
          </p:nvPr>
        </p:nvSpPr>
        <p:spPr/>
        <p:txBody>
          <a:bodyPr/>
          <a:lstStyle/>
          <a:p>
            <a:fld id="{FAF100D4-BB46-6748-84D4-F681254872AC}" type="slidenum">
              <a:rPr lang="en-US" smtClean="0"/>
              <a:pPr/>
              <a:t>6</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kumimoji="1" lang="en-US" sz="1200" kern="1200" baseline="0" dirty="0">
                <a:solidFill>
                  <a:schemeClr val="tx1"/>
                </a:solidFill>
                <a:latin typeface="Times New Roman" pitchFamily="33" charset="0"/>
                <a:ea typeface="+mn-ea"/>
                <a:cs typeface="+mn-cs"/>
              </a:rPr>
              <a:t>The code just described is known as a </a:t>
            </a:r>
            <a:r>
              <a:rPr kumimoji="1" lang="en-US" sz="1200" b="1" kern="1200" baseline="0" dirty="0">
                <a:solidFill>
                  <a:schemeClr val="tx1"/>
                </a:solidFill>
                <a:latin typeface="Times New Roman" pitchFamily="33" charset="0"/>
                <a:ea typeface="+mn-ea"/>
                <a:cs typeface="+mn-cs"/>
              </a:rPr>
              <a:t>single-error-correcting (SEC) code.</a:t>
            </a:r>
          </a:p>
          <a:p>
            <a:r>
              <a:rPr kumimoji="1" lang="en-US" sz="1200" kern="1200" baseline="0" dirty="0">
                <a:solidFill>
                  <a:schemeClr val="tx1"/>
                </a:solidFill>
                <a:latin typeface="Times New Roman" pitchFamily="33" charset="0"/>
                <a:ea typeface="+mn-ea"/>
                <a:cs typeface="+mn-cs"/>
              </a:rPr>
              <a:t>More commonly, semiconductor memory is equipped with a </a:t>
            </a:r>
            <a:r>
              <a:rPr kumimoji="1" lang="en-US" sz="1200" b="1" kern="1200" baseline="0" dirty="0">
                <a:solidFill>
                  <a:schemeClr val="tx1"/>
                </a:solidFill>
                <a:latin typeface="Times New Roman" pitchFamily="33" charset="0"/>
                <a:ea typeface="+mn-ea"/>
                <a:cs typeface="+mn-cs"/>
              </a:rPr>
              <a:t>single-error-correcting,</a:t>
            </a:r>
          </a:p>
          <a:p>
            <a:r>
              <a:rPr kumimoji="1" lang="en-US" sz="1200" b="1" kern="1200" baseline="0" dirty="0">
                <a:solidFill>
                  <a:schemeClr val="tx1"/>
                </a:solidFill>
                <a:latin typeface="Times New Roman" pitchFamily="33" charset="0"/>
                <a:ea typeface="+mn-ea"/>
                <a:cs typeface="+mn-cs"/>
              </a:rPr>
              <a:t>double-error-detecting (SEC-DED) code. </a:t>
            </a:r>
            <a:r>
              <a:rPr kumimoji="1" lang="en-US" sz="1200" b="0" kern="1200" baseline="0" dirty="0">
                <a:solidFill>
                  <a:schemeClr val="tx1"/>
                </a:solidFill>
                <a:latin typeface="Times New Roman" pitchFamily="33" charset="0"/>
                <a:ea typeface="+mn-ea"/>
                <a:cs typeface="+mn-cs"/>
              </a:rPr>
              <a:t>As Table 5.2 shows, such codes require</a:t>
            </a:r>
          </a:p>
          <a:p>
            <a:r>
              <a:rPr kumimoji="1" lang="en-US" sz="1200" kern="1200" baseline="0" dirty="0">
                <a:solidFill>
                  <a:schemeClr val="tx1"/>
                </a:solidFill>
                <a:latin typeface="Times New Roman" pitchFamily="33" charset="0"/>
                <a:ea typeface="+mn-ea"/>
                <a:cs typeface="+mn-cs"/>
              </a:rPr>
              <a:t>one additional bit compared with SEC codes.</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Figure 5.11 illustrates how such a code works, again with a 4-bit data word.</a:t>
            </a:r>
          </a:p>
          <a:p>
            <a:r>
              <a:rPr kumimoji="1" lang="en-US" sz="1200" kern="1200" baseline="0" dirty="0">
                <a:solidFill>
                  <a:schemeClr val="tx1"/>
                </a:solidFill>
                <a:latin typeface="Times New Roman" pitchFamily="33" charset="0"/>
                <a:ea typeface="+mn-ea"/>
                <a:cs typeface="+mn-cs"/>
              </a:rPr>
              <a:t>The sequence shows that if two errors occur (Figure 5.11c), the checking procedure</a:t>
            </a:r>
          </a:p>
          <a:p>
            <a:r>
              <a:rPr kumimoji="1" lang="en-US" sz="1200" kern="1200" baseline="0" dirty="0">
                <a:solidFill>
                  <a:schemeClr val="tx1"/>
                </a:solidFill>
                <a:latin typeface="Times New Roman" pitchFamily="33" charset="0"/>
                <a:ea typeface="+mn-ea"/>
                <a:cs typeface="+mn-cs"/>
              </a:rPr>
              <a:t>goes astray – chệch hướng (d) and worsens the problem by creating a third error (e). To overcome</a:t>
            </a:r>
          </a:p>
          <a:p>
            <a:r>
              <a:rPr kumimoji="1" lang="en-US" sz="1200" kern="1200" baseline="0" dirty="0">
                <a:solidFill>
                  <a:schemeClr val="tx1"/>
                </a:solidFill>
                <a:latin typeface="Times New Roman" pitchFamily="33" charset="0"/>
                <a:ea typeface="+mn-ea"/>
                <a:cs typeface="+mn-cs"/>
              </a:rPr>
              <a:t>the problem, an eighth bit is added that is set so that the total number of 1s in the</a:t>
            </a:r>
          </a:p>
          <a:p>
            <a:r>
              <a:rPr kumimoji="1" lang="en-US" sz="1200" kern="1200" baseline="0" dirty="0">
                <a:solidFill>
                  <a:schemeClr val="tx1"/>
                </a:solidFill>
                <a:latin typeface="Times New Roman" pitchFamily="33" charset="0"/>
                <a:ea typeface="+mn-ea"/>
                <a:cs typeface="+mn-cs"/>
              </a:rPr>
              <a:t>diagram is even. The extra parity bit catches the error (f).</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An error-correcting code enhances the reliability of the memory at the cost of</a:t>
            </a:r>
          </a:p>
          <a:p>
            <a:r>
              <a:rPr kumimoji="1" lang="en-US" sz="1200" kern="1200" baseline="0" dirty="0">
                <a:solidFill>
                  <a:schemeClr val="tx1"/>
                </a:solidFill>
                <a:latin typeface="Times New Roman" pitchFamily="33" charset="0"/>
                <a:ea typeface="+mn-ea"/>
                <a:cs typeface="+mn-cs"/>
              </a:rPr>
              <a:t>added complexity. With a 1-bit-per-chip organization, an SEC-DED code is generally</a:t>
            </a:r>
          </a:p>
          <a:p>
            <a:r>
              <a:rPr kumimoji="1" lang="en-US" sz="1200" kern="1200" baseline="0" dirty="0">
                <a:solidFill>
                  <a:schemeClr val="tx1"/>
                </a:solidFill>
                <a:latin typeface="Times New Roman" pitchFamily="33" charset="0"/>
                <a:ea typeface="+mn-ea"/>
                <a:cs typeface="+mn-cs"/>
              </a:rPr>
              <a:t>considered adequate. For example, the IBM 30xx implementations used an 8-bit SECDED</a:t>
            </a:r>
          </a:p>
          <a:p>
            <a:r>
              <a:rPr kumimoji="1" lang="en-US" sz="1200" kern="1200" baseline="0" dirty="0">
                <a:solidFill>
                  <a:schemeClr val="tx1"/>
                </a:solidFill>
                <a:latin typeface="Times New Roman" pitchFamily="33" charset="0"/>
                <a:ea typeface="+mn-ea"/>
                <a:cs typeface="+mn-cs"/>
              </a:rPr>
              <a:t>code for each 64 bits of data in main memory. Thus, the size of main memory is</a:t>
            </a:r>
          </a:p>
          <a:p>
            <a:r>
              <a:rPr kumimoji="1" lang="en-US" sz="1200" kern="1200" baseline="0" dirty="0">
                <a:solidFill>
                  <a:schemeClr val="tx1"/>
                </a:solidFill>
                <a:latin typeface="Times New Roman" pitchFamily="33" charset="0"/>
                <a:ea typeface="+mn-ea"/>
                <a:cs typeface="+mn-cs"/>
              </a:rPr>
              <a:t>actually about 12% larger than is apparent to the user. The VAX computers used a 7-bit</a:t>
            </a:r>
          </a:p>
          <a:p>
            <a:r>
              <a:rPr kumimoji="1" lang="en-US" sz="1200" kern="1200" baseline="0" dirty="0">
                <a:solidFill>
                  <a:schemeClr val="tx1"/>
                </a:solidFill>
                <a:latin typeface="Times New Roman" pitchFamily="33" charset="0"/>
                <a:ea typeface="+mn-ea"/>
                <a:cs typeface="+mn-cs"/>
              </a:rPr>
              <a:t>SEC-DED for each 32 bits of memory, for a 22% overhead. A number of contemporary</a:t>
            </a:r>
          </a:p>
          <a:p>
            <a:r>
              <a:rPr kumimoji="1" lang="en-US" sz="1200" kern="1200" baseline="0" dirty="0">
                <a:solidFill>
                  <a:schemeClr val="tx1"/>
                </a:solidFill>
                <a:latin typeface="Times New Roman" pitchFamily="33" charset="0"/>
                <a:ea typeface="+mn-ea"/>
                <a:cs typeface="+mn-cs"/>
              </a:rPr>
              <a:t>DRAMs use 9 check bits for each 128 bits of data, for a 7% overhead [SHAR97].</a:t>
            </a:r>
            <a:endParaRPr lang="en-US" dirty="0"/>
          </a:p>
        </p:txBody>
      </p:sp>
      <p:sp>
        <p:nvSpPr>
          <p:cNvPr id="4" name="Slide Number Placeholder 3"/>
          <p:cNvSpPr>
            <a:spLocks noGrp="1"/>
          </p:cNvSpPr>
          <p:nvPr>
            <p:ph type="sldNum" sz="quarter" idx="10"/>
          </p:nvPr>
        </p:nvSpPr>
        <p:spPr/>
        <p:txBody>
          <a:bodyPr/>
          <a:lstStyle/>
          <a:p>
            <a:fld id="{FAF100D4-BB46-6748-84D4-F681254872AC}" type="slidenum">
              <a:rPr lang="en-US" smtClean="0"/>
              <a:pPr/>
              <a:t>24</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kumimoji="1" lang="en-US" sz="1200" kern="1200" baseline="0" dirty="0">
                <a:solidFill>
                  <a:schemeClr val="tx1"/>
                </a:solidFill>
                <a:latin typeface="Times New Roman" pitchFamily="33" charset="0"/>
                <a:ea typeface="+mn-ea"/>
                <a:cs typeface="+mn-cs"/>
              </a:rPr>
              <a:t>The first three columns of Table 5.2</a:t>
            </a:r>
          </a:p>
          <a:p>
            <a:r>
              <a:rPr kumimoji="1" lang="en-US" sz="1200" kern="1200" baseline="0" dirty="0">
                <a:solidFill>
                  <a:schemeClr val="tx1"/>
                </a:solidFill>
                <a:latin typeface="Times New Roman" pitchFamily="33" charset="0"/>
                <a:ea typeface="+mn-ea"/>
                <a:cs typeface="+mn-cs"/>
              </a:rPr>
              <a:t>lists the number of check bits required for various data word lengths.</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For convenience, we would like to generate a 4-bit syndrome for an 8-bit data</a:t>
            </a:r>
          </a:p>
          <a:p>
            <a:r>
              <a:rPr kumimoji="1" lang="en-US" sz="1200" kern="1200" baseline="0" dirty="0">
                <a:solidFill>
                  <a:schemeClr val="tx1"/>
                </a:solidFill>
                <a:latin typeface="Times New Roman" pitchFamily="33" charset="0"/>
                <a:ea typeface="+mn-ea"/>
                <a:cs typeface="+mn-cs"/>
              </a:rPr>
              <a:t>word with the following characteristics:</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 If the syndrome contains all 0s, no error has been detected.</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 If the syndrome contains one and only one bit set to 1, then an error has</a:t>
            </a:r>
          </a:p>
          <a:p>
            <a:r>
              <a:rPr kumimoji="1" lang="en-US" sz="1200" kern="1200" baseline="0" dirty="0">
                <a:solidFill>
                  <a:schemeClr val="tx1"/>
                </a:solidFill>
                <a:latin typeface="Times New Roman" pitchFamily="33" charset="0"/>
                <a:ea typeface="+mn-ea"/>
                <a:cs typeface="+mn-cs"/>
              </a:rPr>
              <a:t>occurred in one of the 4 check bits. No correction is needed.</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 If the syndrome contains more than one bit set to 1, then the numerical value</a:t>
            </a:r>
          </a:p>
          <a:p>
            <a:r>
              <a:rPr kumimoji="1" lang="en-US" sz="1200" kern="1200" baseline="0" dirty="0">
                <a:solidFill>
                  <a:schemeClr val="tx1"/>
                </a:solidFill>
                <a:latin typeface="Times New Roman" pitchFamily="33" charset="0"/>
                <a:ea typeface="+mn-ea"/>
                <a:cs typeface="+mn-cs"/>
              </a:rPr>
              <a:t>of the syndrome indicates the position of the data bit in error. This data bit is</a:t>
            </a:r>
          </a:p>
          <a:p>
            <a:r>
              <a:rPr kumimoji="1" lang="en-US" sz="1200" kern="1200" baseline="0" dirty="0">
                <a:solidFill>
                  <a:schemeClr val="tx1"/>
                </a:solidFill>
                <a:latin typeface="Times New Roman" pitchFamily="33" charset="0"/>
                <a:ea typeface="+mn-ea"/>
                <a:cs typeface="+mn-cs"/>
              </a:rPr>
              <a:t>inverted for correction.</a:t>
            </a:r>
            <a:endParaRPr lang="en-US" dirty="0"/>
          </a:p>
        </p:txBody>
      </p:sp>
      <p:sp>
        <p:nvSpPr>
          <p:cNvPr id="4" name="Slide Number Placeholder 3"/>
          <p:cNvSpPr>
            <a:spLocks noGrp="1"/>
          </p:cNvSpPr>
          <p:nvPr>
            <p:ph type="sldNum" sz="quarter" idx="10"/>
          </p:nvPr>
        </p:nvSpPr>
        <p:spPr/>
        <p:txBody>
          <a:bodyPr/>
          <a:lstStyle/>
          <a:p>
            <a:fld id="{FAF100D4-BB46-6748-84D4-F681254872AC}" type="slidenum">
              <a:rPr lang="en-US" smtClean="0"/>
              <a:pPr/>
              <a:t>25</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CAB6520-AEC6-1F4C-A4D2-E0B5E5244B83}" type="slidenum">
              <a:rPr lang="en-US"/>
              <a:pPr/>
              <a:t>26</a:t>
            </a:fld>
            <a:endParaRPr lang="en-US" dirty="0"/>
          </a:p>
        </p:txBody>
      </p:sp>
      <p:sp>
        <p:nvSpPr>
          <p:cNvPr id="143362" name="Rectangle 2"/>
          <p:cNvSpPr>
            <a:spLocks noGrp="1" noRot="1" noChangeAspect="1" noChangeArrowheads="1" noTextEdit="1"/>
          </p:cNvSpPr>
          <p:nvPr>
            <p:ph type="sldImg"/>
          </p:nvPr>
        </p:nvSpPr>
        <p:spPr>
          <a:ln/>
        </p:spPr>
      </p:sp>
      <p:sp>
        <p:nvSpPr>
          <p:cNvPr id="143363" name="Rectangle 3"/>
          <p:cNvSpPr>
            <a:spLocks noGrp="1" noChangeArrowheads="1"/>
          </p:cNvSpPr>
          <p:nvPr>
            <p:ph type="body" idx="1"/>
          </p:nvPr>
        </p:nvSpPr>
        <p:spPr/>
        <p:txBody>
          <a:bodyPr/>
          <a:lstStyle/>
          <a:p>
            <a:r>
              <a:rPr kumimoji="1" lang="en-US" sz="1200" kern="1200" baseline="0" dirty="0">
                <a:solidFill>
                  <a:schemeClr val="tx1"/>
                </a:solidFill>
                <a:latin typeface="Times New Roman" pitchFamily="33" charset="0"/>
                <a:ea typeface="+mn-ea"/>
                <a:cs typeface="+mn-cs"/>
              </a:rPr>
              <a:t>As discussed in Chapter 2, one of the most critical system bottlenecks when using</a:t>
            </a:r>
          </a:p>
          <a:p>
            <a:r>
              <a:rPr kumimoji="1" lang="en-US" sz="1200" kern="1200" baseline="0" dirty="0">
                <a:solidFill>
                  <a:schemeClr val="tx1"/>
                </a:solidFill>
                <a:latin typeface="Times New Roman" pitchFamily="33" charset="0"/>
                <a:ea typeface="+mn-ea"/>
                <a:cs typeface="+mn-cs"/>
              </a:rPr>
              <a:t>high-performance processors is the interface to main internal memory. This interface</a:t>
            </a:r>
          </a:p>
          <a:p>
            <a:r>
              <a:rPr kumimoji="1" lang="en-US" sz="1200" kern="1200" baseline="0" dirty="0">
                <a:solidFill>
                  <a:schemeClr val="tx1"/>
                </a:solidFill>
                <a:latin typeface="Times New Roman" pitchFamily="33" charset="0"/>
                <a:ea typeface="+mn-ea"/>
                <a:cs typeface="+mn-cs"/>
              </a:rPr>
              <a:t>is the most important pathway in the entire computer system. The basic building</a:t>
            </a:r>
          </a:p>
          <a:p>
            <a:r>
              <a:rPr kumimoji="1" lang="en-US" sz="1200" kern="1200" baseline="0" dirty="0">
                <a:solidFill>
                  <a:schemeClr val="tx1"/>
                </a:solidFill>
                <a:latin typeface="Times New Roman" pitchFamily="33" charset="0"/>
                <a:ea typeface="+mn-ea"/>
                <a:cs typeface="+mn-cs"/>
              </a:rPr>
              <a:t>block of main memory remains the DRAM chip, as it has for decades; until</a:t>
            </a:r>
          </a:p>
          <a:p>
            <a:r>
              <a:rPr kumimoji="1" lang="en-US" sz="1200" kern="1200" baseline="0" dirty="0">
                <a:solidFill>
                  <a:schemeClr val="tx1"/>
                </a:solidFill>
                <a:latin typeface="Times New Roman" pitchFamily="33" charset="0"/>
                <a:ea typeface="+mn-ea"/>
                <a:cs typeface="+mn-cs"/>
              </a:rPr>
              <a:t>recently, there had been no significant changes in DRAM architecture since the</a:t>
            </a:r>
          </a:p>
          <a:p>
            <a:r>
              <a:rPr kumimoji="1" lang="en-US" sz="1200" kern="1200" baseline="0" dirty="0">
                <a:solidFill>
                  <a:schemeClr val="tx1"/>
                </a:solidFill>
                <a:latin typeface="Times New Roman" pitchFamily="33" charset="0"/>
                <a:ea typeface="+mn-ea"/>
                <a:cs typeface="+mn-cs"/>
              </a:rPr>
              <a:t>early 1970s. The traditional DRAM chip is constrained both by its internal architecture</a:t>
            </a:r>
          </a:p>
          <a:p>
            <a:r>
              <a:rPr kumimoji="1" lang="en-US" sz="1200" kern="1200" baseline="0" dirty="0">
                <a:solidFill>
                  <a:schemeClr val="tx1"/>
                </a:solidFill>
                <a:latin typeface="Times New Roman" pitchFamily="33" charset="0"/>
                <a:ea typeface="+mn-ea"/>
                <a:cs typeface="+mn-cs"/>
              </a:rPr>
              <a:t>and by its interface to the processor’s memory bus.</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We have seen that one attack on the performance problem of DRAM</a:t>
            </a:r>
          </a:p>
          <a:p>
            <a:r>
              <a:rPr kumimoji="1" lang="en-US" sz="1200" kern="1200" baseline="0" dirty="0">
                <a:solidFill>
                  <a:schemeClr val="tx1"/>
                </a:solidFill>
                <a:latin typeface="Times New Roman" pitchFamily="33" charset="0"/>
                <a:ea typeface="+mn-ea"/>
                <a:cs typeface="+mn-cs"/>
              </a:rPr>
              <a:t>main memory has been to insert one or more levels of high-speed SRAM cache</a:t>
            </a:r>
          </a:p>
          <a:p>
            <a:r>
              <a:rPr kumimoji="1" lang="en-US" sz="1200" kern="1200" baseline="0" dirty="0">
                <a:solidFill>
                  <a:schemeClr val="tx1"/>
                </a:solidFill>
                <a:latin typeface="Times New Roman" pitchFamily="33" charset="0"/>
                <a:ea typeface="+mn-ea"/>
                <a:cs typeface="+mn-cs"/>
              </a:rPr>
              <a:t>between the DRAM main memory and the processor. But SRAM is much costlier</a:t>
            </a:r>
          </a:p>
          <a:p>
            <a:r>
              <a:rPr kumimoji="1" lang="en-US" sz="1200" kern="1200" baseline="0" dirty="0">
                <a:solidFill>
                  <a:schemeClr val="tx1"/>
                </a:solidFill>
                <a:latin typeface="Times New Roman" pitchFamily="33" charset="0"/>
                <a:ea typeface="+mn-ea"/>
                <a:cs typeface="+mn-cs"/>
              </a:rPr>
              <a:t>than DRAM, and expanding cache size beyond a certain point yields diminishing</a:t>
            </a:r>
          </a:p>
          <a:p>
            <a:r>
              <a:rPr kumimoji="1" lang="en-US" sz="1200" kern="1200" baseline="0" dirty="0">
                <a:solidFill>
                  <a:schemeClr val="tx1"/>
                </a:solidFill>
                <a:latin typeface="Times New Roman" pitchFamily="33" charset="0"/>
                <a:ea typeface="+mn-ea"/>
                <a:cs typeface="+mn-cs"/>
              </a:rPr>
              <a:t>returns.</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In recent years, a number of enhancements to the basic DRAM architecture</a:t>
            </a:r>
          </a:p>
          <a:p>
            <a:r>
              <a:rPr kumimoji="1" lang="en-US" sz="1200" kern="1200" baseline="0" dirty="0">
                <a:solidFill>
                  <a:schemeClr val="tx1"/>
                </a:solidFill>
                <a:latin typeface="Times New Roman" pitchFamily="33" charset="0"/>
                <a:ea typeface="+mn-ea"/>
                <a:cs typeface="+mn-cs"/>
              </a:rPr>
              <a:t>have been explored, and some of these are now on the market. The schemes that currently</a:t>
            </a:r>
          </a:p>
          <a:p>
            <a:r>
              <a:rPr kumimoji="1" lang="en-US" sz="1200" kern="1200" baseline="0" dirty="0">
                <a:solidFill>
                  <a:schemeClr val="tx1"/>
                </a:solidFill>
                <a:latin typeface="Times New Roman" pitchFamily="33" charset="0"/>
                <a:ea typeface="+mn-ea"/>
                <a:cs typeface="+mn-cs"/>
              </a:rPr>
              <a:t>dominate the market are SDRAM, DDR-DRAM, and RDRAM. Table 5.3</a:t>
            </a:r>
          </a:p>
          <a:p>
            <a:r>
              <a:rPr kumimoji="1" lang="en-US" sz="1200" kern="1200" baseline="0" dirty="0">
                <a:solidFill>
                  <a:schemeClr val="tx1"/>
                </a:solidFill>
                <a:latin typeface="Times New Roman" pitchFamily="33" charset="0"/>
                <a:ea typeface="+mn-ea"/>
                <a:cs typeface="+mn-cs"/>
              </a:rPr>
              <a:t>provides a performance comparison. CDRAM has also received considerable attention.</a:t>
            </a:r>
          </a:p>
          <a:p>
            <a:r>
              <a:rPr kumimoji="1" lang="en-US" sz="1200" kern="1200" baseline="0" dirty="0">
                <a:solidFill>
                  <a:schemeClr val="tx1"/>
                </a:solidFill>
                <a:latin typeface="Times New Roman" pitchFamily="33" charset="0"/>
                <a:ea typeface="+mn-ea"/>
                <a:cs typeface="+mn-cs"/>
              </a:rPr>
              <a:t>We examine each of these approaches in this section.</a:t>
            </a:r>
            <a:endParaRPr lang="en-GB"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9008C96-8EFC-B24C-8368-E796C58D0EFE}" type="slidenum">
              <a:rPr lang="en-US"/>
              <a:pPr/>
              <a:t>27</a:t>
            </a:fld>
            <a:endParaRPr lang="en-US" dirty="0"/>
          </a:p>
        </p:txBody>
      </p:sp>
      <p:sp>
        <p:nvSpPr>
          <p:cNvPr id="144386" name="Rectangle 2"/>
          <p:cNvSpPr>
            <a:spLocks noGrp="1" noRot="1" noChangeAspect="1" noChangeArrowheads="1" noTextEdit="1"/>
          </p:cNvSpPr>
          <p:nvPr>
            <p:ph type="sldImg"/>
          </p:nvPr>
        </p:nvSpPr>
        <p:spPr>
          <a:ln/>
        </p:spPr>
      </p:sp>
      <p:sp>
        <p:nvSpPr>
          <p:cNvPr id="144387" name="Rectangle 3"/>
          <p:cNvSpPr>
            <a:spLocks noGrp="1" noChangeArrowheads="1"/>
          </p:cNvSpPr>
          <p:nvPr>
            <p:ph type="body" idx="1"/>
          </p:nvPr>
        </p:nvSpPr>
        <p:spPr/>
        <p:txBody>
          <a:bodyPr/>
          <a:lstStyle/>
          <a:p>
            <a:r>
              <a:rPr kumimoji="1" lang="en-US" sz="1200" kern="1200" baseline="0" dirty="0">
                <a:solidFill>
                  <a:schemeClr val="tx1"/>
                </a:solidFill>
                <a:latin typeface="Times New Roman" pitchFamily="33" charset="0"/>
                <a:ea typeface="+mn-ea"/>
                <a:cs typeface="+mn-cs"/>
              </a:rPr>
              <a:t>One of the most widely used forms of DRAM is the </a:t>
            </a:r>
            <a:r>
              <a:rPr kumimoji="1" lang="en-US" sz="1200" b="1" kern="1200" baseline="0" dirty="0">
                <a:solidFill>
                  <a:schemeClr val="tx1"/>
                </a:solidFill>
                <a:latin typeface="Times New Roman" pitchFamily="33" charset="0"/>
                <a:ea typeface="+mn-ea"/>
                <a:cs typeface="+mn-cs"/>
              </a:rPr>
              <a:t>synchronous DRAM</a:t>
            </a:r>
          </a:p>
          <a:p>
            <a:r>
              <a:rPr kumimoji="1" lang="en-US" sz="1200" b="1" kern="1200" baseline="0" dirty="0">
                <a:solidFill>
                  <a:schemeClr val="tx1"/>
                </a:solidFill>
                <a:latin typeface="Times New Roman" pitchFamily="33" charset="0"/>
                <a:ea typeface="+mn-ea"/>
                <a:cs typeface="+mn-cs"/>
              </a:rPr>
              <a:t>(SDRAM) </a:t>
            </a:r>
            <a:r>
              <a:rPr kumimoji="1" lang="en-US" sz="1200" b="0" kern="1200" baseline="0" dirty="0">
                <a:solidFill>
                  <a:schemeClr val="tx1"/>
                </a:solidFill>
                <a:latin typeface="Times New Roman" pitchFamily="33" charset="0"/>
                <a:ea typeface="+mn-ea"/>
                <a:cs typeface="+mn-cs"/>
              </a:rPr>
              <a:t>[VOGL94]. Unlike the traditional DRAM, which is asynchronous, the</a:t>
            </a:r>
          </a:p>
          <a:p>
            <a:r>
              <a:rPr kumimoji="1" lang="en-US" sz="1200" kern="1200" baseline="0" dirty="0">
                <a:solidFill>
                  <a:schemeClr val="tx1"/>
                </a:solidFill>
                <a:latin typeface="Times New Roman" pitchFamily="33" charset="0"/>
                <a:ea typeface="+mn-ea"/>
                <a:cs typeface="+mn-cs"/>
              </a:rPr>
              <a:t>SDRAM exchanges data with the processor synchronized to an external clock signal</a:t>
            </a:r>
          </a:p>
          <a:p>
            <a:r>
              <a:rPr kumimoji="1" lang="en-US" sz="1200" kern="1200" baseline="0" dirty="0">
                <a:solidFill>
                  <a:schemeClr val="tx1"/>
                </a:solidFill>
                <a:latin typeface="Times New Roman" pitchFamily="33" charset="0"/>
                <a:ea typeface="+mn-ea"/>
                <a:cs typeface="+mn-cs"/>
              </a:rPr>
              <a:t>and running at the full speed of the processor/memory bus without imposing</a:t>
            </a:r>
          </a:p>
          <a:p>
            <a:r>
              <a:rPr kumimoji="1" lang="en-US" sz="1200" kern="1200" baseline="0" dirty="0">
                <a:solidFill>
                  <a:schemeClr val="tx1"/>
                </a:solidFill>
                <a:latin typeface="Times New Roman" pitchFamily="33" charset="0"/>
                <a:ea typeface="+mn-ea"/>
                <a:cs typeface="+mn-cs"/>
              </a:rPr>
              <a:t>wait states.</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In a typical DRAM, the processor presents addresses and control levels to</a:t>
            </a:r>
          </a:p>
          <a:p>
            <a:r>
              <a:rPr kumimoji="1" lang="en-US" sz="1200" kern="1200" baseline="0" dirty="0">
                <a:solidFill>
                  <a:schemeClr val="tx1"/>
                </a:solidFill>
                <a:latin typeface="Times New Roman" pitchFamily="33" charset="0"/>
                <a:ea typeface="+mn-ea"/>
                <a:cs typeface="+mn-cs"/>
              </a:rPr>
              <a:t>the memory, indicating that a set of data at a particular location in memory should</a:t>
            </a:r>
          </a:p>
          <a:p>
            <a:r>
              <a:rPr kumimoji="1" lang="en-US" sz="1200" kern="1200" baseline="0" dirty="0">
                <a:solidFill>
                  <a:schemeClr val="tx1"/>
                </a:solidFill>
                <a:latin typeface="Times New Roman" pitchFamily="33" charset="0"/>
                <a:ea typeface="+mn-ea"/>
                <a:cs typeface="+mn-cs"/>
              </a:rPr>
              <a:t>be either read from or written into the DRAM. After a delay, the access time, the</a:t>
            </a:r>
          </a:p>
          <a:p>
            <a:r>
              <a:rPr kumimoji="1" lang="en-US" sz="1200" kern="1200" baseline="0" dirty="0">
                <a:solidFill>
                  <a:schemeClr val="tx1"/>
                </a:solidFill>
                <a:latin typeface="Times New Roman" pitchFamily="33" charset="0"/>
                <a:ea typeface="+mn-ea"/>
                <a:cs typeface="+mn-cs"/>
              </a:rPr>
              <a:t>DRAM either writes or reads the data. During the access-time delay, the DRAM</a:t>
            </a:r>
          </a:p>
          <a:p>
            <a:r>
              <a:rPr kumimoji="1" lang="en-US" sz="1200" kern="1200" baseline="0" dirty="0">
                <a:solidFill>
                  <a:schemeClr val="tx1"/>
                </a:solidFill>
                <a:latin typeface="Times New Roman" pitchFamily="33" charset="0"/>
                <a:ea typeface="+mn-ea"/>
                <a:cs typeface="+mn-cs"/>
              </a:rPr>
              <a:t>performs various internal functions, such as activating the high capacitance of the</a:t>
            </a:r>
          </a:p>
          <a:p>
            <a:r>
              <a:rPr kumimoji="1" lang="en-US" sz="1200" kern="1200" baseline="0" dirty="0">
                <a:solidFill>
                  <a:schemeClr val="tx1"/>
                </a:solidFill>
                <a:latin typeface="Times New Roman" pitchFamily="33" charset="0"/>
                <a:ea typeface="+mn-ea"/>
                <a:cs typeface="+mn-cs"/>
              </a:rPr>
              <a:t>row and column lines, sensing the data, and routing the data out through the output</a:t>
            </a:r>
          </a:p>
          <a:p>
            <a:r>
              <a:rPr kumimoji="1" lang="en-US" sz="1200" kern="1200" baseline="0" dirty="0">
                <a:solidFill>
                  <a:schemeClr val="tx1"/>
                </a:solidFill>
                <a:latin typeface="Times New Roman" pitchFamily="33" charset="0"/>
                <a:ea typeface="+mn-ea"/>
                <a:cs typeface="+mn-cs"/>
              </a:rPr>
              <a:t>buffers. The processor must simply wait through this delay, slowing system</a:t>
            </a:r>
          </a:p>
          <a:p>
            <a:r>
              <a:rPr kumimoji="1" lang="en-US" sz="1200" kern="1200" baseline="0" dirty="0">
                <a:solidFill>
                  <a:schemeClr val="tx1"/>
                </a:solidFill>
                <a:latin typeface="Times New Roman" pitchFamily="33" charset="0"/>
                <a:ea typeface="+mn-ea"/>
                <a:cs typeface="+mn-cs"/>
              </a:rPr>
              <a:t>performance.</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With synchronous access, the DRAM moves data in and out under control of</a:t>
            </a:r>
          </a:p>
          <a:p>
            <a:r>
              <a:rPr kumimoji="1" lang="en-US" sz="1200" kern="1200" baseline="0" dirty="0">
                <a:solidFill>
                  <a:schemeClr val="tx1"/>
                </a:solidFill>
                <a:latin typeface="Times New Roman" pitchFamily="33" charset="0"/>
                <a:ea typeface="+mn-ea"/>
                <a:cs typeface="+mn-cs"/>
              </a:rPr>
              <a:t>the system clock. The processor or other master issues the instruction and address</a:t>
            </a:r>
          </a:p>
          <a:p>
            <a:r>
              <a:rPr kumimoji="1" lang="en-US" sz="1200" kern="1200" baseline="0" dirty="0">
                <a:solidFill>
                  <a:schemeClr val="tx1"/>
                </a:solidFill>
                <a:latin typeface="Times New Roman" pitchFamily="33" charset="0"/>
                <a:ea typeface="+mn-ea"/>
                <a:cs typeface="+mn-cs"/>
              </a:rPr>
              <a:t>information, which is latched by the DRAM. The DRAM then responds after a set</a:t>
            </a:r>
          </a:p>
          <a:p>
            <a:r>
              <a:rPr kumimoji="1" lang="en-US" sz="1200" kern="1200" baseline="0" dirty="0">
                <a:solidFill>
                  <a:schemeClr val="tx1"/>
                </a:solidFill>
                <a:latin typeface="Times New Roman" pitchFamily="33" charset="0"/>
                <a:ea typeface="+mn-ea"/>
                <a:cs typeface="+mn-cs"/>
              </a:rPr>
              <a:t>number of clock cycles. Meanwhile, the master can safely do other tasks while the</a:t>
            </a:r>
          </a:p>
          <a:p>
            <a:r>
              <a:rPr kumimoji="1" lang="en-US" sz="1200" kern="1200" baseline="0" dirty="0">
                <a:solidFill>
                  <a:schemeClr val="tx1"/>
                </a:solidFill>
                <a:latin typeface="Times New Roman" pitchFamily="33" charset="0"/>
                <a:ea typeface="+mn-ea"/>
                <a:cs typeface="+mn-cs"/>
              </a:rPr>
              <a:t>SDRAM is processing the request.</a:t>
            </a:r>
            <a:endParaRPr lang="en-GB"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kumimoji="1" lang="en-US" sz="1200" kern="1200" baseline="0" dirty="0">
                <a:solidFill>
                  <a:schemeClr val="tx1"/>
                </a:solidFill>
                <a:latin typeface="Times New Roman" pitchFamily="33" charset="0"/>
                <a:ea typeface="+mn-ea"/>
                <a:cs typeface="+mn-cs"/>
              </a:rPr>
              <a:t>Figure 5.12 shows the internal logic of IBM’s 64-Mb SDRAM [IBM01], which</a:t>
            </a:r>
          </a:p>
          <a:p>
            <a:r>
              <a:rPr kumimoji="1" lang="en-US" sz="1200" kern="1200" baseline="0" dirty="0">
                <a:solidFill>
                  <a:schemeClr val="tx1"/>
                </a:solidFill>
                <a:latin typeface="Times New Roman" pitchFamily="33" charset="0"/>
                <a:ea typeface="+mn-ea"/>
                <a:cs typeface="+mn-cs"/>
              </a:rPr>
              <a:t>is typical of SDRAM organization.</a:t>
            </a:r>
            <a:endParaRPr lang="en-US" dirty="0"/>
          </a:p>
        </p:txBody>
      </p:sp>
      <p:sp>
        <p:nvSpPr>
          <p:cNvPr id="4" name="Slide Number Placeholder 3"/>
          <p:cNvSpPr>
            <a:spLocks noGrp="1"/>
          </p:cNvSpPr>
          <p:nvPr>
            <p:ph type="sldNum" sz="quarter" idx="10"/>
          </p:nvPr>
        </p:nvSpPr>
        <p:spPr/>
        <p:txBody>
          <a:bodyPr/>
          <a:lstStyle/>
          <a:p>
            <a:fld id="{FAF100D4-BB46-6748-84D4-F681254872AC}" type="slidenum">
              <a:rPr lang="en-US" smtClean="0"/>
              <a:pPr/>
              <a:t>28</a:t>
            </a:fld>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kumimoji="1" lang="en-US" sz="1200" kern="1200" baseline="0" dirty="0">
                <a:solidFill>
                  <a:schemeClr val="tx1"/>
                </a:solidFill>
                <a:latin typeface="Times New Roman" pitchFamily="33" charset="0"/>
                <a:ea typeface="+mn-ea"/>
                <a:cs typeface="+mn-cs"/>
              </a:rPr>
              <a:t>Table 5.4 defines the various pin assignments.</a:t>
            </a:r>
          </a:p>
          <a:p>
            <a:r>
              <a:rPr kumimoji="1" lang="en-US" sz="1200" kern="1200" baseline="0" dirty="0">
                <a:solidFill>
                  <a:schemeClr val="tx1"/>
                </a:solidFill>
                <a:latin typeface="Times New Roman" pitchFamily="33" charset="0"/>
                <a:ea typeface="+mn-ea"/>
                <a:cs typeface="+mn-cs"/>
              </a:rPr>
              <a:t>The SDRAM employs a burst mode to eliminate the address setup time and</a:t>
            </a:r>
          </a:p>
          <a:p>
            <a:r>
              <a:rPr kumimoji="1" lang="en-US" sz="1200" kern="1200" baseline="0" dirty="0">
                <a:solidFill>
                  <a:schemeClr val="tx1"/>
                </a:solidFill>
                <a:latin typeface="Times New Roman" pitchFamily="33" charset="0"/>
                <a:ea typeface="+mn-ea"/>
                <a:cs typeface="+mn-cs"/>
              </a:rPr>
              <a:t>row and column line pre-charge time after the first access. In burst mode, a series of</a:t>
            </a:r>
          </a:p>
          <a:p>
            <a:r>
              <a:rPr kumimoji="1" lang="en-US" sz="1200" kern="1200" baseline="0" dirty="0">
                <a:solidFill>
                  <a:schemeClr val="tx1"/>
                </a:solidFill>
                <a:latin typeface="Times New Roman" pitchFamily="33" charset="0"/>
                <a:ea typeface="+mn-ea"/>
                <a:cs typeface="+mn-cs"/>
              </a:rPr>
              <a:t>data bits can be clocked out rapidly after the first bit has been accessed. This mode</a:t>
            </a:r>
          </a:p>
          <a:p>
            <a:r>
              <a:rPr kumimoji="1" lang="en-US" sz="1200" kern="1200" baseline="0" dirty="0">
                <a:solidFill>
                  <a:schemeClr val="tx1"/>
                </a:solidFill>
                <a:latin typeface="Times New Roman" pitchFamily="33" charset="0"/>
                <a:ea typeface="+mn-ea"/>
                <a:cs typeface="+mn-cs"/>
              </a:rPr>
              <a:t>is useful when all the bits to be accessed are in sequence and in the same row of the</a:t>
            </a:r>
          </a:p>
          <a:p>
            <a:r>
              <a:rPr kumimoji="1" lang="en-US" sz="1200" kern="1200" baseline="0" dirty="0">
                <a:solidFill>
                  <a:schemeClr val="tx1"/>
                </a:solidFill>
                <a:latin typeface="Times New Roman" pitchFamily="33" charset="0"/>
                <a:ea typeface="+mn-ea"/>
                <a:cs typeface="+mn-cs"/>
              </a:rPr>
              <a:t>array as the initial access. In addition, the SDRAM has a multiple-bank internal</a:t>
            </a:r>
          </a:p>
          <a:p>
            <a:r>
              <a:rPr kumimoji="1" lang="en-US" sz="1200" kern="1200" baseline="0" dirty="0">
                <a:solidFill>
                  <a:schemeClr val="tx1"/>
                </a:solidFill>
                <a:latin typeface="Times New Roman" pitchFamily="33" charset="0"/>
                <a:ea typeface="+mn-ea"/>
                <a:cs typeface="+mn-cs"/>
              </a:rPr>
              <a:t>architecture that improves opportunities for on-chip parallelism.</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The mode register and associated control logic is another key feature differentiating</a:t>
            </a:r>
          </a:p>
          <a:p>
            <a:r>
              <a:rPr kumimoji="1" lang="en-US" sz="1200" kern="1200" baseline="0" dirty="0">
                <a:solidFill>
                  <a:schemeClr val="tx1"/>
                </a:solidFill>
                <a:latin typeface="Times New Roman" pitchFamily="33" charset="0"/>
                <a:ea typeface="+mn-ea"/>
                <a:cs typeface="+mn-cs"/>
              </a:rPr>
              <a:t>SDRAMs from conventional DRAMs. It provides a mechanism to</a:t>
            </a:r>
          </a:p>
          <a:p>
            <a:r>
              <a:rPr kumimoji="1" lang="en-US" sz="1200" kern="1200" baseline="0" dirty="0">
                <a:solidFill>
                  <a:schemeClr val="tx1"/>
                </a:solidFill>
                <a:latin typeface="Times New Roman" pitchFamily="33" charset="0"/>
                <a:ea typeface="+mn-ea"/>
                <a:cs typeface="+mn-cs"/>
              </a:rPr>
              <a:t>customize the SDRAM to suit specific system needs. The mode register specifies</a:t>
            </a:r>
          </a:p>
          <a:p>
            <a:r>
              <a:rPr kumimoji="1" lang="en-US" sz="1200" kern="1200" baseline="0" dirty="0">
                <a:solidFill>
                  <a:schemeClr val="tx1"/>
                </a:solidFill>
                <a:latin typeface="Times New Roman" pitchFamily="33" charset="0"/>
                <a:ea typeface="+mn-ea"/>
                <a:cs typeface="+mn-cs"/>
              </a:rPr>
              <a:t>the burst length, which is the number of separate units of data synchronously fed</a:t>
            </a:r>
          </a:p>
          <a:p>
            <a:r>
              <a:rPr kumimoji="1" lang="en-US" sz="1200" kern="1200" baseline="0" dirty="0">
                <a:solidFill>
                  <a:schemeClr val="tx1"/>
                </a:solidFill>
                <a:latin typeface="Times New Roman" pitchFamily="33" charset="0"/>
                <a:ea typeface="+mn-ea"/>
                <a:cs typeface="+mn-cs"/>
              </a:rPr>
              <a:t>onto the bus. The register also allows the programmer to adjust the latency between</a:t>
            </a:r>
          </a:p>
          <a:p>
            <a:r>
              <a:rPr kumimoji="1" lang="en-US" sz="1200" kern="1200" baseline="0" dirty="0">
                <a:solidFill>
                  <a:schemeClr val="tx1"/>
                </a:solidFill>
                <a:latin typeface="Times New Roman" pitchFamily="33" charset="0"/>
                <a:ea typeface="+mn-ea"/>
                <a:cs typeface="+mn-cs"/>
              </a:rPr>
              <a:t>receipt of a read request and the beginning of data transfer.</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The SDRAM performs best when it is transferring large blocks of data serially,</a:t>
            </a:r>
          </a:p>
          <a:p>
            <a:r>
              <a:rPr kumimoji="1" lang="en-US" sz="1200" kern="1200" baseline="0" dirty="0">
                <a:solidFill>
                  <a:schemeClr val="tx1"/>
                </a:solidFill>
                <a:latin typeface="Times New Roman" pitchFamily="33" charset="0"/>
                <a:ea typeface="+mn-ea"/>
                <a:cs typeface="+mn-cs"/>
              </a:rPr>
              <a:t>such as for applications like word processing, spreadsheets, and multimedia.</a:t>
            </a:r>
            <a:endParaRPr lang="en-US" dirty="0"/>
          </a:p>
        </p:txBody>
      </p:sp>
      <p:sp>
        <p:nvSpPr>
          <p:cNvPr id="4" name="Slide Number Placeholder 3"/>
          <p:cNvSpPr>
            <a:spLocks noGrp="1"/>
          </p:cNvSpPr>
          <p:nvPr>
            <p:ph type="sldNum" sz="quarter" idx="10"/>
          </p:nvPr>
        </p:nvSpPr>
        <p:spPr/>
        <p:txBody>
          <a:bodyPr/>
          <a:lstStyle/>
          <a:p>
            <a:fld id="{FAF100D4-BB46-6748-84D4-F681254872AC}" type="slidenum">
              <a:rPr lang="en-US" smtClean="0"/>
              <a:pPr/>
              <a:t>29</a:t>
            </a:fld>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kumimoji="1" lang="en-US" sz="1200" kern="1200" baseline="0" dirty="0">
                <a:solidFill>
                  <a:schemeClr val="tx1"/>
                </a:solidFill>
                <a:latin typeface="Times New Roman" pitchFamily="33" charset="0"/>
                <a:ea typeface="+mn-ea"/>
                <a:cs typeface="+mn-cs"/>
              </a:rPr>
              <a:t>Figure 5.13 shows an example of SDRAM operation. </a:t>
            </a:r>
            <a:endParaRPr lang="en-US" dirty="0"/>
          </a:p>
        </p:txBody>
      </p:sp>
      <p:sp>
        <p:nvSpPr>
          <p:cNvPr id="4" name="Slide Number Placeholder 3"/>
          <p:cNvSpPr>
            <a:spLocks noGrp="1"/>
          </p:cNvSpPr>
          <p:nvPr>
            <p:ph type="sldNum" sz="quarter" idx="10"/>
          </p:nvPr>
        </p:nvSpPr>
        <p:spPr/>
        <p:txBody>
          <a:bodyPr/>
          <a:lstStyle/>
          <a:p>
            <a:fld id="{FAF100D4-BB46-6748-84D4-F681254872AC}" type="slidenum">
              <a:rPr lang="en-US" smtClean="0"/>
              <a:pPr/>
              <a:t>30</a:t>
            </a:fld>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2DFB461-C5EA-4448-92E2-8B17B15DA0F8}" type="slidenum">
              <a:rPr lang="en-US"/>
              <a:pPr/>
              <a:t>31</a:t>
            </a:fld>
            <a:endParaRPr lang="en-US" dirty="0"/>
          </a:p>
        </p:txBody>
      </p:sp>
      <p:sp>
        <p:nvSpPr>
          <p:cNvPr id="146434" name="Rectangle 2"/>
          <p:cNvSpPr>
            <a:spLocks noGrp="1" noRot="1" noChangeAspect="1" noChangeArrowheads="1" noTextEdit="1"/>
          </p:cNvSpPr>
          <p:nvPr>
            <p:ph type="sldImg"/>
          </p:nvPr>
        </p:nvSpPr>
        <p:spPr>
          <a:ln/>
        </p:spPr>
      </p:sp>
      <p:sp>
        <p:nvSpPr>
          <p:cNvPr id="146435" name="Rectangle 3"/>
          <p:cNvSpPr>
            <a:spLocks noGrp="1" noChangeArrowheads="1"/>
          </p:cNvSpPr>
          <p:nvPr>
            <p:ph type="body" idx="1"/>
          </p:nvPr>
        </p:nvSpPr>
        <p:spPr/>
        <p:txBody>
          <a:bodyPr/>
          <a:lstStyle/>
          <a:p>
            <a:r>
              <a:rPr kumimoji="1" lang="en-US" sz="1200" kern="1200" baseline="0" dirty="0">
                <a:solidFill>
                  <a:schemeClr val="tx1"/>
                </a:solidFill>
                <a:latin typeface="Times New Roman" pitchFamily="33" charset="0"/>
                <a:ea typeface="+mn-ea"/>
                <a:cs typeface="+mn-cs"/>
              </a:rPr>
              <a:t>RDRAM, developed by Rambus [FARM92, CRIS97], has been adopted by Intel</a:t>
            </a:r>
          </a:p>
          <a:p>
            <a:r>
              <a:rPr kumimoji="1" lang="en-US" sz="1200" kern="1200" baseline="0" dirty="0">
                <a:solidFill>
                  <a:schemeClr val="tx1"/>
                </a:solidFill>
                <a:latin typeface="Times New Roman" pitchFamily="33" charset="0"/>
                <a:ea typeface="+mn-ea"/>
                <a:cs typeface="+mn-cs"/>
              </a:rPr>
              <a:t>for its Pentium and Itanium processors. It has become the main competitor to</a:t>
            </a:r>
          </a:p>
          <a:p>
            <a:r>
              <a:rPr kumimoji="1" lang="en-US" sz="1200" kern="1200" baseline="0" dirty="0">
                <a:solidFill>
                  <a:schemeClr val="tx1"/>
                </a:solidFill>
                <a:latin typeface="Times New Roman" pitchFamily="33" charset="0"/>
                <a:ea typeface="+mn-ea"/>
                <a:cs typeface="+mn-cs"/>
              </a:rPr>
              <a:t>SDRAM. RDRAM chips are vertical packages, with all pins on one side. The chip</a:t>
            </a:r>
          </a:p>
          <a:p>
            <a:r>
              <a:rPr kumimoji="1" lang="en-US" sz="1200" kern="1200" baseline="0" dirty="0">
                <a:solidFill>
                  <a:schemeClr val="tx1"/>
                </a:solidFill>
                <a:latin typeface="Times New Roman" pitchFamily="33" charset="0"/>
                <a:ea typeface="+mn-ea"/>
                <a:cs typeface="+mn-cs"/>
              </a:rPr>
              <a:t>exchanges data with the processor over 28 wires no more than 12 centimeters long.</a:t>
            </a:r>
          </a:p>
          <a:p>
            <a:r>
              <a:rPr kumimoji="1" lang="en-US" sz="1200" kern="1200" baseline="0" dirty="0">
                <a:solidFill>
                  <a:schemeClr val="tx1"/>
                </a:solidFill>
                <a:latin typeface="Times New Roman" pitchFamily="33" charset="0"/>
                <a:ea typeface="+mn-ea"/>
                <a:cs typeface="+mn-cs"/>
              </a:rPr>
              <a:t>The bus can address up to 320 RDRAM chips and is rated at 1.6 GBps.</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The special RDRAM bus delivers address and control information using</a:t>
            </a:r>
          </a:p>
          <a:p>
            <a:r>
              <a:rPr kumimoji="1" lang="en-US" sz="1200" kern="1200" baseline="0" dirty="0">
                <a:solidFill>
                  <a:schemeClr val="tx1"/>
                </a:solidFill>
                <a:latin typeface="Times New Roman" pitchFamily="33" charset="0"/>
                <a:ea typeface="+mn-ea"/>
                <a:cs typeface="+mn-cs"/>
              </a:rPr>
              <a:t>an asynchronous block-oriented protocol. After an initial 480 ns access time,</a:t>
            </a:r>
          </a:p>
          <a:p>
            <a:r>
              <a:rPr kumimoji="1" lang="en-US" sz="1200" kern="1200" baseline="0" dirty="0">
                <a:solidFill>
                  <a:schemeClr val="tx1"/>
                </a:solidFill>
                <a:latin typeface="Times New Roman" pitchFamily="33" charset="0"/>
                <a:ea typeface="+mn-ea"/>
                <a:cs typeface="+mn-cs"/>
              </a:rPr>
              <a:t>this produces the 1.6 GBps data rate. What makes this speed possible is the bus</a:t>
            </a:r>
          </a:p>
          <a:p>
            <a:r>
              <a:rPr kumimoji="1" lang="en-US" sz="1200" kern="1200" baseline="0" dirty="0">
                <a:solidFill>
                  <a:schemeClr val="tx1"/>
                </a:solidFill>
                <a:latin typeface="Times New Roman" pitchFamily="33" charset="0"/>
                <a:ea typeface="+mn-ea"/>
                <a:cs typeface="+mn-cs"/>
              </a:rPr>
              <a:t>itself, which defines impedances, clocking, and signals very precisely. Rather than</a:t>
            </a:r>
          </a:p>
          <a:p>
            <a:r>
              <a:rPr kumimoji="1" lang="en-US" sz="1200" kern="1200" baseline="0" dirty="0">
                <a:solidFill>
                  <a:schemeClr val="tx1"/>
                </a:solidFill>
                <a:latin typeface="Times New Roman" pitchFamily="33" charset="0"/>
                <a:ea typeface="+mn-ea"/>
                <a:cs typeface="+mn-cs"/>
              </a:rPr>
              <a:t>being controlled by the explicit RAS, CAS, R/W, and CE signals used in conventional</a:t>
            </a:r>
          </a:p>
          <a:p>
            <a:r>
              <a:rPr kumimoji="1" lang="en-US" sz="1200" kern="1200" baseline="0" dirty="0">
                <a:solidFill>
                  <a:schemeClr val="tx1"/>
                </a:solidFill>
                <a:latin typeface="Times New Roman" pitchFamily="33" charset="0"/>
                <a:ea typeface="+mn-ea"/>
                <a:cs typeface="+mn-cs"/>
              </a:rPr>
              <a:t>DRAMs, an RDRAM gets a memory request over the high-speed bus. This</a:t>
            </a:r>
          </a:p>
          <a:p>
            <a:r>
              <a:rPr kumimoji="1" lang="en-US" sz="1200" kern="1200" baseline="0" dirty="0">
                <a:solidFill>
                  <a:schemeClr val="tx1"/>
                </a:solidFill>
                <a:latin typeface="Times New Roman" pitchFamily="33" charset="0"/>
                <a:ea typeface="+mn-ea"/>
                <a:cs typeface="+mn-cs"/>
              </a:rPr>
              <a:t>request contains the desired address, the type of operation, and the number of</a:t>
            </a:r>
          </a:p>
          <a:p>
            <a:r>
              <a:rPr kumimoji="1" lang="en-US" sz="1200" kern="1200" baseline="0" dirty="0">
                <a:solidFill>
                  <a:schemeClr val="tx1"/>
                </a:solidFill>
                <a:latin typeface="Times New Roman" pitchFamily="33" charset="0"/>
                <a:ea typeface="+mn-ea"/>
                <a:cs typeface="+mn-cs"/>
              </a:rPr>
              <a:t>bytes in the operation.</a:t>
            </a:r>
            <a:endParaRPr lang="en-GB"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kumimoji="1" lang="en-US" sz="1200" kern="1200" baseline="0" dirty="0">
                <a:solidFill>
                  <a:schemeClr val="tx1"/>
                </a:solidFill>
                <a:latin typeface="Times New Roman" pitchFamily="33" charset="0"/>
                <a:ea typeface="+mn-ea"/>
                <a:cs typeface="+mn-cs"/>
              </a:rPr>
              <a:t>Figure 5.14 illustrates the RDRAM layout. The configuration consists of</a:t>
            </a:r>
          </a:p>
          <a:p>
            <a:r>
              <a:rPr kumimoji="1" lang="en-US" sz="1200" kern="1200" baseline="0" dirty="0">
                <a:solidFill>
                  <a:schemeClr val="tx1"/>
                </a:solidFill>
                <a:latin typeface="Times New Roman" pitchFamily="33" charset="0"/>
                <a:ea typeface="+mn-ea"/>
                <a:cs typeface="+mn-cs"/>
              </a:rPr>
              <a:t>a controller and a number of RDRAM modules connected via a common bus.</a:t>
            </a:r>
          </a:p>
          <a:p>
            <a:r>
              <a:rPr kumimoji="1" lang="en-US" sz="1200" kern="1200" baseline="0" dirty="0">
                <a:solidFill>
                  <a:schemeClr val="tx1"/>
                </a:solidFill>
                <a:latin typeface="Times New Roman" pitchFamily="33" charset="0"/>
                <a:ea typeface="+mn-ea"/>
                <a:cs typeface="+mn-cs"/>
              </a:rPr>
              <a:t>The controller is at one end of the configuration, and the far end of the bus is</a:t>
            </a:r>
          </a:p>
          <a:p>
            <a:r>
              <a:rPr kumimoji="1" lang="en-US" sz="1200" kern="1200" baseline="0" dirty="0">
                <a:solidFill>
                  <a:schemeClr val="tx1"/>
                </a:solidFill>
                <a:latin typeface="Times New Roman" pitchFamily="33" charset="0"/>
                <a:ea typeface="+mn-ea"/>
                <a:cs typeface="+mn-cs"/>
              </a:rPr>
              <a:t>a parallel termination of the bus lines. The bus includes 18 data lines (16 actual</a:t>
            </a:r>
          </a:p>
          <a:p>
            <a:r>
              <a:rPr kumimoji="1" lang="en-US" sz="1200" kern="1200" baseline="0" dirty="0">
                <a:solidFill>
                  <a:schemeClr val="tx1"/>
                </a:solidFill>
                <a:latin typeface="Times New Roman" pitchFamily="33" charset="0"/>
                <a:ea typeface="+mn-ea"/>
                <a:cs typeface="+mn-cs"/>
              </a:rPr>
              <a:t>data, two parity) cycling at twice the clock rate; that is, 1 bit is sent at the leading</a:t>
            </a:r>
          </a:p>
          <a:p>
            <a:r>
              <a:rPr kumimoji="1" lang="en-US" sz="1200" kern="1200" baseline="0" dirty="0">
                <a:solidFill>
                  <a:schemeClr val="tx1"/>
                </a:solidFill>
                <a:latin typeface="Times New Roman" pitchFamily="33" charset="0"/>
                <a:ea typeface="+mn-ea"/>
                <a:cs typeface="+mn-cs"/>
              </a:rPr>
              <a:t>and following edge of each clock signal. This results in a signal rate on each</a:t>
            </a:r>
          </a:p>
          <a:p>
            <a:r>
              <a:rPr kumimoji="1" lang="en-US" sz="1200" kern="1200" baseline="0" dirty="0">
                <a:solidFill>
                  <a:schemeClr val="tx1"/>
                </a:solidFill>
                <a:latin typeface="Times New Roman" pitchFamily="33" charset="0"/>
                <a:ea typeface="+mn-ea"/>
                <a:cs typeface="+mn-cs"/>
              </a:rPr>
              <a:t>data line of 800 Mbps. There is a separate set of 8 lines (RC) used for address</a:t>
            </a:r>
          </a:p>
          <a:p>
            <a:r>
              <a:rPr kumimoji="1" lang="en-US" sz="1200" kern="1200" baseline="0" dirty="0">
                <a:solidFill>
                  <a:schemeClr val="tx1"/>
                </a:solidFill>
                <a:latin typeface="Times New Roman" pitchFamily="33" charset="0"/>
                <a:ea typeface="+mn-ea"/>
                <a:cs typeface="+mn-cs"/>
              </a:rPr>
              <a:t>and control signals. There is also a clock signal that starts at the far end from</a:t>
            </a:r>
          </a:p>
          <a:p>
            <a:r>
              <a:rPr kumimoji="1" lang="en-US" sz="1200" kern="1200" baseline="0" dirty="0">
                <a:solidFill>
                  <a:schemeClr val="tx1"/>
                </a:solidFill>
                <a:latin typeface="Times New Roman" pitchFamily="33" charset="0"/>
                <a:ea typeface="+mn-ea"/>
                <a:cs typeface="+mn-cs"/>
              </a:rPr>
              <a:t>the controller propagates to the controller end and then loops back. A RDRAM</a:t>
            </a:r>
          </a:p>
          <a:p>
            <a:r>
              <a:rPr kumimoji="1" lang="en-US" sz="1200" kern="1200" baseline="0" dirty="0">
                <a:solidFill>
                  <a:schemeClr val="tx1"/>
                </a:solidFill>
                <a:latin typeface="Times New Roman" pitchFamily="33" charset="0"/>
                <a:ea typeface="+mn-ea"/>
                <a:cs typeface="+mn-cs"/>
              </a:rPr>
              <a:t>module sends data to the controller synchronously to the clock to master, and the</a:t>
            </a:r>
          </a:p>
          <a:p>
            <a:r>
              <a:rPr kumimoji="1" lang="en-US" sz="1200" kern="1200" baseline="0" dirty="0">
                <a:solidFill>
                  <a:schemeClr val="tx1"/>
                </a:solidFill>
                <a:latin typeface="Times New Roman" pitchFamily="33" charset="0"/>
                <a:ea typeface="+mn-ea"/>
                <a:cs typeface="+mn-cs"/>
              </a:rPr>
              <a:t>controller sends data to an RDRAM synchronously with the clock signal in the</a:t>
            </a:r>
          </a:p>
          <a:p>
            <a:r>
              <a:rPr kumimoji="1" lang="en-US" sz="1200" kern="1200" baseline="0" dirty="0">
                <a:solidFill>
                  <a:schemeClr val="tx1"/>
                </a:solidFill>
                <a:latin typeface="Times New Roman" pitchFamily="33" charset="0"/>
                <a:ea typeface="+mn-ea"/>
                <a:cs typeface="+mn-cs"/>
              </a:rPr>
              <a:t>opposite direction. The remaining bus lines include a reference voltage, ground,</a:t>
            </a:r>
          </a:p>
          <a:p>
            <a:r>
              <a:rPr kumimoji="1" lang="en-US" sz="1200" kern="1200" baseline="0" dirty="0">
                <a:solidFill>
                  <a:schemeClr val="tx1"/>
                </a:solidFill>
                <a:latin typeface="Times New Roman" pitchFamily="33" charset="0"/>
                <a:ea typeface="+mn-ea"/>
                <a:cs typeface="+mn-cs"/>
              </a:rPr>
              <a:t>and power source.</a:t>
            </a:r>
            <a:endParaRPr lang="en-US" dirty="0"/>
          </a:p>
        </p:txBody>
      </p:sp>
      <p:sp>
        <p:nvSpPr>
          <p:cNvPr id="4" name="Slide Number Placeholder 3"/>
          <p:cNvSpPr>
            <a:spLocks noGrp="1"/>
          </p:cNvSpPr>
          <p:nvPr>
            <p:ph type="sldNum" sz="quarter" idx="10"/>
          </p:nvPr>
        </p:nvSpPr>
        <p:spPr/>
        <p:txBody>
          <a:bodyPr/>
          <a:lstStyle/>
          <a:p>
            <a:fld id="{FAF100D4-BB46-6748-84D4-F681254872AC}" type="slidenum">
              <a:rPr lang="en-US" smtClean="0"/>
              <a:pPr/>
              <a:t>32</a:t>
            </a:fld>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kumimoji="1" lang="en-US" sz="1200" kern="1200" baseline="0" dirty="0">
                <a:solidFill>
                  <a:schemeClr val="tx1"/>
                </a:solidFill>
                <a:latin typeface="Times New Roman" pitchFamily="33" charset="0"/>
                <a:ea typeface="+mn-ea"/>
                <a:cs typeface="+mn-cs"/>
              </a:rPr>
              <a:t>SDRAM is limited by the fact that it can only send data to the processor once per</a:t>
            </a:r>
          </a:p>
          <a:p>
            <a:r>
              <a:rPr kumimoji="1" lang="en-US" sz="1200" kern="1200" baseline="0" dirty="0">
                <a:solidFill>
                  <a:schemeClr val="tx1"/>
                </a:solidFill>
                <a:latin typeface="Times New Roman" pitchFamily="33" charset="0"/>
                <a:ea typeface="+mn-ea"/>
                <a:cs typeface="+mn-cs"/>
              </a:rPr>
              <a:t>bus clock cycle. A new version of SDRAM, referred to as double-data-rate SDRAM</a:t>
            </a:r>
          </a:p>
          <a:p>
            <a:r>
              <a:rPr kumimoji="1" lang="en-US" sz="1200" kern="1200" baseline="0" dirty="0">
                <a:solidFill>
                  <a:schemeClr val="tx1"/>
                </a:solidFill>
                <a:latin typeface="Times New Roman" pitchFamily="33" charset="0"/>
                <a:ea typeface="+mn-ea"/>
                <a:cs typeface="+mn-cs"/>
              </a:rPr>
              <a:t>can send data twice per clock cycle, once on the rising edge of the clock pulse and</a:t>
            </a:r>
          </a:p>
          <a:p>
            <a:r>
              <a:rPr kumimoji="1" lang="en-US" sz="1200" kern="1200" baseline="0" dirty="0">
                <a:solidFill>
                  <a:schemeClr val="tx1"/>
                </a:solidFill>
                <a:latin typeface="Times New Roman" pitchFamily="33" charset="0"/>
                <a:ea typeface="+mn-ea"/>
                <a:cs typeface="+mn-cs"/>
              </a:rPr>
              <a:t>once on the falling edge.</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DDR DRAM was developed by the JEDEC Solid State Technology</a:t>
            </a:r>
          </a:p>
          <a:p>
            <a:r>
              <a:rPr kumimoji="1" lang="en-US" sz="1200" kern="1200" baseline="0" dirty="0">
                <a:solidFill>
                  <a:schemeClr val="tx1"/>
                </a:solidFill>
                <a:latin typeface="Times New Roman" pitchFamily="33" charset="0"/>
                <a:ea typeface="+mn-ea"/>
                <a:cs typeface="+mn-cs"/>
              </a:rPr>
              <a:t>Association, the Electronic Industries Alliance’s semiconductor-engineering-standardization</a:t>
            </a:r>
          </a:p>
          <a:p>
            <a:r>
              <a:rPr kumimoji="1" lang="en-US" sz="1200" kern="1200" baseline="0" dirty="0">
                <a:solidFill>
                  <a:schemeClr val="tx1"/>
                </a:solidFill>
                <a:latin typeface="Times New Roman" pitchFamily="33" charset="0"/>
                <a:ea typeface="+mn-ea"/>
                <a:cs typeface="+mn-cs"/>
              </a:rPr>
              <a:t>body. Numerous companies make DDR chips, which are widely used in</a:t>
            </a:r>
          </a:p>
          <a:p>
            <a:r>
              <a:rPr kumimoji="1" lang="en-US" sz="1200" kern="1200" baseline="0" dirty="0">
                <a:solidFill>
                  <a:schemeClr val="tx1"/>
                </a:solidFill>
                <a:latin typeface="Times New Roman" pitchFamily="33" charset="0"/>
                <a:ea typeface="+mn-ea"/>
                <a:cs typeface="+mn-cs"/>
              </a:rPr>
              <a:t>desktop computers and servers.</a:t>
            </a:r>
            <a:endParaRPr lang="en-US" dirty="0"/>
          </a:p>
        </p:txBody>
      </p:sp>
      <p:sp>
        <p:nvSpPr>
          <p:cNvPr id="4" name="Slide Number Placeholder 3"/>
          <p:cNvSpPr>
            <a:spLocks noGrp="1"/>
          </p:cNvSpPr>
          <p:nvPr>
            <p:ph type="sldNum" sz="quarter" idx="10"/>
          </p:nvPr>
        </p:nvSpPr>
        <p:spPr/>
        <p:txBody>
          <a:bodyPr/>
          <a:lstStyle/>
          <a:p>
            <a:fld id="{FAF100D4-BB46-6748-84D4-F681254872AC}" type="slidenum">
              <a:rPr lang="en-US" smtClean="0"/>
              <a:pPr/>
              <a:t>33</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6B46E6C-3927-A64A-B47C-D19DF1F3234B}" type="slidenum">
              <a:rPr lang="en-US"/>
              <a:pPr/>
              <a:t>7</a:t>
            </a:fld>
            <a:endParaRPr lang="en-US" dirty="0"/>
          </a:p>
        </p:txBody>
      </p:sp>
      <p:sp>
        <p:nvSpPr>
          <p:cNvPr id="103426" name="Rectangle 2"/>
          <p:cNvSpPr>
            <a:spLocks noGrp="1" noRot="1" noChangeAspect="1" noChangeArrowheads="1" noTextEdit="1"/>
          </p:cNvSpPr>
          <p:nvPr>
            <p:ph type="sldImg"/>
          </p:nvPr>
        </p:nvSpPr>
        <p:spPr>
          <a:ln/>
        </p:spPr>
      </p:sp>
      <p:sp>
        <p:nvSpPr>
          <p:cNvPr id="103427" name="Rectangle 3"/>
          <p:cNvSpPr>
            <a:spLocks noGrp="1" noChangeArrowheads="1"/>
          </p:cNvSpPr>
          <p:nvPr>
            <p:ph type="body" idx="1"/>
          </p:nvPr>
        </p:nvSpPr>
        <p:spPr/>
        <p:txBody>
          <a:bodyPr/>
          <a:lstStyle/>
          <a:p>
            <a:r>
              <a:rPr kumimoji="1" lang="en-US" sz="1200" kern="1200" baseline="0" dirty="0">
                <a:solidFill>
                  <a:schemeClr val="tx1"/>
                </a:solidFill>
                <a:latin typeface="Times New Roman" pitchFamily="33" charset="0"/>
                <a:ea typeface="+mn-ea"/>
                <a:cs typeface="+mn-cs"/>
              </a:rPr>
              <a:t>RAM technology is divided into two technologies: dynamic and</a:t>
            </a:r>
          </a:p>
          <a:p>
            <a:r>
              <a:rPr kumimoji="1" lang="en-US" sz="1200" kern="1200" baseline="0" dirty="0">
                <a:solidFill>
                  <a:schemeClr val="tx1"/>
                </a:solidFill>
                <a:latin typeface="Times New Roman" pitchFamily="33" charset="0"/>
                <a:ea typeface="+mn-ea"/>
                <a:cs typeface="+mn-cs"/>
              </a:rPr>
              <a:t>static. A </a:t>
            </a:r>
            <a:r>
              <a:rPr kumimoji="1" lang="en-US" sz="1200" b="1" kern="1200" baseline="0" dirty="0">
                <a:solidFill>
                  <a:schemeClr val="tx1"/>
                </a:solidFill>
                <a:latin typeface="Times New Roman" pitchFamily="33" charset="0"/>
                <a:ea typeface="+mn-ea"/>
                <a:cs typeface="+mn-cs"/>
              </a:rPr>
              <a:t>dynamic RAM (DRAM) </a:t>
            </a:r>
            <a:r>
              <a:rPr kumimoji="1" lang="en-US" sz="1200" b="0" kern="1200" baseline="0" dirty="0">
                <a:solidFill>
                  <a:schemeClr val="tx1"/>
                </a:solidFill>
                <a:latin typeface="Times New Roman" pitchFamily="33" charset="0"/>
                <a:ea typeface="+mn-ea"/>
                <a:cs typeface="+mn-cs"/>
              </a:rPr>
              <a:t>is made with cells that store data as charge on</a:t>
            </a:r>
          </a:p>
          <a:p>
            <a:r>
              <a:rPr kumimoji="1" lang="en-US" sz="1200" kern="1200" baseline="0" dirty="0">
                <a:solidFill>
                  <a:schemeClr val="tx1"/>
                </a:solidFill>
                <a:latin typeface="Times New Roman" pitchFamily="33" charset="0"/>
                <a:ea typeface="+mn-ea"/>
                <a:cs typeface="+mn-cs"/>
              </a:rPr>
              <a:t>capacitors. The presence or absence of charge in a capacitor is interpreted as a</a:t>
            </a:r>
          </a:p>
          <a:p>
            <a:r>
              <a:rPr kumimoji="1" lang="en-US" sz="1200" kern="1200" baseline="0" dirty="0">
                <a:solidFill>
                  <a:schemeClr val="tx1"/>
                </a:solidFill>
                <a:latin typeface="Times New Roman" pitchFamily="33" charset="0"/>
                <a:ea typeface="+mn-ea"/>
                <a:cs typeface="+mn-cs"/>
              </a:rPr>
              <a:t>binary 1 or 0. Because capacitors have a natural tendency to discharge, dynamic</a:t>
            </a:r>
          </a:p>
          <a:p>
            <a:r>
              <a:rPr kumimoji="1" lang="en-US" sz="1200" kern="1200" baseline="0" dirty="0">
                <a:solidFill>
                  <a:schemeClr val="tx1"/>
                </a:solidFill>
                <a:latin typeface="Times New Roman" pitchFamily="33" charset="0"/>
                <a:ea typeface="+mn-ea"/>
                <a:cs typeface="+mn-cs"/>
              </a:rPr>
              <a:t>RAMs require periodic charge refreshing to maintain data storage. The term</a:t>
            </a:r>
          </a:p>
          <a:p>
            <a:r>
              <a:rPr kumimoji="1" lang="en-US" sz="1200" i="1" kern="1200" baseline="0" dirty="0">
                <a:solidFill>
                  <a:schemeClr val="tx1"/>
                </a:solidFill>
                <a:latin typeface="Times New Roman" pitchFamily="33" charset="0"/>
                <a:ea typeface="+mn-ea"/>
                <a:cs typeface="+mn-cs"/>
              </a:rPr>
              <a:t>dynamic </a:t>
            </a:r>
            <a:r>
              <a:rPr kumimoji="1" lang="en-US" sz="1200" i="0" kern="1200" baseline="0" dirty="0">
                <a:solidFill>
                  <a:schemeClr val="tx1"/>
                </a:solidFill>
                <a:latin typeface="Times New Roman" pitchFamily="33" charset="0"/>
                <a:ea typeface="+mn-ea"/>
                <a:cs typeface="+mn-cs"/>
              </a:rPr>
              <a:t>refers to this tendency of the stored charge to leak away, even with power</a:t>
            </a:r>
          </a:p>
          <a:p>
            <a:r>
              <a:rPr kumimoji="1" lang="en-US" sz="1200" kern="1200" baseline="0" dirty="0">
                <a:solidFill>
                  <a:schemeClr val="tx1"/>
                </a:solidFill>
                <a:latin typeface="Times New Roman" pitchFamily="33" charset="0"/>
                <a:ea typeface="+mn-ea"/>
                <a:cs typeface="+mn-cs"/>
              </a:rPr>
              <a:t>continuously applied.</a:t>
            </a:r>
            <a:endParaRPr lang="en-GB"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kumimoji="1" lang="en-US" sz="1200" kern="1200" baseline="0" dirty="0">
                <a:solidFill>
                  <a:schemeClr val="tx1"/>
                </a:solidFill>
                <a:latin typeface="Times New Roman" pitchFamily="33" charset="0"/>
                <a:ea typeface="+mn-ea"/>
                <a:cs typeface="+mn-cs"/>
              </a:rPr>
              <a:t>Figure 5.15 shows the basic timing for a DDR read. The data transfer is synchronized</a:t>
            </a:r>
          </a:p>
          <a:p>
            <a:r>
              <a:rPr kumimoji="1" lang="en-US" sz="1200" kern="1200" baseline="0" dirty="0">
                <a:solidFill>
                  <a:schemeClr val="tx1"/>
                </a:solidFill>
                <a:latin typeface="Times New Roman" pitchFamily="33" charset="0"/>
                <a:ea typeface="+mn-ea"/>
                <a:cs typeface="+mn-cs"/>
              </a:rPr>
              <a:t>to both the rising and falling edge of the clock. It is also synchronized to</a:t>
            </a:r>
          </a:p>
          <a:p>
            <a:r>
              <a:rPr kumimoji="1" lang="en-US" sz="1200" kern="1200" baseline="0" dirty="0">
                <a:solidFill>
                  <a:schemeClr val="tx1"/>
                </a:solidFill>
                <a:latin typeface="Times New Roman" pitchFamily="33" charset="0"/>
                <a:ea typeface="+mn-ea"/>
                <a:cs typeface="+mn-cs"/>
              </a:rPr>
              <a:t>a bidirectional data strobe (DQS) signal that is provided by the memory controller</a:t>
            </a:r>
          </a:p>
          <a:p>
            <a:r>
              <a:rPr kumimoji="1" lang="en-US" sz="1200" kern="1200" baseline="0" dirty="0">
                <a:solidFill>
                  <a:schemeClr val="tx1"/>
                </a:solidFill>
                <a:latin typeface="Times New Roman" pitchFamily="33" charset="0"/>
                <a:ea typeface="+mn-ea"/>
                <a:cs typeface="+mn-cs"/>
              </a:rPr>
              <a:t>during a read and by the DRAM during a write. In typical implementations the</a:t>
            </a:r>
          </a:p>
          <a:p>
            <a:r>
              <a:rPr kumimoji="1" lang="en-US" sz="1200" kern="1200" baseline="0" dirty="0">
                <a:solidFill>
                  <a:schemeClr val="tx1"/>
                </a:solidFill>
                <a:latin typeface="Times New Roman" pitchFamily="33" charset="0"/>
                <a:ea typeface="+mn-ea"/>
                <a:cs typeface="+mn-cs"/>
              </a:rPr>
              <a:t>DQS is ignored during the read. An explanation of the use of DQS on writes is</a:t>
            </a:r>
          </a:p>
          <a:p>
            <a:r>
              <a:rPr kumimoji="1" lang="en-US" sz="1200" kern="1200" baseline="0" dirty="0">
                <a:solidFill>
                  <a:schemeClr val="tx1"/>
                </a:solidFill>
                <a:latin typeface="Times New Roman" pitchFamily="33" charset="0"/>
                <a:ea typeface="+mn-ea"/>
                <a:cs typeface="+mn-cs"/>
              </a:rPr>
              <a:t>beyond our scope; see [JACO08] for details.</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There have been two generations of improvement to the DDR technology.</a:t>
            </a:r>
          </a:p>
          <a:p>
            <a:r>
              <a:rPr kumimoji="1" lang="en-US" sz="1200" kern="1200" baseline="0" dirty="0">
                <a:solidFill>
                  <a:schemeClr val="tx1"/>
                </a:solidFill>
                <a:latin typeface="Times New Roman" pitchFamily="33" charset="0"/>
                <a:ea typeface="+mn-ea"/>
                <a:cs typeface="+mn-cs"/>
              </a:rPr>
              <a:t>DDR2 increases the data transfer rate by increasing the operational frequency</a:t>
            </a:r>
          </a:p>
          <a:p>
            <a:r>
              <a:rPr kumimoji="1" lang="en-US" sz="1200" kern="1200" baseline="0" dirty="0">
                <a:solidFill>
                  <a:schemeClr val="tx1"/>
                </a:solidFill>
                <a:latin typeface="Times New Roman" pitchFamily="33" charset="0"/>
                <a:ea typeface="+mn-ea"/>
                <a:cs typeface="+mn-cs"/>
              </a:rPr>
              <a:t>of the RAM chip and by increasing the prefetch buffer from 2 bits to 4 bits</a:t>
            </a:r>
          </a:p>
          <a:p>
            <a:r>
              <a:rPr kumimoji="1" lang="en-US" sz="1200" kern="1200" baseline="0" dirty="0">
                <a:solidFill>
                  <a:schemeClr val="tx1"/>
                </a:solidFill>
                <a:latin typeface="Times New Roman" pitchFamily="33" charset="0"/>
                <a:ea typeface="+mn-ea"/>
                <a:cs typeface="+mn-cs"/>
              </a:rPr>
              <a:t>per chip. The prefetch buffer is a memory cache located on the RAM chip. The</a:t>
            </a:r>
          </a:p>
          <a:p>
            <a:r>
              <a:rPr kumimoji="1" lang="en-US" sz="1200" kern="1200" baseline="0" dirty="0">
                <a:solidFill>
                  <a:schemeClr val="tx1"/>
                </a:solidFill>
                <a:latin typeface="Times New Roman" pitchFamily="33" charset="0"/>
                <a:ea typeface="+mn-ea"/>
                <a:cs typeface="+mn-cs"/>
              </a:rPr>
              <a:t>buffer enables the RAM chip to preposition bits to be placed on the data bus as</a:t>
            </a:r>
          </a:p>
          <a:p>
            <a:r>
              <a:rPr kumimoji="1" lang="en-US" sz="1200" kern="1200" baseline="0" dirty="0">
                <a:solidFill>
                  <a:schemeClr val="tx1"/>
                </a:solidFill>
                <a:latin typeface="Times New Roman" pitchFamily="33" charset="0"/>
                <a:ea typeface="+mn-ea"/>
                <a:cs typeface="+mn-cs"/>
              </a:rPr>
              <a:t>rapidly as possible. DDR3, introduced in 2007, increases the prefetch buffer size</a:t>
            </a:r>
          </a:p>
          <a:p>
            <a:r>
              <a:rPr kumimoji="1" lang="en-US" sz="1200" kern="1200" baseline="0" dirty="0">
                <a:solidFill>
                  <a:schemeClr val="tx1"/>
                </a:solidFill>
                <a:latin typeface="Times New Roman" pitchFamily="33" charset="0"/>
                <a:ea typeface="+mn-ea"/>
                <a:cs typeface="+mn-cs"/>
              </a:rPr>
              <a:t>to 8 bits.</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Theoretically, a DDR module can transfer data at a clock rate in the range of</a:t>
            </a:r>
          </a:p>
          <a:p>
            <a:r>
              <a:rPr kumimoji="1" lang="en-US" sz="1200" kern="1200" baseline="0" dirty="0">
                <a:solidFill>
                  <a:schemeClr val="tx1"/>
                </a:solidFill>
                <a:latin typeface="Times New Roman" pitchFamily="33" charset="0"/>
                <a:ea typeface="+mn-ea"/>
                <a:cs typeface="+mn-cs"/>
              </a:rPr>
              <a:t>200 to 600 MHz; a DDR2 module transfers at a clock rate of 400 to 1066 MHz; and</a:t>
            </a:r>
          </a:p>
          <a:p>
            <a:r>
              <a:rPr kumimoji="1" lang="en-US" sz="1200" kern="1200" baseline="0" dirty="0">
                <a:solidFill>
                  <a:schemeClr val="tx1"/>
                </a:solidFill>
                <a:latin typeface="Times New Roman" pitchFamily="33" charset="0"/>
                <a:ea typeface="+mn-ea"/>
                <a:cs typeface="+mn-cs"/>
              </a:rPr>
              <a:t>a DDR3 module transfers at a clock rate of 800 to 1600 MHz. In practice, somewhat</a:t>
            </a:r>
          </a:p>
          <a:p>
            <a:r>
              <a:rPr kumimoji="1" lang="en-US" sz="1200" kern="1200" baseline="0" dirty="0">
                <a:solidFill>
                  <a:schemeClr val="tx1"/>
                </a:solidFill>
                <a:latin typeface="Times New Roman" pitchFamily="33" charset="0"/>
                <a:ea typeface="+mn-ea"/>
                <a:cs typeface="+mn-cs"/>
              </a:rPr>
              <a:t>smaller rates are achieved.</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Appendix K provides more detail on DDR technology.</a:t>
            </a:r>
            <a:endParaRPr lang="en-US" dirty="0"/>
          </a:p>
        </p:txBody>
      </p:sp>
      <p:sp>
        <p:nvSpPr>
          <p:cNvPr id="4" name="Slide Number Placeholder 3"/>
          <p:cNvSpPr>
            <a:spLocks noGrp="1"/>
          </p:cNvSpPr>
          <p:nvPr>
            <p:ph type="sldNum" sz="quarter" idx="10"/>
          </p:nvPr>
        </p:nvSpPr>
        <p:spPr/>
        <p:txBody>
          <a:bodyPr/>
          <a:lstStyle/>
          <a:p>
            <a:fld id="{FAF100D4-BB46-6748-84D4-F681254872AC}" type="slidenum">
              <a:rPr lang="en-US" smtClean="0"/>
              <a:pPr/>
              <a:t>34</a:t>
            </a:fld>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kumimoji="1" lang="en-US" sz="1200" b="1" kern="1200" baseline="0" dirty="0">
                <a:solidFill>
                  <a:schemeClr val="tx1"/>
                </a:solidFill>
                <a:latin typeface="Times New Roman" pitchFamily="33" charset="0"/>
                <a:ea typeface="+mn-ea"/>
                <a:cs typeface="+mn-cs"/>
              </a:rPr>
              <a:t>Cache DRAM (CDRAM), </a:t>
            </a:r>
            <a:r>
              <a:rPr kumimoji="1" lang="en-US" sz="1200" b="0" kern="1200" baseline="0" dirty="0">
                <a:solidFill>
                  <a:schemeClr val="tx1"/>
                </a:solidFill>
                <a:latin typeface="Times New Roman" pitchFamily="33" charset="0"/>
                <a:ea typeface="+mn-ea"/>
                <a:cs typeface="+mn-cs"/>
              </a:rPr>
              <a:t>developed by Mitsubishi [HIDA90, ZHAN01], integrates</a:t>
            </a:r>
          </a:p>
          <a:p>
            <a:r>
              <a:rPr kumimoji="1" lang="en-US" sz="1200" kern="1200" baseline="0" dirty="0">
                <a:solidFill>
                  <a:schemeClr val="tx1"/>
                </a:solidFill>
                <a:latin typeface="Times New Roman" pitchFamily="33" charset="0"/>
                <a:ea typeface="+mn-ea"/>
                <a:cs typeface="+mn-cs"/>
              </a:rPr>
              <a:t>a small SRAM cache (16 Kb) onto a generic DRAM chip.</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The SRAM on the CDRAM can be used in two ways. First, it can be used as a</a:t>
            </a:r>
          </a:p>
          <a:p>
            <a:r>
              <a:rPr kumimoji="1" lang="en-US" sz="1200" kern="1200" baseline="0" dirty="0">
                <a:solidFill>
                  <a:schemeClr val="tx1"/>
                </a:solidFill>
                <a:latin typeface="Times New Roman" pitchFamily="33" charset="0"/>
                <a:ea typeface="+mn-ea"/>
                <a:cs typeface="+mn-cs"/>
              </a:rPr>
              <a:t>true cache, consisting of a number of 64-bit lines. The cache mode of the CDRAM</a:t>
            </a:r>
          </a:p>
          <a:p>
            <a:r>
              <a:rPr kumimoji="1" lang="en-US" sz="1200" kern="1200" baseline="0" dirty="0">
                <a:solidFill>
                  <a:schemeClr val="tx1"/>
                </a:solidFill>
                <a:latin typeface="Times New Roman" pitchFamily="33" charset="0"/>
                <a:ea typeface="+mn-ea"/>
                <a:cs typeface="+mn-cs"/>
              </a:rPr>
              <a:t>is effective for ordinary random access to memory.</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The SRAM on the CDRAM can also be used as a buffer to support the serial</a:t>
            </a:r>
          </a:p>
          <a:p>
            <a:r>
              <a:rPr kumimoji="1" lang="en-US" sz="1200" kern="1200" baseline="0" dirty="0">
                <a:solidFill>
                  <a:schemeClr val="tx1"/>
                </a:solidFill>
                <a:latin typeface="Times New Roman" pitchFamily="33" charset="0"/>
                <a:ea typeface="+mn-ea"/>
                <a:cs typeface="+mn-cs"/>
              </a:rPr>
              <a:t>access of a block of data. For example, to refresh a bit-mapped screen, the CDRAM</a:t>
            </a:r>
          </a:p>
          <a:p>
            <a:r>
              <a:rPr kumimoji="1" lang="en-US" sz="1200" kern="1200" baseline="0" dirty="0">
                <a:solidFill>
                  <a:schemeClr val="tx1"/>
                </a:solidFill>
                <a:latin typeface="Times New Roman" pitchFamily="33" charset="0"/>
                <a:ea typeface="+mn-ea"/>
                <a:cs typeface="+mn-cs"/>
              </a:rPr>
              <a:t>can prefetch the data from the DRAM into the SRAM buffer. Subsequent accesses</a:t>
            </a:r>
          </a:p>
          <a:p>
            <a:r>
              <a:rPr kumimoji="1" lang="en-US" sz="1200" kern="1200" baseline="0" dirty="0">
                <a:solidFill>
                  <a:schemeClr val="tx1"/>
                </a:solidFill>
                <a:latin typeface="Times New Roman" pitchFamily="33" charset="0"/>
                <a:ea typeface="+mn-ea"/>
                <a:cs typeface="+mn-cs"/>
              </a:rPr>
              <a:t>to the chip result in accesses solely to the SRAM.</a:t>
            </a:r>
            <a:endParaRPr lang="en-US" dirty="0"/>
          </a:p>
        </p:txBody>
      </p:sp>
      <p:sp>
        <p:nvSpPr>
          <p:cNvPr id="4" name="Slide Number Placeholder 3"/>
          <p:cNvSpPr>
            <a:spLocks noGrp="1"/>
          </p:cNvSpPr>
          <p:nvPr>
            <p:ph type="sldNum" sz="quarter" idx="10"/>
          </p:nvPr>
        </p:nvSpPr>
        <p:spPr/>
        <p:txBody>
          <a:bodyPr/>
          <a:lstStyle/>
          <a:p>
            <a:fld id="{FAF100D4-BB46-6748-84D4-F681254872AC}" type="slidenum">
              <a:rPr lang="en-US" smtClean="0"/>
              <a:pPr/>
              <a:t>35</a:t>
            </a:fld>
            <a:endParaRPr 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F2598D2-2ED8-8547-B4B7-C382E9B8AC9E}" type="slidenum">
              <a:rPr lang="en-US"/>
              <a:pPr/>
              <a:t>37</a:t>
            </a:fld>
            <a:endParaRPr lang="en-US" dirty="0"/>
          </a:p>
        </p:txBody>
      </p:sp>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p:txBody>
          <a:bodyPr/>
          <a:lstStyle/>
          <a:p>
            <a:r>
              <a:rPr lang="en-GB" dirty="0"/>
              <a:t>Chapter 5 summary.</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6B46E6C-3927-A64A-B47C-D19DF1F3234B}" type="slidenum">
              <a:rPr lang="en-US"/>
              <a:pPr/>
              <a:t>8</a:t>
            </a:fld>
            <a:endParaRPr lang="en-US" dirty="0"/>
          </a:p>
        </p:txBody>
      </p:sp>
      <p:sp>
        <p:nvSpPr>
          <p:cNvPr id="103426" name="Rectangle 2"/>
          <p:cNvSpPr>
            <a:spLocks noGrp="1" noRot="1" noChangeAspect="1" noChangeArrowheads="1" noTextEdit="1"/>
          </p:cNvSpPr>
          <p:nvPr>
            <p:ph type="sldImg"/>
          </p:nvPr>
        </p:nvSpPr>
        <p:spPr>
          <a:ln/>
        </p:spPr>
      </p:sp>
      <p:sp>
        <p:nvSpPr>
          <p:cNvPr id="103427" name="Rectangle 3"/>
          <p:cNvSpPr>
            <a:spLocks noGrp="1" noChangeArrowheads="1"/>
          </p:cNvSpPr>
          <p:nvPr>
            <p:ph type="body" idx="1"/>
          </p:nvPr>
        </p:nvSpPr>
        <p:spPr/>
        <p:txBody>
          <a:bodyPr/>
          <a:lstStyle/>
          <a:p>
            <a:r>
              <a:rPr kumimoji="1" lang="en-US" sz="1200" kern="1200" baseline="0" dirty="0">
                <a:solidFill>
                  <a:schemeClr val="tx1"/>
                </a:solidFill>
                <a:latin typeface="Times New Roman" pitchFamily="33" charset="0"/>
                <a:ea typeface="+mn-ea"/>
                <a:cs typeface="+mn-cs"/>
              </a:rPr>
              <a:t>In contrast, a </a:t>
            </a:r>
            <a:r>
              <a:rPr kumimoji="1" lang="en-US" sz="1200" b="1" kern="1200" baseline="0" dirty="0">
                <a:solidFill>
                  <a:schemeClr val="tx1"/>
                </a:solidFill>
                <a:latin typeface="Times New Roman" pitchFamily="33" charset="0"/>
                <a:ea typeface="+mn-ea"/>
                <a:cs typeface="+mn-cs"/>
              </a:rPr>
              <a:t>static RAM (SRAM) </a:t>
            </a:r>
            <a:r>
              <a:rPr kumimoji="1" lang="en-US" sz="1200" b="0" kern="1200" baseline="0" dirty="0">
                <a:solidFill>
                  <a:schemeClr val="tx1"/>
                </a:solidFill>
                <a:latin typeface="Times New Roman" pitchFamily="33" charset="0"/>
                <a:ea typeface="+mn-ea"/>
                <a:cs typeface="+mn-cs"/>
              </a:rPr>
              <a:t>is a digital device that uses the</a:t>
            </a:r>
          </a:p>
          <a:p>
            <a:r>
              <a:rPr kumimoji="1" lang="en-US" sz="1200" kern="1200" baseline="0" dirty="0">
                <a:solidFill>
                  <a:schemeClr val="tx1"/>
                </a:solidFill>
                <a:latin typeface="Times New Roman" pitchFamily="33" charset="0"/>
                <a:ea typeface="+mn-ea"/>
                <a:cs typeface="+mn-cs"/>
              </a:rPr>
              <a:t>same logic elements used in the processor. In a SRAM, binary values are stored</a:t>
            </a:r>
          </a:p>
          <a:p>
            <a:r>
              <a:rPr kumimoji="1" lang="en-US" sz="1200" kern="1200" baseline="0" dirty="0">
                <a:solidFill>
                  <a:schemeClr val="tx1"/>
                </a:solidFill>
                <a:latin typeface="Times New Roman" pitchFamily="33" charset="0"/>
                <a:ea typeface="+mn-ea"/>
                <a:cs typeface="+mn-cs"/>
              </a:rPr>
              <a:t>using traditional flip-flop logic-gate configurations (see Chapter 11 for a description</a:t>
            </a:r>
          </a:p>
          <a:p>
            <a:r>
              <a:rPr kumimoji="1" lang="en-US" sz="1200" kern="1200" baseline="0" dirty="0">
                <a:solidFill>
                  <a:schemeClr val="tx1"/>
                </a:solidFill>
                <a:latin typeface="Times New Roman" pitchFamily="33" charset="0"/>
                <a:ea typeface="+mn-ea"/>
                <a:cs typeface="+mn-cs"/>
              </a:rPr>
              <a:t>of flip-flops). A static RAM will hold its data as long as power is supplied to it.</a:t>
            </a:r>
          </a:p>
          <a:p>
            <a:r>
              <a:rPr kumimoji="1" lang="en-US" sz="1200" kern="1200" baseline="0" dirty="0">
                <a:solidFill>
                  <a:schemeClr val="tx1"/>
                </a:solidFill>
                <a:latin typeface="Times New Roman" pitchFamily="33" charset="0"/>
                <a:ea typeface="+mn-ea"/>
                <a:cs typeface="+mn-cs"/>
              </a:rPr>
              <a:t>Figure 5.2b is a typical SRAM structure for an individual cell. Four transistors</a:t>
            </a:r>
          </a:p>
          <a:p>
            <a:r>
              <a:rPr kumimoji="1" lang="en-US" sz="1200" kern="1200" baseline="0" dirty="0">
                <a:solidFill>
                  <a:schemeClr val="tx1"/>
                </a:solidFill>
                <a:latin typeface="Times New Roman" pitchFamily="33" charset="0"/>
                <a:ea typeface="+mn-ea"/>
                <a:cs typeface="+mn-cs"/>
              </a:rPr>
              <a:t>(T</a:t>
            </a:r>
            <a:r>
              <a:rPr kumimoji="1" lang="en-US" sz="1200" kern="1200" baseline="-25000" dirty="0">
                <a:solidFill>
                  <a:schemeClr val="tx1"/>
                </a:solidFill>
                <a:latin typeface="Times New Roman" pitchFamily="33" charset="0"/>
                <a:ea typeface="+mn-ea"/>
                <a:cs typeface="+mn-cs"/>
              </a:rPr>
              <a:t>1</a:t>
            </a:r>
            <a:r>
              <a:rPr kumimoji="1" lang="en-US" sz="1200" kern="1200" baseline="0" dirty="0">
                <a:solidFill>
                  <a:schemeClr val="tx1"/>
                </a:solidFill>
                <a:latin typeface="Times New Roman" pitchFamily="33" charset="0"/>
                <a:ea typeface="+mn-ea"/>
                <a:cs typeface="+mn-cs"/>
              </a:rPr>
              <a:t>, T</a:t>
            </a:r>
            <a:r>
              <a:rPr kumimoji="1" lang="en-US" sz="1200" kern="1200" baseline="-25000" dirty="0">
                <a:solidFill>
                  <a:schemeClr val="tx1"/>
                </a:solidFill>
                <a:latin typeface="Times New Roman" pitchFamily="33" charset="0"/>
                <a:ea typeface="+mn-ea"/>
                <a:cs typeface="+mn-cs"/>
              </a:rPr>
              <a:t>2</a:t>
            </a:r>
            <a:r>
              <a:rPr kumimoji="1" lang="en-US" sz="1200" kern="1200" baseline="0" dirty="0">
                <a:solidFill>
                  <a:schemeClr val="tx1"/>
                </a:solidFill>
                <a:latin typeface="Times New Roman" pitchFamily="33" charset="0"/>
                <a:ea typeface="+mn-ea"/>
                <a:cs typeface="+mn-cs"/>
              </a:rPr>
              <a:t>, T</a:t>
            </a:r>
            <a:r>
              <a:rPr kumimoji="1" lang="en-US" sz="1200" kern="1200" baseline="-25000" dirty="0">
                <a:solidFill>
                  <a:schemeClr val="tx1"/>
                </a:solidFill>
                <a:latin typeface="Times New Roman" pitchFamily="33" charset="0"/>
                <a:ea typeface="+mn-ea"/>
                <a:cs typeface="+mn-cs"/>
              </a:rPr>
              <a:t>3</a:t>
            </a:r>
            <a:r>
              <a:rPr kumimoji="1" lang="en-US" sz="1200" kern="1200" baseline="0" dirty="0">
                <a:solidFill>
                  <a:schemeClr val="tx1"/>
                </a:solidFill>
                <a:latin typeface="Times New Roman" pitchFamily="33" charset="0"/>
                <a:ea typeface="+mn-ea"/>
                <a:cs typeface="+mn-cs"/>
              </a:rPr>
              <a:t>, T</a:t>
            </a:r>
            <a:r>
              <a:rPr kumimoji="1" lang="en-US" sz="1200" kern="1200" baseline="-25000" dirty="0">
                <a:solidFill>
                  <a:schemeClr val="tx1"/>
                </a:solidFill>
                <a:latin typeface="Times New Roman" pitchFamily="33" charset="0"/>
                <a:ea typeface="+mn-ea"/>
                <a:cs typeface="+mn-cs"/>
              </a:rPr>
              <a:t>4</a:t>
            </a:r>
            <a:r>
              <a:rPr kumimoji="1" lang="en-US" sz="1200" kern="1200" baseline="0" dirty="0">
                <a:solidFill>
                  <a:schemeClr val="tx1"/>
                </a:solidFill>
                <a:latin typeface="Times New Roman" pitchFamily="33" charset="0"/>
                <a:ea typeface="+mn-ea"/>
                <a:cs typeface="+mn-cs"/>
              </a:rPr>
              <a:t>) are cross connected in an arrangement that produces a stable logic</a:t>
            </a:r>
          </a:p>
          <a:p>
            <a:r>
              <a:rPr kumimoji="1" lang="en-US" sz="1200" kern="1200" baseline="0" dirty="0">
                <a:solidFill>
                  <a:schemeClr val="tx1"/>
                </a:solidFill>
                <a:latin typeface="Times New Roman" pitchFamily="33" charset="0"/>
                <a:ea typeface="+mn-ea"/>
                <a:cs typeface="+mn-cs"/>
              </a:rPr>
              <a:t>state. In logic state 1, point C</a:t>
            </a:r>
            <a:r>
              <a:rPr kumimoji="1" lang="en-US" sz="1200" kern="1200" baseline="-25000" dirty="0">
                <a:solidFill>
                  <a:schemeClr val="tx1"/>
                </a:solidFill>
                <a:latin typeface="Times New Roman" pitchFamily="33" charset="0"/>
                <a:ea typeface="+mn-ea"/>
                <a:cs typeface="+mn-cs"/>
              </a:rPr>
              <a:t>1</a:t>
            </a:r>
            <a:r>
              <a:rPr kumimoji="1" lang="en-US" sz="1200" kern="1200" baseline="0" dirty="0">
                <a:solidFill>
                  <a:schemeClr val="tx1"/>
                </a:solidFill>
                <a:latin typeface="Times New Roman" pitchFamily="33" charset="0"/>
                <a:ea typeface="+mn-ea"/>
                <a:cs typeface="+mn-cs"/>
              </a:rPr>
              <a:t> is high and point C</a:t>
            </a:r>
            <a:r>
              <a:rPr kumimoji="1" lang="en-US" sz="1200" kern="1200" baseline="-25000" dirty="0">
                <a:solidFill>
                  <a:schemeClr val="tx1"/>
                </a:solidFill>
                <a:latin typeface="Times New Roman" pitchFamily="33" charset="0"/>
                <a:ea typeface="+mn-ea"/>
                <a:cs typeface="+mn-cs"/>
              </a:rPr>
              <a:t>2</a:t>
            </a:r>
            <a:r>
              <a:rPr kumimoji="1" lang="en-US" sz="1200" kern="1200" baseline="0" dirty="0">
                <a:solidFill>
                  <a:schemeClr val="tx1"/>
                </a:solidFill>
                <a:latin typeface="Times New Roman" pitchFamily="33" charset="0"/>
                <a:ea typeface="+mn-ea"/>
                <a:cs typeface="+mn-cs"/>
              </a:rPr>
              <a:t> is low; in this state, T</a:t>
            </a:r>
            <a:r>
              <a:rPr kumimoji="1" lang="en-US" sz="1200" kern="1200" baseline="-25000" dirty="0">
                <a:solidFill>
                  <a:schemeClr val="tx1"/>
                </a:solidFill>
                <a:latin typeface="Times New Roman" pitchFamily="33" charset="0"/>
                <a:ea typeface="+mn-ea"/>
                <a:cs typeface="+mn-cs"/>
              </a:rPr>
              <a:t>1</a:t>
            </a:r>
            <a:r>
              <a:rPr kumimoji="1" lang="en-US" sz="1200" kern="1200" baseline="0" dirty="0">
                <a:solidFill>
                  <a:schemeClr val="tx1"/>
                </a:solidFill>
                <a:latin typeface="Times New Roman" pitchFamily="33" charset="0"/>
                <a:ea typeface="+mn-ea"/>
                <a:cs typeface="+mn-cs"/>
              </a:rPr>
              <a:t> and T</a:t>
            </a:r>
            <a:r>
              <a:rPr kumimoji="1" lang="en-US" sz="1200" kern="1200" baseline="-25000" dirty="0">
                <a:solidFill>
                  <a:schemeClr val="tx1"/>
                </a:solidFill>
                <a:latin typeface="Times New Roman" pitchFamily="33" charset="0"/>
                <a:ea typeface="+mn-ea"/>
                <a:cs typeface="+mn-cs"/>
              </a:rPr>
              <a:t>4</a:t>
            </a:r>
            <a:r>
              <a:rPr kumimoji="1" lang="en-US" sz="1200" kern="1200" baseline="0" dirty="0">
                <a:solidFill>
                  <a:schemeClr val="tx1"/>
                </a:solidFill>
                <a:latin typeface="Times New Roman" pitchFamily="33" charset="0"/>
                <a:ea typeface="+mn-ea"/>
                <a:cs typeface="+mn-cs"/>
              </a:rPr>
              <a:t> are off</a:t>
            </a:r>
          </a:p>
          <a:p>
            <a:r>
              <a:rPr kumimoji="1" lang="en-US" sz="1200" kern="1200" baseline="0" dirty="0">
                <a:solidFill>
                  <a:schemeClr val="tx1"/>
                </a:solidFill>
                <a:latin typeface="Times New Roman" pitchFamily="33" charset="0"/>
                <a:ea typeface="+mn-ea"/>
                <a:cs typeface="+mn-cs"/>
              </a:rPr>
              <a:t>and T</a:t>
            </a:r>
            <a:r>
              <a:rPr kumimoji="1" lang="en-US" sz="1200" kern="1200" baseline="-25000" dirty="0">
                <a:solidFill>
                  <a:schemeClr val="tx1"/>
                </a:solidFill>
                <a:latin typeface="Times New Roman" pitchFamily="33" charset="0"/>
                <a:ea typeface="+mn-ea"/>
                <a:cs typeface="+mn-cs"/>
              </a:rPr>
              <a:t>2</a:t>
            </a:r>
            <a:r>
              <a:rPr kumimoji="1" lang="en-US" sz="1200" kern="1200" baseline="0" dirty="0">
                <a:solidFill>
                  <a:schemeClr val="tx1"/>
                </a:solidFill>
                <a:latin typeface="Times New Roman" pitchFamily="33" charset="0"/>
                <a:ea typeface="+mn-ea"/>
                <a:cs typeface="+mn-cs"/>
              </a:rPr>
              <a:t> and T</a:t>
            </a:r>
            <a:r>
              <a:rPr kumimoji="1" lang="en-US" sz="1200" kern="1200" baseline="-25000" dirty="0">
                <a:solidFill>
                  <a:schemeClr val="tx1"/>
                </a:solidFill>
                <a:latin typeface="Times New Roman" pitchFamily="33" charset="0"/>
                <a:ea typeface="+mn-ea"/>
                <a:cs typeface="+mn-cs"/>
              </a:rPr>
              <a:t>3</a:t>
            </a:r>
            <a:r>
              <a:rPr kumimoji="1" lang="en-US" sz="1200" kern="1200" baseline="0" dirty="0">
                <a:solidFill>
                  <a:schemeClr val="tx1"/>
                </a:solidFill>
                <a:latin typeface="Times New Roman" pitchFamily="33" charset="0"/>
                <a:ea typeface="+mn-ea"/>
                <a:cs typeface="+mn-cs"/>
              </a:rPr>
              <a:t> are on. In logic state 0, point C</a:t>
            </a:r>
            <a:r>
              <a:rPr kumimoji="1" lang="en-US" sz="1200" kern="1200" baseline="-25000" dirty="0">
                <a:solidFill>
                  <a:schemeClr val="tx1"/>
                </a:solidFill>
                <a:latin typeface="Times New Roman" pitchFamily="33" charset="0"/>
                <a:ea typeface="+mn-ea"/>
                <a:cs typeface="+mn-cs"/>
              </a:rPr>
              <a:t>1</a:t>
            </a:r>
            <a:r>
              <a:rPr kumimoji="1" lang="en-US" sz="1200" kern="1200" baseline="0" dirty="0">
                <a:solidFill>
                  <a:schemeClr val="tx1"/>
                </a:solidFill>
                <a:latin typeface="Times New Roman" pitchFamily="33" charset="0"/>
                <a:ea typeface="+mn-ea"/>
                <a:cs typeface="+mn-cs"/>
              </a:rPr>
              <a:t> is low and point C</a:t>
            </a:r>
            <a:r>
              <a:rPr kumimoji="1" lang="en-US" sz="1200" kern="1200" baseline="-25000" dirty="0">
                <a:solidFill>
                  <a:schemeClr val="tx1"/>
                </a:solidFill>
                <a:latin typeface="Times New Roman" pitchFamily="33" charset="0"/>
                <a:ea typeface="+mn-ea"/>
                <a:cs typeface="+mn-cs"/>
              </a:rPr>
              <a:t>2</a:t>
            </a:r>
            <a:r>
              <a:rPr kumimoji="1" lang="en-US" sz="1200" kern="1200" baseline="0" dirty="0">
                <a:solidFill>
                  <a:schemeClr val="tx1"/>
                </a:solidFill>
                <a:latin typeface="Times New Roman" pitchFamily="33" charset="0"/>
                <a:ea typeface="+mn-ea"/>
                <a:cs typeface="+mn-cs"/>
              </a:rPr>
              <a:t> is high; in this state,</a:t>
            </a:r>
          </a:p>
          <a:p>
            <a:r>
              <a:rPr kumimoji="1" lang="en-US" sz="1200" kern="1200" baseline="0" dirty="0">
                <a:solidFill>
                  <a:schemeClr val="tx1"/>
                </a:solidFill>
                <a:latin typeface="Times New Roman" pitchFamily="33" charset="0"/>
                <a:ea typeface="+mn-ea"/>
                <a:cs typeface="+mn-cs"/>
              </a:rPr>
              <a:t>T</a:t>
            </a:r>
            <a:r>
              <a:rPr kumimoji="1" lang="en-US" sz="1200" kern="1200" baseline="-25000" dirty="0">
                <a:solidFill>
                  <a:schemeClr val="tx1"/>
                </a:solidFill>
                <a:latin typeface="Times New Roman" pitchFamily="33" charset="0"/>
                <a:ea typeface="+mn-ea"/>
                <a:cs typeface="+mn-cs"/>
              </a:rPr>
              <a:t>1</a:t>
            </a:r>
            <a:r>
              <a:rPr kumimoji="1" lang="en-US" sz="1200" kern="1200" baseline="0" dirty="0">
                <a:solidFill>
                  <a:schemeClr val="tx1"/>
                </a:solidFill>
                <a:latin typeface="Times New Roman" pitchFamily="33" charset="0"/>
                <a:ea typeface="+mn-ea"/>
                <a:cs typeface="+mn-cs"/>
              </a:rPr>
              <a:t> and T</a:t>
            </a:r>
            <a:r>
              <a:rPr kumimoji="1" lang="en-US" sz="1200" kern="1200" baseline="-25000" dirty="0">
                <a:solidFill>
                  <a:schemeClr val="tx1"/>
                </a:solidFill>
                <a:latin typeface="Times New Roman" pitchFamily="33" charset="0"/>
                <a:ea typeface="+mn-ea"/>
                <a:cs typeface="+mn-cs"/>
              </a:rPr>
              <a:t>4</a:t>
            </a:r>
            <a:r>
              <a:rPr kumimoji="1" lang="en-US" sz="1200" kern="1200" baseline="0" dirty="0">
                <a:solidFill>
                  <a:schemeClr val="tx1"/>
                </a:solidFill>
                <a:latin typeface="Times New Roman" pitchFamily="33" charset="0"/>
                <a:ea typeface="+mn-ea"/>
                <a:cs typeface="+mn-cs"/>
              </a:rPr>
              <a:t> are on and T</a:t>
            </a:r>
            <a:r>
              <a:rPr kumimoji="1" lang="en-US" sz="1200" kern="1200" baseline="-25000" dirty="0">
                <a:solidFill>
                  <a:schemeClr val="tx1"/>
                </a:solidFill>
                <a:latin typeface="Times New Roman" pitchFamily="33" charset="0"/>
                <a:ea typeface="+mn-ea"/>
                <a:cs typeface="+mn-cs"/>
              </a:rPr>
              <a:t>2</a:t>
            </a:r>
            <a:r>
              <a:rPr kumimoji="1" lang="en-US" sz="1200" kern="1200" baseline="0" dirty="0">
                <a:solidFill>
                  <a:schemeClr val="tx1"/>
                </a:solidFill>
                <a:latin typeface="Times New Roman" pitchFamily="33" charset="0"/>
                <a:ea typeface="+mn-ea"/>
                <a:cs typeface="+mn-cs"/>
              </a:rPr>
              <a:t> and T</a:t>
            </a:r>
            <a:r>
              <a:rPr kumimoji="1" lang="en-US" sz="1200" kern="1200" baseline="-25000" dirty="0">
                <a:solidFill>
                  <a:schemeClr val="tx1"/>
                </a:solidFill>
                <a:latin typeface="Times New Roman" pitchFamily="33" charset="0"/>
                <a:ea typeface="+mn-ea"/>
                <a:cs typeface="+mn-cs"/>
              </a:rPr>
              <a:t>3</a:t>
            </a:r>
            <a:r>
              <a:rPr kumimoji="1" lang="en-US" sz="1200" kern="1200" baseline="0" dirty="0">
                <a:solidFill>
                  <a:schemeClr val="tx1"/>
                </a:solidFill>
                <a:latin typeface="Times New Roman" pitchFamily="33" charset="0"/>
                <a:ea typeface="+mn-ea"/>
                <a:cs typeface="+mn-cs"/>
              </a:rPr>
              <a:t> are off. Both states are stable as long as the direct</a:t>
            </a:r>
          </a:p>
          <a:p>
            <a:r>
              <a:rPr kumimoji="1" lang="en-US" sz="1200" kern="1200" baseline="0" dirty="0">
                <a:solidFill>
                  <a:schemeClr val="tx1"/>
                </a:solidFill>
                <a:latin typeface="Times New Roman" pitchFamily="33" charset="0"/>
                <a:ea typeface="+mn-ea"/>
                <a:cs typeface="+mn-cs"/>
              </a:rPr>
              <a:t>current (dc) voltage is applied. Unlike the DRAM, no refresh is needed to retain data.</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As in the DRAM, the SRAM address line is used to open or close a switch.</a:t>
            </a:r>
          </a:p>
          <a:p>
            <a:r>
              <a:rPr kumimoji="1" lang="en-US" sz="1200" kern="1200" baseline="0" dirty="0">
                <a:solidFill>
                  <a:schemeClr val="tx1"/>
                </a:solidFill>
                <a:latin typeface="Times New Roman" pitchFamily="33" charset="0"/>
                <a:ea typeface="+mn-ea"/>
                <a:cs typeface="+mn-cs"/>
              </a:rPr>
              <a:t>The address line controls two transistors (T</a:t>
            </a:r>
            <a:r>
              <a:rPr kumimoji="1" lang="en-US" sz="1200" kern="1200" baseline="-25000" dirty="0">
                <a:solidFill>
                  <a:schemeClr val="tx1"/>
                </a:solidFill>
                <a:latin typeface="Times New Roman" pitchFamily="33" charset="0"/>
                <a:ea typeface="+mn-ea"/>
                <a:cs typeface="+mn-cs"/>
              </a:rPr>
              <a:t>5</a:t>
            </a:r>
            <a:r>
              <a:rPr kumimoji="1" lang="en-US" sz="1200" kern="1200" baseline="0" dirty="0">
                <a:solidFill>
                  <a:schemeClr val="tx1"/>
                </a:solidFill>
                <a:latin typeface="Times New Roman" pitchFamily="33" charset="0"/>
                <a:ea typeface="+mn-ea"/>
                <a:cs typeface="+mn-cs"/>
              </a:rPr>
              <a:t> and T</a:t>
            </a:r>
            <a:r>
              <a:rPr kumimoji="1" lang="en-US" sz="1200" kern="1200" baseline="-25000" dirty="0">
                <a:solidFill>
                  <a:schemeClr val="tx1"/>
                </a:solidFill>
                <a:latin typeface="Times New Roman" pitchFamily="33" charset="0"/>
                <a:ea typeface="+mn-ea"/>
                <a:cs typeface="+mn-cs"/>
              </a:rPr>
              <a:t>6</a:t>
            </a:r>
            <a:r>
              <a:rPr kumimoji="1" lang="en-US" sz="1200" kern="1200" baseline="0" dirty="0">
                <a:solidFill>
                  <a:schemeClr val="tx1"/>
                </a:solidFill>
                <a:latin typeface="Times New Roman" pitchFamily="33" charset="0"/>
                <a:ea typeface="+mn-ea"/>
                <a:cs typeface="+mn-cs"/>
              </a:rPr>
              <a:t>). When a signal is applied to</a:t>
            </a:r>
          </a:p>
          <a:p>
            <a:r>
              <a:rPr kumimoji="1" lang="en-US" sz="1200" kern="1200" baseline="0" dirty="0">
                <a:solidFill>
                  <a:schemeClr val="tx1"/>
                </a:solidFill>
                <a:latin typeface="Times New Roman" pitchFamily="33" charset="0"/>
                <a:ea typeface="+mn-ea"/>
                <a:cs typeface="+mn-cs"/>
              </a:rPr>
              <a:t>this line, the two transistors are switched on, allowing a read or write operation. For</a:t>
            </a:r>
          </a:p>
          <a:p>
            <a:r>
              <a:rPr kumimoji="1" lang="en-US" sz="1200" kern="1200" baseline="0" dirty="0">
                <a:solidFill>
                  <a:schemeClr val="tx1"/>
                </a:solidFill>
                <a:latin typeface="Times New Roman" pitchFamily="33" charset="0"/>
                <a:ea typeface="+mn-ea"/>
                <a:cs typeface="+mn-cs"/>
              </a:rPr>
              <a:t>a write operation, the desired bit value is applied to line B, while its complement</a:t>
            </a:r>
          </a:p>
          <a:p>
            <a:r>
              <a:rPr kumimoji="1" lang="en-US" sz="1200" kern="1200" baseline="0" dirty="0">
                <a:solidFill>
                  <a:schemeClr val="tx1"/>
                </a:solidFill>
                <a:latin typeface="Times New Roman" pitchFamily="33" charset="0"/>
                <a:ea typeface="+mn-ea"/>
                <a:cs typeface="+mn-cs"/>
              </a:rPr>
              <a:t>is applied to line B. This forces the four transistors (T</a:t>
            </a:r>
            <a:r>
              <a:rPr kumimoji="1" lang="en-US" sz="1200" kern="1200" baseline="-25000" dirty="0">
                <a:solidFill>
                  <a:schemeClr val="tx1"/>
                </a:solidFill>
                <a:latin typeface="Times New Roman" pitchFamily="33" charset="0"/>
                <a:ea typeface="+mn-ea"/>
                <a:cs typeface="+mn-cs"/>
              </a:rPr>
              <a:t>1</a:t>
            </a:r>
            <a:r>
              <a:rPr kumimoji="1" lang="en-US" sz="1200" kern="1200" baseline="0" dirty="0">
                <a:solidFill>
                  <a:schemeClr val="tx1"/>
                </a:solidFill>
                <a:latin typeface="Times New Roman" pitchFamily="33" charset="0"/>
                <a:ea typeface="+mn-ea"/>
                <a:cs typeface="+mn-cs"/>
              </a:rPr>
              <a:t>, T</a:t>
            </a:r>
            <a:r>
              <a:rPr kumimoji="1" lang="en-US" sz="1200" kern="1200" baseline="-25000" dirty="0">
                <a:solidFill>
                  <a:schemeClr val="tx1"/>
                </a:solidFill>
                <a:latin typeface="Times New Roman" pitchFamily="33" charset="0"/>
                <a:ea typeface="+mn-ea"/>
                <a:cs typeface="+mn-cs"/>
              </a:rPr>
              <a:t>2</a:t>
            </a:r>
            <a:r>
              <a:rPr kumimoji="1" lang="en-US" sz="1200" kern="1200" baseline="0" dirty="0">
                <a:solidFill>
                  <a:schemeClr val="tx1"/>
                </a:solidFill>
                <a:latin typeface="Times New Roman" pitchFamily="33" charset="0"/>
                <a:ea typeface="+mn-ea"/>
                <a:cs typeface="+mn-cs"/>
              </a:rPr>
              <a:t>, T</a:t>
            </a:r>
            <a:r>
              <a:rPr kumimoji="1" lang="en-US" sz="1200" kern="1200" baseline="-25000" dirty="0">
                <a:solidFill>
                  <a:schemeClr val="tx1"/>
                </a:solidFill>
                <a:latin typeface="Times New Roman" pitchFamily="33" charset="0"/>
                <a:ea typeface="+mn-ea"/>
                <a:cs typeface="+mn-cs"/>
              </a:rPr>
              <a:t>3</a:t>
            </a:r>
            <a:r>
              <a:rPr kumimoji="1" lang="en-US" sz="1200" kern="1200" baseline="0" dirty="0">
                <a:solidFill>
                  <a:schemeClr val="tx1"/>
                </a:solidFill>
                <a:latin typeface="Times New Roman" pitchFamily="33" charset="0"/>
                <a:ea typeface="+mn-ea"/>
                <a:cs typeface="+mn-cs"/>
              </a:rPr>
              <a:t>, T</a:t>
            </a:r>
            <a:r>
              <a:rPr kumimoji="1" lang="en-US" sz="1200" kern="1200" baseline="-25000" dirty="0">
                <a:solidFill>
                  <a:schemeClr val="tx1"/>
                </a:solidFill>
                <a:latin typeface="Times New Roman" pitchFamily="33" charset="0"/>
                <a:ea typeface="+mn-ea"/>
                <a:cs typeface="+mn-cs"/>
              </a:rPr>
              <a:t>4</a:t>
            </a:r>
            <a:r>
              <a:rPr kumimoji="1" lang="en-US" sz="1200" kern="1200" baseline="0" dirty="0">
                <a:solidFill>
                  <a:schemeClr val="tx1"/>
                </a:solidFill>
                <a:latin typeface="Times New Roman" pitchFamily="33" charset="0"/>
                <a:ea typeface="+mn-ea"/>
                <a:cs typeface="+mn-cs"/>
              </a:rPr>
              <a:t>) into the proper</a:t>
            </a:r>
          </a:p>
          <a:p>
            <a:r>
              <a:rPr kumimoji="1" lang="en-US" sz="1200" kern="1200" baseline="0" dirty="0">
                <a:solidFill>
                  <a:schemeClr val="tx1"/>
                </a:solidFill>
                <a:latin typeface="Times New Roman" pitchFamily="33" charset="0"/>
                <a:ea typeface="+mn-ea"/>
                <a:cs typeface="+mn-cs"/>
              </a:rPr>
              <a:t>state. For a read operation, the bit value is read from line B.</a:t>
            </a:r>
          </a:p>
          <a:p>
            <a:endParaRPr kumimoji="1" lang="en-US" sz="1200" kern="1200" baseline="0" dirty="0">
              <a:solidFill>
                <a:schemeClr val="tx1"/>
              </a:solidFill>
              <a:latin typeface="Times New Roman" pitchFamily="33" charset="0"/>
              <a:ea typeface="+mn-ea"/>
              <a:cs typeface="+mn-cs"/>
            </a:endParaRPr>
          </a:p>
          <a:p>
            <a:endParaRPr kumimoji="1" lang="en-US" sz="1200" kern="1200" baseline="0" dirty="0">
              <a:solidFill>
                <a:schemeClr val="tx1"/>
              </a:solidFill>
              <a:latin typeface="Times New Roman" pitchFamily="33" charset="0"/>
              <a:ea typeface="+mn-ea"/>
              <a:cs typeface="+mn-cs"/>
            </a:endParaRPr>
          </a:p>
          <a:p>
            <a:endParaRPr lang="en-GB"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kumimoji="1" lang="en-US" sz="1200" kern="1200" baseline="0" dirty="0">
                <a:solidFill>
                  <a:schemeClr val="tx1"/>
                </a:solidFill>
                <a:latin typeface="Times New Roman" pitchFamily="33" charset="0"/>
                <a:ea typeface="+mn-ea"/>
                <a:cs typeface="+mn-cs"/>
              </a:rPr>
              <a:t>Both static and dynamic RAMs are volatile; that is,</a:t>
            </a:r>
          </a:p>
          <a:p>
            <a:r>
              <a:rPr kumimoji="1" lang="en-US" sz="1200" kern="1200" baseline="0" dirty="0">
                <a:solidFill>
                  <a:schemeClr val="tx1"/>
                </a:solidFill>
                <a:latin typeface="Times New Roman" pitchFamily="33" charset="0"/>
                <a:ea typeface="+mn-ea"/>
                <a:cs typeface="+mn-cs"/>
              </a:rPr>
              <a:t>power must be continuously supplied to the memory to preserve the bit values.</a:t>
            </a:r>
          </a:p>
          <a:p>
            <a:r>
              <a:rPr kumimoji="1" lang="en-US" sz="1200" kern="1200" baseline="0" dirty="0">
                <a:solidFill>
                  <a:schemeClr val="tx1"/>
                </a:solidFill>
                <a:latin typeface="Times New Roman" pitchFamily="33" charset="0"/>
                <a:ea typeface="+mn-ea"/>
                <a:cs typeface="+mn-cs"/>
              </a:rPr>
              <a:t>A dynamic memory cell is simpler and smaller than a static memory cell. Thus, a</a:t>
            </a:r>
          </a:p>
          <a:p>
            <a:r>
              <a:rPr kumimoji="1" lang="en-US" sz="1200" kern="1200" baseline="0" dirty="0">
                <a:solidFill>
                  <a:schemeClr val="tx1"/>
                </a:solidFill>
                <a:latin typeface="Times New Roman" pitchFamily="33" charset="0"/>
                <a:ea typeface="+mn-ea"/>
                <a:cs typeface="+mn-cs"/>
              </a:rPr>
              <a:t>DRAM is more dense (smaller cells = more cells per unit area) and less expensive</a:t>
            </a:r>
          </a:p>
          <a:p>
            <a:r>
              <a:rPr kumimoji="1" lang="en-US" sz="1200" kern="1200" baseline="0" dirty="0">
                <a:solidFill>
                  <a:schemeClr val="tx1"/>
                </a:solidFill>
                <a:latin typeface="Times New Roman" pitchFamily="33" charset="0"/>
                <a:ea typeface="+mn-ea"/>
                <a:cs typeface="+mn-cs"/>
              </a:rPr>
              <a:t>than a corresponding SRAM. On the other hand, a DRAM requires the supporting</a:t>
            </a:r>
          </a:p>
          <a:p>
            <a:r>
              <a:rPr kumimoji="1" lang="en-US" sz="1200" kern="1200" baseline="0" dirty="0">
                <a:solidFill>
                  <a:schemeClr val="tx1"/>
                </a:solidFill>
                <a:latin typeface="Times New Roman" pitchFamily="33" charset="0"/>
                <a:ea typeface="+mn-ea"/>
                <a:cs typeface="+mn-cs"/>
              </a:rPr>
              <a:t>refresh circuitry. For larger memories, the fixed cost of the refresh circuitry is more</a:t>
            </a:r>
          </a:p>
          <a:p>
            <a:r>
              <a:rPr kumimoji="1" lang="en-US" sz="1200" kern="1200" baseline="0" dirty="0">
                <a:solidFill>
                  <a:schemeClr val="tx1"/>
                </a:solidFill>
                <a:latin typeface="Times New Roman" pitchFamily="33" charset="0"/>
                <a:ea typeface="+mn-ea"/>
                <a:cs typeface="+mn-cs"/>
              </a:rPr>
              <a:t>than compensated for by the smaller variable cost of DRAM cells. Thus, DRAMs</a:t>
            </a:r>
          </a:p>
          <a:p>
            <a:r>
              <a:rPr kumimoji="1" lang="en-US" sz="1200" kern="1200" baseline="0" dirty="0">
                <a:solidFill>
                  <a:schemeClr val="tx1"/>
                </a:solidFill>
                <a:latin typeface="Times New Roman" pitchFamily="33" charset="0"/>
                <a:ea typeface="+mn-ea"/>
                <a:cs typeface="+mn-cs"/>
              </a:rPr>
              <a:t>tend to be favored for large memory requirements. A final point is that SRAMs are</a:t>
            </a:r>
          </a:p>
          <a:p>
            <a:r>
              <a:rPr kumimoji="1" lang="en-US" sz="1200" kern="1200" baseline="0" dirty="0">
                <a:solidFill>
                  <a:schemeClr val="tx1"/>
                </a:solidFill>
                <a:latin typeface="Times New Roman" pitchFamily="33" charset="0"/>
                <a:ea typeface="+mn-ea"/>
                <a:cs typeface="+mn-cs"/>
              </a:rPr>
              <a:t>somewhat faster than DRAMs. Because of these relative characteristics, SRAM is</a:t>
            </a:r>
          </a:p>
          <a:p>
            <a:r>
              <a:rPr kumimoji="1" lang="en-US" sz="1200" kern="1200" baseline="0" dirty="0">
                <a:solidFill>
                  <a:schemeClr val="tx1"/>
                </a:solidFill>
                <a:latin typeface="Times New Roman" pitchFamily="33" charset="0"/>
                <a:ea typeface="+mn-ea"/>
                <a:cs typeface="+mn-cs"/>
              </a:rPr>
              <a:t>used for cache memory (both on and off chip), and DRAM is used for main memory.</a:t>
            </a:r>
            <a:endParaRPr lang="en-US" dirty="0"/>
          </a:p>
        </p:txBody>
      </p:sp>
      <p:sp>
        <p:nvSpPr>
          <p:cNvPr id="4" name="Slide Number Placeholder 3"/>
          <p:cNvSpPr>
            <a:spLocks noGrp="1"/>
          </p:cNvSpPr>
          <p:nvPr>
            <p:ph type="sldNum" sz="quarter" idx="10"/>
          </p:nvPr>
        </p:nvSpPr>
        <p:spPr/>
        <p:txBody>
          <a:bodyPr/>
          <a:lstStyle/>
          <a:p>
            <a:fld id="{FAF100D4-BB46-6748-84D4-F681254872AC}" type="slidenum">
              <a:rPr lang="en-US" smtClean="0"/>
              <a:pPr/>
              <a:t>9</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7488C55-A478-E147-A620-DAE8B070FDAB}" type="slidenum">
              <a:rPr lang="en-US"/>
              <a:pPr/>
              <a:t>10</a:t>
            </a:fld>
            <a:endParaRPr lang="en-US" dirty="0"/>
          </a:p>
        </p:txBody>
      </p:sp>
      <p:sp>
        <p:nvSpPr>
          <p:cNvPr id="106498" name="Rectangle 2"/>
          <p:cNvSpPr>
            <a:spLocks noGrp="1" noRot="1" noChangeAspect="1" noChangeArrowheads="1" noTextEdit="1"/>
          </p:cNvSpPr>
          <p:nvPr>
            <p:ph type="sldImg"/>
          </p:nvPr>
        </p:nvSpPr>
        <p:spPr>
          <a:ln/>
        </p:spPr>
      </p:sp>
      <p:sp>
        <p:nvSpPr>
          <p:cNvPr id="106499" name="Rectangle 3"/>
          <p:cNvSpPr>
            <a:spLocks noGrp="1" noChangeArrowheads="1"/>
          </p:cNvSpPr>
          <p:nvPr>
            <p:ph type="body" idx="1"/>
          </p:nvPr>
        </p:nvSpPr>
        <p:spPr/>
        <p:txBody>
          <a:bodyPr/>
          <a:lstStyle/>
          <a:p>
            <a:r>
              <a:rPr kumimoji="1" lang="en-US" sz="1200" kern="1200" baseline="0" dirty="0">
                <a:solidFill>
                  <a:schemeClr val="tx1"/>
                </a:solidFill>
                <a:latin typeface="Times New Roman" pitchFamily="33" charset="0"/>
                <a:ea typeface="+mn-ea"/>
                <a:cs typeface="+mn-cs"/>
              </a:rPr>
              <a:t>As the name suggests, a </a:t>
            </a:r>
            <a:r>
              <a:rPr kumimoji="1" lang="en-US" sz="1200" b="1" kern="1200" baseline="0" dirty="0">
                <a:solidFill>
                  <a:schemeClr val="tx1"/>
                </a:solidFill>
                <a:latin typeface="Times New Roman" pitchFamily="33" charset="0"/>
                <a:ea typeface="+mn-ea"/>
                <a:cs typeface="+mn-cs"/>
              </a:rPr>
              <a:t>read-only memory (ROM) </a:t>
            </a:r>
            <a:r>
              <a:rPr kumimoji="1" lang="en-US" sz="1200" b="0" kern="1200" baseline="0" dirty="0">
                <a:solidFill>
                  <a:schemeClr val="tx1"/>
                </a:solidFill>
                <a:latin typeface="Times New Roman" pitchFamily="33" charset="0"/>
                <a:ea typeface="+mn-ea"/>
                <a:cs typeface="+mn-cs"/>
              </a:rPr>
              <a:t>contains a permanent pattern</a:t>
            </a:r>
          </a:p>
          <a:p>
            <a:r>
              <a:rPr kumimoji="1" lang="en-US" sz="1200" kern="1200" baseline="0" dirty="0">
                <a:solidFill>
                  <a:schemeClr val="tx1"/>
                </a:solidFill>
                <a:latin typeface="Times New Roman" pitchFamily="33" charset="0"/>
                <a:ea typeface="+mn-ea"/>
                <a:cs typeface="+mn-cs"/>
              </a:rPr>
              <a:t>of data that cannot be changed. A ROM is nonvolatile; that is, no power source is</a:t>
            </a:r>
          </a:p>
          <a:p>
            <a:r>
              <a:rPr kumimoji="1" lang="en-US" sz="1200" kern="1200" baseline="0" dirty="0">
                <a:solidFill>
                  <a:schemeClr val="tx1"/>
                </a:solidFill>
                <a:latin typeface="Times New Roman" pitchFamily="33" charset="0"/>
                <a:ea typeface="+mn-ea"/>
                <a:cs typeface="+mn-cs"/>
              </a:rPr>
              <a:t>required to maintain the bit values in memory. While it is possible to read a ROM,</a:t>
            </a:r>
          </a:p>
          <a:p>
            <a:r>
              <a:rPr kumimoji="1" lang="en-US" sz="1200" kern="1200" baseline="0" dirty="0">
                <a:solidFill>
                  <a:schemeClr val="tx1"/>
                </a:solidFill>
                <a:latin typeface="Times New Roman" pitchFamily="33" charset="0"/>
                <a:ea typeface="+mn-ea"/>
                <a:cs typeface="+mn-cs"/>
              </a:rPr>
              <a:t>it is not possible to write new data into it. An important application of ROMs is</a:t>
            </a:r>
          </a:p>
          <a:p>
            <a:r>
              <a:rPr kumimoji="1" lang="en-US" sz="1200" kern="1200" baseline="0" dirty="0">
                <a:solidFill>
                  <a:schemeClr val="tx1"/>
                </a:solidFill>
                <a:latin typeface="Times New Roman" pitchFamily="33" charset="0"/>
                <a:ea typeface="+mn-ea"/>
                <a:cs typeface="+mn-cs"/>
              </a:rPr>
              <a:t>microprogramming, discussed in Part Four. Other potential applications include</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 Library subroutines for frequently wanted functions</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 System programs</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 Function tables</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For a modest-sized requirement, the advantage of ROM is that the data or program</a:t>
            </a:r>
          </a:p>
          <a:p>
            <a:r>
              <a:rPr kumimoji="1" lang="en-US" sz="1200" kern="1200" baseline="0" dirty="0">
                <a:solidFill>
                  <a:schemeClr val="tx1"/>
                </a:solidFill>
                <a:latin typeface="Times New Roman" pitchFamily="33" charset="0"/>
                <a:ea typeface="+mn-ea"/>
                <a:cs typeface="+mn-cs"/>
              </a:rPr>
              <a:t>is permanently in main memory and need never be loaded from a secondary storage</a:t>
            </a:r>
          </a:p>
          <a:p>
            <a:r>
              <a:rPr kumimoji="1" lang="en-US" sz="1200" kern="1200" baseline="0" dirty="0">
                <a:solidFill>
                  <a:schemeClr val="tx1"/>
                </a:solidFill>
                <a:latin typeface="Times New Roman" pitchFamily="33" charset="0"/>
                <a:ea typeface="+mn-ea"/>
                <a:cs typeface="+mn-cs"/>
              </a:rPr>
              <a:t>device.</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A ROM is created like any other integrated circuit chip, with the data actually</a:t>
            </a:r>
          </a:p>
          <a:p>
            <a:r>
              <a:rPr kumimoji="1" lang="en-US" sz="1200" kern="1200" baseline="0" dirty="0">
                <a:solidFill>
                  <a:schemeClr val="tx1"/>
                </a:solidFill>
                <a:latin typeface="Times New Roman" pitchFamily="33" charset="0"/>
                <a:ea typeface="+mn-ea"/>
                <a:cs typeface="+mn-cs"/>
              </a:rPr>
              <a:t>wired into the chip as part of the fabrication process. This presents two problems:</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 The data insertion step includes a relatively large fixed cost, whether one or</a:t>
            </a:r>
          </a:p>
          <a:p>
            <a:r>
              <a:rPr kumimoji="1" lang="en-US" sz="1200" kern="1200" baseline="0" dirty="0">
                <a:solidFill>
                  <a:schemeClr val="tx1"/>
                </a:solidFill>
                <a:latin typeface="Times New Roman" pitchFamily="33" charset="0"/>
                <a:ea typeface="+mn-ea"/>
                <a:cs typeface="+mn-cs"/>
              </a:rPr>
              <a:t>thousands of copies of a particular ROM are fabricated.</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 There is no room for error. If one bit is wrong, the whole batch of ROMs must</a:t>
            </a:r>
          </a:p>
          <a:p>
            <a:r>
              <a:rPr kumimoji="1" lang="en-US" sz="1200" kern="1200" baseline="0" dirty="0">
                <a:solidFill>
                  <a:schemeClr val="tx1"/>
                </a:solidFill>
                <a:latin typeface="Times New Roman" pitchFamily="33" charset="0"/>
                <a:ea typeface="+mn-ea"/>
                <a:cs typeface="+mn-cs"/>
              </a:rPr>
              <a:t>be thrown out.</a:t>
            </a:r>
            <a:endParaRPr lang="en-GB"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kumimoji="1" lang="en-US" sz="1200" kern="1200" baseline="0" dirty="0">
                <a:solidFill>
                  <a:schemeClr val="tx1"/>
                </a:solidFill>
                <a:latin typeface="Times New Roman" pitchFamily="33" charset="0"/>
                <a:ea typeface="+mn-ea"/>
                <a:cs typeface="+mn-cs"/>
              </a:rPr>
              <a:t>When only a small number of ROMs with a particular memory content is</a:t>
            </a:r>
          </a:p>
          <a:p>
            <a:r>
              <a:rPr kumimoji="1" lang="en-US" sz="1200" kern="1200" baseline="0" dirty="0">
                <a:solidFill>
                  <a:schemeClr val="tx1"/>
                </a:solidFill>
                <a:latin typeface="Times New Roman" pitchFamily="33" charset="0"/>
                <a:ea typeface="+mn-ea"/>
                <a:cs typeface="+mn-cs"/>
              </a:rPr>
              <a:t>needed, a less expensive alternative is the </a:t>
            </a:r>
            <a:r>
              <a:rPr kumimoji="1" lang="en-US" sz="1200" b="1" kern="1200" baseline="0" dirty="0">
                <a:solidFill>
                  <a:schemeClr val="tx1"/>
                </a:solidFill>
                <a:latin typeface="Times New Roman" pitchFamily="33" charset="0"/>
                <a:ea typeface="+mn-ea"/>
                <a:cs typeface="+mn-cs"/>
              </a:rPr>
              <a:t>programmable ROM (PROM). </a:t>
            </a:r>
            <a:r>
              <a:rPr kumimoji="1" lang="en-US" sz="1200" b="0" kern="1200" baseline="0" dirty="0">
                <a:solidFill>
                  <a:schemeClr val="tx1"/>
                </a:solidFill>
                <a:latin typeface="Times New Roman" pitchFamily="33" charset="0"/>
                <a:ea typeface="+mn-ea"/>
                <a:cs typeface="+mn-cs"/>
              </a:rPr>
              <a:t>Like the</a:t>
            </a:r>
          </a:p>
          <a:p>
            <a:r>
              <a:rPr kumimoji="1" lang="en-US" sz="1200" b="0" kern="1200" baseline="0" dirty="0">
                <a:solidFill>
                  <a:schemeClr val="tx1"/>
                </a:solidFill>
                <a:latin typeface="Times New Roman" pitchFamily="33" charset="0"/>
                <a:ea typeface="+mn-ea"/>
                <a:cs typeface="+mn-cs"/>
              </a:rPr>
              <a:t>ROM, the PROM is nonvolatile and may be written into only once. For the PROM,</a:t>
            </a:r>
          </a:p>
          <a:p>
            <a:r>
              <a:rPr kumimoji="1" lang="en-US" sz="1200" b="0" kern="1200" baseline="0" dirty="0">
                <a:solidFill>
                  <a:schemeClr val="tx1"/>
                </a:solidFill>
                <a:latin typeface="Times New Roman" pitchFamily="33" charset="0"/>
                <a:ea typeface="+mn-ea"/>
                <a:cs typeface="+mn-cs"/>
              </a:rPr>
              <a:t>the writing process is performed electrically and may be performed by a supplier</a:t>
            </a:r>
          </a:p>
          <a:p>
            <a:r>
              <a:rPr kumimoji="1" lang="en-US" sz="1200" kern="1200" baseline="0" dirty="0">
                <a:solidFill>
                  <a:schemeClr val="tx1"/>
                </a:solidFill>
                <a:latin typeface="Times New Roman" pitchFamily="33" charset="0"/>
                <a:ea typeface="+mn-ea"/>
                <a:cs typeface="+mn-cs"/>
              </a:rPr>
              <a:t>or customer at a time later than the original chip fabrication. Special equipment is</a:t>
            </a:r>
          </a:p>
          <a:p>
            <a:r>
              <a:rPr kumimoji="1" lang="en-US" sz="1200" kern="1200" baseline="0" dirty="0">
                <a:solidFill>
                  <a:schemeClr val="tx1"/>
                </a:solidFill>
                <a:latin typeface="Times New Roman" pitchFamily="33" charset="0"/>
                <a:ea typeface="+mn-ea"/>
                <a:cs typeface="+mn-cs"/>
              </a:rPr>
              <a:t>required for the writing or “programming” process. PROMs provide flexibility and</a:t>
            </a:r>
          </a:p>
          <a:p>
            <a:r>
              <a:rPr kumimoji="1" lang="en-US" sz="1200" kern="1200" baseline="0" dirty="0">
                <a:solidFill>
                  <a:schemeClr val="tx1"/>
                </a:solidFill>
                <a:latin typeface="Times New Roman" pitchFamily="33" charset="0"/>
                <a:ea typeface="+mn-ea"/>
                <a:cs typeface="+mn-cs"/>
              </a:rPr>
              <a:t>convenience. The ROM remains attractive for high-volume production runs.</a:t>
            </a:r>
            <a:endParaRPr lang="en-US" dirty="0"/>
          </a:p>
        </p:txBody>
      </p:sp>
      <p:sp>
        <p:nvSpPr>
          <p:cNvPr id="4" name="Slide Number Placeholder 3"/>
          <p:cNvSpPr>
            <a:spLocks noGrp="1"/>
          </p:cNvSpPr>
          <p:nvPr>
            <p:ph type="sldNum" sz="quarter" idx="10"/>
          </p:nvPr>
        </p:nvSpPr>
        <p:spPr/>
        <p:txBody>
          <a:bodyPr/>
          <a:lstStyle/>
          <a:p>
            <a:fld id="{FAF100D4-BB46-6748-84D4-F681254872AC}" type="slidenum">
              <a:rPr lang="en-US" smtClean="0"/>
              <a:pPr/>
              <a:t>11</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7500" lnSpcReduction="20000"/>
          </a:bodyPr>
          <a:lstStyle/>
          <a:p>
            <a:r>
              <a:rPr kumimoji="1" lang="en-US" sz="1200" kern="1200" baseline="0" dirty="0">
                <a:solidFill>
                  <a:schemeClr val="tx1"/>
                </a:solidFill>
                <a:latin typeface="Times New Roman" pitchFamily="33" charset="0"/>
                <a:ea typeface="+mn-ea"/>
                <a:cs typeface="+mn-cs"/>
              </a:rPr>
              <a:t>Another variation on read-only memory is the </a:t>
            </a:r>
            <a:r>
              <a:rPr kumimoji="1" lang="en-US" sz="1200" b="1" kern="1200" baseline="0" dirty="0">
                <a:solidFill>
                  <a:schemeClr val="tx1"/>
                </a:solidFill>
                <a:latin typeface="Times New Roman" pitchFamily="33" charset="0"/>
                <a:ea typeface="+mn-ea"/>
                <a:cs typeface="+mn-cs"/>
              </a:rPr>
              <a:t>read-mostly memory, </a:t>
            </a:r>
            <a:r>
              <a:rPr kumimoji="1" lang="en-US" sz="1200" b="0" kern="1200" baseline="0" dirty="0">
                <a:solidFill>
                  <a:schemeClr val="tx1"/>
                </a:solidFill>
                <a:latin typeface="Times New Roman" pitchFamily="33" charset="0"/>
                <a:ea typeface="+mn-ea"/>
                <a:cs typeface="+mn-cs"/>
              </a:rPr>
              <a:t>which is</a:t>
            </a:r>
          </a:p>
          <a:p>
            <a:r>
              <a:rPr kumimoji="1" lang="en-US" sz="1200" kern="1200" baseline="0" dirty="0">
                <a:solidFill>
                  <a:schemeClr val="tx1"/>
                </a:solidFill>
                <a:latin typeface="Times New Roman" pitchFamily="33" charset="0"/>
                <a:ea typeface="+mn-ea"/>
                <a:cs typeface="+mn-cs"/>
              </a:rPr>
              <a:t>useful for applications in which read operations are far more frequent than write</a:t>
            </a:r>
          </a:p>
          <a:p>
            <a:r>
              <a:rPr kumimoji="1" lang="en-US" sz="1200" kern="1200" baseline="0" dirty="0">
                <a:solidFill>
                  <a:schemeClr val="tx1"/>
                </a:solidFill>
                <a:latin typeface="Times New Roman" pitchFamily="33" charset="0"/>
                <a:ea typeface="+mn-ea"/>
                <a:cs typeface="+mn-cs"/>
              </a:rPr>
              <a:t>operations but for which nonvolatile storage is required. There are three common</a:t>
            </a:r>
          </a:p>
          <a:p>
            <a:r>
              <a:rPr kumimoji="1" lang="en-US" sz="1200" kern="1200" baseline="0" dirty="0">
                <a:solidFill>
                  <a:schemeClr val="tx1"/>
                </a:solidFill>
                <a:latin typeface="Times New Roman" pitchFamily="33" charset="0"/>
                <a:ea typeface="+mn-ea"/>
                <a:cs typeface="+mn-cs"/>
              </a:rPr>
              <a:t>forms of read-mostly memory: EPROM, EEPROM, and flash memory.</a:t>
            </a:r>
          </a:p>
          <a:p>
            <a:endParaRPr lang="en-US" dirty="0"/>
          </a:p>
          <a:p>
            <a:r>
              <a:rPr kumimoji="1" lang="en-US" sz="1200" kern="1200" baseline="0" dirty="0">
                <a:solidFill>
                  <a:schemeClr val="tx1"/>
                </a:solidFill>
                <a:latin typeface="Times New Roman" pitchFamily="33" charset="0"/>
                <a:ea typeface="+mn-ea"/>
                <a:cs typeface="+mn-cs"/>
              </a:rPr>
              <a:t>The optically </a:t>
            </a:r>
            <a:r>
              <a:rPr kumimoji="1" lang="en-US" sz="1200" b="1" kern="1200" baseline="0" dirty="0">
                <a:solidFill>
                  <a:schemeClr val="tx1"/>
                </a:solidFill>
                <a:latin typeface="Times New Roman" pitchFamily="33" charset="0"/>
                <a:ea typeface="+mn-ea"/>
                <a:cs typeface="+mn-cs"/>
              </a:rPr>
              <a:t>erasable programmable read-only memory (EPROM) </a:t>
            </a:r>
            <a:r>
              <a:rPr kumimoji="1" lang="en-US" sz="1200" b="0" kern="1200" baseline="0" dirty="0">
                <a:solidFill>
                  <a:schemeClr val="tx1"/>
                </a:solidFill>
                <a:latin typeface="Times New Roman" pitchFamily="33" charset="0"/>
                <a:ea typeface="+mn-ea"/>
                <a:cs typeface="+mn-cs"/>
              </a:rPr>
              <a:t>is read</a:t>
            </a:r>
          </a:p>
          <a:p>
            <a:r>
              <a:rPr kumimoji="1" lang="en-US" sz="1200" kern="1200" baseline="0" dirty="0">
                <a:solidFill>
                  <a:schemeClr val="tx1"/>
                </a:solidFill>
                <a:latin typeface="Times New Roman" pitchFamily="33" charset="0"/>
                <a:ea typeface="+mn-ea"/>
                <a:cs typeface="+mn-cs"/>
              </a:rPr>
              <a:t>and written electrically, as with PROM. However, before a write operation, all the</a:t>
            </a:r>
          </a:p>
          <a:p>
            <a:r>
              <a:rPr kumimoji="1" lang="en-US" sz="1200" kern="1200" baseline="0" dirty="0">
                <a:solidFill>
                  <a:schemeClr val="tx1"/>
                </a:solidFill>
                <a:latin typeface="Times New Roman" pitchFamily="33" charset="0"/>
                <a:ea typeface="+mn-ea"/>
                <a:cs typeface="+mn-cs"/>
              </a:rPr>
              <a:t>storage cells must be erased to the same initial state by exposure of the packaged</a:t>
            </a:r>
          </a:p>
          <a:p>
            <a:r>
              <a:rPr kumimoji="1" lang="en-US" sz="1200" kern="1200" baseline="0" dirty="0">
                <a:solidFill>
                  <a:schemeClr val="tx1"/>
                </a:solidFill>
                <a:latin typeface="Times New Roman" pitchFamily="33" charset="0"/>
                <a:ea typeface="+mn-ea"/>
                <a:cs typeface="+mn-cs"/>
              </a:rPr>
              <a:t>chip to ultraviolet radiation. Erasure is performed by shining an intense ultraviolet</a:t>
            </a:r>
          </a:p>
          <a:p>
            <a:r>
              <a:rPr kumimoji="1" lang="en-US" sz="1200" kern="1200" baseline="0" dirty="0">
                <a:solidFill>
                  <a:schemeClr val="tx1"/>
                </a:solidFill>
                <a:latin typeface="Times New Roman" pitchFamily="33" charset="0"/>
                <a:ea typeface="+mn-ea"/>
                <a:cs typeface="+mn-cs"/>
              </a:rPr>
              <a:t>light through a window that is designed into the memory chip. This erasure process</a:t>
            </a:r>
          </a:p>
          <a:p>
            <a:r>
              <a:rPr kumimoji="1" lang="en-US" sz="1200" kern="1200" baseline="0" dirty="0">
                <a:solidFill>
                  <a:schemeClr val="tx1"/>
                </a:solidFill>
                <a:latin typeface="Times New Roman" pitchFamily="33" charset="0"/>
                <a:ea typeface="+mn-ea"/>
                <a:cs typeface="+mn-cs"/>
              </a:rPr>
              <a:t>can be performed repeatedly; each erasure can take as much as 20 minutes to</a:t>
            </a:r>
          </a:p>
          <a:p>
            <a:r>
              <a:rPr kumimoji="1" lang="en-US" sz="1200" kern="1200" baseline="0" dirty="0">
                <a:solidFill>
                  <a:schemeClr val="tx1"/>
                </a:solidFill>
                <a:latin typeface="Times New Roman" pitchFamily="33" charset="0"/>
                <a:ea typeface="+mn-ea"/>
                <a:cs typeface="+mn-cs"/>
              </a:rPr>
              <a:t>perform. Thus, the EPROM can be altered multiple times and, like the ROM and</a:t>
            </a:r>
          </a:p>
          <a:p>
            <a:r>
              <a:rPr kumimoji="1" lang="en-US" sz="1200" kern="1200" baseline="0" dirty="0">
                <a:solidFill>
                  <a:schemeClr val="tx1"/>
                </a:solidFill>
                <a:latin typeface="Times New Roman" pitchFamily="33" charset="0"/>
                <a:ea typeface="+mn-ea"/>
                <a:cs typeface="+mn-cs"/>
              </a:rPr>
              <a:t>PROM, holds its data virtually indefinitely. For comparable amounts of storage, the</a:t>
            </a:r>
          </a:p>
          <a:p>
            <a:r>
              <a:rPr kumimoji="1" lang="en-US" sz="1200" kern="1200" baseline="0" dirty="0">
                <a:solidFill>
                  <a:schemeClr val="tx1"/>
                </a:solidFill>
                <a:latin typeface="Times New Roman" pitchFamily="33" charset="0"/>
                <a:ea typeface="+mn-ea"/>
                <a:cs typeface="+mn-cs"/>
              </a:rPr>
              <a:t>EPROM is more expensive than PROM, but it has the advantage of the multiple</a:t>
            </a:r>
          </a:p>
          <a:p>
            <a:r>
              <a:rPr kumimoji="1" lang="en-US" sz="1200" kern="1200" baseline="0" dirty="0">
                <a:solidFill>
                  <a:schemeClr val="tx1"/>
                </a:solidFill>
                <a:latin typeface="Times New Roman" pitchFamily="33" charset="0"/>
                <a:ea typeface="+mn-ea"/>
                <a:cs typeface="+mn-cs"/>
              </a:rPr>
              <a:t>update capability.</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A more attractive form of read-mostly memory is </a:t>
            </a:r>
            <a:r>
              <a:rPr kumimoji="1" lang="en-US" sz="1200" b="1" kern="1200" baseline="0" dirty="0">
                <a:solidFill>
                  <a:schemeClr val="tx1"/>
                </a:solidFill>
                <a:latin typeface="Times New Roman" pitchFamily="33" charset="0"/>
                <a:ea typeface="+mn-ea"/>
                <a:cs typeface="+mn-cs"/>
              </a:rPr>
              <a:t>electrically erasable programmable</a:t>
            </a:r>
          </a:p>
          <a:p>
            <a:r>
              <a:rPr kumimoji="1" lang="en-US" sz="1200" b="1" kern="1200" baseline="0" dirty="0">
                <a:solidFill>
                  <a:schemeClr val="tx1"/>
                </a:solidFill>
                <a:latin typeface="Times New Roman" pitchFamily="33" charset="0"/>
                <a:ea typeface="+mn-ea"/>
                <a:cs typeface="+mn-cs"/>
              </a:rPr>
              <a:t>read-only memory (EEPROM). </a:t>
            </a:r>
            <a:r>
              <a:rPr kumimoji="1" lang="en-US" sz="1200" b="0" kern="1200" baseline="0" dirty="0">
                <a:solidFill>
                  <a:schemeClr val="tx1"/>
                </a:solidFill>
                <a:latin typeface="Times New Roman" pitchFamily="33" charset="0"/>
                <a:ea typeface="+mn-ea"/>
                <a:cs typeface="+mn-cs"/>
              </a:rPr>
              <a:t>This is a read-mostly memory that can</a:t>
            </a:r>
          </a:p>
          <a:p>
            <a:r>
              <a:rPr kumimoji="1" lang="en-US" sz="1200" kern="1200" baseline="0" dirty="0">
                <a:solidFill>
                  <a:schemeClr val="tx1"/>
                </a:solidFill>
                <a:latin typeface="Times New Roman" pitchFamily="33" charset="0"/>
                <a:ea typeface="+mn-ea"/>
                <a:cs typeface="+mn-cs"/>
              </a:rPr>
              <a:t>be written into at any time without erasing prior contents; only the byte or bytes</a:t>
            </a:r>
          </a:p>
          <a:p>
            <a:r>
              <a:rPr kumimoji="1" lang="en-US" sz="1200" kern="1200" baseline="0" dirty="0">
                <a:solidFill>
                  <a:schemeClr val="tx1"/>
                </a:solidFill>
                <a:latin typeface="Times New Roman" pitchFamily="33" charset="0"/>
                <a:ea typeface="+mn-ea"/>
                <a:cs typeface="+mn-cs"/>
              </a:rPr>
              <a:t>addressed are updated. The write operation takes considerably longer than the read</a:t>
            </a:r>
          </a:p>
          <a:p>
            <a:r>
              <a:rPr kumimoji="1" lang="en-US" sz="1200" kern="1200" baseline="0" dirty="0">
                <a:solidFill>
                  <a:schemeClr val="tx1"/>
                </a:solidFill>
                <a:latin typeface="Times New Roman" pitchFamily="33" charset="0"/>
                <a:ea typeface="+mn-ea"/>
                <a:cs typeface="+mn-cs"/>
              </a:rPr>
              <a:t>operation, on the order of several hundred microseconds per byte. The EEPROM</a:t>
            </a:r>
          </a:p>
          <a:p>
            <a:r>
              <a:rPr kumimoji="1" lang="en-US" sz="1200" kern="1200" baseline="0" dirty="0">
                <a:solidFill>
                  <a:schemeClr val="tx1"/>
                </a:solidFill>
                <a:latin typeface="Times New Roman" pitchFamily="33" charset="0"/>
                <a:ea typeface="+mn-ea"/>
                <a:cs typeface="+mn-cs"/>
              </a:rPr>
              <a:t>combines the advantage of non-volatility with the flexibility of being updatable in</a:t>
            </a:r>
          </a:p>
          <a:p>
            <a:r>
              <a:rPr kumimoji="1" lang="en-US" sz="1200" kern="1200" baseline="0" dirty="0">
                <a:solidFill>
                  <a:schemeClr val="tx1"/>
                </a:solidFill>
                <a:latin typeface="Times New Roman" pitchFamily="33" charset="0"/>
                <a:ea typeface="+mn-ea"/>
                <a:cs typeface="+mn-cs"/>
              </a:rPr>
              <a:t>place, using ordinary bus control, address, and data lines. EEPROM is more expensive</a:t>
            </a:r>
          </a:p>
          <a:p>
            <a:r>
              <a:rPr kumimoji="1" lang="en-US" sz="1200" kern="1200" baseline="0" dirty="0">
                <a:solidFill>
                  <a:schemeClr val="tx1"/>
                </a:solidFill>
                <a:latin typeface="Times New Roman" pitchFamily="33" charset="0"/>
                <a:ea typeface="+mn-ea"/>
                <a:cs typeface="+mn-cs"/>
              </a:rPr>
              <a:t>than EPROM and also is less dense, supporting fewer bits per chip.</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Another form of semiconductor memory is </a:t>
            </a:r>
            <a:r>
              <a:rPr kumimoji="1" lang="en-US" sz="1200" b="1" kern="1200" baseline="0" dirty="0">
                <a:solidFill>
                  <a:schemeClr val="tx1"/>
                </a:solidFill>
                <a:latin typeface="Times New Roman" pitchFamily="33" charset="0"/>
                <a:ea typeface="+mn-ea"/>
                <a:cs typeface="+mn-cs"/>
              </a:rPr>
              <a:t>flash memory </a:t>
            </a:r>
            <a:r>
              <a:rPr kumimoji="1" lang="en-US" sz="1200" b="0" kern="1200" baseline="0" dirty="0">
                <a:solidFill>
                  <a:schemeClr val="tx1"/>
                </a:solidFill>
                <a:latin typeface="Times New Roman" pitchFamily="33" charset="0"/>
                <a:ea typeface="+mn-ea"/>
                <a:cs typeface="+mn-cs"/>
              </a:rPr>
              <a:t>(so named because</a:t>
            </a:r>
          </a:p>
          <a:p>
            <a:r>
              <a:rPr kumimoji="1" lang="en-US" sz="1200" kern="1200" baseline="0" dirty="0">
                <a:solidFill>
                  <a:schemeClr val="tx1"/>
                </a:solidFill>
                <a:latin typeface="Times New Roman" pitchFamily="33" charset="0"/>
                <a:ea typeface="+mn-ea"/>
                <a:cs typeface="+mn-cs"/>
              </a:rPr>
              <a:t>of the speed with which it can be reprogrammed). First introduced in the mid-1980s,</a:t>
            </a:r>
          </a:p>
          <a:p>
            <a:r>
              <a:rPr kumimoji="1" lang="en-US" sz="1200" kern="1200" baseline="0" dirty="0">
                <a:solidFill>
                  <a:schemeClr val="tx1"/>
                </a:solidFill>
                <a:latin typeface="Times New Roman" pitchFamily="33" charset="0"/>
                <a:ea typeface="+mn-ea"/>
                <a:cs typeface="+mn-cs"/>
              </a:rPr>
              <a:t>flash memory is intermediate between EPROM and EEPROM in both cost and</a:t>
            </a:r>
          </a:p>
          <a:p>
            <a:r>
              <a:rPr kumimoji="1" lang="en-US" sz="1200" kern="1200" baseline="0" dirty="0">
                <a:solidFill>
                  <a:schemeClr val="tx1"/>
                </a:solidFill>
                <a:latin typeface="Times New Roman" pitchFamily="33" charset="0"/>
                <a:ea typeface="+mn-ea"/>
                <a:cs typeface="+mn-cs"/>
              </a:rPr>
              <a:t>functionality. Like EEPROM, flash memory uses an electrical erasing technology.</a:t>
            </a:r>
          </a:p>
          <a:p>
            <a:r>
              <a:rPr kumimoji="1" lang="en-US" sz="1200" kern="1200" baseline="0" dirty="0">
                <a:solidFill>
                  <a:schemeClr val="tx1"/>
                </a:solidFill>
                <a:latin typeface="Times New Roman" pitchFamily="33" charset="0"/>
                <a:ea typeface="+mn-ea"/>
                <a:cs typeface="+mn-cs"/>
              </a:rPr>
              <a:t>An entire flash memory can be erased in one or a few seconds, which is much faster</a:t>
            </a:r>
          </a:p>
          <a:p>
            <a:r>
              <a:rPr kumimoji="1" lang="en-US" sz="1200" kern="1200" baseline="0" dirty="0">
                <a:solidFill>
                  <a:schemeClr val="tx1"/>
                </a:solidFill>
                <a:latin typeface="Times New Roman" pitchFamily="33" charset="0"/>
                <a:ea typeface="+mn-ea"/>
                <a:cs typeface="+mn-cs"/>
              </a:rPr>
              <a:t>than EPROM. In addition, it is possible to erase just blocks of memory rather than</a:t>
            </a:r>
          </a:p>
          <a:p>
            <a:r>
              <a:rPr kumimoji="1" lang="en-US" sz="1200" kern="1200" baseline="0" dirty="0">
                <a:solidFill>
                  <a:schemeClr val="tx1"/>
                </a:solidFill>
                <a:latin typeface="Times New Roman" pitchFamily="33" charset="0"/>
                <a:ea typeface="+mn-ea"/>
                <a:cs typeface="+mn-cs"/>
              </a:rPr>
              <a:t>an entire chip. Flash memory gets its name because the microchip is organized so</a:t>
            </a:r>
          </a:p>
          <a:p>
            <a:r>
              <a:rPr kumimoji="1" lang="en-US" sz="1200" kern="1200" baseline="0" dirty="0">
                <a:solidFill>
                  <a:schemeClr val="tx1"/>
                </a:solidFill>
                <a:latin typeface="Times New Roman" pitchFamily="33" charset="0"/>
                <a:ea typeface="+mn-ea"/>
                <a:cs typeface="+mn-cs"/>
              </a:rPr>
              <a:t>that a section of memory cells are erased in a single action or “flash.” However,</a:t>
            </a:r>
          </a:p>
          <a:p>
            <a:r>
              <a:rPr kumimoji="1" lang="en-US" sz="1200" kern="1200" baseline="0" dirty="0">
                <a:solidFill>
                  <a:schemeClr val="tx1"/>
                </a:solidFill>
                <a:latin typeface="Times New Roman" pitchFamily="33" charset="0"/>
                <a:ea typeface="+mn-ea"/>
                <a:cs typeface="+mn-cs"/>
              </a:rPr>
              <a:t>flash memory does not provide byte-level erasure. Like EPROM, flash memory</a:t>
            </a:r>
          </a:p>
          <a:p>
            <a:r>
              <a:rPr kumimoji="1" lang="en-US" sz="1200" kern="1200" baseline="0" dirty="0">
                <a:solidFill>
                  <a:schemeClr val="tx1"/>
                </a:solidFill>
                <a:latin typeface="Times New Roman" pitchFamily="33" charset="0"/>
                <a:ea typeface="+mn-ea"/>
                <a:cs typeface="+mn-cs"/>
              </a:rPr>
              <a:t>uses only one transistor per bit, and so achieves the high density (compared with</a:t>
            </a:r>
          </a:p>
          <a:p>
            <a:r>
              <a:rPr kumimoji="1" lang="en-US" sz="1200" kern="1200" baseline="0" dirty="0">
                <a:solidFill>
                  <a:schemeClr val="tx1"/>
                </a:solidFill>
                <a:latin typeface="Times New Roman" pitchFamily="33" charset="0"/>
                <a:ea typeface="+mn-ea"/>
                <a:cs typeface="+mn-cs"/>
              </a:rPr>
              <a:t>EEPROM) of EPROM.</a:t>
            </a:r>
            <a:endParaRPr lang="en-US" dirty="0"/>
          </a:p>
        </p:txBody>
      </p:sp>
      <p:sp>
        <p:nvSpPr>
          <p:cNvPr id="4" name="Slide Number Placeholder 3"/>
          <p:cNvSpPr>
            <a:spLocks noGrp="1"/>
          </p:cNvSpPr>
          <p:nvPr>
            <p:ph type="sldNum" sz="quarter" idx="10"/>
          </p:nvPr>
        </p:nvSpPr>
        <p:spPr/>
        <p:txBody>
          <a:bodyPr/>
          <a:lstStyle/>
          <a:p>
            <a:fld id="{FAF100D4-BB46-6748-84D4-F681254872AC}" type="slidenum">
              <a:rPr lang="en-US" smtClean="0"/>
              <a:pPr/>
              <a:t>12</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9F20D5B-2603-014D-A0DF-7C73F10603F1}" type="slidenum">
              <a:rPr lang="en-US"/>
              <a:pPr/>
              <a:t>13</a:t>
            </a:fld>
            <a:endParaRPr lang="en-US" dirty="0"/>
          </a:p>
        </p:txBody>
      </p:sp>
      <p:sp>
        <p:nvSpPr>
          <p:cNvPr id="109570" name="Rectangle 2"/>
          <p:cNvSpPr>
            <a:spLocks noGrp="1" noRot="1" noChangeAspect="1" noChangeArrowheads="1" noTextEdit="1"/>
          </p:cNvSpPr>
          <p:nvPr>
            <p:ph type="sldImg"/>
          </p:nvPr>
        </p:nvSpPr>
        <p:spPr>
          <a:ln/>
        </p:spPr>
      </p:sp>
      <p:sp>
        <p:nvSpPr>
          <p:cNvPr id="109571" name="Rectangle 3"/>
          <p:cNvSpPr>
            <a:spLocks noGrp="1" noChangeArrowheads="1"/>
          </p:cNvSpPr>
          <p:nvPr>
            <p:ph type="body" idx="1"/>
          </p:nvPr>
        </p:nvSpPr>
        <p:spPr/>
        <p:txBody>
          <a:bodyPr/>
          <a:lstStyle/>
          <a:p>
            <a:r>
              <a:rPr kumimoji="1" lang="en-US" sz="1200" kern="1200" baseline="0" dirty="0">
                <a:solidFill>
                  <a:schemeClr val="tx1"/>
                </a:solidFill>
                <a:latin typeface="Times New Roman" pitchFamily="33" charset="0"/>
                <a:ea typeface="+mn-ea"/>
                <a:cs typeface="+mn-cs"/>
              </a:rPr>
              <a:t>Figure 5.3 shows a typical organization of a 16-Mbit DRAM. In this case, 4 bits</a:t>
            </a:r>
          </a:p>
          <a:p>
            <a:r>
              <a:rPr kumimoji="1" lang="en-US" sz="1200" kern="1200" baseline="0" dirty="0">
                <a:solidFill>
                  <a:schemeClr val="tx1"/>
                </a:solidFill>
                <a:latin typeface="Times New Roman" pitchFamily="33" charset="0"/>
                <a:ea typeface="+mn-ea"/>
                <a:cs typeface="+mn-cs"/>
              </a:rPr>
              <a:t>are read or written at a time. Logically, the memory array is organized as four square</a:t>
            </a:r>
          </a:p>
          <a:p>
            <a:r>
              <a:rPr kumimoji="1" lang="en-US" sz="1200" kern="1200" baseline="0" dirty="0">
                <a:solidFill>
                  <a:schemeClr val="tx1"/>
                </a:solidFill>
                <a:latin typeface="Times New Roman" pitchFamily="33" charset="0"/>
                <a:ea typeface="+mn-ea"/>
                <a:cs typeface="+mn-cs"/>
              </a:rPr>
              <a:t>arrays of 2048 by 2048 elements. Various physical arrangements are possible. In any</a:t>
            </a:r>
          </a:p>
          <a:p>
            <a:r>
              <a:rPr kumimoji="1" lang="en-US" sz="1200" kern="1200" baseline="0" dirty="0">
                <a:solidFill>
                  <a:schemeClr val="tx1"/>
                </a:solidFill>
                <a:latin typeface="Times New Roman" pitchFamily="33" charset="0"/>
                <a:ea typeface="+mn-ea"/>
                <a:cs typeface="+mn-cs"/>
              </a:rPr>
              <a:t>case, the elements of the array are connected by both horizontal (row) and vertical</a:t>
            </a:r>
          </a:p>
          <a:p>
            <a:r>
              <a:rPr kumimoji="1" lang="en-US" sz="1200" kern="1200" baseline="0" dirty="0">
                <a:solidFill>
                  <a:schemeClr val="tx1"/>
                </a:solidFill>
                <a:latin typeface="Times New Roman" pitchFamily="33" charset="0"/>
                <a:ea typeface="+mn-ea"/>
                <a:cs typeface="+mn-cs"/>
              </a:rPr>
              <a:t>(column) lines. Each horizontal line connects to the Select terminal of each cell in its</a:t>
            </a:r>
          </a:p>
          <a:p>
            <a:r>
              <a:rPr kumimoji="1" lang="en-US" sz="1200" kern="1200" baseline="0" dirty="0">
                <a:solidFill>
                  <a:schemeClr val="tx1"/>
                </a:solidFill>
                <a:latin typeface="Times New Roman" pitchFamily="33" charset="0"/>
                <a:ea typeface="+mn-ea"/>
                <a:cs typeface="+mn-cs"/>
              </a:rPr>
              <a:t>row; each vertical line connects to the Data-In/Sense terminal of each cell in its column.</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Address lines supply the address of the word to be selected. A total of log</a:t>
            </a:r>
            <a:r>
              <a:rPr kumimoji="1" lang="en-US" sz="1200" kern="1200" baseline="-25000" dirty="0">
                <a:solidFill>
                  <a:schemeClr val="tx1"/>
                </a:solidFill>
                <a:latin typeface="Times New Roman" pitchFamily="33" charset="0"/>
                <a:ea typeface="+mn-ea"/>
                <a:cs typeface="+mn-cs"/>
              </a:rPr>
              <a:t>2</a:t>
            </a:r>
            <a:r>
              <a:rPr kumimoji="1" lang="en-US" sz="1200" i="1" kern="1200" baseline="0" dirty="0">
                <a:solidFill>
                  <a:schemeClr val="tx1"/>
                </a:solidFill>
                <a:latin typeface="Times New Roman" pitchFamily="33" charset="0"/>
                <a:ea typeface="+mn-ea"/>
                <a:cs typeface="+mn-cs"/>
              </a:rPr>
              <a:t>W</a:t>
            </a:r>
          </a:p>
          <a:p>
            <a:r>
              <a:rPr kumimoji="1" lang="en-US" sz="1200" kern="1200" baseline="0" dirty="0">
                <a:solidFill>
                  <a:schemeClr val="tx1"/>
                </a:solidFill>
                <a:latin typeface="Times New Roman" pitchFamily="33" charset="0"/>
                <a:ea typeface="+mn-ea"/>
                <a:cs typeface="+mn-cs"/>
              </a:rPr>
              <a:t>lines are needed. In our example, 11 address lines are needed to select one of 2048</a:t>
            </a:r>
          </a:p>
          <a:p>
            <a:r>
              <a:rPr kumimoji="1" lang="en-US" sz="1200" kern="1200" baseline="0" dirty="0">
                <a:solidFill>
                  <a:schemeClr val="tx1"/>
                </a:solidFill>
                <a:latin typeface="Times New Roman" pitchFamily="33" charset="0"/>
                <a:ea typeface="+mn-ea"/>
                <a:cs typeface="+mn-cs"/>
              </a:rPr>
              <a:t>rows. These 11 lines are fed into a row decoder, which has 11 lines of input and 2048</a:t>
            </a:r>
          </a:p>
          <a:p>
            <a:r>
              <a:rPr kumimoji="1" lang="en-US" sz="1200" kern="1200" baseline="0" dirty="0">
                <a:solidFill>
                  <a:schemeClr val="tx1"/>
                </a:solidFill>
                <a:latin typeface="Times New Roman" pitchFamily="33" charset="0"/>
                <a:ea typeface="+mn-ea"/>
                <a:cs typeface="+mn-cs"/>
              </a:rPr>
              <a:t>lines for output. The logic of the decoder activates a single one of the 2048 outputs</a:t>
            </a:r>
          </a:p>
          <a:p>
            <a:r>
              <a:rPr kumimoji="1" lang="en-US" sz="1200" kern="1200" baseline="0" dirty="0">
                <a:solidFill>
                  <a:schemeClr val="tx1"/>
                </a:solidFill>
                <a:latin typeface="Times New Roman" pitchFamily="33" charset="0"/>
                <a:ea typeface="+mn-ea"/>
                <a:cs typeface="+mn-cs"/>
              </a:rPr>
              <a:t>depending on the bit pattern on the 11 input lines (2</a:t>
            </a:r>
            <a:r>
              <a:rPr kumimoji="1" lang="en-US" sz="1200" kern="1200" baseline="30000" dirty="0">
                <a:solidFill>
                  <a:schemeClr val="tx1"/>
                </a:solidFill>
                <a:latin typeface="Times New Roman" pitchFamily="33" charset="0"/>
                <a:ea typeface="+mn-ea"/>
                <a:cs typeface="+mn-cs"/>
              </a:rPr>
              <a:t>11</a:t>
            </a:r>
            <a:r>
              <a:rPr kumimoji="1" lang="en-US" sz="1200" kern="1200" baseline="0" dirty="0">
                <a:solidFill>
                  <a:schemeClr val="tx1"/>
                </a:solidFill>
                <a:latin typeface="Times New Roman" pitchFamily="33" charset="0"/>
                <a:ea typeface="+mn-ea"/>
                <a:cs typeface="+mn-cs"/>
              </a:rPr>
              <a:t> = 2048).</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An additional 11 address lines select one of 2048 columns of 4 bits per column.</a:t>
            </a:r>
          </a:p>
          <a:p>
            <a:r>
              <a:rPr kumimoji="1" lang="en-US" sz="1200" kern="1200" baseline="0" dirty="0">
                <a:solidFill>
                  <a:schemeClr val="tx1"/>
                </a:solidFill>
                <a:latin typeface="Times New Roman" pitchFamily="33" charset="0"/>
                <a:ea typeface="+mn-ea"/>
                <a:cs typeface="+mn-cs"/>
              </a:rPr>
              <a:t>Four data lines are used for the input and output of 4 bits to and from a data buffer.</a:t>
            </a:r>
          </a:p>
          <a:p>
            <a:r>
              <a:rPr kumimoji="1" lang="en-US" sz="1200" kern="1200" baseline="0" dirty="0">
                <a:solidFill>
                  <a:schemeClr val="tx1"/>
                </a:solidFill>
                <a:latin typeface="Times New Roman" pitchFamily="33" charset="0"/>
                <a:ea typeface="+mn-ea"/>
                <a:cs typeface="+mn-cs"/>
              </a:rPr>
              <a:t>On input (write), the bit driver of each bit line is activated for a 1 or 0 according to</a:t>
            </a:r>
          </a:p>
          <a:p>
            <a:r>
              <a:rPr kumimoji="1" lang="en-US" sz="1200" kern="1200" baseline="0" dirty="0">
                <a:solidFill>
                  <a:schemeClr val="tx1"/>
                </a:solidFill>
                <a:latin typeface="Times New Roman" pitchFamily="33" charset="0"/>
                <a:ea typeface="+mn-ea"/>
                <a:cs typeface="+mn-cs"/>
              </a:rPr>
              <a:t>the value of the corresponding data line. On output (read), the value of each bit line</a:t>
            </a:r>
          </a:p>
          <a:p>
            <a:r>
              <a:rPr kumimoji="1" lang="en-US" sz="1200" kern="1200" baseline="0" dirty="0">
                <a:solidFill>
                  <a:schemeClr val="tx1"/>
                </a:solidFill>
                <a:latin typeface="Times New Roman" pitchFamily="33" charset="0"/>
                <a:ea typeface="+mn-ea"/>
                <a:cs typeface="+mn-cs"/>
              </a:rPr>
              <a:t>is passed through a sense amplifier and presented to the data lines. The row line</a:t>
            </a:r>
          </a:p>
          <a:p>
            <a:r>
              <a:rPr kumimoji="1" lang="en-US" sz="1200" kern="1200" baseline="0" dirty="0">
                <a:solidFill>
                  <a:schemeClr val="tx1"/>
                </a:solidFill>
                <a:latin typeface="Times New Roman" pitchFamily="33" charset="0"/>
                <a:ea typeface="+mn-ea"/>
                <a:cs typeface="+mn-cs"/>
              </a:rPr>
              <a:t>selects which row of cells is used for reading or writing.</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Because only 4 bits are read/written to this DRAM, there must be multiple</a:t>
            </a:r>
          </a:p>
          <a:p>
            <a:r>
              <a:rPr kumimoji="1" lang="en-US" sz="1200" kern="1200" baseline="0" dirty="0">
                <a:solidFill>
                  <a:schemeClr val="tx1"/>
                </a:solidFill>
                <a:latin typeface="Times New Roman" pitchFamily="33" charset="0"/>
                <a:ea typeface="+mn-ea"/>
                <a:cs typeface="+mn-cs"/>
              </a:rPr>
              <a:t>DRAMs connected to the memory controller to read/write a word of data to the bus.</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Note that there are only 11 address lines (A0–A10), half the number you</a:t>
            </a:r>
          </a:p>
          <a:p>
            <a:r>
              <a:rPr kumimoji="1" lang="en-US" sz="1200" kern="1200" baseline="0" dirty="0">
                <a:solidFill>
                  <a:schemeClr val="tx1"/>
                </a:solidFill>
                <a:latin typeface="Times New Roman" pitchFamily="33" charset="0"/>
                <a:ea typeface="+mn-ea"/>
                <a:cs typeface="+mn-cs"/>
              </a:rPr>
              <a:t>would expect for a 2048 * 2048 array. This is done to save on the number of pins.</a:t>
            </a:r>
          </a:p>
          <a:p>
            <a:r>
              <a:rPr kumimoji="1" lang="en-US" sz="1200" kern="1200" baseline="0" dirty="0">
                <a:solidFill>
                  <a:schemeClr val="tx1"/>
                </a:solidFill>
                <a:latin typeface="Times New Roman" pitchFamily="33" charset="0"/>
                <a:ea typeface="+mn-ea"/>
                <a:cs typeface="+mn-cs"/>
              </a:rPr>
              <a:t>The 22 required address lines are passed through select logic external to the chip</a:t>
            </a:r>
          </a:p>
          <a:p>
            <a:r>
              <a:rPr kumimoji="1" lang="en-US" sz="1200" kern="1200" baseline="0" dirty="0">
                <a:solidFill>
                  <a:schemeClr val="tx1"/>
                </a:solidFill>
                <a:latin typeface="Times New Roman" pitchFamily="33" charset="0"/>
                <a:ea typeface="+mn-ea"/>
                <a:cs typeface="+mn-cs"/>
              </a:rPr>
              <a:t>and multiplexed onto the 11 address lines. First, 11 address signals are passed to the</a:t>
            </a:r>
          </a:p>
          <a:p>
            <a:r>
              <a:rPr kumimoji="1" lang="en-US" sz="1200" kern="1200" baseline="0" dirty="0">
                <a:solidFill>
                  <a:schemeClr val="tx1"/>
                </a:solidFill>
                <a:latin typeface="Times New Roman" pitchFamily="33" charset="0"/>
                <a:ea typeface="+mn-ea"/>
                <a:cs typeface="+mn-cs"/>
              </a:rPr>
              <a:t>chip to define the row address of the array, and then the other 11 address signals are</a:t>
            </a:r>
          </a:p>
          <a:p>
            <a:r>
              <a:rPr kumimoji="1" lang="en-US" sz="1200" kern="1200" baseline="0" dirty="0">
                <a:solidFill>
                  <a:schemeClr val="tx1"/>
                </a:solidFill>
                <a:latin typeface="Times New Roman" pitchFamily="33" charset="0"/>
                <a:ea typeface="+mn-ea"/>
                <a:cs typeface="+mn-cs"/>
              </a:rPr>
              <a:t>presented for the column address. </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As an aside, multiplexed addressing plus the use of square arrays result in a</a:t>
            </a:r>
          </a:p>
          <a:p>
            <a:r>
              <a:rPr kumimoji="1" lang="en-US" sz="1200" kern="1200" baseline="0" dirty="0">
                <a:solidFill>
                  <a:schemeClr val="tx1"/>
                </a:solidFill>
                <a:latin typeface="Times New Roman" pitchFamily="33" charset="0"/>
                <a:ea typeface="+mn-ea"/>
                <a:cs typeface="+mn-cs"/>
              </a:rPr>
              <a:t>quadrupling of memory size with each new generation of memory chips. One more</a:t>
            </a:r>
          </a:p>
          <a:p>
            <a:r>
              <a:rPr kumimoji="1" lang="en-US" sz="1200" kern="1200" baseline="0" dirty="0">
                <a:solidFill>
                  <a:schemeClr val="tx1"/>
                </a:solidFill>
                <a:latin typeface="Times New Roman" pitchFamily="33" charset="0"/>
                <a:ea typeface="+mn-ea"/>
                <a:cs typeface="+mn-cs"/>
              </a:rPr>
              <a:t>pin devoted to addressing doubles the number of rows and columns, and so the size</a:t>
            </a:r>
          </a:p>
          <a:p>
            <a:r>
              <a:rPr kumimoji="1" lang="en-US" sz="1200" kern="1200" baseline="0" dirty="0">
                <a:solidFill>
                  <a:schemeClr val="tx1"/>
                </a:solidFill>
                <a:latin typeface="Times New Roman" pitchFamily="33" charset="0"/>
                <a:ea typeface="+mn-ea"/>
                <a:cs typeface="+mn-cs"/>
              </a:rPr>
              <a:t>of the chip memory grows by a factor of 4.</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Figure 5.3 also indicates the inclusion of refresh circuitry. All DRAMs require</a:t>
            </a:r>
          </a:p>
          <a:p>
            <a:r>
              <a:rPr kumimoji="1" lang="en-US" sz="1200" kern="1200" baseline="0" dirty="0">
                <a:solidFill>
                  <a:schemeClr val="tx1"/>
                </a:solidFill>
                <a:latin typeface="Times New Roman" pitchFamily="33" charset="0"/>
                <a:ea typeface="+mn-ea"/>
                <a:cs typeface="+mn-cs"/>
              </a:rPr>
              <a:t>a refresh operation. A simple technique for refreshing is, in effect, to disable the</a:t>
            </a:r>
          </a:p>
          <a:p>
            <a:r>
              <a:rPr kumimoji="1" lang="en-US" sz="1200" kern="1200" baseline="0" dirty="0">
                <a:solidFill>
                  <a:schemeClr val="tx1"/>
                </a:solidFill>
                <a:latin typeface="Times New Roman" pitchFamily="33" charset="0"/>
                <a:ea typeface="+mn-ea"/>
                <a:cs typeface="+mn-cs"/>
              </a:rPr>
              <a:t>DRAM chip while all data cells are refreshed. The refresh counter steps through all</a:t>
            </a:r>
          </a:p>
          <a:p>
            <a:r>
              <a:rPr kumimoji="1" lang="en-US" sz="1200" kern="1200" baseline="0" dirty="0">
                <a:solidFill>
                  <a:schemeClr val="tx1"/>
                </a:solidFill>
                <a:latin typeface="Times New Roman" pitchFamily="33" charset="0"/>
                <a:ea typeface="+mn-ea"/>
                <a:cs typeface="+mn-cs"/>
              </a:rPr>
              <a:t>of the row values. For each row, the output lines from the refresh counter are supplied</a:t>
            </a:r>
          </a:p>
          <a:p>
            <a:r>
              <a:rPr kumimoji="1" lang="en-US" sz="1200" kern="1200" baseline="0" dirty="0">
                <a:solidFill>
                  <a:schemeClr val="tx1"/>
                </a:solidFill>
                <a:latin typeface="Times New Roman" pitchFamily="33" charset="0"/>
                <a:ea typeface="+mn-ea"/>
                <a:cs typeface="+mn-cs"/>
              </a:rPr>
              <a:t>to the row decoder and the RAS line is activated. The data are read out and</a:t>
            </a:r>
          </a:p>
          <a:p>
            <a:r>
              <a:rPr kumimoji="1" lang="en-US" sz="1200" kern="1200" baseline="0" dirty="0">
                <a:solidFill>
                  <a:schemeClr val="tx1"/>
                </a:solidFill>
                <a:latin typeface="Times New Roman" pitchFamily="33" charset="0"/>
                <a:ea typeface="+mn-ea"/>
                <a:cs typeface="+mn-cs"/>
              </a:rPr>
              <a:t>written back into the same location. This causes each cell in the row to be refreshed.</a:t>
            </a:r>
            <a:endParaRPr lang="en-GB"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en-US"/>
              <a:t>Click to edit Master title style</a:t>
            </a:r>
            <a:endParaRPr/>
          </a:p>
        </p:txBody>
      </p:sp>
      <p:sp>
        <p:nvSpPr>
          <p:cNvPr id="3" name="Subtitle 2"/>
          <p:cNvSpPr>
            <a:spLocks noGrp="1"/>
          </p:cNvSpPr>
          <p:nvPr>
            <p:ph type="subTitle" idx="1"/>
          </p:nvPr>
        </p:nvSpPr>
        <p:spPr>
          <a:xfrm>
            <a:off x="4800600" y="5562599"/>
            <a:ext cx="40386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4" name="Date Placeholder 3"/>
          <p:cNvSpPr>
            <a:spLocks noGrp="1"/>
          </p:cNvSpPr>
          <p:nvPr>
            <p:ph type="dt" sz="half" idx="10"/>
          </p:nvPr>
        </p:nvSpPr>
        <p:spPr>
          <a:xfrm>
            <a:off x="4800600" y="6425640"/>
            <a:ext cx="1232647" cy="365125"/>
          </a:xfrm>
        </p:spPr>
        <p:txBody>
          <a:bodyPr/>
          <a:lstStyle>
            <a:lvl1pPr algn="l">
              <a:defRPr/>
            </a:lvl1pPr>
          </a:lstStyle>
          <a:p>
            <a:endParaRPr lang="en-GB" dirty="0"/>
          </a:p>
        </p:txBody>
      </p:sp>
      <p:sp>
        <p:nvSpPr>
          <p:cNvPr id="5" name="Footer Placeholder 4"/>
          <p:cNvSpPr>
            <a:spLocks noGrp="1"/>
          </p:cNvSpPr>
          <p:nvPr>
            <p:ph type="ftr" sz="quarter" idx="11"/>
          </p:nvPr>
        </p:nvSpPr>
        <p:spPr>
          <a:xfrm>
            <a:off x="6311153" y="6425640"/>
            <a:ext cx="2617694" cy="365125"/>
          </a:xfrm>
        </p:spPr>
        <p:txBody>
          <a:bodyPr/>
          <a:lstStyle>
            <a:lvl1pPr algn="r">
              <a:defRPr/>
            </a:lvl1pPr>
          </a:lstStyle>
          <a:p>
            <a:endParaRPr lang="en-GB" dirty="0"/>
          </a:p>
        </p:txBody>
      </p:sp>
      <p:sp>
        <p:nvSpPr>
          <p:cNvPr id="7" name="Rectangle 6"/>
          <p:cNvSpPr/>
          <p:nvPr/>
        </p:nvSpPr>
        <p:spPr>
          <a:xfrm>
            <a:off x="282575" y="228600"/>
            <a:ext cx="4235450"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15" name="TextBox 14"/>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1" name="Rectangle 10"/>
          <p:cNvSpPr/>
          <p:nvPr/>
        </p:nvSpPr>
        <p:spPr>
          <a:xfrm>
            <a:off x="4624388" y="228600"/>
            <a:ext cx="2057400" cy="203911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6802438" y="2377440"/>
            <a:ext cx="2057400" cy="20391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4 Content">
    <p:spTree>
      <p:nvGrpSpPr>
        <p:cNvPr id="1" name=""/>
        <p:cNvGrpSpPr/>
        <p:nvPr/>
      </p:nvGrpSpPr>
      <p:grpSpPr>
        <a:xfrm>
          <a:off x="0" y="0"/>
          <a:ext cx="0" cy="0"/>
          <a:chOff x="0" y="0"/>
          <a:chExt cx="0" cy="0"/>
        </a:xfrm>
      </p:grpSpPr>
      <p:sp>
        <p:nvSpPr>
          <p:cNvPr id="8" name="Rectangle 7"/>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a:t>Click to edit Master title style</a:t>
            </a:r>
            <a:endParaRPr/>
          </a:p>
        </p:txBody>
      </p:sp>
      <p:sp>
        <p:nvSpPr>
          <p:cNvPr id="5" name="Date Placeholder 4"/>
          <p:cNvSpPr>
            <a:spLocks noGrp="1"/>
          </p:cNvSpPr>
          <p:nvPr>
            <p:ph type="dt" sz="half" idx="10"/>
          </p:nvPr>
        </p:nvSpPr>
        <p:spPr/>
        <p:txBody>
          <a:bodyPr/>
          <a:lstStyle/>
          <a:p>
            <a:fld id="{1C04C4D9-B721-416B-8577-D7DEE36F49A6}" type="datetime1">
              <a:rPr lang="en-US"/>
              <a:pPr/>
              <a:t>9/23/2018</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2" name="Content Placeholder 2"/>
          <p:cNvSpPr>
            <a:spLocks noGrp="1"/>
          </p:cNvSpPr>
          <p:nvPr>
            <p:ph sz="half" idx="17"/>
          </p:nvPr>
        </p:nvSpPr>
        <p:spPr>
          <a:xfrm>
            <a:off x="502920" y="1985963"/>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4" name="Content Placeholder 2"/>
          <p:cNvSpPr>
            <a:spLocks noGrp="1"/>
          </p:cNvSpPr>
          <p:nvPr>
            <p:ph sz="half" idx="18"/>
          </p:nvPr>
        </p:nvSpPr>
        <p:spPr>
          <a:xfrm>
            <a:off x="502920" y="4164965"/>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5"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6"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Rectangle 5"/>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TextBox 7"/>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1B10C791-6992-4CCF-A244-B250C8BB22F1}" type="datetime1">
              <a:rPr lang="en-US"/>
              <a:pPr/>
              <a:t>9/23/2018</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5" name="Rectangle 4"/>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Date Placeholder 1"/>
          <p:cNvSpPr>
            <a:spLocks noGrp="1"/>
          </p:cNvSpPr>
          <p:nvPr>
            <p:ph type="dt" sz="half" idx="10"/>
          </p:nvPr>
        </p:nvSpPr>
        <p:spPr/>
        <p:txBody>
          <a:bodyPr/>
          <a:lstStyle/>
          <a:p>
            <a:fld id="{51420578-B892-4967-98F8-D0B4A045ADFD}" type="datetime1">
              <a:rPr lang="en-US"/>
              <a:pPr/>
              <a:t>9/23/2018</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282575" y="228600"/>
            <a:ext cx="3451225"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5" y="2571750"/>
            <a:ext cx="3255264" cy="1162050"/>
          </a:xfrm>
        </p:spPr>
        <p:txBody>
          <a:bodyPr anchor="b">
            <a:normAutofit/>
          </a:bodyPr>
          <a:lstStyle>
            <a:lvl1pPr algn="l">
              <a:defRPr sz="2600" b="0">
                <a:solidFill>
                  <a:schemeClr val="bg1"/>
                </a:solidFill>
              </a:defRPr>
            </a:lvl1pPr>
          </a:lstStyle>
          <a:p>
            <a:r>
              <a:rPr lang="en-US"/>
              <a:t>Click to edit Master title style</a:t>
            </a:r>
            <a:endParaRPr/>
          </a:p>
        </p:txBody>
      </p:sp>
      <p:sp>
        <p:nvSpPr>
          <p:cNvPr id="3" name="Content Placeholder 2"/>
          <p:cNvSpPr>
            <a:spLocks noGrp="1"/>
          </p:cNvSpPr>
          <p:nvPr>
            <p:ph idx="1"/>
          </p:nvPr>
        </p:nvSpPr>
        <p:spPr>
          <a:xfrm>
            <a:off x="4168775" y="273050"/>
            <a:ext cx="4597399" cy="5853113"/>
          </a:xfrm>
        </p:spPr>
        <p:txBody>
          <a:bodyPr>
            <a:normAutofit/>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381093" y="3733800"/>
            <a:ext cx="3255264" cy="2392363"/>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CBDCDF1B-54EC-4432-8649-0FE40DD46F86}" type="datetime1">
              <a:rPr lang="en-US"/>
              <a:pPr/>
              <a:t>9/23/2018</a:t>
            </a:fld>
            <a:endParaRPr/>
          </a:p>
        </p:txBody>
      </p:sp>
      <p:sp>
        <p:nvSpPr>
          <p:cNvPr id="6" name="Footer Placeholder 5"/>
          <p:cNvSpPr>
            <a:spLocks noGrp="1"/>
          </p:cNvSpPr>
          <p:nvPr>
            <p:ph type="ftr" sz="quarter" idx="11"/>
          </p:nvPr>
        </p:nvSpPr>
        <p:spPr>
          <a:xfrm>
            <a:off x="3859305" y="6423585"/>
            <a:ext cx="3316941" cy="365125"/>
          </a:xfrm>
        </p:spPr>
        <p:txBody>
          <a:bodyPr/>
          <a:lstStyle/>
          <a:p>
            <a:endParaRPr/>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169404" y="3124200"/>
            <a:ext cx="3898272" cy="871538"/>
          </a:xfrm>
        </p:spPr>
        <p:txBody>
          <a:bodyPr anchor="b">
            <a:normAutofit/>
          </a:bodyPr>
          <a:lstStyle>
            <a:lvl1pPr algn="l">
              <a:defRPr sz="2600" b="0"/>
            </a:lvl1pPr>
          </a:lstStyle>
          <a:p>
            <a:r>
              <a:rPr lang="en-US"/>
              <a:t>Click to edit Master title style</a:t>
            </a:r>
            <a:endParaRPr/>
          </a:p>
        </p:txBody>
      </p:sp>
      <p:sp>
        <p:nvSpPr>
          <p:cNvPr id="3" name="Picture Placeholder 2"/>
          <p:cNvSpPr>
            <a:spLocks noGrp="1"/>
          </p:cNvSpPr>
          <p:nvPr>
            <p:ph type="pic" idx="1"/>
          </p:nvPr>
        </p:nvSpPr>
        <p:spPr>
          <a:xfrm>
            <a:off x="277906" y="228600"/>
            <a:ext cx="3460658" cy="634523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a:p>
        </p:txBody>
      </p:sp>
      <p:sp>
        <p:nvSpPr>
          <p:cNvPr id="4" name="Text Placeholder 3"/>
          <p:cNvSpPr>
            <a:spLocks noGrp="1"/>
          </p:cNvSpPr>
          <p:nvPr>
            <p:ph type="body" sz="half" idx="2"/>
          </p:nvPr>
        </p:nvSpPr>
        <p:spPr>
          <a:xfrm>
            <a:off x="4169404" y="3995737"/>
            <a:ext cx="3898272" cy="21478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4CDA6A0B-D499-425D-9760-7E378B1D24E7}" type="datetime1">
              <a:rPr lang="en-US"/>
              <a:pPr/>
              <a:t>9/23/2018</a:t>
            </a:fld>
            <a:endParaRPr/>
          </a:p>
        </p:txBody>
      </p:sp>
      <p:sp>
        <p:nvSpPr>
          <p:cNvPr id="6" name="Footer Placeholder 5"/>
          <p:cNvSpPr>
            <a:spLocks noGrp="1"/>
          </p:cNvSpPr>
          <p:nvPr>
            <p:ph type="ftr" sz="quarter" idx="11"/>
          </p:nvPr>
        </p:nvSpPr>
        <p:spPr>
          <a:xfrm>
            <a:off x="4191000" y="6423585"/>
            <a:ext cx="3005138" cy="365125"/>
          </a:xfrm>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0" name="TextBox 9"/>
          <p:cNvSpPr txBox="1"/>
          <p:nvPr/>
        </p:nvSpPr>
        <p:spPr>
          <a:xfrm>
            <a:off x="3990110" y="3370730"/>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above Caption">
    <p:spTree>
      <p:nvGrpSpPr>
        <p:cNvPr id="1" name=""/>
        <p:cNvGrpSpPr/>
        <p:nvPr/>
      </p:nvGrpSpPr>
      <p:grpSpPr>
        <a:xfrm>
          <a:off x="0" y="0"/>
          <a:ext cx="0" cy="0"/>
          <a:chOff x="0" y="0"/>
          <a:chExt cx="0" cy="0"/>
        </a:xfrm>
      </p:grpSpPr>
      <p:sp>
        <p:nvSpPr>
          <p:cNvPr id="2" name="Title 1"/>
          <p:cNvSpPr>
            <a:spLocks noGrp="1"/>
          </p:cNvSpPr>
          <p:nvPr>
            <p:ph type="title"/>
          </p:nvPr>
        </p:nvSpPr>
        <p:spPr>
          <a:xfrm>
            <a:off x="506505" y="4424082"/>
            <a:ext cx="6191157" cy="833718"/>
          </a:xfrm>
        </p:spPr>
        <p:txBody>
          <a:bodyPr anchor="b">
            <a:normAutofit/>
          </a:bodyPr>
          <a:lstStyle>
            <a:lvl1pPr algn="l">
              <a:defRPr sz="2600" b="0"/>
            </a:lvl1pPr>
          </a:lstStyle>
          <a:p>
            <a:r>
              <a:rPr lang="en-US"/>
              <a:t>Click to edit Master title style</a:t>
            </a:r>
            <a:endParaRPr/>
          </a:p>
        </p:txBody>
      </p:sp>
      <p:sp>
        <p:nvSpPr>
          <p:cNvPr id="3" name="Picture Placeholder 2"/>
          <p:cNvSpPr>
            <a:spLocks noGrp="1"/>
          </p:cNvSpPr>
          <p:nvPr>
            <p:ph type="pic" idx="1"/>
          </p:nvPr>
        </p:nvSpPr>
        <p:spPr>
          <a:xfrm>
            <a:off x="277905" y="228600"/>
            <a:ext cx="637838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a:p>
        </p:txBody>
      </p:sp>
      <p:sp>
        <p:nvSpPr>
          <p:cNvPr id="4" name="Text Placeholder 3"/>
          <p:cNvSpPr>
            <a:spLocks noGrp="1"/>
          </p:cNvSpPr>
          <p:nvPr>
            <p:ph type="body" sz="half" idx="2"/>
          </p:nvPr>
        </p:nvSpPr>
        <p:spPr>
          <a:xfrm>
            <a:off x="506505" y="5257799"/>
            <a:ext cx="6191157" cy="885825"/>
          </a:xfrm>
        </p:spPr>
        <p:txBody>
          <a:bodyPr/>
          <a:lstStyle>
            <a:lvl1pPr marL="0" indent="0">
              <a:spcBef>
                <a:spcPts val="3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181B2FE-6867-4DAE-B4E4-C2A1A38F9C0D}" type="datetime1">
              <a:rPr lang="en-US"/>
              <a:pPr/>
              <a:t>9/23/2018</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8" name="Rectangle 7"/>
          <p:cNvSpPr/>
          <p:nvPr/>
        </p:nvSpPr>
        <p:spPr>
          <a:xfrm>
            <a:off x="6802438" y="22860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6802438" y="2377440"/>
            <a:ext cx="2057400" cy="20391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327212" y="4632792"/>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2 Pictures with Caption">
    <p:spTree>
      <p:nvGrpSpPr>
        <p:cNvPr id="1" name=""/>
        <p:cNvGrpSpPr/>
        <p:nvPr/>
      </p:nvGrpSpPr>
      <p:grpSpPr>
        <a:xfrm>
          <a:off x="0" y="0"/>
          <a:ext cx="0" cy="0"/>
          <a:chOff x="0" y="0"/>
          <a:chExt cx="0" cy="0"/>
        </a:xfrm>
      </p:grpSpPr>
      <p:sp>
        <p:nvSpPr>
          <p:cNvPr id="8" name="Rectangle 7"/>
          <p:cNvSpPr/>
          <p:nvPr/>
        </p:nvSpPr>
        <p:spPr>
          <a:xfrm>
            <a:off x="282574" y="228600"/>
            <a:ext cx="6387167"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4" y="2571750"/>
            <a:ext cx="6181611" cy="1162050"/>
          </a:xfrm>
        </p:spPr>
        <p:txBody>
          <a:bodyPr anchor="b">
            <a:normAutofit/>
          </a:bodyPr>
          <a:lstStyle>
            <a:lvl1pPr algn="l">
              <a:defRPr sz="2600" b="0">
                <a:solidFill>
                  <a:schemeClr val="bg1"/>
                </a:solidFill>
              </a:defRPr>
            </a:lvl1pPr>
          </a:lstStyle>
          <a:p>
            <a:r>
              <a:rPr lang="en-US"/>
              <a:t>Click to edit Master title style</a:t>
            </a:r>
            <a:endParaRPr/>
          </a:p>
        </p:txBody>
      </p:sp>
      <p:sp>
        <p:nvSpPr>
          <p:cNvPr id="4" name="Text Placeholder 3"/>
          <p:cNvSpPr>
            <a:spLocks noGrp="1"/>
          </p:cNvSpPr>
          <p:nvPr>
            <p:ph type="body" sz="half" idx="2"/>
          </p:nvPr>
        </p:nvSpPr>
        <p:spPr>
          <a:xfrm>
            <a:off x="381094" y="3733800"/>
            <a:ext cx="6179566" cy="2392363"/>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5212262" y="6235607"/>
            <a:ext cx="1348398" cy="365125"/>
          </a:xfrm>
        </p:spPr>
        <p:txBody>
          <a:bodyPr/>
          <a:lstStyle>
            <a:lvl1pPr>
              <a:defRPr>
                <a:solidFill>
                  <a:schemeClr val="bg1"/>
                </a:solidFill>
              </a:defRPr>
            </a:lvl1pPr>
          </a:lstStyle>
          <a:p>
            <a:fld id="{5CBBBDE9-5D16-425E-B13A-2B2E02B8AFC8}" type="datetime1">
              <a:rPr lang="en-US"/>
              <a:pPr/>
              <a:t>9/23/2018</a:t>
            </a:fld>
            <a:endParaRPr/>
          </a:p>
        </p:txBody>
      </p:sp>
      <p:sp>
        <p:nvSpPr>
          <p:cNvPr id="6" name="Footer Placeholder 5"/>
          <p:cNvSpPr>
            <a:spLocks noGrp="1"/>
          </p:cNvSpPr>
          <p:nvPr>
            <p:ph type="ftr" sz="quarter" idx="11"/>
          </p:nvPr>
        </p:nvSpPr>
        <p:spPr>
          <a:xfrm>
            <a:off x="381095" y="6235607"/>
            <a:ext cx="4648105" cy="365125"/>
          </a:xfrm>
        </p:spPr>
        <p:txBody>
          <a:bodyPr/>
          <a:lstStyle>
            <a:lvl1pPr>
              <a:defRPr>
                <a:solidFill>
                  <a:schemeClr val="bg1"/>
                </a:solidFill>
              </a:defRPr>
            </a:lvl1p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2"/>
          <p:cNvSpPr>
            <a:spLocks noGrp="1"/>
          </p:cNvSpPr>
          <p:nvPr>
            <p:ph type="pic" sz="quarter" idx="13"/>
          </p:nvPr>
        </p:nvSpPr>
        <p:spPr>
          <a:xfrm>
            <a:off x="6802438" y="2374940"/>
            <a:ext cx="2057400" cy="2039112"/>
          </a:xfrm>
        </p:spPr>
        <p:txBody>
          <a:bodyPr/>
          <a:lstStyle>
            <a:lvl1pPr>
              <a:buNone/>
              <a:defRPr/>
            </a:lvl1pPr>
          </a:lstStyle>
          <a:p>
            <a:r>
              <a:rPr lang="en-US" dirty="0"/>
              <a:t>Click icon to add picture</a:t>
            </a:r>
            <a:endParaRPr/>
          </a:p>
        </p:txBody>
      </p:sp>
      <p:sp>
        <p:nvSpPr>
          <p:cNvPr id="13" name="Picture Placeholder 12"/>
          <p:cNvSpPr>
            <a:spLocks noGrp="1"/>
          </p:cNvSpPr>
          <p:nvPr>
            <p:ph type="pic" sz="quarter" idx="14"/>
          </p:nvPr>
        </p:nvSpPr>
        <p:spPr>
          <a:xfrm>
            <a:off x="6802438" y="4535424"/>
            <a:ext cx="2057400" cy="2039112"/>
          </a:xfrm>
        </p:spPr>
        <p:txBody>
          <a:bodyPr/>
          <a:lstStyle>
            <a:lvl1pPr>
              <a:buNone/>
              <a:defRPr/>
            </a:lvl1pPr>
          </a:lstStyle>
          <a:p>
            <a:r>
              <a:rPr lang="en-US" dirty="0"/>
              <a:t>Click icon to add picture</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3 Pictures with Caption">
    <p:spTree>
      <p:nvGrpSpPr>
        <p:cNvPr id="1" name=""/>
        <p:cNvGrpSpPr/>
        <p:nvPr/>
      </p:nvGrpSpPr>
      <p:grpSpPr>
        <a:xfrm>
          <a:off x="0" y="0"/>
          <a:ext cx="0" cy="0"/>
          <a:chOff x="0" y="0"/>
          <a:chExt cx="0" cy="0"/>
        </a:xfrm>
      </p:grpSpPr>
      <p:sp>
        <p:nvSpPr>
          <p:cNvPr id="8" name="Rectangle 7"/>
          <p:cNvSpPr/>
          <p:nvPr/>
        </p:nvSpPr>
        <p:spPr>
          <a:xfrm>
            <a:off x="282575" y="228600"/>
            <a:ext cx="423545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4" y="2571750"/>
            <a:ext cx="4016633" cy="1162050"/>
          </a:xfrm>
        </p:spPr>
        <p:txBody>
          <a:bodyPr anchor="b">
            <a:normAutofit/>
          </a:bodyPr>
          <a:lstStyle>
            <a:lvl1pPr algn="l">
              <a:defRPr sz="2600" b="0">
                <a:solidFill>
                  <a:schemeClr val="bg1"/>
                </a:solidFill>
              </a:defRPr>
            </a:lvl1pPr>
          </a:lstStyle>
          <a:p>
            <a:r>
              <a:rPr lang="en-US"/>
              <a:t>Click to edit Master title style</a:t>
            </a:r>
            <a:endParaRPr/>
          </a:p>
        </p:txBody>
      </p:sp>
      <p:sp>
        <p:nvSpPr>
          <p:cNvPr id="4" name="Text Placeholder 3"/>
          <p:cNvSpPr>
            <a:spLocks noGrp="1"/>
          </p:cNvSpPr>
          <p:nvPr>
            <p:ph type="body" sz="half" idx="2"/>
          </p:nvPr>
        </p:nvSpPr>
        <p:spPr>
          <a:xfrm>
            <a:off x="381094" y="3733800"/>
            <a:ext cx="4015304" cy="2392363"/>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048000" y="6235607"/>
            <a:ext cx="1348398" cy="365125"/>
          </a:xfrm>
        </p:spPr>
        <p:txBody>
          <a:bodyPr/>
          <a:lstStyle>
            <a:lvl1pPr>
              <a:defRPr>
                <a:solidFill>
                  <a:schemeClr val="bg1"/>
                </a:solidFill>
              </a:defRPr>
            </a:lvl1pPr>
          </a:lstStyle>
          <a:p>
            <a:fld id="{272344D9-246E-4D78-97F7-CDDE15C7C47A}" type="datetime1">
              <a:rPr lang="en-US"/>
              <a:pPr/>
              <a:t>9/23/2018</a:t>
            </a:fld>
            <a:endParaRPr/>
          </a:p>
        </p:txBody>
      </p:sp>
      <p:sp>
        <p:nvSpPr>
          <p:cNvPr id="6" name="Footer Placeholder 5"/>
          <p:cNvSpPr>
            <a:spLocks noGrp="1"/>
          </p:cNvSpPr>
          <p:nvPr>
            <p:ph type="ftr" sz="quarter" idx="11"/>
          </p:nvPr>
        </p:nvSpPr>
        <p:spPr>
          <a:xfrm>
            <a:off x="381095" y="6235607"/>
            <a:ext cx="2590705" cy="365125"/>
          </a:xfrm>
        </p:spPr>
        <p:txBody>
          <a:bodyPr/>
          <a:lstStyle>
            <a:lvl1pPr>
              <a:defRPr>
                <a:solidFill>
                  <a:schemeClr val="bg1"/>
                </a:solidFill>
              </a:defRPr>
            </a:lvl1p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4388" y="4534726"/>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2"/>
          <p:cNvSpPr>
            <a:spLocks noGrp="1"/>
          </p:cNvSpPr>
          <p:nvPr>
            <p:ph type="pic" sz="quarter" idx="13"/>
          </p:nvPr>
        </p:nvSpPr>
        <p:spPr>
          <a:xfrm>
            <a:off x="4624388" y="228600"/>
            <a:ext cx="2057400" cy="2039112"/>
          </a:xfrm>
        </p:spPr>
        <p:txBody>
          <a:bodyPr/>
          <a:lstStyle>
            <a:lvl1pPr>
              <a:buNone/>
              <a:defRPr/>
            </a:lvl1pPr>
          </a:lstStyle>
          <a:p>
            <a:r>
              <a:rPr lang="en-US" dirty="0"/>
              <a:t>Click icon to add picture</a:t>
            </a:r>
            <a:endParaRPr/>
          </a:p>
        </p:txBody>
      </p:sp>
      <p:sp>
        <p:nvSpPr>
          <p:cNvPr id="13" name="Picture Placeholder 12"/>
          <p:cNvSpPr>
            <a:spLocks noGrp="1"/>
          </p:cNvSpPr>
          <p:nvPr>
            <p:ph type="pic" sz="quarter" idx="14"/>
          </p:nvPr>
        </p:nvSpPr>
        <p:spPr>
          <a:xfrm>
            <a:off x="4624388" y="2381663"/>
            <a:ext cx="2057400" cy="2039112"/>
          </a:xfrm>
        </p:spPr>
        <p:txBody>
          <a:bodyPr/>
          <a:lstStyle>
            <a:lvl1pPr>
              <a:buNone/>
              <a:defRPr/>
            </a:lvl1pPr>
          </a:lstStyle>
          <a:p>
            <a:r>
              <a:rPr lang="en-US" dirty="0"/>
              <a:t>Click icon to add picture</a:t>
            </a:r>
            <a:endParaRPr/>
          </a:p>
        </p:txBody>
      </p:sp>
      <p:sp>
        <p:nvSpPr>
          <p:cNvPr id="14" name="Picture Placeholder 12"/>
          <p:cNvSpPr>
            <a:spLocks noGrp="1"/>
          </p:cNvSpPr>
          <p:nvPr>
            <p:ph type="pic" sz="quarter" idx="15"/>
          </p:nvPr>
        </p:nvSpPr>
        <p:spPr>
          <a:xfrm>
            <a:off x="6803136" y="2381662"/>
            <a:ext cx="2057400" cy="4187952"/>
          </a:xfrm>
        </p:spPr>
        <p:txBody>
          <a:bodyPr/>
          <a:lstStyle>
            <a:lvl1pPr>
              <a:buNone/>
              <a:defRPr/>
            </a:lvl1pPr>
          </a:lstStyle>
          <a:p>
            <a:r>
              <a:rPr lang="en-US" dirty="0"/>
              <a:t>Click icon to add picture</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 Pictures with Caption, Alt.">
    <p:spTree>
      <p:nvGrpSpPr>
        <p:cNvPr id="1" name=""/>
        <p:cNvGrpSpPr/>
        <p:nvPr/>
      </p:nvGrpSpPr>
      <p:grpSpPr>
        <a:xfrm>
          <a:off x="0" y="0"/>
          <a:ext cx="0" cy="0"/>
          <a:chOff x="0" y="0"/>
          <a:chExt cx="0" cy="0"/>
        </a:xfrm>
      </p:grpSpPr>
      <p:sp>
        <p:nvSpPr>
          <p:cNvPr id="11" name="Rectangle 10"/>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53000" y="3124200"/>
            <a:ext cx="3108960" cy="871538"/>
          </a:xfrm>
        </p:spPr>
        <p:txBody>
          <a:bodyPr anchor="b">
            <a:normAutofit/>
          </a:bodyPr>
          <a:lstStyle>
            <a:lvl1pPr algn="l">
              <a:defRPr sz="2600" b="0"/>
            </a:lvl1pPr>
          </a:lstStyle>
          <a:p>
            <a:r>
              <a:rPr lang="en-US"/>
              <a:t>Click to edit Master title style</a:t>
            </a:r>
            <a:endParaRPr/>
          </a:p>
        </p:txBody>
      </p:sp>
      <p:sp>
        <p:nvSpPr>
          <p:cNvPr id="3" name="Picture Placeholder 2"/>
          <p:cNvSpPr>
            <a:spLocks noGrp="1"/>
          </p:cNvSpPr>
          <p:nvPr>
            <p:ph type="pic" idx="1"/>
          </p:nvPr>
        </p:nvSpPr>
        <p:spPr>
          <a:xfrm>
            <a:off x="277905" y="2365248"/>
            <a:ext cx="424011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a:p>
        </p:txBody>
      </p:sp>
      <p:sp>
        <p:nvSpPr>
          <p:cNvPr id="4" name="Text Placeholder 3"/>
          <p:cNvSpPr>
            <a:spLocks noGrp="1"/>
          </p:cNvSpPr>
          <p:nvPr>
            <p:ph type="body" sz="half" idx="2"/>
          </p:nvPr>
        </p:nvSpPr>
        <p:spPr>
          <a:xfrm>
            <a:off x="4953000" y="3995737"/>
            <a:ext cx="3108960" cy="21478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546CB8D4-A311-4DB1-9E65-F6E7BA49F613}" type="datetime1">
              <a:rPr lang="en-US"/>
              <a:pPr/>
              <a:t>9/23/2018</a:t>
            </a:fld>
            <a:endParaRPr/>
          </a:p>
        </p:txBody>
      </p:sp>
      <p:sp>
        <p:nvSpPr>
          <p:cNvPr id="6" name="Footer Placeholder 5"/>
          <p:cNvSpPr>
            <a:spLocks noGrp="1"/>
          </p:cNvSpPr>
          <p:nvPr>
            <p:ph type="ftr" sz="quarter" idx="11"/>
          </p:nvPr>
        </p:nvSpPr>
        <p:spPr>
          <a:xfrm>
            <a:off x="4191000" y="6423585"/>
            <a:ext cx="3005138" cy="365125"/>
          </a:xfrm>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0" name="TextBox 9"/>
          <p:cNvSpPr txBox="1"/>
          <p:nvPr/>
        </p:nvSpPr>
        <p:spPr>
          <a:xfrm>
            <a:off x="4750361" y="3370730"/>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
        <p:nvSpPr>
          <p:cNvPr id="14" name="Picture Placeholder 12"/>
          <p:cNvSpPr>
            <a:spLocks noGrp="1"/>
          </p:cNvSpPr>
          <p:nvPr>
            <p:ph type="pic" sz="quarter" idx="13"/>
          </p:nvPr>
        </p:nvSpPr>
        <p:spPr>
          <a:xfrm>
            <a:off x="277905" y="228600"/>
            <a:ext cx="2057400" cy="2039112"/>
          </a:xfrm>
        </p:spPr>
        <p:txBody>
          <a:bodyPr/>
          <a:lstStyle>
            <a:lvl1pPr>
              <a:buNone/>
              <a:defRPr/>
            </a:lvl1pPr>
          </a:lstStyle>
          <a:p>
            <a:r>
              <a:rPr lang="en-US" dirty="0"/>
              <a:t>Click icon to add picture</a:t>
            </a:r>
            <a:endParaRPr/>
          </a:p>
        </p:txBody>
      </p:sp>
      <p:sp>
        <p:nvSpPr>
          <p:cNvPr id="15" name="Picture Placeholder 12"/>
          <p:cNvSpPr>
            <a:spLocks noGrp="1"/>
          </p:cNvSpPr>
          <p:nvPr>
            <p:ph type="pic" sz="quarter" idx="14"/>
          </p:nvPr>
        </p:nvSpPr>
        <p:spPr>
          <a:xfrm>
            <a:off x="2460625" y="228600"/>
            <a:ext cx="2057400" cy="2039112"/>
          </a:xfrm>
        </p:spPr>
        <p:txBody>
          <a:bodyPr/>
          <a:lstStyle>
            <a:lvl1pPr>
              <a:buNone/>
              <a:defRPr/>
            </a:lvl1pPr>
          </a:lstStyle>
          <a:p>
            <a:r>
              <a:rPr lang="en-US" dirty="0"/>
              <a:t>Click icon to add picture</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E401B973-48D0-47D2-BD1A-81DAC74A0928}" type="datetime1">
              <a:rPr lang="en-US"/>
              <a:pPr/>
              <a:t>9/23/2018</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Rectangle 6"/>
          <p:cNvSpPr/>
          <p:nvPr/>
        </p:nvSpPr>
        <p:spPr>
          <a:xfrm>
            <a:off x="8210550" y="282574"/>
            <a:ext cx="642097"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589870FB-149D-4255-9221-CF258F891615}" type="datetime1">
              <a:rPr lang="en-US"/>
              <a:pPr/>
              <a:t>9/23/2018</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Rectangle 9"/>
          <p:cNvSpPr/>
          <p:nvPr/>
        </p:nvSpPr>
        <p:spPr>
          <a:xfrm>
            <a:off x="8068235" y="282574"/>
            <a:ext cx="9144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Vertical Title and Text">
    <p:spTree>
      <p:nvGrpSpPr>
        <p:cNvPr id="1" name=""/>
        <p:cNvGrpSpPr/>
        <p:nvPr/>
      </p:nvGrpSpPr>
      <p:grpSpPr>
        <a:xfrm>
          <a:off x="0" y="0"/>
          <a:ext cx="0" cy="0"/>
          <a:chOff x="0" y="0"/>
          <a:chExt cx="0" cy="0"/>
        </a:xfrm>
      </p:grpSpPr>
      <p:sp>
        <p:nvSpPr>
          <p:cNvPr id="10" name="Rectangle 9"/>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995772" y="954742"/>
            <a:ext cx="681318" cy="5171422"/>
          </a:xfrm>
        </p:spPr>
        <p:txBody>
          <a:bodyPr vert="eaVert" anchor="t" anchorCtr="0"/>
          <a:lstStyle/>
          <a:p>
            <a:r>
              <a:rPr lang="en-US"/>
              <a:t>Click to edit Master title style</a:t>
            </a:r>
            <a:endParaRPr/>
          </a:p>
        </p:txBody>
      </p:sp>
      <p:sp>
        <p:nvSpPr>
          <p:cNvPr id="3" name="Vertical Text Placeholder 2"/>
          <p:cNvSpPr>
            <a:spLocks noGrp="1"/>
          </p:cNvSpPr>
          <p:nvPr>
            <p:ph type="body" orient="vert" idx="1"/>
          </p:nvPr>
        </p:nvSpPr>
        <p:spPr>
          <a:xfrm>
            <a:off x="457200" y="958756"/>
            <a:ext cx="6858000" cy="518486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93714E26-7EC0-4FCC-8AD8-71E9EC27DEDB}" type="datetime1">
              <a:rPr lang="en-US"/>
              <a:pPr/>
              <a:t>9/23/2018</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rot="16200000">
            <a:off x="8593111" y="561668"/>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Alt.">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8474" y="134471"/>
            <a:ext cx="7556313" cy="995082"/>
          </a:xfrm>
        </p:spPr>
        <p:txBody>
          <a:bodyPr anchor="b" anchorCtr="0"/>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E75AD331-B61B-42C1-B285-1046175C3B63}" type="datetime1">
              <a:rPr lang="en-US"/>
              <a:pPr/>
              <a:t>9/23/2018</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Text Placeholder 3"/>
          <p:cNvSpPr>
            <a:spLocks noGrp="1"/>
          </p:cNvSpPr>
          <p:nvPr>
            <p:ph type="body" sz="half" idx="2"/>
          </p:nvPr>
        </p:nvSpPr>
        <p:spPr>
          <a:xfrm>
            <a:off x="498518" y="1129553"/>
            <a:ext cx="7558960" cy="774700"/>
          </a:xfrm>
        </p:spPr>
        <p:txBody>
          <a:bodyPr vert="horz" lIns="91440" tIns="45720" rIns="91440" bIns="45720" rtlCol="0" anchor="t" anchorCtr="0">
            <a:noAutofit/>
          </a:bodyPr>
          <a:lstStyle>
            <a:lvl1pPr marL="0" indent="0">
              <a:buNone/>
              <a:defRPr kumimoji="0" sz="2400" b="0" i="0" u="none" strike="noStrike" kern="1200" cap="none" spc="0" normalizeH="0" baseline="0">
                <a:ln>
                  <a:noFill/>
                </a:ln>
                <a:solidFill>
                  <a:schemeClr val="accent3"/>
                </a:solidFill>
                <a:effectLst/>
                <a:uLnTx/>
                <a:uFillTx/>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with 2 Pictures">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en-US"/>
              <a:t>Click to edit Master title style</a:t>
            </a:r>
            <a:endParaRPr/>
          </a:p>
        </p:txBody>
      </p:sp>
      <p:sp>
        <p:nvSpPr>
          <p:cNvPr id="3" name="Subtitle 2"/>
          <p:cNvSpPr>
            <a:spLocks noGrp="1"/>
          </p:cNvSpPr>
          <p:nvPr>
            <p:ph type="subTitle" idx="1"/>
          </p:nvPr>
        </p:nvSpPr>
        <p:spPr>
          <a:xfrm>
            <a:off x="4800600" y="5562599"/>
            <a:ext cx="40386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4" name="Date Placeholder 3"/>
          <p:cNvSpPr>
            <a:spLocks noGrp="1"/>
          </p:cNvSpPr>
          <p:nvPr>
            <p:ph type="dt" sz="half" idx="10"/>
          </p:nvPr>
        </p:nvSpPr>
        <p:spPr>
          <a:xfrm>
            <a:off x="4800600" y="6425640"/>
            <a:ext cx="1232647" cy="365125"/>
          </a:xfrm>
        </p:spPr>
        <p:txBody>
          <a:bodyPr/>
          <a:lstStyle>
            <a:lvl1pPr algn="l">
              <a:defRPr/>
            </a:lvl1pPr>
          </a:lstStyle>
          <a:p>
            <a:fld id="{642DA821-B647-4F8C-84A0-7D19D85CB385}" type="datetime1">
              <a:rPr lang="en-US"/>
              <a:pPr/>
              <a:t>9/23/2018</a:t>
            </a:fld>
            <a:endParaRPr/>
          </a:p>
        </p:txBody>
      </p:sp>
      <p:sp>
        <p:nvSpPr>
          <p:cNvPr id="5" name="Footer Placeholder 4"/>
          <p:cNvSpPr>
            <a:spLocks noGrp="1"/>
          </p:cNvSpPr>
          <p:nvPr>
            <p:ph type="ftr" sz="quarter" idx="11"/>
          </p:nvPr>
        </p:nvSpPr>
        <p:spPr>
          <a:xfrm>
            <a:off x="6311153" y="6425640"/>
            <a:ext cx="2617694" cy="365125"/>
          </a:xfrm>
        </p:spPr>
        <p:txBody>
          <a:bodyPr/>
          <a:lstStyle>
            <a:lvl1pPr algn="r">
              <a:defRPr/>
            </a:lvl1pPr>
          </a:lstStyle>
          <a:p>
            <a:endParaRPr/>
          </a:p>
        </p:txBody>
      </p:sp>
      <p:sp>
        <p:nvSpPr>
          <p:cNvPr id="7" name="Rectangle 6"/>
          <p:cNvSpPr/>
          <p:nvPr/>
        </p:nvSpPr>
        <p:spPr>
          <a:xfrm>
            <a:off x="282575" y="228600"/>
            <a:ext cx="4235450"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Picture Placeholder 12"/>
          <p:cNvSpPr>
            <a:spLocks noGrp="1"/>
          </p:cNvSpPr>
          <p:nvPr>
            <p:ph type="pic" sz="quarter" idx="12"/>
          </p:nvPr>
        </p:nvSpPr>
        <p:spPr>
          <a:xfrm>
            <a:off x="4624388" y="228600"/>
            <a:ext cx="2057400" cy="2039112"/>
          </a:xfrm>
        </p:spPr>
        <p:txBody>
          <a:bodyPr/>
          <a:lstStyle>
            <a:lvl1pPr>
              <a:buNone/>
              <a:defRPr/>
            </a:lvl1pPr>
          </a:lstStyle>
          <a:p>
            <a:r>
              <a:rPr lang="en-US" dirty="0"/>
              <a:t>Click icon to add picture</a:t>
            </a:r>
            <a:endParaRPr/>
          </a:p>
        </p:txBody>
      </p:sp>
      <p:sp>
        <p:nvSpPr>
          <p:cNvPr id="14" name="Picture Placeholder 12"/>
          <p:cNvSpPr>
            <a:spLocks noGrp="1"/>
          </p:cNvSpPr>
          <p:nvPr>
            <p:ph type="pic" sz="quarter" idx="13"/>
          </p:nvPr>
        </p:nvSpPr>
        <p:spPr>
          <a:xfrm>
            <a:off x="6802438" y="2377440"/>
            <a:ext cx="2057400" cy="2039112"/>
          </a:xfrm>
        </p:spPr>
        <p:txBody>
          <a:bodyPr/>
          <a:lstStyle>
            <a:lvl1pPr>
              <a:buNone/>
              <a:defRPr/>
            </a:lvl1pPr>
          </a:lstStyle>
          <a:p>
            <a:r>
              <a:rPr lang="en-US" dirty="0"/>
              <a:t>Click icon to add picture</a:t>
            </a:r>
            <a:endParaRPr/>
          </a:p>
        </p:txBody>
      </p:sp>
      <p:sp>
        <p:nvSpPr>
          <p:cNvPr id="16" name="Text Placeholder 3"/>
          <p:cNvSpPr>
            <a:spLocks noGrp="1"/>
          </p:cNvSpPr>
          <p:nvPr>
            <p:ph type="body" sz="half" idx="2"/>
          </p:nvPr>
        </p:nvSpPr>
        <p:spPr>
          <a:xfrm>
            <a:off x="857250" y="1779494"/>
            <a:ext cx="3086100" cy="2040905"/>
          </a:xfrm>
        </p:spPr>
        <p:txBody>
          <a:bodyPr lIns="45720" tIns="45720" rIns="45720" anchor="t">
            <a:noAutofit/>
          </a:bodyPr>
          <a:lstStyle>
            <a:lvl1pPr marL="0" indent="0" algn="ctr">
              <a:buNone/>
              <a:defRPr sz="4600">
                <a:solidFill>
                  <a:schemeClr val="bg1"/>
                </a:solidFill>
              </a:defRPr>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15" name="TextBox 14"/>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658907" y="228600"/>
            <a:ext cx="820093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2286000" y="3124200"/>
            <a:ext cx="5638800" cy="1362075"/>
          </a:xfrm>
        </p:spPr>
        <p:txBody>
          <a:bodyPr anchor="b" anchorCtr="0">
            <a:normAutofit/>
          </a:bodyPr>
          <a:lstStyle>
            <a:lvl1pPr algn="l">
              <a:defRPr sz="3200" b="0" cap="none" baseline="0">
                <a:solidFill>
                  <a:schemeClr val="bg1"/>
                </a:solidFill>
              </a:defRPr>
            </a:lvl1pPr>
          </a:lstStyle>
          <a:p>
            <a:r>
              <a:rPr lang="en-US"/>
              <a:t>Click to edit Master title style</a:t>
            </a:r>
            <a:endParaRPr/>
          </a:p>
        </p:txBody>
      </p:sp>
      <p:sp>
        <p:nvSpPr>
          <p:cNvPr id="3" name="Text Placeholder 2"/>
          <p:cNvSpPr>
            <a:spLocks noGrp="1"/>
          </p:cNvSpPr>
          <p:nvPr>
            <p:ph type="body" idx="1"/>
          </p:nvPr>
        </p:nvSpPr>
        <p:spPr>
          <a:xfrm>
            <a:off x="2286000" y="4495800"/>
            <a:ext cx="5638800" cy="1500187"/>
          </a:xfrm>
        </p:spPr>
        <p:txBody>
          <a:bodyPr anchor="t" anchorCtr="0">
            <a:normAutofit/>
          </a:bodyPr>
          <a:lstStyle>
            <a:lvl1pPr marL="0" indent="0">
              <a:spcBef>
                <a:spcPts val="300"/>
              </a:spcBef>
              <a:buNone/>
              <a:defRPr sz="1400" cap="none" baseline="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58906" y="6248774"/>
            <a:ext cx="1474694" cy="365125"/>
          </a:xfrm>
        </p:spPr>
        <p:txBody>
          <a:bodyPr/>
          <a:lstStyle>
            <a:lvl1pPr algn="l">
              <a:defRPr>
                <a:solidFill>
                  <a:schemeClr val="bg1"/>
                </a:solidFill>
              </a:defRPr>
            </a:lvl1pPr>
          </a:lstStyle>
          <a:p>
            <a:fld id="{B77F108C-2518-4D60-9FAF-6346FD9D7826}" type="datetime1">
              <a:rPr lang="en-US"/>
              <a:pPr/>
              <a:t>9/23/2018</a:t>
            </a:fld>
            <a:endParaRPr/>
          </a:p>
        </p:txBody>
      </p:sp>
      <p:sp>
        <p:nvSpPr>
          <p:cNvPr id="5" name="Footer Placeholder 4"/>
          <p:cNvSpPr>
            <a:spLocks noGrp="1"/>
          </p:cNvSpPr>
          <p:nvPr>
            <p:ph type="ftr" sz="quarter" idx="11"/>
          </p:nvPr>
        </p:nvSpPr>
        <p:spPr>
          <a:xfrm>
            <a:off x="2286000" y="6248774"/>
            <a:ext cx="5638800" cy="365125"/>
          </a:xfrm>
        </p:spPr>
        <p:txBody>
          <a:bodyPr/>
          <a:lstStyle>
            <a:lvl1pPr>
              <a:defRPr>
                <a:solidFill>
                  <a:schemeClr val="bg1"/>
                </a:solidFill>
              </a:defRPr>
            </a:lvl1pPr>
          </a:lstStyle>
          <a:p>
            <a:endParaRPr/>
          </a:p>
        </p:txBody>
      </p:sp>
      <p:sp>
        <p:nvSpPr>
          <p:cNvPr id="6" name="Slide Number Placeholder 5"/>
          <p:cNvSpPr>
            <a:spLocks noGrp="1"/>
          </p:cNvSpPr>
          <p:nvPr>
            <p:ph type="sldNum" sz="quarter" idx="12"/>
          </p:nvPr>
        </p:nvSpPr>
        <p:spPr>
          <a:xfrm>
            <a:off x="8305800" y="6248774"/>
            <a:ext cx="554038" cy="365125"/>
          </a:xfrm>
        </p:spPr>
        <p:txBody>
          <a:bodyPr/>
          <a:lstStyle/>
          <a:p>
            <a:fld id="{8AF02B71-8991-4516-A01E-F1A9ACD28BDC}" type="slidenum">
              <a:rPr/>
              <a:pPr/>
              <a:t>‹#›</a:t>
            </a:fld>
            <a:endParaRPr/>
          </a:p>
        </p:txBody>
      </p:sp>
      <p:sp>
        <p:nvSpPr>
          <p:cNvPr id="8" name="TextBox 7"/>
          <p:cNvSpPr txBox="1"/>
          <p:nvPr/>
        </p:nvSpPr>
        <p:spPr>
          <a:xfrm>
            <a:off x="2003612" y="3110754"/>
            <a:ext cx="260909" cy="615553"/>
          </a:xfrm>
          <a:prstGeom prst="rect">
            <a:avLst/>
          </a:prstGeom>
          <a:noFill/>
        </p:spPr>
        <p:txBody>
          <a:bodyPr wrap="square" lIns="0" tIns="0" rIns="0" bIns="0" rtlCol="0">
            <a:spAutoFit/>
          </a:bodyPr>
          <a:lstStyle/>
          <a:p>
            <a:r>
              <a:rPr sz="4000" b="1">
                <a:solidFill>
                  <a:schemeClr val="accent1">
                    <a:lumMod val="60000"/>
                    <a:lumOff val="40000"/>
                  </a:schemeClr>
                </a:solidFill>
              </a:rPr>
              <a:t>+</a:t>
            </a:r>
          </a:p>
        </p:txBody>
      </p:sp>
      <p:sp>
        <p:nvSpPr>
          <p:cNvPr id="9" name="Rectangle 8"/>
          <p:cNvSpPr/>
          <p:nvPr/>
        </p:nvSpPr>
        <p:spPr>
          <a:xfrm>
            <a:off x="285750" y="228600"/>
            <a:ext cx="212725" cy="634523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11" name="Rectangle 10"/>
          <p:cNvSpPr/>
          <p:nvPr/>
        </p:nvSpPr>
        <p:spPr>
          <a:xfrm>
            <a:off x="8210550" y="282574"/>
            <a:ext cx="642097"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8068235" y="282574"/>
            <a:ext cx="9144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439987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DDE52B54-BC1D-466E-98B4-B0082340936C}" type="datetime1">
              <a:rPr lang="en-US"/>
              <a:pPr/>
              <a:t>9/23/2018</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0" name="Rectangle 9"/>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TextBox 11"/>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4" name="Content Placeholder 3"/>
          <p:cNvSpPr>
            <a:spLocks noGrp="1"/>
          </p:cNvSpPr>
          <p:nvPr>
            <p:ph sz="half" idx="2"/>
          </p:nvPr>
        </p:nvSpPr>
        <p:spPr>
          <a:xfrm>
            <a:off x="497541"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Content Placeholder 5"/>
          <p:cNvSpPr>
            <a:spLocks noGrp="1"/>
          </p:cNvSpPr>
          <p:nvPr>
            <p:ph sz="quarter" idx="4"/>
          </p:nvPr>
        </p:nvSpPr>
        <p:spPr>
          <a:xfrm>
            <a:off x="4399878"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A1508C9F-E380-43A3-ADC1-0217F1EB7573}" type="datetime1">
              <a:rPr lang="en-US"/>
              <a:pPr/>
              <a:t>9/23/2018</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8AF02B71-8991-4516-A01E-F1A9ACD28BDC}" type="slidenum">
              <a:rPr/>
              <a:pPr/>
              <a:t>‹#›</a:t>
            </a:fld>
            <a:endParaRPr/>
          </a:p>
        </p:txBody>
      </p:sp>
      <p:sp>
        <p:nvSpPr>
          <p:cNvPr id="3" name="Text Placeholder 2"/>
          <p:cNvSpPr>
            <a:spLocks noGrp="1"/>
          </p:cNvSpPr>
          <p:nvPr>
            <p:ph type="body" idx="1"/>
          </p:nvPr>
        </p:nvSpPr>
        <p:spPr>
          <a:xfrm>
            <a:off x="497541" y="2070847"/>
            <a:ext cx="3657600" cy="322729"/>
          </a:xfrm>
          <a:prstGeom prst="rect">
            <a:avLst/>
          </a:prstGeom>
          <a:solidFill>
            <a:schemeClr val="accent3"/>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p:cNvSpPr>
            <a:spLocks noGrp="1"/>
          </p:cNvSpPr>
          <p:nvPr>
            <p:ph type="body" sz="quarter" idx="3"/>
          </p:nvPr>
        </p:nvSpPr>
        <p:spPr>
          <a:xfrm>
            <a:off x="4399878" y="2070847"/>
            <a:ext cx="3657600" cy="322729"/>
          </a:xfrm>
          <a:prstGeom prst="rect">
            <a:avLst/>
          </a:prstGeom>
          <a:solidFill>
            <a:schemeClr val="accent3">
              <a:lumMod val="60000"/>
              <a:lumOff val="40000"/>
            </a:schemeClr>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2 Content, Top and Bottom">
    <p:spTree>
      <p:nvGrpSpPr>
        <p:cNvPr id="1" name=""/>
        <p:cNvGrpSpPr/>
        <p:nvPr/>
      </p:nvGrpSpPr>
      <p:grpSpPr>
        <a:xfrm>
          <a:off x="0" y="0"/>
          <a:ext cx="0" cy="0"/>
          <a:chOff x="0" y="0"/>
          <a:chExt cx="0" cy="0"/>
        </a:xfrm>
      </p:grpSpPr>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498517" y="1985963"/>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2C868E7-101B-4C6B-9C4C-A85A7CD6FD99}" type="datetime1">
              <a:rPr lang="en-US"/>
              <a:pPr/>
              <a:t>9/23/2018</a:t>
            </a:fld>
            <a:endParaRPr/>
          </a:p>
        </p:txBody>
      </p:sp>
      <p:sp>
        <p:nvSpPr>
          <p:cNvPr id="6" name="Footer Placeholder 5"/>
          <p:cNvSpPr>
            <a:spLocks noGrp="1"/>
          </p:cNvSpPr>
          <p:nvPr>
            <p:ph type="ftr" sz="quarter" idx="11"/>
          </p:nvPr>
        </p:nvSpPr>
        <p:spPr/>
        <p:txBody>
          <a:bodyPr/>
          <a:lstStyle/>
          <a:p>
            <a:endParaRPr/>
          </a:p>
        </p:txBody>
      </p:sp>
      <p:sp>
        <p:nvSpPr>
          <p:cNvPr id="13" name="Content Placeholder 2"/>
          <p:cNvSpPr>
            <a:spLocks noGrp="1"/>
          </p:cNvSpPr>
          <p:nvPr>
            <p:ph sz="half" idx="14"/>
          </p:nvPr>
        </p:nvSpPr>
        <p:spPr>
          <a:xfrm>
            <a:off x="498517" y="4164965"/>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4" name="Rectangle 13"/>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5" name="Slide Number Placeholder 6"/>
          <p:cNvSpPr>
            <a:spLocks noGrp="1"/>
          </p:cNvSpPr>
          <p:nvPr>
            <p:ph type="sldNum" sz="quarter" idx="12"/>
          </p:nvPr>
        </p:nvSpPr>
        <p:spPr>
          <a:xfrm>
            <a:off x="8305800" y="242234"/>
            <a:ext cx="554038" cy="365125"/>
          </a:xfrm>
        </p:spPr>
        <p:txBody>
          <a:bodyPr/>
          <a:lstStyle/>
          <a:p>
            <a:fld id="{8AF02B71-8991-4516-A01E-F1A9ACD28BDC}" type="slidenum">
              <a:rPr/>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3 Content">
    <p:spTree>
      <p:nvGrpSpPr>
        <p:cNvPr id="1" name=""/>
        <p:cNvGrpSpPr/>
        <p:nvPr/>
      </p:nvGrpSpPr>
      <p:grpSpPr>
        <a:xfrm>
          <a:off x="0" y="0"/>
          <a:ext cx="0" cy="0"/>
          <a:chOff x="0" y="0"/>
          <a:chExt cx="0" cy="0"/>
        </a:xfrm>
      </p:grpSpPr>
      <p:sp>
        <p:nvSpPr>
          <p:cNvPr id="8" name="Rectangle 7"/>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B0C83FD2-B255-4F2A-ACF3-B969FC717B42}" type="datetime1">
              <a:rPr lang="en-US"/>
              <a:pPr/>
              <a:t>9/23/2018</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1" name="Content Placeholder 2"/>
          <p:cNvSpPr>
            <a:spLocks noGrp="1"/>
          </p:cNvSpPr>
          <p:nvPr>
            <p:ph sz="half" idx="15"/>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3"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22"/>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8474" y="484094"/>
            <a:ext cx="7556313" cy="1116106"/>
          </a:xfrm>
          <a:prstGeom prst="rect">
            <a:avLst/>
          </a:prstGeom>
        </p:spPr>
        <p:txBody>
          <a:bodyPr vert="horz" lIns="91440" tIns="45720" rIns="91440" bIns="45720" rtlCol="0" anchor="t" anchorCtr="0">
            <a:noAutofit/>
          </a:bodyPr>
          <a:lstStyle/>
          <a:p>
            <a:r>
              <a:rPr lang="en-US"/>
              <a:t>Click to edit Master title style</a:t>
            </a:r>
            <a:endParaRPr/>
          </a:p>
        </p:txBody>
      </p:sp>
      <p:sp>
        <p:nvSpPr>
          <p:cNvPr id="3" name="Text Placeholder 2"/>
          <p:cNvSpPr>
            <a:spLocks noGrp="1"/>
          </p:cNvSpPr>
          <p:nvPr>
            <p:ph type="body" idx="1"/>
          </p:nvPr>
        </p:nvSpPr>
        <p:spPr>
          <a:xfrm>
            <a:off x="498474" y="1981200"/>
            <a:ext cx="7556313" cy="4144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6795247" y="6423585"/>
            <a:ext cx="2133600" cy="365125"/>
          </a:xfrm>
          <a:prstGeom prst="rect">
            <a:avLst/>
          </a:prstGeom>
        </p:spPr>
        <p:txBody>
          <a:bodyPr vert="horz" lIns="91440" tIns="45720" rIns="91440" bIns="45720" rtlCol="0" anchor="ctr"/>
          <a:lstStyle>
            <a:lvl1pPr algn="r">
              <a:defRPr sz="1100">
                <a:solidFill>
                  <a:schemeClr val="tx1">
                    <a:lumMod val="65000"/>
                    <a:lumOff val="35000"/>
                  </a:schemeClr>
                </a:solidFill>
              </a:defRPr>
            </a:lvl1pPr>
          </a:lstStyle>
          <a:p>
            <a:fld id="{7E6C1EDB-CE87-4BA6-95D9-AD3AE9C734F7}" type="datetime1">
              <a:rPr lang="en-US"/>
              <a:pPr/>
              <a:t>9/23/2018</a:t>
            </a:fld>
            <a:endParaRPr/>
          </a:p>
        </p:txBody>
      </p:sp>
      <p:sp>
        <p:nvSpPr>
          <p:cNvPr id="5" name="Footer Placeholder 4"/>
          <p:cNvSpPr>
            <a:spLocks noGrp="1"/>
          </p:cNvSpPr>
          <p:nvPr>
            <p:ph type="ftr" sz="quarter" idx="3"/>
          </p:nvPr>
        </p:nvSpPr>
        <p:spPr>
          <a:xfrm>
            <a:off x="201706" y="6423585"/>
            <a:ext cx="6122894"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endParaRPr/>
          </a:p>
        </p:txBody>
      </p:sp>
      <p:sp>
        <p:nvSpPr>
          <p:cNvPr id="6" name="Slide Number Placeholder 5"/>
          <p:cNvSpPr>
            <a:spLocks noGrp="1"/>
          </p:cNvSpPr>
          <p:nvPr>
            <p:ph type="sldNum" sz="quarter" idx="4"/>
          </p:nvPr>
        </p:nvSpPr>
        <p:spPr>
          <a:xfrm>
            <a:off x="8305800" y="242234"/>
            <a:ext cx="554038" cy="365125"/>
          </a:xfrm>
          <a:prstGeom prst="rect">
            <a:avLst/>
          </a:prstGeom>
        </p:spPr>
        <p:txBody>
          <a:bodyPr vert="horz" lIns="91440" tIns="45720" rIns="91440" bIns="45720" rtlCol="0" anchor="ctr"/>
          <a:lstStyle>
            <a:lvl1pPr algn="r">
              <a:defRPr sz="1400">
                <a:solidFill>
                  <a:schemeClr val="bg1"/>
                </a:solidFill>
              </a:defRPr>
            </a:lvl1pPr>
          </a:lstStyle>
          <a:p>
            <a:fld id="{8AF02B71-8991-4516-A01E-F1A9ACD28BDC}" type="slidenum">
              <a:rPr/>
              <a:pPr/>
              <a:t>‹#›</a:t>
            </a:fld>
            <a:endParaRPr/>
          </a:p>
        </p:txBody>
      </p:sp>
    </p:spTree>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 id="2147483688" r:id="rId13"/>
    <p:sldLayoutId id="2147483689" r:id="rId14"/>
    <p:sldLayoutId id="2147483690" r:id="rId15"/>
    <p:sldLayoutId id="2147483691" r:id="rId16"/>
    <p:sldLayoutId id="2147483692" r:id="rId17"/>
    <p:sldLayoutId id="2147483693" r:id="rId18"/>
    <p:sldLayoutId id="2147483694" r:id="rId19"/>
    <p:sldLayoutId id="2147483695" r:id="rId20"/>
  </p:sldLayoutIdLst>
  <p:txStyles>
    <p:titleStyle>
      <a:lvl1pPr algn="l" defTabSz="914400" rtl="0" eaLnBrk="1" latinLnBrk="0" hangingPunct="1">
        <a:spcBef>
          <a:spcPct val="0"/>
        </a:spcBef>
        <a:buNone/>
        <a:defRPr sz="3600" b="0" kern="1200">
          <a:solidFill>
            <a:schemeClr val="accent1"/>
          </a:solidFill>
          <a:latin typeface="+mj-lt"/>
          <a:ea typeface="+mj-ea"/>
          <a:cs typeface="+mj-cs"/>
        </a:defRPr>
      </a:lvl1pPr>
    </p:titleStyle>
    <p:bodyStyle>
      <a:lvl1pPr marL="228600" indent="-228600" algn="l" defTabSz="914400" rtl="0" eaLnBrk="1" latinLnBrk="0" hangingPunct="1">
        <a:spcBef>
          <a:spcPts val="2000"/>
        </a:spcBef>
        <a:buClr>
          <a:schemeClr val="accent1"/>
        </a:buClr>
        <a:buSzPct val="75000"/>
        <a:buFont typeface="Wingdings" pitchFamily="2" charset="2"/>
        <a:buChar char="n"/>
        <a:defRPr sz="2000" kern="1200">
          <a:solidFill>
            <a:schemeClr val="tx1">
              <a:lumMod val="65000"/>
              <a:lumOff val="35000"/>
            </a:schemeClr>
          </a:solidFill>
          <a:latin typeface="+mn-lt"/>
          <a:ea typeface="+mn-ea"/>
          <a:cs typeface="+mn-cs"/>
        </a:defRPr>
      </a:lvl1pPr>
      <a:lvl2pPr marL="4572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2pPr>
      <a:lvl3pPr marL="6858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3pPr>
      <a:lvl4pPr marL="9144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4pPr>
      <a:lvl5pPr marL="11430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8.xml"/><Relationship Id="rId1" Type="http://schemas.openxmlformats.org/officeDocument/2006/relationships/slideLayout" Target="../slideLayouts/slideLayout1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3.xml"/><Relationship Id="rId1" Type="http://schemas.openxmlformats.org/officeDocument/2006/relationships/slideLayout" Target="../slideLayouts/slideLayout1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5.pdf"/><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23.xml.rels><?xml version="1.0" encoding="UTF-8" standalone="yes"?>
<Relationships xmlns="http://schemas.openxmlformats.org/package/2006/relationships"><Relationship Id="rId3" Type="http://schemas.openxmlformats.org/officeDocument/2006/relationships/image" Target="../media/image27.pdf"/><Relationship Id="rId2" Type="http://schemas.openxmlformats.org/officeDocument/2006/relationships/notesSlide" Target="../notesSlides/notesSlide19.xml"/><Relationship Id="rId1" Type="http://schemas.openxmlformats.org/officeDocument/2006/relationships/slideLayout" Target="../slideLayouts/slideLayout12.xml"/><Relationship Id="rId4" Type="http://schemas.openxmlformats.org/officeDocument/2006/relationships/image" Target="../media/image17.png"/></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3.pdf"/><Relationship Id="rId2" Type="http://schemas.openxmlformats.org/officeDocument/2006/relationships/notesSlide" Target="../notesSlides/notesSlide21.xml"/><Relationship Id="rId1" Type="http://schemas.openxmlformats.org/officeDocument/2006/relationships/slideLayout" Target="../slideLayouts/slideLayout15.xml"/><Relationship Id="rId5" Type="http://schemas.openxmlformats.org/officeDocument/2006/relationships/image" Target="../media/image20.png"/><Relationship Id="rId4" Type="http://schemas.openxmlformats.org/officeDocument/2006/relationships/image" Target="../media/image19.png"/></Relationships>
</file>

<file path=ppt/slides/_rels/slide26.xml.rels><?xml version="1.0" encoding="UTF-8" standalone="yes"?>
<Relationships xmlns="http://schemas.openxmlformats.org/package/2006/relationships"><Relationship Id="rId3" Type="http://schemas.openxmlformats.org/officeDocument/2006/relationships/image" Target="../media/image31.pdf"/><Relationship Id="rId2" Type="http://schemas.openxmlformats.org/officeDocument/2006/relationships/notesSlide" Target="../notesSlides/notesSlide22.xml"/><Relationship Id="rId1" Type="http://schemas.openxmlformats.org/officeDocument/2006/relationships/slideLayout" Target="../slideLayouts/slideLayout15.xml"/><Relationship Id="rId4" Type="http://schemas.openxmlformats.org/officeDocument/2006/relationships/image" Target="../media/image19.png"/></Relationships>
</file>

<file path=ppt/slides/_rels/slide2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23.xml"/><Relationship Id="rId1" Type="http://schemas.openxmlformats.org/officeDocument/2006/relationships/slideLayout" Target="../slideLayouts/slideLayout1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7.pdf"/><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31.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27.xml"/><Relationship Id="rId1" Type="http://schemas.openxmlformats.org/officeDocument/2006/relationships/slideLayout" Target="../slideLayouts/slideLayout1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 Id="rId9" Type="http://schemas.openxmlformats.org/officeDocument/2006/relationships/image" Target="../media/image25.wmf"/></Relationships>
</file>

<file path=ppt/slides/_rels/slide32.xml.rels><?xml version="1.0" encoding="UTF-8" standalone="yes"?>
<Relationships xmlns="http://schemas.openxmlformats.org/package/2006/relationships"><Relationship Id="rId3" Type="http://schemas.openxmlformats.org/officeDocument/2006/relationships/image" Target="../media/image41.pdf"/><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3.pdf"/><Relationship Id="rId2" Type="http://schemas.openxmlformats.org/officeDocument/2006/relationships/notesSlide" Target="../notesSlides/notesSlide30.xml"/><Relationship Id="rId1" Type="http://schemas.openxmlformats.org/officeDocument/2006/relationships/slideLayout" Target="../slideLayouts/slideLayout13.xml"/><Relationship Id="rId4" Type="http://schemas.openxmlformats.org/officeDocument/2006/relationships/image" Target="../media/image27.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17.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4"/>
          <p:cNvSpPr>
            <a:spLocks noGrp="1" noChangeArrowheads="1"/>
          </p:cNvSpPr>
          <p:nvPr>
            <p:ph type="ctrTitle"/>
          </p:nvPr>
        </p:nvSpPr>
        <p:spPr>
          <a:xfrm>
            <a:off x="142844" y="6443418"/>
            <a:ext cx="8715404" cy="414606"/>
          </a:xfrm>
        </p:spPr>
        <p:txBody>
          <a:bodyPr>
            <a:noAutofit/>
          </a:bodyPr>
          <a:lstStyle/>
          <a:p>
            <a:r>
              <a:rPr lang="en-GB" sz="1800" dirty="0"/>
              <a:t>William Stallings, Computer Organization  and Architecture, 9</a:t>
            </a:r>
            <a:r>
              <a:rPr lang="en-GB" sz="1800" baseline="30000" dirty="0"/>
              <a:t>th</a:t>
            </a:r>
            <a:r>
              <a:rPr lang="en-GB" sz="1800" dirty="0"/>
              <a:t> Edition</a:t>
            </a:r>
          </a:p>
        </p:txBody>
      </p:sp>
      <p:pic>
        <p:nvPicPr>
          <p:cNvPr id="3" name="Picture 2" descr="Snapshot 2012-06-08 00-57-47.jpg"/>
          <p:cNvPicPr>
            <a:picLocks noChangeAspect="1"/>
          </p:cNvPicPr>
          <p:nvPr/>
        </p:nvPicPr>
        <p:blipFill>
          <a:blip r:embed="rId3"/>
          <a:stretch>
            <a:fillRect/>
          </a:stretch>
        </p:blipFill>
        <p:spPr>
          <a:xfrm>
            <a:off x="609600" y="990600"/>
            <a:ext cx="3649579" cy="2667000"/>
          </a:xfrm>
          <a:prstGeom prst="rect">
            <a:avLst/>
          </a:prstGeom>
          <a:effectLst>
            <a:outerShdw blurRad="50800" dist="38100" dir="2700000" algn="tl" rotWithShape="0">
              <a:schemeClr val="tx1">
                <a:alpha val="43000"/>
              </a:schemeClr>
            </a:outerShdw>
            <a:reflection stA="50000" endPos="75000" dist="12700" dir="5400000" sy="-100000" algn="bl" rotWithShape="0"/>
            <a:softEdge rad="88900"/>
          </a:effectLst>
        </p:spPr>
      </p:pic>
      <p:sp>
        <p:nvSpPr>
          <p:cNvPr id="4" name="TextBox 3"/>
          <p:cNvSpPr txBox="1"/>
          <p:nvPr/>
        </p:nvSpPr>
        <p:spPr>
          <a:xfrm>
            <a:off x="-1534472" y="1786024"/>
            <a:ext cx="184666" cy="461665"/>
          </a:xfrm>
          <a:prstGeom prst="rect">
            <a:avLst/>
          </a:prstGeom>
          <a:noFill/>
        </p:spPr>
        <p:txBody>
          <a:bodyPr wrap="none" rtlCol="0">
            <a:spAutoFit/>
          </a:bodyPr>
          <a:lstStyle/>
          <a:p>
            <a:endParaRPr lang="en-US" dirty="0"/>
          </a:p>
        </p:txBody>
      </p:sp>
      <p:sp>
        <p:nvSpPr>
          <p:cNvPr id="5" name="Title 8"/>
          <p:cNvSpPr txBox="1">
            <a:spLocks/>
          </p:cNvSpPr>
          <p:nvPr/>
        </p:nvSpPr>
        <p:spPr>
          <a:xfrm>
            <a:off x="285720" y="5072074"/>
            <a:ext cx="3467096" cy="833718"/>
          </a:xfrm>
          <a:prstGeom prst="rect">
            <a:avLst/>
          </a:prstGeom>
        </p:spPr>
        <p:txBody>
          <a:bodyPr vert="horz" lIns="91440" tIns="45720" rIns="91440" bIns="45720" rtlCol="0" anchor="t" anchorCtr="0">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5400" b="0" i="0" u="none" strike="noStrike" kern="1200" cap="none" spc="0" normalizeH="0" baseline="0" noProof="0" dirty="0">
                <a:ln>
                  <a:noFill/>
                </a:ln>
                <a:solidFill>
                  <a:schemeClr val="accent1"/>
                </a:solidFill>
                <a:effectLst>
                  <a:outerShdw blurRad="38100" dist="38100" dir="2700000" algn="tl">
                    <a:srgbClr val="000000">
                      <a:alpha val="43137"/>
                    </a:srgbClr>
                  </a:outerShdw>
                </a:effectLst>
                <a:uLnTx/>
                <a:uFillTx/>
                <a:latin typeface="+mj-lt"/>
                <a:ea typeface="+mj-ea"/>
                <a:cs typeface="+mj-cs"/>
              </a:rPr>
              <a:t>Chapter 5</a:t>
            </a:r>
          </a:p>
        </p:txBody>
      </p:sp>
      <p:sp>
        <p:nvSpPr>
          <p:cNvPr id="6" name="Text Placeholder 10"/>
          <p:cNvSpPr txBox="1">
            <a:spLocks/>
          </p:cNvSpPr>
          <p:nvPr/>
        </p:nvSpPr>
        <p:spPr>
          <a:xfrm>
            <a:off x="3857620" y="5214950"/>
            <a:ext cx="5124455" cy="838200"/>
          </a:xfrm>
          <a:prstGeom prst="rect">
            <a:avLst/>
          </a:prstGeom>
        </p:spPr>
        <p:txBody>
          <a:bodyPr>
            <a:normAutofit/>
          </a:bodyPr>
          <a:lstStyle/>
          <a:p>
            <a:pPr marL="228600" marR="0" lvl="0" indent="-228600" algn="l" defTabSz="914400" rtl="0" eaLnBrk="1" fontAlgn="auto" latinLnBrk="0" hangingPunct="1">
              <a:lnSpc>
                <a:spcPct val="100000"/>
              </a:lnSpc>
              <a:spcBef>
                <a:spcPts val="2000"/>
              </a:spcBef>
              <a:spcAft>
                <a:spcPts val="0"/>
              </a:spcAft>
              <a:buClr>
                <a:schemeClr val="accent1"/>
              </a:buClr>
              <a:buSzPct val="75000"/>
              <a:buFont typeface="Wingdings" pitchFamily="2" charset="2"/>
              <a:buChar char="n"/>
              <a:tabLst/>
              <a:defRPr/>
            </a:pPr>
            <a:r>
              <a:rPr kumimoji="0" lang="en-US" sz="4400" b="0" i="0" u="none" strike="noStrike" kern="1200" cap="none" spc="0" normalizeH="0" baseline="0" noProof="0" dirty="0">
                <a:ln>
                  <a:noFill/>
                </a:ln>
                <a:solidFill>
                  <a:srgbClr val="002060"/>
                </a:solidFill>
                <a:effectLst/>
                <a:uLnTx/>
                <a:uFillTx/>
                <a:latin typeface="+mn-lt"/>
                <a:ea typeface="+mn-ea"/>
                <a:cs typeface="+mn-cs"/>
              </a:rPr>
              <a:t>Internal Memory</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2" name="Rectangle 4"/>
          <p:cNvSpPr>
            <a:spLocks noGrp="1" noChangeArrowheads="1"/>
          </p:cNvSpPr>
          <p:nvPr>
            <p:ph type="title"/>
          </p:nvPr>
        </p:nvSpPr>
        <p:spPr>
          <a:xfrm>
            <a:off x="685800" y="285728"/>
            <a:ext cx="7556313" cy="676260"/>
          </a:xfrm>
        </p:spPr>
        <p:txBody>
          <a:bodyPr/>
          <a:lstStyle/>
          <a:p>
            <a:r>
              <a:rPr lang="en-US" dirty="0">
                <a:effectLst>
                  <a:outerShdw blurRad="38100" dist="38100" dir="2700000" algn="tl">
                    <a:srgbClr val="000000">
                      <a:alpha val="43137"/>
                    </a:srgbClr>
                  </a:outerShdw>
                </a:effectLst>
              </a:rPr>
              <a:t>Read Only Memory (ROM)</a:t>
            </a:r>
          </a:p>
        </p:txBody>
      </p:sp>
      <p:sp>
        <p:nvSpPr>
          <p:cNvPr id="68613" name="Rectangle 5"/>
          <p:cNvSpPr>
            <a:spLocks noGrp="1" noChangeArrowheads="1"/>
          </p:cNvSpPr>
          <p:nvPr>
            <p:ph idx="1"/>
          </p:nvPr>
        </p:nvSpPr>
        <p:spPr>
          <a:xfrm>
            <a:off x="498474" y="1142984"/>
            <a:ext cx="7556313" cy="4800600"/>
          </a:xfrm>
        </p:spPr>
        <p:txBody>
          <a:bodyPr>
            <a:noAutofit/>
          </a:bodyPr>
          <a:lstStyle/>
          <a:p>
            <a:r>
              <a:rPr lang="en-US" sz="2400" dirty="0">
                <a:solidFill>
                  <a:srgbClr val="002060"/>
                </a:solidFill>
              </a:rPr>
              <a:t>Contains a permanent pattern of data that cannot be  changed or added to</a:t>
            </a:r>
          </a:p>
          <a:p>
            <a:r>
              <a:rPr lang="en-US" sz="2400" dirty="0">
                <a:solidFill>
                  <a:srgbClr val="002060"/>
                </a:solidFill>
              </a:rPr>
              <a:t>No power source is required to maintain the bit values in memory</a:t>
            </a:r>
          </a:p>
          <a:p>
            <a:r>
              <a:rPr lang="en-US" sz="2400" dirty="0">
                <a:solidFill>
                  <a:srgbClr val="002060"/>
                </a:solidFill>
              </a:rPr>
              <a:t>Data or program is permanently in main memory and never needs to be loaded from a secondary storage device</a:t>
            </a:r>
          </a:p>
          <a:p>
            <a:r>
              <a:rPr lang="en-US" sz="2400" dirty="0">
                <a:solidFill>
                  <a:srgbClr val="002060"/>
                </a:solidFill>
              </a:rPr>
              <a:t>Data is actually wired into the chip as part of the fabrication process</a:t>
            </a:r>
          </a:p>
          <a:p>
            <a:pPr lvl="1"/>
            <a:r>
              <a:rPr lang="en-US" sz="2000" dirty="0">
                <a:solidFill>
                  <a:srgbClr val="FF0000"/>
                </a:solidFill>
              </a:rPr>
              <a:t>Disadvantages of this:</a:t>
            </a:r>
          </a:p>
          <a:p>
            <a:pPr lvl="2"/>
            <a:r>
              <a:rPr lang="en-US" sz="2000" dirty="0">
                <a:solidFill>
                  <a:srgbClr val="FF0000"/>
                </a:solidFill>
              </a:rPr>
              <a:t>No room for error, if one bit is wrong the whole batch of ROMs must be thrown out</a:t>
            </a:r>
          </a:p>
          <a:p>
            <a:pPr lvl="2"/>
            <a:r>
              <a:rPr lang="en-US" sz="2000" dirty="0">
                <a:solidFill>
                  <a:srgbClr val="FF0000"/>
                </a:solidFill>
              </a:rPr>
              <a:t>Data insertion step includes a relatively large fixed cost</a:t>
            </a:r>
          </a:p>
          <a:p>
            <a:endParaRPr lang="en-US" sz="2400" dirty="0">
              <a:solidFill>
                <a:srgbClr val="002060"/>
              </a:solidFill>
            </a:endParaRP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533400"/>
            <a:ext cx="7556313" cy="1116106"/>
          </a:xfrm>
        </p:spPr>
        <p:txBody>
          <a:bodyPr/>
          <a:lstStyle/>
          <a:p>
            <a:r>
              <a:rPr lang="en-US" dirty="0">
                <a:effectLst>
                  <a:outerShdw blurRad="38100" dist="38100" dir="2700000" algn="tl">
                    <a:srgbClr val="000000">
                      <a:alpha val="43137"/>
                    </a:srgbClr>
                  </a:outerShdw>
                </a:effectLst>
              </a:rPr>
              <a:t>Programmable ROM (PROM)</a:t>
            </a:r>
          </a:p>
        </p:txBody>
      </p:sp>
      <p:sp>
        <p:nvSpPr>
          <p:cNvPr id="3" name="Content Placeholder 2"/>
          <p:cNvSpPr>
            <a:spLocks noGrp="1"/>
          </p:cNvSpPr>
          <p:nvPr>
            <p:ph idx="1"/>
          </p:nvPr>
        </p:nvSpPr>
        <p:spPr>
          <a:xfrm>
            <a:off x="498474" y="1500174"/>
            <a:ext cx="7556313" cy="4144963"/>
          </a:xfrm>
        </p:spPr>
        <p:txBody>
          <a:bodyPr>
            <a:noAutofit/>
          </a:bodyPr>
          <a:lstStyle/>
          <a:p>
            <a:r>
              <a:rPr lang="en-US" sz="2400" dirty="0">
                <a:solidFill>
                  <a:srgbClr val="002060"/>
                </a:solidFill>
              </a:rPr>
              <a:t>Less expensive alternative</a:t>
            </a:r>
          </a:p>
          <a:p>
            <a:r>
              <a:rPr lang="en-US" sz="2400" dirty="0">
                <a:solidFill>
                  <a:srgbClr val="002060"/>
                </a:solidFill>
              </a:rPr>
              <a:t>Nonvolatile and may be written into only once</a:t>
            </a:r>
          </a:p>
          <a:p>
            <a:r>
              <a:rPr lang="en-US" sz="2400" dirty="0">
                <a:solidFill>
                  <a:srgbClr val="002060"/>
                </a:solidFill>
              </a:rPr>
              <a:t>Writing process is performed electrically and may be performed by supplier or customer at a time later than the original chip fabrication</a:t>
            </a:r>
          </a:p>
          <a:p>
            <a:r>
              <a:rPr lang="en-US" sz="2400" dirty="0">
                <a:solidFill>
                  <a:srgbClr val="002060"/>
                </a:solidFill>
              </a:rPr>
              <a:t>Special equipment is required for the writing process</a:t>
            </a:r>
          </a:p>
          <a:p>
            <a:r>
              <a:rPr lang="en-US" sz="2400" dirty="0">
                <a:solidFill>
                  <a:srgbClr val="002060"/>
                </a:solidFill>
              </a:rPr>
              <a:t>Provides flexibility and convenience</a:t>
            </a:r>
          </a:p>
          <a:p>
            <a:r>
              <a:rPr lang="en-US" sz="2400" dirty="0">
                <a:solidFill>
                  <a:srgbClr val="002060"/>
                </a:solidFill>
              </a:rPr>
              <a:t>Attractive for high volume production runs </a:t>
            </a: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457200"/>
            <a:ext cx="9144000" cy="995362"/>
          </a:xfrm>
        </p:spPr>
        <p:txBody>
          <a:bodyPr/>
          <a:lstStyle/>
          <a:p>
            <a:pPr algn="ctr"/>
            <a:r>
              <a:rPr lang="en-US" sz="4000" dirty="0">
                <a:effectLst>
                  <a:outerShdw blurRad="38100" dist="38100" dir="2700000" algn="tl">
                    <a:srgbClr val="000000">
                      <a:alpha val="43137"/>
                    </a:srgbClr>
                  </a:outerShdw>
                </a:effectLst>
                <a:latin typeface="+mn-lt"/>
              </a:rPr>
              <a:t>Read-Mostly Memory</a:t>
            </a:r>
          </a:p>
        </p:txBody>
      </p:sp>
      <p:graphicFrame>
        <p:nvGraphicFramePr>
          <p:cNvPr id="30" name="Content Placeholder 29"/>
          <p:cNvGraphicFramePr>
            <a:graphicFrameLocks noGrp="1"/>
          </p:cNvGraphicFramePr>
          <p:nvPr>
            <p:ph idx="4294967295"/>
          </p:nvPr>
        </p:nvGraphicFramePr>
        <p:xfrm>
          <a:off x="304800" y="1524000"/>
          <a:ext cx="8534400" cy="5105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idx="4294967295"/>
          </p:nvPr>
        </p:nvSpPr>
        <p:spPr>
          <a:xfrm>
            <a:off x="609600" y="304800"/>
            <a:ext cx="7556500" cy="811212"/>
          </a:xfrm>
        </p:spPr>
        <p:txBody>
          <a:bodyPr/>
          <a:lstStyle/>
          <a:p>
            <a:r>
              <a:rPr lang="en-US" dirty="0">
                <a:effectLst>
                  <a:outerShdw blurRad="38100" dist="38100" dir="2700000" algn="tl">
                    <a:srgbClr val="000000">
                      <a:alpha val="43137"/>
                    </a:srgbClr>
                  </a:outerShdw>
                </a:effectLst>
              </a:rPr>
              <a:t>Typical 16 Mb DRAM (4M x 4)</a:t>
            </a:r>
          </a:p>
        </p:txBody>
      </p:sp>
      <p:pic>
        <p:nvPicPr>
          <p:cNvPr id="6146" name="Picture 2"/>
          <p:cNvPicPr>
            <a:picLocks noChangeAspect="1" noChangeArrowheads="1"/>
          </p:cNvPicPr>
          <p:nvPr/>
        </p:nvPicPr>
        <p:blipFill>
          <a:blip r:embed="rId3"/>
          <a:srcRect/>
          <a:stretch>
            <a:fillRect/>
          </a:stretch>
        </p:blipFill>
        <p:spPr bwMode="auto">
          <a:xfrm>
            <a:off x="322682" y="1142984"/>
            <a:ext cx="8498638" cy="5495998"/>
          </a:xfrm>
          <a:prstGeom prst="rect">
            <a:avLst/>
          </a:prstGeom>
          <a:noFill/>
          <a:ln w="9525">
            <a:noFill/>
            <a:miter lim="800000"/>
            <a:headEnd/>
            <a:tailEnd/>
          </a:ln>
          <a:effectLst/>
        </p:spPr>
      </p:pic>
      <p:sp>
        <p:nvSpPr>
          <p:cNvPr id="5" name="Rectangle 4"/>
          <p:cNvSpPr/>
          <p:nvPr/>
        </p:nvSpPr>
        <p:spPr>
          <a:xfrm>
            <a:off x="0" y="3929066"/>
            <a:ext cx="1285852" cy="285752"/>
          </a:xfrm>
          <a:prstGeom prst="rect">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a:solidFill>
                  <a:srgbClr val="002060"/>
                </a:solidFill>
              </a:rPr>
              <a:t>Address lines</a:t>
            </a:r>
          </a:p>
        </p:txBody>
      </p:sp>
      <p:sp>
        <p:nvSpPr>
          <p:cNvPr id="6" name="Rectangle 5"/>
          <p:cNvSpPr/>
          <p:nvPr/>
        </p:nvSpPr>
        <p:spPr>
          <a:xfrm>
            <a:off x="8072462" y="4786322"/>
            <a:ext cx="1071538" cy="285752"/>
          </a:xfrm>
          <a:prstGeom prst="rect">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a:solidFill>
                  <a:srgbClr val="002060"/>
                </a:solidFill>
              </a:rPr>
              <a:t>Data lines</a:t>
            </a:r>
          </a:p>
        </p:txBody>
      </p:sp>
      <p:sp>
        <p:nvSpPr>
          <p:cNvPr id="7" name="Rectangle 6"/>
          <p:cNvSpPr/>
          <p:nvPr/>
        </p:nvSpPr>
        <p:spPr>
          <a:xfrm>
            <a:off x="0" y="1643050"/>
            <a:ext cx="3714776" cy="642942"/>
          </a:xfrm>
          <a:prstGeom prst="rect">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u="sng" dirty="0">
                <a:solidFill>
                  <a:srgbClr val="002060"/>
                </a:solidFill>
              </a:rPr>
              <a:t>MUl</a:t>
            </a:r>
            <a:r>
              <a:rPr lang="en-US" sz="1200" b="1" dirty="0">
                <a:solidFill>
                  <a:srgbClr val="002060"/>
                </a:solidFill>
              </a:rPr>
              <a:t>tiple</a:t>
            </a:r>
            <a:r>
              <a:rPr lang="en-US" sz="1200" b="1" u="sng" dirty="0">
                <a:solidFill>
                  <a:srgbClr val="002060"/>
                </a:solidFill>
              </a:rPr>
              <a:t>X</a:t>
            </a:r>
            <a:r>
              <a:rPr lang="en-US" sz="1200" b="1" dirty="0">
                <a:solidFill>
                  <a:srgbClr val="002060"/>
                </a:solidFill>
              </a:rPr>
              <a:t>er </a:t>
            </a:r>
            <a:r>
              <a:rPr lang="en-US" sz="1200" dirty="0">
                <a:solidFill>
                  <a:srgbClr val="002060"/>
                </a:solidFill>
              </a:rPr>
              <a:t>is a device that selects one of several  input signals and forwards the selected input into a single line</a:t>
            </a:r>
            <a:endParaRPr lang="en-US" sz="1200" b="1" dirty="0">
              <a:solidFill>
                <a:srgbClr val="002060"/>
              </a:solidFill>
            </a:endParaRP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idx="4294967295"/>
          </p:nvPr>
        </p:nvSpPr>
        <p:spPr>
          <a:xfrm>
            <a:off x="0" y="228600"/>
            <a:ext cx="9144000" cy="1116012"/>
          </a:xfrm>
        </p:spPr>
        <p:txBody>
          <a:bodyPr/>
          <a:lstStyle/>
          <a:p>
            <a:pPr algn="ctr"/>
            <a:r>
              <a:rPr lang="en-GB" dirty="0">
                <a:effectLst>
                  <a:outerShdw blurRad="38100" dist="38100" dir="2700000" algn="tl">
                    <a:srgbClr val="000000">
                      <a:alpha val="43137"/>
                    </a:srgbClr>
                  </a:outerShdw>
                </a:effectLst>
              </a:rPr>
              <a:t>Chip Packaging</a:t>
            </a:r>
          </a:p>
        </p:txBody>
      </p:sp>
      <p:pic>
        <p:nvPicPr>
          <p:cNvPr id="7170" name="Picture 2"/>
          <p:cNvPicPr>
            <a:picLocks noChangeAspect="1" noChangeArrowheads="1"/>
          </p:cNvPicPr>
          <p:nvPr/>
        </p:nvPicPr>
        <p:blipFill>
          <a:blip r:embed="rId3"/>
          <a:srcRect/>
          <a:stretch>
            <a:fillRect/>
          </a:stretch>
        </p:blipFill>
        <p:spPr bwMode="auto">
          <a:xfrm>
            <a:off x="785786" y="964930"/>
            <a:ext cx="7572428" cy="5535904"/>
          </a:xfrm>
          <a:prstGeom prst="rect">
            <a:avLst/>
          </a:prstGeom>
          <a:noFill/>
          <a:ln w="9525">
            <a:noFill/>
            <a:miter lim="800000"/>
            <a:headEnd/>
            <a:tailEnd/>
          </a:ln>
          <a:effectLst/>
        </p:spPr>
      </p:pic>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6781800" y="1066800"/>
            <a:ext cx="2057400" cy="461665"/>
          </a:xfrm>
          <a:prstGeom prst="rect">
            <a:avLst/>
          </a:prstGeom>
          <a:noFill/>
        </p:spPr>
        <p:txBody>
          <a:bodyPr wrap="square" rtlCol="0">
            <a:spAutoFit/>
          </a:bodyPr>
          <a:lstStyle/>
          <a:p>
            <a:pPr algn="ctr"/>
            <a:r>
              <a:rPr lang="en-US" dirty="0">
                <a:solidFill>
                  <a:schemeClr val="tx2"/>
                </a:solidFill>
                <a:effectLst>
                  <a:outerShdw blurRad="38100" dist="38100" dir="2700000" algn="tl">
                    <a:srgbClr val="000000">
                      <a:alpha val="43137"/>
                    </a:srgbClr>
                  </a:outerShdw>
                </a:effectLst>
                <a:latin typeface="+mn-lt"/>
              </a:rPr>
              <a:t>Figure 5.5</a:t>
            </a:r>
          </a:p>
        </p:txBody>
      </p:sp>
      <p:sp>
        <p:nvSpPr>
          <p:cNvPr id="8" name="TextBox 7"/>
          <p:cNvSpPr txBox="1"/>
          <p:nvPr/>
        </p:nvSpPr>
        <p:spPr>
          <a:xfrm>
            <a:off x="6781800" y="2667000"/>
            <a:ext cx="2057400" cy="1200328"/>
          </a:xfrm>
          <a:prstGeom prst="rect">
            <a:avLst/>
          </a:prstGeom>
          <a:noFill/>
        </p:spPr>
        <p:txBody>
          <a:bodyPr wrap="square" rtlCol="0">
            <a:spAutoFit/>
          </a:bodyPr>
          <a:lstStyle/>
          <a:p>
            <a:pPr algn="ctr"/>
            <a:r>
              <a:rPr lang="en-US" dirty="0">
                <a:solidFill>
                  <a:schemeClr val="bg1"/>
                </a:solidFill>
                <a:effectLst>
                  <a:outerShdw blurRad="38100" dist="38100" dir="2700000" algn="tl">
                    <a:srgbClr val="000000">
                      <a:alpha val="43137"/>
                    </a:srgbClr>
                  </a:outerShdw>
                </a:effectLst>
                <a:latin typeface="+mn-lt"/>
              </a:rPr>
              <a:t>256-KByte </a:t>
            </a:r>
          </a:p>
          <a:p>
            <a:pPr algn="ctr"/>
            <a:r>
              <a:rPr lang="en-US" dirty="0">
                <a:solidFill>
                  <a:schemeClr val="bg1"/>
                </a:solidFill>
                <a:effectLst>
                  <a:outerShdw blurRad="38100" dist="38100" dir="2700000" algn="tl">
                    <a:srgbClr val="000000">
                      <a:alpha val="43137"/>
                    </a:srgbClr>
                  </a:outerShdw>
                </a:effectLst>
                <a:latin typeface="+mn-lt"/>
              </a:rPr>
              <a:t>Memory </a:t>
            </a:r>
          </a:p>
          <a:p>
            <a:pPr algn="ctr"/>
            <a:r>
              <a:rPr lang="en-US" dirty="0">
                <a:solidFill>
                  <a:schemeClr val="bg1"/>
                </a:solidFill>
                <a:effectLst>
                  <a:outerShdw blurRad="38100" dist="38100" dir="2700000" algn="tl">
                    <a:srgbClr val="000000">
                      <a:alpha val="43137"/>
                    </a:srgbClr>
                  </a:outerShdw>
                </a:effectLst>
                <a:latin typeface="+mn-lt"/>
              </a:rPr>
              <a:t>Organization</a:t>
            </a:r>
          </a:p>
        </p:txBody>
      </p:sp>
      <p:sp useBgFill="1">
        <p:nvSpPr>
          <p:cNvPr id="10" name="TextBox 9"/>
          <p:cNvSpPr txBox="1"/>
          <p:nvPr/>
        </p:nvSpPr>
        <p:spPr>
          <a:xfrm>
            <a:off x="214424" y="4684719"/>
            <a:ext cx="471375" cy="461665"/>
          </a:xfrm>
          <a:prstGeom prst="rect">
            <a:avLst/>
          </a:prstGeom>
        </p:spPr>
        <p:txBody>
          <a:bodyPr wrap="square" rtlCol="0">
            <a:spAutoFit/>
          </a:bodyPr>
          <a:lstStyle/>
          <a:p>
            <a:endParaRPr lang="en-US" dirty="0"/>
          </a:p>
        </p:txBody>
      </p:sp>
      <p:pic>
        <p:nvPicPr>
          <p:cNvPr id="8194" name="Picture 2"/>
          <p:cNvPicPr>
            <a:picLocks noChangeAspect="1" noChangeArrowheads="1"/>
          </p:cNvPicPr>
          <p:nvPr/>
        </p:nvPicPr>
        <p:blipFill>
          <a:blip r:embed="rId3"/>
          <a:srcRect/>
          <a:stretch>
            <a:fillRect/>
          </a:stretch>
        </p:blipFill>
        <p:spPr bwMode="auto">
          <a:xfrm>
            <a:off x="357158" y="338082"/>
            <a:ext cx="6162752" cy="6162752"/>
          </a:xfrm>
          <a:prstGeom prst="rect">
            <a:avLst/>
          </a:prstGeom>
          <a:noFill/>
          <a:ln w="9525">
            <a:noFill/>
            <a:miter lim="800000"/>
            <a:headEnd/>
            <a:tailEnd/>
          </a:ln>
          <a:effectLst/>
        </p:spPr>
      </p:pic>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idx="4294967295"/>
          </p:nvPr>
        </p:nvSpPr>
        <p:spPr>
          <a:xfrm>
            <a:off x="685800" y="142852"/>
            <a:ext cx="7556500" cy="623870"/>
          </a:xfrm>
        </p:spPr>
        <p:txBody>
          <a:bodyPr/>
          <a:lstStyle/>
          <a:p>
            <a:r>
              <a:rPr lang="en-GB" dirty="0">
                <a:effectLst>
                  <a:outerShdw blurRad="38100" dist="38100" dir="2700000" algn="tl">
                    <a:srgbClr val="000000">
                      <a:alpha val="43137"/>
                    </a:srgbClr>
                  </a:outerShdw>
                </a:effectLst>
              </a:rPr>
              <a:t>1MByte Module Organization</a:t>
            </a:r>
          </a:p>
        </p:txBody>
      </p:sp>
      <p:pic>
        <p:nvPicPr>
          <p:cNvPr id="9218" name="Picture 2"/>
          <p:cNvPicPr>
            <a:picLocks noChangeAspect="1" noChangeArrowheads="1"/>
          </p:cNvPicPr>
          <p:nvPr/>
        </p:nvPicPr>
        <p:blipFill>
          <a:blip r:embed="rId3"/>
          <a:srcRect/>
          <a:stretch>
            <a:fillRect/>
          </a:stretch>
        </p:blipFill>
        <p:spPr bwMode="auto">
          <a:xfrm>
            <a:off x="780516" y="857232"/>
            <a:ext cx="7582970" cy="5000660"/>
          </a:xfrm>
          <a:prstGeom prst="rect">
            <a:avLst/>
          </a:prstGeom>
          <a:noFill/>
          <a:ln w="9525">
            <a:noFill/>
            <a:miter lim="800000"/>
            <a:headEnd/>
            <a:tailEnd/>
          </a:ln>
          <a:effectLst/>
        </p:spPr>
      </p:pic>
      <p:sp>
        <p:nvSpPr>
          <p:cNvPr id="5" name="Rectangle 4"/>
          <p:cNvSpPr/>
          <p:nvPr/>
        </p:nvSpPr>
        <p:spPr>
          <a:xfrm>
            <a:off x="285720" y="6072206"/>
            <a:ext cx="8358246" cy="400110"/>
          </a:xfrm>
          <a:prstGeom prst="rect">
            <a:avLst/>
          </a:prstGeom>
        </p:spPr>
        <p:txBody>
          <a:bodyPr wrap="square">
            <a:spAutoFit/>
          </a:bodyPr>
          <a:lstStyle/>
          <a:p>
            <a:r>
              <a:rPr kumimoji="1" lang="en-US" sz="2000"/>
              <a:t>E: enable, signal permits the chip operating or not </a:t>
            </a:r>
            <a:endParaRPr lang="en-US" sz="2000"/>
          </a:p>
        </p:txBody>
      </p:sp>
      <p:sp>
        <p:nvSpPr>
          <p:cNvPr id="6" name="Rectangle 5"/>
          <p:cNvSpPr/>
          <p:nvPr/>
        </p:nvSpPr>
        <p:spPr>
          <a:xfrm>
            <a:off x="0" y="2714620"/>
            <a:ext cx="1214414" cy="307777"/>
          </a:xfrm>
          <a:prstGeom prst="rect">
            <a:avLst/>
          </a:prstGeom>
          <a:solidFill>
            <a:srgbClr val="92D050"/>
          </a:solidFill>
        </p:spPr>
        <p:txBody>
          <a:bodyPr wrap="square">
            <a:spAutoFit/>
          </a:bodyPr>
          <a:lstStyle/>
          <a:p>
            <a:pPr algn="ctr"/>
            <a:r>
              <a:rPr kumimoji="1" lang="en-US" sz="1400"/>
              <a:t>Select row </a:t>
            </a:r>
            <a:endParaRPr lang="en-US" sz="1400"/>
          </a:p>
        </p:txBody>
      </p:sp>
      <p:sp>
        <p:nvSpPr>
          <p:cNvPr id="7" name="Rectangle 6"/>
          <p:cNvSpPr/>
          <p:nvPr/>
        </p:nvSpPr>
        <p:spPr>
          <a:xfrm>
            <a:off x="-32" y="1928802"/>
            <a:ext cx="1214446" cy="307777"/>
          </a:xfrm>
          <a:prstGeom prst="rect">
            <a:avLst/>
          </a:prstGeom>
          <a:solidFill>
            <a:srgbClr val="92D050"/>
          </a:solidFill>
        </p:spPr>
        <p:txBody>
          <a:bodyPr wrap="square">
            <a:spAutoFit/>
          </a:bodyPr>
          <a:lstStyle/>
          <a:p>
            <a:pPr algn="ctr"/>
            <a:r>
              <a:rPr kumimoji="1" lang="en-US" sz="1400"/>
              <a:t>Select column</a:t>
            </a:r>
            <a:endParaRPr lang="en-US" sz="1400"/>
          </a:p>
        </p:txBody>
      </p:sp>
      <p:sp>
        <p:nvSpPr>
          <p:cNvPr id="8" name="Rectangle 7"/>
          <p:cNvSpPr/>
          <p:nvPr/>
        </p:nvSpPr>
        <p:spPr>
          <a:xfrm>
            <a:off x="0" y="3214686"/>
            <a:ext cx="1214414" cy="307777"/>
          </a:xfrm>
          <a:prstGeom prst="rect">
            <a:avLst/>
          </a:prstGeom>
          <a:solidFill>
            <a:srgbClr val="92D050"/>
          </a:solidFill>
        </p:spPr>
        <p:txBody>
          <a:bodyPr wrap="square">
            <a:spAutoFit/>
          </a:bodyPr>
          <a:lstStyle/>
          <a:p>
            <a:pPr algn="ctr"/>
            <a:r>
              <a:rPr kumimoji="1" lang="en-US" sz="1400"/>
              <a:t>Enable</a:t>
            </a:r>
            <a:endParaRPr lang="en-US" sz="1400"/>
          </a:p>
        </p:txBody>
      </p:sp>
      <p:sp>
        <p:nvSpPr>
          <p:cNvPr id="9" name="Rectangle 8"/>
          <p:cNvSpPr/>
          <p:nvPr/>
        </p:nvSpPr>
        <p:spPr>
          <a:xfrm>
            <a:off x="8286776" y="2928934"/>
            <a:ext cx="714348" cy="523220"/>
          </a:xfrm>
          <a:prstGeom prst="rect">
            <a:avLst/>
          </a:prstGeom>
          <a:solidFill>
            <a:srgbClr val="92D050"/>
          </a:solidFill>
        </p:spPr>
        <p:txBody>
          <a:bodyPr wrap="square">
            <a:spAutoFit/>
          </a:bodyPr>
          <a:lstStyle/>
          <a:p>
            <a:pPr algn="ctr"/>
            <a:r>
              <a:rPr kumimoji="1" lang="en-US" sz="1400"/>
              <a:t>Data buffer</a:t>
            </a:r>
            <a:endParaRPr lang="en-US" sz="1400"/>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2"/>
          <p:cNvSpPr>
            <a:spLocks noGrp="1" noChangeArrowheads="1"/>
          </p:cNvSpPr>
          <p:nvPr>
            <p:ph type="title" idx="4294967295"/>
          </p:nvPr>
        </p:nvSpPr>
        <p:spPr>
          <a:xfrm>
            <a:off x="533400" y="304800"/>
            <a:ext cx="7556500" cy="1116013"/>
          </a:xfrm>
        </p:spPr>
        <p:txBody>
          <a:bodyPr/>
          <a:lstStyle/>
          <a:p>
            <a:r>
              <a:rPr lang="en-GB" dirty="0">
                <a:effectLst>
                  <a:outerShdw blurRad="38100" dist="38100" dir="2700000" algn="tl">
                    <a:srgbClr val="000000">
                      <a:alpha val="43137"/>
                    </a:srgbClr>
                  </a:outerShdw>
                </a:effectLst>
              </a:rPr>
              <a:t>Interleaved Memory</a:t>
            </a:r>
          </a:p>
        </p:txBody>
      </p:sp>
      <p:graphicFrame>
        <p:nvGraphicFramePr>
          <p:cNvPr id="10" name="Content Placeholder 9"/>
          <p:cNvGraphicFramePr>
            <a:graphicFrameLocks noGrp="1"/>
          </p:cNvGraphicFramePr>
          <p:nvPr>
            <p:ph idx="4294967295"/>
          </p:nvPr>
        </p:nvGraphicFramePr>
        <p:xfrm>
          <a:off x="-609600" y="228600"/>
          <a:ext cx="9753600" cy="6629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xfrm>
            <a:off x="762000" y="214290"/>
            <a:ext cx="7556313" cy="752460"/>
          </a:xfrm>
        </p:spPr>
        <p:txBody>
          <a:bodyPr/>
          <a:lstStyle/>
          <a:p>
            <a:r>
              <a:rPr lang="en-US" dirty="0">
                <a:effectLst>
                  <a:outerShdw blurRad="38100" dist="38100" dir="2700000" algn="tl">
                    <a:srgbClr val="000000">
                      <a:alpha val="43137"/>
                    </a:srgbClr>
                  </a:outerShdw>
                </a:effectLst>
              </a:rPr>
              <a:t>5.2- Error Correction</a:t>
            </a:r>
          </a:p>
        </p:txBody>
      </p:sp>
      <p:sp>
        <p:nvSpPr>
          <p:cNvPr id="70659" name="Rectangle 3"/>
          <p:cNvSpPr>
            <a:spLocks noGrp="1" noChangeArrowheads="1"/>
          </p:cNvSpPr>
          <p:nvPr>
            <p:ph idx="1"/>
          </p:nvPr>
        </p:nvSpPr>
        <p:spPr>
          <a:xfrm>
            <a:off x="285720" y="1071546"/>
            <a:ext cx="8643998" cy="5429288"/>
          </a:xfrm>
        </p:spPr>
        <p:txBody>
          <a:bodyPr>
            <a:noAutofit/>
          </a:bodyPr>
          <a:lstStyle/>
          <a:p>
            <a:r>
              <a:rPr lang="en-US" b="1" dirty="0">
                <a:solidFill>
                  <a:srgbClr val="FF0000"/>
                </a:solidFill>
              </a:rPr>
              <a:t>Hard Failure</a:t>
            </a:r>
          </a:p>
          <a:p>
            <a:pPr lvl="1"/>
            <a:r>
              <a:rPr lang="en-US" dirty="0">
                <a:solidFill>
                  <a:srgbClr val="002060"/>
                </a:solidFill>
              </a:rPr>
              <a:t>Permanent physical defect (khuyết tật). </a:t>
            </a:r>
          </a:p>
          <a:p>
            <a:pPr lvl="1"/>
            <a:r>
              <a:rPr lang="en-US" dirty="0">
                <a:solidFill>
                  <a:srgbClr val="002060"/>
                </a:solidFill>
              </a:rPr>
              <a:t>Memory cell or cells affected cannot reliably store data but become stuck at 0 or 1 or switch erratically between 0 and 1</a:t>
            </a:r>
          </a:p>
          <a:p>
            <a:pPr lvl="1"/>
            <a:r>
              <a:rPr lang="en-US" b="1" dirty="0">
                <a:solidFill>
                  <a:srgbClr val="FF0000"/>
                </a:solidFill>
              </a:rPr>
              <a:t>Can be caused by</a:t>
            </a:r>
            <a:r>
              <a:rPr lang="en-US" b="1" dirty="0">
                <a:solidFill>
                  <a:srgbClr val="002060"/>
                </a:solidFill>
              </a:rPr>
              <a:t>: </a:t>
            </a:r>
          </a:p>
          <a:p>
            <a:pPr lvl="2"/>
            <a:r>
              <a:rPr lang="en-US" dirty="0">
                <a:solidFill>
                  <a:srgbClr val="002060"/>
                </a:solidFill>
              </a:rPr>
              <a:t>Harsh (khắc nghiệt) environmental abuse(sự ngược đãi)</a:t>
            </a:r>
          </a:p>
          <a:p>
            <a:pPr lvl="2"/>
            <a:r>
              <a:rPr lang="en-US" dirty="0">
                <a:solidFill>
                  <a:srgbClr val="002060"/>
                </a:solidFill>
              </a:rPr>
              <a:t>Manufacturing defects</a:t>
            </a:r>
          </a:p>
          <a:p>
            <a:pPr lvl="2"/>
            <a:r>
              <a:rPr lang="en-US" dirty="0">
                <a:solidFill>
                  <a:srgbClr val="002060"/>
                </a:solidFill>
              </a:rPr>
              <a:t>Wear (hao mòn)</a:t>
            </a:r>
          </a:p>
          <a:p>
            <a:r>
              <a:rPr lang="en-US" b="1" dirty="0">
                <a:solidFill>
                  <a:srgbClr val="0000CC"/>
                </a:solidFill>
              </a:rPr>
              <a:t>Soft Error</a:t>
            </a:r>
          </a:p>
          <a:p>
            <a:pPr lvl="1"/>
            <a:r>
              <a:rPr lang="en-US" dirty="0">
                <a:solidFill>
                  <a:srgbClr val="002060"/>
                </a:solidFill>
              </a:rPr>
              <a:t>Random, non-destructive event that alters the contents of one or more memory cells </a:t>
            </a:r>
          </a:p>
          <a:p>
            <a:pPr lvl="1"/>
            <a:r>
              <a:rPr lang="en-US" dirty="0">
                <a:solidFill>
                  <a:srgbClr val="002060"/>
                </a:solidFill>
              </a:rPr>
              <a:t>No permanent damage to memory</a:t>
            </a:r>
          </a:p>
          <a:p>
            <a:pPr lvl="1"/>
            <a:r>
              <a:rPr lang="en-US" b="1" dirty="0">
                <a:solidFill>
                  <a:srgbClr val="0000CC"/>
                </a:solidFill>
              </a:rPr>
              <a:t>Can be caused by</a:t>
            </a:r>
            <a:r>
              <a:rPr lang="en-US" dirty="0">
                <a:solidFill>
                  <a:srgbClr val="002060"/>
                </a:solidFill>
              </a:rPr>
              <a:t>: </a:t>
            </a:r>
          </a:p>
          <a:p>
            <a:pPr lvl="2"/>
            <a:r>
              <a:rPr lang="en-US" dirty="0">
                <a:solidFill>
                  <a:srgbClr val="002060"/>
                </a:solidFill>
              </a:rPr>
              <a:t>Power supply problems</a:t>
            </a:r>
          </a:p>
          <a:p>
            <a:pPr lvl="2"/>
            <a:r>
              <a:rPr lang="en-US" dirty="0">
                <a:solidFill>
                  <a:srgbClr val="002060"/>
                </a:solidFill>
              </a:rPr>
              <a:t>Alpha particles </a:t>
            </a:r>
          </a:p>
        </p:txBody>
      </p:sp>
      <p:sp>
        <p:nvSpPr>
          <p:cNvPr id="4" name="Rectangle 3"/>
          <p:cNvSpPr/>
          <p:nvPr/>
        </p:nvSpPr>
        <p:spPr>
          <a:xfrm>
            <a:off x="4214810" y="5357826"/>
            <a:ext cx="4572000" cy="1200329"/>
          </a:xfrm>
          <a:prstGeom prst="rect">
            <a:avLst/>
          </a:prstGeom>
          <a:solidFill>
            <a:schemeClr val="accent6">
              <a:lumMod val="75000"/>
            </a:schemeClr>
          </a:solidFill>
        </p:spPr>
        <p:txBody>
          <a:bodyPr>
            <a:spAutoFit/>
          </a:bodyPr>
          <a:lstStyle/>
          <a:p>
            <a:r>
              <a:rPr lang="en-US" sz="1800" dirty="0">
                <a:solidFill>
                  <a:schemeClr val="bg1"/>
                </a:solidFill>
              </a:rPr>
              <a:t>Alpha particles: Phenomenon in which 2 protons and 2 neutrons  bound together into a particle identical to a helium nucleus (Wiki for  more details).</a:t>
            </a: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idx="4294967295"/>
          </p:nvPr>
        </p:nvSpPr>
        <p:spPr>
          <a:xfrm>
            <a:off x="0" y="134938"/>
            <a:ext cx="9144000" cy="995362"/>
          </a:xfrm>
        </p:spPr>
        <p:txBody>
          <a:bodyPr/>
          <a:lstStyle/>
          <a:p>
            <a:r>
              <a:rPr lang="en-US" dirty="0">
                <a:effectLst>
                  <a:outerShdw blurRad="38100" dist="38100" dir="2700000" algn="tl">
                    <a:srgbClr val="000000">
                      <a:alpha val="43137"/>
                    </a:srgbClr>
                  </a:outerShdw>
                </a:effectLst>
              </a:rPr>
              <a:t>Error Correcting Code (ECC) Function</a:t>
            </a:r>
          </a:p>
        </p:txBody>
      </p:sp>
      <p:sp>
        <p:nvSpPr>
          <p:cNvPr id="8" name="Rectangle 7"/>
          <p:cNvSpPr/>
          <p:nvPr/>
        </p:nvSpPr>
        <p:spPr>
          <a:xfrm>
            <a:off x="2714612" y="2643182"/>
            <a:ext cx="642942" cy="35719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bits</a:t>
            </a:r>
          </a:p>
        </p:txBody>
      </p:sp>
      <p:sp>
        <p:nvSpPr>
          <p:cNvPr id="9" name="Rectangle 8"/>
          <p:cNvSpPr/>
          <p:nvPr/>
        </p:nvSpPr>
        <p:spPr>
          <a:xfrm>
            <a:off x="3500430" y="3500438"/>
            <a:ext cx="642942" cy="35719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i="1" dirty="0">
                <a:solidFill>
                  <a:schemeClr val="tx1"/>
                </a:solidFill>
              </a:rPr>
              <a:t>M+K</a:t>
            </a:r>
          </a:p>
        </p:txBody>
      </p:sp>
      <p:sp>
        <p:nvSpPr>
          <p:cNvPr id="10" name="Rectangle 9"/>
          <p:cNvSpPr/>
          <p:nvPr/>
        </p:nvSpPr>
        <p:spPr>
          <a:xfrm>
            <a:off x="214282" y="4714884"/>
            <a:ext cx="8786842" cy="1938992"/>
          </a:xfrm>
          <a:prstGeom prst="rect">
            <a:avLst/>
          </a:prstGeom>
        </p:spPr>
        <p:txBody>
          <a:bodyPr wrap="square">
            <a:spAutoFit/>
          </a:bodyPr>
          <a:lstStyle/>
          <a:p>
            <a:r>
              <a:rPr kumimoji="1" lang="en-US" sz="2000" dirty="0"/>
              <a:t>• No errors are detected. The fetched data bits are sent out.</a:t>
            </a:r>
          </a:p>
          <a:p>
            <a:r>
              <a:rPr kumimoji="1" lang="en-US" sz="2000" dirty="0"/>
              <a:t>• An error is detected, and it is possible to correct the error. The data bits plus </a:t>
            </a:r>
            <a:r>
              <a:rPr kumimoji="1" lang="en-US" sz="2000" b="1" dirty="0"/>
              <a:t>error correction </a:t>
            </a:r>
            <a:r>
              <a:rPr kumimoji="1" lang="en-US" sz="2000" dirty="0"/>
              <a:t>bits are fed into a corrector, which produces a corrected set of </a:t>
            </a:r>
            <a:r>
              <a:rPr kumimoji="1" lang="en-US" sz="2000" i="1" dirty="0"/>
              <a:t>M </a:t>
            </a:r>
            <a:r>
              <a:rPr kumimoji="1" lang="en-US" sz="2000" dirty="0"/>
              <a:t>bits to be sent out</a:t>
            </a:r>
            <a:r>
              <a:rPr kumimoji="1" lang="en-US" sz="2000" i="1" dirty="0"/>
              <a:t>.</a:t>
            </a:r>
          </a:p>
          <a:p>
            <a:r>
              <a:rPr kumimoji="1" lang="en-US" sz="2000" dirty="0"/>
              <a:t>• An error is detected, but it is not possible to correct it. This condition is reported.</a:t>
            </a:r>
          </a:p>
          <a:p>
            <a:r>
              <a:rPr kumimoji="1" lang="en-US" sz="2000" i="1" dirty="0"/>
              <a:t>Next slide: An example for ECC function</a:t>
            </a:r>
            <a:r>
              <a:rPr kumimoji="1" lang="en-US" sz="2000" dirty="0"/>
              <a:t>.</a:t>
            </a:r>
            <a:endParaRPr lang="en-US" sz="2000" dirty="0"/>
          </a:p>
        </p:txBody>
      </p:sp>
      <p:grpSp>
        <p:nvGrpSpPr>
          <p:cNvPr id="12" name="Group 11"/>
          <p:cNvGrpSpPr/>
          <p:nvPr/>
        </p:nvGrpSpPr>
        <p:grpSpPr>
          <a:xfrm>
            <a:off x="571472" y="1071546"/>
            <a:ext cx="7996854" cy="3429024"/>
            <a:chOff x="571472" y="1071546"/>
            <a:chExt cx="7996854" cy="3429024"/>
          </a:xfrm>
        </p:grpSpPr>
        <p:pic>
          <p:nvPicPr>
            <p:cNvPr id="10243" name="Picture 3"/>
            <p:cNvPicPr>
              <a:picLocks noChangeAspect="1" noChangeArrowheads="1"/>
            </p:cNvPicPr>
            <p:nvPr/>
          </p:nvPicPr>
          <p:blipFill>
            <a:blip r:embed="rId3"/>
            <a:srcRect/>
            <a:stretch>
              <a:fillRect/>
            </a:stretch>
          </p:blipFill>
          <p:spPr bwMode="auto">
            <a:xfrm>
              <a:off x="575674" y="1071546"/>
              <a:ext cx="7992652" cy="3429024"/>
            </a:xfrm>
            <a:prstGeom prst="rect">
              <a:avLst/>
            </a:prstGeom>
            <a:noFill/>
            <a:ln w="9525">
              <a:noFill/>
              <a:miter lim="800000"/>
              <a:headEnd/>
              <a:tailEnd/>
            </a:ln>
            <a:effectLst/>
          </p:spPr>
        </p:pic>
        <p:sp>
          <p:nvSpPr>
            <p:cNvPr id="5" name="Rectangle 4"/>
            <p:cNvSpPr/>
            <p:nvPr/>
          </p:nvSpPr>
          <p:spPr>
            <a:xfrm>
              <a:off x="571472" y="3357562"/>
              <a:ext cx="857256" cy="42862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b="1" dirty="0"/>
                <a:t>Write</a:t>
              </a:r>
            </a:p>
          </p:txBody>
        </p:sp>
        <p:sp>
          <p:nvSpPr>
            <p:cNvPr id="6" name="Rectangle 5"/>
            <p:cNvSpPr/>
            <p:nvPr/>
          </p:nvSpPr>
          <p:spPr>
            <a:xfrm>
              <a:off x="4857752" y="3143248"/>
              <a:ext cx="857256" cy="42862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b="1" dirty="0"/>
                <a:t>Read</a:t>
              </a:r>
            </a:p>
          </p:txBody>
        </p:sp>
        <p:sp>
          <p:nvSpPr>
            <p:cNvPr id="11" name="Rectangle 10"/>
            <p:cNvSpPr/>
            <p:nvPr/>
          </p:nvSpPr>
          <p:spPr>
            <a:xfrm>
              <a:off x="5429256" y="2071678"/>
              <a:ext cx="2500330" cy="428628"/>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No error/Correctable</a:t>
              </a:r>
            </a:p>
          </p:txBody>
        </p:sp>
      </p:gr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Objectives</a:t>
            </a:r>
          </a:p>
        </p:txBody>
      </p:sp>
      <p:sp>
        <p:nvSpPr>
          <p:cNvPr id="3" name="Content Placeholder 2"/>
          <p:cNvSpPr>
            <a:spLocks noGrp="1"/>
          </p:cNvSpPr>
          <p:nvPr>
            <p:ph idx="1"/>
          </p:nvPr>
        </p:nvSpPr>
        <p:spPr>
          <a:xfrm>
            <a:off x="498474" y="1731969"/>
            <a:ext cx="8145492" cy="4840303"/>
          </a:xfrm>
        </p:spPr>
        <p:txBody>
          <a:bodyPr>
            <a:normAutofit fontScale="85000" lnSpcReduction="20000"/>
          </a:bodyPr>
          <a:lstStyle/>
          <a:p>
            <a:r>
              <a:rPr lang="en-US" sz="3200" dirty="0">
                <a:solidFill>
                  <a:srgbClr val="002060"/>
                </a:solidFill>
              </a:rPr>
              <a:t>How are main memory structured?</a:t>
            </a:r>
          </a:p>
          <a:p>
            <a:r>
              <a:rPr lang="en-US" sz="3200" dirty="0">
                <a:solidFill>
                  <a:srgbClr val="002060"/>
                </a:solidFill>
              </a:rPr>
              <a:t>Whether main memory may cause errors?</a:t>
            </a:r>
          </a:p>
          <a:p>
            <a:r>
              <a:rPr lang="en-US" sz="3200" dirty="0">
                <a:solidFill>
                  <a:srgbClr val="002060"/>
                </a:solidFill>
              </a:rPr>
              <a:t>How many types of memory</a:t>
            </a:r>
            <a:r>
              <a:rPr lang="en-US" sz="3200">
                <a:solidFill>
                  <a:srgbClr val="002060"/>
                </a:solidFill>
              </a:rPr>
              <a:t>? </a:t>
            </a:r>
          </a:p>
          <a:p>
            <a:r>
              <a:rPr lang="en-US" sz="3200">
                <a:solidFill>
                  <a:srgbClr val="002060"/>
                </a:solidFill>
              </a:rPr>
              <a:t>After studying this chapter, you should be able to: </a:t>
            </a:r>
          </a:p>
          <a:p>
            <a:pPr lvl="1"/>
            <a:r>
              <a:rPr lang="en-US" sz="3000">
                <a:solidFill>
                  <a:srgbClr val="002060"/>
                </a:solidFill>
              </a:rPr>
              <a:t>Present an overview of the principle types of semiconductor main memory. </a:t>
            </a:r>
          </a:p>
          <a:p>
            <a:pPr lvl="1"/>
            <a:r>
              <a:rPr lang="en-US" sz="3000">
                <a:solidFill>
                  <a:srgbClr val="002060"/>
                </a:solidFill>
              </a:rPr>
              <a:t>Understand the operation of a basic code that can detect and correct singlebit errors in 8-bit words. </a:t>
            </a:r>
          </a:p>
          <a:p>
            <a:pPr lvl="1"/>
            <a:r>
              <a:rPr lang="en-US" sz="3000">
                <a:solidFill>
                  <a:srgbClr val="002060"/>
                </a:solidFill>
              </a:rPr>
              <a:t>Summarize the properties of contemporary advanced DRAM organizations.</a:t>
            </a:r>
            <a:endParaRPr lang="en-US" sz="3000" dirty="0">
              <a:solidFill>
                <a:srgbClr val="002060"/>
              </a:solidFill>
            </a:endParaRPr>
          </a:p>
          <a:p>
            <a:endParaRPr lang="en-US" sz="3200" dirty="0">
              <a:solidFill>
                <a:srgbClr val="002060"/>
              </a:solidFill>
            </a:endParaRPr>
          </a:p>
          <a:p>
            <a:endParaRPr lang="en-US" sz="3200" dirty="0">
              <a:solidFill>
                <a:srgbClr val="002060"/>
              </a:solidFill>
            </a:endParaRP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8" name="Picture 4"/>
          <p:cNvPicPr>
            <a:picLocks noChangeAspect="1" noChangeArrowheads="1"/>
          </p:cNvPicPr>
          <p:nvPr/>
        </p:nvPicPr>
        <p:blipFill>
          <a:blip r:embed="rId3">
            <a:lum bright="-9000" contrast="7000"/>
          </a:blip>
          <a:srcRect/>
          <a:stretch>
            <a:fillRect/>
          </a:stretch>
        </p:blipFill>
        <p:spPr bwMode="auto">
          <a:xfrm>
            <a:off x="3789756" y="500042"/>
            <a:ext cx="5354276" cy="5798002"/>
          </a:xfrm>
          <a:prstGeom prst="rect">
            <a:avLst/>
          </a:prstGeom>
          <a:noFill/>
          <a:ln w="9525">
            <a:noFill/>
            <a:miter lim="800000"/>
            <a:headEnd/>
            <a:tailEnd/>
          </a:ln>
          <a:effectLst/>
        </p:spPr>
      </p:pic>
      <p:sp>
        <p:nvSpPr>
          <p:cNvPr id="22" name="Title 21"/>
          <p:cNvSpPr>
            <a:spLocks noGrp="1"/>
          </p:cNvSpPr>
          <p:nvPr>
            <p:ph type="title"/>
          </p:nvPr>
        </p:nvSpPr>
        <p:spPr>
          <a:xfrm>
            <a:off x="381000" y="357166"/>
            <a:ext cx="3255264" cy="2486020"/>
          </a:xfrm>
        </p:spPr>
        <p:txBody>
          <a:bodyPr>
            <a:normAutofit fontScale="90000"/>
          </a:bodyPr>
          <a:lstStyle/>
          <a:p>
            <a:pPr algn="ctr"/>
            <a:r>
              <a:rPr lang="en-US" sz="4000" dirty="0">
                <a:effectLst>
                  <a:outerShdw blurRad="38100" dist="38100" dir="2700000" algn="tl">
                    <a:srgbClr val="000000">
                      <a:alpha val="43137"/>
                    </a:srgbClr>
                  </a:outerShdw>
                </a:effectLst>
              </a:rPr>
              <a:t>Hamming </a:t>
            </a:r>
            <a:br>
              <a:rPr lang="en-US" sz="4000" dirty="0">
                <a:effectLst>
                  <a:outerShdw blurRad="38100" dist="38100" dir="2700000" algn="tl">
                    <a:srgbClr val="000000">
                      <a:alpha val="43137"/>
                    </a:srgbClr>
                  </a:outerShdw>
                </a:effectLst>
              </a:rPr>
            </a:br>
            <a:r>
              <a:rPr lang="en-US" sz="4000" dirty="0">
                <a:effectLst>
                  <a:outerShdw blurRad="38100" dist="38100" dir="2700000" algn="tl">
                    <a:srgbClr val="000000">
                      <a:alpha val="43137"/>
                    </a:srgbClr>
                  </a:outerShdw>
                </a:effectLst>
              </a:rPr>
              <a:t>Error </a:t>
            </a:r>
            <a:br>
              <a:rPr lang="en-US" sz="4000" dirty="0">
                <a:effectLst>
                  <a:outerShdw blurRad="38100" dist="38100" dir="2700000" algn="tl">
                    <a:srgbClr val="000000">
                      <a:alpha val="43137"/>
                    </a:srgbClr>
                  </a:outerShdw>
                </a:effectLst>
              </a:rPr>
            </a:br>
            <a:r>
              <a:rPr lang="en-US" sz="4000" dirty="0">
                <a:effectLst>
                  <a:outerShdw blurRad="38100" dist="38100" dir="2700000" algn="tl">
                    <a:srgbClr val="000000">
                      <a:alpha val="43137"/>
                    </a:srgbClr>
                  </a:outerShdw>
                </a:effectLst>
              </a:rPr>
              <a:t>Correcting </a:t>
            </a:r>
            <a:br>
              <a:rPr lang="en-US" sz="4000" dirty="0">
                <a:effectLst>
                  <a:outerShdw blurRad="38100" dist="38100" dir="2700000" algn="tl">
                    <a:srgbClr val="000000">
                      <a:alpha val="43137"/>
                    </a:srgbClr>
                  </a:outerShdw>
                </a:effectLst>
              </a:rPr>
            </a:br>
            <a:r>
              <a:rPr lang="en-US" sz="4000" dirty="0">
                <a:effectLst>
                  <a:outerShdw blurRad="38100" dist="38100" dir="2700000" algn="tl">
                    <a:srgbClr val="000000">
                      <a:alpha val="43137"/>
                    </a:srgbClr>
                  </a:outerShdw>
                </a:effectLst>
              </a:rPr>
              <a:t>Code</a:t>
            </a:r>
          </a:p>
        </p:txBody>
      </p:sp>
      <p:sp>
        <p:nvSpPr>
          <p:cNvPr id="4" name="Rectangle 3"/>
          <p:cNvSpPr/>
          <p:nvPr/>
        </p:nvSpPr>
        <p:spPr>
          <a:xfrm>
            <a:off x="428596" y="3000372"/>
            <a:ext cx="3143272" cy="830997"/>
          </a:xfrm>
          <a:prstGeom prst="rect">
            <a:avLst/>
          </a:prstGeom>
        </p:spPr>
        <p:txBody>
          <a:bodyPr wrap="square">
            <a:spAutoFit/>
          </a:bodyPr>
          <a:lstStyle/>
          <a:p>
            <a:r>
              <a:rPr kumimoji="1" lang="en-US" dirty="0">
                <a:solidFill>
                  <a:schemeClr val="bg1"/>
                </a:solidFill>
              </a:rPr>
              <a:t>Richard Hamming at Bell Laboratories</a:t>
            </a:r>
            <a:endParaRPr lang="en-US" dirty="0">
              <a:solidFill>
                <a:schemeClr val="bg1"/>
              </a:solidFill>
            </a:endParaRPr>
          </a:p>
        </p:txBody>
      </p:sp>
      <p:sp>
        <p:nvSpPr>
          <p:cNvPr id="6" name="Rectangle 5"/>
          <p:cNvSpPr/>
          <p:nvPr/>
        </p:nvSpPr>
        <p:spPr>
          <a:xfrm>
            <a:off x="4429124" y="99932"/>
            <a:ext cx="1357290" cy="400110"/>
          </a:xfrm>
          <a:prstGeom prst="rect">
            <a:avLst/>
          </a:prstGeom>
          <a:ln>
            <a:solidFill>
              <a:schemeClr val="tx1"/>
            </a:solidFill>
          </a:ln>
        </p:spPr>
        <p:txBody>
          <a:bodyPr wrap="square">
            <a:spAutoFit/>
          </a:bodyPr>
          <a:lstStyle/>
          <a:p>
            <a:r>
              <a:rPr kumimoji="1" lang="en-US" sz="2000" dirty="0">
                <a:solidFill>
                  <a:srgbClr val="002060"/>
                </a:solidFill>
              </a:rPr>
              <a:t>Data: 4 bits</a:t>
            </a:r>
            <a:endParaRPr lang="en-US" sz="2000" dirty="0">
              <a:solidFill>
                <a:srgbClr val="002060"/>
              </a:solidFill>
            </a:endParaRPr>
          </a:p>
        </p:txBody>
      </p:sp>
      <p:sp>
        <p:nvSpPr>
          <p:cNvPr id="7" name="Rectangle 6"/>
          <p:cNvSpPr/>
          <p:nvPr/>
        </p:nvSpPr>
        <p:spPr>
          <a:xfrm>
            <a:off x="428596" y="4002480"/>
            <a:ext cx="3143272" cy="1569660"/>
          </a:xfrm>
          <a:prstGeom prst="rect">
            <a:avLst/>
          </a:prstGeom>
          <a:solidFill>
            <a:srgbClr val="99FF99"/>
          </a:solidFill>
        </p:spPr>
        <p:txBody>
          <a:bodyPr wrap="square">
            <a:spAutoFit/>
          </a:bodyPr>
          <a:lstStyle/>
          <a:p>
            <a:r>
              <a:rPr kumimoji="1" lang="en-US" b="1" dirty="0">
                <a:solidFill>
                  <a:srgbClr val="FF0000"/>
                </a:solidFill>
              </a:rPr>
              <a:t>Parity bit (P) =1 if number of 1s is odd. Based on parity bit, data can be corrected.</a:t>
            </a:r>
            <a:endParaRPr lang="en-US" b="1" dirty="0">
              <a:solidFill>
                <a:srgbClr val="FF0000"/>
              </a:solidFill>
            </a:endParaRPr>
          </a:p>
        </p:txBody>
      </p:sp>
      <p:sp>
        <p:nvSpPr>
          <p:cNvPr id="9" name="Rectangle 8"/>
          <p:cNvSpPr/>
          <p:nvPr/>
        </p:nvSpPr>
        <p:spPr>
          <a:xfrm>
            <a:off x="6572264" y="5643578"/>
            <a:ext cx="928694" cy="285752"/>
          </a:xfrm>
          <a:prstGeom prst="rect">
            <a:avLst/>
          </a:prstGeom>
          <a:solidFill>
            <a:srgbClr val="0070C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b="1" dirty="0"/>
              <a:t>0 </a:t>
            </a:r>
            <a:r>
              <a:rPr lang="en-US" sz="1800" b="1" dirty="0">
                <a:sym typeface="Wingdings" pitchFamily="2" charset="2"/>
              </a:rPr>
              <a:t> 1</a:t>
            </a:r>
            <a:endParaRPr lang="en-US" sz="1800" b="1" dirty="0"/>
          </a:p>
        </p:txBody>
      </p:sp>
      <p:cxnSp>
        <p:nvCxnSpPr>
          <p:cNvPr id="14" name="Straight Arrow Connector 13"/>
          <p:cNvCxnSpPr>
            <a:endCxn id="9" idx="0"/>
          </p:cNvCxnSpPr>
          <p:nvPr/>
        </p:nvCxnSpPr>
        <p:spPr>
          <a:xfrm rot="5400000">
            <a:off x="6804439" y="5161373"/>
            <a:ext cx="714378" cy="250033"/>
          </a:xfrm>
          <a:prstGeom prst="straightConnector1">
            <a:avLst/>
          </a:prstGeom>
          <a:ln w="12700">
            <a:solidFill>
              <a:srgbClr val="0070C0"/>
            </a:solidFill>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xfrm>
            <a:off x="571472" y="214290"/>
            <a:ext cx="7746841" cy="752460"/>
          </a:xfrm>
        </p:spPr>
        <p:txBody>
          <a:bodyPr/>
          <a:lstStyle/>
          <a:p>
            <a:r>
              <a:rPr lang="en-US" dirty="0">
                <a:effectLst>
                  <a:outerShdw blurRad="38100" dist="38100" dir="2700000" algn="tl">
                    <a:srgbClr val="000000">
                      <a:alpha val="43137"/>
                    </a:srgbClr>
                  </a:outerShdw>
                </a:effectLst>
              </a:rPr>
              <a:t>Increase in Word Length with ECC</a:t>
            </a:r>
          </a:p>
        </p:txBody>
      </p:sp>
      <p:pic>
        <p:nvPicPr>
          <p:cNvPr id="12290" name="Picture 2"/>
          <p:cNvPicPr>
            <a:picLocks noChangeAspect="1" noChangeArrowheads="1"/>
          </p:cNvPicPr>
          <p:nvPr/>
        </p:nvPicPr>
        <p:blipFill>
          <a:blip r:embed="rId3"/>
          <a:srcRect/>
          <a:stretch>
            <a:fillRect/>
          </a:stretch>
        </p:blipFill>
        <p:spPr bwMode="auto">
          <a:xfrm>
            <a:off x="25873" y="1500175"/>
            <a:ext cx="9092254" cy="3857652"/>
          </a:xfrm>
          <a:prstGeom prst="rect">
            <a:avLst/>
          </a:prstGeom>
          <a:noFill/>
          <a:ln w="9525">
            <a:noFill/>
            <a:miter lim="800000"/>
            <a:headEnd/>
            <a:tailEnd/>
          </a:ln>
          <a:effectLst/>
        </p:spPr>
      </p:pic>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33400" y="838200"/>
            <a:ext cx="7556313" cy="1116106"/>
          </a:xfrm>
        </p:spPr>
        <p:txBody>
          <a:bodyPr/>
          <a:lstStyle/>
          <a:p>
            <a:r>
              <a:rPr lang="en-US" dirty="0">
                <a:effectLst>
                  <a:outerShdw blurRad="38100" dist="38100" dir="2700000" algn="tl">
                    <a:srgbClr val="000000">
                      <a:alpha val="43137"/>
                    </a:srgbClr>
                  </a:outerShdw>
                </a:effectLst>
              </a:rPr>
              <a:t>Layout of Data Bits and Check Bits</a:t>
            </a:r>
          </a:p>
        </p:txBody>
      </p:sp>
      <p:pic>
        <p:nvPicPr>
          <p:cNvPr id="7" name="Picture 6" descr="f9.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l="7059" t="4545" b="60909"/>
              <a:stretch>
                <a:fillRect/>
              </a:stretch>
            </p:blipFill>
          </mc:Choice>
          <mc:Fallback>
            <p:blipFill>
              <a:blip r:embed="rId4"/>
              <a:srcRect l="7059" t="4545" b="60909"/>
              <a:stretch>
                <a:fillRect/>
              </a:stretch>
            </p:blipFill>
          </mc:Fallback>
        </mc:AlternateContent>
        <p:spPr>
          <a:xfrm>
            <a:off x="360040" y="1473986"/>
            <a:ext cx="8532440" cy="4104324"/>
          </a:xfrm>
          <a:prstGeom prst="rect">
            <a:avLst/>
          </a:prstGeom>
        </p:spPr>
      </p:pic>
      <p:pic>
        <p:nvPicPr>
          <p:cNvPr id="2" name="Picture 1">
            <a:extLst>
              <a:ext uri="{FF2B5EF4-FFF2-40B4-BE49-F238E27FC236}">
                <a16:creationId xmlns:a16="http://schemas.microsoft.com/office/drawing/2014/main" id="{4E37A5E8-CAB3-494A-916A-2999117E2A20}"/>
              </a:ext>
            </a:extLst>
          </p:cNvPr>
          <p:cNvPicPr>
            <a:picLocks noChangeAspect="1"/>
          </p:cNvPicPr>
          <p:nvPr/>
        </p:nvPicPr>
        <p:blipFill>
          <a:blip r:embed="rId5"/>
          <a:stretch>
            <a:fillRect/>
          </a:stretch>
        </p:blipFill>
        <p:spPr>
          <a:xfrm>
            <a:off x="1691680" y="5315647"/>
            <a:ext cx="5256584" cy="1408306"/>
          </a:xfrm>
          <a:prstGeom prst="rect">
            <a:avLst/>
          </a:prstGeom>
        </p:spPr>
      </p:pic>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f10.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l="8235" t="8182" b="40909"/>
              <a:stretch>
                <a:fillRect/>
              </a:stretch>
            </p:blipFill>
          </mc:Choice>
          <mc:Fallback>
            <p:blipFill>
              <a:blip r:embed="rId4"/>
              <a:srcRect l="8235" t="8182" b="40909"/>
              <a:stretch>
                <a:fillRect/>
              </a:stretch>
            </p:blipFill>
          </mc:Fallback>
        </mc:AlternateContent>
        <p:spPr>
          <a:xfrm>
            <a:off x="609600" y="1307066"/>
            <a:ext cx="7731550" cy="5550934"/>
          </a:xfrm>
          <a:prstGeom prst="rect">
            <a:avLst/>
          </a:prstGeom>
        </p:spPr>
      </p:pic>
      <p:sp>
        <p:nvSpPr>
          <p:cNvPr id="5" name="Title 4"/>
          <p:cNvSpPr>
            <a:spLocks noGrp="1"/>
          </p:cNvSpPr>
          <p:nvPr>
            <p:ph type="title" idx="4294967295"/>
          </p:nvPr>
        </p:nvSpPr>
        <p:spPr>
          <a:xfrm>
            <a:off x="990600" y="381000"/>
            <a:ext cx="7556500" cy="1116012"/>
          </a:xfrm>
        </p:spPr>
        <p:txBody>
          <a:bodyPr/>
          <a:lstStyle/>
          <a:p>
            <a:r>
              <a:rPr lang="en-US" dirty="0">
                <a:effectLst>
                  <a:outerShdw blurRad="38100" dist="38100" dir="2700000" algn="tl">
                    <a:srgbClr val="000000">
                      <a:alpha val="43137"/>
                    </a:srgbClr>
                  </a:outerShdw>
                </a:effectLst>
              </a:rPr>
              <a:t>Check Bit Calculation</a:t>
            </a:r>
          </a:p>
        </p:txBody>
      </p:sp>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348" y="71414"/>
            <a:ext cx="7556313" cy="1116106"/>
          </a:xfrm>
        </p:spPr>
        <p:txBody>
          <a:bodyPr/>
          <a:lstStyle/>
          <a:p>
            <a:r>
              <a:rPr lang="en-US" dirty="0">
                <a:effectLst>
                  <a:outerShdw blurRad="38100" dist="38100" dir="2700000" algn="tl">
                    <a:srgbClr val="000000">
                      <a:alpha val="43137"/>
                    </a:srgbClr>
                  </a:outerShdw>
                </a:effectLst>
              </a:rPr>
              <a:t>Hamming SEC-DED Code</a:t>
            </a:r>
            <a:br>
              <a:rPr lang="en-US" dirty="0">
                <a:effectLst>
                  <a:outerShdw blurRad="38100" dist="38100" dir="2700000" algn="tl">
                    <a:srgbClr val="000000">
                      <a:alpha val="43137"/>
                    </a:srgbClr>
                  </a:outerShdw>
                </a:effectLst>
              </a:rPr>
            </a:br>
            <a:r>
              <a:rPr lang="en-US" sz="1600" b="1" u="sng" dirty="0">
                <a:effectLst>
                  <a:outerShdw blurRad="38100" dist="38100" dir="2700000" algn="tl">
                    <a:srgbClr val="000000">
                      <a:alpha val="43137"/>
                    </a:srgbClr>
                  </a:outerShdw>
                </a:effectLst>
              </a:rPr>
              <a:t>S</a:t>
            </a:r>
            <a:r>
              <a:rPr lang="en-US" sz="1600" dirty="0">
                <a:effectLst>
                  <a:outerShdw blurRad="38100" dist="38100" dir="2700000" algn="tl">
                    <a:srgbClr val="000000">
                      <a:alpha val="43137"/>
                    </a:srgbClr>
                  </a:outerShdw>
                </a:effectLst>
              </a:rPr>
              <a:t>ingle-</a:t>
            </a:r>
            <a:r>
              <a:rPr lang="en-US" sz="1600" b="1" u="sng" dirty="0">
                <a:effectLst>
                  <a:outerShdw blurRad="38100" dist="38100" dir="2700000" algn="tl">
                    <a:srgbClr val="000000">
                      <a:alpha val="43137"/>
                    </a:srgbClr>
                  </a:outerShdw>
                </a:effectLst>
              </a:rPr>
              <a:t>E</a:t>
            </a:r>
            <a:r>
              <a:rPr lang="en-US" sz="1600" dirty="0">
                <a:effectLst>
                  <a:outerShdw blurRad="38100" dist="38100" dir="2700000" algn="tl">
                    <a:srgbClr val="000000">
                      <a:alpha val="43137"/>
                    </a:srgbClr>
                  </a:outerShdw>
                </a:effectLst>
              </a:rPr>
              <a:t>rror </a:t>
            </a:r>
            <a:r>
              <a:rPr lang="en-US" sz="1600" b="1" u="sng" dirty="0">
                <a:effectLst>
                  <a:outerShdw blurRad="38100" dist="38100" dir="2700000" algn="tl">
                    <a:srgbClr val="000000">
                      <a:alpha val="43137"/>
                    </a:srgbClr>
                  </a:outerShdw>
                </a:effectLst>
              </a:rPr>
              <a:t>C</a:t>
            </a:r>
            <a:r>
              <a:rPr lang="en-US" sz="1600" dirty="0">
                <a:effectLst>
                  <a:outerShdw blurRad="38100" dist="38100" dir="2700000" algn="tl">
                    <a:srgbClr val="000000">
                      <a:alpha val="43137"/>
                    </a:srgbClr>
                  </a:outerShdw>
                </a:effectLst>
              </a:rPr>
              <a:t>orrecting/</a:t>
            </a:r>
            <a:r>
              <a:rPr lang="en-US" sz="1600" b="1" u="sng" dirty="0">
                <a:effectLst>
                  <a:outerShdw blurRad="38100" dist="38100" dir="2700000" algn="tl">
                    <a:srgbClr val="000000">
                      <a:alpha val="43137"/>
                    </a:srgbClr>
                  </a:outerShdw>
                </a:effectLst>
              </a:rPr>
              <a:t>D</a:t>
            </a:r>
            <a:r>
              <a:rPr lang="en-US" sz="1600" dirty="0">
                <a:effectLst>
                  <a:outerShdw blurRad="38100" dist="38100" dir="2700000" algn="tl">
                    <a:srgbClr val="000000">
                      <a:alpha val="43137"/>
                    </a:srgbClr>
                  </a:outerShdw>
                </a:effectLst>
              </a:rPr>
              <a:t>ouble-</a:t>
            </a:r>
            <a:r>
              <a:rPr lang="en-US" sz="1600" b="1" u="sng" dirty="0">
                <a:effectLst>
                  <a:outerShdw blurRad="38100" dist="38100" dir="2700000" algn="tl">
                    <a:srgbClr val="000000">
                      <a:alpha val="43137"/>
                    </a:srgbClr>
                  </a:outerShdw>
                </a:effectLst>
              </a:rPr>
              <a:t>E</a:t>
            </a:r>
            <a:r>
              <a:rPr lang="en-US" sz="1600" dirty="0">
                <a:effectLst>
                  <a:outerShdw blurRad="38100" dist="38100" dir="2700000" algn="tl">
                    <a:srgbClr val="000000">
                      <a:alpha val="43137"/>
                    </a:srgbClr>
                  </a:outerShdw>
                </a:effectLst>
              </a:rPr>
              <a:t>rror </a:t>
            </a:r>
            <a:r>
              <a:rPr lang="en-US" sz="1600" b="1" u="sng" dirty="0">
                <a:effectLst>
                  <a:outerShdw blurRad="38100" dist="38100" dir="2700000" algn="tl">
                    <a:srgbClr val="000000">
                      <a:alpha val="43137"/>
                    </a:srgbClr>
                  </a:outerShdw>
                </a:effectLst>
              </a:rPr>
              <a:t>D</a:t>
            </a:r>
            <a:r>
              <a:rPr lang="en-US" sz="1600" dirty="0">
                <a:effectLst>
                  <a:outerShdw blurRad="38100" dist="38100" dir="2700000" algn="tl">
                    <a:srgbClr val="000000">
                      <a:alpha val="43137"/>
                    </a:srgbClr>
                  </a:outerShdw>
                </a:effectLst>
              </a:rPr>
              <a:t>etecting</a:t>
            </a:r>
            <a:endParaRPr lang="en-US" dirty="0">
              <a:effectLst>
                <a:outerShdw blurRad="38100" dist="38100" dir="2700000" algn="tl">
                  <a:srgbClr val="000000">
                    <a:alpha val="43137"/>
                  </a:srgbClr>
                </a:outerShdw>
              </a:effectLst>
            </a:endParaRPr>
          </a:p>
        </p:txBody>
      </p:sp>
      <p:pic>
        <p:nvPicPr>
          <p:cNvPr id="14338" name="Picture 2"/>
          <p:cNvPicPr>
            <a:picLocks noChangeAspect="1" noChangeArrowheads="1"/>
          </p:cNvPicPr>
          <p:nvPr/>
        </p:nvPicPr>
        <p:blipFill>
          <a:blip r:embed="rId3"/>
          <a:srcRect/>
          <a:stretch>
            <a:fillRect/>
          </a:stretch>
        </p:blipFill>
        <p:spPr bwMode="auto">
          <a:xfrm>
            <a:off x="247602" y="1071546"/>
            <a:ext cx="7110480" cy="4985354"/>
          </a:xfrm>
          <a:prstGeom prst="rect">
            <a:avLst/>
          </a:prstGeom>
          <a:noFill/>
          <a:ln w="28575">
            <a:solidFill>
              <a:schemeClr val="tx1"/>
            </a:solidFill>
            <a:miter lim="800000"/>
            <a:headEnd/>
            <a:tailEnd/>
          </a:ln>
          <a:effectLst/>
        </p:spPr>
      </p:pic>
      <p:sp>
        <p:nvSpPr>
          <p:cNvPr id="5" name="Rectangle 4"/>
          <p:cNvSpPr/>
          <p:nvPr/>
        </p:nvSpPr>
        <p:spPr>
          <a:xfrm>
            <a:off x="7429520" y="1928802"/>
            <a:ext cx="1714480" cy="3416320"/>
          </a:xfrm>
          <a:prstGeom prst="rect">
            <a:avLst/>
          </a:prstGeom>
        </p:spPr>
        <p:txBody>
          <a:bodyPr wrap="square">
            <a:spAutoFit/>
          </a:bodyPr>
          <a:lstStyle/>
          <a:p>
            <a:r>
              <a:rPr kumimoji="1" lang="en-US" sz="1800" dirty="0"/>
              <a:t>The sequence shows that if two errors occur (Figure 5.11c), the checking procedure</a:t>
            </a:r>
          </a:p>
          <a:p>
            <a:r>
              <a:rPr kumimoji="1" lang="en-US" sz="1800" dirty="0"/>
              <a:t>goes astray – chệch hướng (d) and worsens the problem by creating a third error (e). </a:t>
            </a:r>
          </a:p>
        </p:txBody>
      </p:sp>
      <p:sp>
        <p:nvSpPr>
          <p:cNvPr id="6" name="Rectangle 5"/>
          <p:cNvSpPr/>
          <p:nvPr/>
        </p:nvSpPr>
        <p:spPr>
          <a:xfrm>
            <a:off x="0" y="6072206"/>
            <a:ext cx="9144000" cy="707886"/>
          </a:xfrm>
          <a:prstGeom prst="rect">
            <a:avLst/>
          </a:prstGeom>
        </p:spPr>
        <p:txBody>
          <a:bodyPr wrap="square">
            <a:spAutoFit/>
          </a:bodyPr>
          <a:lstStyle/>
          <a:p>
            <a:r>
              <a:rPr kumimoji="1" lang="en-US" sz="2000" dirty="0"/>
              <a:t>To overcome the problem, an eighth bit is added that is set so that the total number of 1s in the diagram is even. The extra parity bit catches the error (f).</a:t>
            </a:r>
          </a:p>
        </p:txBody>
      </p:sp>
    </p:spTree>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tretch>
                <a:fillRect/>
              </a:stretch>
            </p:blipFill>
          </mc:Choice>
          <mc:Fallback>
            <p:blipFill>
              <a:blip r:embed="rId4"/>
              <a:stretch>
                <a:fillRect/>
              </a:stretch>
            </p:blipFill>
          </mc:Fallback>
        </mc:AlternateContent>
        <p:spPr>
          <a:xfrm>
            <a:off x="457200" y="4648200"/>
            <a:ext cx="8412480" cy="1905000"/>
          </a:xfrm>
          <a:prstGeom prst="rect">
            <a:avLst/>
          </a:prstGeom>
        </p:spPr>
      </p:pic>
      <p:sp>
        <p:nvSpPr>
          <p:cNvPr id="15" name="Rectangle 14"/>
          <p:cNvSpPr/>
          <p:nvPr/>
        </p:nvSpPr>
        <p:spPr>
          <a:xfrm>
            <a:off x="609600" y="1066800"/>
            <a:ext cx="5562600" cy="3016210"/>
          </a:xfrm>
          <a:prstGeom prst="rect">
            <a:avLst/>
          </a:prstGeom>
        </p:spPr>
        <p:txBody>
          <a:bodyPr wrap="square">
            <a:spAutoFit/>
          </a:bodyPr>
          <a:lstStyle/>
          <a:p>
            <a:pPr algn="ctr">
              <a:spcBef>
                <a:spcPts val="1200"/>
              </a:spcBef>
              <a:spcAft>
                <a:spcPts val="0"/>
              </a:spcAft>
            </a:pPr>
            <a:r>
              <a:rPr lang="en-US" sz="3600" dirty="0">
                <a:solidFill>
                  <a:schemeClr val="accent1"/>
                </a:solidFill>
                <a:effectLst>
                  <a:outerShdw blurRad="38100" dist="38100" dir="2700000" algn="tl">
                    <a:srgbClr val="000000">
                      <a:alpha val="43137"/>
                    </a:srgbClr>
                  </a:outerShdw>
                </a:effectLst>
                <a:latin typeface="+mj-lt"/>
                <a:ea typeface="+mj-ea"/>
                <a:cs typeface="+mj-cs"/>
              </a:rPr>
              <a:t>Performance Comparison</a:t>
            </a:r>
          </a:p>
          <a:p>
            <a:pPr algn="ctr">
              <a:spcBef>
                <a:spcPts val="1200"/>
              </a:spcBef>
              <a:spcAft>
                <a:spcPts val="0"/>
              </a:spcAft>
            </a:pPr>
            <a:r>
              <a:rPr lang="en-US" sz="3600" dirty="0">
                <a:solidFill>
                  <a:schemeClr val="accent1"/>
                </a:solidFill>
                <a:effectLst>
                  <a:outerShdw blurRad="38100" dist="38100" dir="2700000" algn="tl">
                    <a:srgbClr val="000000">
                      <a:alpha val="43137"/>
                    </a:srgbClr>
                  </a:outerShdw>
                </a:effectLst>
                <a:latin typeface="+mj-lt"/>
                <a:ea typeface="+mj-ea"/>
                <a:cs typeface="+mj-cs"/>
              </a:rPr>
              <a:t>DRAM Alternatives</a:t>
            </a:r>
          </a:p>
          <a:p>
            <a:pPr algn="ctr"/>
            <a:endParaRPr lang="en-US" sz="3600" dirty="0">
              <a:solidFill>
                <a:schemeClr val="accent1"/>
              </a:solidFill>
              <a:effectLst>
                <a:outerShdw blurRad="38100" dist="38100" dir="2700000" algn="tl">
                  <a:srgbClr val="000000">
                    <a:alpha val="43137"/>
                  </a:srgbClr>
                </a:outerShdw>
              </a:effectLst>
              <a:latin typeface="+mj-lt"/>
              <a:ea typeface="+mj-ea"/>
              <a:cs typeface="+mj-cs"/>
            </a:endParaRPr>
          </a:p>
          <a:p>
            <a:pPr algn="ctr"/>
            <a:endParaRPr lang="en-US" sz="3600" dirty="0">
              <a:solidFill>
                <a:schemeClr val="accent1"/>
              </a:solidFill>
              <a:effectLst>
                <a:outerShdw blurRad="38100" dist="38100" dir="2700000" algn="tl">
                  <a:srgbClr val="000000">
                    <a:alpha val="43137"/>
                  </a:srgbClr>
                </a:outerShdw>
              </a:effectLst>
              <a:latin typeface="+mj-lt"/>
              <a:ea typeface="+mj-ea"/>
              <a:cs typeface="+mj-cs"/>
            </a:endParaRPr>
          </a:p>
        </p:txBody>
      </p:sp>
      <p:sp>
        <p:nvSpPr>
          <p:cNvPr id="16" name="Rectangle 15"/>
          <p:cNvSpPr/>
          <p:nvPr/>
        </p:nvSpPr>
        <p:spPr>
          <a:xfrm>
            <a:off x="2209800" y="6477001"/>
            <a:ext cx="5638800" cy="307777"/>
          </a:xfrm>
          <a:prstGeom prst="rect">
            <a:avLst/>
          </a:prstGeom>
        </p:spPr>
        <p:txBody>
          <a:bodyPr wrap="square">
            <a:spAutoFit/>
          </a:bodyPr>
          <a:lstStyle/>
          <a:p>
            <a:r>
              <a:rPr lang="en-US" sz="1400" b="1" dirty="0"/>
              <a:t>Table 5.3   Performance Comparison of Some DRAM Alternatives</a:t>
            </a:r>
            <a:endParaRPr lang="en-US" sz="1400" dirty="0"/>
          </a:p>
        </p:txBody>
      </p:sp>
      <p:sp>
        <p:nvSpPr>
          <p:cNvPr id="5" name="TextBox 4"/>
          <p:cNvSpPr txBox="1"/>
          <p:nvPr/>
        </p:nvSpPr>
        <p:spPr>
          <a:xfrm>
            <a:off x="7162800" y="914400"/>
            <a:ext cx="1474683" cy="461665"/>
          </a:xfrm>
          <a:prstGeom prst="rect">
            <a:avLst/>
          </a:prstGeom>
          <a:noFill/>
        </p:spPr>
        <p:txBody>
          <a:bodyPr wrap="none" rtlCol="0">
            <a:spAutoFit/>
          </a:bodyPr>
          <a:lstStyle/>
          <a:p>
            <a:r>
              <a:rPr lang="en-US" dirty="0">
                <a:solidFill>
                  <a:schemeClr val="tx2"/>
                </a:solidFill>
                <a:effectLst>
                  <a:outerShdw blurRad="38100" dist="38100" dir="2700000" algn="tl">
                    <a:srgbClr val="000000">
                      <a:alpha val="43137"/>
                    </a:srgbClr>
                  </a:outerShdw>
                </a:effectLst>
                <a:latin typeface="+mn-lt"/>
              </a:rPr>
              <a:t>Table 5.3</a:t>
            </a:r>
          </a:p>
        </p:txBody>
      </p:sp>
      <p:pic>
        <p:nvPicPr>
          <p:cNvPr id="13314" name="Picture 2"/>
          <p:cNvPicPr>
            <a:picLocks noChangeAspect="1" noChangeArrowheads="1"/>
          </p:cNvPicPr>
          <p:nvPr/>
        </p:nvPicPr>
        <p:blipFill>
          <a:blip r:embed="rId5"/>
          <a:srcRect/>
          <a:stretch>
            <a:fillRect/>
          </a:stretch>
        </p:blipFill>
        <p:spPr bwMode="auto">
          <a:xfrm>
            <a:off x="7072330" y="3131337"/>
            <a:ext cx="1571642" cy="995376"/>
          </a:xfrm>
          <a:prstGeom prst="rect">
            <a:avLst/>
          </a:prstGeom>
          <a:noFill/>
          <a:ln w="9525">
            <a:noFill/>
            <a:miter lim="800000"/>
            <a:headEnd/>
            <a:tailEnd/>
          </a:ln>
          <a:effectLst/>
        </p:spPr>
      </p:pic>
      <p:cxnSp>
        <p:nvCxnSpPr>
          <p:cNvPr id="8" name="Straight Arrow Connector 7"/>
          <p:cNvCxnSpPr/>
          <p:nvPr/>
        </p:nvCxnSpPr>
        <p:spPr>
          <a:xfrm rot="5400000" flipH="1" flipV="1">
            <a:off x="7679553" y="4107661"/>
            <a:ext cx="785818" cy="28575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3"/>
          <p:cNvSpPr>
            <a:spLocks noGrp="1" noChangeArrowheads="1"/>
          </p:cNvSpPr>
          <p:nvPr>
            <p:ph type="body" sz="half" idx="2"/>
          </p:nvPr>
        </p:nvSpPr>
        <p:spPr>
          <a:xfrm>
            <a:off x="285721" y="1214422"/>
            <a:ext cx="5962680" cy="2928958"/>
          </a:xfrm>
        </p:spPr>
        <p:txBody>
          <a:bodyPr>
            <a:normAutofit/>
          </a:bodyPr>
          <a:lstStyle/>
          <a:p>
            <a:pPr marL="228600" lvl="1" indent="-228600">
              <a:lnSpc>
                <a:spcPct val="90000"/>
              </a:lnSpc>
              <a:spcBef>
                <a:spcPts val="2000"/>
              </a:spcBef>
              <a:buClr>
                <a:schemeClr val="accent1"/>
              </a:buClr>
              <a:buFont typeface="Wingdings" pitchFamily="2" charset="2"/>
              <a:buChar char="n"/>
            </a:pPr>
            <a:r>
              <a:rPr lang="en-US" sz="2000" dirty="0">
                <a:solidFill>
                  <a:srgbClr val="002060"/>
                </a:solidFill>
              </a:rPr>
              <a:t>One of the most critical system bottlenecks when using high-performance processors is the interface to main internal memory</a:t>
            </a:r>
          </a:p>
          <a:p>
            <a:pPr marL="228600" lvl="1" indent="-228600">
              <a:lnSpc>
                <a:spcPct val="90000"/>
              </a:lnSpc>
              <a:spcBef>
                <a:spcPts val="2000"/>
              </a:spcBef>
              <a:buClr>
                <a:schemeClr val="accent1"/>
              </a:buClr>
              <a:buFont typeface="Wingdings" pitchFamily="2" charset="2"/>
              <a:buChar char="n"/>
            </a:pPr>
            <a:r>
              <a:rPr lang="en-US" sz="2000" dirty="0">
                <a:solidFill>
                  <a:srgbClr val="002060"/>
                </a:solidFill>
              </a:rPr>
              <a:t>The traditional DRAM chip is constrained both by its internal architecture and by its interface to the processor’s memory bus</a:t>
            </a:r>
          </a:p>
          <a:p>
            <a:pPr marL="228600" lvl="1" indent="-228600">
              <a:lnSpc>
                <a:spcPct val="90000"/>
              </a:lnSpc>
              <a:spcBef>
                <a:spcPts val="2000"/>
              </a:spcBef>
              <a:buClr>
                <a:schemeClr val="accent1"/>
              </a:buClr>
              <a:buFont typeface="Wingdings" pitchFamily="2" charset="2"/>
              <a:buChar char="n"/>
            </a:pPr>
            <a:r>
              <a:rPr lang="en-US" sz="2000" dirty="0">
                <a:solidFill>
                  <a:srgbClr val="002060"/>
                </a:solidFill>
              </a:rPr>
              <a:t>A number of enhancements to the basic DRAM architecture have been explored:</a:t>
            </a:r>
          </a:p>
        </p:txBody>
      </p:sp>
      <p:pic>
        <p:nvPicPr>
          <p:cNvPr id="5" name="Picture 4"/>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tretch>
                <a:fillRect/>
              </a:stretch>
            </p:blipFill>
          </mc:Choice>
          <mc:Fallback>
            <p:blipFill>
              <a:blip r:embed="rId4"/>
              <a:stretch>
                <a:fillRect/>
              </a:stretch>
            </p:blipFill>
          </mc:Fallback>
        </mc:AlternateContent>
        <p:spPr>
          <a:xfrm>
            <a:off x="228600" y="4648200"/>
            <a:ext cx="8656320" cy="1803400"/>
          </a:xfrm>
          <a:prstGeom prst="rect">
            <a:avLst/>
          </a:prstGeom>
        </p:spPr>
      </p:pic>
      <p:sp>
        <p:nvSpPr>
          <p:cNvPr id="6" name="TextBox 5"/>
          <p:cNvSpPr txBox="1"/>
          <p:nvPr/>
        </p:nvSpPr>
        <p:spPr>
          <a:xfrm>
            <a:off x="2057400" y="6324600"/>
            <a:ext cx="5504394" cy="307777"/>
          </a:xfrm>
          <a:prstGeom prst="rect">
            <a:avLst/>
          </a:prstGeom>
          <a:noFill/>
        </p:spPr>
        <p:txBody>
          <a:bodyPr wrap="none" rtlCol="0">
            <a:spAutoFit/>
          </a:bodyPr>
          <a:lstStyle/>
          <a:p>
            <a:r>
              <a:rPr lang="en-US" sz="1400" dirty="0">
                <a:latin typeface="+mn-lt"/>
              </a:rPr>
              <a:t>Table 5.3   Performance Comparison of Some DRAM Alternatives</a:t>
            </a:r>
          </a:p>
        </p:txBody>
      </p:sp>
      <p:sp>
        <p:nvSpPr>
          <p:cNvPr id="7" name="TextBox 6"/>
          <p:cNvSpPr txBox="1"/>
          <p:nvPr/>
        </p:nvSpPr>
        <p:spPr>
          <a:xfrm>
            <a:off x="6781800" y="685800"/>
            <a:ext cx="2057400" cy="830997"/>
          </a:xfrm>
          <a:prstGeom prst="rect">
            <a:avLst/>
          </a:prstGeom>
          <a:noFill/>
        </p:spPr>
        <p:txBody>
          <a:bodyPr wrap="square" rtlCol="0">
            <a:spAutoFit/>
          </a:bodyPr>
          <a:lstStyle/>
          <a:p>
            <a:pPr algn="ctr"/>
            <a:r>
              <a:rPr lang="en-US" dirty="0">
                <a:solidFill>
                  <a:srgbClr val="FFFFFF"/>
                </a:solidFill>
              </a:rPr>
              <a:t>SDRAM</a:t>
            </a:r>
          </a:p>
          <a:p>
            <a:pPr algn="ctr"/>
            <a:endParaRPr lang="en-US" dirty="0">
              <a:solidFill>
                <a:srgbClr val="FFFFFF"/>
              </a:solidFill>
            </a:endParaRPr>
          </a:p>
        </p:txBody>
      </p:sp>
      <p:sp>
        <p:nvSpPr>
          <p:cNvPr id="8" name="TextBox 7"/>
          <p:cNvSpPr txBox="1"/>
          <p:nvPr/>
        </p:nvSpPr>
        <p:spPr>
          <a:xfrm>
            <a:off x="6781800" y="3505200"/>
            <a:ext cx="2057400" cy="830997"/>
          </a:xfrm>
          <a:prstGeom prst="rect">
            <a:avLst/>
          </a:prstGeom>
          <a:noFill/>
        </p:spPr>
        <p:txBody>
          <a:bodyPr wrap="square" rtlCol="0">
            <a:spAutoFit/>
          </a:bodyPr>
          <a:lstStyle/>
          <a:p>
            <a:pPr algn="ctr"/>
            <a:r>
              <a:rPr lang="en-US" dirty="0">
                <a:solidFill>
                  <a:srgbClr val="FFFFFF"/>
                </a:solidFill>
              </a:rPr>
              <a:t>RDRAM</a:t>
            </a:r>
          </a:p>
          <a:p>
            <a:pPr algn="ctr"/>
            <a:endParaRPr lang="en-US" dirty="0">
              <a:solidFill>
                <a:srgbClr val="FFFFFF"/>
              </a:solidFill>
            </a:endParaRPr>
          </a:p>
        </p:txBody>
      </p:sp>
      <p:sp>
        <p:nvSpPr>
          <p:cNvPr id="9" name="TextBox 8"/>
          <p:cNvSpPr txBox="1"/>
          <p:nvPr/>
        </p:nvSpPr>
        <p:spPr>
          <a:xfrm>
            <a:off x="6781800" y="1600200"/>
            <a:ext cx="2057400" cy="1200328"/>
          </a:xfrm>
          <a:prstGeom prst="rect">
            <a:avLst/>
          </a:prstGeom>
          <a:solidFill>
            <a:schemeClr val="accent3"/>
          </a:solidFill>
        </p:spPr>
        <p:txBody>
          <a:bodyPr wrap="square" rtlCol="0">
            <a:spAutoFit/>
          </a:bodyPr>
          <a:lstStyle/>
          <a:p>
            <a:pPr algn="ctr"/>
            <a:endParaRPr lang="en-US" dirty="0">
              <a:solidFill>
                <a:srgbClr val="FFFFFF"/>
              </a:solidFill>
            </a:endParaRPr>
          </a:p>
          <a:p>
            <a:pPr algn="ctr"/>
            <a:r>
              <a:rPr lang="en-US" dirty="0">
                <a:solidFill>
                  <a:srgbClr val="FFFFFF"/>
                </a:solidFill>
              </a:rPr>
              <a:t>DDR-DRAM</a:t>
            </a:r>
          </a:p>
          <a:p>
            <a:pPr algn="ctr"/>
            <a:endParaRPr lang="en-US" dirty="0">
              <a:solidFill>
                <a:srgbClr val="FFFFFF"/>
              </a:solidFill>
            </a:endParaRPr>
          </a:p>
        </p:txBody>
      </p:sp>
      <p:sp useBgFill="1">
        <p:nvSpPr>
          <p:cNvPr id="10" name="TextBox 9"/>
          <p:cNvSpPr txBox="1"/>
          <p:nvPr/>
        </p:nvSpPr>
        <p:spPr>
          <a:xfrm>
            <a:off x="8839200" y="0"/>
            <a:ext cx="314841" cy="4495800"/>
          </a:xfrm>
          <a:prstGeom prst="rect">
            <a:avLst/>
          </a:prstGeom>
        </p:spPr>
        <p:txBody>
          <a:bodyPr wrap="square" rtlCol="0">
            <a:spAutoFit/>
          </a:bodyPr>
          <a:lstStyle/>
          <a:p>
            <a:endParaRPr lang="en-US" dirty="0"/>
          </a:p>
        </p:txBody>
      </p:sp>
      <p:sp useBgFill="1">
        <p:nvSpPr>
          <p:cNvPr id="11" name="TextBox 10"/>
          <p:cNvSpPr txBox="1"/>
          <p:nvPr/>
        </p:nvSpPr>
        <p:spPr>
          <a:xfrm>
            <a:off x="6699250" y="1"/>
            <a:ext cx="158750" cy="4541540"/>
          </a:xfrm>
          <a:prstGeom prst="rect">
            <a:avLst/>
          </a:prstGeom>
        </p:spPr>
        <p:txBody>
          <a:bodyPr wrap="square" rtlCol="0">
            <a:spAutoFit/>
          </a:bodyPr>
          <a:lstStyle/>
          <a:p>
            <a:endParaRPr lang="en-US" dirty="0"/>
          </a:p>
        </p:txBody>
      </p:sp>
      <p:sp>
        <p:nvSpPr>
          <p:cNvPr id="60418" name="Rectangle 2"/>
          <p:cNvSpPr>
            <a:spLocks noGrp="1" noChangeArrowheads="1"/>
          </p:cNvSpPr>
          <p:nvPr>
            <p:ph type="title"/>
          </p:nvPr>
        </p:nvSpPr>
        <p:spPr>
          <a:xfrm>
            <a:off x="32" y="-71462"/>
            <a:ext cx="9144000" cy="990600"/>
          </a:xfrm>
        </p:spPr>
        <p:txBody>
          <a:bodyPr>
            <a:noAutofit/>
          </a:bodyPr>
          <a:lstStyle/>
          <a:p>
            <a:pPr algn="ctr"/>
            <a:r>
              <a:rPr lang="en-US" sz="3600" dirty="0">
                <a:effectLst>
                  <a:outerShdw blurRad="38100" dist="38100" dir="2700000" algn="tl">
                    <a:srgbClr val="000000">
                      <a:alpha val="43137"/>
                    </a:srgbClr>
                  </a:outerShdw>
                </a:effectLst>
              </a:rPr>
              <a:t>5.3- Advanced DRAM Organization</a:t>
            </a:r>
          </a:p>
        </p:txBody>
      </p:sp>
    </p:spTree>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idx="4294967295"/>
          </p:nvPr>
        </p:nvSpPr>
        <p:spPr>
          <a:xfrm>
            <a:off x="381000" y="304800"/>
            <a:ext cx="7556500" cy="1116013"/>
          </a:xfrm>
        </p:spPr>
        <p:txBody>
          <a:bodyPr/>
          <a:lstStyle/>
          <a:p>
            <a:r>
              <a:rPr lang="en-US" sz="4000" dirty="0">
                <a:effectLst>
                  <a:outerShdw blurRad="38100" dist="38100" dir="2700000" algn="tl">
                    <a:srgbClr val="000000">
                      <a:alpha val="43137"/>
                    </a:srgbClr>
                  </a:outerShdw>
                </a:effectLst>
              </a:rPr>
              <a:t>Synchronous DRAM (SDRAM)</a:t>
            </a:r>
          </a:p>
        </p:txBody>
      </p:sp>
      <p:graphicFrame>
        <p:nvGraphicFramePr>
          <p:cNvPr id="13" name="Content Placeholder 12"/>
          <p:cNvGraphicFramePr>
            <a:graphicFrameLocks noGrp="1"/>
          </p:cNvGraphicFramePr>
          <p:nvPr>
            <p:ph idx="4294967295"/>
          </p:nvPr>
        </p:nvGraphicFramePr>
        <p:xfrm>
          <a:off x="304800" y="1219200"/>
          <a:ext cx="8534400" cy="5410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p:cNvPicPr>
            <a:picLocks noChangeAspect="1" noChangeArrowheads="1"/>
          </p:cNvPicPr>
          <p:nvPr/>
        </p:nvPicPr>
        <p:blipFill>
          <a:blip r:embed="rId3"/>
          <a:srcRect/>
          <a:stretch>
            <a:fillRect/>
          </a:stretch>
        </p:blipFill>
        <p:spPr bwMode="auto">
          <a:xfrm>
            <a:off x="642910" y="785794"/>
            <a:ext cx="7932832" cy="5857916"/>
          </a:xfrm>
          <a:prstGeom prst="rect">
            <a:avLst/>
          </a:prstGeom>
          <a:noFill/>
          <a:ln w="28575">
            <a:solidFill>
              <a:schemeClr val="tx1"/>
            </a:solidFill>
            <a:miter lim="800000"/>
            <a:headEnd/>
            <a:tailEnd/>
          </a:ln>
          <a:effectLst/>
        </p:spPr>
      </p:pic>
      <p:sp>
        <p:nvSpPr>
          <p:cNvPr id="160770" name="Rectangle 2"/>
          <p:cNvSpPr>
            <a:spLocks noGrp="1" noChangeArrowheads="1"/>
          </p:cNvSpPr>
          <p:nvPr>
            <p:ph type="title" idx="4294967295"/>
          </p:nvPr>
        </p:nvSpPr>
        <p:spPr>
          <a:xfrm>
            <a:off x="142844" y="28572"/>
            <a:ext cx="3143272" cy="757222"/>
          </a:xfrm>
        </p:spPr>
        <p:txBody>
          <a:bodyPr vert="horz" anchor="ctr" anchorCtr="1"/>
          <a:lstStyle/>
          <a:p>
            <a:pPr algn="ctr"/>
            <a:r>
              <a:rPr lang="en-GB" kern="1300" spc="1000" dirty="0">
                <a:effectLst>
                  <a:outerShdw blurRad="38100" dist="38100" dir="2700000" algn="tl">
                    <a:srgbClr val="000000">
                      <a:alpha val="43137"/>
                    </a:srgbClr>
                  </a:outerShdw>
                </a:effectLst>
              </a:rPr>
              <a:t>SDRAM</a:t>
            </a:r>
          </a:p>
        </p:txBody>
      </p:sp>
    </p:spTree>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09600" y="533400"/>
            <a:ext cx="7556313" cy="1116106"/>
          </a:xfrm>
        </p:spPr>
        <p:txBody>
          <a:bodyPr/>
          <a:lstStyle/>
          <a:p>
            <a:r>
              <a:rPr lang="en-US" dirty="0">
                <a:effectLst>
                  <a:outerShdw blurRad="38100" dist="38100" dir="2700000" algn="tl">
                    <a:srgbClr val="000000">
                      <a:alpha val="43137"/>
                    </a:srgbClr>
                  </a:outerShdw>
                </a:effectLst>
              </a:rPr>
              <a:t>SDRAM Pin Assignments</a:t>
            </a:r>
          </a:p>
        </p:txBody>
      </p:sp>
      <p:pic>
        <p:nvPicPr>
          <p:cNvPr id="16386" name="Picture 2"/>
          <p:cNvPicPr>
            <a:picLocks noChangeAspect="1" noChangeArrowheads="1"/>
          </p:cNvPicPr>
          <p:nvPr/>
        </p:nvPicPr>
        <p:blipFill>
          <a:blip r:embed="rId3"/>
          <a:srcRect/>
          <a:stretch>
            <a:fillRect/>
          </a:stretch>
        </p:blipFill>
        <p:spPr bwMode="auto">
          <a:xfrm>
            <a:off x="1424681" y="1428736"/>
            <a:ext cx="6294638" cy="5143536"/>
          </a:xfrm>
          <a:prstGeom prst="rect">
            <a:avLst/>
          </a:prstGeom>
          <a:noFill/>
          <a:ln w="9525">
            <a:noFill/>
            <a:miter lim="800000"/>
            <a:headEnd/>
            <a:tailEnd/>
          </a:ln>
          <a:effectLst/>
        </p:spPr>
      </p:pic>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a:t>Contents</a:t>
            </a:r>
            <a:endParaRPr lang="en-US" sz="4000" b="1" dirty="0"/>
          </a:p>
        </p:txBody>
      </p:sp>
      <p:sp>
        <p:nvSpPr>
          <p:cNvPr id="3" name="Content Placeholder 2"/>
          <p:cNvSpPr>
            <a:spLocks noGrp="1"/>
          </p:cNvSpPr>
          <p:nvPr>
            <p:ph idx="1"/>
          </p:nvPr>
        </p:nvSpPr>
        <p:spPr/>
        <p:txBody>
          <a:bodyPr>
            <a:normAutofit/>
          </a:bodyPr>
          <a:lstStyle/>
          <a:p>
            <a:r>
              <a:rPr lang="en-US" sz="2800" dirty="0">
                <a:solidFill>
                  <a:srgbClr val="002060"/>
                </a:solidFill>
              </a:rPr>
              <a:t>5.1 Semiconductor Main Memory</a:t>
            </a:r>
          </a:p>
          <a:p>
            <a:r>
              <a:rPr lang="en-US" sz="2800" dirty="0">
                <a:solidFill>
                  <a:srgbClr val="002060"/>
                </a:solidFill>
              </a:rPr>
              <a:t>5.2 Error Correction</a:t>
            </a:r>
          </a:p>
          <a:p>
            <a:r>
              <a:rPr lang="en-US" sz="2800" dirty="0">
                <a:solidFill>
                  <a:srgbClr val="002060"/>
                </a:solidFill>
              </a:rPr>
              <a:t>5.3 Advanced Dram Organization </a:t>
            </a:r>
          </a:p>
        </p:txBody>
      </p:sp>
      <p:sp>
        <p:nvSpPr>
          <p:cNvPr id="4" name="Rectangle 3"/>
          <p:cNvSpPr/>
          <p:nvPr/>
        </p:nvSpPr>
        <p:spPr>
          <a:xfrm>
            <a:off x="500034" y="4714884"/>
            <a:ext cx="8286808" cy="1569660"/>
          </a:xfrm>
          <a:prstGeom prst="rect">
            <a:avLst/>
          </a:prstGeom>
        </p:spPr>
        <p:txBody>
          <a:bodyPr wrap="square">
            <a:spAutoFit/>
          </a:bodyPr>
          <a:lstStyle/>
          <a:p>
            <a:r>
              <a:rPr lang="en-US" b="1" dirty="0"/>
              <a:t>Semiconductor- </a:t>
            </a:r>
            <a:r>
              <a:rPr lang="vi-VN" b="1"/>
              <a:t>Chất bán dẫn</a:t>
            </a:r>
            <a:r>
              <a:rPr lang="vi-VN"/>
              <a:t> là vật liệu trung gian giữa chất dẫn điện và chất cách điện</a:t>
            </a:r>
            <a:r>
              <a:rPr lang="en-US" dirty="0"/>
              <a:t> (silic, germanium)</a:t>
            </a:r>
            <a:r>
              <a:rPr lang="vi-VN"/>
              <a:t>. Chất bán dẫn </a:t>
            </a:r>
            <a:r>
              <a:rPr lang="en-US" dirty="0"/>
              <a:t>chỉ </a:t>
            </a:r>
            <a:r>
              <a:rPr lang="vi-VN"/>
              <a:t>hoạt động như một chất </a:t>
            </a:r>
            <a:r>
              <a:rPr lang="en-US" dirty="0"/>
              <a:t>dẫn điện ở một điều kiện nào đó</a:t>
            </a:r>
            <a:r>
              <a:rPr lang="vi-VN"/>
              <a:t>.</a:t>
            </a:r>
            <a:r>
              <a:rPr lang="en-US" dirty="0"/>
              <a:t> Chất bán dẫn được dùng để tạo ra các transistor (transfer-resistor).</a:t>
            </a: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p:cNvSpPr>
            <a:spLocks noGrp="1" noChangeArrowheads="1"/>
          </p:cNvSpPr>
          <p:nvPr>
            <p:ph type="title"/>
          </p:nvPr>
        </p:nvSpPr>
        <p:spPr>
          <a:xfrm>
            <a:off x="762000" y="609600"/>
            <a:ext cx="7556313" cy="1116106"/>
          </a:xfrm>
        </p:spPr>
        <p:txBody>
          <a:bodyPr/>
          <a:lstStyle/>
          <a:p>
            <a:r>
              <a:rPr lang="en-GB" dirty="0">
                <a:effectLst>
                  <a:outerShdw blurRad="38100" dist="38100" dir="2700000" algn="tl">
                    <a:srgbClr val="000000">
                      <a:alpha val="43137"/>
                    </a:srgbClr>
                  </a:outerShdw>
                </a:effectLst>
              </a:rPr>
              <a:t>SDRAM Read Timing</a:t>
            </a:r>
          </a:p>
        </p:txBody>
      </p:sp>
      <p:pic>
        <p:nvPicPr>
          <p:cNvPr id="4" name="Picture 3" descr="f13.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l="7273" t="16471" r="13636" b="36471"/>
              <a:stretch>
                <a:fillRect/>
              </a:stretch>
            </p:blipFill>
          </mc:Choice>
          <mc:Fallback>
            <p:blipFill>
              <a:blip r:embed="rId4"/>
              <a:srcRect l="7273" t="16471" r="13636" b="36471"/>
              <a:stretch>
                <a:fillRect/>
              </a:stretch>
            </p:blipFill>
          </mc:Fallback>
        </mc:AlternateContent>
        <p:spPr>
          <a:xfrm>
            <a:off x="0" y="2286000"/>
            <a:ext cx="9144000" cy="4204110"/>
          </a:xfrm>
          <a:prstGeom prst="rect">
            <a:avLst/>
          </a:prstGeom>
        </p:spPr>
      </p:pic>
    </p:spTree>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idx="4294967295"/>
          </p:nvPr>
        </p:nvSpPr>
        <p:spPr>
          <a:xfrm>
            <a:off x="381000" y="228600"/>
            <a:ext cx="7556500" cy="1116013"/>
          </a:xfrm>
        </p:spPr>
        <p:txBody>
          <a:bodyPr/>
          <a:lstStyle/>
          <a:p>
            <a:r>
              <a:rPr lang="en-US" dirty="0">
                <a:effectLst>
                  <a:outerShdw blurRad="38100" dist="38100" dir="2700000" algn="tl">
                    <a:srgbClr val="000000">
                      <a:alpha val="43137"/>
                    </a:srgbClr>
                  </a:outerShdw>
                </a:effectLst>
              </a:rPr>
              <a:t>RDRAM</a:t>
            </a:r>
          </a:p>
        </p:txBody>
      </p:sp>
      <p:graphicFrame>
        <p:nvGraphicFramePr>
          <p:cNvPr id="40" name="Content Placeholder 39"/>
          <p:cNvGraphicFramePr>
            <a:graphicFrameLocks noGrp="1"/>
          </p:cNvGraphicFramePr>
          <p:nvPr>
            <p:ph idx="4294967295"/>
          </p:nvPr>
        </p:nvGraphicFramePr>
        <p:xfrm>
          <a:off x="0" y="0"/>
          <a:ext cx="9144000" cy="6858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45" name="Picture 44"/>
          <p:cNvPicPr>
            <a:picLocks noChangeAspect="1"/>
          </p:cNvPicPr>
          <p:nvPr/>
        </p:nvPicPr>
        <p:blipFill>
          <a:blip r:embed="rId8"/>
          <a:stretch>
            <a:fillRect/>
          </a:stretch>
        </p:blipFill>
        <p:spPr>
          <a:xfrm>
            <a:off x="3733800" y="2362200"/>
            <a:ext cx="1828800" cy="1828800"/>
          </a:xfrm>
          <a:prstGeom prst="rect">
            <a:avLst/>
          </a:prstGeom>
          <a:effectLst>
            <a:glow rad="101600">
              <a:schemeClr val="accent1">
                <a:alpha val="75000"/>
              </a:schemeClr>
            </a:glow>
            <a:softEdge rad="12700"/>
          </a:effectLst>
        </p:spPr>
      </p:pic>
      <p:pic>
        <p:nvPicPr>
          <p:cNvPr id="46" name="Picture 45"/>
          <p:cNvPicPr>
            <a:picLocks noChangeAspect="1"/>
          </p:cNvPicPr>
          <p:nvPr/>
        </p:nvPicPr>
        <p:blipFill>
          <a:blip r:embed="rId9"/>
          <a:stretch>
            <a:fillRect/>
          </a:stretch>
        </p:blipFill>
        <p:spPr>
          <a:xfrm>
            <a:off x="4267200" y="3048000"/>
            <a:ext cx="625410" cy="482600"/>
          </a:xfrm>
          <a:prstGeom prst="rect">
            <a:avLst/>
          </a:prstGeom>
          <a:effectLst>
            <a:softEdge rad="101600"/>
          </a:effectLst>
        </p:spPr>
      </p:pic>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ChangeArrowheads="1"/>
          </p:cNvSpPr>
          <p:nvPr>
            <p:ph type="title"/>
          </p:nvPr>
        </p:nvSpPr>
        <p:spPr>
          <a:xfrm>
            <a:off x="685800" y="609600"/>
            <a:ext cx="7556313" cy="1116106"/>
          </a:xfrm>
        </p:spPr>
        <p:txBody>
          <a:bodyPr/>
          <a:lstStyle/>
          <a:p>
            <a:r>
              <a:rPr lang="en-GB" dirty="0">
                <a:effectLst>
                  <a:outerShdw blurRad="38100" dist="38100" dir="2700000" algn="tl">
                    <a:srgbClr val="000000">
                      <a:alpha val="43137"/>
                    </a:srgbClr>
                  </a:outerShdw>
                </a:effectLst>
              </a:rPr>
              <a:t>RDRAM Structure</a:t>
            </a:r>
          </a:p>
        </p:txBody>
      </p:sp>
      <p:pic>
        <p:nvPicPr>
          <p:cNvPr id="4" name="Picture 3" descr="f14.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l="7273" t="14118" r="10000" b="27059"/>
              <a:stretch>
                <a:fillRect/>
              </a:stretch>
            </p:blipFill>
          </mc:Choice>
          <mc:Fallback>
            <p:blipFill>
              <a:blip r:embed="rId4"/>
              <a:srcRect l="7273" t="14118" r="10000" b="27059"/>
              <a:stretch>
                <a:fillRect/>
              </a:stretch>
            </p:blipFill>
          </mc:Fallback>
        </mc:AlternateContent>
        <p:spPr>
          <a:xfrm>
            <a:off x="0" y="1600200"/>
            <a:ext cx="9106484" cy="5003463"/>
          </a:xfrm>
          <a:prstGeom prst="rect">
            <a:avLst/>
          </a:prstGeom>
        </p:spPr>
      </p:pic>
    </p:spTree>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6" name="Rectangle 4"/>
          <p:cNvSpPr>
            <a:spLocks noGrp="1" noChangeArrowheads="1"/>
          </p:cNvSpPr>
          <p:nvPr>
            <p:ph type="title"/>
          </p:nvPr>
        </p:nvSpPr>
        <p:spPr>
          <a:xfrm>
            <a:off x="609600" y="533400"/>
            <a:ext cx="7556313" cy="1116106"/>
          </a:xfrm>
        </p:spPr>
        <p:txBody>
          <a:bodyPr/>
          <a:lstStyle/>
          <a:p>
            <a:r>
              <a:rPr lang="en-GB" dirty="0">
                <a:effectLst>
                  <a:outerShdw blurRad="38100" dist="38100" dir="2700000" algn="tl">
                    <a:srgbClr val="000000">
                      <a:alpha val="43137"/>
                    </a:srgbClr>
                  </a:outerShdw>
                </a:effectLst>
              </a:rPr>
              <a:t>Double Data Rate SDRAM </a:t>
            </a:r>
            <a:br>
              <a:rPr lang="en-GB" dirty="0">
                <a:effectLst>
                  <a:outerShdw blurRad="38100" dist="38100" dir="2700000" algn="tl">
                    <a:srgbClr val="000000">
                      <a:alpha val="43137"/>
                    </a:srgbClr>
                  </a:outerShdw>
                </a:effectLst>
              </a:rPr>
            </a:br>
            <a:r>
              <a:rPr lang="en-GB" dirty="0">
                <a:effectLst>
                  <a:outerShdw blurRad="38100" dist="38100" dir="2700000" algn="tl">
                    <a:srgbClr val="000000">
                      <a:alpha val="43137"/>
                    </a:srgbClr>
                  </a:outerShdw>
                </a:effectLst>
              </a:rPr>
              <a:t>(DDR SDRAM)</a:t>
            </a:r>
          </a:p>
        </p:txBody>
      </p:sp>
      <p:sp>
        <p:nvSpPr>
          <p:cNvPr id="166917" name="Rectangle 5"/>
          <p:cNvSpPr>
            <a:spLocks noGrp="1" noChangeArrowheads="1"/>
          </p:cNvSpPr>
          <p:nvPr>
            <p:ph idx="1"/>
          </p:nvPr>
        </p:nvSpPr>
        <p:spPr>
          <a:xfrm>
            <a:off x="457200" y="2209800"/>
            <a:ext cx="7556313" cy="4373563"/>
          </a:xfrm>
        </p:spPr>
        <p:txBody>
          <a:bodyPr/>
          <a:lstStyle/>
          <a:p>
            <a:r>
              <a:rPr lang="en-GB" dirty="0"/>
              <a:t>SDRAM can only send data once per bus clock cycle</a:t>
            </a:r>
          </a:p>
          <a:p>
            <a:r>
              <a:rPr lang="en-GB" dirty="0"/>
              <a:t>Double-data-rate SDRAM can send data twice per clock cycle, once on the rising edge of the clock pulse and once on the falling edge</a:t>
            </a:r>
          </a:p>
          <a:p>
            <a:r>
              <a:rPr lang="en-GB" dirty="0"/>
              <a:t>Developed by the JEDEC Solid State Technology Association (Electronic Industries Alliance’s semiconductor-engineering-standardization body)</a:t>
            </a:r>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ChangeArrowheads="1"/>
          </p:cNvSpPr>
          <p:nvPr>
            <p:ph type="title"/>
          </p:nvPr>
        </p:nvSpPr>
        <p:spPr>
          <a:xfrm>
            <a:off x="381000" y="990600"/>
            <a:ext cx="3255264" cy="2438400"/>
          </a:xfrm>
        </p:spPr>
        <p:txBody>
          <a:bodyPr>
            <a:normAutofit/>
          </a:bodyPr>
          <a:lstStyle/>
          <a:p>
            <a:pPr algn="ctr"/>
            <a:r>
              <a:rPr lang="en-GB" sz="3600" dirty="0">
                <a:effectLst>
                  <a:outerShdw blurRad="38100" dist="38100" dir="2700000" algn="tl">
                    <a:srgbClr val="000000">
                      <a:alpha val="43137"/>
                    </a:srgbClr>
                  </a:outerShdw>
                </a:effectLst>
              </a:rPr>
              <a:t>DDR SDRAM </a:t>
            </a:r>
            <a:br>
              <a:rPr lang="en-GB" sz="3600" dirty="0">
                <a:effectLst>
                  <a:outerShdw blurRad="38100" dist="38100" dir="2700000" algn="tl">
                    <a:srgbClr val="000000">
                      <a:alpha val="43137"/>
                    </a:srgbClr>
                  </a:outerShdw>
                </a:effectLst>
              </a:rPr>
            </a:br>
            <a:r>
              <a:rPr lang="en-GB" sz="3600" dirty="0">
                <a:effectLst>
                  <a:outerShdw blurRad="38100" dist="38100" dir="2700000" algn="tl">
                    <a:srgbClr val="000000">
                      <a:alpha val="43137"/>
                    </a:srgbClr>
                  </a:outerShdw>
                </a:effectLst>
              </a:rPr>
              <a:t>Read</a:t>
            </a:r>
            <a:br>
              <a:rPr lang="en-GB" sz="3600" dirty="0">
                <a:effectLst>
                  <a:outerShdw blurRad="38100" dist="38100" dir="2700000" algn="tl">
                    <a:srgbClr val="000000">
                      <a:alpha val="43137"/>
                    </a:srgbClr>
                  </a:outerShdw>
                </a:effectLst>
              </a:rPr>
            </a:br>
            <a:r>
              <a:rPr lang="en-GB" sz="3600" dirty="0">
                <a:effectLst>
                  <a:outerShdw blurRad="38100" dist="38100" dir="2700000" algn="tl">
                    <a:srgbClr val="000000">
                      <a:alpha val="43137"/>
                    </a:srgbClr>
                  </a:outerShdw>
                </a:effectLst>
              </a:rPr>
              <a:t>Timing</a:t>
            </a:r>
          </a:p>
        </p:txBody>
      </p:sp>
      <p:pic>
        <p:nvPicPr>
          <p:cNvPr id="4" name="Picture 3" descr="f15.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l="5882" t="6364" r="10588" b="10000"/>
              <a:stretch>
                <a:fillRect/>
              </a:stretch>
            </p:blipFill>
          </mc:Choice>
          <mc:Fallback>
            <p:blipFill>
              <a:blip r:embed="rId4"/>
              <a:srcRect l="5882" t="6364" r="10588" b="10000"/>
              <a:stretch>
                <a:fillRect/>
              </a:stretch>
            </p:blipFill>
          </mc:Fallback>
        </mc:AlternateContent>
        <p:spPr>
          <a:xfrm>
            <a:off x="3851452" y="0"/>
            <a:ext cx="5292548" cy="6858000"/>
          </a:xfrm>
          <a:prstGeom prst="rect">
            <a:avLst/>
          </a:prstGeom>
        </p:spPr>
      </p:pic>
    </p:spTree>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40" name="Rectangle 4"/>
          <p:cNvSpPr>
            <a:spLocks noGrp="1" noChangeArrowheads="1"/>
          </p:cNvSpPr>
          <p:nvPr>
            <p:ph type="title"/>
          </p:nvPr>
        </p:nvSpPr>
        <p:spPr>
          <a:xfrm>
            <a:off x="685800" y="533400"/>
            <a:ext cx="7556313" cy="1116106"/>
          </a:xfrm>
        </p:spPr>
        <p:txBody>
          <a:bodyPr/>
          <a:lstStyle/>
          <a:p>
            <a:r>
              <a:rPr lang="en-GB" dirty="0">
                <a:effectLst>
                  <a:outerShdw blurRad="38100" dist="38100" dir="2700000" algn="tl">
                    <a:srgbClr val="000000">
                      <a:alpha val="43137"/>
                    </a:srgbClr>
                  </a:outerShdw>
                </a:effectLst>
              </a:rPr>
              <a:t>Cache DRAM (CDRAM)</a:t>
            </a:r>
          </a:p>
        </p:txBody>
      </p:sp>
      <p:sp>
        <p:nvSpPr>
          <p:cNvPr id="167941" name="Rectangle 5"/>
          <p:cNvSpPr>
            <a:spLocks noGrp="1" noChangeArrowheads="1"/>
          </p:cNvSpPr>
          <p:nvPr>
            <p:ph idx="1"/>
          </p:nvPr>
        </p:nvSpPr>
        <p:spPr>
          <a:xfrm>
            <a:off x="533400" y="2209800"/>
            <a:ext cx="7556313" cy="4144963"/>
          </a:xfrm>
        </p:spPr>
        <p:txBody>
          <a:bodyPr/>
          <a:lstStyle/>
          <a:p>
            <a:r>
              <a:rPr lang="en-GB" dirty="0"/>
              <a:t>Developed by Mitsubishi</a:t>
            </a:r>
          </a:p>
          <a:p>
            <a:r>
              <a:rPr lang="en-GB" dirty="0"/>
              <a:t>Integrates a small SRAM cache onto a generic DRAM chip</a:t>
            </a:r>
          </a:p>
          <a:p>
            <a:r>
              <a:rPr lang="en-GB" dirty="0"/>
              <a:t>SRAM on the CDRAM can be used in two ways:</a:t>
            </a:r>
          </a:p>
          <a:p>
            <a:pPr lvl="1"/>
            <a:r>
              <a:rPr lang="en-GB" dirty="0"/>
              <a:t>It can be used as a true cache consisting of a number of 64-bit lines</a:t>
            </a:r>
          </a:p>
          <a:p>
            <a:pPr lvl="2"/>
            <a:r>
              <a:rPr lang="en-GB" dirty="0"/>
              <a:t>Cache mode of the CDRAM is effective for ordinary random access to memory</a:t>
            </a:r>
          </a:p>
          <a:p>
            <a:pPr lvl="1"/>
            <a:r>
              <a:rPr lang="en-GB" dirty="0"/>
              <a:t>Can also be used as a buffer to support the serial access of a block of data</a:t>
            </a:r>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8474" y="71414"/>
            <a:ext cx="7556313" cy="587452"/>
          </a:xfrm>
        </p:spPr>
        <p:txBody>
          <a:bodyPr/>
          <a:lstStyle/>
          <a:p>
            <a:r>
              <a:rPr lang="en-US" dirty="0"/>
              <a:t>Exercises</a:t>
            </a:r>
          </a:p>
        </p:txBody>
      </p:sp>
      <p:sp>
        <p:nvSpPr>
          <p:cNvPr id="3" name="Content Placeholder 2"/>
          <p:cNvSpPr>
            <a:spLocks noGrp="1"/>
          </p:cNvSpPr>
          <p:nvPr>
            <p:ph idx="1"/>
          </p:nvPr>
        </p:nvSpPr>
        <p:spPr>
          <a:xfrm>
            <a:off x="498474" y="714356"/>
            <a:ext cx="7556313" cy="6104235"/>
          </a:xfrm>
        </p:spPr>
        <p:txBody>
          <a:bodyPr>
            <a:noAutofit/>
          </a:bodyPr>
          <a:lstStyle/>
          <a:p>
            <a:r>
              <a:rPr lang="en-US" sz="1600" dirty="0">
                <a:solidFill>
                  <a:srgbClr val="002060"/>
                </a:solidFill>
              </a:rPr>
              <a:t>5.1 What are the key properties of semiconductor memory? </a:t>
            </a:r>
          </a:p>
          <a:p>
            <a:r>
              <a:rPr lang="en-US" sz="1600" dirty="0">
                <a:solidFill>
                  <a:srgbClr val="002060"/>
                </a:solidFill>
              </a:rPr>
              <a:t>5.2 What are two interpretations of the term random-access memory?</a:t>
            </a:r>
          </a:p>
          <a:p>
            <a:r>
              <a:rPr lang="en-US" sz="1600" dirty="0">
                <a:solidFill>
                  <a:srgbClr val="002060"/>
                </a:solidFill>
              </a:rPr>
              <a:t> 5.3 What is the difference between DRAM and SRAM in terms of application? </a:t>
            </a:r>
          </a:p>
          <a:p>
            <a:r>
              <a:rPr lang="en-US" sz="1600" dirty="0">
                <a:solidFill>
                  <a:srgbClr val="002060"/>
                </a:solidFill>
              </a:rPr>
              <a:t>5.4 What is the difference between DRAM and SRAM in terms of characteristics such as speed, size, and cost? </a:t>
            </a:r>
          </a:p>
          <a:p>
            <a:r>
              <a:rPr lang="en-US" sz="1600" dirty="0">
                <a:solidFill>
                  <a:srgbClr val="002060"/>
                </a:solidFill>
              </a:rPr>
              <a:t>5.5 Explain why one type of RAM is considered to be analog and the other digital. </a:t>
            </a:r>
          </a:p>
          <a:p>
            <a:r>
              <a:rPr lang="en-US" sz="1600" dirty="0">
                <a:solidFill>
                  <a:srgbClr val="002060"/>
                </a:solidFill>
              </a:rPr>
              <a:t>5.6 What are some applications for ROM? </a:t>
            </a:r>
          </a:p>
          <a:p>
            <a:r>
              <a:rPr lang="en-US" sz="1600" dirty="0">
                <a:solidFill>
                  <a:srgbClr val="002060"/>
                </a:solidFill>
              </a:rPr>
              <a:t>5.7 What are the differences among EPROM, EEPROM, and flash memory? </a:t>
            </a:r>
          </a:p>
          <a:p>
            <a:r>
              <a:rPr lang="en-US" sz="1600" dirty="0">
                <a:solidFill>
                  <a:srgbClr val="002060"/>
                </a:solidFill>
              </a:rPr>
              <a:t>5.8 Explain the function of each pin in Figure 5.4b. 182 CHAPTER 5 / INTERNAL MEMORY </a:t>
            </a:r>
          </a:p>
          <a:p>
            <a:r>
              <a:rPr lang="en-US" sz="1600" dirty="0">
                <a:solidFill>
                  <a:srgbClr val="002060"/>
                </a:solidFill>
              </a:rPr>
              <a:t>5.9 What is a parity bit? </a:t>
            </a:r>
          </a:p>
          <a:p>
            <a:r>
              <a:rPr lang="en-US" sz="1600" dirty="0">
                <a:solidFill>
                  <a:srgbClr val="002060"/>
                </a:solidFill>
              </a:rPr>
              <a:t>5.10 How is the syndrome for the Hamming code interpreted? </a:t>
            </a:r>
          </a:p>
          <a:p>
            <a:r>
              <a:rPr lang="en-US" sz="1600" dirty="0">
                <a:solidFill>
                  <a:srgbClr val="002060"/>
                </a:solidFill>
              </a:rPr>
              <a:t>5.11 How does SDRAM differ from ordinary DRAM?</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762000" y="228600"/>
            <a:ext cx="3428999" cy="1116106"/>
          </a:xfrm>
        </p:spPr>
        <p:txBody>
          <a:bodyPr>
            <a:normAutofit/>
          </a:bodyPr>
          <a:lstStyle/>
          <a:p>
            <a:r>
              <a:rPr lang="en-US" sz="4400" dirty="0"/>
              <a:t>Summary</a:t>
            </a:r>
          </a:p>
        </p:txBody>
      </p:sp>
      <p:sp>
        <p:nvSpPr>
          <p:cNvPr id="30" name="Content Placeholder 29"/>
          <p:cNvSpPr>
            <a:spLocks noGrp="1"/>
          </p:cNvSpPr>
          <p:nvPr>
            <p:ph sz="half" idx="2"/>
          </p:nvPr>
        </p:nvSpPr>
        <p:spPr>
          <a:xfrm>
            <a:off x="457200" y="2514600"/>
            <a:ext cx="3657600" cy="4343400"/>
          </a:xfrm>
        </p:spPr>
        <p:txBody>
          <a:bodyPr>
            <a:normAutofit/>
          </a:bodyPr>
          <a:lstStyle/>
          <a:p>
            <a:pPr>
              <a:spcBef>
                <a:spcPts val="600"/>
              </a:spcBef>
            </a:pPr>
            <a:r>
              <a:rPr lang="en-US" dirty="0"/>
              <a:t>Semiconductor main memory</a:t>
            </a:r>
          </a:p>
          <a:p>
            <a:pPr lvl="1"/>
            <a:r>
              <a:rPr lang="en-US" dirty="0"/>
              <a:t>Organization</a:t>
            </a:r>
          </a:p>
          <a:p>
            <a:pPr lvl="1"/>
            <a:r>
              <a:rPr lang="en-US" dirty="0"/>
              <a:t>DRAM and SRAM</a:t>
            </a:r>
          </a:p>
          <a:p>
            <a:pPr lvl="1"/>
            <a:r>
              <a:rPr lang="en-US" dirty="0"/>
              <a:t>Types of ROM</a:t>
            </a:r>
          </a:p>
          <a:p>
            <a:pPr lvl="1"/>
            <a:r>
              <a:rPr lang="en-US" dirty="0"/>
              <a:t>Chip logic</a:t>
            </a:r>
          </a:p>
          <a:p>
            <a:pPr lvl="1"/>
            <a:r>
              <a:rPr lang="en-US" dirty="0"/>
              <a:t>Chip packaging</a:t>
            </a:r>
          </a:p>
          <a:p>
            <a:pPr lvl="1"/>
            <a:r>
              <a:rPr lang="en-US" dirty="0"/>
              <a:t>Module organization</a:t>
            </a:r>
          </a:p>
          <a:p>
            <a:pPr lvl="1"/>
            <a:r>
              <a:rPr lang="en-US" dirty="0"/>
              <a:t>Interleaved memory</a:t>
            </a:r>
          </a:p>
          <a:p>
            <a:pPr>
              <a:spcBef>
                <a:spcPts val="600"/>
              </a:spcBef>
            </a:pPr>
            <a:r>
              <a:rPr lang="en-US" dirty="0"/>
              <a:t>Error correction</a:t>
            </a:r>
          </a:p>
          <a:p>
            <a:pPr lvl="1"/>
            <a:r>
              <a:rPr lang="en-US" dirty="0"/>
              <a:t>Hard failure</a:t>
            </a:r>
          </a:p>
          <a:p>
            <a:pPr lvl="1"/>
            <a:r>
              <a:rPr lang="en-US" dirty="0"/>
              <a:t>Soft error</a:t>
            </a:r>
          </a:p>
        </p:txBody>
      </p:sp>
      <p:sp>
        <p:nvSpPr>
          <p:cNvPr id="32" name="Content Placeholder 31"/>
          <p:cNvSpPr>
            <a:spLocks noGrp="1"/>
          </p:cNvSpPr>
          <p:nvPr>
            <p:ph sz="quarter" idx="4"/>
          </p:nvPr>
        </p:nvSpPr>
        <p:spPr>
          <a:xfrm>
            <a:off x="4495800" y="2743200"/>
            <a:ext cx="3810000" cy="4343400"/>
          </a:xfrm>
        </p:spPr>
        <p:txBody>
          <a:bodyPr>
            <a:normAutofit/>
          </a:bodyPr>
          <a:lstStyle/>
          <a:p>
            <a:pPr marL="228600" lvl="1">
              <a:spcBef>
                <a:spcPts val="1800"/>
              </a:spcBef>
              <a:buClr>
                <a:schemeClr val="accent1"/>
              </a:buClr>
            </a:pPr>
            <a:r>
              <a:rPr lang="en-US" dirty="0"/>
              <a:t>Hamming code</a:t>
            </a:r>
          </a:p>
          <a:p>
            <a:pPr marL="228600" lvl="1">
              <a:spcBef>
                <a:spcPts val="1800"/>
              </a:spcBef>
              <a:buClr>
                <a:schemeClr val="accent1"/>
              </a:buClr>
            </a:pPr>
            <a:r>
              <a:rPr lang="en-US" dirty="0"/>
              <a:t>Advanced DRAM organization</a:t>
            </a:r>
          </a:p>
          <a:p>
            <a:pPr lvl="1"/>
            <a:r>
              <a:rPr lang="en-US" dirty="0"/>
              <a:t>Synchronous DRAM</a:t>
            </a:r>
          </a:p>
          <a:p>
            <a:pPr lvl="1"/>
            <a:r>
              <a:rPr lang="en-US" dirty="0"/>
              <a:t>Rambus DRAM</a:t>
            </a:r>
          </a:p>
          <a:p>
            <a:pPr lvl="1"/>
            <a:r>
              <a:rPr lang="en-US" dirty="0"/>
              <a:t>DDR SDRAM</a:t>
            </a:r>
          </a:p>
          <a:p>
            <a:pPr lvl="1"/>
            <a:r>
              <a:rPr lang="en-US" dirty="0"/>
              <a:t>Cache DRAM</a:t>
            </a:r>
          </a:p>
        </p:txBody>
      </p:sp>
      <p:sp>
        <p:nvSpPr>
          <p:cNvPr id="44035" name="Rectangle 3"/>
          <p:cNvSpPr>
            <a:spLocks noGrp="1" noChangeArrowheads="1"/>
          </p:cNvSpPr>
          <p:nvPr>
            <p:ph type="body" idx="1"/>
          </p:nvPr>
        </p:nvSpPr>
        <p:spPr>
          <a:xfrm>
            <a:off x="533400" y="1219200"/>
            <a:ext cx="3657600" cy="1098177"/>
          </a:xfrm>
        </p:spPr>
        <p:txBody>
          <a:bodyPr>
            <a:normAutofit/>
          </a:bodyPr>
          <a:lstStyle/>
          <a:p>
            <a:endParaRPr lang="en-US" sz="800" dirty="0"/>
          </a:p>
          <a:p>
            <a:endParaRPr lang="en-US" sz="800" dirty="0"/>
          </a:p>
          <a:p>
            <a:r>
              <a:rPr lang="en-US" sz="3200" dirty="0"/>
              <a:t>Chapter 5</a:t>
            </a:r>
          </a:p>
          <a:p>
            <a:endParaRPr lang="en-US" dirty="0"/>
          </a:p>
        </p:txBody>
      </p:sp>
      <p:sp>
        <p:nvSpPr>
          <p:cNvPr id="31" name="Text Placeholder 30"/>
          <p:cNvSpPr>
            <a:spLocks noGrp="1"/>
          </p:cNvSpPr>
          <p:nvPr>
            <p:ph type="body" sz="quarter" idx="3"/>
          </p:nvPr>
        </p:nvSpPr>
        <p:spPr>
          <a:xfrm>
            <a:off x="4343400" y="228600"/>
            <a:ext cx="3657600" cy="1707776"/>
          </a:xfrm>
        </p:spPr>
        <p:txBody>
          <a:bodyPr/>
          <a:lstStyle/>
          <a:p>
            <a:r>
              <a:rPr lang="en-US" sz="2800" dirty="0">
                <a:solidFill>
                  <a:schemeClr val="tx2"/>
                </a:solidFill>
                <a:latin typeface="+mj-lt"/>
                <a:ea typeface="+mj-ea"/>
                <a:cs typeface="+mj-cs"/>
              </a:rPr>
              <a:t>Internal</a:t>
            </a:r>
          </a:p>
          <a:p>
            <a:r>
              <a:rPr lang="en-US" sz="2800" dirty="0">
                <a:solidFill>
                  <a:schemeClr val="tx2"/>
                </a:solidFill>
                <a:latin typeface="+mj-lt"/>
                <a:ea typeface="+mj-ea"/>
                <a:cs typeface="+mj-cs"/>
              </a:rPr>
              <a:t>Memory</a:t>
            </a:r>
            <a:endParaRPr lang="en-US" sz="2800" dirty="0">
              <a:solidFill>
                <a:schemeClr val="tx2"/>
              </a:solidFill>
            </a:endParaRP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4865" y="484094"/>
            <a:ext cx="8054787" cy="801766"/>
          </a:xfrm>
        </p:spPr>
        <p:txBody>
          <a:bodyPr/>
          <a:lstStyle/>
          <a:p>
            <a:r>
              <a:rPr lang="en-US" b="1" dirty="0"/>
              <a:t>5.1- Semiconductor Main Memory</a:t>
            </a:r>
          </a:p>
        </p:txBody>
      </p:sp>
      <p:sp>
        <p:nvSpPr>
          <p:cNvPr id="3" name="Content Placeholder 2"/>
          <p:cNvSpPr>
            <a:spLocks noGrp="1"/>
          </p:cNvSpPr>
          <p:nvPr>
            <p:ph idx="1"/>
          </p:nvPr>
        </p:nvSpPr>
        <p:spPr/>
        <p:txBody>
          <a:bodyPr>
            <a:normAutofit fontScale="77500" lnSpcReduction="20000"/>
          </a:bodyPr>
          <a:lstStyle/>
          <a:p>
            <a:r>
              <a:rPr lang="en-US" sz="2800" dirty="0">
                <a:solidFill>
                  <a:srgbClr val="002060"/>
                </a:solidFill>
              </a:rPr>
              <a:t>Organization</a:t>
            </a:r>
          </a:p>
          <a:p>
            <a:r>
              <a:rPr lang="en-US" sz="2800" dirty="0">
                <a:solidFill>
                  <a:srgbClr val="002060"/>
                </a:solidFill>
              </a:rPr>
              <a:t>Semiconductor Memory Types</a:t>
            </a:r>
          </a:p>
          <a:p>
            <a:r>
              <a:rPr lang="en-US" sz="2800" dirty="0">
                <a:solidFill>
                  <a:srgbClr val="002060"/>
                </a:solidFill>
              </a:rPr>
              <a:t>Dynamic RAM and Static RAM</a:t>
            </a:r>
          </a:p>
          <a:p>
            <a:r>
              <a:rPr lang="en-US" sz="2800" dirty="0">
                <a:solidFill>
                  <a:srgbClr val="002060"/>
                </a:solidFill>
              </a:rPr>
              <a:t>Types of ROM</a:t>
            </a:r>
          </a:p>
          <a:p>
            <a:r>
              <a:rPr lang="en-US" sz="2800" dirty="0">
                <a:solidFill>
                  <a:srgbClr val="002060"/>
                </a:solidFill>
              </a:rPr>
              <a:t>Chip Logic</a:t>
            </a:r>
          </a:p>
          <a:p>
            <a:r>
              <a:rPr lang="en-US" sz="2800" dirty="0">
                <a:solidFill>
                  <a:srgbClr val="002060"/>
                </a:solidFill>
              </a:rPr>
              <a:t>Chip Packaging</a:t>
            </a:r>
          </a:p>
          <a:p>
            <a:r>
              <a:rPr lang="en-US" sz="2800" dirty="0">
                <a:solidFill>
                  <a:srgbClr val="002060"/>
                </a:solidFill>
              </a:rPr>
              <a:t>Module Organization</a:t>
            </a:r>
          </a:p>
          <a:p>
            <a:r>
              <a:rPr lang="en-US" sz="2800" dirty="0">
                <a:solidFill>
                  <a:srgbClr val="002060"/>
                </a:solidFill>
              </a:rPr>
              <a:t>Interleaved Memory</a:t>
            </a: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4865" y="484094"/>
            <a:ext cx="8054787" cy="801766"/>
          </a:xfrm>
        </p:spPr>
        <p:txBody>
          <a:bodyPr/>
          <a:lstStyle/>
          <a:p>
            <a:r>
              <a:rPr lang="en-US" b="1" dirty="0"/>
              <a:t>Organization</a:t>
            </a:r>
          </a:p>
        </p:txBody>
      </p:sp>
      <p:sp>
        <p:nvSpPr>
          <p:cNvPr id="3" name="Content Placeholder 2"/>
          <p:cNvSpPr>
            <a:spLocks noGrp="1"/>
          </p:cNvSpPr>
          <p:nvPr>
            <p:ph idx="1"/>
          </p:nvPr>
        </p:nvSpPr>
        <p:spPr>
          <a:xfrm>
            <a:off x="428596" y="2624142"/>
            <a:ext cx="8288367" cy="4019568"/>
          </a:xfrm>
        </p:spPr>
        <p:txBody>
          <a:bodyPr>
            <a:normAutofit lnSpcReduction="10000"/>
          </a:bodyPr>
          <a:lstStyle/>
          <a:p>
            <a:r>
              <a:rPr lang="en-US" sz="2800" dirty="0">
                <a:solidFill>
                  <a:srgbClr val="002060"/>
                </a:solidFill>
              </a:rPr>
              <a:t> Basic element of a semiconductor memory is the memory cell.</a:t>
            </a:r>
          </a:p>
          <a:p>
            <a:r>
              <a:rPr lang="en-US" sz="2800" dirty="0">
                <a:solidFill>
                  <a:srgbClr val="002060"/>
                </a:solidFill>
              </a:rPr>
              <a:t>Cell properties:</a:t>
            </a:r>
          </a:p>
          <a:p>
            <a:pPr lvl="1"/>
            <a:r>
              <a:rPr lang="en-US" sz="2600" dirty="0">
                <a:solidFill>
                  <a:srgbClr val="002060"/>
                </a:solidFill>
              </a:rPr>
              <a:t>1-They exhibit two stable (or semistable) states, which can be used to represent binary 1 and 0. </a:t>
            </a:r>
          </a:p>
          <a:p>
            <a:pPr lvl="1"/>
            <a:r>
              <a:rPr lang="en-US" sz="2600" dirty="0">
                <a:solidFill>
                  <a:srgbClr val="002060"/>
                </a:solidFill>
              </a:rPr>
              <a:t>2- They are capable of being written into (at least once), to set the state. </a:t>
            </a:r>
          </a:p>
          <a:p>
            <a:pPr lvl="1"/>
            <a:r>
              <a:rPr lang="en-US" sz="2600" dirty="0">
                <a:solidFill>
                  <a:srgbClr val="002060"/>
                </a:solidFill>
              </a:rPr>
              <a:t>3- They are capable of being read to sense the state</a:t>
            </a:r>
          </a:p>
        </p:txBody>
      </p:sp>
      <p:pic>
        <p:nvPicPr>
          <p:cNvPr id="1026" name="Picture 2"/>
          <p:cNvPicPr>
            <a:picLocks noChangeAspect="1" noChangeArrowheads="1"/>
          </p:cNvPicPr>
          <p:nvPr/>
        </p:nvPicPr>
        <p:blipFill>
          <a:blip r:embed="rId2"/>
          <a:srcRect/>
          <a:stretch>
            <a:fillRect/>
          </a:stretch>
        </p:blipFill>
        <p:spPr bwMode="auto">
          <a:xfrm>
            <a:off x="3643306" y="642918"/>
            <a:ext cx="4562475" cy="1866900"/>
          </a:xfrm>
          <a:prstGeom prst="rect">
            <a:avLst/>
          </a:prstGeom>
          <a:noFill/>
          <a:ln w="9525">
            <a:noFill/>
            <a:miter lim="800000"/>
            <a:headEnd/>
            <a:tailEnd/>
          </a:ln>
          <a:effectLst/>
        </p:spPr>
      </p:pic>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ChangeArrowheads="1"/>
          </p:cNvSpPr>
          <p:nvPr>
            <p:ph type="title" idx="4294967295"/>
          </p:nvPr>
        </p:nvSpPr>
        <p:spPr>
          <a:xfrm>
            <a:off x="304800" y="457200"/>
            <a:ext cx="7556500" cy="1116012"/>
          </a:xfrm>
        </p:spPr>
        <p:txBody>
          <a:bodyPr/>
          <a:lstStyle/>
          <a:p>
            <a:r>
              <a:rPr lang="en-GB" dirty="0">
                <a:effectLst>
                  <a:outerShdw blurRad="38100" dist="38100" dir="2700000" algn="tl">
                    <a:srgbClr val="000000">
                      <a:alpha val="43137"/>
                    </a:srgbClr>
                  </a:outerShdw>
                </a:effectLst>
              </a:rPr>
              <a:t>Semiconductor Memory Types</a:t>
            </a:r>
          </a:p>
        </p:txBody>
      </p:sp>
      <p:sp>
        <p:nvSpPr>
          <p:cNvPr id="161797" name="Rectangle 5"/>
          <p:cNvSpPr>
            <a:spLocks noChangeArrowheads="1"/>
          </p:cNvSpPr>
          <p:nvPr/>
        </p:nvSpPr>
        <p:spPr bwMode="auto">
          <a:xfrm>
            <a:off x="1531938" y="1373188"/>
            <a:ext cx="4557712" cy="0"/>
          </a:xfrm>
          <a:prstGeom prst="rect">
            <a:avLst/>
          </a:prstGeom>
          <a:solidFill>
            <a:srgbClr val="CCFFCC"/>
          </a:solidFill>
          <a:ln w="9525">
            <a:noFill/>
            <a:miter lim="800000"/>
            <a:headEnd/>
            <a:tailEnd/>
          </a:ln>
          <a:effectLst/>
        </p:spPr>
        <p:txBody>
          <a:bodyPr wrap="none" lIns="90000" tIns="46800" rIns="90000" bIns="46800" anchor="ctr">
            <a:prstTxWarp prst="textNoShape">
              <a:avLst/>
            </a:prstTxWarp>
            <a:spAutoFit/>
          </a:bodyPr>
          <a:lstStyle/>
          <a:p>
            <a:endParaRPr lang="en-US" dirty="0"/>
          </a:p>
        </p:txBody>
      </p:sp>
      <p:pic>
        <p:nvPicPr>
          <p:cNvPr id="2050" name="Picture 2"/>
          <p:cNvPicPr>
            <a:picLocks noChangeAspect="1" noChangeArrowheads="1"/>
          </p:cNvPicPr>
          <p:nvPr/>
        </p:nvPicPr>
        <p:blipFill>
          <a:blip r:embed="rId3"/>
          <a:srcRect/>
          <a:stretch>
            <a:fillRect/>
          </a:stretch>
        </p:blipFill>
        <p:spPr bwMode="auto">
          <a:xfrm>
            <a:off x="614363" y="1557338"/>
            <a:ext cx="7915275" cy="3743325"/>
          </a:xfrm>
          <a:prstGeom prst="rect">
            <a:avLst/>
          </a:prstGeom>
          <a:noFill/>
          <a:ln w="9525">
            <a:noFill/>
            <a:miter lim="800000"/>
            <a:headEnd/>
            <a:tailEnd/>
          </a:ln>
          <a:effectLst/>
        </p:spPr>
      </p:pic>
      <p:sp>
        <p:nvSpPr>
          <p:cNvPr id="7" name="Rectangle 6"/>
          <p:cNvSpPr/>
          <p:nvPr/>
        </p:nvSpPr>
        <p:spPr>
          <a:xfrm>
            <a:off x="428596" y="5429264"/>
            <a:ext cx="8358246" cy="1200329"/>
          </a:xfrm>
          <a:prstGeom prst="rect">
            <a:avLst/>
          </a:prstGeom>
        </p:spPr>
        <p:txBody>
          <a:bodyPr wrap="square">
            <a:spAutoFit/>
          </a:bodyPr>
          <a:lstStyle/>
          <a:p>
            <a:r>
              <a:rPr kumimoji="1" lang="en-US" dirty="0"/>
              <a:t>All of the memory types that we will explore in this chapter are random access. That is, individual words of memory are directly accessed through wired-in addressing logic.</a:t>
            </a: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Rectangle 4"/>
          <p:cNvSpPr>
            <a:spLocks noGrp="1" noChangeArrowheads="1"/>
          </p:cNvSpPr>
          <p:nvPr>
            <p:ph type="title"/>
          </p:nvPr>
        </p:nvSpPr>
        <p:spPr>
          <a:xfrm>
            <a:off x="609600" y="533400"/>
            <a:ext cx="7556313" cy="1116106"/>
          </a:xfrm>
        </p:spPr>
        <p:txBody>
          <a:bodyPr/>
          <a:lstStyle/>
          <a:p>
            <a:r>
              <a:rPr lang="en-GB" dirty="0">
                <a:effectLst>
                  <a:outerShdw blurRad="38100" dist="38100" dir="2700000" algn="tl">
                    <a:srgbClr val="000000">
                      <a:alpha val="43137"/>
                    </a:srgbClr>
                  </a:outerShdw>
                </a:effectLst>
              </a:rPr>
              <a:t>Dynamic RAM (DRAM)</a:t>
            </a:r>
          </a:p>
        </p:txBody>
      </p:sp>
      <p:sp>
        <p:nvSpPr>
          <p:cNvPr id="21509" name="Rectangle 5"/>
          <p:cNvSpPr>
            <a:spLocks noGrp="1" noChangeArrowheads="1"/>
          </p:cNvSpPr>
          <p:nvPr>
            <p:ph idx="1"/>
          </p:nvPr>
        </p:nvSpPr>
        <p:spPr>
          <a:xfrm>
            <a:off x="357158" y="2071678"/>
            <a:ext cx="8286808" cy="4572032"/>
          </a:xfrm>
        </p:spPr>
        <p:txBody>
          <a:bodyPr>
            <a:noAutofit/>
          </a:bodyPr>
          <a:lstStyle/>
          <a:p>
            <a:r>
              <a:rPr lang="en-GB" dirty="0">
                <a:solidFill>
                  <a:srgbClr val="002060"/>
                </a:solidFill>
              </a:rPr>
              <a:t>RAM technology is divided into two technologies:</a:t>
            </a:r>
          </a:p>
          <a:p>
            <a:pPr lvl="1"/>
            <a:r>
              <a:rPr lang="en-GB" dirty="0">
                <a:solidFill>
                  <a:srgbClr val="002060"/>
                </a:solidFill>
              </a:rPr>
              <a:t>Dynamic RAM (DRAM)</a:t>
            </a:r>
          </a:p>
          <a:p>
            <a:pPr lvl="1"/>
            <a:r>
              <a:rPr lang="en-GB" dirty="0">
                <a:solidFill>
                  <a:srgbClr val="002060"/>
                </a:solidFill>
              </a:rPr>
              <a:t>Static RAM (SRAM)</a:t>
            </a:r>
          </a:p>
          <a:p>
            <a:pPr marL="228600" lvl="1">
              <a:spcBef>
                <a:spcPts val="2000"/>
              </a:spcBef>
              <a:buClr>
                <a:schemeClr val="accent1"/>
              </a:buClr>
            </a:pPr>
            <a:r>
              <a:rPr lang="en-GB" sz="2000" dirty="0">
                <a:solidFill>
                  <a:srgbClr val="002060"/>
                </a:solidFill>
              </a:rPr>
              <a:t>DRAM</a:t>
            </a:r>
          </a:p>
          <a:p>
            <a:pPr marL="457200" lvl="2">
              <a:spcBef>
                <a:spcPts val="2000"/>
              </a:spcBef>
            </a:pPr>
            <a:r>
              <a:rPr lang="en-GB" sz="2000" dirty="0">
                <a:solidFill>
                  <a:srgbClr val="002060"/>
                </a:solidFill>
              </a:rPr>
              <a:t>Made with cells that store data as charge on capacitors (tụ điện)</a:t>
            </a:r>
          </a:p>
          <a:p>
            <a:pPr marL="457200" lvl="2">
              <a:spcBef>
                <a:spcPts val="2000"/>
              </a:spcBef>
            </a:pPr>
            <a:r>
              <a:rPr lang="en-GB" sz="2000" dirty="0">
                <a:solidFill>
                  <a:srgbClr val="002060"/>
                </a:solidFill>
              </a:rPr>
              <a:t>Presence or absence of charge in a capacitor is interpreted as a binary 1 or 0</a:t>
            </a:r>
          </a:p>
          <a:p>
            <a:pPr marL="457200" lvl="2">
              <a:spcBef>
                <a:spcPts val="2000"/>
              </a:spcBef>
            </a:pPr>
            <a:r>
              <a:rPr lang="en-GB" sz="2000" dirty="0">
                <a:solidFill>
                  <a:srgbClr val="002060"/>
                </a:solidFill>
              </a:rPr>
              <a:t>Requires periodic charge refreshing to maintain data storage</a:t>
            </a:r>
          </a:p>
          <a:p>
            <a:pPr marL="457200" lvl="2">
              <a:spcBef>
                <a:spcPts val="2000"/>
              </a:spcBef>
            </a:pPr>
            <a:r>
              <a:rPr lang="en-GB" sz="2000" dirty="0">
                <a:solidFill>
                  <a:srgbClr val="002060"/>
                </a:solidFill>
              </a:rPr>
              <a:t>The term </a:t>
            </a:r>
            <a:r>
              <a:rPr lang="en-GB" sz="2000" i="1" u="sng" dirty="0">
                <a:solidFill>
                  <a:srgbClr val="002060"/>
                </a:solidFill>
              </a:rPr>
              <a:t>dynamic</a:t>
            </a:r>
            <a:r>
              <a:rPr lang="en-GB" sz="2000" i="1" dirty="0">
                <a:solidFill>
                  <a:srgbClr val="002060"/>
                </a:solidFill>
              </a:rPr>
              <a:t> </a:t>
            </a:r>
            <a:r>
              <a:rPr lang="en-GB" sz="2000" dirty="0">
                <a:solidFill>
                  <a:srgbClr val="002060"/>
                </a:solidFill>
              </a:rPr>
              <a:t>refers to tendency of the stored charge to leak away, even with power continuously applied</a:t>
            </a:r>
          </a:p>
        </p:txBody>
      </p:sp>
      <p:pic>
        <p:nvPicPr>
          <p:cNvPr id="3074" name="Picture 2"/>
          <p:cNvPicPr>
            <a:picLocks noChangeAspect="1" noChangeArrowheads="1"/>
          </p:cNvPicPr>
          <p:nvPr/>
        </p:nvPicPr>
        <p:blipFill>
          <a:blip r:embed="rId3"/>
          <a:srcRect/>
          <a:stretch>
            <a:fillRect/>
          </a:stretch>
        </p:blipFill>
        <p:spPr bwMode="auto">
          <a:xfrm>
            <a:off x="5643570" y="214290"/>
            <a:ext cx="2276475" cy="1847850"/>
          </a:xfrm>
          <a:prstGeom prst="rect">
            <a:avLst/>
          </a:prstGeom>
          <a:noFill/>
          <a:ln w="9525">
            <a:noFill/>
            <a:miter lim="800000"/>
            <a:headEnd/>
            <a:tailEnd/>
          </a:ln>
          <a:effectLst/>
        </p:spPr>
      </p:pic>
      <p:sp>
        <p:nvSpPr>
          <p:cNvPr id="5" name="Rectangle 4"/>
          <p:cNvSpPr/>
          <p:nvPr/>
        </p:nvSpPr>
        <p:spPr>
          <a:xfrm>
            <a:off x="3357554" y="2928934"/>
            <a:ext cx="5357850" cy="57150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t>How Dram cell works? Read by yourself.</a:t>
            </a: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Rectangle 4"/>
          <p:cNvSpPr>
            <a:spLocks noGrp="1" noChangeArrowheads="1"/>
          </p:cNvSpPr>
          <p:nvPr>
            <p:ph type="title"/>
          </p:nvPr>
        </p:nvSpPr>
        <p:spPr>
          <a:xfrm>
            <a:off x="381000" y="500042"/>
            <a:ext cx="4016633" cy="1357322"/>
          </a:xfrm>
        </p:spPr>
        <p:txBody>
          <a:bodyPr>
            <a:noAutofit/>
          </a:bodyPr>
          <a:lstStyle/>
          <a:p>
            <a:pPr algn="ctr"/>
            <a:r>
              <a:rPr lang="en-GB" sz="4400" dirty="0">
                <a:effectLst>
                  <a:outerShdw blurRad="38100" dist="38100" dir="2700000" algn="tl">
                    <a:srgbClr val="000000">
                      <a:alpha val="43137"/>
                    </a:srgbClr>
                  </a:outerShdw>
                </a:effectLst>
              </a:rPr>
              <a:t>Static RAM (SRAM)</a:t>
            </a:r>
          </a:p>
        </p:txBody>
      </p:sp>
      <p:sp>
        <p:nvSpPr>
          <p:cNvPr id="21509" name="Rectangle 5"/>
          <p:cNvSpPr>
            <a:spLocks noGrp="1" noChangeArrowheads="1"/>
          </p:cNvSpPr>
          <p:nvPr>
            <p:ph type="body" sz="half" idx="2"/>
          </p:nvPr>
        </p:nvSpPr>
        <p:spPr>
          <a:xfrm>
            <a:off x="285720" y="2143116"/>
            <a:ext cx="4015304" cy="3535363"/>
          </a:xfrm>
        </p:spPr>
        <p:txBody>
          <a:bodyPr>
            <a:normAutofit/>
          </a:bodyPr>
          <a:lstStyle/>
          <a:p>
            <a:pPr marL="228600" lvl="1" indent="-182880">
              <a:spcBef>
                <a:spcPts val="2000"/>
              </a:spcBef>
              <a:buClr>
                <a:schemeClr val="bg2"/>
              </a:buClr>
              <a:buFont typeface="Wingdings" charset="2"/>
              <a:buChar char="§"/>
            </a:pPr>
            <a:r>
              <a:rPr lang="en-GB" sz="1800" dirty="0">
                <a:solidFill>
                  <a:schemeClr val="bg1"/>
                </a:solidFill>
              </a:rPr>
              <a:t>Digital device that uses the same logic elements used in the processor</a:t>
            </a:r>
          </a:p>
          <a:p>
            <a:pPr marL="228600" lvl="1" indent="-182880">
              <a:spcBef>
                <a:spcPts val="2000"/>
              </a:spcBef>
              <a:buClr>
                <a:schemeClr val="bg2"/>
              </a:buClr>
              <a:buFont typeface="Wingdings" charset="2"/>
              <a:buChar char="§"/>
            </a:pPr>
            <a:r>
              <a:rPr lang="en-GB" sz="1800" dirty="0">
                <a:solidFill>
                  <a:schemeClr val="bg1"/>
                </a:solidFill>
              </a:rPr>
              <a:t>Binary values are stored using traditional flip-flop logic gate configurations</a:t>
            </a:r>
          </a:p>
          <a:p>
            <a:pPr marL="228600" lvl="1" indent="-182880">
              <a:spcBef>
                <a:spcPts val="2000"/>
              </a:spcBef>
              <a:buClr>
                <a:schemeClr val="bg2"/>
              </a:buClr>
              <a:buFont typeface="Wingdings" charset="2"/>
              <a:buChar char="§"/>
            </a:pPr>
            <a:r>
              <a:rPr lang="en-GB" sz="1800" dirty="0">
                <a:solidFill>
                  <a:schemeClr val="bg1"/>
                </a:solidFill>
              </a:rPr>
              <a:t>Will hold its data as long as power is supplied to it</a:t>
            </a:r>
          </a:p>
          <a:p>
            <a:pPr marL="228600" lvl="1">
              <a:spcBef>
                <a:spcPts val="2000"/>
              </a:spcBef>
              <a:buClr>
                <a:schemeClr val="accent1"/>
              </a:buClr>
            </a:pPr>
            <a:endParaRPr lang="en-GB" sz="2000" dirty="0"/>
          </a:p>
        </p:txBody>
      </p:sp>
      <p:pic>
        <p:nvPicPr>
          <p:cNvPr id="4" name="Picture 3"/>
          <p:cNvPicPr>
            <a:picLocks noChangeAspect="1"/>
          </p:cNvPicPr>
          <p:nvPr/>
        </p:nvPicPr>
        <p:blipFill>
          <a:blip r:embed="rId3"/>
          <a:stretch>
            <a:fillRect/>
          </a:stretch>
        </p:blipFill>
        <p:spPr>
          <a:xfrm>
            <a:off x="1048183" y="5072074"/>
            <a:ext cx="2409966" cy="1670908"/>
          </a:xfrm>
          <a:prstGeom prst="rect">
            <a:avLst/>
          </a:prstGeom>
          <a:effectLst>
            <a:softEdge rad="203200"/>
          </a:effectLst>
        </p:spPr>
      </p:pic>
      <p:pic>
        <p:nvPicPr>
          <p:cNvPr id="5122" name="Picture 2"/>
          <p:cNvPicPr>
            <a:picLocks noChangeAspect="1" noChangeArrowheads="1"/>
          </p:cNvPicPr>
          <p:nvPr/>
        </p:nvPicPr>
        <p:blipFill>
          <a:blip r:embed="rId4"/>
          <a:srcRect/>
          <a:stretch>
            <a:fillRect/>
          </a:stretch>
        </p:blipFill>
        <p:spPr bwMode="auto">
          <a:xfrm>
            <a:off x="4357686" y="681986"/>
            <a:ext cx="4781604" cy="5247344"/>
          </a:xfrm>
          <a:prstGeom prst="rect">
            <a:avLst/>
          </a:prstGeom>
          <a:noFill/>
          <a:ln w="9525">
            <a:noFill/>
            <a:miter lim="800000"/>
            <a:headEnd/>
            <a:tailEnd/>
          </a:ln>
          <a:effectLst/>
        </p:spPr>
      </p:pic>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ChangeArrowheads="1"/>
          </p:cNvSpPr>
          <p:nvPr>
            <p:ph type="title"/>
          </p:nvPr>
        </p:nvSpPr>
        <p:spPr>
          <a:xfrm>
            <a:off x="838200" y="304800"/>
            <a:ext cx="5886357" cy="833718"/>
          </a:xfrm>
        </p:spPr>
        <p:txBody>
          <a:bodyPr>
            <a:normAutofit/>
          </a:bodyPr>
          <a:lstStyle/>
          <a:p>
            <a:r>
              <a:rPr lang="en-GB" sz="4000" dirty="0">
                <a:effectLst>
                  <a:outerShdw blurRad="38100" dist="38100" dir="2700000" algn="tl">
                    <a:srgbClr val="000000">
                      <a:alpha val="43137"/>
                    </a:srgbClr>
                  </a:outerShdw>
                </a:effectLst>
              </a:rPr>
              <a:t>SRAM </a:t>
            </a:r>
            <a:r>
              <a:rPr lang="en-GB" sz="4000" dirty="0">
                <a:solidFill>
                  <a:schemeClr val="accent3"/>
                </a:solidFill>
                <a:effectLst>
                  <a:outerShdw blurRad="38100" dist="38100" dir="2700000" algn="tl">
                    <a:srgbClr val="000000">
                      <a:alpha val="43137"/>
                    </a:srgbClr>
                  </a:outerShdw>
                </a:effectLst>
              </a:rPr>
              <a:t>versus </a:t>
            </a:r>
            <a:r>
              <a:rPr lang="en-GB" sz="4000" dirty="0">
                <a:effectLst>
                  <a:outerShdw blurRad="38100" dist="38100" dir="2700000" algn="tl">
                    <a:srgbClr val="000000">
                      <a:alpha val="43137"/>
                    </a:srgbClr>
                  </a:outerShdw>
                </a:effectLst>
              </a:rPr>
              <a:t>DRAM</a:t>
            </a:r>
          </a:p>
        </p:txBody>
      </p:sp>
      <p:sp>
        <p:nvSpPr>
          <p:cNvPr id="158723" name="Rectangle 3"/>
          <p:cNvSpPr>
            <a:spLocks noGrp="1" noChangeArrowheads="1"/>
          </p:cNvSpPr>
          <p:nvPr>
            <p:ph type="body" sz="half" idx="2"/>
          </p:nvPr>
        </p:nvSpPr>
        <p:spPr>
          <a:xfrm>
            <a:off x="71406" y="1447800"/>
            <a:ext cx="6858048" cy="5124472"/>
          </a:xfrm>
        </p:spPr>
        <p:txBody>
          <a:bodyPr>
            <a:noAutofit/>
          </a:bodyPr>
          <a:lstStyle/>
          <a:p>
            <a:pPr marL="228600" indent="-228600">
              <a:spcBef>
                <a:spcPts val="2000"/>
              </a:spcBef>
              <a:buFont typeface="Wingdings" pitchFamily="2" charset="2"/>
              <a:buChar char="n"/>
            </a:pPr>
            <a:r>
              <a:rPr lang="en-GB" sz="2400" b="1" dirty="0">
                <a:solidFill>
                  <a:srgbClr val="002060"/>
                </a:solidFill>
              </a:rPr>
              <a:t>Both volatile: </a:t>
            </a:r>
            <a:r>
              <a:rPr lang="en-GB" sz="2000" dirty="0">
                <a:solidFill>
                  <a:srgbClr val="002060"/>
                </a:solidFill>
              </a:rPr>
              <a:t>Power must be continuously supplied to the memory to preserve the bit values</a:t>
            </a:r>
          </a:p>
          <a:p>
            <a:pPr marL="228600" indent="-228600">
              <a:spcBef>
                <a:spcPts val="2000"/>
              </a:spcBef>
              <a:buFont typeface="Wingdings" pitchFamily="2" charset="2"/>
              <a:buChar char="n"/>
            </a:pPr>
            <a:r>
              <a:rPr lang="en-GB" sz="2400" b="1" dirty="0">
                <a:solidFill>
                  <a:schemeClr val="tx1"/>
                </a:solidFill>
              </a:rPr>
              <a:t>Dynamic cell </a:t>
            </a:r>
          </a:p>
          <a:p>
            <a:pPr lvl="1" indent="-228600">
              <a:buFont typeface="Wingdings" pitchFamily="2" charset="2"/>
              <a:buChar char="n"/>
            </a:pPr>
            <a:r>
              <a:rPr lang="en-GB" sz="2000" dirty="0">
                <a:solidFill>
                  <a:schemeClr val="tx1"/>
                </a:solidFill>
              </a:rPr>
              <a:t>Simpler to build, smaller</a:t>
            </a:r>
          </a:p>
          <a:p>
            <a:pPr lvl="1" indent="-228600">
              <a:buFont typeface="Wingdings" pitchFamily="2" charset="2"/>
              <a:buChar char="n"/>
            </a:pPr>
            <a:r>
              <a:rPr lang="en-GB" sz="2000" dirty="0">
                <a:solidFill>
                  <a:schemeClr val="tx1"/>
                </a:solidFill>
              </a:rPr>
              <a:t>More dense (smaller cells = more cells per unit area)</a:t>
            </a:r>
          </a:p>
          <a:p>
            <a:pPr lvl="1" indent="-228600">
              <a:buFont typeface="Wingdings" pitchFamily="2" charset="2"/>
              <a:buChar char="n"/>
            </a:pPr>
            <a:r>
              <a:rPr lang="en-GB" sz="2000" dirty="0">
                <a:solidFill>
                  <a:schemeClr val="tx1"/>
                </a:solidFill>
              </a:rPr>
              <a:t>Less expensive</a:t>
            </a:r>
          </a:p>
          <a:p>
            <a:pPr lvl="1" indent="-228600">
              <a:buFont typeface="Wingdings" pitchFamily="2" charset="2"/>
              <a:buChar char="n"/>
            </a:pPr>
            <a:r>
              <a:rPr lang="en-GB" sz="2000" dirty="0">
                <a:solidFill>
                  <a:schemeClr val="tx1"/>
                </a:solidFill>
              </a:rPr>
              <a:t>Requires the supporting refresh circuitry</a:t>
            </a:r>
          </a:p>
          <a:p>
            <a:pPr lvl="1" indent="-228600">
              <a:buFont typeface="Wingdings" pitchFamily="2" charset="2"/>
              <a:buChar char="n"/>
            </a:pPr>
            <a:r>
              <a:rPr lang="en-GB" sz="2000" dirty="0">
                <a:solidFill>
                  <a:schemeClr val="tx1"/>
                </a:solidFill>
              </a:rPr>
              <a:t>Tend to be favored for large memory requirements</a:t>
            </a:r>
          </a:p>
          <a:p>
            <a:pPr lvl="1" indent="-228600">
              <a:buFont typeface="Wingdings" pitchFamily="2" charset="2"/>
              <a:buChar char="n"/>
            </a:pPr>
            <a:r>
              <a:rPr lang="en-GB" sz="2000" dirty="0">
                <a:solidFill>
                  <a:schemeClr val="tx1"/>
                </a:solidFill>
              </a:rPr>
              <a:t>Used for main memory</a:t>
            </a:r>
          </a:p>
          <a:p>
            <a:pPr marL="228600" indent="-228600">
              <a:spcBef>
                <a:spcPts val="2000"/>
              </a:spcBef>
              <a:buFont typeface="Wingdings" pitchFamily="2" charset="2"/>
              <a:buChar char="n"/>
            </a:pPr>
            <a:r>
              <a:rPr lang="en-GB" sz="2400" b="1" dirty="0">
                <a:solidFill>
                  <a:schemeClr val="tx1"/>
                </a:solidFill>
              </a:rPr>
              <a:t>Static</a:t>
            </a:r>
          </a:p>
          <a:p>
            <a:pPr lvl="1" indent="-228600">
              <a:buFont typeface="Wingdings" pitchFamily="2" charset="2"/>
              <a:buChar char="n"/>
            </a:pPr>
            <a:r>
              <a:rPr lang="en-GB" sz="2000" dirty="0">
                <a:solidFill>
                  <a:schemeClr val="tx1"/>
                </a:solidFill>
              </a:rPr>
              <a:t>Faster</a:t>
            </a:r>
          </a:p>
          <a:p>
            <a:pPr lvl="1" indent="-228600">
              <a:buFont typeface="Wingdings" pitchFamily="2" charset="2"/>
              <a:buChar char="n"/>
            </a:pPr>
            <a:r>
              <a:rPr lang="en-GB" sz="2000" dirty="0">
                <a:solidFill>
                  <a:schemeClr val="tx1"/>
                </a:solidFill>
              </a:rPr>
              <a:t>Used for cache memory (both on and off chip)</a:t>
            </a:r>
          </a:p>
          <a:p>
            <a:endParaRPr lang="en-GB" sz="1600" dirty="0">
              <a:solidFill>
                <a:schemeClr val="tx1"/>
              </a:solidFill>
            </a:endParaRPr>
          </a:p>
        </p:txBody>
      </p:sp>
      <p:sp>
        <p:nvSpPr>
          <p:cNvPr id="8" name="Rectangle 7"/>
          <p:cNvSpPr/>
          <p:nvPr/>
        </p:nvSpPr>
        <p:spPr>
          <a:xfrm>
            <a:off x="7086600" y="838200"/>
            <a:ext cx="1573768" cy="707886"/>
          </a:xfrm>
          <a:prstGeom prst="rect">
            <a:avLst/>
          </a:prstGeom>
        </p:spPr>
        <p:txBody>
          <a:bodyPr wrap="none">
            <a:spAutoFit/>
          </a:bodyPr>
          <a:lstStyle/>
          <a:p>
            <a:r>
              <a:rPr lang="en-GB" sz="4000" dirty="0">
                <a:solidFill>
                  <a:schemeClr val="accent1"/>
                </a:solidFill>
                <a:effectLst>
                  <a:outerShdw blurRad="38100" dist="38100" dir="2700000" algn="tl">
                    <a:srgbClr val="000000">
                      <a:alpha val="43137"/>
                    </a:srgbClr>
                  </a:outerShdw>
                </a:effectLst>
                <a:latin typeface="+mj-lt"/>
                <a:ea typeface="+mj-ea"/>
                <a:cs typeface="+mj-cs"/>
              </a:rPr>
              <a:t>SRAM</a:t>
            </a:r>
            <a:endParaRPr lang="en-US" sz="4000" dirty="0">
              <a:solidFill>
                <a:schemeClr val="accent1"/>
              </a:solidFill>
              <a:effectLst>
                <a:outerShdw blurRad="38100" dist="38100" dir="2700000" algn="tl">
                  <a:srgbClr val="000000">
                    <a:alpha val="43137"/>
                  </a:srgbClr>
                </a:outerShdw>
              </a:effectLst>
              <a:latin typeface="+mj-lt"/>
              <a:ea typeface="+mj-ea"/>
              <a:cs typeface="+mj-cs"/>
            </a:endParaRPr>
          </a:p>
        </p:txBody>
      </p:sp>
      <p:sp>
        <p:nvSpPr>
          <p:cNvPr id="9" name="Rectangle 8"/>
          <p:cNvSpPr/>
          <p:nvPr/>
        </p:nvSpPr>
        <p:spPr>
          <a:xfrm>
            <a:off x="7086600" y="2971800"/>
            <a:ext cx="1675459" cy="707886"/>
          </a:xfrm>
          <a:prstGeom prst="rect">
            <a:avLst/>
          </a:prstGeom>
        </p:spPr>
        <p:txBody>
          <a:bodyPr wrap="none">
            <a:spAutoFit/>
          </a:bodyPr>
          <a:lstStyle/>
          <a:p>
            <a:r>
              <a:rPr lang="en-GB" sz="4000" dirty="0">
                <a:solidFill>
                  <a:srgbClr val="FFFFFF"/>
                </a:solidFill>
                <a:effectLst>
                  <a:outerShdw blurRad="38100" dist="38100" dir="2700000" algn="tl">
                    <a:srgbClr val="000000">
                      <a:alpha val="43137"/>
                    </a:srgbClr>
                  </a:outerShdw>
                </a:effectLst>
                <a:latin typeface="+mj-lt"/>
                <a:ea typeface="+mj-ea"/>
                <a:cs typeface="+mj-cs"/>
              </a:rPr>
              <a:t>DRAM</a:t>
            </a:r>
            <a:endParaRPr lang="en-US" sz="4000" dirty="0">
              <a:solidFill>
                <a:srgbClr val="FFFFFF"/>
              </a:solidFill>
              <a:effectLst>
                <a:outerShdw blurRad="38100" dist="38100" dir="2700000" algn="tl">
                  <a:srgbClr val="000000">
                    <a:alpha val="43137"/>
                  </a:srgbClr>
                </a:outerShdw>
              </a:effectLst>
              <a:latin typeface="+mj-lt"/>
              <a:ea typeface="+mj-ea"/>
              <a:cs typeface="+mj-cs"/>
            </a:endParaRPr>
          </a:p>
        </p:txBody>
      </p:sp>
    </p:spTree>
  </p:cSld>
  <p:clrMapOvr>
    <a:masterClrMapping/>
  </p:clrMapOvr>
  <p:transition/>
</p:sld>
</file>

<file path=ppt/theme/theme1.xml><?xml version="1.0" encoding="utf-8"?>
<a:theme xmlns:a="http://schemas.openxmlformats.org/drawingml/2006/main" name="Advantage">
  <a:themeElements>
    <a:clrScheme name="Advantage">
      <a:dk1>
        <a:sysClr val="windowText" lastClr="000000"/>
      </a:dk1>
      <a:lt1>
        <a:sysClr val="window" lastClr="FFFFFF"/>
      </a:lt1>
      <a:dk2>
        <a:srgbClr val="2B142D"/>
      </a:dk2>
      <a:lt2>
        <a:srgbClr val="C3AFCC"/>
      </a:lt2>
      <a:accent1>
        <a:srgbClr val="663366"/>
      </a:accent1>
      <a:accent2>
        <a:srgbClr val="330F42"/>
      </a:accent2>
      <a:accent3>
        <a:srgbClr val="666699"/>
      </a:accent3>
      <a:accent4>
        <a:srgbClr val="999966"/>
      </a:accent4>
      <a:accent5>
        <a:srgbClr val="F7901E"/>
      </a:accent5>
      <a:accent6>
        <a:srgbClr val="A3A101"/>
      </a:accent6>
      <a:hlink>
        <a:srgbClr val="BC5FBC"/>
      </a:hlink>
      <a:folHlink>
        <a:srgbClr val="9775A7"/>
      </a:folHlink>
    </a:clrScheme>
    <a:fontScheme name="Advantage">
      <a:majorFont>
        <a:latin typeface="Rockwell"/>
        <a:ea typeface=""/>
        <a:cs typeface=""/>
        <a:font script="Jpan" typeface="ＭＳ ゴシック"/>
      </a:majorFont>
      <a:minorFont>
        <a:latin typeface="Rockwell"/>
        <a:ea typeface=""/>
        <a:cs typeface=""/>
        <a:font script="Jpan" typeface="ＭＳ ゴシック"/>
      </a:minorFont>
    </a:fontScheme>
    <a:fmtScheme name="Advantage">
      <a:fillStyleLst>
        <a:solidFill>
          <a:schemeClr val="phClr"/>
        </a:solidFill>
        <a:gradFill rotWithShape="1">
          <a:gsLst>
            <a:gs pos="0">
              <a:schemeClr val="phClr">
                <a:tint val="100000"/>
                <a:shade val="40000"/>
                <a:alpha val="100000"/>
                <a:satMod val="150000"/>
                <a:lumMod val="100000"/>
              </a:schemeClr>
            </a:gs>
            <a:gs pos="100000">
              <a:schemeClr val="phClr">
                <a:tint val="70000"/>
                <a:shade val="100000"/>
                <a:alpha val="100000"/>
                <a:satMod val="200000"/>
                <a:lumMod val="100000"/>
              </a:schemeClr>
            </a:gs>
          </a:gsLst>
          <a:lin ang="6000000" scaled="1"/>
        </a:gradFill>
        <a:gradFill rotWithShape="1">
          <a:gsLst>
            <a:gs pos="0">
              <a:schemeClr val="phClr">
                <a:shade val="40000"/>
                <a:alpha val="100000"/>
                <a:satMod val="150000"/>
                <a:lumMod val="100000"/>
              </a:schemeClr>
            </a:gs>
            <a:gs pos="100000">
              <a:schemeClr val="phClr">
                <a:tint val="70000"/>
                <a:shade val="100000"/>
                <a:alpha val="100000"/>
                <a:satMod val="200000"/>
                <a:lumMod val="100000"/>
              </a:schemeClr>
            </a:gs>
          </a:gsLst>
          <a:lin ang="5400000" scaled="1"/>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innerShdw blurRad="50800" dist="25400" dir="13500000">
              <a:srgbClr val="FFFFFF">
                <a:alpha val="75000"/>
              </a:srgbClr>
            </a:innerShdw>
            <a:outerShdw blurRad="63500" dist="25400" dir="5400000" rotWithShape="0">
              <a:srgbClr val="808080">
                <a:alpha val="75000"/>
              </a:srgbClr>
            </a:outerShdw>
          </a:effectLst>
        </a:effectStyle>
        <a:effectStyle>
          <a:effectLst/>
          <a:scene3d>
            <a:camera prst="orthographicFront">
              <a:rot lat="0" lon="0" rev="0"/>
            </a:camera>
            <a:lightRig rig="twoPt" dir="tl">
              <a:rot lat="0" lon="0" rev="4500000"/>
            </a:lightRig>
          </a:scene3d>
          <a:sp3d>
            <a:bevelT w="63500" h="50800"/>
          </a:sp3d>
        </a:effectStyle>
      </a:effectStyleLst>
      <a:bgFillStyleLst>
        <a:solidFill>
          <a:schemeClr val="phClr"/>
        </a:solidFill>
        <a:gradFill rotWithShape="1">
          <a:gsLst>
            <a:gs pos="0">
              <a:schemeClr val="phClr">
                <a:tint val="40000"/>
                <a:satMod val="1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Advantage.thmx</Template>
  <TotalTime>3611</TotalTime>
  <Words>7416</Words>
  <Application>Microsoft Office PowerPoint</Application>
  <PresentationFormat>On-screen Show (4:3)</PresentationFormat>
  <Paragraphs>706</Paragraphs>
  <Slides>37</Slides>
  <Notes>32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37</vt:i4>
      </vt:variant>
    </vt:vector>
  </HeadingPairs>
  <TitlesOfParts>
    <vt:vector size="43" baseType="lpstr">
      <vt:lpstr>ＭＳ Ｐゴシック</vt:lpstr>
      <vt:lpstr>Arial</vt:lpstr>
      <vt:lpstr>Rockwell</vt:lpstr>
      <vt:lpstr>Times New Roman</vt:lpstr>
      <vt:lpstr>Wingdings</vt:lpstr>
      <vt:lpstr>Advantage</vt:lpstr>
      <vt:lpstr>William Stallings, Computer Organization  and Architecture, 9th Edition</vt:lpstr>
      <vt:lpstr>Objectives</vt:lpstr>
      <vt:lpstr>Contents</vt:lpstr>
      <vt:lpstr>5.1- Semiconductor Main Memory</vt:lpstr>
      <vt:lpstr>Organization</vt:lpstr>
      <vt:lpstr>Semiconductor Memory Types</vt:lpstr>
      <vt:lpstr>Dynamic RAM (DRAM)</vt:lpstr>
      <vt:lpstr>Static RAM (SRAM)</vt:lpstr>
      <vt:lpstr>SRAM versus DRAM</vt:lpstr>
      <vt:lpstr>Read Only Memory (ROM)</vt:lpstr>
      <vt:lpstr>Programmable ROM (PROM)</vt:lpstr>
      <vt:lpstr>Read-Mostly Memory</vt:lpstr>
      <vt:lpstr>Typical 16 Mb DRAM (4M x 4)</vt:lpstr>
      <vt:lpstr>Chip Packaging</vt:lpstr>
      <vt:lpstr>PowerPoint Presentation</vt:lpstr>
      <vt:lpstr>1MByte Module Organization</vt:lpstr>
      <vt:lpstr>Interleaved Memory</vt:lpstr>
      <vt:lpstr>5.2- Error Correction</vt:lpstr>
      <vt:lpstr>Error Correcting Code (ECC) Function</vt:lpstr>
      <vt:lpstr>Hamming  Error  Correcting  Code</vt:lpstr>
      <vt:lpstr>Increase in Word Length with ECC</vt:lpstr>
      <vt:lpstr>Layout of Data Bits and Check Bits</vt:lpstr>
      <vt:lpstr>Check Bit Calculation</vt:lpstr>
      <vt:lpstr>Hamming SEC-DED Code Single-Error Correcting/Double-Error Detecting</vt:lpstr>
      <vt:lpstr>PowerPoint Presentation</vt:lpstr>
      <vt:lpstr>5.3- Advanced DRAM Organization</vt:lpstr>
      <vt:lpstr>Synchronous DRAM (SDRAM)</vt:lpstr>
      <vt:lpstr>SDRAM</vt:lpstr>
      <vt:lpstr>SDRAM Pin Assignments</vt:lpstr>
      <vt:lpstr>SDRAM Read Timing</vt:lpstr>
      <vt:lpstr>RDRAM</vt:lpstr>
      <vt:lpstr>RDRAM Structure</vt:lpstr>
      <vt:lpstr>Double Data Rate SDRAM  (DDR SDRAM)</vt:lpstr>
      <vt:lpstr>DDR SDRAM  Read Timing</vt:lpstr>
      <vt:lpstr>Cache DRAM (CDRAM)</vt:lpstr>
      <vt:lpstr>Exercises</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05 Internal Memory</dc:title>
  <dc:creator>Adrian J Pullin</dc:creator>
  <cp:lastModifiedBy>Thanh Thanh</cp:lastModifiedBy>
  <cp:revision>140</cp:revision>
  <dcterms:created xsi:type="dcterms:W3CDTF">2012-06-20T14:41:03Z</dcterms:created>
  <dcterms:modified xsi:type="dcterms:W3CDTF">2018-09-23T14:52:13Z</dcterms:modified>
</cp:coreProperties>
</file>