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88982" autoAdjust="0"/>
  </p:normalViewPr>
  <p:slideViewPr>
    <p:cSldViewPr>
      <p:cViewPr varScale="1">
        <p:scale>
          <a:sx n="64" d="100"/>
          <a:sy n="64" d="100"/>
        </p:scale>
        <p:origin x="558"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a:solidFill>
                <a:srgbClr val="002060"/>
              </a:solidFill>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a:t>Also referred to as </a:t>
          </a:r>
          <a:r>
            <a:rPr lang="en-US" sz="1800" i="1" dirty="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6796C31D-D50E-9941-9219-732C0A97C6E6}" srcId="{A0FE24AE-09FF-9A4A-9657-51866483B5CE}" destId="{CD61BE16-52DD-5449-B110-7E5591E905CA}" srcOrd="1" destOrd="0" parTransId="{81CFD568-4C7F-C74E-B94C-F891041E31BC}" sibTransId="{19F540C6-2791-274E-96DC-D3634DEEAA4E}"/>
    <dgm:cxn modelId="{E3C53A1E-54A4-F44D-A335-018EA5061449}" type="presOf" srcId="{BCB9639E-16A4-AC44-9331-45AF99368057}" destId="{1F6A97C5-F3A9-E94F-905E-0E5EEFB98187}"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52087324-CD50-864E-B232-F202CBB40BD2}" type="presOf" srcId="{1DAAC1CB-4715-F347-80BA-24406AEB247B}" destId="{887124B2-DCF2-7348-9A24-03BDFAC773C6}" srcOrd="1" destOrd="1"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14228737-9488-2144-BE32-477ABC682697}" type="presOf" srcId="{ACF38634-81AD-0D48-B651-7D0D6C553136}" destId="{887124B2-DCF2-7348-9A24-03BDFAC773C6}" srcOrd="1" destOrd="9"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D8D54744-D7A4-EE49-86A5-65B495BB3A05}" srcId="{598CD63E-A291-2B4B-9A76-A6B25AF2BE1F}" destId="{ACF38634-81AD-0D48-B651-7D0D6C553136}" srcOrd="1" destOrd="0" parTransId="{532D61AB-3B28-0641-9F97-BA795ED2DC20}" sibTransId="{9C877795-57FE-2342-80EC-8CED6CC23819}"/>
    <dgm:cxn modelId="{B4CF7D64-80F0-C844-BB0C-25FF58DF6BB3}" type="presOf" srcId="{98FF5C87-34E8-A74C-9290-1DF6EEAC886D}" destId="{887124B2-DCF2-7348-9A24-03BDFAC773C6}" srcOrd="1" destOrd="3"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4536A677-0CD6-FF40-BA31-7DB0F319AF62}" type="presOf" srcId="{06F087F8-B506-1B41-8B40-C1691648366C}" destId="{887124B2-DCF2-7348-9A24-03BDFAC773C6}" srcOrd="1" destOrd="5"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9B6DB19B-F11A-5C4B-8761-3CF8C034CCE2}" type="presOf" srcId="{598CD63E-A291-2B4B-9A76-A6B25AF2BE1F}" destId="{C1F890E0-24C4-D642-8884-C9B159244FFE}" srcOrd="0" destOrd="7"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CDA79AAE-8CBC-534E-90AF-37EE393DA5B8}" type="presOf" srcId="{511BB6DD-96D4-4D4B-9E9B-6ABB3B02BC83}" destId="{887124B2-DCF2-7348-9A24-03BDFAC773C6}" srcOrd="1"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E2E159B2-1791-A240-9E6A-97D00125ECEA}" type="presOf" srcId="{2D59797C-7B77-5C45-9F45-B471200144CC}" destId="{4921A1A8-6658-C946-81EC-1BBCEEEDE982}" srcOrd="0" destOrd="0"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a:t>Register or set of registers that contain </a:t>
          </a:r>
          <a:r>
            <a:rPr lang="en-US" sz="2800" dirty="0">
              <a:solidFill>
                <a:srgbClr val="FF0000"/>
              </a:solidFill>
            </a:rPr>
            <a:t>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a:solidFill>
                <a:srgbClr val="0000CC"/>
              </a:solidFill>
            </a:rPr>
            <a:t>Common fields or flags include</a:t>
          </a:r>
          <a:r>
            <a:rPr lang="en-US" sz="2800" dirty="0"/>
            <a:t>:</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pt>
  </dgm:ptLst>
  <dgm:cxnLst>
    <dgm:cxn modelId="{621F0006-92D2-C148-88A0-283DBB2C8F3B}" type="presOf" srcId="{D88FECE5-5FC3-0B4A-B7D9-66A3BD92AB68}" destId="{20F573A9-C3CE-6E4D-8FF9-E946479E33E0}" srcOrd="0" destOrd="6" presId="urn:microsoft.com/office/officeart/2005/8/layout/arrow4"/>
    <dgm:cxn modelId="{1252901D-A7F0-BA43-BD4D-DC84F8B2E66F}" type="presOf" srcId="{4C25EF1F-2B52-1A49-996A-69288106C6D8}" destId="{20F573A9-C3CE-6E4D-8FF9-E946479E33E0}" srcOrd="0" destOrd="2" presId="urn:microsoft.com/office/officeart/2005/8/layout/arrow4"/>
    <dgm:cxn modelId="{095ED521-D2CC-7E47-8499-0975E01F78B2}" type="presOf" srcId="{C38BB5B9-C9C6-784E-86C7-565A576E006C}" destId="{20F573A9-C3CE-6E4D-8FF9-E946479E33E0}" srcOrd="0" destOrd="4"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7A248969-10F8-F748-8560-D187512113EA}" type="presOf" srcId="{3624604C-F1E1-724B-A085-66D556D96BC3}" destId="{20F573A9-C3CE-6E4D-8FF9-E946479E33E0}" srcOrd="0" destOrd="7"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B70FE954-9617-8441-B007-95D9514E94EB}" srcId="{BD6D24BD-E548-9A4A-855D-6C225FD31DCB}" destId="{C38BB5B9-C9C6-784E-86C7-565A576E006C}" srcOrd="3" destOrd="0" parTransId="{350000F1-E51D-2D4A-98F9-9A8FA001818E}" sibTransId="{D6539CDB-D55A-8E44-8B60-F9382D57AE08}"/>
    <dgm:cxn modelId="{2B413D94-028C-0248-8811-2527F21973F3}" type="presOf" srcId="{AE179C10-8D0E-FC4E-B58C-24E89F87024F}" destId="{20F573A9-C3CE-6E4D-8FF9-E946479E33E0}" srcOrd="0" destOrd="1" presId="urn:microsoft.com/office/officeart/2005/8/layout/arrow4"/>
    <dgm:cxn modelId="{CCB9949D-12C8-7240-BD12-A3C7F099828E}" type="presOf" srcId="{BD6D24BD-E548-9A4A-855D-6C225FD31DCB}" destId="{20F573A9-C3CE-6E4D-8FF9-E946479E33E0}" srcOrd="0" destOrd="0"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A53ADBAA-E375-8D49-A2C2-53382B42842E}" type="presOf" srcId="{7CD53D11-14A8-BB47-93CB-4BC9BBFDA16C}" destId="{CFF95017-E622-CB47-81A6-7B8D3D03A33B}" srcOrd="0" destOrd="0" presId="urn:microsoft.com/office/officeart/2005/8/layout/arrow4"/>
    <dgm:cxn modelId="{3A0AE0B4-FB87-134C-B0AC-4CCB32380A4D}" type="presOf" srcId="{07EFF1AF-5A02-EA4E-B19A-96E78F350787}" destId="{20F573A9-C3CE-6E4D-8FF9-E946479E33E0}" srcOrd="0" destOrd="3"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a:solidFill>
                <a:srgbClr val="FF0000"/>
              </a:solidFill>
            </a:rPr>
            <a:t>Fetch</a:t>
          </a: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a:solidFill>
                <a:srgbClr val="FF0000"/>
              </a:solidFill>
            </a:rPr>
            <a:t>Read the </a:t>
          </a:r>
          <a:r>
            <a:rPr lang="en-US" sz="1600" b="1" dirty="0">
              <a:solidFill>
                <a:srgbClr val="FF0000"/>
              </a:solidFill>
            </a:rPr>
            <a:t>next instruction </a:t>
          </a:r>
          <a:r>
            <a:rPr lang="en-US" sz="1600" dirty="0">
              <a:solidFill>
                <a:srgbClr val="FF0000"/>
              </a:solidFill>
            </a:rPr>
            <a:t>from memory into the processor</a:t>
          </a: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a:solidFill>
                <a:srgbClr val="0000CC"/>
              </a:solidFill>
            </a:rPr>
            <a:t>Execute</a:t>
          </a: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a:solidFill>
                <a:srgbClr val="0000CC"/>
              </a:solidFill>
            </a:rPr>
            <a:t>Interpret the </a:t>
          </a:r>
          <a:r>
            <a:rPr lang="en-US" sz="1600" b="1" dirty="0">
              <a:solidFill>
                <a:srgbClr val="0000CC"/>
              </a:solidFill>
            </a:rPr>
            <a:t>opcode </a:t>
          </a:r>
          <a:r>
            <a:rPr lang="en-US" sz="1600" dirty="0">
              <a:solidFill>
                <a:srgbClr val="0000CC"/>
              </a:solidFill>
            </a:rPr>
            <a:t>and </a:t>
          </a:r>
          <a:r>
            <a:rPr lang="en-US" sz="1600" b="1" dirty="0">
              <a:solidFill>
                <a:srgbClr val="0000CC"/>
              </a:solidFill>
            </a:rPr>
            <a:t>perform</a:t>
          </a:r>
          <a:r>
            <a:rPr lang="en-US" sz="1600" dirty="0">
              <a:solidFill>
                <a:srgbClr val="0000CC"/>
              </a:solidFill>
            </a:rPr>
            <a:t> the indicated operation</a:t>
          </a: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a:t>Interrupt </a:t>
          </a:r>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a:t>If interrupts are enabled and an interrupt has occurred, </a:t>
          </a:r>
          <a:r>
            <a:rPr lang="en-US" sz="1600" b="1" dirty="0"/>
            <a:t>save the current process state and service the interrupt</a:t>
          </a:r>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AC9D0144-47C9-FA4D-BE87-F427F24653B0}" type="presOf" srcId="{7C2196FF-39C8-E140-B37A-13AC3B7711A2}" destId="{DC38F41A-7026-F74C-AC4B-78ED7376BF67}"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110A2771-442D-A04E-8420-1199E1A09BBD}" type="presOf" srcId="{B67C3CE5-CF88-2546-A775-40C9C279EB36}" destId="{BB51A060-E74F-BA43-988A-F74B2DB43A08}"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EE81858A-6223-3A4B-8511-24124C684A42}" type="presOf" srcId="{790CC5E7-EBE8-EE47-814E-DDFB6563CF62}" destId="{0AEDDD63-D148-C04E-AE73-900A9CB76940}"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F188ECC-B2B7-6F43-94FD-8178C2D5860B}" type="presOf" srcId="{FAA0F2C6-C41B-964C-92B1-8515E277C50C}" destId="{44366298-FD9B-5A4A-9783-59C231A2AEE2}"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F07D23E3-1927-E742-A6DF-14035AD5F2A7}" type="presOf" srcId="{918D2150-EAA7-B84E-B1F6-92CA50A8FB72}" destId="{7336A106-E8E5-7842-B744-5DA305419486}"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13B091F8-E181-A14A-B8AF-751C554817D0}" type="presOf" srcId="{E9DC148B-85D3-3B4E-B8EB-6B25518CC616}" destId="{4C89960E-E5D9-D046-8D4B-DD02582B7D3A}"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a:t>Similar to the use of an </a:t>
          </a:r>
          <a:r>
            <a:rPr lang="en-US" sz="2000" b="0" dirty="0">
              <a:solidFill>
                <a:schemeClr val="tx1"/>
              </a:solidFill>
            </a:rPr>
            <a:t>assembly line  </a:t>
          </a:r>
          <a:r>
            <a:rPr lang="en-US" sz="2000" b="0" dirty="0"/>
            <a:t>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a:solidFill>
                <a:srgbClr val="FF0000"/>
              </a:solidFill>
            </a:rPr>
            <a:t>New inputs are accepted at one </a:t>
          </a:r>
          <a:r>
            <a:rPr lang="en-US" sz="2000" b="0" dirty="0"/>
            <a:t>end before previously accepted inputs appear as </a:t>
          </a:r>
          <a:r>
            <a:rPr lang="en-US" sz="2000" b="0" dirty="0">
              <a:solidFill>
                <a:srgbClr val="FF0000"/>
              </a:solidFill>
            </a:rPr>
            <a:t>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a:t>To apply this concept to instruction execution we must recognize that an </a:t>
          </a:r>
          <a:r>
            <a:rPr lang="en-US" sz="2000" b="0" dirty="0">
              <a:solidFill>
                <a:srgbClr val="FF0000"/>
              </a:solidFill>
            </a:rPr>
            <a:t>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a:solidFill>
                <a:srgbClr val="002060"/>
              </a:solidFill>
            </a:rPr>
            <a:t>Occur when the pipeline, or </a:t>
          </a:r>
          <a:r>
            <a:rPr lang="en-US" b="1" dirty="0">
              <a:solidFill>
                <a:srgbClr val="FF0000"/>
              </a:solidFill>
            </a:rPr>
            <a:t>some portion </a:t>
          </a:r>
          <a:r>
            <a:rPr lang="en-US" dirty="0">
              <a:solidFill>
                <a:srgbClr val="002060"/>
              </a:solidFill>
            </a:rPr>
            <a:t>of the pipeline, must </a:t>
          </a:r>
          <a:r>
            <a:rPr lang="en-US" b="1" dirty="0">
              <a:solidFill>
                <a:srgbClr val="FF0000"/>
              </a:solidFill>
            </a:rPr>
            <a:t>stall</a:t>
          </a:r>
          <a:r>
            <a:rPr lang="en-US" dirty="0">
              <a:solidFill>
                <a:srgbClr val="002060"/>
              </a:solidFill>
            </a:rPr>
            <a:t> (trì hoãn)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solidFill>
                <a:srgbClr val="002060"/>
              </a:solidFill>
            </a:rPr>
            <a:t>Also referred to as a </a:t>
          </a:r>
          <a:r>
            <a:rPr lang="en-GB" b="1" i="1" dirty="0">
              <a:solidFill>
                <a:srgbClr val="FF0000"/>
              </a:solidFill>
            </a:rPr>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solidFill>
                <a:srgbClr val="002060"/>
              </a:solidFill>
            </a:rPr>
            <a:t>There are three </a:t>
          </a:r>
          <a:r>
            <a:rPr lang="en-US" b="1" dirty="0">
              <a:solidFill>
                <a:srgbClr val="FF0000"/>
              </a:solidFill>
            </a:rPr>
            <a:t>types</a:t>
          </a:r>
          <a:r>
            <a:rPr lang="en-US" dirty="0">
              <a:solidFill>
                <a:srgbClr val="002060"/>
              </a:solidFill>
            </a:rPr>
            <a:t>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a:solidFill>
                <a:srgbClr val="FF0000"/>
              </a:solidFill>
            </a:rPr>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a:solidFill>
                <a:srgbClr val="FF0000"/>
              </a:solidFill>
            </a:rPr>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a:solidFill>
                <a:srgbClr val="FF0000"/>
              </a:solidFill>
            </a:rPr>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a:t>A simple pipeline suffers a penalty for a branch instruction because it must choose one of two instructions to fetch next and may make the wrong choice</a:t>
          </a: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a:t>A </a:t>
          </a:r>
          <a:r>
            <a:rPr lang="en-US" dirty="0">
              <a:solidFill>
                <a:schemeClr val="accent6">
                  <a:lumMod val="60000"/>
                  <a:lumOff val="40000"/>
                </a:schemeClr>
              </a:solidFill>
            </a:rPr>
            <a:t>brute-force</a:t>
          </a:r>
          <a:r>
            <a:rPr lang="en-US" dirty="0"/>
            <a:t> approach is to replicate the initial portions of the pipeline and allow the pipeline to </a:t>
          </a:r>
          <a:r>
            <a:rPr lang="en-US" dirty="0">
              <a:solidFill>
                <a:schemeClr val="accent6">
                  <a:lumMod val="60000"/>
                  <a:lumOff val="40000"/>
                </a:schemeClr>
              </a:solidFill>
            </a:rPr>
            <a:t>fetch both instructions</a:t>
          </a:r>
          <a:r>
            <a:rPr lang="en-US" dirty="0"/>
            <a:t>, making use of two streams</a:t>
          </a: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a:t>Drawbacks:</a:t>
          </a: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a:solidFill>
                <a:schemeClr val="bg2">
                  <a:lumMod val="20000"/>
                  <a:lumOff val="80000"/>
                </a:schemeClr>
              </a:solidFill>
            </a:rPr>
            <a:t>With multiple pipelines there are contention delays for access to the registers and to memory</a:t>
          </a: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a:solidFill>
                <a:schemeClr val="bg2">
                  <a:lumMod val="20000"/>
                  <a:lumOff val="80000"/>
                </a:schemeClr>
              </a:solidFill>
            </a:rPr>
            <a:t>Additional branch instructions may enter the pipeline before the original branch decision is resolved</a:t>
          </a: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DB4AB602-8F11-6E4C-93DE-8FA998647EDB}" srcId="{F7C28206-C5DF-2E47-B879-DA4DA558AFBC}" destId="{50B1BE64-80BA-2149-98EE-DB65FA243F0F}" srcOrd="0" destOrd="0" parTransId="{F098B388-47A0-084F-9F61-6CEF8003BE88}" sibTransId="{607F8CFC-31F1-1C4D-B637-17C7B2367361}"/>
    <dgm:cxn modelId="{2FF88A03-0DF6-B640-874E-83A83FE33B05}" type="presOf" srcId="{39978387-B0D6-D84E-AA46-3A520135027A}" destId="{5060755F-F956-E84A-87B1-21AF6D18324A}" srcOrd="1" destOrd="0"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BD86D643-224D-0D47-9214-85AFD3D6BD38}" type="presOf" srcId="{50B1BE64-80BA-2149-98EE-DB65FA243F0F}" destId="{B1F79EE3-7A7D-C44F-9D34-BEFD90CE1B1A}" srcOrd="0" destOrd="1" presId="urn:microsoft.com/office/officeart/2005/8/layout/vProcess5"/>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8304EB85-4CBA-104C-B122-F12FEFC5BFDA}" type="presOf" srcId="{5A3AEB8B-595F-1E45-9F85-8D83834C2EEC}" destId="{6FDFFF18-36D5-5D4F-B0AE-F276F8B05AAD}" srcOrd="0" destOrd="0" presId="urn:microsoft.com/office/officeart/2005/8/layout/vProcess5"/>
    <dgm:cxn modelId="{693FC98F-F56E-A34D-80C0-C13CBE478616}" type="presOf" srcId="{2312EE13-3DD8-BD42-816C-78C8111CAF08}" destId="{33977D92-97FB-F544-BA82-DF14FC65451D}" srcOrd="1"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307C25C3-280E-CA48-AB2F-1AF6438BA8D6}" type="presOf" srcId="{2EB7D3ED-9D99-4645-995D-BC872FF6B808}" destId="{3ED912AA-9F9D-CD47-B60C-545F31A5E796}"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229012E8-AFDD-CE49-A60E-4DC34D836D8C}" type="presOf" srcId="{F7C28206-C5DF-2E47-B879-DA4DA558AFBC}" destId="{892E51B9-018D-B04E-8548-45EC799DD941}"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94982" y="1661195"/>
          <a:ext cx="1820097" cy="280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rot="12780266">
          <a:off x="646028" y="3466739"/>
          <a:ext cx="1670340" cy="2481601"/>
        </a:xfrm>
        <a:prstGeom prst="circularArrow">
          <a:avLst>
            <a:gd name="adj1" fmla="val 770"/>
            <a:gd name="adj2" fmla="val 89784"/>
            <a:gd name="adj3" fmla="val 2008332"/>
            <a:gd name="adj4" fmla="val 9167526"/>
            <a:gd name="adj5" fmla="val 899"/>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202317" y="1926523"/>
          <a:ext cx="1617258" cy="216735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t>Referenced by means of the machine language that the processor executes</a:t>
          </a:r>
        </a:p>
      </dsp:txBody>
      <dsp:txXfrm>
        <a:off x="249685" y="1973891"/>
        <a:ext cx="1522522" cy="2072617"/>
      </dsp:txXfrm>
    </dsp:sp>
    <dsp:sp modelId="{C1F890E0-24C4-D642-8884-C9B159244FFE}">
      <dsp:nvSpPr>
        <dsp:cNvPr id="0" name=""/>
        <dsp:cNvSpPr/>
      </dsp:nvSpPr>
      <dsp:spPr>
        <a:xfrm>
          <a:off x="2090440" y="511364"/>
          <a:ext cx="6981698" cy="5669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a:solidFill>
                <a:srgbClr val="002060"/>
              </a:solidFill>
            </a:rPr>
            <a:t>General purpose</a:t>
          </a:r>
        </a:p>
        <a:p>
          <a:pPr marL="342900" lvl="2" indent="-171450" algn="l" defTabSz="800100" rtl="0">
            <a:lnSpc>
              <a:spcPct val="90000"/>
            </a:lnSpc>
            <a:spcBef>
              <a:spcPct val="0"/>
            </a:spcBef>
            <a:spcAft>
              <a:spcPct val="15000"/>
            </a:spcAft>
            <a:buChar char="•"/>
          </a:pPr>
          <a:r>
            <a:rPr lang="en-US" sz="1800" kern="1200" dirty="0"/>
            <a:t>Can be assigned to a variety of functions by the programmer</a:t>
          </a:r>
        </a:p>
        <a:p>
          <a:pPr marL="171450" lvl="1" indent="-171450" algn="l" defTabSz="800100" rtl="0">
            <a:lnSpc>
              <a:spcPct val="90000"/>
            </a:lnSpc>
            <a:spcBef>
              <a:spcPct val="0"/>
            </a:spcBef>
            <a:spcAft>
              <a:spcPct val="15000"/>
            </a:spcAft>
            <a:buChar char="•"/>
          </a:pPr>
          <a:r>
            <a:rPr lang="en-US" sz="1800" b="1" kern="1200" dirty="0">
              <a:solidFill>
                <a:srgbClr val="002060"/>
              </a:solidFill>
            </a:rPr>
            <a:t>Data</a:t>
          </a:r>
        </a:p>
        <a:p>
          <a:pPr marL="342900" lvl="2" indent="-171450" algn="l" defTabSz="800100" rtl="0">
            <a:lnSpc>
              <a:spcPct val="90000"/>
            </a:lnSpc>
            <a:spcBef>
              <a:spcPct val="0"/>
            </a:spcBef>
            <a:spcAft>
              <a:spcPct val="15000"/>
            </a:spcAft>
            <a:buChar char="•"/>
          </a:pPr>
          <a:r>
            <a:rPr lang="en-US" sz="1800" kern="1200" dirty="0"/>
            <a:t>May be used only to hold data and cannot be employed in the calculation of an operand address</a:t>
          </a:r>
        </a:p>
        <a:p>
          <a:pPr marL="171450" lvl="1" indent="-171450" algn="l" defTabSz="800100" rtl="0">
            <a:lnSpc>
              <a:spcPct val="90000"/>
            </a:lnSpc>
            <a:spcBef>
              <a:spcPct val="0"/>
            </a:spcBef>
            <a:spcAft>
              <a:spcPct val="15000"/>
            </a:spcAft>
            <a:buChar char="•"/>
          </a:pPr>
          <a:r>
            <a:rPr lang="en-US" sz="1800" b="1" kern="1200" dirty="0">
              <a:solidFill>
                <a:srgbClr val="002060"/>
              </a:solidFill>
            </a:rPr>
            <a:t>Address</a:t>
          </a:r>
        </a:p>
        <a:p>
          <a:pPr marL="342900" lvl="2" indent="-171450" algn="l" defTabSz="800100" rtl="0">
            <a:lnSpc>
              <a:spcPct val="90000"/>
            </a:lnSpc>
            <a:spcBef>
              <a:spcPct val="0"/>
            </a:spcBef>
            <a:spcAft>
              <a:spcPct val="15000"/>
            </a:spcAft>
            <a:buChar char="•"/>
          </a:pPr>
          <a:r>
            <a:rPr lang="en-US" sz="1800" kern="1200" dirty="0"/>
            <a:t>May be somewhat general purpose or may be devoted to a particular addressing mode</a:t>
          </a:r>
        </a:p>
        <a:p>
          <a:pPr marL="342900" lvl="2" indent="-171450" algn="l" defTabSz="800100" rtl="0">
            <a:lnSpc>
              <a:spcPct val="90000"/>
            </a:lnSpc>
            <a:spcBef>
              <a:spcPct val="0"/>
            </a:spcBef>
            <a:spcAft>
              <a:spcPct val="15000"/>
            </a:spcAft>
            <a:buChar char="•"/>
          </a:pPr>
          <a:r>
            <a:rPr lang="en-US" sz="1800" kern="1200" dirty="0"/>
            <a:t>Examples:  segment pointers, index registers, stack pointer</a:t>
          </a:r>
        </a:p>
        <a:p>
          <a:pPr marL="171450" lvl="1" indent="-171450" algn="l" defTabSz="800100" rtl="0">
            <a:lnSpc>
              <a:spcPct val="90000"/>
            </a:lnSpc>
            <a:spcBef>
              <a:spcPct val="0"/>
            </a:spcBef>
            <a:spcAft>
              <a:spcPct val="15000"/>
            </a:spcAft>
            <a:buChar char="•"/>
          </a:pPr>
          <a:r>
            <a:rPr lang="en-US" sz="1800" b="1" kern="1200" dirty="0">
              <a:solidFill>
                <a:srgbClr val="002060"/>
              </a:solidFill>
            </a:rPr>
            <a:t>Condition codes</a:t>
          </a:r>
        </a:p>
        <a:p>
          <a:pPr marL="342900" lvl="2" indent="-171450" algn="l" defTabSz="800100" rtl="0">
            <a:lnSpc>
              <a:spcPct val="90000"/>
            </a:lnSpc>
            <a:spcBef>
              <a:spcPct val="0"/>
            </a:spcBef>
            <a:spcAft>
              <a:spcPct val="15000"/>
            </a:spcAft>
            <a:buChar char="•"/>
          </a:pPr>
          <a:r>
            <a:rPr lang="en-US" sz="1800" kern="1200" dirty="0"/>
            <a:t>Also referred to as </a:t>
          </a:r>
          <a:r>
            <a:rPr lang="en-US" sz="1800" i="1" kern="1200" dirty="0"/>
            <a:t>flags</a:t>
          </a:r>
          <a:endParaRPr lang="en-US" sz="1800" kern="1200" dirty="0"/>
        </a:p>
        <a:p>
          <a:pPr marL="342900" lvl="2" indent="-171450" algn="l" defTabSz="800100" rtl="0">
            <a:lnSpc>
              <a:spcPct val="90000"/>
            </a:lnSpc>
            <a:spcBef>
              <a:spcPct val="0"/>
            </a:spcBef>
            <a:spcAft>
              <a:spcPct val="15000"/>
            </a:spcAft>
            <a:buChar char="•"/>
          </a:pPr>
          <a:r>
            <a:rPr lang="en-US" sz="1800" kern="1200" dirty="0"/>
            <a:t>Bits set by the processor hardware as the result of operations</a:t>
          </a:r>
        </a:p>
      </dsp:txBody>
      <dsp:txXfrm>
        <a:off x="2220919" y="1856814"/>
        <a:ext cx="6720740" cy="4193935"/>
      </dsp:txXfrm>
    </dsp:sp>
    <dsp:sp modelId="{1F6A97C5-F3A9-E94F-905E-0E5EEFB98187}">
      <dsp:nvSpPr>
        <dsp:cNvPr id="0" name=""/>
        <dsp:cNvSpPr/>
      </dsp:nvSpPr>
      <dsp:spPr>
        <a:xfrm>
          <a:off x="4276246" y="1419213"/>
          <a:ext cx="2698891" cy="56170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Categories:</a:t>
          </a:r>
        </a:p>
      </dsp:txBody>
      <dsp:txXfrm>
        <a:off x="4292698" y="1435665"/>
        <a:ext cx="2665987" cy="528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282987"/>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282987"/>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t>Register or set of registers that contain </a:t>
          </a:r>
          <a:r>
            <a:rPr lang="en-US" sz="2800" kern="1200" dirty="0">
              <a:solidFill>
                <a:srgbClr val="FF0000"/>
              </a:solidFill>
            </a:rPr>
            <a:t>status information</a:t>
          </a:r>
        </a:p>
      </dsp:txBody>
      <dsp:txXfrm>
        <a:off x="2787715" y="-282987"/>
        <a:ext cx="4585462" cy="2267712"/>
      </dsp:txXfrm>
    </dsp:sp>
    <dsp:sp modelId="{FAFFC7AD-0AC6-7C42-BAAA-78490EEA3097}">
      <dsp:nvSpPr>
        <dsp:cNvPr id="0" name=""/>
        <dsp:cNvSpPr/>
      </dsp:nvSpPr>
      <dsp:spPr>
        <a:xfrm>
          <a:off x="815147" y="2173700"/>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1607724"/>
          <a:ext cx="4585462" cy="339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rgbClr val="0000CC"/>
              </a:solidFill>
            </a:rPr>
            <a:t>Common fields or flags include</a:t>
          </a:r>
          <a:r>
            <a:rPr lang="en-US" sz="2800" kern="1200" dirty="0"/>
            <a:t>:</a:t>
          </a:r>
        </a:p>
        <a:p>
          <a:pPr marL="228600" lvl="1" indent="-228600" algn="l" defTabSz="889000" rtl="0">
            <a:lnSpc>
              <a:spcPct val="90000"/>
            </a:lnSpc>
            <a:spcBef>
              <a:spcPct val="0"/>
            </a:spcBef>
            <a:spcAft>
              <a:spcPct val="15000"/>
            </a:spcAft>
            <a:buChar char="•"/>
          </a:pPr>
          <a:r>
            <a:rPr lang="en-US" sz="2000" kern="1200" dirty="0"/>
            <a:t>Sign</a:t>
          </a:r>
        </a:p>
        <a:p>
          <a:pPr marL="228600" lvl="1" indent="-228600" algn="l" defTabSz="889000" rtl="0">
            <a:lnSpc>
              <a:spcPct val="90000"/>
            </a:lnSpc>
            <a:spcBef>
              <a:spcPct val="0"/>
            </a:spcBef>
            <a:spcAft>
              <a:spcPct val="15000"/>
            </a:spcAft>
            <a:buChar char="•"/>
          </a:pPr>
          <a:r>
            <a:rPr lang="en-US" sz="2000" kern="1200" dirty="0"/>
            <a:t>Zero</a:t>
          </a:r>
        </a:p>
        <a:p>
          <a:pPr marL="228600" lvl="1" indent="-228600" algn="l" defTabSz="889000" rtl="0">
            <a:lnSpc>
              <a:spcPct val="90000"/>
            </a:lnSpc>
            <a:spcBef>
              <a:spcPct val="0"/>
            </a:spcBef>
            <a:spcAft>
              <a:spcPct val="15000"/>
            </a:spcAft>
            <a:buChar char="•"/>
          </a:pPr>
          <a:r>
            <a:rPr lang="en-US" sz="2000" kern="1200" dirty="0"/>
            <a:t>Carry</a:t>
          </a:r>
        </a:p>
        <a:p>
          <a:pPr marL="228600" lvl="1" indent="-228600" algn="l" defTabSz="889000" rtl="0">
            <a:lnSpc>
              <a:spcPct val="90000"/>
            </a:lnSpc>
            <a:spcBef>
              <a:spcPct val="0"/>
            </a:spcBef>
            <a:spcAft>
              <a:spcPct val="15000"/>
            </a:spcAft>
            <a:buChar char="•"/>
          </a:pPr>
          <a:r>
            <a:rPr lang="en-US" sz="2000" kern="1200" dirty="0"/>
            <a:t>Equal</a:t>
          </a:r>
        </a:p>
        <a:p>
          <a:pPr marL="228600" lvl="1" indent="-228600" algn="l" defTabSz="889000" rtl="0">
            <a:lnSpc>
              <a:spcPct val="90000"/>
            </a:lnSpc>
            <a:spcBef>
              <a:spcPct val="0"/>
            </a:spcBef>
            <a:spcAft>
              <a:spcPct val="15000"/>
            </a:spcAft>
            <a:buChar char="•"/>
          </a:pPr>
          <a:r>
            <a:rPr lang="en-US" sz="2000" kern="1200" dirty="0"/>
            <a:t>Overflow</a:t>
          </a:r>
        </a:p>
        <a:p>
          <a:pPr marL="228600" lvl="1" indent="-228600" algn="l" defTabSz="889000" rtl="0">
            <a:lnSpc>
              <a:spcPct val="90000"/>
            </a:lnSpc>
            <a:spcBef>
              <a:spcPct val="0"/>
            </a:spcBef>
            <a:spcAft>
              <a:spcPct val="15000"/>
            </a:spcAft>
            <a:buChar char="•"/>
          </a:pPr>
          <a:r>
            <a:rPr lang="en-US" sz="2000" kern="1200" dirty="0"/>
            <a:t>Interrupt Enable/Disable</a:t>
          </a:r>
        </a:p>
        <a:p>
          <a:pPr marL="228600" lvl="1" indent="-228600" algn="l" defTabSz="889000" rtl="0">
            <a:lnSpc>
              <a:spcPct val="90000"/>
            </a:lnSpc>
            <a:spcBef>
              <a:spcPct val="0"/>
            </a:spcBef>
            <a:spcAft>
              <a:spcPct val="15000"/>
            </a:spcAft>
            <a:buChar char="•"/>
          </a:pPr>
          <a:r>
            <a:rPr lang="en-US" sz="2000" kern="1200" dirty="0"/>
            <a:t>Supervisor</a:t>
          </a:r>
        </a:p>
      </dsp:txBody>
      <dsp:txXfrm>
        <a:off x="3598359" y="1607724"/>
        <a:ext cx="4585462" cy="3399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297399" y="1476520"/>
          <a:ext cx="2866263" cy="674557"/>
        </a:xfrm>
        <a:custGeom>
          <a:avLst/>
          <a:gdLst/>
          <a:ahLst/>
          <a:cxnLst/>
          <a:rect l="0" t="0" r="0" b="0"/>
          <a:pathLst>
            <a:path>
              <a:moveTo>
                <a:pt x="0" y="0"/>
              </a:moveTo>
              <a:lnTo>
                <a:pt x="0" y="459691"/>
              </a:lnTo>
              <a:lnTo>
                <a:pt x="2866263" y="459691"/>
              </a:lnTo>
              <a:lnTo>
                <a:pt x="2866263"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2023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20234" y="1476520"/>
          <a:ext cx="91440" cy="674557"/>
        </a:xfrm>
        <a:custGeom>
          <a:avLst/>
          <a:gdLst/>
          <a:ahLst/>
          <a:cxnLst/>
          <a:rect l="0" t="0" r="0" b="0"/>
          <a:pathLst>
            <a:path>
              <a:moveTo>
                <a:pt x="77165" y="0"/>
              </a:moveTo>
              <a:lnTo>
                <a:pt x="77165" y="459691"/>
              </a:lnTo>
              <a:lnTo>
                <a:pt x="45720" y="459691"/>
              </a:ln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385415"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31135" y="1476520"/>
          <a:ext cx="2866263" cy="674557"/>
        </a:xfrm>
        <a:custGeom>
          <a:avLst/>
          <a:gdLst/>
          <a:ahLst/>
          <a:cxnLst/>
          <a:rect l="0" t="0" r="0" b="0"/>
          <a:pathLst>
            <a:path>
              <a:moveTo>
                <a:pt x="2866263" y="0"/>
              </a:moveTo>
              <a:lnTo>
                <a:pt x="2866263"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37700"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395411"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Includes the following stages:</a:t>
          </a:r>
        </a:p>
      </dsp:txBody>
      <dsp:txXfrm>
        <a:off x="3438548" y="291665"/>
        <a:ext cx="2233123" cy="1386543"/>
      </dsp:txXfrm>
    </dsp:sp>
    <dsp:sp modelId="{9FB4FFB5-C11F-484E-B2AC-3F8A7722AECD}">
      <dsp:nvSpPr>
        <dsp:cNvPr id="0" name=""/>
        <dsp:cNvSpPr/>
      </dsp:nvSpPr>
      <dsp:spPr>
        <a:xfrm>
          <a:off x="27143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29147"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rPr>
            <a:t>Fetch</a:t>
          </a:r>
        </a:p>
      </dsp:txBody>
      <dsp:txXfrm>
        <a:off x="572284" y="2439041"/>
        <a:ext cx="2233123" cy="1386543"/>
      </dsp:txXfrm>
    </dsp:sp>
    <dsp:sp modelId="{553E2E5B-A13E-FF49-8C45-FB7E75BAA80F}">
      <dsp:nvSpPr>
        <dsp:cNvPr id="0" name=""/>
        <dsp:cNvSpPr/>
      </dsp:nvSpPr>
      <dsp:spPr>
        <a:xfrm>
          <a:off x="27143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29147"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rgbClr val="FF0000"/>
              </a:solidFill>
            </a:rPr>
            <a:t>Read the </a:t>
          </a:r>
          <a:r>
            <a:rPr lang="en-US" sz="1600" b="1" kern="1200" dirty="0">
              <a:solidFill>
                <a:srgbClr val="FF0000"/>
              </a:solidFill>
            </a:rPr>
            <a:t>next instruction </a:t>
          </a:r>
          <a:r>
            <a:rPr lang="en-US" sz="1600" kern="1200" dirty="0">
              <a:solidFill>
                <a:srgbClr val="FF0000"/>
              </a:solidFill>
            </a:rPr>
            <a:t>from memory into the processor</a:t>
          </a:r>
        </a:p>
      </dsp:txBody>
      <dsp:txXfrm>
        <a:off x="572284" y="4586416"/>
        <a:ext cx="2233123" cy="1386543"/>
      </dsp:txXfrm>
    </dsp:sp>
    <dsp:sp modelId="{25DF7365-5D74-DF46-96B5-16D5E6DC1CCA}">
      <dsp:nvSpPr>
        <dsp:cNvPr id="0" name=""/>
        <dsp:cNvSpPr/>
      </dsp:nvSpPr>
      <dsp:spPr>
        <a:xfrm>
          <a:off x="3106255"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36396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0000CC"/>
              </a:solidFill>
            </a:rPr>
            <a:t>Execute</a:t>
          </a:r>
        </a:p>
      </dsp:txBody>
      <dsp:txXfrm>
        <a:off x="3407103" y="2439041"/>
        <a:ext cx="2233123" cy="1386543"/>
      </dsp:txXfrm>
    </dsp:sp>
    <dsp:sp modelId="{2BAF6A3E-78B0-7949-A2B0-6895C6917D8B}">
      <dsp:nvSpPr>
        <dsp:cNvPr id="0" name=""/>
        <dsp:cNvSpPr/>
      </dsp:nvSpPr>
      <dsp:spPr>
        <a:xfrm>
          <a:off x="3106255"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36396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rgbClr val="0000CC"/>
              </a:solidFill>
            </a:rPr>
            <a:t>Interpret the </a:t>
          </a:r>
          <a:r>
            <a:rPr lang="en-US" sz="1600" b="1" kern="1200" dirty="0">
              <a:solidFill>
                <a:srgbClr val="0000CC"/>
              </a:solidFill>
            </a:rPr>
            <a:t>opcode </a:t>
          </a:r>
          <a:r>
            <a:rPr lang="en-US" sz="1600" kern="1200" dirty="0">
              <a:solidFill>
                <a:srgbClr val="0000CC"/>
              </a:solidFill>
            </a:rPr>
            <a:t>and </a:t>
          </a:r>
          <a:r>
            <a:rPr lang="en-US" sz="1600" b="1" kern="1200" dirty="0">
              <a:solidFill>
                <a:srgbClr val="0000CC"/>
              </a:solidFill>
            </a:rPr>
            <a:t>perform</a:t>
          </a:r>
          <a:r>
            <a:rPr lang="en-US" sz="1600" kern="1200" dirty="0">
              <a:solidFill>
                <a:srgbClr val="0000CC"/>
              </a:solidFill>
            </a:rPr>
            <a:t> the indicated operation</a:t>
          </a:r>
        </a:p>
      </dsp:txBody>
      <dsp:txXfrm>
        <a:off x="3407103" y="4586416"/>
        <a:ext cx="2233123" cy="1386543"/>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t>Interrupt </a:t>
          </a:r>
        </a:p>
      </dsp:txBody>
      <dsp:txXfrm>
        <a:off x="6304812" y="2439041"/>
        <a:ext cx="2233123" cy="1386543"/>
      </dsp:txXfrm>
    </dsp:sp>
    <dsp:sp modelId="{421C3655-0911-9049-B8DE-E6E2B6DA48D6}">
      <dsp:nvSpPr>
        <dsp:cNvPr id="0" name=""/>
        <dsp:cNvSpPr/>
      </dsp:nvSpPr>
      <dsp:spPr>
        <a:xfrm>
          <a:off x="5941074" y="4298453"/>
          <a:ext cx="244517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198785" y="4543279"/>
          <a:ext cx="244517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If interrupts are enabled and an interrupt has occurred, </a:t>
          </a:r>
          <a:r>
            <a:rPr lang="en-US" sz="1600" b="1" kern="1200" dirty="0"/>
            <a:t>save the current process state and service the interrupt</a:t>
          </a:r>
        </a:p>
      </dsp:txBody>
      <dsp:txXfrm>
        <a:off x="6241922" y="4586416"/>
        <a:ext cx="2358903" cy="138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2968" y="0"/>
          <a:ext cx="19839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rtl="0">
            <a:lnSpc>
              <a:spcPct val="90000"/>
            </a:lnSpc>
            <a:spcBef>
              <a:spcPct val="0"/>
            </a:spcBef>
            <a:spcAft>
              <a:spcPct val="35000"/>
            </a:spcAft>
            <a:buNone/>
          </a:pPr>
          <a:r>
            <a:rPr lang="en-US" sz="2000" b="0" kern="1200" dirty="0"/>
            <a:t>Similar to the use of an </a:t>
          </a:r>
          <a:r>
            <a:rPr lang="en-US" sz="2000" b="0" kern="1200" dirty="0">
              <a:solidFill>
                <a:schemeClr val="tx1"/>
              </a:solidFill>
            </a:rPr>
            <a:t>assembly line  </a:t>
          </a:r>
          <a:r>
            <a:rPr lang="en-US" sz="2000" b="0" kern="1200" dirty="0"/>
            <a:t>in a manufacturing plant</a:t>
          </a:r>
        </a:p>
      </dsp:txBody>
      <dsp:txXfrm>
        <a:off x="2968" y="0"/>
        <a:ext cx="1983974" cy="1798320"/>
      </dsp:txXfrm>
    </dsp:sp>
    <dsp:sp modelId="{807546D9-8E8B-6A4F-AC7F-C4B7428D197A}">
      <dsp:nvSpPr>
        <dsp:cNvPr id="0" name=""/>
        <dsp:cNvSpPr/>
      </dsp:nvSpPr>
      <dsp:spPr>
        <a:xfrm>
          <a:off x="77016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013464" y="2697480"/>
          <a:ext cx="2626874"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rtl="0">
            <a:lnSpc>
              <a:spcPct val="90000"/>
            </a:lnSpc>
            <a:spcBef>
              <a:spcPct val="0"/>
            </a:spcBef>
            <a:spcAft>
              <a:spcPct val="35000"/>
            </a:spcAft>
            <a:buNone/>
          </a:pPr>
          <a:r>
            <a:rPr lang="en-US" sz="2000" b="0" kern="1200" dirty="0">
              <a:solidFill>
                <a:srgbClr val="FF0000"/>
              </a:solidFill>
            </a:rPr>
            <a:t>New inputs are accepted at one </a:t>
          </a:r>
          <a:r>
            <a:rPr lang="en-US" sz="2000" b="0" kern="1200" dirty="0"/>
            <a:t>end before previously accepted inputs appear as </a:t>
          </a:r>
          <a:r>
            <a:rPr lang="en-US" sz="2000" b="0" kern="1200" dirty="0">
              <a:solidFill>
                <a:srgbClr val="FF0000"/>
              </a:solidFill>
            </a:rPr>
            <a:t>outputs at the other end</a:t>
          </a:r>
        </a:p>
      </dsp:txBody>
      <dsp:txXfrm>
        <a:off x="2013464" y="2697480"/>
        <a:ext cx="2626874" cy="1798320"/>
      </dsp:txXfrm>
    </dsp:sp>
    <dsp:sp modelId="{54394626-9124-C54E-AFB1-DB948AB78EEC}">
      <dsp:nvSpPr>
        <dsp:cNvPr id="0" name=""/>
        <dsp:cNvSpPr/>
      </dsp:nvSpPr>
      <dsp:spPr>
        <a:xfrm>
          <a:off x="3102111"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4666859" y="0"/>
          <a:ext cx="2873972"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rtl="0">
            <a:lnSpc>
              <a:spcPct val="90000"/>
            </a:lnSpc>
            <a:spcBef>
              <a:spcPct val="0"/>
            </a:spcBef>
            <a:spcAft>
              <a:spcPct val="35000"/>
            </a:spcAft>
            <a:buNone/>
          </a:pPr>
          <a:r>
            <a:rPr lang="en-US" sz="2000" b="0" kern="1200" dirty="0"/>
            <a:t>To apply this concept to instruction execution we must recognize that an </a:t>
          </a:r>
          <a:r>
            <a:rPr lang="en-US" sz="2000" b="0" kern="1200" dirty="0">
              <a:solidFill>
                <a:srgbClr val="FF0000"/>
              </a:solidFill>
            </a:rPr>
            <a:t>instruction has a number of stages</a:t>
          </a:r>
        </a:p>
      </dsp:txBody>
      <dsp:txXfrm>
        <a:off x="4666859" y="0"/>
        <a:ext cx="2873972" cy="1798320"/>
      </dsp:txXfrm>
    </dsp:sp>
    <dsp:sp modelId="{58494C77-8E8C-AB4D-92EC-9E2074C07624}">
      <dsp:nvSpPr>
        <dsp:cNvPr id="0" name=""/>
        <dsp:cNvSpPr/>
      </dsp:nvSpPr>
      <dsp:spPr>
        <a:xfrm>
          <a:off x="5879055"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2703" y="0"/>
          <a:ext cx="314302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solidFill>
                <a:srgbClr val="002060"/>
              </a:solidFill>
            </a:rPr>
            <a:t>Occur when the pipeline, or </a:t>
          </a:r>
          <a:r>
            <a:rPr lang="en-US" sz="1900" b="1" kern="1200" dirty="0">
              <a:solidFill>
                <a:srgbClr val="FF0000"/>
              </a:solidFill>
            </a:rPr>
            <a:t>some portion </a:t>
          </a:r>
          <a:r>
            <a:rPr lang="en-US" sz="1900" kern="1200" dirty="0">
              <a:solidFill>
                <a:srgbClr val="002060"/>
              </a:solidFill>
            </a:rPr>
            <a:t>of the pipeline, must </a:t>
          </a:r>
          <a:r>
            <a:rPr lang="en-US" sz="1900" b="1" kern="1200" dirty="0">
              <a:solidFill>
                <a:srgbClr val="FF0000"/>
              </a:solidFill>
            </a:rPr>
            <a:t>stall</a:t>
          </a:r>
          <a:r>
            <a:rPr lang="en-US" sz="1900" kern="1200" dirty="0">
              <a:solidFill>
                <a:srgbClr val="002060"/>
              </a:solidFill>
            </a:rPr>
            <a:t> (trì hoãn) because conditions do not permit continued execution</a:t>
          </a:r>
        </a:p>
      </dsp:txBody>
      <dsp:txXfrm>
        <a:off x="2703" y="0"/>
        <a:ext cx="3143020" cy="1993265"/>
      </dsp:txXfrm>
    </dsp:sp>
    <dsp:sp modelId="{FEA28A59-43CC-CA48-91CC-049A515D183B}">
      <dsp:nvSpPr>
        <dsp:cNvPr id="0" name=""/>
        <dsp:cNvSpPr/>
      </dsp:nvSpPr>
      <dsp:spPr>
        <a:xfrm>
          <a:off x="1325055"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3227590" y="2989897"/>
          <a:ext cx="1637330"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GB" sz="1900" kern="1200" dirty="0">
              <a:solidFill>
                <a:srgbClr val="002060"/>
              </a:solidFill>
            </a:rPr>
            <a:t>Also referred to as a </a:t>
          </a:r>
          <a:r>
            <a:rPr lang="en-GB" sz="1900" b="1" i="1" kern="1200" dirty="0">
              <a:solidFill>
                <a:srgbClr val="FF0000"/>
              </a:solidFill>
            </a:rPr>
            <a:t>pipeline bubble</a:t>
          </a:r>
        </a:p>
      </dsp:txBody>
      <dsp:txXfrm>
        <a:off x="3227590" y="2989897"/>
        <a:ext cx="1637330" cy="1993265"/>
      </dsp:txXfrm>
    </dsp:sp>
    <dsp:sp modelId="{8453DE48-C8CC-4047-8F93-D3EC13EB92CF}">
      <dsp:nvSpPr>
        <dsp:cNvPr id="0" name=""/>
        <dsp:cNvSpPr/>
      </dsp:nvSpPr>
      <dsp:spPr>
        <a:xfrm>
          <a:off x="3797097"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4946787" y="0"/>
          <a:ext cx="2662889"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rtl="0">
            <a:lnSpc>
              <a:spcPct val="90000"/>
            </a:lnSpc>
            <a:spcBef>
              <a:spcPct val="0"/>
            </a:spcBef>
            <a:spcAft>
              <a:spcPct val="35000"/>
            </a:spcAft>
            <a:buNone/>
          </a:pPr>
          <a:r>
            <a:rPr lang="en-US" sz="1900" kern="1200" dirty="0">
              <a:solidFill>
                <a:srgbClr val="002060"/>
              </a:solidFill>
            </a:rPr>
            <a:t>There are three </a:t>
          </a:r>
          <a:r>
            <a:rPr lang="en-US" sz="1900" b="1" kern="1200" dirty="0">
              <a:solidFill>
                <a:srgbClr val="FF0000"/>
              </a:solidFill>
            </a:rPr>
            <a:t>types</a:t>
          </a:r>
          <a:r>
            <a:rPr lang="en-US" sz="1900" kern="1200" dirty="0">
              <a:solidFill>
                <a:srgbClr val="002060"/>
              </a:solidFill>
            </a:rPr>
            <a:t> of hazards:</a:t>
          </a:r>
        </a:p>
        <a:p>
          <a:pPr marL="114300" lvl="1" indent="-114300" algn="l" defTabSz="666750" rtl="0">
            <a:lnSpc>
              <a:spcPct val="90000"/>
            </a:lnSpc>
            <a:spcBef>
              <a:spcPct val="0"/>
            </a:spcBef>
            <a:spcAft>
              <a:spcPct val="15000"/>
            </a:spcAft>
            <a:buChar char="•"/>
          </a:pPr>
          <a:r>
            <a:rPr lang="en-US" sz="1500" b="1" kern="1200" dirty="0">
              <a:solidFill>
                <a:srgbClr val="FF0000"/>
              </a:solidFill>
            </a:rPr>
            <a:t>Resource</a:t>
          </a:r>
        </a:p>
        <a:p>
          <a:pPr marL="114300" lvl="1" indent="-114300" algn="l" defTabSz="666750" rtl="0">
            <a:lnSpc>
              <a:spcPct val="90000"/>
            </a:lnSpc>
            <a:spcBef>
              <a:spcPct val="0"/>
            </a:spcBef>
            <a:spcAft>
              <a:spcPct val="15000"/>
            </a:spcAft>
            <a:buChar char="•"/>
          </a:pPr>
          <a:r>
            <a:rPr lang="en-US" sz="1500" b="1" kern="1200" dirty="0">
              <a:solidFill>
                <a:srgbClr val="FF0000"/>
              </a:solidFill>
            </a:rPr>
            <a:t>Data</a:t>
          </a:r>
        </a:p>
        <a:p>
          <a:pPr marL="114300" lvl="1" indent="-114300" algn="l" defTabSz="666750" rtl="0">
            <a:lnSpc>
              <a:spcPct val="90000"/>
            </a:lnSpc>
            <a:spcBef>
              <a:spcPct val="0"/>
            </a:spcBef>
            <a:spcAft>
              <a:spcPct val="15000"/>
            </a:spcAft>
            <a:buChar char="•"/>
          </a:pPr>
          <a:r>
            <a:rPr lang="en-US" sz="1500" b="1" kern="1200" dirty="0">
              <a:solidFill>
                <a:srgbClr val="FF0000"/>
              </a:solidFill>
            </a:rPr>
            <a:t>Control</a:t>
          </a:r>
        </a:p>
      </dsp:txBody>
      <dsp:txXfrm>
        <a:off x="4946787" y="0"/>
        <a:ext cx="2662889" cy="1993265"/>
      </dsp:txXfrm>
    </dsp:sp>
    <dsp:sp modelId="{183E54CD-4462-0148-8FAD-D290624DB81E}">
      <dsp:nvSpPr>
        <dsp:cNvPr id="0" name=""/>
        <dsp:cNvSpPr/>
      </dsp:nvSpPr>
      <dsp:spPr>
        <a:xfrm>
          <a:off x="602907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simple pipeline suffers a penalty for a branch instruction because it must choose one of two instructions to fetch next and may make the wrong choice</a:t>
          </a:r>
        </a:p>
      </dsp:txBody>
      <dsp:txXfrm>
        <a:off x="0" y="0"/>
        <a:ext cx="5520240" cy="1508760"/>
      </dsp:txXfrm>
    </dsp:sp>
    <dsp:sp modelId="{161F44EF-0492-E941-886C-60773EAAC415}">
      <dsp:nvSpPr>
        <dsp:cNvPr id="0" name=""/>
        <dsp:cNvSpPr/>
      </dsp:nvSpPr>
      <dsp:spPr>
        <a:xfrm>
          <a:off x="622934" y="176022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a:t>
          </a:r>
          <a:r>
            <a:rPr lang="en-US" sz="1900" kern="1200" dirty="0">
              <a:solidFill>
                <a:schemeClr val="accent6">
                  <a:lumMod val="60000"/>
                  <a:lumOff val="40000"/>
                </a:schemeClr>
              </a:solidFill>
            </a:rPr>
            <a:t>brute-force</a:t>
          </a:r>
          <a:r>
            <a:rPr lang="en-US" sz="1900" kern="1200" dirty="0"/>
            <a:t> approach is to replicate the initial portions of the pipeline and allow the pipeline to </a:t>
          </a:r>
          <a:r>
            <a:rPr lang="en-US" sz="1900" kern="1200" dirty="0">
              <a:solidFill>
                <a:schemeClr val="accent6">
                  <a:lumMod val="60000"/>
                  <a:lumOff val="40000"/>
                </a:schemeClr>
              </a:solidFill>
            </a:rPr>
            <a:t>fetch both instructions</a:t>
          </a:r>
          <a:r>
            <a:rPr lang="en-US" sz="1900" kern="1200" dirty="0"/>
            <a:t>, making use of two streams</a:t>
          </a:r>
        </a:p>
      </dsp:txBody>
      <dsp:txXfrm>
        <a:off x="622934" y="1760220"/>
        <a:ext cx="5456301" cy="1508759"/>
      </dsp:txXfrm>
    </dsp:sp>
    <dsp:sp modelId="{B1F79EE3-7A7D-C44F-9D34-BEFD90CE1B1A}">
      <dsp:nvSpPr>
        <dsp:cNvPr id="0" name=""/>
        <dsp:cNvSpPr/>
      </dsp:nvSpPr>
      <dsp:spPr>
        <a:xfrm>
          <a:off x="1245869" y="352044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89000" rtl="0">
            <a:lnSpc>
              <a:spcPct val="90000"/>
            </a:lnSpc>
            <a:spcBef>
              <a:spcPct val="0"/>
            </a:spcBef>
            <a:spcAft>
              <a:spcPct val="35000"/>
            </a:spcAft>
            <a:buNone/>
          </a:pPr>
          <a:r>
            <a:rPr lang="en-US" sz="1900" kern="1200" dirty="0"/>
            <a:t>Drawbacks:</a:t>
          </a:r>
        </a:p>
        <a:p>
          <a:pPr marL="171450" lvl="1" indent="-171450" algn="l" defTabSz="711200" rtl="0">
            <a:lnSpc>
              <a:spcPct val="90000"/>
            </a:lnSpc>
            <a:spcBef>
              <a:spcPct val="0"/>
            </a:spcBef>
            <a:spcAft>
              <a:spcPct val="15000"/>
            </a:spcAft>
            <a:buChar char="•"/>
          </a:pPr>
          <a:r>
            <a:rPr lang="en-US" sz="1500" kern="1200" dirty="0">
              <a:solidFill>
                <a:schemeClr val="bg2">
                  <a:lumMod val="20000"/>
                  <a:lumOff val="80000"/>
                </a:schemeClr>
              </a:solidFill>
            </a:rPr>
            <a:t>With multiple pipelines there are contention delays for access to the registers and to memory</a:t>
          </a:r>
        </a:p>
        <a:p>
          <a:pPr marL="171450" lvl="1" indent="-171450" algn="l" defTabSz="711200" rtl="0">
            <a:lnSpc>
              <a:spcPct val="90000"/>
            </a:lnSpc>
            <a:spcBef>
              <a:spcPct val="0"/>
            </a:spcBef>
            <a:spcAft>
              <a:spcPct val="15000"/>
            </a:spcAft>
            <a:buChar char="•"/>
          </a:pPr>
          <a:r>
            <a:rPr lang="en-US" sz="1500" kern="1200" dirty="0">
              <a:solidFill>
                <a:schemeClr val="bg2">
                  <a:lumMod val="20000"/>
                  <a:lumOff val="80000"/>
                </a:schemeClr>
              </a:solidFill>
            </a:rPr>
            <a:t>Additional branch instructions may enter the pipeline before the original branch decision is resolved</a:t>
          </a:r>
        </a:p>
      </dsp:txBody>
      <dsp:txXfrm>
        <a:off x="1245869" y="3520440"/>
        <a:ext cx="5456301" cy="1508759"/>
      </dsp:txXfrm>
    </dsp:sp>
    <dsp:sp modelId="{3ED912AA-9F9D-CD47-B60C-545F31A5E796}">
      <dsp:nvSpPr>
        <dsp:cNvPr id="0" name=""/>
        <dsp:cNvSpPr/>
      </dsp:nvSpPr>
      <dsp:spPr>
        <a:xfrm>
          <a:off x="6079236" y="1144143"/>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79236" y="1144143"/>
        <a:ext cx="980694" cy="980694"/>
      </dsp:txXfrm>
    </dsp:sp>
    <dsp:sp modelId="{0D29E717-2597-8D46-AD2C-467DADE43F0B}">
      <dsp:nvSpPr>
        <dsp:cNvPr id="0" name=""/>
        <dsp:cNvSpPr/>
      </dsp:nvSpPr>
      <dsp:spPr>
        <a:xfrm>
          <a:off x="6702171" y="2894304"/>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02171" y="2894304"/>
        <a:ext cx="980694" cy="9806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Thân</a:t>
            </a:r>
            <a:r>
              <a:rPr lang="en-US" baseline="0" dirty="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pitchFamily="-110" charset="0"/>
            </a:endParaRPr>
          </a:p>
          <a:p>
            <a:r>
              <a:rPr lang="en-US" sz="1200" kern="1200" dirty="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a:p>
          <a:p>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During the </a:t>
            </a:r>
            <a:r>
              <a:rPr lang="en-US" sz="1200" i="1" kern="1200" dirty="0">
                <a:solidFill>
                  <a:schemeClr val="tx1"/>
                </a:solidFill>
                <a:latin typeface="Times New Roman" pitchFamily="-1" charset="0"/>
                <a:ea typeface="+mn-ea"/>
                <a:cs typeface="+mn-cs"/>
              </a:rPr>
              <a:t>fetch cycle, </a:t>
            </a:r>
            <a:r>
              <a:rPr lang="en-US" sz="1200" kern="1200" dirty="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a:p>
          <a:p>
            <a:endParaRPr lang="en-GB" dirty="0"/>
          </a:p>
          <a:p>
            <a:r>
              <a:rPr lang="en-US" sz="1200" kern="1200" dirty="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a:solidFill>
                  <a:schemeClr val="tx1"/>
                </a:solidFill>
                <a:latin typeface="Times New Roman" pitchFamily="-1" charset="0"/>
                <a:ea typeface="+mn-ea"/>
                <a:cs typeface="+mn-cs"/>
              </a:rPr>
              <a:t>indirect cycle </a:t>
            </a:r>
            <a:r>
              <a:rPr lang="en-US" sz="1200" kern="1200" dirty="0">
                <a:solidFill>
                  <a:schemeClr val="tx1"/>
                </a:solidFill>
                <a:latin typeface="Times New Roman" pitchFamily="-1" charset="0"/>
                <a:ea typeface="+mn-ea"/>
                <a:cs typeface="+mn-cs"/>
              </a:rPr>
              <a:t>is performed. As shown in Figure 14.7, this is a simple cycle. The right- most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fetch and indirect cycles are simple and predictable. The </a:t>
            </a:r>
            <a:r>
              <a:rPr lang="en-US" sz="1200" i="1" kern="1200" dirty="0">
                <a:solidFill>
                  <a:schemeClr val="tx1"/>
                </a:solidFill>
                <a:latin typeface="Times New Roman" pitchFamily="-1" charset="0"/>
                <a:ea typeface="+mn-ea"/>
                <a:cs typeface="+mn-cs"/>
              </a:rPr>
              <a:t>execute cycle </a:t>
            </a:r>
            <a:r>
              <a:rPr lang="en-US" sz="1200" kern="1200" dirty="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a:p>
          <a:p>
            <a:endParaRPr lang="en-GB"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Like the fetch and indirect cycles, the </a:t>
            </a:r>
            <a:r>
              <a:rPr lang="en-US" sz="1200" i="1" kern="1200" dirty="0">
                <a:solidFill>
                  <a:schemeClr val="tx1"/>
                </a:solidFill>
                <a:latin typeface="Times New Roman" pitchFamily="-1" charset="0"/>
                <a:ea typeface="+mn-ea"/>
                <a:cs typeface="+mn-cs"/>
              </a:rPr>
              <a:t>interrupt cycle </a:t>
            </a:r>
            <a:r>
              <a:rPr lang="en-US" sz="1200" kern="1200" dirty="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a:p>
          <a:p>
            <a:pPr lvl="1"/>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endParaRPr lang="en-US" dirty="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a:p>
          <a:p>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a:p>
          <a:p>
            <a:endParaRPr lang="en-US" dirty="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a:p>
          <a:p>
            <a:endParaRPr lang="en-US" dirty="0"/>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1: </a:t>
            </a:r>
            <a:r>
              <a:rPr lang="en-US" sz="1200" kern="1200" dirty="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stage 2: </a:t>
            </a:r>
            <a:r>
              <a:rPr lang="en-US" sz="1200" kern="1200" dirty="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This stage includes ALU operations, cache access, and register update.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back: </a:t>
            </a:r>
            <a:r>
              <a:rPr lang="en-US" sz="1200" kern="1200" dirty="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Interpret instruction: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14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a:solidFill>
                  <a:schemeClr val="tx1"/>
                </a:solidFill>
                <a:latin typeface="Times New Roman" pitchFamily="-1" charset="0"/>
                <a:ea typeface="+mn-ea"/>
                <a:cs typeface="+mn-cs"/>
              </a:rPr>
              <a:t>arithmetic and logic unit </a:t>
            </a:r>
            <a:r>
              <a:rPr lang="en-US" sz="1200" kern="1200" dirty="0">
                <a:solidFill>
                  <a:schemeClr val="tx1"/>
                </a:solidFill>
                <a:latin typeface="Times New Roman" pitchFamily="-1" charset="0"/>
                <a:ea typeface="+mn-ea"/>
                <a:cs typeface="+mn-cs"/>
              </a:rPr>
              <a:t>(ALU) and a </a:t>
            </a:r>
            <a:r>
              <a:rPr lang="en-US" sz="1200" i="1" kern="1200" dirty="0">
                <a:solidFill>
                  <a:schemeClr val="tx1"/>
                </a:solidFill>
                <a:latin typeface="Times New Roman" pitchFamily="-1" charset="0"/>
                <a:ea typeface="+mn-ea"/>
                <a:cs typeface="+mn-cs"/>
              </a:rPr>
              <a:t>control unit </a:t>
            </a:r>
            <a:r>
              <a:rPr lang="en-US" sz="1200" kern="1200" dirty="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a:solidFill>
                  <a:schemeClr val="tx1"/>
                </a:solidFill>
                <a:latin typeface="Times New Roman" pitchFamily="-1" charset="0"/>
                <a:ea typeface="+mn-ea"/>
                <a:cs typeface="+mn-cs"/>
              </a:rPr>
              <a:t>internal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processor bus. </a:t>
            </a:r>
            <a:r>
              <a:rPr lang="en-US" sz="1200" kern="1200" dirty="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General purpose </a:t>
            </a:r>
          </a:p>
          <a:p>
            <a:pPr lvl="1"/>
            <a:r>
              <a:rPr lang="en-US" sz="1200" kern="1200" dirty="0">
                <a:solidFill>
                  <a:schemeClr val="tx1"/>
                </a:solidFill>
                <a:latin typeface="Times New Roman" pitchFamily="-1" charset="0"/>
                <a:ea typeface="ＭＳ Ｐゴシック" pitchFamily="-1" charset="-128"/>
                <a:cs typeface="+mn-cs"/>
              </a:rPr>
              <a:t>Data </a:t>
            </a:r>
          </a:p>
          <a:p>
            <a:pPr lvl="1"/>
            <a:r>
              <a:rPr lang="en-US" sz="1200" kern="1200" dirty="0">
                <a:solidFill>
                  <a:schemeClr val="tx1"/>
                </a:solidFill>
                <a:latin typeface="Times New Roman" pitchFamily="-1" charset="0"/>
                <a:ea typeface="ＭＳ Ｐゴシック" pitchFamily="-1" charset="-128"/>
                <a:cs typeface="+mn-cs"/>
              </a:rPr>
              <a:t>Address </a:t>
            </a:r>
          </a:p>
          <a:p>
            <a:pPr lvl="1"/>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a:solidFill>
                <a:schemeClr val="tx1"/>
              </a:solidFill>
              <a:latin typeface="Times New Roman" pitchFamily="-1" charset="0"/>
              <a:ea typeface="ＭＳ Ｐゴシック" pitchFamily="-1" charset="-128"/>
              <a:cs typeface="+mn-cs"/>
            </a:endParaRPr>
          </a:p>
          <a:p>
            <a:r>
              <a:rPr lang="en-US" sz="1200" b="1" kern="1200" dirty="0">
                <a:solidFill>
                  <a:schemeClr val="tx1"/>
                </a:solidFill>
                <a:latin typeface="Times New Roman" pitchFamily="-1" charset="0"/>
                <a:ea typeface="+mn-ea"/>
                <a:cs typeface="+mn-cs"/>
              </a:rPr>
              <a:t>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11/6/2018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11/6/2018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11/6/2018</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11/6/2018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11/6/2018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11/6/2018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11/6/2018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11/6/2018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11/6/2018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11/6/2018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11/6/2018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a:ln>
                  <a:noFill/>
                </a:ln>
                <a:solidFill>
                  <a:srgbClr val="002060"/>
                </a:solidFill>
                <a:effectLst/>
                <a:uLnTx/>
                <a:uFillTx/>
                <a:latin typeface="+mn-lt"/>
                <a:ea typeface="+mn-ea"/>
                <a:cs typeface="+mn-cs"/>
              </a:rPr>
              <a:t>Processor Structure and Function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Word (PSW)</a:t>
            </a: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a:solidFill>
                  <a:schemeClr val="accent2">
                    <a:lumMod val="75000"/>
                    <a:lumOff val="25000"/>
                  </a:schemeClr>
                </a:solidFill>
              </a:rPr>
              <a:t>Status information are used to give a decision for branching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a:effectLst>
                  <a:outerShdw blurRad="38100" dist="38100" dir="2700000" algn="tl">
                    <a:srgbClr val="000000">
                      <a:alpha val="43137"/>
                    </a:srgbClr>
                  </a:outerShdw>
                </a:effectLst>
              </a:rPr>
              <a:t>14.3-Instruction Cycle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Cycle</a:t>
            </a: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a:t>Loop due to </a:t>
            </a:r>
          </a:p>
          <a:p>
            <a:pPr algn="ctr"/>
            <a:r>
              <a:rPr lang="en-US" dirty="0"/>
              <a:t>additional memory accesses </a:t>
            </a:r>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489344"/>
            <a:ext cx="8786842" cy="5154366"/>
            <a:chOff x="142876" y="1489344"/>
            <a:chExt cx="8786842" cy="515436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Fetch cycle</a:t>
              </a:r>
            </a:p>
          </p:txBody>
        </p:sp>
        <p:sp>
          <p:nvSpPr>
            <p:cNvPr id="6" name="Rectangle 5"/>
            <p:cNvSpPr/>
            <p:nvPr/>
          </p:nvSpPr>
          <p:spPr>
            <a:xfrm>
              <a:off x="2865473" y="1785926"/>
              <a:ext cx="3434719"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579278"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Execute cycle</a:t>
              </a:r>
            </a:p>
          </p:txBody>
        </p:sp>
        <p:sp>
          <p:nvSpPr>
            <p:cNvPr id="8" name="Rectangle 7"/>
            <p:cNvSpPr/>
            <p:nvPr/>
          </p:nvSpPr>
          <p:spPr>
            <a:xfrm>
              <a:off x="6444208" y="1785926"/>
              <a:ext cx="248550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777451" y="148934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Interrupt cycle</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a:effectLst>
                  <a:outerShdw blurRad="38100" dist="38100" dir="2700000" algn="tl">
                    <a:srgbClr val="000000">
                      <a:alpha val="43137"/>
                    </a:srgbClr>
                  </a:outerShdw>
                </a:effectLst>
              </a:rPr>
              <a:t>Data Flow, Fetch Cycle</a:t>
            </a:r>
          </a:p>
        </p:txBody>
      </p:sp>
      <p:pic>
        <p:nvPicPr>
          <p:cNvPr id="6150" name="Picture 6"/>
          <p:cNvPicPr>
            <a:picLocks noChangeAspect="1" noChangeArrowheads="1"/>
          </p:cNvPicPr>
          <p:nvPr/>
        </p:nvPicPr>
        <p:blipFill>
          <a:blip r:embed="rId3"/>
          <a:srcRect/>
          <a:stretch>
            <a:fillRect/>
          </a:stretch>
        </p:blipFill>
        <p:spPr bwMode="auto">
          <a:xfrm>
            <a:off x="4510120" y="1071546"/>
            <a:ext cx="4562474" cy="3357586"/>
          </a:xfrm>
          <a:prstGeom prst="rect">
            <a:avLst/>
          </a:prstGeom>
          <a:noFill/>
          <a:ln w="9525">
            <a:solidFill>
              <a:schemeClr val="tx1"/>
            </a:solidFill>
            <a:miter lim="800000"/>
            <a:headEnd/>
            <a:tailEnd/>
          </a:ln>
          <a:effectLst/>
        </p:spPr>
      </p:pic>
      <p:pic>
        <p:nvPicPr>
          <p:cNvPr id="6151" name="Picture 7"/>
          <p:cNvPicPr>
            <a:picLocks noChangeAspect="1" noChangeArrowheads="1"/>
          </p:cNvPicPr>
          <p:nvPr/>
        </p:nvPicPr>
        <p:blipFill>
          <a:blip r:embed="rId4"/>
          <a:srcRect/>
          <a:stretch>
            <a:fillRect/>
          </a:stretch>
        </p:blipFill>
        <p:spPr bwMode="auto">
          <a:xfrm>
            <a:off x="123824" y="1071546"/>
            <a:ext cx="4305300" cy="3381375"/>
          </a:xfrm>
          <a:prstGeom prst="rect">
            <a:avLst/>
          </a:prstGeom>
          <a:noFill/>
          <a:ln w="9525">
            <a:solidFill>
              <a:schemeClr val="tx1"/>
            </a:solidFill>
            <a:miter lim="800000"/>
            <a:headEnd/>
            <a:tailEnd/>
          </a:ln>
          <a:effectLst/>
        </p:spPr>
      </p:pic>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a:t>Fetch cycle for  the next instruction</a:t>
            </a:r>
          </a:p>
          <a:p>
            <a:pPr algn="ctr"/>
            <a:r>
              <a:rPr lang="en-US" dirty="0"/>
              <a:t>(Instruction index is in PC)</a:t>
            </a:r>
          </a:p>
          <a:p>
            <a:r>
              <a:rPr lang="en-US" dirty="0"/>
              <a:t>MAR: Memory Address Register</a:t>
            </a:r>
          </a:p>
          <a:p>
            <a:r>
              <a:rPr lang="en-US" dirty="0"/>
              <a:t>MBR: Memory buffer Register</a:t>
            </a:r>
          </a:p>
        </p:txBody>
      </p:sp>
      <p:sp>
        <p:nvSpPr>
          <p:cNvPr id="7" name="Rectangle 6"/>
          <p:cNvSpPr/>
          <p:nvPr/>
        </p:nvSpPr>
        <p:spPr>
          <a:xfrm>
            <a:off x="4572000" y="4572008"/>
            <a:ext cx="4572000" cy="1938992"/>
          </a:xfrm>
          <a:prstGeom prst="rect">
            <a:avLst/>
          </a:prstGeom>
        </p:spPr>
        <p:txBody>
          <a:bodyPr>
            <a:spAutoFit/>
          </a:bodyPr>
          <a:lstStyle/>
          <a:p>
            <a:r>
              <a:rPr lang="en-US" dirty="0"/>
              <a:t>The CU examines the contents of the IR to determine if it contains an operand specified by indirect addressing</a:t>
            </a:r>
            <a:r>
              <a:rPr lang="en-US" dirty="0">
                <a:sym typeface="Wingdings" pitchFamily="2" charset="2"/>
              </a:rPr>
              <a:t> Use indirect cycle(</a:t>
            </a:r>
            <a:r>
              <a:rPr lang="en-US" dirty="0"/>
              <a:t>data address is in MBR</a:t>
            </a:r>
            <a:r>
              <a:rPr lang="en-US" dirty="0">
                <a:sym typeface="Wingdings" pitchFamily="2" charset="2"/>
              </a:rPr>
              <a:t>)</a:t>
            </a:r>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a:effectLst>
                  <a:outerShdw blurRad="38100" dist="38100" dir="2700000" algn="tl">
                    <a:srgbClr val="000000">
                      <a:alpha val="43137"/>
                    </a:srgbClr>
                  </a:outerShdw>
                </a:effectLst>
              </a:rPr>
              <a:t>Data Flow, Interrupt Cycle</a:t>
            </a:r>
          </a:p>
        </p:txBody>
      </p:sp>
      <p:pic>
        <p:nvPicPr>
          <p:cNvPr id="1027" name="Picture 3"/>
          <p:cNvPicPr>
            <a:picLocks noChangeAspect="1" noChangeArrowheads="1"/>
          </p:cNvPicPr>
          <p:nvPr/>
        </p:nvPicPr>
        <p:blipFill>
          <a:blip r:embed="rId3"/>
          <a:srcRect/>
          <a:stretch>
            <a:fillRect/>
          </a:stretch>
        </p:blipFill>
        <p:spPr bwMode="auto">
          <a:xfrm>
            <a:off x="1571604" y="1071546"/>
            <a:ext cx="5985108" cy="4219628"/>
          </a:xfrm>
          <a:prstGeom prst="rect">
            <a:avLst/>
          </a:prstGeom>
          <a:noFill/>
          <a:ln w="9525">
            <a:noFill/>
            <a:miter lim="800000"/>
            <a:headEnd/>
            <a:tailEnd/>
          </a:ln>
          <a:effectLst/>
        </p:spPr>
      </p:pic>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a:t>Store PC (return point after executing interrupt routine)</a:t>
            </a:r>
          </a:p>
          <a:p>
            <a:pPr marL="457200" indent="-457200">
              <a:buAutoNum type="arabicParenBoth"/>
            </a:pPr>
            <a:r>
              <a:rPr lang="en-US" sz="2000" dirty="0"/>
              <a:t>Store current state (values in registers before running interrupt routine)</a:t>
            </a:r>
          </a:p>
          <a:p>
            <a:pPr marL="457200" indent="-457200">
              <a:buAutoNum type="arabicParenBoth"/>
            </a:pPr>
            <a:r>
              <a:rPr lang="en-US" sz="2000" dirty="0"/>
              <a:t>Fetch cycle is used to load interrupt routine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a:effectLst>
                  <a:outerShdw blurRad="38100" dist="38100" dir="2700000" algn="tl">
                    <a:srgbClr val="000000">
                      <a:alpha val="43137"/>
                    </a:srgbClr>
                  </a:outerShdw>
                </a:effectLst>
              </a:rPr>
              <a:t>14.4- Instruction Pipeling</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Pipelining Strategy</a:t>
            </a:r>
          </a:p>
        </p:txBody>
      </p:sp>
      <p:sp>
        <p:nvSpPr>
          <p:cNvPr id="7" name="TextBox 6"/>
          <p:cNvSpPr txBox="1"/>
          <p:nvPr/>
        </p:nvSpPr>
        <p:spPr>
          <a:xfrm>
            <a:off x="6000760" y="142852"/>
            <a:ext cx="2857520" cy="1569660"/>
          </a:xfrm>
          <a:prstGeom prst="rect">
            <a:avLst/>
          </a:prstGeom>
          <a:solidFill>
            <a:schemeClr val="accent6">
              <a:lumMod val="20000"/>
              <a:lumOff val="80000"/>
            </a:schemeClr>
          </a:solidFill>
        </p:spPr>
        <p:txBody>
          <a:bodyPr wrap="square" rtlCol="0">
            <a:spAutoFit/>
          </a:bodyPr>
          <a:lstStyle/>
          <a:p>
            <a:pPr algn="ctr"/>
            <a:r>
              <a:rPr lang="en-US" dirty="0"/>
              <a:t>A way to improve performance is performing jobs in parallel manner</a:t>
            </a:r>
          </a:p>
        </p:txBody>
      </p:sp>
      <p:sp>
        <p:nvSpPr>
          <p:cNvPr id="8" name="TextBox 7"/>
          <p:cNvSpPr txBox="1"/>
          <p:nvPr/>
        </p:nvSpPr>
        <p:spPr>
          <a:xfrm>
            <a:off x="6215074" y="5143512"/>
            <a:ext cx="2857520" cy="1692771"/>
          </a:xfrm>
          <a:prstGeom prst="rect">
            <a:avLst/>
          </a:prstGeom>
          <a:solidFill>
            <a:schemeClr val="accent6">
              <a:lumMod val="20000"/>
              <a:lumOff val="80000"/>
            </a:schemeClr>
          </a:solidFill>
        </p:spPr>
        <p:txBody>
          <a:bodyPr wrap="square" rtlCol="0">
            <a:spAutoFit/>
          </a:bodyPr>
          <a:lstStyle/>
          <a:p>
            <a:pPr algn="ctr"/>
            <a:r>
              <a:rPr lang="en-US" sz="2000" dirty="0"/>
              <a:t>An assembly line (dây chuyền xử lý) in which some operations are performed</a:t>
            </a:r>
          </a:p>
          <a:p>
            <a:pPr algn="ctr"/>
            <a:r>
              <a:rPr lang="en-US" sz="2000" dirty="0"/>
              <a:t>concurrently</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Two-Stage 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a:effectLst>
                  <a:outerShdw blurRad="38100" dist="38100" dir="2700000" algn="tl">
                    <a:srgbClr val="000000">
                      <a:alpha val="43137"/>
                    </a:srgbClr>
                  </a:outerShdw>
                </a:effectLst>
              </a:rPr>
              <a:t>Additional Stages</a:t>
            </a: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a:solidFill>
                  <a:srgbClr val="002060"/>
                </a:solidFill>
              </a:rPr>
              <a:t>Fetch instruction (FI)</a:t>
            </a:r>
          </a:p>
          <a:p>
            <a:pPr lvl="1"/>
            <a:r>
              <a:rPr lang="en-US" sz="2000" dirty="0">
                <a:solidFill>
                  <a:srgbClr val="002060"/>
                </a:solidFill>
              </a:rPr>
              <a:t>Read the next expected instruction into a buffer</a:t>
            </a:r>
          </a:p>
          <a:p>
            <a:r>
              <a:rPr lang="en-US" sz="2000" b="1" dirty="0">
                <a:solidFill>
                  <a:srgbClr val="002060"/>
                </a:solidFill>
              </a:rPr>
              <a:t>Decode instruction (DI)</a:t>
            </a:r>
          </a:p>
          <a:p>
            <a:pPr lvl="1"/>
            <a:r>
              <a:rPr lang="en-US" sz="2000" dirty="0">
                <a:solidFill>
                  <a:srgbClr val="002060"/>
                </a:solidFill>
              </a:rPr>
              <a:t>Determine the opcode and the operand specifiers</a:t>
            </a:r>
          </a:p>
          <a:p>
            <a:r>
              <a:rPr lang="en-US" sz="2000" b="1" dirty="0">
                <a:solidFill>
                  <a:srgbClr val="002060"/>
                </a:solidFill>
              </a:rPr>
              <a:t>Calculate operands (CO)</a:t>
            </a:r>
          </a:p>
          <a:p>
            <a:pPr lvl="1"/>
            <a:r>
              <a:rPr lang="en-US" sz="2000" dirty="0">
                <a:solidFill>
                  <a:srgbClr val="002060"/>
                </a:solidFill>
              </a:rPr>
              <a:t>Calculate the effective address of each source operand</a:t>
            </a:r>
          </a:p>
          <a:p>
            <a:pPr lvl="1"/>
            <a:r>
              <a:rPr lang="en-US" sz="2000" dirty="0">
                <a:solidFill>
                  <a:srgbClr val="002060"/>
                </a:solidFill>
              </a:rPr>
              <a:t>This may involve displacement, register indirect, indirect, or other forms of address calculation</a:t>
            </a: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a:solidFill>
                  <a:srgbClr val="002060"/>
                </a:solidFill>
              </a:rPr>
              <a:t>Fetch operands (FO)</a:t>
            </a:r>
          </a:p>
          <a:p>
            <a:pPr lvl="1"/>
            <a:r>
              <a:rPr lang="en-US" sz="2000" dirty="0">
                <a:solidFill>
                  <a:srgbClr val="002060"/>
                </a:solidFill>
              </a:rPr>
              <a:t>Fetch each operand from memory</a:t>
            </a:r>
          </a:p>
          <a:p>
            <a:pPr lvl="1"/>
            <a:r>
              <a:rPr lang="en-US" sz="2000" dirty="0">
                <a:solidFill>
                  <a:srgbClr val="002060"/>
                </a:solidFill>
              </a:rPr>
              <a:t>Operands in registers need not be fetched</a:t>
            </a:r>
          </a:p>
          <a:p>
            <a:r>
              <a:rPr lang="en-US" sz="2000" b="1" dirty="0">
                <a:solidFill>
                  <a:srgbClr val="002060"/>
                </a:solidFill>
              </a:rPr>
              <a:t>Execute instruction (EI)</a:t>
            </a:r>
          </a:p>
          <a:p>
            <a:pPr lvl="1"/>
            <a:r>
              <a:rPr lang="en-US" sz="2000" dirty="0">
                <a:solidFill>
                  <a:srgbClr val="002060"/>
                </a:solidFill>
              </a:rPr>
              <a:t>Perform the indicated operation and store the result, if any, in the specified destination operand location</a:t>
            </a:r>
          </a:p>
          <a:p>
            <a:r>
              <a:rPr lang="en-US" sz="2000" b="1" dirty="0">
                <a:solidFill>
                  <a:srgbClr val="002060"/>
                </a:solidFill>
              </a:rPr>
              <a:t>Write operand (WO)</a:t>
            </a:r>
          </a:p>
          <a:p>
            <a:pPr lvl="1"/>
            <a:r>
              <a:rPr lang="en-US" sz="2000" dirty="0">
                <a:solidFill>
                  <a:srgbClr val="002060"/>
                </a:solidFill>
              </a:rPr>
              <a:t>Store the result in memory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Objectives</a:t>
            </a: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a:solidFill>
                  <a:srgbClr val="002060"/>
                </a:solidFill>
              </a:rPr>
              <a:t>After studying this chapter, you should be able to: </a:t>
            </a:r>
          </a:p>
          <a:p>
            <a:r>
              <a:rPr lang="en-US" sz="2400" dirty="0">
                <a:solidFill>
                  <a:srgbClr val="002060"/>
                </a:solidFill>
              </a:rPr>
              <a:t>Distinguish between user-visible and control/status registers, and discuss the purposes of registers in each category. </a:t>
            </a:r>
          </a:p>
          <a:p>
            <a:r>
              <a:rPr lang="en-US" sz="2400" dirty="0">
                <a:solidFill>
                  <a:srgbClr val="002060"/>
                </a:solidFill>
              </a:rPr>
              <a:t>Summarize the instruction cycle. </a:t>
            </a:r>
          </a:p>
          <a:p>
            <a:r>
              <a:rPr lang="en-US" sz="2400" dirty="0">
                <a:solidFill>
                  <a:srgbClr val="002060"/>
                </a:solidFill>
              </a:rPr>
              <a:t>Discuss the principle behind instruction pipelining and how it works in practice. </a:t>
            </a:r>
          </a:p>
          <a:p>
            <a:r>
              <a:rPr lang="en-US" sz="2400" dirty="0">
                <a:solidFill>
                  <a:srgbClr val="002060"/>
                </a:solidFill>
              </a:rPr>
              <a:t>Compare and contrast the various forms of pipeline hazards (rủi ro). </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 Instruction Pipeline 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2246769"/>
          </a:xfrm>
          <a:prstGeom prst="rect">
            <a:avLst/>
          </a:prstGeom>
          <a:noFill/>
        </p:spPr>
        <p:txBody>
          <a:bodyPr wrap="square" rtlCol="0">
            <a:spAutoFit/>
          </a:bodyPr>
          <a:lstStyle/>
          <a:p>
            <a:r>
              <a:rPr lang="en-US" sz="2000" b="1" dirty="0"/>
              <a:t>I</a:t>
            </a:r>
            <a:r>
              <a:rPr lang="en-US" sz="2000" dirty="0"/>
              <a:t>: Instruction</a:t>
            </a:r>
          </a:p>
          <a:p>
            <a:r>
              <a:rPr lang="en-US" sz="2000" b="1" dirty="0"/>
              <a:t>O</a:t>
            </a:r>
            <a:r>
              <a:rPr lang="en-US" sz="2000" dirty="0"/>
              <a:t>: operand</a:t>
            </a:r>
          </a:p>
          <a:p>
            <a:r>
              <a:rPr lang="en-US" sz="2000" b="1" dirty="0"/>
              <a:t>F</a:t>
            </a:r>
            <a:r>
              <a:rPr lang="en-US" sz="2000" dirty="0"/>
              <a:t>: Fetch</a:t>
            </a:r>
          </a:p>
          <a:p>
            <a:r>
              <a:rPr lang="en-US" sz="2000" b="1" dirty="0"/>
              <a:t>C</a:t>
            </a:r>
            <a:r>
              <a:rPr lang="en-US" sz="2000" dirty="0"/>
              <a:t>: Calculate</a:t>
            </a:r>
          </a:p>
          <a:p>
            <a:r>
              <a:rPr lang="en-US" sz="2000" b="1" dirty="0"/>
              <a:t>F</a:t>
            </a:r>
            <a:r>
              <a:rPr lang="en-US" sz="2000" dirty="0"/>
              <a:t>: Fetch </a:t>
            </a:r>
          </a:p>
          <a:p>
            <a:r>
              <a:rPr lang="en-US" sz="2000" b="1" dirty="0"/>
              <a:t>E</a:t>
            </a:r>
            <a:r>
              <a:rPr lang="en-US" sz="2000" dirty="0"/>
              <a:t>: Execute</a:t>
            </a:r>
          </a:p>
          <a:p>
            <a:r>
              <a:rPr lang="en-US" sz="2000" b="1" dirty="0"/>
              <a:t>W</a:t>
            </a:r>
            <a:r>
              <a:rPr lang="en-US" sz="2000" dirty="0"/>
              <a:t>: Write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a:t>Suppose that the instruction 3 is a branch to the instruction 15</a:t>
              </a:r>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a:t>At the time 7, the instruction 3 executes and the instruction 15 is loaded.</a:t>
              </a:r>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a:solidFill>
                    <a:schemeClr val="bg1"/>
                  </a:solidFill>
                </a:rPr>
                <a:t>These jobs are wasted</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a:solidFill>
                  <a:schemeClr val="bg1"/>
                </a:solidFill>
              </a:rPr>
              <a:t>Figure 14.12 indicates the logic needed for pipelining to account for branches and interrupts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a:t>I3</a:t>
            </a:r>
            <a:r>
              <a:rPr lang="en-US" dirty="0"/>
              <a:t> is a conditional branch to </a:t>
            </a:r>
            <a:r>
              <a:rPr lang="en-US" b="1" dirty="0"/>
              <a:t>I15</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a:t>number of instructions that are executed without a branch</a:t>
              </a:r>
            </a:p>
          </p:txBody>
        </p:sp>
        <p:sp>
          <p:nvSpPr>
            <p:cNvPr id="8" name="Rectangle 7"/>
            <p:cNvSpPr/>
            <p:nvPr/>
          </p:nvSpPr>
          <p:spPr>
            <a:xfrm>
              <a:off x="285720" y="3823178"/>
              <a:ext cx="2143140" cy="2677656"/>
            </a:xfrm>
            <a:prstGeom prst="rect">
              <a:avLst/>
            </a:prstGeom>
          </p:spPr>
          <p:txBody>
            <a:bodyPr wrap="square">
              <a:spAutoFit/>
            </a:bodyPr>
            <a:lstStyle/>
            <a:p>
              <a:r>
                <a:rPr lang="en-US" dirty="0">
                  <a:solidFill>
                    <a:srgbClr val="FFFF00"/>
                  </a:solidFill>
                </a:rPr>
                <a:t>The larger the number of pipeline stages, the greater the potential for speedup </a:t>
              </a:r>
              <a:r>
                <a:rPr lang="en-US" dirty="0">
                  <a:solidFill>
                    <a:srgbClr val="FFFF00"/>
                  </a:solidFill>
                  <a:sym typeface="Wingdings" pitchFamily="2" charset="2"/>
                </a:rPr>
                <a:t> </a:t>
              </a:r>
              <a:r>
                <a:rPr lang="en-US" b="1" dirty="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Hazards </a:t>
            </a:r>
            <a:r>
              <a:rPr lang="en-GB" sz="2000" dirty="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br>
              <a:rPr lang="en-GB" sz="3200" b="1" dirty="0">
                <a:effectLst>
                  <a:outerShdw blurRad="38100" dist="38100" dir="2700000" algn="tl">
                    <a:srgbClr val="000000">
                      <a:alpha val="43137"/>
                    </a:srgbClr>
                  </a:outerShdw>
                </a:effectLst>
              </a:rPr>
            </a:br>
            <a:r>
              <a:rPr lang="en-GB" sz="3200" b="1" dirty="0">
                <a:effectLst>
                  <a:outerShdw blurRad="38100" dist="38100" dir="2700000" algn="tl">
                    <a:srgbClr val="000000">
                      <a:alpha val="43137"/>
                    </a:srgbClr>
                  </a:outerShdw>
                </a:effectLst>
              </a:rPr>
              <a:t>Hazards</a:t>
            </a: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a:effectLst>
                  <a:outerShdw blurRad="38100" dist="38100" dir="2700000" algn="tl">
                    <a:srgbClr val="000000">
                      <a:alpha val="43137"/>
                    </a:srgbClr>
                  </a:outerShdw>
                </a:effectLst>
              </a:rPr>
              <a:t>A resource hazard occurs when </a:t>
            </a:r>
            <a:r>
              <a:rPr lang="en-US" sz="2000" b="1" dirty="0">
                <a:solidFill>
                  <a:srgbClr val="FFFF00"/>
                </a:solidFill>
                <a:effectLst>
                  <a:outerShdw blurRad="38100" dist="38100" dir="2700000" algn="tl">
                    <a:srgbClr val="000000">
                      <a:alpha val="43137"/>
                    </a:srgbClr>
                  </a:outerShdw>
                </a:effectLst>
              </a:rPr>
              <a:t>two or more instructions </a:t>
            </a:r>
            <a:r>
              <a:rPr lang="en-US" sz="2000" dirty="0">
                <a:effectLst>
                  <a:outerShdw blurRad="38100" dist="38100" dir="2700000" algn="tl">
                    <a:srgbClr val="000000">
                      <a:alpha val="43137"/>
                    </a:srgbClr>
                  </a:outerShdw>
                </a:effectLst>
              </a:rPr>
              <a:t>that are already in the pipeline </a:t>
            </a:r>
            <a:r>
              <a:rPr lang="en-US" sz="2000" b="1" dirty="0">
                <a:solidFill>
                  <a:srgbClr val="FFFF00"/>
                </a:solidFill>
                <a:effectLst>
                  <a:outerShdw blurRad="38100" dist="38100" dir="2700000" algn="tl">
                    <a:srgbClr val="000000">
                      <a:alpha val="43137"/>
                    </a:srgbClr>
                  </a:outerShdw>
                </a:effectLst>
              </a:rPr>
              <a:t>need the same resource</a:t>
            </a:r>
          </a:p>
          <a:p>
            <a:r>
              <a:rPr lang="en-US" sz="2000" dirty="0">
                <a:effectLst>
                  <a:outerShdw blurRad="38100" dist="38100" dir="2700000" algn="tl">
                    <a:srgbClr val="000000">
                      <a:alpha val="43137"/>
                    </a:srgbClr>
                  </a:outerShdw>
                </a:effectLst>
              </a:rPr>
              <a:t>The </a:t>
            </a:r>
            <a:r>
              <a:rPr lang="en-US" sz="2000" b="1" dirty="0">
                <a:solidFill>
                  <a:srgbClr val="FFFF00"/>
                </a:solidFill>
                <a:effectLst>
                  <a:outerShdw blurRad="38100" dist="38100" dir="2700000" algn="tl">
                    <a:srgbClr val="000000">
                      <a:alpha val="43137"/>
                    </a:srgbClr>
                  </a:outerShdw>
                </a:effectLst>
              </a:rPr>
              <a:t>result</a:t>
            </a:r>
            <a:r>
              <a:rPr lang="en-US" sz="2000" dirty="0">
                <a:effectLst>
                  <a:outerShdw blurRad="38100" dist="38100" dir="2700000" algn="tl">
                    <a:srgbClr val="000000">
                      <a:alpha val="43137"/>
                    </a:srgbClr>
                  </a:outerShdw>
                </a:effectLst>
              </a:rPr>
              <a:t> is that the instructions must be </a:t>
            </a:r>
            <a:r>
              <a:rPr lang="en-US" sz="2000" b="1" dirty="0">
                <a:solidFill>
                  <a:srgbClr val="FFFF00"/>
                </a:solidFill>
                <a:effectLst>
                  <a:outerShdw blurRad="38100" dist="38100" dir="2700000" algn="tl">
                    <a:srgbClr val="000000">
                      <a:alpha val="43137"/>
                    </a:srgbClr>
                  </a:outerShdw>
                </a:effectLst>
              </a:rPr>
              <a:t>executed in serial</a:t>
            </a:r>
            <a:r>
              <a:rPr lang="en-US" sz="2000" dirty="0">
                <a:effectLst>
                  <a:outerShdw blurRad="38100" dist="38100" dir="2700000" algn="tl">
                    <a:srgbClr val="000000">
                      <a:alpha val="43137"/>
                    </a:srgbClr>
                  </a:outerShdw>
                </a:effectLst>
              </a:rPr>
              <a:t> rather than parallel for a portion of the pipeline</a:t>
            </a:r>
          </a:p>
          <a:p>
            <a:r>
              <a:rPr lang="en-US" sz="2000" dirty="0">
                <a:effectLst>
                  <a:outerShdw blurRad="38100" dist="38100" dir="2700000" algn="tl">
                    <a:srgbClr val="000000">
                      <a:alpha val="43137"/>
                    </a:srgbClr>
                  </a:outerShdw>
                </a:effectLst>
              </a:rPr>
              <a:t>A </a:t>
            </a:r>
            <a:r>
              <a:rPr lang="en-US" sz="2000" b="1" dirty="0">
                <a:solidFill>
                  <a:srgbClr val="FFFF00"/>
                </a:solidFill>
                <a:effectLst>
                  <a:outerShdw blurRad="38100" dist="38100" dir="2700000" algn="tl">
                    <a:srgbClr val="000000">
                      <a:alpha val="43137"/>
                    </a:srgbClr>
                  </a:outerShdw>
                </a:effectLst>
              </a:rPr>
              <a:t>resource hazard </a:t>
            </a:r>
            <a:r>
              <a:rPr lang="en-US" sz="2000" dirty="0">
                <a:effectLst>
                  <a:outerShdw blurRad="38100" dist="38100" dir="2700000" algn="tl">
                    <a:srgbClr val="000000">
                      <a:alpha val="43137"/>
                    </a:srgbClr>
                  </a:outerShdw>
                </a:effectLst>
              </a:rPr>
              <a:t>is sometimes referred to as a </a:t>
            </a:r>
            <a:r>
              <a:rPr lang="en-US" sz="2000" b="1" i="1" dirty="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a:t>FO is accessing memory. So, this step is idle</a:t>
              </a:r>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a:solidFill>
                  <a:srgbClr val="0070C0"/>
                </a:solidFill>
              </a:rPr>
              <a:t>A data hazard occurs when </a:t>
            </a:r>
            <a:r>
              <a:rPr lang="en-US" sz="2400" dirty="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a:solidFill>
                  <a:schemeClr val="bg1"/>
                </a:solidFill>
                <a:latin typeface="+mj-lt"/>
              </a:rPr>
              <a:t>RAW</a:t>
            </a: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a:solidFill>
                  <a:schemeClr val="bg1"/>
                </a:solidFill>
                <a:latin typeface="+mj-lt"/>
              </a:rPr>
              <a:t>Hazard</a:t>
            </a: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a:t>Instruction is executing and the register EAX is writing to. So, it can not be read. </a:t>
              </a:r>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a:t>X86 </a:t>
              </a:r>
            </a:p>
            <a:p>
              <a:r>
                <a:rPr lang="en-US" dirty="0"/>
                <a:t>instruction </a:t>
              </a:r>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in memory or register location</a:t>
            </a:r>
          </a:p>
          <a:p>
            <a:pPr lvl="1"/>
            <a:r>
              <a:rPr lang="en-GB" dirty="0">
                <a:solidFill>
                  <a:srgbClr val="002060"/>
                </a:solidFill>
              </a:rPr>
              <a:t>Hazard occurs if the </a:t>
            </a:r>
            <a:r>
              <a:rPr lang="en-GB" b="1" dirty="0">
                <a:solidFill>
                  <a:srgbClr val="FF0000"/>
                </a:solidFill>
              </a:rPr>
              <a:t>read takes place before write </a:t>
            </a:r>
            <a:r>
              <a:rPr lang="en-GB" dirty="0">
                <a:solidFill>
                  <a:srgbClr val="002060"/>
                </a:solidFill>
              </a:rPr>
              <a:t>operation is complete</a:t>
            </a:r>
          </a:p>
          <a:p>
            <a:r>
              <a:rPr lang="en-GB" sz="2400" b="1" dirty="0">
                <a:solidFill>
                  <a:srgbClr val="002060"/>
                </a:solidFill>
              </a:rPr>
              <a:t>Write after read (</a:t>
            </a:r>
            <a:r>
              <a:rPr lang="en-GB" sz="2400" b="1" dirty="0">
                <a:solidFill>
                  <a:schemeClr val="accent5">
                    <a:lumMod val="75000"/>
                  </a:schemeClr>
                </a:solidFill>
              </a:rPr>
              <a:t>WAR</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 the location</a:t>
            </a:r>
          </a:p>
          <a:p>
            <a:pPr lvl="1"/>
            <a:r>
              <a:rPr lang="en-GB" dirty="0">
                <a:solidFill>
                  <a:srgbClr val="002060"/>
                </a:solidFill>
              </a:rPr>
              <a:t>Hazard occurs if the </a:t>
            </a:r>
            <a:r>
              <a:rPr lang="en-GB" b="1" dirty="0">
                <a:solidFill>
                  <a:schemeClr val="accent5">
                    <a:lumMod val="75000"/>
                  </a:schemeClr>
                </a:solidFill>
              </a:rPr>
              <a:t>write</a:t>
            </a:r>
            <a:r>
              <a:rPr lang="en-GB" dirty="0">
                <a:solidFill>
                  <a:srgbClr val="002060"/>
                </a:solidFill>
              </a:rPr>
              <a:t> operation completes </a:t>
            </a:r>
            <a:r>
              <a:rPr lang="en-GB" b="1" dirty="0">
                <a:solidFill>
                  <a:schemeClr val="accent5">
                    <a:lumMod val="75000"/>
                  </a:schemeClr>
                </a:solidFill>
              </a:rPr>
              <a:t>before</a:t>
            </a:r>
            <a:r>
              <a:rPr lang="en-GB" dirty="0">
                <a:solidFill>
                  <a:srgbClr val="002060"/>
                </a:solidFill>
              </a:rPr>
              <a:t> the </a:t>
            </a:r>
            <a:r>
              <a:rPr lang="en-GB" b="1" dirty="0">
                <a:solidFill>
                  <a:schemeClr val="accent5">
                    <a:lumMod val="75000"/>
                  </a:schemeClr>
                </a:solidFill>
              </a:rPr>
              <a:t>read</a:t>
            </a:r>
            <a:r>
              <a:rPr lang="en-GB" dirty="0">
                <a:solidFill>
                  <a:srgbClr val="002060"/>
                </a:solidFill>
              </a:rPr>
              <a:t> operation takes place</a:t>
            </a:r>
          </a:p>
          <a:p>
            <a:r>
              <a:rPr lang="en-GB" sz="2400" b="1" dirty="0">
                <a:solidFill>
                  <a:srgbClr val="002060"/>
                </a:solidFill>
              </a:rPr>
              <a:t>Write after write (</a:t>
            </a:r>
            <a:r>
              <a:rPr lang="en-GB" sz="2400" b="1" dirty="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 the same location</a:t>
            </a:r>
          </a:p>
          <a:p>
            <a:pPr lvl="1"/>
            <a:r>
              <a:rPr lang="en-GB" dirty="0">
                <a:solidFill>
                  <a:srgbClr val="002060"/>
                </a:solidFill>
              </a:rPr>
              <a:t>Hazard occurs if the write operations take place in the </a:t>
            </a:r>
            <a:r>
              <a:rPr lang="en-GB" b="1" dirty="0">
                <a:solidFill>
                  <a:schemeClr val="accent2">
                    <a:lumMod val="75000"/>
                    <a:lumOff val="25000"/>
                  </a:schemeClr>
                </a:solidFill>
              </a:rPr>
              <a:t>reverse orde</a:t>
            </a:r>
            <a:r>
              <a:rPr lang="en-GB" dirty="0">
                <a:solidFill>
                  <a:srgbClr val="002060"/>
                </a:solidFill>
              </a:rPr>
              <a:t>r of the intended sequence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a:solidFill>
                  <a:srgbClr val="002060"/>
                </a:solidFill>
              </a:rPr>
              <a:t>Also known as a </a:t>
            </a:r>
            <a:r>
              <a:rPr lang="en-GB" sz="2400" b="1" i="1" dirty="0">
                <a:solidFill>
                  <a:srgbClr val="FF0000"/>
                </a:solidFill>
              </a:rPr>
              <a:t>branch hazard</a:t>
            </a:r>
            <a:endParaRPr lang="en-GB" sz="2400" b="1" dirty="0">
              <a:solidFill>
                <a:srgbClr val="FF0000"/>
              </a:solidFill>
            </a:endParaRPr>
          </a:p>
          <a:p>
            <a:r>
              <a:rPr lang="en-GB" sz="2400" dirty="0">
                <a:solidFill>
                  <a:srgbClr val="002060"/>
                </a:solidFill>
              </a:rPr>
              <a:t>Occurs when the </a:t>
            </a:r>
            <a:r>
              <a:rPr lang="en-GB" sz="2400" dirty="0">
                <a:solidFill>
                  <a:srgbClr val="FF0000"/>
                </a:solidFill>
              </a:rPr>
              <a:t>pipeline makes the wrong decision </a:t>
            </a:r>
            <a:r>
              <a:rPr lang="en-GB" sz="2400" dirty="0">
                <a:solidFill>
                  <a:srgbClr val="002060"/>
                </a:solidFill>
              </a:rPr>
              <a:t>on a branch prediction</a:t>
            </a:r>
          </a:p>
          <a:p>
            <a:r>
              <a:rPr lang="en-GB" sz="2400" dirty="0">
                <a:solidFill>
                  <a:srgbClr val="002060"/>
                </a:solidFill>
              </a:rPr>
              <a:t>Brings instructions into the pipeline that </a:t>
            </a:r>
            <a:r>
              <a:rPr lang="en-GB" sz="2400" dirty="0">
                <a:solidFill>
                  <a:srgbClr val="FF0000"/>
                </a:solidFill>
              </a:rPr>
              <a:t>must</a:t>
            </a:r>
            <a:r>
              <a:rPr lang="en-GB" sz="2400" dirty="0">
                <a:solidFill>
                  <a:srgbClr val="002060"/>
                </a:solidFill>
              </a:rPr>
              <a:t> subsequently </a:t>
            </a:r>
            <a:r>
              <a:rPr lang="en-GB" sz="2400" dirty="0">
                <a:solidFill>
                  <a:srgbClr val="FF0000"/>
                </a:solidFill>
              </a:rPr>
              <a:t>be discarded</a:t>
            </a:r>
          </a:p>
          <a:p>
            <a:r>
              <a:rPr lang="en-GB" sz="2400" b="1" dirty="0">
                <a:solidFill>
                  <a:srgbClr val="002060"/>
                </a:solidFill>
              </a:rPr>
              <a:t>Dealing with Branches</a:t>
            </a:r>
            <a:r>
              <a:rPr lang="en-GB" sz="2400" dirty="0">
                <a:solidFill>
                  <a:srgbClr val="002060"/>
                </a:solidFill>
              </a:rPr>
              <a:t>:</a:t>
            </a:r>
          </a:p>
          <a:p>
            <a:pPr lvl="1"/>
            <a:r>
              <a:rPr lang="en-GB" sz="2000" b="1" dirty="0">
                <a:solidFill>
                  <a:srgbClr val="0000CC"/>
                </a:solidFill>
              </a:rPr>
              <a:t>Multiple streams</a:t>
            </a:r>
          </a:p>
          <a:p>
            <a:pPr lvl="1"/>
            <a:r>
              <a:rPr lang="en-GB" sz="2000" b="1" dirty="0">
                <a:solidFill>
                  <a:srgbClr val="0000CC"/>
                </a:solidFill>
              </a:rPr>
              <a:t>Prefetch branch target</a:t>
            </a:r>
          </a:p>
          <a:p>
            <a:pPr lvl="1"/>
            <a:r>
              <a:rPr lang="en-GB" sz="2000" b="1" dirty="0">
                <a:solidFill>
                  <a:srgbClr val="0000CC"/>
                </a:solidFill>
              </a:rPr>
              <a:t>Loop buffer</a:t>
            </a:r>
          </a:p>
          <a:p>
            <a:pPr lvl="1"/>
            <a:r>
              <a:rPr lang="en-GB" sz="2000" b="1" dirty="0">
                <a:solidFill>
                  <a:srgbClr val="0000CC"/>
                </a:solidFill>
              </a:rPr>
              <a:t>Branch prediction</a:t>
            </a:r>
          </a:p>
          <a:p>
            <a:pPr lvl="1"/>
            <a:r>
              <a:rPr lang="en-GB" sz="2000" b="1" dirty="0">
                <a:solidFill>
                  <a:srgbClr val="0000CC"/>
                </a:solidFill>
              </a:rPr>
              <a:t>Delayed branch</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Contents</a:t>
            </a: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a:solidFill>
                  <a:srgbClr val="002060"/>
                </a:solidFill>
              </a:rPr>
              <a:t>14.1 Processor Organization</a:t>
            </a:r>
          </a:p>
          <a:p>
            <a:r>
              <a:rPr lang="en-US" sz="2800" dirty="0">
                <a:solidFill>
                  <a:srgbClr val="002060"/>
                </a:solidFill>
              </a:rPr>
              <a:t>14.2 Register Organization </a:t>
            </a:r>
          </a:p>
          <a:p>
            <a:r>
              <a:rPr lang="en-US" sz="2800" dirty="0">
                <a:solidFill>
                  <a:srgbClr val="002060"/>
                </a:solidFill>
              </a:rPr>
              <a:t>14.3 Instruction Cycle </a:t>
            </a:r>
          </a:p>
          <a:p>
            <a:r>
              <a:rPr lang="en-US" sz="2800" dirty="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a:t>brute-force search or exhaustive search (vét cạn)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a:solidFill>
                  <a:srgbClr val="002060"/>
                </a:solidFill>
              </a:rPr>
              <a:t>When a </a:t>
            </a:r>
            <a:r>
              <a:rPr lang="en-US" sz="2400" dirty="0">
                <a:solidFill>
                  <a:srgbClr val="0000CC"/>
                </a:solidFill>
              </a:rPr>
              <a:t>conditional branch </a:t>
            </a:r>
            <a:r>
              <a:rPr lang="en-US" sz="2400" dirty="0">
                <a:solidFill>
                  <a:srgbClr val="002060"/>
                </a:solidFill>
              </a:rPr>
              <a:t>is recognized, the </a:t>
            </a:r>
            <a:r>
              <a:rPr lang="en-US" sz="2400" dirty="0">
                <a:solidFill>
                  <a:srgbClr val="0000CC"/>
                </a:solidFill>
              </a:rPr>
              <a:t>target of the branch is prefetched</a:t>
            </a:r>
            <a:r>
              <a:rPr lang="en-US" sz="2400" dirty="0">
                <a:solidFill>
                  <a:srgbClr val="002060"/>
                </a:solidFill>
              </a:rPr>
              <a:t>, in addition to the instruction following the branch</a:t>
            </a:r>
          </a:p>
          <a:p>
            <a:pPr marL="228600" indent="-228600">
              <a:spcBef>
                <a:spcPts val="2000"/>
              </a:spcBef>
              <a:buFont typeface="Wingdings" pitchFamily="2" charset="2"/>
              <a:buChar char="n"/>
            </a:pPr>
            <a:r>
              <a:rPr lang="en-US" sz="2400" dirty="0">
                <a:solidFill>
                  <a:srgbClr val="0000CC"/>
                </a:solidFill>
              </a:rPr>
              <a:t>Target is then saved </a:t>
            </a:r>
            <a:r>
              <a:rPr lang="en-US" sz="2400" dirty="0">
                <a:solidFill>
                  <a:srgbClr val="002060"/>
                </a:solidFill>
              </a:rPr>
              <a:t>until the branch instruction is executed</a:t>
            </a:r>
          </a:p>
          <a:p>
            <a:pPr marL="228600" indent="-228600">
              <a:spcBef>
                <a:spcPts val="2000"/>
              </a:spcBef>
              <a:buFont typeface="Wingdings" pitchFamily="2" charset="2"/>
              <a:buChar char="n"/>
            </a:pPr>
            <a:r>
              <a:rPr lang="en-US" sz="2400" dirty="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a:solidFill>
                  <a:srgbClr val="002060"/>
                </a:solidFill>
              </a:rPr>
              <a:t>IBM 360/91 uses this approach</a:t>
            </a: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a:solidFill>
                  <a:srgbClr val="002060"/>
                </a:solidFill>
              </a:rPr>
              <a:t>Benefits</a:t>
            </a:r>
            <a:r>
              <a:rPr lang="en-US" sz="2400" dirty="0">
                <a:solidFill>
                  <a:srgbClr val="002060"/>
                </a:solidFill>
              </a:rPr>
              <a:t>:</a:t>
            </a:r>
          </a:p>
          <a:p>
            <a:pPr lvl="1"/>
            <a:r>
              <a:rPr lang="en-US" sz="2000" dirty="0">
                <a:solidFill>
                  <a:srgbClr val="FF0000"/>
                </a:solidFill>
              </a:rPr>
              <a:t>Instructions fetched in sequence will be available without the usual memory access time</a:t>
            </a:r>
          </a:p>
          <a:p>
            <a:pPr lvl="1"/>
            <a:r>
              <a:rPr lang="en-US" sz="2000" dirty="0">
                <a:solidFill>
                  <a:srgbClr val="0000CC"/>
                </a:solidFill>
              </a:rPr>
              <a:t>If a branch occurs to a target just a few locations ahead of the address of the branch instruction, the target will already be in the buffer</a:t>
            </a:r>
          </a:p>
          <a:p>
            <a:pPr lvl="1"/>
            <a:r>
              <a:rPr lang="en-US" sz="2000" dirty="0">
                <a:solidFill>
                  <a:srgbClr val="002060"/>
                </a:solidFill>
              </a:rPr>
              <a:t>This strategy is particularly well suited to dealing with loops</a:t>
            </a:r>
          </a:p>
          <a:p>
            <a:pPr marL="228600" lvl="1">
              <a:spcBef>
                <a:spcPts val="2000"/>
              </a:spcBef>
              <a:buClr>
                <a:schemeClr val="accent1"/>
              </a:buClr>
            </a:pPr>
            <a:endParaRPr lang="en-US" sz="2000" b="1" dirty="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a:solidFill>
                  <a:srgbClr val="002060"/>
                </a:solidFill>
              </a:rPr>
              <a:t>Small, very-high speed memory maintained by the instruction fetch stage of the pipeline and containing the </a:t>
            </a:r>
            <a:r>
              <a:rPr lang="en-US" i="1" dirty="0">
                <a:solidFill>
                  <a:srgbClr val="002060"/>
                </a:solidFill>
              </a:rPr>
              <a:t>n </a:t>
            </a:r>
            <a:r>
              <a:rPr lang="en-US" dirty="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a:solidFill>
                  <a:srgbClr val="002060"/>
                </a:solidFill>
              </a:rPr>
              <a:t>Similar</a:t>
            </a:r>
            <a:r>
              <a:rPr lang="en-US" dirty="0">
                <a:solidFill>
                  <a:srgbClr val="002060"/>
                </a:solidFill>
              </a:rPr>
              <a:t> in principle </a:t>
            </a:r>
            <a:r>
              <a:rPr lang="en-US" b="1" u="sng" dirty="0">
                <a:solidFill>
                  <a:srgbClr val="002060"/>
                </a:solidFill>
              </a:rPr>
              <a:t>to a cache</a:t>
            </a:r>
            <a:r>
              <a:rPr lang="en-US" dirty="0">
                <a:solidFill>
                  <a:srgbClr val="002060"/>
                </a:solidFill>
              </a:rPr>
              <a:t> dedicated to instructions.  </a:t>
            </a:r>
            <a:r>
              <a:rPr lang="en-US" sz="2000" dirty="0">
                <a:solidFill>
                  <a:srgbClr val="002060"/>
                </a:solidFill>
              </a:rPr>
              <a:t>Differences: </a:t>
            </a:r>
          </a:p>
          <a:p>
            <a:pPr lvl="1">
              <a:buFont typeface="Arial" pitchFamily="34" charset="0"/>
              <a:buChar char="•"/>
            </a:pPr>
            <a:r>
              <a:rPr lang="en-US" sz="2000" dirty="0">
                <a:solidFill>
                  <a:srgbClr val="FF0000"/>
                </a:solidFill>
              </a:rPr>
              <a:t>The loop buffer only retains instructions in sequence</a:t>
            </a:r>
          </a:p>
          <a:p>
            <a:pPr lvl="1">
              <a:buFont typeface="Arial" pitchFamily="34" charset="0"/>
              <a:buChar char="•"/>
            </a:pPr>
            <a:r>
              <a:rPr lang="en-US" sz="2000" dirty="0">
                <a:solidFill>
                  <a:srgbClr val="0000CC"/>
                </a:solidFill>
              </a:rPr>
              <a:t>Is much smaller in size and hence lower in cost</a:t>
            </a:r>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p:txBody>
          <a:bodyPr/>
          <a:lstStyle/>
          <a:p>
            <a:r>
              <a:rPr lang="en-US" sz="2400" dirty="0">
                <a:solidFill>
                  <a:srgbClr val="002060"/>
                </a:solidFill>
              </a:rPr>
              <a:t>Various techniques can be used to predict whether a branch will be taken:</a:t>
            </a:r>
          </a:p>
          <a:p>
            <a:pPr>
              <a:buNone/>
            </a:pPr>
            <a:endParaRPr lang="en-US" sz="1000" dirty="0">
              <a:solidFill>
                <a:srgbClr val="002060"/>
              </a:solidFill>
            </a:endParaRPr>
          </a:p>
          <a:p>
            <a:pPr marL="571500" lvl="1" indent="-342900">
              <a:buClr>
                <a:schemeClr val="accent1"/>
              </a:buClr>
              <a:buSzPct val="100000"/>
              <a:buFont typeface="+mj-lt"/>
              <a:buAutoNum type="arabicPeriod"/>
            </a:pPr>
            <a:r>
              <a:rPr lang="en-US" sz="2000" dirty="0">
                <a:solidFill>
                  <a:srgbClr val="002060"/>
                </a:solidFill>
              </a:rPr>
              <a:t>Predict never taken</a:t>
            </a:r>
          </a:p>
          <a:p>
            <a:pPr marL="571500" lvl="1" indent="-342900">
              <a:buClr>
                <a:schemeClr val="accent1"/>
              </a:buClr>
              <a:buSzPct val="100000"/>
              <a:buFont typeface="+mj-lt"/>
              <a:buAutoNum type="arabicPeriod"/>
            </a:pPr>
            <a:r>
              <a:rPr lang="en-US" sz="2000" dirty="0">
                <a:solidFill>
                  <a:srgbClr val="002060"/>
                </a:solidFill>
              </a:rPr>
              <a:t>Predict always taken</a:t>
            </a:r>
          </a:p>
          <a:p>
            <a:pPr marL="571500" lvl="1" indent="-342900">
              <a:buClr>
                <a:schemeClr val="accent1"/>
              </a:buClr>
              <a:buSzPct val="100000"/>
              <a:buFont typeface="+mj-lt"/>
              <a:buAutoNum type="arabicPeriod"/>
            </a:pPr>
            <a:r>
              <a:rPr lang="en-US" sz="2000" dirty="0">
                <a:solidFill>
                  <a:srgbClr val="002060"/>
                </a:solidFill>
              </a:rPr>
              <a:t>Predict by opcode</a:t>
            </a:r>
          </a:p>
          <a:p>
            <a:pPr marL="571500" lvl="1" indent="-342900">
              <a:buClr>
                <a:schemeClr val="accent1"/>
              </a:buClr>
              <a:buSzPct val="100000"/>
              <a:buFont typeface="+mj-lt"/>
              <a:buAutoNum type="arabicPeriod"/>
            </a:pPr>
            <a:endParaRPr lang="en-US" sz="1050" dirty="0">
              <a:solidFill>
                <a:srgbClr val="002060"/>
              </a:solidFill>
            </a:endParaRPr>
          </a:p>
          <a:p>
            <a:pPr marL="571500" lvl="1" indent="-342900">
              <a:buClr>
                <a:schemeClr val="accent1"/>
              </a:buClr>
              <a:buSzPct val="100000"/>
              <a:buNone/>
            </a:pPr>
            <a:endParaRPr lang="en-US" sz="1050" dirty="0">
              <a:solidFill>
                <a:srgbClr val="002060"/>
              </a:solidFill>
            </a:endParaRPr>
          </a:p>
          <a:p>
            <a:pPr marL="571500" lvl="1" indent="-342900">
              <a:buClr>
                <a:schemeClr val="accent1"/>
              </a:buClr>
              <a:buSzPct val="100000"/>
              <a:buFont typeface="+mj-lt"/>
              <a:buAutoNum type="arabicPeriod"/>
            </a:pPr>
            <a:r>
              <a:rPr lang="en-US" sz="2000" dirty="0">
                <a:solidFill>
                  <a:srgbClr val="002060"/>
                </a:solidFill>
              </a:rPr>
              <a:t>Taken/not taken switch</a:t>
            </a:r>
          </a:p>
          <a:p>
            <a:pPr marL="571500" lvl="1" indent="-342900">
              <a:buClr>
                <a:schemeClr val="accent1"/>
              </a:buClr>
              <a:buSzPct val="100000"/>
              <a:buFont typeface="+mj-lt"/>
              <a:buAutoNum type="arabicPeriod"/>
            </a:pPr>
            <a:r>
              <a:rPr lang="en-US" sz="2000" dirty="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a:latin typeface="+mn-lt"/>
              </a:rPr>
              <a:t>They depend on the </a:t>
            </a:r>
            <a:r>
              <a:rPr lang="en-US" sz="1800" b="1" dirty="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a:sym typeface="Wingdings" pitchFamily="2" charset="2"/>
              </a:rPr>
              <a:t> States of some last instructions (some bits) must be stores in cache</a:t>
            </a:r>
            <a:endParaRPr lang="en-US" sz="1800" dirty="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a:latin typeface="+mj-lt"/>
                <a:sym typeface="Wingdings" pitchFamily="2" charset="2"/>
              </a:rPr>
              <a:t>Next slide</a:t>
            </a:r>
            <a:endParaRPr lang="en-US" sz="1800" b="1" dirty="0">
              <a:latin typeface="+mj-lt"/>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Flow Chart</a:t>
            </a: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a:solidFill>
                  <a:schemeClr val="bg1"/>
                </a:solidFill>
              </a:rPr>
              <a:t>If 2 bits are stored, a prediction algorithm is carried out using 2 branches (fig. 14.18)</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a:t>The decision process can be represented more compactly by a finite-state machine</a:t>
            </a:r>
          </a:p>
        </p:txBody>
      </p:sp>
      <p:sp>
        <p:nvSpPr>
          <p:cNvPr id="6" name="Rectangle 5"/>
          <p:cNvSpPr/>
          <p:nvPr/>
        </p:nvSpPr>
        <p:spPr>
          <a:xfrm>
            <a:off x="-32" y="3071810"/>
            <a:ext cx="3214678" cy="2308324"/>
          </a:xfrm>
          <a:prstGeom prst="rect">
            <a:avLst/>
          </a:prstGeom>
        </p:spPr>
        <p:txBody>
          <a:bodyPr wrap="square">
            <a:spAutoFit/>
          </a:bodyPr>
          <a:lstStyle/>
          <a:p>
            <a:r>
              <a:rPr lang="en-US" dirty="0"/>
              <a:t>Finite-state machine is a way to express a processing mechanism in which each part of input will determine a step of the process.</a:t>
            </a:r>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a:t>Some bits are stored: 0: Not taken, 1: Taken. A history can be as 01110</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a:solidFill>
                  <a:schemeClr val="bg1"/>
                </a:solidFill>
              </a:rPr>
              <a:t>Each prefetch triggers a lookup in the table. </a:t>
            </a:r>
          </a:p>
          <a:p>
            <a:r>
              <a:rPr lang="en-US" sz="2000" b="1" dirty="0">
                <a:solidFill>
                  <a:srgbClr val="FFFF00"/>
                </a:solidFill>
              </a:rPr>
              <a:t>No match</a:t>
            </a:r>
            <a:r>
              <a:rPr lang="en-US" sz="2000" dirty="0">
                <a:solidFill>
                  <a:schemeClr val="bg1"/>
                </a:solidFill>
              </a:rPr>
              <a:t>: Fetch next sequential address.</a:t>
            </a:r>
          </a:p>
          <a:p>
            <a:r>
              <a:rPr lang="en-US" sz="2000" b="1" dirty="0">
                <a:solidFill>
                  <a:srgbClr val="FFFF00"/>
                </a:solidFill>
              </a:rPr>
              <a:t>Match</a:t>
            </a:r>
            <a:r>
              <a:rPr lang="en-US" sz="2000" dirty="0">
                <a:solidFill>
                  <a:schemeClr val="bg1"/>
                </a:solidFill>
              </a:rPr>
              <a:t>: a prediction is made based on the state of the instruction: Either the next sequential address or the branch target address is fed to the select logic. </a:t>
            </a:r>
          </a:p>
        </p:txBody>
      </p:sp>
      <p:sp>
        <p:nvSpPr>
          <p:cNvPr id="8" name="Rectangle 7"/>
          <p:cNvSpPr/>
          <p:nvPr/>
        </p:nvSpPr>
        <p:spPr>
          <a:xfrm>
            <a:off x="5143504" y="3571876"/>
            <a:ext cx="1714512" cy="307777"/>
          </a:xfrm>
          <a:prstGeom prst="rect">
            <a:avLst/>
          </a:prstGeom>
          <a:solidFill>
            <a:schemeClr val="accent6">
              <a:lumMod val="60000"/>
              <a:lumOff val="40000"/>
            </a:schemeClr>
          </a:solidFill>
        </p:spPr>
        <p:txBody>
          <a:bodyPr wrap="square">
            <a:spAutoFit/>
          </a:bodyPr>
          <a:lstStyle/>
          <a:p>
            <a:r>
              <a:rPr lang="en-US" sz="1400" dirty="0"/>
              <a:t>branch history table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Delayed Branch</a:t>
            </a: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a:solidFill>
                  <a:srgbClr val="002060"/>
                </a:solidFill>
              </a:rPr>
              <a:t> It is possible to improve pipeline performance by </a:t>
            </a:r>
            <a:r>
              <a:rPr lang="en-US" sz="2800" dirty="0">
                <a:solidFill>
                  <a:srgbClr val="FF0000"/>
                </a:solidFill>
              </a:rPr>
              <a:t>automatically rearranging instructions</a:t>
            </a:r>
            <a:r>
              <a:rPr lang="en-US" sz="2800" dirty="0">
                <a:solidFill>
                  <a:srgbClr val="002060"/>
                </a:solidFill>
              </a:rPr>
              <a:t> within a program, so that branch instructions occur later than actually desired. This intriguing approach is examined in Chapter 15.</a:t>
            </a:r>
            <a:endParaRPr lang="en-GB" sz="2800" dirty="0">
              <a:solidFill>
                <a:srgbClr val="00206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a:solidFill>
                  <a:srgbClr val="002060"/>
                </a:solidFill>
              </a:rPr>
              <a:t>Fetch</a:t>
            </a:r>
          </a:p>
          <a:p>
            <a:pPr lvl="1">
              <a:lnSpc>
                <a:spcPct val="90000"/>
              </a:lnSpc>
            </a:pPr>
            <a:r>
              <a:rPr lang="en-GB" sz="1600" dirty="0">
                <a:solidFill>
                  <a:srgbClr val="002060"/>
                </a:solidFill>
              </a:rPr>
              <a:t>Objective is to </a:t>
            </a:r>
            <a:r>
              <a:rPr lang="en-GB" sz="1600" b="1" dirty="0">
                <a:solidFill>
                  <a:srgbClr val="002060"/>
                </a:solidFill>
              </a:rPr>
              <a:t>fill the prefetch buffers </a:t>
            </a:r>
            <a:r>
              <a:rPr lang="en-GB" sz="1600" dirty="0">
                <a:solidFill>
                  <a:srgbClr val="002060"/>
                </a:solidFill>
              </a:rPr>
              <a:t>with new data as soon as the old data have been consumed by the instruction decoder</a:t>
            </a:r>
          </a:p>
          <a:p>
            <a:pPr lvl="1">
              <a:lnSpc>
                <a:spcPct val="90000"/>
              </a:lnSpc>
            </a:pPr>
            <a:r>
              <a:rPr lang="en-GB" sz="1600" b="1" dirty="0">
                <a:solidFill>
                  <a:srgbClr val="002060"/>
                </a:solidFill>
              </a:rPr>
              <a:t>Operates independently </a:t>
            </a:r>
            <a:r>
              <a:rPr lang="en-GB" sz="1600" dirty="0">
                <a:solidFill>
                  <a:srgbClr val="002060"/>
                </a:solidFill>
              </a:rPr>
              <a:t>of the other stages to keep the prefetch buffers full</a:t>
            </a:r>
          </a:p>
          <a:p>
            <a:pPr>
              <a:lnSpc>
                <a:spcPct val="90000"/>
              </a:lnSpc>
            </a:pPr>
            <a:r>
              <a:rPr lang="en-GB" sz="1800" b="1" dirty="0">
                <a:solidFill>
                  <a:srgbClr val="002060"/>
                </a:solidFill>
              </a:rPr>
              <a:t>Decode stage 1</a:t>
            </a:r>
          </a:p>
          <a:p>
            <a:pPr lvl="1">
              <a:lnSpc>
                <a:spcPct val="90000"/>
              </a:lnSpc>
            </a:pPr>
            <a:r>
              <a:rPr lang="en-GB" sz="1600" b="1" dirty="0">
                <a:solidFill>
                  <a:srgbClr val="002060"/>
                </a:solidFill>
              </a:rPr>
              <a:t>All opcode </a:t>
            </a:r>
            <a:r>
              <a:rPr lang="en-GB" sz="1600" dirty="0">
                <a:solidFill>
                  <a:srgbClr val="002060"/>
                </a:solidFill>
              </a:rPr>
              <a:t>and addressing-mode information is decoded in the D1 stage</a:t>
            </a:r>
          </a:p>
          <a:p>
            <a:pPr lvl="1">
              <a:lnSpc>
                <a:spcPct val="90000"/>
              </a:lnSpc>
            </a:pPr>
            <a:r>
              <a:rPr lang="en-GB" sz="1600" b="1" dirty="0">
                <a:solidFill>
                  <a:srgbClr val="002060"/>
                </a:solidFill>
              </a:rPr>
              <a:t>3 bytes </a:t>
            </a:r>
            <a:r>
              <a:rPr lang="en-GB" sz="1600" dirty="0">
                <a:solidFill>
                  <a:srgbClr val="002060"/>
                </a:solidFill>
              </a:rPr>
              <a:t>of instruction are passed to the D1 stage from </a:t>
            </a:r>
            <a:r>
              <a:rPr lang="en-GB" sz="1600" b="1" dirty="0">
                <a:solidFill>
                  <a:srgbClr val="002060"/>
                </a:solidFill>
              </a:rPr>
              <a:t>the prefetch buffers</a:t>
            </a:r>
          </a:p>
          <a:p>
            <a:pPr lvl="1">
              <a:lnSpc>
                <a:spcPct val="90000"/>
              </a:lnSpc>
            </a:pPr>
            <a:r>
              <a:rPr lang="en-GB" sz="1600" dirty="0">
                <a:solidFill>
                  <a:srgbClr val="002060"/>
                </a:solidFill>
              </a:rPr>
              <a:t>D1 decoder can then </a:t>
            </a:r>
            <a:r>
              <a:rPr lang="en-GB" sz="1600" b="1" dirty="0">
                <a:solidFill>
                  <a:srgbClr val="002060"/>
                </a:solidFill>
              </a:rPr>
              <a:t>direct the D2 stage </a:t>
            </a:r>
            <a:r>
              <a:rPr lang="en-GB" sz="1600" dirty="0">
                <a:solidFill>
                  <a:srgbClr val="002060"/>
                </a:solidFill>
              </a:rPr>
              <a:t>to capture the rest of the instruction</a:t>
            </a:r>
          </a:p>
          <a:p>
            <a:pPr>
              <a:lnSpc>
                <a:spcPct val="90000"/>
              </a:lnSpc>
            </a:pPr>
            <a:r>
              <a:rPr lang="en-GB" sz="1800" b="1" dirty="0">
                <a:solidFill>
                  <a:srgbClr val="002060"/>
                </a:solidFill>
              </a:rPr>
              <a:t>Decode stage 2</a:t>
            </a:r>
          </a:p>
          <a:p>
            <a:pPr lvl="1">
              <a:lnSpc>
                <a:spcPct val="90000"/>
              </a:lnSpc>
            </a:pPr>
            <a:r>
              <a:rPr lang="en-GB" sz="1600" dirty="0">
                <a:solidFill>
                  <a:srgbClr val="002060"/>
                </a:solidFill>
              </a:rPr>
              <a:t>Expands each opcode into control signals for the ALU</a:t>
            </a:r>
          </a:p>
          <a:p>
            <a:pPr lvl="1">
              <a:lnSpc>
                <a:spcPct val="90000"/>
              </a:lnSpc>
            </a:pPr>
            <a:r>
              <a:rPr lang="en-GB" sz="1600" dirty="0">
                <a:solidFill>
                  <a:srgbClr val="002060"/>
                </a:solidFill>
              </a:rPr>
              <a:t>Also controls the computation of the more complex addressing modes</a:t>
            </a:r>
          </a:p>
          <a:p>
            <a:pPr>
              <a:lnSpc>
                <a:spcPct val="90000"/>
              </a:lnSpc>
            </a:pPr>
            <a:r>
              <a:rPr lang="en-GB" sz="1800" b="1" dirty="0">
                <a:solidFill>
                  <a:srgbClr val="002060"/>
                </a:solidFill>
              </a:rPr>
              <a:t>Execute</a:t>
            </a:r>
          </a:p>
          <a:p>
            <a:pPr lvl="1">
              <a:lnSpc>
                <a:spcPct val="90000"/>
              </a:lnSpc>
            </a:pPr>
            <a:r>
              <a:rPr lang="en-GB" sz="1600" dirty="0">
                <a:solidFill>
                  <a:srgbClr val="002060"/>
                </a:solidFill>
              </a:rPr>
              <a:t>Stage includes ALU operations, cache access, and register update</a:t>
            </a:r>
          </a:p>
          <a:p>
            <a:pPr>
              <a:lnSpc>
                <a:spcPct val="90000"/>
              </a:lnSpc>
            </a:pPr>
            <a:r>
              <a:rPr lang="en-GB" sz="1800" b="1" dirty="0">
                <a:solidFill>
                  <a:srgbClr val="002060"/>
                </a:solidFill>
              </a:rPr>
              <a:t>Write back</a:t>
            </a:r>
          </a:p>
          <a:p>
            <a:pPr lvl="1">
              <a:lnSpc>
                <a:spcPct val="90000"/>
              </a:lnSpc>
            </a:pPr>
            <a:r>
              <a:rPr lang="en-GB" sz="1600" b="1" dirty="0">
                <a:solidFill>
                  <a:srgbClr val="002060"/>
                </a:solidFill>
              </a:rPr>
              <a:t>Updates registers </a:t>
            </a:r>
            <a:r>
              <a:rPr lang="en-GB" sz="1600" dirty="0">
                <a:solidFill>
                  <a:srgbClr val="002060"/>
                </a:solidFill>
              </a:rPr>
              <a:t>and </a:t>
            </a:r>
            <a:r>
              <a:rPr lang="en-GB" sz="1600" b="1" dirty="0">
                <a:solidFill>
                  <a:srgbClr val="002060"/>
                </a:solidFill>
              </a:rPr>
              <a:t>status flags </a:t>
            </a:r>
            <a:r>
              <a:rPr lang="en-GB" sz="1600" dirty="0">
                <a:solidFill>
                  <a:srgbClr val="002060"/>
                </a:solidFill>
              </a:rPr>
              <a:t>modified during the preceding execute stage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Instruction </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Pipeline </a:t>
            </a:r>
            <a:br>
              <a:rPr lang="en-GB" sz="2800" b="1" dirty="0">
                <a:effectLst>
                  <a:outerShdw blurRad="38100" dist="38100" dir="2700000" algn="tl">
                    <a:srgbClr val="000000">
                      <a:alpha val="43137"/>
                    </a:srgbClr>
                  </a:outerShdw>
                </a:effectLst>
              </a:rPr>
            </a:br>
            <a:r>
              <a:rPr lang="en-GB" sz="2800" b="1" dirty="0">
                <a:effectLst>
                  <a:outerShdw blurRad="38100" dist="38100" dir="2700000" algn="tl">
                    <a:srgbClr val="000000">
                      <a:alpha val="43137"/>
                    </a:srgbClr>
                  </a:outerShdw>
                </a:effectLst>
              </a:rPr>
              <a:t>Examples</a:t>
            </a: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14.1- Processor Organization</a:t>
            </a:r>
          </a:p>
        </p:txBody>
      </p:sp>
      <p:sp>
        <p:nvSpPr>
          <p:cNvPr id="8" name="Content Placeholder 7"/>
          <p:cNvSpPr>
            <a:spLocks noGrp="1"/>
          </p:cNvSpPr>
          <p:nvPr>
            <p:ph idx="1"/>
          </p:nvPr>
        </p:nvSpPr>
        <p:spPr>
          <a:xfrm>
            <a:off x="533400" y="2219348"/>
            <a:ext cx="8182004" cy="3638544"/>
          </a:xfrm>
        </p:spPr>
        <p:txBody>
          <a:bodyPr>
            <a:normAutofit/>
          </a:bodyPr>
          <a:lstStyle/>
          <a:p>
            <a:r>
              <a:rPr lang="en-US" b="1" dirty="0">
                <a:solidFill>
                  <a:srgbClr val="002060"/>
                </a:solidFill>
              </a:rPr>
              <a:t>Fetch instruction </a:t>
            </a:r>
            <a:r>
              <a:rPr lang="en-US" dirty="0">
                <a:solidFill>
                  <a:srgbClr val="002060"/>
                </a:solidFill>
              </a:rPr>
              <a:t>(from memory (register, cache, main memory)</a:t>
            </a:r>
          </a:p>
          <a:p>
            <a:r>
              <a:rPr lang="en-US" b="1" dirty="0">
                <a:solidFill>
                  <a:srgbClr val="002060"/>
                </a:solidFill>
              </a:rPr>
              <a:t>Interpret instruction </a:t>
            </a:r>
            <a:r>
              <a:rPr lang="en-US" dirty="0">
                <a:solidFill>
                  <a:srgbClr val="002060"/>
                </a:solidFill>
              </a:rPr>
              <a:t>(what action is required)</a:t>
            </a:r>
          </a:p>
          <a:p>
            <a:r>
              <a:rPr lang="en-US" b="1" dirty="0">
                <a:solidFill>
                  <a:srgbClr val="002060"/>
                </a:solidFill>
              </a:rPr>
              <a:t>Fetch data </a:t>
            </a:r>
            <a:r>
              <a:rPr lang="en-US" dirty="0">
                <a:solidFill>
                  <a:srgbClr val="002060"/>
                </a:solidFill>
              </a:rPr>
              <a:t>(data from memory or an I/O module)</a:t>
            </a:r>
          </a:p>
          <a:p>
            <a:r>
              <a:rPr lang="en-US" b="1" dirty="0">
                <a:solidFill>
                  <a:srgbClr val="002060"/>
                </a:solidFill>
              </a:rPr>
              <a:t>Process data </a:t>
            </a:r>
            <a:r>
              <a:rPr lang="en-US" dirty="0">
                <a:solidFill>
                  <a:srgbClr val="002060"/>
                </a:solidFill>
              </a:rPr>
              <a:t>(performing some operations on data)</a:t>
            </a:r>
          </a:p>
          <a:p>
            <a:r>
              <a:rPr lang="en-US" b="1" dirty="0">
                <a:solidFill>
                  <a:srgbClr val="002060"/>
                </a:solidFill>
              </a:rPr>
              <a:t>Write data </a:t>
            </a:r>
            <a:r>
              <a:rPr lang="en-US" dirty="0">
                <a:solidFill>
                  <a:srgbClr val="002060"/>
                </a:solidFill>
              </a:rPr>
              <a:t>(writing result to memory or an I/O module)</a:t>
            </a:r>
          </a:p>
          <a:p>
            <a:pPr>
              <a:buNone/>
            </a:pPr>
            <a:r>
              <a:rPr lang="en-US" dirty="0">
                <a:solidFill>
                  <a:srgbClr val="002060"/>
                </a:solidFill>
                <a:sym typeface="Wingdings" pitchFamily="2" charset="2"/>
              </a:rPr>
              <a:t> </a:t>
            </a:r>
            <a:r>
              <a:rPr lang="en-US" dirty="0">
                <a:solidFill>
                  <a:srgbClr val="FF0000"/>
                </a:solidFill>
              </a:rPr>
              <a:t>In order to do these things the processor needs to store some data temporarily and therefore needs a small internal memory</a:t>
            </a:r>
          </a:p>
        </p:txBody>
      </p:sp>
      <p:sp>
        <p:nvSpPr>
          <p:cNvPr id="9" name="Text Placeholder 8"/>
          <p:cNvSpPr>
            <a:spLocks noGrp="1"/>
          </p:cNvSpPr>
          <p:nvPr>
            <p:ph type="body" sz="half" idx="2"/>
          </p:nvPr>
        </p:nvSpPr>
        <p:spPr>
          <a:xfrm>
            <a:off x="762000" y="1219200"/>
            <a:ext cx="7558960" cy="774700"/>
          </a:xfrm>
        </p:spPr>
        <p:txBody>
          <a:bodyPr/>
          <a:lstStyle/>
          <a:p>
            <a:r>
              <a:rPr lang="en-US" sz="2800" b="1" dirty="0"/>
              <a:t>Processor Requirements:</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Exercises</a:t>
            </a: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a:solidFill>
                  <a:schemeClr val="tx1"/>
                </a:solidFill>
              </a:rPr>
              <a:t>14.1 What general roles are performed by processor registers? </a:t>
            </a:r>
          </a:p>
          <a:p>
            <a:pPr>
              <a:lnSpc>
                <a:spcPct val="90000"/>
              </a:lnSpc>
            </a:pPr>
            <a:r>
              <a:rPr lang="en-US" dirty="0">
                <a:solidFill>
                  <a:schemeClr val="tx1"/>
                </a:solidFill>
              </a:rPr>
              <a:t>14.2 What categories of data are commonly supported by user-visible registers? </a:t>
            </a:r>
          </a:p>
          <a:p>
            <a:pPr>
              <a:lnSpc>
                <a:spcPct val="90000"/>
              </a:lnSpc>
            </a:pPr>
            <a:r>
              <a:rPr lang="en-US" dirty="0">
                <a:solidFill>
                  <a:schemeClr val="tx1"/>
                </a:solidFill>
              </a:rPr>
              <a:t>14.3 What is the function of condition codes? </a:t>
            </a:r>
          </a:p>
          <a:p>
            <a:pPr>
              <a:lnSpc>
                <a:spcPct val="90000"/>
              </a:lnSpc>
            </a:pPr>
            <a:r>
              <a:rPr lang="en-US" dirty="0">
                <a:solidFill>
                  <a:schemeClr val="tx1"/>
                </a:solidFill>
              </a:rPr>
              <a:t>14.4 What is a program status word? </a:t>
            </a:r>
          </a:p>
          <a:p>
            <a:pPr>
              <a:lnSpc>
                <a:spcPct val="90000"/>
              </a:lnSpc>
            </a:pPr>
            <a:r>
              <a:rPr lang="en-US" dirty="0">
                <a:solidFill>
                  <a:schemeClr val="tx1"/>
                </a:solidFill>
              </a:rPr>
              <a:t>14.5 Why is a two-stage instruction pipeline unlikely to cut the instruction cycle time in half, compared with the use of no pipeline? </a:t>
            </a:r>
          </a:p>
          <a:p>
            <a:pPr>
              <a:lnSpc>
                <a:spcPct val="90000"/>
              </a:lnSpc>
            </a:pPr>
            <a:r>
              <a:rPr lang="en-US" dirty="0">
                <a:solidFill>
                  <a:schemeClr val="tx1"/>
                </a:solidFill>
              </a:rPr>
              <a:t>14.6 List and briefly explain various ways in which an instruction pipeline can deal with conditional branch instructions. </a:t>
            </a:r>
          </a:p>
          <a:p>
            <a:pPr>
              <a:lnSpc>
                <a:spcPct val="90000"/>
              </a:lnSpc>
            </a:pPr>
            <a:r>
              <a:rPr lang="en-US" dirty="0">
                <a:solidFill>
                  <a:schemeClr val="tx1"/>
                </a:solidFill>
              </a:rPr>
              <a:t>14.7 How are history bits used for branch prediction?</a:t>
            </a:r>
            <a:endParaRPr lang="en-GB" dirty="0">
              <a:solidFill>
                <a:schemeClr val="tx1"/>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Exercises</a:t>
            </a: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a:solidFill>
                  <a:schemeClr val="tx1"/>
                </a:solidFill>
              </a:rPr>
              <a:t>14.8 - what would be the value of the following flags: Carry, Zero, Overflow, Sign, Even Parity , Half-Carry ?</a:t>
            </a:r>
          </a:p>
          <a:p>
            <a:pPr>
              <a:lnSpc>
                <a:spcPct val="90000"/>
              </a:lnSpc>
            </a:pPr>
            <a:r>
              <a:rPr lang="en-US" dirty="0">
                <a:solidFill>
                  <a:schemeClr val="tx1"/>
                </a:solidFill>
              </a:rPr>
              <a:t>(a) If the last operation performed on a computer with an 8-bit word was an addition in which the two operands were 00000010 and 00000011.</a:t>
            </a:r>
          </a:p>
          <a:p>
            <a:pPr>
              <a:lnSpc>
                <a:spcPct val="90000"/>
              </a:lnSpc>
            </a:pPr>
            <a:r>
              <a:rPr lang="en-US" dirty="0">
                <a:solidFill>
                  <a:schemeClr val="tx1"/>
                </a:solidFill>
              </a:rPr>
              <a:t>(b) Repeat for the addition of -1 (twos complement) and +1. </a:t>
            </a:r>
          </a:p>
          <a:p>
            <a:pPr>
              <a:lnSpc>
                <a:spcPct val="90000"/>
              </a:lnSpc>
            </a:pPr>
            <a:r>
              <a:rPr lang="en-US" dirty="0">
                <a:solidFill>
                  <a:schemeClr val="tx1"/>
                </a:solidFill>
              </a:rPr>
              <a:t>(c) A - B, where A contains 11110000 and B contains 0010100.</a:t>
            </a:r>
            <a:endParaRPr lang="en-GB" dirty="0">
              <a:solidFill>
                <a:schemeClr val="tx1"/>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a:solidFill>
                  <a:srgbClr val="002060"/>
                </a:solidFill>
              </a:rPr>
              <a:t>Processor organization</a:t>
            </a:r>
          </a:p>
          <a:p>
            <a:r>
              <a:rPr lang="en-US" sz="2400" dirty="0">
                <a:solidFill>
                  <a:srgbClr val="002060"/>
                </a:solidFill>
              </a:rPr>
              <a:t>Register organization</a:t>
            </a:r>
          </a:p>
          <a:p>
            <a:pPr lvl="1"/>
            <a:r>
              <a:rPr lang="en-US" sz="2400" dirty="0">
                <a:solidFill>
                  <a:srgbClr val="002060"/>
                </a:solidFill>
              </a:rPr>
              <a:t>User-visible registers</a:t>
            </a:r>
          </a:p>
          <a:p>
            <a:pPr lvl="1"/>
            <a:r>
              <a:rPr lang="en-US" sz="2400" dirty="0">
                <a:solidFill>
                  <a:srgbClr val="002060"/>
                </a:solidFill>
              </a:rPr>
              <a:t>Control and status registers</a:t>
            </a:r>
          </a:p>
          <a:p>
            <a:r>
              <a:rPr lang="en-US" sz="2400" dirty="0">
                <a:solidFill>
                  <a:srgbClr val="002060"/>
                </a:solidFill>
              </a:rPr>
              <a:t>Instruction cycle</a:t>
            </a:r>
          </a:p>
          <a:p>
            <a:pPr lvl="1"/>
            <a:r>
              <a:rPr lang="en-US" sz="2400" dirty="0">
                <a:solidFill>
                  <a:srgbClr val="002060"/>
                </a:solidFill>
              </a:rPr>
              <a:t>The indirect cycle</a:t>
            </a:r>
          </a:p>
          <a:p>
            <a:pPr lvl="1"/>
            <a:r>
              <a:rPr lang="en-US" sz="2400" dirty="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a:solidFill>
                  <a:srgbClr val="002060"/>
                </a:solidFill>
              </a:rPr>
              <a:t>Instruction pipelining</a:t>
            </a:r>
          </a:p>
          <a:p>
            <a:pPr lvl="1"/>
            <a:r>
              <a:rPr lang="en-US" sz="2400" dirty="0">
                <a:solidFill>
                  <a:srgbClr val="002060"/>
                </a:solidFill>
              </a:rPr>
              <a:t>Pipelining strategy</a:t>
            </a:r>
          </a:p>
          <a:p>
            <a:pPr lvl="1"/>
            <a:r>
              <a:rPr lang="en-US" sz="2400" dirty="0">
                <a:solidFill>
                  <a:srgbClr val="002060"/>
                </a:solidFill>
              </a:rPr>
              <a:t>Pipeline performance</a:t>
            </a:r>
          </a:p>
          <a:p>
            <a:pPr lvl="1"/>
            <a:r>
              <a:rPr lang="en-US" sz="2400" dirty="0">
                <a:solidFill>
                  <a:srgbClr val="002060"/>
                </a:solidFill>
              </a:rPr>
              <a:t>Pipeline hazards</a:t>
            </a:r>
          </a:p>
          <a:p>
            <a:pPr lvl="1"/>
            <a:r>
              <a:rPr lang="en-US" sz="2400" dirty="0">
                <a:solidFill>
                  <a:srgbClr val="002060"/>
                </a:solidFill>
              </a:rPr>
              <a:t>Dealing with branches</a:t>
            </a:r>
          </a:p>
          <a:p>
            <a:pPr lvl="1"/>
            <a:r>
              <a:rPr lang="en-US" sz="2400" dirty="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a:p>
          <a:p>
            <a:endParaRPr lang="en-US" sz="800" dirty="0"/>
          </a:p>
          <a:p>
            <a:r>
              <a:rPr lang="en-US" sz="3200" dirty="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Processor Structure and Function</a:t>
            </a:r>
            <a:endParaRPr lang="en-US" dirty="0">
              <a:solidFill>
                <a:srgbClr val="6666CC"/>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 the System Bus and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 CPU Internal Structure</a:t>
            </a: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a:effectLst>
                  <a:outerShdw blurRad="38100" dist="38100" dir="2700000" algn="tl">
                    <a:srgbClr val="000000">
                      <a:alpha val="43137"/>
                    </a:srgbClr>
                  </a:outerShdw>
                </a:effectLst>
              </a:rPr>
              <a:t>14.2- Register Organization</a:t>
            </a: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a:solidFill>
                  <a:srgbClr val="002060"/>
                </a:solidFill>
              </a:rPr>
              <a:t>Enable the machine or assembly language programmer to minimize main memory references by optimizing use of registers</a:t>
            </a: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a:solidFill>
                  <a:srgbClr val="002060"/>
                </a:solidFill>
              </a:rPr>
              <a:t>Used by the control unit to control the operation of the processor and by privileged operating system programs to control the execution of programs</a:t>
            </a:r>
          </a:p>
        </p:txBody>
      </p:sp>
      <p:sp>
        <p:nvSpPr>
          <p:cNvPr id="6" name="Text Placeholder 5"/>
          <p:cNvSpPr>
            <a:spLocks noGrp="1"/>
          </p:cNvSpPr>
          <p:nvPr>
            <p:ph type="body" idx="1"/>
          </p:nvPr>
        </p:nvSpPr>
        <p:spPr>
          <a:xfrm>
            <a:off x="533400" y="3000372"/>
            <a:ext cx="3657600" cy="522757"/>
          </a:xfrm>
        </p:spPr>
        <p:txBody>
          <a:bodyPr/>
          <a:lstStyle/>
          <a:p>
            <a:r>
              <a:rPr lang="en-US" sz="2000" dirty="0"/>
              <a:t>User-Visible Registers</a:t>
            </a:r>
          </a:p>
        </p:txBody>
      </p:sp>
      <p:sp>
        <p:nvSpPr>
          <p:cNvPr id="7" name="Text Placeholder 6"/>
          <p:cNvSpPr>
            <a:spLocks noGrp="1"/>
          </p:cNvSpPr>
          <p:nvPr>
            <p:ph type="body" sz="quarter" idx="3"/>
          </p:nvPr>
        </p:nvSpPr>
        <p:spPr>
          <a:xfrm>
            <a:off x="4419600" y="3000372"/>
            <a:ext cx="3657600" cy="522757"/>
          </a:xfrm>
        </p:spPr>
        <p:txBody>
          <a:bodyPr/>
          <a:lstStyle/>
          <a:p>
            <a:r>
              <a:rPr lang="en-US" sz="2000" dirty="0"/>
              <a:t>Control and Status Registers</a:t>
            </a:r>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hierarchy</a:t>
            </a:r>
          </a:p>
          <a:p>
            <a:pPr marL="228600" indent="-228600" eaLnBrk="1" hangingPunct="1">
              <a:spcBef>
                <a:spcPts val="2000"/>
              </a:spcBef>
              <a:buClr>
                <a:schemeClr val="accent1"/>
              </a:buClr>
              <a:buSzPct val="75000"/>
              <a:buFont typeface="Wingdings" pitchFamily="2" charset="2"/>
              <a:buChar char="n"/>
            </a:pPr>
            <a:r>
              <a:rPr lang="en-US" dirty="0">
                <a:latin typeface="+mn-lt"/>
              </a:rPr>
              <a:t>The registers in the processor perform two roles: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a:effectLst>
                  <a:outerShdw blurRad="38100" dist="38100" dir="2700000" algn="tl">
                    <a:srgbClr val="000000">
                      <a:alpha val="43137"/>
                    </a:srgbClr>
                  </a:outerShdw>
                </a:effectLst>
              </a:rPr>
              <a:t>User-Visible Registers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a:effectLst>
                  <a:outerShdw blurRad="38100" dist="38100" dir="2700000" algn="tl">
                    <a:srgbClr val="000000">
                      <a:alpha val="43137"/>
                    </a:srgbClr>
                  </a:outerShdw>
                </a:effectLst>
              </a:rPr>
              <a:t>Table 14.1: Condition Codes</a:t>
            </a: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 and Status Registers</a:t>
            </a:r>
          </a:p>
        </p:txBody>
      </p:sp>
      <p:sp>
        <p:nvSpPr>
          <p:cNvPr id="6" name="Content Placeholder 5"/>
          <p:cNvSpPr>
            <a:spLocks noGrp="1"/>
          </p:cNvSpPr>
          <p:nvPr>
            <p:ph idx="1"/>
          </p:nvPr>
        </p:nvSpPr>
        <p:spPr>
          <a:xfrm>
            <a:off x="498474" y="1981200"/>
            <a:ext cx="8145492" cy="4305320"/>
          </a:xfrm>
        </p:spPr>
        <p:txBody>
          <a:bodyPr/>
          <a:lstStyle/>
          <a:p>
            <a:r>
              <a:rPr lang="en-US" b="1" dirty="0">
                <a:solidFill>
                  <a:srgbClr val="002060"/>
                </a:solidFill>
              </a:rPr>
              <a:t>Program counter (PC)</a:t>
            </a:r>
          </a:p>
          <a:p>
            <a:pPr lvl="1"/>
            <a:r>
              <a:rPr lang="en-US" dirty="0">
                <a:solidFill>
                  <a:srgbClr val="002060"/>
                </a:solidFill>
              </a:rPr>
              <a:t>Contains the address of an instruction to be fetched</a:t>
            </a:r>
          </a:p>
          <a:p>
            <a:r>
              <a:rPr lang="en-US" b="1" dirty="0">
                <a:solidFill>
                  <a:srgbClr val="002060"/>
                </a:solidFill>
              </a:rPr>
              <a:t>Instruction register (IR)</a:t>
            </a:r>
          </a:p>
          <a:p>
            <a:pPr lvl="1"/>
            <a:r>
              <a:rPr lang="en-US" dirty="0">
                <a:solidFill>
                  <a:srgbClr val="002060"/>
                </a:solidFill>
              </a:rPr>
              <a:t>Contains the instruction </a:t>
            </a:r>
            <a:r>
              <a:rPr lang="en-US" dirty="0">
                <a:solidFill>
                  <a:srgbClr val="FF0000"/>
                </a:solidFill>
              </a:rPr>
              <a:t>most recently fetched</a:t>
            </a:r>
          </a:p>
          <a:p>
            <a:r>
              <a:rPr lang="en-US" b="1" dirty="0">
                <a:solidFill>
                  <a:srgbClr val="002060"/>
                </a:solidFill>
              </a:rPr>
              <a:t>Memory address register (MAR)</a:t>
            </a:r>
          </a:p>
          <a:p>
            <a:pPr lvl="1"/>
            <a:r>
              <a:rPr lang="en-US" dirty="0">
                <a:solidFill>
                  <a:srgbClr val="002060"/>
                </a:solidFill>
              </a:rPr>
              <a:t>Contains the address of a location in memory</a:t>
            </a:r>
          </a:p>
          <a:p>
            <a:r>
              <a:rPr lang="en-US" b="1" dirty="0">
                <a:solidFill>
                  <a:srgbClr val="002060"/>
                </a:solidFill>
              </a:rPr>
              <a:t>Memory buffer register (MBR)</a:t>
            </a:r>
          </a:p>
          <a:p>
            <a:pPr lvl="1"/>
            <a:r>
              <a:rPr lang="en-US" dirty="0">
                <a:solidFill>
                  <a:srgbClr val="002060"/>
                </a:solidFill>
              </a:rPr>
              <a:t>Contains a word of data to be written to memory or </a:t>
            </a:r>
            <a:r>
              <a:rPr lang="en-US" b="1" dirty="0">
                <a:solidFill>
                  <a:srgbClr val="002060"/>
                </a:solidFill>
              </a:rPr>
              <a:t>the word most recently read</a:t>
            </a:r>
          </a:p>
        </p:txBody>
      </p:sp>
      <p:sp>
        <p:nvSpPr>
          <p:cNvPr id="7" name="Text Placeholder 6"/>
          <p:cNvSpPr>
            <a:spLocks noGrp="1"/>
          </p:cNvSpPr>
          <p:nvPr>
            <p:ph type="body" sz="half" idx="2"/>
          </p:nvPr>
        </p:nvSpPr>
        <p:spPr>
          <a:xfrm>
            <a:off x="609600" y="1295400"/>
            <a:ext cx="7101760" cy="774700"/>
          </a:xfrm>
        </p:spPr>
        <p:txBody>
          <a:bodyPr/>
          <a:lstStyle/>
          <a:p>
            <a:r>
              <a:rPr lang="en-US" sz="2300" dirty="0">
                <a:solidFill>
                  <a:srgbClr val="0000CC"/>
                </a:solidFill>
              </a:rPr>
              <a:t>Four registers are essential to instruction execution</a:t>
            </a:r>
            <a:r>
              <a:rPr lang="en-US" sz="2300" dirty="0"/>
              <a:t>:</a:t>
            </a:r>
          </a:p>
        </p:txBody>
      </p:sp>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3457</TotalTime>
  <Words>10360</Words>
  <Application>Microsoft Office PowerPoint</Application>
  <PresentationFormat>On-screen Show (4:3)</PresentationFormat>
  <Paragraphs>558</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PowerPoint Presentation</vt:lpstr>
      <vt:lpstr>14.3-Instruction Cycle</vt:lpstr>
      <vt:lpstr>Instruction Cycle</vt:lpstr>
      <vt:lpstr>Instruction Cycle State Diagram</vt:lpstr>
      <vt:lpstr>Data Flow, Fetch Cycle</vt:lpstr>
      <vt:lpstr>Data Flow, Interrupt Cycle</vt:lpstr>
      <vt:lpstr>14.4- Instruction Pipeling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Thanh Bui Thi Thanh (FPTU DN)</cp:lastModifiedBy>
  <cp:revision>110</cp:revision>
  <dcterms:created xsi:type="dcterms:W3CDTF">2012-07-22T02:20:50Z</dcterms:created>
  <dcterms:modified xsi:type="dcterms:W3CDTF">2018-11-06T04:22:10Z</dcterms:modified>
</cp:coreProperties>
</file>