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80"/>
  </p:notesMasterIdLst>
  <p:sldIdLst>
    <p:sldId id="275" r:id="rId4"/>
    <p:sldId id="276" r:id="rId5"/>
    <p:sldId id="278" r:id="rId6"/>
    <p:sldId id="279" r:id="rId7"/>
    <p:sldId id="280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9" r:id="rId23"/>
    <p:sldId id="300" r:id="rId24"/>
    <p:sldId id="301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5" r:id="rId37"/>
    <p:sldId id="317" r:id="rId38"/>
    <p:sldId id="318" r:id="rId39"/>
    <p:sldId id="319" r:id="rId40"/>
    <p:sldId id="365" r:id="rId41"/>
    <p:sldId id="320" r:id="rId42"/>
    <p:sldId id="322" r:id="rId43"/>
    <p:sldId id="325" r:id="rId44"/>
    <p:sldId id="326" r:id="rId45"/>
    <p:sldId id="327" r:id="rId46"/>
    <p:sldId id="328" r:id="rId47"/>
    <p:sldId id="329" r:id="rId48"/>
    <p:sldId id="333" r:id="rId49"/>
    <p:sldId id="334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3" autoAdjust="0"/>
  </p:normalViewPr>
  <p:slideViewPr>
    <p:cSldViewPr>
      <p:cViewPr varScale="1">
        <p:scale>
          <a:sx n="65" d="100"/>
          <a:sy n="65" d="100"/>
        </p:scale>
        <p:origin x="6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7279-A836-4642-9F19-966BA539803A}" type="datetimeFigureOut">
              <a:rPr lang="en-US" smtClean="0"/>
              <a:pPr/>
              <a:t>19/12/2021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2404-EAAF-424D-8AB4-2158268DA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0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1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41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1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49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1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5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5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55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73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1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7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58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70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70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729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66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56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96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81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72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45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97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40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03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8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0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26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6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6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 smtClean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First Program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Conversion-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Read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47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Read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97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35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Read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Summary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Computer is a binary device 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Number:</a:t>
            </a:r>
            <a:endParaRPr lang="en-US" b="1" dirty="0">
              <a:solidFill>
                <a:prstClr val="black"/>
              </a:solidFill>
            </a:endParaRPr>
          </a:p>
          <a:p>
            <a:pPr algn="ctr"/>
            <a:r>
              <a:rPr lang="en-US" b="1" dirty="0">
                <a:solidFill>
                  <a:prstClr val="black"/>
                </a:solidFill>
              </a:rPr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Normal description (human being)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Encode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(Another format is chosen)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Decoding (restore) to the normal description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Read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990600"/>
                <a:gridCol w="1295400"/>
                <a:gridCol w="10668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0000 0000 1111 1111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Fill the corresponding binary expansions of the following decimal number:</a:t>
            </a: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43600" y="34290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Do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914400"/>
                <a:gridCol w="1143000"/>
                <a:gridCol w="2362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Fill the blank cells</a:t>
            </a: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Do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>
                <a:solidFill>
                  <a:prstClr val="black"/>
                </a:solidFill>
              </a:rPr>
              <a:t>Do yourself:</a:t>
            </a:r>
          </a:p>
          <a:p>
            <a:r>
              <a:rPr lang="en-US" sz="2400" b="1" dirty="0">
                <a:solidFill>
                  <a:prstClr val="black"/>
                </a:solidFill>
              </a:rPr>
              <a:t>3245q + 247q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</a:rPr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prstClr val="black"/>
                </a:solidFill>
              </a:rPr>
              <a:t>101101111 b</a:t>
            </a:r>
          </a:p>
          <a:p>
            <a:r>
              <a:rPr lang="en-US" sz="2400" dirty="0">
                <a:solidFill>
                  <a:prstClr val="black"/>
                </a:solidFill>
              </a:rPr>
              <a:t>100111011 b</a:t>
            </a:r>
          </a:p>
          <a:p>
            <a:r>
              <a:rPr lang="en-US" sz="2400" dirty="0">
                <a:solidFill>
                  <a:prstClr val="black"/>
                </a:solidFill>
              </a:rPr>
              <a:t>110110001 b</a:t>
            </a:r>
          </a:p>
          <a:p>
            <a:r>
              <a:rPr lang="en-US" sz="2400" dirty="0">
                <a:solidFill>
                  <a:prstClr val="black"/>
                </a:solidFill>
              </a:rPr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Read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prstClr val="black"/>
                </a:solidFill>
              </a:rPr>
              <a:t>Do yourself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1101101101b -  10110111b     3654q – 337q    3AB7h – 1FAh 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Read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Exercises</a:t>
            </a:r>
            <a:r>
              <a:rPr lang="en-US" sz="2000" b="1" dirty="0" smtClean="0">
                <a:solidFill>
                  <a:prstClr val="black"/>
                </a:solidFill>
              </a:rPr>
              <a:t> :</a:t>
            </a:r>
            <a:endParaRPr lang="en-US" sz="2000" b="1" u="sng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1011010 b* 1011b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1101000b + 2AB h + 345 q = ? h = ? q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3AFh / 1Ch =? b = ?d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3ACh – 562q = ?b = ? d</a:t>
            </a:r>
          </a:p>
          <a:p>
            <a:r>
              <a:rPr lang="en-US" sz="2000" dirty="0">
                <a:solidFill>
                  <a:prstClr val="black"/>
                </a:solidFill>
              </a:rPr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Read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67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Read by yourself</a:t>
            </a:r>
            <a:endParaRPr 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7- Addressing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 smtClean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 smtClean="0"/>
              <a:t>Kilobyte = 1024 bytes</a:t>
            </a:r>
          </a:p>
          <a:p>
            <a:pPr lvl="1" algn="just"/>
            <a:r>
              <a:rPr lang="en-US" sz="2000" dirty="0" smtClean="0"/>
              <a:t>Kilo K= 1024 ( 2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Mega or M (=1024k) </a:t>
            </a:r>
          </a:p>
          <a:p>
            <a:pPr lvl="1" algn="just"/>
            <a:r>
              <a:rPr lang="en-US" sz="2000" dirty="0" smtClean="0"/>
              <a:t>Giga or G (=1024M) </a:t>
            </a:r>
          </a:p>
          <a:p>
            <a:pPr lvl="1" algn="just"/>
            <a:r>
              <a:rPr lang="en-US" sz="2000" dirty="0" smtClean="0"/>
              <a:t>Tera or T (=1024G) </a:t>
            </a:r>
          </a:p>
          <a:p>
            <a:pPr lvl="1" algn="just"/>
            <a:r>
              <a:rPr lang="en-US" sz="2000" dirty="0" smtClean="0"/>
              <a:t>Peta or P (=1024T) </a:t>
            </a:r>
          </a:p>
          <a:p>
            <a:pPr lvl="1" algn="just"/>
            <a:r>
              <a:rPr lang="en-US" sz="2000" dirty="0" smtClean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 smtClean="0"/>
              <a:t>Addressible Memory</a:t>
            </a:r>
          </a:p>
          <a:p>
            <a:pPr lvl="1" algn="just"/>
            <a:r>
              <a:rPr lang="en-US" sz="2000" dirty="0" smtClean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1485900"/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1010 1010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0011 1100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1001 0000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1100 1011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0100 0001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B: byte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Address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prstClr val="white"/>
                </a:solidFill>
              </a:rPr>
              <a:t>value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8- Program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2057400"/>
                <a:gridCol w="2209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01001011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100110110110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011011010111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Instructions…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Assembly</a:t>
            </a:r>
          </a:p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(low-level)</a:t>
            </a:r>
          </a:p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Machine (binary) </a:t>
            </a:r>
          </a:p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higher the level, the closer to the human languages and the further from native machine languages</a:t>
            </a:r>
          </a:p>
          <a:p>
            <a:pPr lvl="1"/>
            <a:r>
              <a:rPr lang="en-US" dirty="0" smtClean="0"/>
              <a:t>Each third generation language statement ~ 5-10 machine language statements.  </a:t>
            </a:r>
          </a:p>
          <a:p>
            <a:pPr lvl="1"/>
            <a:r>
              <a:rPr lang="en-US" dirty="0" smtClean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10- Translating and Executing</a:t>
            </a:r>
            <a:br>
              <a:rPr lang="en-US" dirty="0" smtClean="0"/>
            </a:br>
            <a:r>
              <a:rPr lang="en-US" dirty="0" smtClean="0"/>
              <a:t>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 ways of translations: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Interpreting</a:t>
            </a:r>
            <a:r>
              <a:rPr lang="en-US" dirty="0" smtClean="0"/>
              <a:t>: one-by-one statement is translated then run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Compiling</a:t>
            </a:r>
            <a:r>
              <a:rPr lang="en-US" dirty="0" smtClean="0"/>
              <a:t>: All statements of program are translated then executed as a whole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 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Session 0 - Course Introduction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From </a:t>
            </a:r>
            <a:r>
              <a:rPr lang="en-US" sz="2000" dirty="0" smtClean="0">
                <a:solidFill>
                  <a:prstClr val="white"/>
                </a:solidFill>
              </a:rPr>
              <a:t>   </a:t>
            </a:r>
            <a:r>
              <a:rPr lang="en-US" sz="2000" dirty="0" smtClean="0">
                <a:solidFill>
                  <a:prstClr val="white"/>
                </a:solidFill>
                <a:hlinkClick r:id="rId3"/>
              </a:rPr>
              <a:t>http://www.tiobe.com/index.php/content/paperinfo/tpci/index.html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55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Some </a:t>
            </a:r>
            <a:r>
              <a:rPr lang="en-US" sz="2800" b="1" u="sng" dirty="0" smtClean="0"/>
              <a:t>reasons</a:t>
            </a:r>
            <a:r>
              <a:rPr lang="en-US" sz="2800" dirty="0" smtClean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</a:rPr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 is English-like,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 is quite compact - has a small number of keywords,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large number of C programs need to be maintained,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 is the lowest of high-level languages, 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 supports basic ways which help us understanding memory of a program. These can be hidden in higher languages.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12- Some Notable 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comments to document our programs and to </a:t>
            </a:r>
            <a:r>
              <a:rPr lang="en-US" dirty="0" smtClean="0">
                <a:solidFill>
                  <a:srgbClr val="92D050"/>
                </a:solidFill>
              </a:rPr>
              <a:t>enhance their readability</a:t>
            </a:r>
            <a:r>
              <a:rPr lang="en-US" dirty="0" smtClean="0"/>
              <a:t>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whitespace to improve program readability and to display the </a:t>
            </a:r>
            <a:r>
              <a:rPr lang="en-US" dirty="0" smtClean="0">
                <a:solidFill>
                  <a:srgbClr val="92D050"/>
                </a:solidFill>
              </a:rPr>
              <a:t>structure of our program's logic</a:t>
            </a:r>
            <a:r>
              <a:rPr lang="en-US" dirty="0" smtClean="0"/>
              <a:t>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 smtClean="0"/>
              <a:t>C language is </a:t>
            </a:r>
            <a:r>
              <a:rPr lang="en-US" dirty="0" smtClean="0">
                <a:solidFill>
                  <a:srgbClr val="92D050"/>
                </a:solidFill>
              </a:rPr>
              <a:t>case sensitive</a:t>
            </a:r>
            <a:r>
              <a:rPr lang="en-US" dirty="0" smtClean="0"/>
              <a:t>.  </a:t>
            </a:r>
          </a:p>
          <a:p>
            <a:pPr lvl="1"/>
            <a:r>
              <a:rPr lang="en-US" dirty="0" smtClean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13- Structure of a Simple C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Comment for program description</a:t>
            </a:r>
            <a:endParaRPr lang="en-US" sz="16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Declaration for library  using </a:t>
            </a:r>
            <a:endParaRPr lang="en-US" sz="16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Entry point of C-program </a:t>
            </a:r>
            <a:endParaRPr lang="en-US" sz="16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Statements + comments</a:t>
            </a:r>
            <a:endParaRPr lang="en-US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Exit point of C-program </a:t>
            </a:r>
            <a:endParaRPr lang="en-US" sz="16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2- How to make a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Usability: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Correctness: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Maintainability: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Portability: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standards compliance </a:t>
            </a:r>
            <a:r>
              <a:rPr lang="en-US" sz="2000" dirty="0" smtClean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(platform: CPU + operating system running on it)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Structure…: C program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Entry point: the point where a program begins.</a:t>
            </a:r>
          </a:p>
          <a:p>
            <a:pPr>
              <a:buNone/>
            </a:pPr>
            <a:r>
              <a:rPr lang="en-US" dirty="0" smtClean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prstClr val="white"/>
                  </a:solidFill>
                </a:rPr>
                <a:t>[int] main( int argCount, char* args[])</a:t>
              </a:r>
            </a:p>
            <a:p>
              <a:r>
                <a:rPr lang="en-US" sz="2800" b="1" dirty="0" smtClean="0">
                  <a:solidFill>
                    <a:prstClr val="white"/>
                  </a:solidFill>
                </a:rPr>
                <a:t>{  &lt;statements&gt;</a:t>
              </a:r>
            </a:p>
            <a:p>
              <a:r>
                <a:rPr lang="en-US" sz="2800" b="1" dirty="0" smtClean="0">
                  <a:solidFill>
                    <a:prstClr val="white"/>
                  </a:solidFill>
                </a:rPr>
                <a:t>    [ return number; ]</a:t>
              </a:r>
            </a:p>
            <a:p>
              <a:r>
                <a:rPr lang="en-US" sz="2800" b="1" dirty="0" smtClean="0">
                  <a:solidFill>
                    <a:prstClr val="white"/>
                  </a:solidFill>
                </a:rPr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prstClr val="white"/>
                  </a:solidFill>
                </a:rPr>
                <a:t>Demo. </a:t>
              </a:r>
            </a:p>
            <a:p>
              <a:pPr algn="ctr"/>
              <a:r>
                <a:rPr lang="en-US" sz="2000" b="1" dirty="0" smtClean="0">
                  <a:solidFill>
                    <a:prstClr val="white"/>
                  </a:solidFill>
                </a:rPr>
                <a:t>In the module H (Files)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prstClr val="white"/>
                  </a:solidFill>
                </a:rPr>
                <a:t>Common form</a:t>
              </a:r>
              <a:endParaRPr lang="en-US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prstClr val="white"/>
                  </a:solidFill>
                </a:rPr>
                <a:t>[int] main( [void] )</a:t>
              </a:r>
            </a:p>
            <a:p>
              <a:r>
                <a:rPr lang="en-US" sz="2800" b="1" dirty="0" smtClean="0">
                  <a:solidFill>
                    <a:prstClr val="white"/>
                  </a:solidFill>
                </a:rPr>
                <a:t>{  &lt;statements&gt;</a:t>
              </a:r>
            </a:p>
            <a:p>
              <a:r>
                <a:rPr lang="en-US" sz="2800" b="1" dirty="0" smtClean="0">
                  <a:solidFill>
                    <a:prstClr val="white"/>
                  </a:solidFill>
                </a:rPr>
                <a:t>    [ return number; ]</a:t>
              </a:r>
            </a:p>
            <a:p>
              <a:r>
                <a:rPr lang="en-US" sz="2800" b="1" dirty="0" smtClean="0">
                  <a:solidFill>
                    <a:prstClr val="white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743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Basic Computations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Understand what is a </a:t>
            </a:r>
            <a:r>
              <a:rPr lang="en-US" dirty="0" smtClean="0">
                <a:solidFill>
                  <a:srgbClr val="FF0000"/>
                </a:solidFill>
              </a:rPr>
              <a:t>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Declare </a:t>
            </a:r>
            <a:r>
              <a:rPr lang="en-US" dirty="0" smtClean="0">
                <a:solidFill>
                  <a:srgbClr val="FF0000"/>
                </a:solidFill>
              </a:rPr>
              <a:t>constants and variables </a:t>
            </a:r>
            <a:r>
              <a:rPr lang="en-US" dirty="0" smtClean="0">
                <a:solidFill>
                  <a:srgbClr val="0000FF"/>
                </a:solidFill>
              </a:rPr>
              <a:t>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Express operations </a:t>
            </a:r>
            <a:r>
              <a:rPr lang="en-US" dirty="0" smtClean="0">
                <a:solidFill>
                  <a:srgbClr val="0000FF"/>
                </a:solidFill>
              </a:rPr>
              <a:t>on data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Precedence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Instruction: A task that hardware must perform on data.</a:t>
            </a:r>
          </a:p>
          <a:p>
            <a:r>
              <a:rPr lang="en-US" dirty="0" smtClean="0"/>
              <a:t>Data can be: constants, variables.</a:t>
            </a:r>
          </a:p>
          <a:p>
            <a:r>
              <a:rPr lang="en-US" dirty="0" smtClean="0"/>
              <a:t>Constants: Fixed values that can not be changed when the program executes.</a:t>
            </a:r>
          </a:p>
          <a:p>
            <a:r>
              <a:rPr lang="en-US" dirty="0" smtClean="0"/>
              <a:t>Variables: Values can be changed when the program execute.</a:t>
            </a:r>
          </a:p>
          <a:p>
            <a:r>
              <a:rPr lang="en-US" dirty="0" smtClean="0"/>
              <a:t>Data must be stored in the main memory (RAM).</a:t>
            </a:r>
          </a:p>
          <a:p>
            <a:r>
              <a:rPr lang="en-US" dirty="0" smtClean="0"/>
              <a:t>2 basic operations on data are READ and WRITE.</a:t>
            </a:r>
          </a:p>
          <a:p>
            <a:r>
              <a:rPr lang="en-US" dirty="0" smtClean="0"/>
              <a:t>Numerical data can participate in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 smtClean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Typed languages, such as C, subdivide the universe of data values into sets of </a:t>
            </a:r>
            <a:r>
              <a:rPr lang="en-US" sz="2800" u="sng" dirty="0" smtClean="0"/>
              <a:t>distinct type</a:t>
            </a:r>
            <a:r>
              <a:rPr lang="en-US" sz="2800" dirty="0" smtClean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data type defines</a:t>
            </a:r>
            <a:r>
              <a:rPr lang="en-US" sz="2800" dirty="0" smtClean="0"/>
              <a:t>: </a:t>
            </a:r>
          </a:p>
          <a:p>
            <a:pPr lvl="1"/>
            <a:r>
              <a:rPr lang="en-US" sz="2400" dirty="0" smtClean="0"/>
              <a:t>How the values are stored and </a:t>
            </a:r>
          </a:p>
          <a:p>
            <a:pPr lvl="1"/>
            <a:r>
              <a:rPr lang="en-US" sz="2400" dirty="0" smtClean="0"/>
              <a:t>How the operations on those values are performed. </a:t>
            </a:r>
          </a:p>
          <a:p>
            <a:r>
              <a:rPr lang="en-US" sz="2800" dirty="0" smtClean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 smtClean="0"/>
              <a:t>C has 4 primitive data types:</a:t>
            </a:r>
            <a:endParaRPr lang="en-US" sz="2800" dirty="0" smtClean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/>
                <a:gridCol w="2039974"/>
                <a:gridCol w="5125454"/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The operator  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en-US" dirty="0" smtClean="0">
                <a:solidFill>
                  <a:prstClr val="white"/>
                </a:solidFill>
              </a:rPr>
              <a:t> will get the address of  a variable or code.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The </a:t>
            </a:r>
            <a:r>
              <a:rPr lang="en-US" dirty="0">
                <a:solidFill>
                  <a:prstClr val="white"/>
                </a:solidFill>
              </a:rPr>
              <a:t>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Exercise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Qualifiers: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Qualifiers:</a:t>
            </a:r>
          </a:p>
          <a:p>
            <a:pPr lvl="1"/>
            <a:r>
              <a:rPr lang="en-US" sz="2400" b="1" dirty="0" smtClean="0"/>
              <a:t>short</a:t>
            </a:r>
            <a:r>
              <a:rPr lang="en-US" sz="2400" dirty="0" smtClean="0"/>
              <a:t> :at least 16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: at least 32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b="1" dirty="0" smtClean="0"/>
              <a:t>long</a:t>
            </a:r>
            <a:r>
              <a:rPr lang="en-US" sz="2400" dirty="0" smtClean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 smtClean="0"/>
              <a:t>Standard C does not specify that a long double must occupy a minimum number of bits, only that it occupies no less bits than a double. 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3- Steps to develop 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 smtClean="0"/>
              <a:t>Requirements </a:t>
            </a:r>
            <a:r>
              <a:rPr lang="en-US" sz="2400" dirty="0" smtClean="0">
                <a:sym typeface="Wingdings" pitchFamily="2" charset="2"/>
              </a:rPr>
              <a:t> The problem is understood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Analysis </a:t>
            </a:r>
            <a:r>
              <a:rPr lang="en-US" sz="2400" dirty="0" smtClean="0">
                <a:sym typeface="Wingdings" pitchFamily="2" charset="2"/>
              </a:rPr>
              <a:t> Data and tasks are identified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Design </a:t>
            </a:r>
            <a:r>
              <a:rPr lang="en-US" sz="2400" dirty="0" smtClean="0">
                <a:sym typeface="Wingdings" pitchFamily="2" charset="2"/>
              </a:rPr>
              <a:t> folders, files are organized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Coding </a:t>
            </a:r>
            <a:r>
              <a:rPr lang="en-US" sz="2400" dirty="0" smtClean="0">
                <a:sym typeface="Wingdings" pitchFamily="2" charset="2"/>
              </a:rPr>
              <a:t> Implementation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</a:t>
            </a:r>
            <a:r>
              <a:rPr lang="en-US" sz="2400" dirty="0" smtClean="0">
                <a:sym typeface="Wingdings" pitchFamily="2" charset="2"/>
              </a:rPr>
              <a:t> Checking whether requirements are satisfied or not 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Deploying </a:t>
            </a:r>
            <a:r>
              <a:rPr lang="en-US" sz="2400" dirty="0" smtClean="0">
                <a:sym typeface="Wingdings" pitchFamily="2" charset="2"/>
              </a:rPr>
              <a:t> Program is installed to user computers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Maintenance </a:t>
            </a:r>
            <a:r>
              <a:rPr lang="en-US" sz="2400" dirty="0" smtClean="0">
                <a:sym typeface="Wingdings" pitchFamily="2" charset="2"/>
              </a:rPr>
              <a:t> Needed modifications, if any, are carried out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  <a:endParaRPr lang="en-US" sz="8000" dirty="0" smtClean="0"/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solidFill>
                  <a:prstClr val="black"/>
                </a:solidFill>
              </a:rPr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prstClr val="black"/>
                </a:solidFill>
              </a:rPr>
              <a:t>The </a:t>
            </a:r>
            <a:r>
              <a:rPr lang="en-US" sz="2800" b="1" dirty="0">
                <a:solidFill>
                  <a:prstClr val="black"/>
                </a:solidFill>
              </a:rPr>
              <a:t>ASCII </a:t>
            </a:r>
            <a:r>
              <a:rPr lang="en-US" sz="2800" b="1" dirty="0" smtClean="0">
                <a:solidFill>
                  <a:prstClr val="black"/>
                </a:solidFill>
              </a:rPr>
              <a:t>table for characters 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35 __________________________</a:t>
            </a:r>
            <a:endParaRPr lang="en-US" sz="4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 smtClean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Computers store floating-point data using two separate components: </a:t>
            </a:r>
          </a:p>
          <a:p>
            <a:pPr lvl="1"/>
            <a:r>
              <a:rPr lang="en-US" dirty="0" smtClean="0"/>
              <a:t>an exponent and </a:t>
            </a:r>
          </a:p>
          <a:p>
            <a:pPr lvl="1"/>
            <a:r>
              <a:rPr lang="en-US" dirty="0" smtClean="0"/>
              <a:t>a mantissa (phần định trị)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1.2345         = 1.2345 *10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123.45         = 1.2345 *10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1234.5         = 1.2345 *10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0.0012345  =  1.2345 *10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Variable Declarations in C</a:t>
            </a:r>
            <a:r>
              <a:rPr lang="en-US" sz="3500" b="1" i="1" dirty="0" smtClean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solidFill>
                  <a:srgbClr val="0000FF"/>
                </a:solidFill>
              </a:rPr>
              <a:t>data_type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identifier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[= initial value]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double cashFare = 2.25;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 smtClean="0"/>
              <a:t>Naming Conventions</a:t>
            </a:r>
            <a:r>
              <a:rPr lang="en-US" dirty="0" smtClean="0"/>
              <a:t>: Name is one word only</a:t>
            </a:r>
          </a:p>
          <a:p>
            <a:pPr lvl="1"/>
            <a:r>
              <a:rPr lang="en-US" dirty="0" smtClean="0"/>
              <a:t>must not be a C reserved word</a:t>
            </a:r>
          </a:p>
          <a:p>
            <a:pPr lvl="1"/>
            <a:r>
              <a:rPr lang="en-US" dirty="0" smtClean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Letter or ‘_’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Letters/digits/ ‘_’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Exercises:</a:t>
            </a:r>
            <a:endParaRPr lang="en-US" sz="3500" b="1" i="1" dirty="0" smtClean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 smtClean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 smtClean="0"/>
              <a:t>  whale</a:t>
            </a:r>
            <a:r>
              <a:rPr lang="en-US" sz="2400" dirty="0" smtClean="0"/>
              <a:t>  	giraffe's  	</a:t>
            </a:r>
            <a:r>
              <a:rPr lang="en-US" sz="2400" i="1" dirty="0" smtClean="0"/>
              <a:t>camel_back</a:t>
            </a:r>
            <a:r>
              <a:rPr lang="en-US" sz="2400" dirty="0" smtClean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 smtClean="0"/>
              <a:t>_</a:t>
            </a:r>
            <a:r>
              <a:rPr lang="en-US" sz="2400" i="1" dirty="0" smtClean="0"/>
              <a:t>how_do_you_do</a:t>
            </a:r>
            <a:r>
              <a:rPr lang="en-US" sz="2400" dirty="0" smtClean="0"/>
              <a:t>  	senecac.on.ca  	</a:t>
            </a:r>
            <a:r>
              <a:rPr lang="en-US" sz="2400" i="1" dirty="0" smtClean="0"/>
              <a:t>digt3</a:t>
            </a:r>
            <a:r>
              <a:rPr lang="en-US" sz="2400" dirty="0" smtClean="0"/>
              <a:t>  	register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float f1; f2=5.1;</a:t>
            </a:r>
          </a:p>
          <a:p>
            <a:r>
              <a:rPr lang="en-US" sz="2400" dirty="0" smtClean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Constant values are specified directly in the source code.</a:t>
            </a:r>
          </a:p>
          <a:p>
            <a:r>
              <a:rPr lang="en-US" dirty="0" smtClean="0"/>
              <a:t>They can be</a:t>
            </a:r>
          </a:p>
          <a:p>
            <a:pPr lvl="1"/>
            <a:r>
              <a:rPr lang="en-US" dirty="0" smtClean="0"/>
              <a:t>Character literals (constant characters)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4- Computer Hardware - Review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/>
                <a:gridCol w="7213146"/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to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IO peripherals, position of  accessed memory.</a:t>
                      </a:r>
                      <a:endParaRPr lang="en-US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data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operation on peripherals,</a:t>
                      </a:r>
                      <a:r>
                        <a:rPr lang="en-US" baseline="0" dirty="0" smtClean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prstClr val="white"/>
                </a:solidFill>
              </a:rPr>
              <a:t>3 steps to read a memory cell</a:t>
            </a:r>
            <a:r>
              <a:rPr lang="en-US" dirty="0" smtClean="0">
                <a:solidFill>
                  <a:prstClr val="white"/>
                </a:solidFill>
              </a:rPr>
              <a:t>:</a:t>
            </a:r>
          </a:p>
          <a:p>
            <a:pPr marL="342900" indent="-342900">
              <a:buFontTx/>
              <a:buAutoNum type="arabicParenBoth"/>
            </a:pPr>
            <a:r>
              <a:rPr lang="en-US" dirty="0" smtClean="0">
                <a:solidFill>
                  <a:prstClr val="white"/>
                </a:solidFill>
              </a:rPr>
              <a:t>CPU puts the memory address to  address bus</a:t>
            </a:r>
          </a:p>
          <a:p>
            <a:pPr marL="342900" indent="-342900">
              <a:buFontTx/>
              <a:buAutoNum type="arabicParenBoth"/>
            </a:pPr>
            <a:r>
              <a:rPr lang="en-US" dirty="0" smtClean="0">
                <a:solidFill>
                  <a:prstClr val="white"/>
                </a:solidFill>
              </a:rPr>
              <a:t>CPU puts the read-signal to control bus.</a:t>
            </a:r>
          </a:p>
          <a:p>
            <a:pPr marL="342900" indent="-342900">
              <a:buFontTx/>
              <a:buAutoNum type="arabicParenBoth"/>
            </a:pPr>
            <a:r>
              <a:rPr lang="en-US" dirty="0" smtClean="0">
                <a:solidFill>
                  <a:prstClr val="white"/>
                </a:solidFill>
              </a:rPr>
              <a:t>Data  in memory cell is transferred to  a register in CPU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ALU</a:t>
            </a:r>
            <a:r>
              <a:rPr lang="en-US" sz="1400" dirty="0" smtClean="0">
                <a:solidFill>
                  <a:prstClr val="black"/>
                </a:solidFill>
              </a:rPr>
              <a:t>: Arithmetic and Logic Unit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Characters,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 smtClean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04 ways: 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 smtClean="0"/>
              <a:t>Decimal ASCII code of the character :   65 for 'A‘</a:t>
            </a:r>
          </a:p>
          <a:p>
            <a:pPr lvl="1"/>
            <a:r>
              <a:rPr lang="en-US" sz="2400" dirty="0" smtClean="0"/>
              <a:t>Octal ASCII code of the character:   0101 for 'A', </a:t>
            </a:r>
          </a:p>
          <a:p>
            <a:pPr lvl="1"/>
            <a:r>
              <a:rPr lang="en-US" sz="2400" dirty="0" smtClean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The operator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Error! Why?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Modify then run it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Change  \ to \\ then run it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 smtClean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 smtClean="0"/>
          </a:p>
          <a:p>
            <a:r>
              <a:rPr lang="en-US" sz="2400" dirty="0" smtClean="0"/>
              <a:t>Default: Integral value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,  real number  </a:t>
            </a:r>
            <a:r>
              <a:rPr lang="en-US" sz="2400" b="1" dirty="0" smtClean="0">
                <a:sym typeface="Wingdings" pitchFamily="2" charset="2"/>
              </a:rPr>
              <a:t>double</a:t>
            </a:r>
          </a:p>
          <a:p>
            <a:r>
              <a:rPr lang="en-US" sz="2400" dirty="0" smtClean="0">
                <a:sym typeface="Wingdings" pitchFamily="2" charset="2"/>
              </a:rPr>
              <a:t>Specifying data type of constants: </a:t>
            </a:r>
            <a:r>
              <a:rPr lang="en-US" sz="2400" b="1" dirty="0" smtClean="0">
                <a:sym typeface="Wingdings" pitchFamily="2" charset="2"/>
              </a:rPr>
              <a:t>Suffixes after numbers.</a:t>
            </a: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pre-processor (pre-compiled directive) </a:t>
            </a:r>
            <a:r>
              <a:rPr lang="en-US" sz="2400" b="1" dirty="0" smtClean="0"/>
              <a:t>#define</a:t>
            </a:r>
            <a:r>
              <a:rPr lang="en-US" sz="2400" dirty="0" smtClean="0"/>
              <a:t> or the keyword </a:t>
            </a:r>
            <a:r>
              <a:rPr lang="en-US" sz="2400" b="1" dirty="0" smtClean="0"/>
              <a:t>const</a:t>
            </a: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Compiler will allocate memory location for constants that are declared using the keyword </a:t>
            </a:r>
            <a:r>
              <a:rPr lang="en-US" b="1" dirty="0" smtClean="0">
                <a:solidFill>
                  <a:prstClr val="white"/>
                </a:solidFill>
              </a:rPr>
              <a:t>const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white"/>
                </a:solidFill>
              </a:rPr>
              <a:t>Conversion Specifiers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prstClr val="white"/>
                  </a:solidFill>
                </a:rPr>
                <a:t>The function scanf receive the BLANK or ENTER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KEYSzas</a:t>
              </a:r>
              <a:r>
                <a:rPr lang="en-US" sz="1600" dirty="0" smtClean="0">
                  <a:solidFill>
                    <a:prstClr val="white"/>
                  </a:solidFill>
                </a:rPr>
                <a:t> separators.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Format string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Data holders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Use words “left” and “right”.  The assignment x=y; will copy the value in the ….. side to the ….. Side.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Why user do not have a chance to stroke the ENTER key before the program terminate?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Modify and re-run: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getchar();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getchar();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basic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All device interfaces connect to the system buses through a central controller.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00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13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Examples: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 smtClean="0"/>
              <a:t>Expressions: Arithmetic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/>
                <a:gridCol w="1295400"/>
                <a:gridCol w="3657600"/>
                <a:gridCol w="2895601"/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+x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+x ;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+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x+y       x-y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Add/substract values of two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 x+y;  t = x-y;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*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x*y   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z= x-y;</a:t>
                      </a:r>
                    </a:p>
                    <a:p>
                      <a:r>
                        <a:rPr lang="en-US" dirty="0" smtClean="0"/>
                        <a:t>z = 10/3;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 3.3333333</a:t>
                      </a:r>
                      <a:endParaRPr lang="en-US" dirty="0" smtClean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remainder of a integral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17%3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</a:p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      --x</a:t>
                      </a:r>
                    </a:p>
                    <a:p>
                      <a:r>
                        <a:rPr lang="en-US" dirty="0" smtClean="0"/>
                        <a:t>x++      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Increase/decrease the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alue of a</a:t>
                      </a:r>
                      <a:r>
                        <a:rPr lang="en-US" baseline="0" dirty="0" smtClean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r>
                        <a:rPr lang="en-US" baseline="0" dirty="0" smtClean="0"/>
                        <a:t> in the next slide.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Explain yourself  the output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Explain yourself  the output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876" y="3895725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 smtClean="0"/>
              <a:t>For comparisional operators.</a:t>
            </a:r>
          </a:p>
          <a:p>
            <a:r>
              <a:rPr lang="en-US" dirty="0" smtClean="0"/>
              <a:t>&lt;   &lt;=  ==  &gt;=    &gt;   !=</a:t>
            </a:r>
          </a:p>
          <a:p>
            <a:r>
              <a:rPr lang="en-US" dirty="0" smtClean="0"/>
              <a:t>Return 1: true/ 0: false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 smtClean="0"/>
              <a:t>Operator for association of conditions</a:t>
            </a:r>
          </a:p>
          <a:p>
            <a:r>
              <a:rPr lang="en-US" dirty="0" smtClean="0"/>
              <a:t>&amp;&amp; (and), || (or) ,  ! (not)</a:t>
            </a:r>
          </a:p>
          <a:p>
            <a:r>
              <a:rPr lang="en-US" dirty="0" smtClean="0"/>
              <a:t>Return 1: true, 0: false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 (and), </a:t>
            </a:r>
            <a:r>
              <a:rPr lang="en-US" sz="2000" b="1" dirty="0" smtClean="0">
                <a:solidFill>
                  <a:srgbClr val="FF0000"/>
                </a:solidFill>
              </a:rPr>
              <a:t>|</a:t>
            </a:r>
            <a:r>
              <a:rPr lang="en-US" sz="2000" dirty="0" smtClean="0"/>
              <a:t> (or) , </a:t>
            </a:r>
            <a:r>
              <a:rPr lang="en-US" sz="2000" b="1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 (xor): Will act on a pair of bits at the same position in 2 operands.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smtClean="0"/>
              <a:t>  </a:t>
            </a:r>
            <a:r>
              <a:rPr lang="en-US" sz="2000" dirty="0" smtClean="0"/>
              <a:t>Left shift bits of the operand (operands unchanged)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&gt;&gt;</a:t>
            </a:r>
            <a:r>
              <a:rPr lang="en-US" sz="2000" b="1" dirty="0" smtClean="0"/>
              <a:t> </a:t>
            </a:r>
            <a:r>
              <a:rPr lang="en-US" sz="2000" dirty="0" smtClean="0"/>
              <a:t> Right shift bits of the operand (operands unchanged, the sign is preserved.)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~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: Inverse bits of the operand.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n=12:   0000 0000 0000 1100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prstClr val="white"/>
                </a:solidFill>
              </a:rPr>
              <a:t>n&amp;m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0000 0000 0000 1100</a:t>
            </a:r>
          </a:p>
          <a:p>
            <a:r>
              <a:rPr lang="en-US" u="sng" dirty="0" smtClean="0">
                <a:solidFill>
                  <a:prstClr val="white"/>
                </a:solidFill>
              </a:rPr>
              <a:t>0000 0000 0000 1000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0000 0000 0000 1000 </a:t>
            </a:r>
            <a:r>
              <a:rPr lang="en-US" dirty="0" smtClean="0">
                <a:solidFill>
                  <a:prstClr val="white"/>
                </a:solidFill>
                <a:sym typeface="Wingdings" pitchFamily="2" charset="2"/>
              </a:rPr>
              <a:t> 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prstClr val="white"/>
                </a:solidFill>
              </a:rPr>
              <a:t>n|m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0000 0000 0000 1100</a:t>
            </a:r>
          </a:p>
          <a:p>
            <a:r>
              <a:rPr lang="en-US" u="sng" dirty="0" smtClean="0">
                <a:solidFill>
                  <a:prstClr val="white"/>
                </a:solidFill>
              </a:rPr>
              <a:t>0000 0000 0000 1000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0000 0000 0000 1100 </a:t>
            </a:r>
            <a:r>
              <a:rPr lang="en-US" dirty="0" smtClean="0">
                <a:solidFill>
                  <a:prstClr val="white"/>
                </a:solidFill>
                <a:sym typeface="Wingdings" pitchFamily="2" charset="2"/>
              </a:rPr>
              <a:t> 12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prstClr val="white"/>
                </a:solidFill>
              </a:rPr>
              <a:t>n^m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0000 0000 0000 1100</a:t>
            </a:r>
          </a:p>
          <a:p>
            <a:r>
              <a:rPr lang="en-US" u="sng" dirty="0" smtClean="0">
                <a:solidFill>
                  <a:prstClr val="white"/>
                </a:solidFill>
              </a:rPr>
              <a:t>0000 0000 0000 1000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0000 0000 0000 0100 </a:t>
            </a:r>
            <a:r>
              <a:rPr lang="en-US" dirty="0" smtClean="0">
                <a:solidFill>
                  <a:prstClr val="white"/>
                </a:solidFill>
                <a:sym typeface="Wingdings" pitchFamily="2" charset="2"/>
              </a:rPr>
              <a:t> 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Assignments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= expression</a:t>
            </a:r>
          </a:p>
          <a:p>
            <a:r>
              <a:rPr lang="en-US" dirty="0" smtClean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Data type hierarchy:  double, float, long, int , char 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5-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Transistor is the basic physical unit for storing data </a:t>
            </a:r>
            <a:r>
              <a:rPr lang="en-US" dirty="0" smtClean="0">
                <a:sym typeface="Wingdings" pitchFamily="2" charset="2"/>
              </a:rPr>
              <a:t> Binary format</a:t>
            </a:r>
            <a:r>
              <a:rPr lang="en-US" dirty="0" smtClean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We call a </a:t>
            </a:r>
            <a:r>
              <a:rPr lang="en-US" b="1" u="sng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b="1" u="sng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as a bit.</a:t>
            </a:r>
          </a:p>
          <a:p>
            <a:pPr algn="just"/>
            <a:r>
              <a:rPr lang="en-US" dirty="0" smtClean="0"/>
              <a:t>Nibble =  4 consecutive bits. </a:t>
            </a:r>
          </a:p>
          <a:p>
            <a:pPr algn="just"/>
            <a:r>
              <a:rPr lang="en-US" dirty="0" smtClean="0"/>
              <a:t>Byte = 8 consecutive bits </a:t>
            </a:r>
          </a:p>
          <a:p>
            <a:pPr algn="just">
              <a:buNone/>
            </a:pPr>
            <a:r>
              <a:rPr lang="en-US" dirty="0" smtClean="0"/>
              <a:t>             = 2 nibbles </a:t>
            </a:r>
          </a:p>
          <a:p>
            <a:pPr algn="just"/>
            <a:r>
              <a:rPr lang="en-US" dirty="0" smtClean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00011001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00011001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01000001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01000001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01000001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00011001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Direction for copying: From the lowest byte to higher bytes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 smtClean="0"/>
              <a:t>promotes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truncates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0100 0001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0100 0001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0001 1001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0001 1001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 smtClean="0"/>
              <a:t>If the operands in an arithmetic or relational expression differ in data type, the compiler promotes </a:t>
            </a:r>
            <a:r>
              <a:rPr lang="en-US" dirty="0" smtClean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 smtClean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Explicit Casting</a:t>
            </a:r>
          </a:p>
          <a:p>
            <a:pPr indent="-1588">
              <a:buNone/>
            </a:pPr>
            <a:r>
              <a:rPr lang="en-US" dirty="0" smtClean="0"/>
              <a:t>We may </a:t>
            </a:r>
            <a:r>
              <a:rPr lang="en-US" u="sng" dirty="0" smtClean="0"/>
              <a:t>temporarily</a:t>
            </a:r>
            <a:r>
              <a:rPr lang="en-US" dirty="0" smtClean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00000000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expression containing some more than one operator. Which operator will perform first? </a:t>
            </a:r>
            <a:r>
              <a:rPr lang="en-US" dirty="0" smtClean="0">
                <a:sym typeface="Wingdings" pitchFamily="2" charset="2"/>
              </a:rPr>
              <a:t> Pre-defined Precedence.</a:t>
            </a:r>
          </a:p>
          <a:p>
            <a:r>
              <a:rPr lang="en-US" dirty="0" smtClean="0"/>
              <a:t>We can use ( ) to instruct the compiler to evaluate the expression within the parentheses first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>
                <a:solidFill>
                  <a:prstClr val="black"/>
                </a:solidFill>
              </a:rPr>
              <a:t>int m=3, k=2, n=4;</a:t>
            </a:r>
          </a:p>
          <a:p>
            <a:pPr defTabSz="1019175">
              <a:defRPr/>
            </a:pPr>
            <a:r>
              <a:rPr lang="en-US" sz="2000" b="1" dirty="0">
                <a:solidFill>
                  <a:prstClr val="black"/>
                </a:solidFill>
              </a:rPr>
              <a:t>What is the results?</a:t>
            </a:r>
          </a:p>
          <a:p>
            <a:pPr defTabSz="1019175">
              <a:defRPr/>
            </a:pP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is  ……</a:t>
            </a:r>
          </a:p>
          <a:p>
            <a:r>
              <a:rPr lang="en-US" dirty="0" smtClean="0"/>
              <a:t>Basic memory operations are…..</a:t>
            </a:r>
          </a:p>
          <a:p>
            <a:r>
              <a:rPr lang="en-US" dirty="0" smtClean="0"/>
              <a:t>Expression is ……….</a:t>
            </a:r>
          </a:p>
          <a:p>
            <a:r>
              <a:rPr lang="en-US" dirty="0" smtClean="0"/>
              <a:t>Which of the following operators will change value of a variable?  +   -   *   /   %   ++ </a:t>
            </a:r>
          </a:p>
          <a:p>
            <a:r>
              <a:rPr lang="en-US" dirty="0" smtClean="0"/>
              <a:t>Which of the following operators can accept only one operand?  +   -   *   /   %   -- </a:t>
            </a:r>
          </a:p>
          <a:p>
            <a:r>
              <a:rPr lang="en-US" dirty="0" smtClean="0"/>
              <a:t>13 &amp; 7 = ?</a:t>
            </a:r>
          </a:p>
          <a:p>
            <a:r>
              <a:rPr lang="en-US" dirty="0" smtClean="0"/>
              <a:t>62 | 53 = ?</a:t>
            </a:r>
          </a:p>
          <a:p>
            <a:r>
              <a:rPr lang="en-US" dirty="0" smtClean="0"/>
              <a:t>17 ^ 21 = ?</a:t>
            </a:r>
          </a:p>
          <a:p>
            <a:r>
              <a:rPr lang="en-US" dirty="0" smtClean="0"/>
              <a:t>12 &gt;&gt; 2 = ?</a:t>
            </a:r>
          </a:p>
          <a:p>
            <a:r>
              <a:rPr lang="en-US" dirty="0" smtClean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Precedence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Computations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Units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The natural unit of the CPU is 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6- Data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in computer are binary values </a:t>
            </a:r>
            <a:r>
              <a:rPr lang="en-US" sz="2400" dirty="0" smtClean="0">
                <a:sym typeface="Wingdings" pitchFamily="2" charset="2"/>
              </a:rPr>
              <a:t> They can </a:t>
            </a:r>
            <a:r>
              <a:rPr lang="en-US" sz="2400" dirty="0" smtClean="0"/>
              <a:t> be treated as numbers.</a:t>
            </a:r>
          </a:p>
          <a:p>
            <a:r>
              <a:rPr lang="en-US" sz="2400" dirty="0" smtClean="0"/>
              <a:t>3 common number systems: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 smtClean="0"/>
              <a:t>Base 16: 0, 1, …, 9, A, B, C, D, E, F</a:t>
            </a:r>
          </a:p>
          <a:p>
            <a:pPr lvl="2" algn="just"/>
            <a:r>
              <a:rPr lang="en-US" sz="1800" dirty="0" smtClean="0"/>
              <a:t>Each hexadecimal digit represents 4 bits of information.</a:t>
            </a:r>
          </a:p>
          <a:p>
            <a:pPr lvl="2" algn="just"/>
            <a:r>
              <a:rPr lang="en-US" sz="1800" dirty="0" smtClean="0"/>
              <a:t>The 0x prefix identifies the number as a hexadecimal number: 0x5C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 smtClean="0"/>
              <a:t>Base </a:t>
            </a:r>
            <a:r>
              <a:rPr lang="en-US" sz="1800" dirty="0"/>
              <a:t>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</a:t>
            </a:r>
            <a:r>
              <a:rPr lang="en-US" sz="1800" dirty="0" smtClean="0"/>
              <a:t>031</a:t>
            </a:r>
          </a:p>
          <a:p>
            <a:pPr lvl="1" algn="just" eaLnBrk="0" hangingPunct="0">
              <a:defRPr/>
            </a:pPr>
            <a:r>
              <a:rPr lang="en-US" sz="2000" dirty="0" smtClean="0"/>
              <a:t>We can convert a number in one system to another ( introduced in the subject Introduction to Computing)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Introduction to PFC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3640</Words>
  <Application>Microsoft Office PowerPoint</Application>
  <PresentationFormat>On-screen Show (4:3)</PresentationFormat>
  <Paragraphs>883</Paragraphs>
  <Slides>76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Courier New</vt:lpstr>
      <vt:lpstr>Times New Roman</vt:lpstr>
      <vt:lpstr>Wingdings</vt:lpstr>
      <vt:lpstr>1_Office Theme</vt:lpstr>
      <vt:lpstr>2_Office Theme</vt:lpstr>
      <vt:lpstr>3_Office Theme</vt:lpstr>
      <vt:lpstr>Introduction to PFC</vt:lpstr>
      <vt:lpstr>Objectives</vt:lpstr>
      <vt:lpstr>2- How to make a good software?</vt:lpstr>
      <vt:lpstr>3- Steps to develop a software</vt:lpstr>
      <vt:lpstr>4- Computer Hardware - Review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7- Addressing Information</vt:lpstr>
      <vt:lpstr>8- Program Instructions</vt:lpstr>
      <vt:lpstr>Program Instructions…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Basic Computations</vt:lpstr>
      <vt:lpstr>Objectives</vt:lpstr>
      <vt:lpstr>Contents</vt:lpstr>
      <vt:lpstr>Introduction</vt:lpstr>
      <vt:lpstr>Variables and Data Types…</vt:lpstr>
      <vt:lpstr>Variables and Data Types…</vt:lpstr>
      <vt:lpstr>Variables and Data Types…</vt:lpstr>
      <vt:lpstr>Extra Exercise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Fill the blank</vt:lpstr>
      <vt:lpstr>Input/Output Variables…</vt:lpstr>
      <vt:lpstr>Input/Output Variables…</vt:lpstr>
      <vt:lpstr>Questions</vt:lpstr>
      <vt:lpstr>Exercises</vt:lpstr>
      <vt:lpstr>PowerPoint Presentation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Administrator</cp:lastModifiedBy>
  <cp:revision>34</cp:revision>
  <dcterms:created xsi:type="dcterms:W3CDTF">2015-07-19T03:04:32Z</dcterms:created>
  <dcterms:modified xsi:type="dcterms:W3CDTF">2021-12-19T08:26:46Z</dcterms:modified>
</cp:coreProperties>
</file>