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67" r:id="rId3"/>
    <p:sldId id="280" r:id="rId4"/>
    <p:sldId id="287" r:id="rId5"/>
    <p:sldId id="281" r:id="rId6"/>
    <p:sldId id="282" r:id="rId7"/>
    <p:sldId id="283" r:id="rId8"/>
    <p:sldId id="290" r:id="rId9"/>
    <p:sldId id="284" r:id="rId10"/>
    <p:sldId id="289" r:id="rId11"/>
    <p:sldId id="285" r:id="rId12"/>
    <p:sldId id="291" r:id="rId13"/>
    <p:sldId id="286" r:id="rId14"/>
    <p:sldId id="292" r:id="rId15"/>
    <p:sldId id="269" r:id="rId16"/>
    <p:sldId id="293" r:id="rId17"/>
    <p:sldId id="294" r:id="rId18"/>
    <p:sldId id="295" r:id="rId19"/>
    <p:sldId id="296" r:id="rId20"/>
    <p:sldId id="261" r:id="rId21"/>
    <p:sldId id="297" r:id="rId22"/>
    <p:sldId id="298" r:id="rId23"/>
    <p:sldId id="299" r:id="rId24"/>
    <p:sldId id="300" r:id="rId25"/>
    <p:sldId id="301" r:id="rId26"/>
    <p:sldId id="302" r:id="rId27"/>
    <p:sldId id="304" r:id="rId28"/>
    <p:sldId id="305" r:id="rId29"/>
    <p:sldId id="262" r:id="rId30"/>
    <p:sldId id="306" r:id="rId31"/>
    <p:sldId id="307" r:id="rId32"/>
    <p:sldId id="308" r:id="rId33"/>
    <p:sldId id="309" r:id="rId34"/>
    <p:sldId id="310" r:id="rId35"/>
    <p:sldId id="311" r:id="rId36"/>
    <p:sldId id="263" r:id="rId37"/>
    <p:sldId id="31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4/1/2022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extLst>
      <p:ext uri="{BB962C8B-B14F-4D97-AF65-F5344CB8AC3E}">
        <p14:creationId xmlns:p14="http://schemas.microsoft.com/office/powerpoint/2010/main" val="330617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extLst>
      <p:ext uri="{BB962C8B-B14F-4D97-AF65-F5344CB8AC3E}">
        <p14:creationId xmlns:p14="http://schemas.microsoft.com/office/powerpoint/2010/main" val="283778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35</a:t>
            </a:fld>
            <a:endParaRPr lang="en-US" dirty="0"/>
          </a:p>
        </p:txBody>
      </p:sp>
    </p:spTree>
    <p:extLst>
      <p:ext uri="{BB962C8B-B14F-4D97-AF65-F5344CB8AC3E}">
        <p14:creationId xmlns:p14="http://schemas.microsoft.com/office/powerpoint/2010/main" val="1041557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4/1/2022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4/1/2022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4/1/2022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4/1/2022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4/1/2022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4/1/2022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4/1/2022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4/1/2022</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4/1/2022</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4/1/2022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4/1/2022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4/1/2022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formats: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int x,  </a:t>
            </a:r>
          </a:p>
          <a:p>
            <a:r>
              <a:rPr lang="en-US" dirty="0" smtClean="0">
                <a:sym typeface="Wingdings" pitchFamily="2" charset="2"/>
              </a:rPr>
              <a:t>               sum of integers  int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c=getchar();</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int noDigits</a:t>
            </a:r>
          </a:p>
          <a:p>
            <a:r>
              <a:rPr lang="en-US" dirty="0" smtClean="0"/>
              <a:t>Number of letters </a:t>
            </a:r>
            <a:r>
              <a:rPr lang="en-US" dirty="0" smtClean="0">
                <a:sym typeface="Wingdings" pitchFamily="2" charset="2"/>
              </a:rPr>
              <a:t> noLetters,    </a:t>
            </a:r>
            <a:r>
              <a:rPr lang="en-US" dirty="0" smtClean="0"/>
              <a:t>Number of other keys </a:t>
            </a:r>
            <a:r>
              <a:rPr lang="en-US" dirty="0" smtClean="0">
                <a:sym typeface="Wingdings" pitchFamily="2" charset="2"/>
              </a:rPr>
              <a:t> noOthers</a:t>
            </a: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 = noLetters = noOthers =  c= 0</a:t>
            </a:r>
          </a:p>
          <a:p>
            <a:r>
              <a:rPr lang="en-US" dirty="0" smtClean="0">
                <a:sym typeface="Wingdings" pitchFamily="2" charset="2"/>
              </a:rPr>
              <a:t>printf(“Enter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noDigits++;</a:t>
            </a:r>
          </a:p>
          <a:p>
            <a:r>
              <a:rPr lang="en-US" dirty="0" smtClean="0">
                <a:sym typeface="Wingdings" pitchFamily="2" charset="2"/>
              </a:rPr>
              <a:t>   else if ( (c&gt;=‘a’ &amp;&amp; c &lt;=‘z’) || (c&gt;=‘A’ &amp;&amp; c &lt;=‘Z’) ) noLetters++;</a:t>
            </a:r>
          </a:p>
          <a:p>
            <a:r>
              <a:rPr lang="en-US" dirty="0" smtClean="0">
                <a:sym typeface="Wingdings" pitchFamily="2" charset="2"/>
              </a:rPr>
              <a:t>   else noOthers++;</a:t>
            </a:r>
          </a:p>
          <a:p>
            <a:r>
              <a:rPr lang="en-US" dirty="0" smtClean="0">
                <a:sym typeface="Wingdings" pitchFamily="2" charset="2"/>
              </a:rPr>
              <a:t>}</a:t>
            </a:r>
          </a:p>
          <a:p>
            <a:r>
              <a:rPr lang="en-US" dirty="0" smtClean="0">
                <a:sym typeface="Wingdings" pitchFamily="2" charset="2"/>
              </a:rPr>
              <a:t>Print out noDigits, noLetters, noOthers</a:t>
            </a: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12</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one entry, one exit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repetitively</a:t>
            </a:r>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fixed loops, 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unnecessary </a:t>
            </a:r>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studentName rather than theNameOfAStudent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Idiosyncracies</a:t>
            </a:r>
          </a:p>
          <a:p>
            <a:pPr lvl="1">
              <a:lnSpc>
                <a:spcPct val="90000"/>
              </a:lnSpc>
            </a:pPr>
            <a:r>
              <a:rPr lang="en-US" dirty="0" smtClean="0"/>
              <a:t>Use </a:t>
            </a:r>
            <a:r>
              <a:rPr lang="en-US" b="1" dirty="0" smtClean="0"/>
              <a:t>#define</a:t>
            </a:r>
            <a:r>
              <a:rPr lang="en-US" dirty="0" smtClean="0"/>
              <a:t> to manage idiosyncracies (đặc điểm) across platforms.  </a:t>
            </a:r>
          </a:p>
          <a:p>
            <a:pPr lvl="1">
              <a:lnSpc>
                <a:spcPct val="90000"/>
              </a:lnSpc>
            </a:pPr>
            <a:r>
              <a:rPr lang="en-US" dirty="0" smtClean="0"/>
              <a:t>For example, the Borland 5.5 compiler does not recognize the </a:t>
            </a:r>
            <a:r>
              <a:rPr lang="en-US" b="1" dirty="0" smtClean="0"/>
              <a:t>long 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gridCol w="584200"/>
                <a:gridCol w="914400"/>
                <a:gridCol w="5588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tblGrid>
              <a:tr h="198120">
                <a:tc>
                  <a:txBody>
                    <a:bodyPr/>
                    <a:lstStyle/>
                    <a:p>
                      <a:r>
                        <a:rPr lang="en-US" dirty="0" smtClean="0"/>
                        <a:t>Output</a:t>
                      </a:r>
                      <a:endParaRPr lang="en-US" dirty="0"/>
                    </a:p>
                  </a:txBody>
                  <a:tcPr/>
                </a:tc>
              </a:tr>
              <a:tr h="198120">
                <a:tc>
                  <a:txBody>
                    <a:bodyPr/>
                    <a:lstStyle/>
                    <a:p>
                      <a:r>
                        <a:rPr lang="en-US" dirty="0" smtClean="0"/>
                        <a:t>41</a:t>
                      </a:r>
                      <a:endParaRPr lang="en-US" dirty="0"/>
                    </a:p>
                  </a:txBody>
                  <a:tcPr/>
                </a:tc>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 n, i, S=0;</a:t>
            </a:r>
          </a:p>
          <a:p>
            <a:pPr>
              <a:buFont typeface="Wingdings" pitchFamily="2" charset="2"/>
              <a:buNone/>
              <a:defRPr/>
            </a:pPr>
            <a:r>
              <a:rPr lang="en-US" sz="2400" dirty="0" smtClean="0">
                <a:latin typeface="Courier New" pitchFamily="49" charset="0"/>
                <a:cs typeface="Courier New" pitchFamily="49" charset="0"/>
              </a:rPr>
              <a:t>scanf(“%d”, &amp;n);</a:t>
            </a:r>
          </a:p>
          <a:p>
            <a:pPr>
              <a:buFont typeface="Wingdings" pitchFamily="2" charset="2"/>
              <a:buNone/>
              <a:defRPr/>
            </a:pPr>
            <a:r>
              <a:rPr lang="en-US" sz="2400" dirty="0" smtClean="0">
                <a:latin typeface="Courier New" pitchFamily="49" charset="0"/>
                <a:cs typeface="Courier New" pitchFamily="49" charset="0"/>
              </a:rPr>
              <a:t>for (i=1; i&lt;=n; i+=3)</a:t>
            </a:r>
          </a:p>
          <a:p>
            <a:pPr>
              <a:buFont typeface="Wingdings" pitchFamily="2" charset="2"/>
              <a:buNone/>
              <a:defRPr/>
            </a:pPr>
            <a:r>
              <a:rPr lang="en-US" sz="2400" dirty="0" smtClean="0">
                <a:latin typeface="Courier New" pitchFamily="49" charset="0"/>
                <a:cs typeface="Courier New" pitchFamily="49" charset="0"/>
              </a:rPr>
              <a:t>   if (i%2!=0 &amp;&amp; i%3!=0)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 m,n, i, S=0;</a:t>
            </a:r>
          </a:p>
          <a:p>
            <a:pPr>
              <a:buFont typeface="Wingdings" pitchFamily="2" charset="2"/>
              <a:buNone/>
              <a:defRPr/>
            </a:pPr>
            <a:r>
              <a:rPr lang="en-US" sz="2400" dirty="0" smtClean="0">
                <a:latin typeface="Courier New" pitchFamily="49" charset="0"/>
                <a:cs typeface="Courier New" pitchFamily="49" charset="0"/>
              </a:rPr>
              <a:t>scanf(“%d%d”, &amp;n, &amp;m);</a:t>
            </a:r>
          </a:p>
          <a:p>
            <a:pPr>
              <a:buFont typeface="Wingdings" pitchFamily="2" charset="2"/>
              <a:buNone/>
              <a:defRPr/>
            </a:pPr>
            <a:r>
              <a:rPr lang="en-US" sz="2400" dirty="0" smtClean="0">
                <a:latin typeface="Courier New" pitchFamily="49" charset="0"/>
                <a:cs typeface="Courier New" pitchFamily="49" charset="0"/>
              </a:rPr>
              <a:t>for (i=m; i&lt;=n; i++)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gridCol w="1676400"/>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 n=15;</a:t>
            </a:r>
          </a:p>
          <a:p>
            <a:pPr>
              <a:buFont typeface="Wingdings" pitchFamily="2" charset="2"/>
              <a:buNone/>
              <a:defRPr/>
            </a:pPr>
            <a:r>
              <a:rPr lang="en-US" sz="2400" dirty="0" smtClean="0">
                <a:latin typeface="Courier New" pitchFamily="49" charset="0"/>
                <a:cs typeface="Courier New" pitchFamily="49" charset="0"/>
              </a:rPr>
              <a:t>int S=0;</a:t>
            </a:r>
          </a:p>
          <a:p>
            <a:pPr>
              <a:buFont typeface="Wingdings" pitchFamily="2" charset="2"/>
              <a:buNone/>
              <a:defRPr/>
            </a:pPr>
            <a:r>
              <a:rPr lang="en-US" sz="2400" dirty="0" smtClean="0">
                <a:latin typeface="Courier New" pitchFamily="49" charset="0"/>
                <a:cs typeface="Courier New" pitchFamily="49" charset="0"/>
              </a:rPr>
              <a:t>i=1;</a:t>
            </a:r>
          </a:p>
          <a:p>
            <a:pPr>
              <a:buFont typeface="Wingdings" pitchFamily="2" charset="2"/>
              <a:buNone/>
              <a:defRPr/>
            </a:pPr>
            <a:r>
              <a:rPr lang="en-US" sz="2400" dirty="0" smtClean="0">
                <a:latin typeface="Courier New" pitchFamily="49" charset="0"/>
                <a:cs typeface="Courier New" pitchFamily="49" charset="0"/>
              </a:rPr>
              <a:t>while (i&lt;2*n)</a:t>
            </a:r>
          </a:p>
          <a:p>
            <a:pPr>
              <a:buFont typeface="Wingdings" pitchFamily="2" charset="2"/>
              <a:buNone/>
              <a:defRPr/>
            </a:pPr>
            <a:r>
              <a:rPr lang="en-US" sz="2400" dirty="0" smtClean="0">
                <a:latin typeface="Courier New" pitchFamily="49" charset="0"/>
                <a:cs typeface="Courier New" pitchFamily="49" charset="0"/>
              </a:rPr>
              <a:t>{  S+= i;</a:t>
            </a:r>
          </a:p>
          <a:p>
            <a:pPr>
              <a:buFont typeface="Wingdings" pitchFamily="2" charset="2"/>
              <a:buNone/>
              <a:defRPr/>
            </a:pPr>
            <a:r>
              <a:rPr lang="en-US" sz="2400" dirty="0" smtClean="0">
                <a:latin typeface="Courier New" pitchFamily="49" charset="0"/>
                <a:cs typeface="Courier New" pitchFamily="49" charset="0"/>
              </a:rPr>
              <a:t>   i*=4;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a:t>
            </a:r>
            <a:r>
              <a:rPr lang="en-US" dirty="0" smtClean="0"/>
              <a:t>&lt;=i; </a:t>
            </a:r>
            <a:r>
              <a:rPr lang="en-US" dirty="0"/>
              <a:t>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34</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i=1; i&lt;=10; i++)</a:t>
            </a:r>
          </a:p>
          <a:p>
            <a:pPr>
              <a:defRPr/>
            </a:pPr>
            <a:r>
              <a:rPr lang="en-US" sz="2000" dirty="0" smtClean="0"/>
              <a:t>Print out </a:t>
            </a:r>
            <a:r>
              <a:rPr lang="en-US" sz="2000" dirty="0"/>
              <a:t>“%dx%2d=%2d\n”,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35</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yourself,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4</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(n%2==1)? 1: 2;</a:t>
            </a:r>
          </a:p>
          <a:p>
            <a:r>
              <a:rPr lang="en-US" i="1" u="sng" dirty="0" smtClean="0"/>
              <a:t>Condition</a:t>
            </a:r>
            <a:r>
              <a:rPr lang="en-US" dirty="0" smtClean="0"/>
              <a:t>   i &lt;=n</a:t>
            </a:r>
          </a:p>
          <a:p>
            <a:r>
              <a:rPr lang="en-US" i="1" u="sng" dirty="0" smtClean="0"/>
              <a:t>Tasks</a:t>
            </a:r>
            <a:r>
              <a:rPr lang="en-US" dirty="0" smtClean="0"/>
              <a:t>:   S += i;</a:t>
            </a:r>
          </a:p>
          <a:p>
            <a:r>
              <a:rPr lang="en-US" dirty="0" smtClean="0"/>
              <a:t>              i+=2;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a:t>
            </a:r>
          </a:p>
          <a:p>
            <a:r>
              <a:rPr lang="en-US" i="1" u="sng" dirty="0" smtClean="0"/>
              <a:t>Condition</a:t>
            </a:r>
            <a:r>
              <a:rPr lang="en-US" dirty="0" smtClean="0"/>
              <a:t>   i&gt;0</a:t>
            </a:r>
          </a:p>
          <a:p>
            <a:r>
              <a:rPr lang="en-US" i="1" u="sng" dirty="0" smtClean="0"/>
              <a:t>Tasks</a:t>
            </a:r>
            <a:r>
              <a:rPr lang="en-US" dirty="0" smtClean="0"/>
              <a:t>:   S += i;</a:t>
            </a:r>
          </a:p>
          <a:p>
            <a:r>
              <a:rPr lang="en-US" dirty="0" smtClean="0"/>
              <a:t>              i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i  = 1;</a:t>
            </a:r>
          </a:p>
          <a:p>
            <a:r>
              <a:rPr lang="en-US" i="1" u="sng" dirty="0" smtClean="0"/>
              <a:t>Condition</a:t>
            </a:r>
            <a:r>
              <a:rPr lang="en-US" dirty="0" smtClean="0"/>
              <a:t>   i  &lt;=n</a:t>
            </a:r>
          </a:p>
          <a:p>
            <a:r>
              <a:rPr lang="en-US" i="1" u="sng" dirty="0" smtClean="0"/>
              <a:t>Tasks</a:t>
            </a:r>
            <a:r>
              <a:rPr lang="en-US" dirty="0" smtClean="0"/>
              <a:t>:   S +=  1.0/ pow ( i, i-1 );</a:t>
            </a:r>
          </a:p>
          <a:p>
            <a:r>
              <a:rPr lang="en-US" dirty="0" smtClean="0"/>
              <a:t>              i  = i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tasks 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6</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int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7</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int n</a:t>
            </a:r>
            <a:endParaRPr lang="en-US" dirty="0" smtClean="0">
              <a:sym typeface="Wingdings" pitchFamily="2" charset="2"/>
            </a:endParaRPr>
          </a:p>
          <a:p>
            <a:r>
              <a:rPr lang="en-US" dirty="0" smtClean="0"/>
              <a:t>Sum 1 .. N </a:t>
            </a:r>
            <a:r>
              <a:rPr lang="en-US" dirty="0" smtClean="0">
                <a:sym typeface="Wingdings" pitchFamily="2" charset="2"/>
              </a:rPr>
              <a:t> int sum</a:t>
            </a:r>
            <a:endParaRPr lang="en-US" dirty="0" smtClean="0"/>
          </a:p>
          <a:p>
            <a:r>
              <a:rPr lang="en-US" b="1" u="sng" dirty="0" smtClean="0"/>
              <a:t>Algorithm</a:t>
            </a:r>
          </a:p>
          <a:p>
            <a:r>
              <a:rPr lang="en-US" dirty="0" smtClean="0"/>
              <a:t>Accept n</a:t>
            </a:r>
          </a:p>
          <a:p>
            <a:r>
              <a:rPr lang="en-US" dirty="0" smtClean="0"/>
              <a:t>Loop:</a:t>
            </a:r>
          </a:p>
          <a:p>
            <a:r>
              <a:rPr lang="en-US" dirty="0" smtClean="0"/>
              <a:t>   Initialize i=1, sum=0</a:t>
            </a:r>
          </a:p>
          <a:p>
            <a:r>
              <a:rPr lang="en-US" dirty="0" smtClean="0"/>
              <a:t>   Condition i&lt;=n</a:t>
            </a:r>
          </a:p>
          <a:p>
            <a:r>
              <a:rPr lang="en-US" dirty="0" smtClean="0"/>
              <a:t>   Tasks:  sum += i; i++;</a:t>
            </a:r>
          </a:p>
          <a:p>
            <a:r>
              <a:rPr lang="en-US" dirty="0" smtClean="0"/>
              <a:t>Print out sum</a:t>
            </a:r>
            <a:endParaRPr lang="en-US" dirty="0"/>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8</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smtClean="0"/>
              <a:t>/* Initializations */</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after 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before 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9</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2150</Words>
  <Application>Microsoft Office PowerPoint</Application>
  <PresentationFormat>On-screen Show (4:3)</PresentationFormat>
  <Paragraphs>475</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Office Theme</vt:lpstr>
      <vt:lpstr>Basic Logics</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Administrator</cp:lastModifiedBy>
  <cp:revision>75</cp:revision>
  <dcterms:created xsi:type="dcterms:W3CDTF">2013-07-11T00:46:38Z</dcterms:created>
  <dcterms:modified xsi:type="dcterms:W3CDTF">2022-01-04T03:06:56Z</dcterms:modified>
</cp:coreProperties>
</file>