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2"/>
  </p:notesMasterIdLst>
  <p:handoutMasterIdLst>
    <p:handoutMasterId r:id="rId23"/>
  </p:handoutMasterIdLst>
  <p:sldIdLst>
    <p:sldId id="409" r:id="rId6"/>
    <p:sldId id="410" r:id="rId7"/>
    <p:sldId id="414" r:id="rId8"/>
    <p:sldId id="415" r:id="rId9"/>
    <p:sldId id="418" r:id="rId10"/>
    <p:sldId id="421" r:id="rId11"/>
    <p:sldId id="419" r:id="rId12"/>
    <p:sldId id="422" r:id="rId13"/>
    <p:sldId id="423" r:id="rId14"/>
    <p:sldId id="428" r:id="rId15"/>
    <p:sldId id="427" r:id="rId16"/>
    <p:sldId id="425" r:id="rId17"/>
    <p:sldId id="430" r:id="rId18"/>
    <p:sldId id="431" r:id="rId19"/>
    <p:sldId id="432" r:id="rId20"/>
    <p:sldId id="429" r:id="rId21"/>
  </p:sldIdLst>
  <p:sldSz cx="10969625" cy="6170613"/>
  <p:notesSz cx="7315200" cy="9601200"/>
  <p:custDataLst>
    <p:tags r:id="rId24"/>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7A0CED-C75F-FE89-0930-F8B669E1B8CF}" name="EXTERNAL Nguyen Quoc Khanh Huy (EMTEK, MS/EPS63-CC)" initials="ENQKH(MC" userId="S::hgu8hc@bosch.com::128a1e36-dc90-46a0-92ff-aff4be0ab3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yer Philipp (RBVH/EDA)" initials="MP(" lastIdx="4" clrIdx="0">
    <p:extLst>
      <p:ext uri="{19B8F6BF-5375-455C-9EA6-DF929625EA0E}">
        <p15:presenceInfo xmlns:p15="http://schemas.microsoft.com/office/powerpoint/2012/main" userId="Mayer Philipp (RBVH/E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60B"/>
    <a:srgbClr val="27A3CB"/>
    <a:srgbClr val="D51317"/>
    <a:srgbClr val="60398D"/>
    <a:srgbClr val="1A3982"/>
    <a:srgbClr val="183A83"/>
    <a:srgbClr val="0008B5"/>
    <a:srgbClr val="942331"/>
    <a:srgbClr val="88BC6E"/>
    <a:srgbClr val="009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67839" autoAdjust="0"/>
  </p:normalViewPr>
  <p:slideViewPr>
    <p:cSldViewPr snapToGrid="0">
      <p:cViewPr>
        <p:scale>
          <a:sx n="75" d="100"/>
          <a:sy n="75" d="100"/>
        </p:scale>
        <p:origin x="1210" y="-254"/>
      </p:cViewPr>
      <p:guideLst>
        <p:guide orient="horz" pos="160"/>
        <p:guide orient="horz" pos="656"/>
        <p:guide orient="horz" pos="816"/>
        <p:guide orient="horz" pos="3440"/>
        <p:guide pos="3455"/>
      </p:guideLst>
    </p:cSldViewPr>
  </p:slideViewPr>
  <p:notesTextViewPr>
    <p:cViewPr>
      <p:scale>
        <a:sx n="1" d="1"/>
        <a:sy n="1" d="1"/>
      </p:scale>
      <p:origin x="0" y="0"/>
    </p:cViewPr>
  </p:notesTextViewPr>
  <p:sorterViewPr>
    <p:cViewPr>
      <p:scale>
        <a:sx n="100" d="100"/>
        <a:sy n="100" d="100"/>
      </p:scale>
      <p:origin x="0" y="-1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7AB4E-B7F8-4795-8609-E8D54CF17D4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FEA159E-65D9-4FAD-BE3A-890EFAE77DBD}">
      <dgm:prSet phldrT="[Text]"/>
      <dgm:spPr>
        <a:solidFill>
          <a:schemeClr val="accent3">
            <a:lumMod val="40000"/>
            <a:lumOff val="60000"/>
          </a:schemeClr>
        </a:solidFill>
      </dgm:spPr>
      <dgm:t>
        <a:bodyPr/>
        <a:lstStyle/>
        <a:p>
          <a:r>
            <a:rPr lang="vi-VN" dirty="0"/>
            <a:t>1. </a:t>
          </a:r>
          <a:r>
            <a:rPr lang="en-US" dirty="0"/>
            <a:t>Overview</a:t>
          </a:r>
        </a:p>
      </dgm:t>
    </dgm:pt>
    <dgm:pt modelId="{0297486A-6465-4F7B-B77C-BF2DD9EB716E}" type="parTrans" cxnId="{9F402994-5CD0-49BE-A141-8CD80BC7F41F}">
      <dgm:prSet/>
      <dgm:spPr/>
      <dgm:t>
        <a:bodyPr/>
        <a:lstStyle/>
        <a:p>
          <a:endParaRPr lang="en-US"/>
        </a:p>
      </dgm:t>
    </dgm:pt>
    <dgm:pt modelId="{36D814EE-3A04-4E92-9E9F-BBE4B816A981}" type="sibTrans" cxnId="{9F402994-5CD0-49BE-A141-8CD80BC7F41F}">
      <dgm:prSet/>
      <dgm:spPr/>
      <dgm:t>
        <a:bodyPr/>
        <a:lstStyle/>
        <a:p>
          <a:endParaRPr lang="en-US"/>
        </a:p>
      </dgm:t>
    </dgm:pt>
    <dgm:pt modelId="{B33BEC90-8C03-4260-B760-323E2D00D855}">
      <dgm:prSet phldrT="[Text]"/>
      <dgm:spPr>
        <a:solidFill>
          <a:schemeClr val="accent2">
            <a:lumMod val="40000"/>
            <a:lumOff val="60000"/>
          </a:schemeClr>
        </a:solidFill>
      </dgm:spPr>
      <dgm:t>
        <a:bodyPr/>
        <a:lstStyle/>
        <a:p>
          <a:r>
            <a:rPr lang="vi-VN" dirty="0"/>
            <a:t>2. </a:t>
          </a:r>
          <a:r>
            <a:rPr lang="en-US" dirty="0"/>
            <a:t>GP-SPI2</a:t>
          </a:r>
        </a:p>
      </dgm:t>
    </dgm:pt>
    <dgm:pt modelId="{0CC1F149-21D1-4DFE-BC48-464ED8A06CE4}" type="parTrans" cxnId="{85D2B563-50B1-4F86-BC6D-2B2B7DFE4B99}">
      <dgm:prSet/>
      <dgm:spPr/>
      <dgm:t>
        <a:bodyPr/>
        <a:lstStyle/>
        <a:p>
          <a:endParaRPr lang="en-US"/>
        </a:p>
      </dgm:t>
    </dgm:pt>
    <dgm:pt modelId="{FEE7B75C-5CE3-4CBD-8FF8-DC8EDFCD8422}" type="sibTrans" cxnId="{85D2B563-50B1-4F86-BC6D-2B2B7DFE4B99}">
      <dgm:prSet/>
      <dgm:spPr/>
      <dgm:t>
        <a:bodyPr/>
        <a:lstStyle/>
        <a:p>
          <a:endParaRPr lang="en-US"/>
        </a:p>
      </dgm:t>
    </dgm:pt>
    <dgm:pt modelId="{1BE7072F-1F2F-42B0-94F6-2A8D22B972AA}">
      <dgm:prSet phldrT="[Text]"/>
      <dgm:spPr>
        <a:solidFill>
          <a:schemeClr val="accent2">
            <a:lumMod val="60000"/>
            <a:lumOff val="40000"/>
          </a:schemeClr>
        </a:solidFill>
      </dgm:spPr>
      <dgm:t>
        <a:bodyPr/>
        <a:lstStyle/>
        <a:p>
          <a:r>
            <a:rPr lang="vi-VN" dirty="0"/>
            <a:t>3. </a:t>
          </a:r>
          <a:r>
            <a:rPr lang="en-US" dirty="0"/>
            <a:t>State Machine</a:t>
          </a:r>
        </a:p>
      </dgm:t>
    </dgm:pt>
    <dgm:pt modelId="{97FDD564-9992-4BAF-8E65-D2468DD1B56B}" type="parTrans" cxnId="{0D04289B-88DE-4845-AB82-9174BF6DCD3D}">
      <dgm:prSet/>
      <dgm:spPr/>
      <dgm:t>
        <a:bodyPr/>
        <a:lstStyle/>
        <a:p>
          <a:endParaRPr lang="en-US"/>
        </a:p>
      </dgm:t>
    </dgm:pt>
    <dgm:pt modelId="{33CA7487-AC00-455F-B0CF-10B233F40971}" type="sibTrans" cxnId="{0D04289B-88DE-4845-AB82-9174BF6DCD3D}">
      <dgm:prSet/>
      <dgm:spPr/>
      <dgm:t>
        <a:bodyPr/>
        <a:lstStyle/>
        <a:p>
          <a:endParaRPr lang="en-US"/>
        </a:p>
      </dgm:t>
    </dgm:pt>
    <dgm:pt modelId="{20B4B559-1D4A-41DA-849F-AE9FA669F847}">
      <dgm:prSet phldrT="[Text]"/>
      <dgm:spPr>
        <a:solidFill>
          <a:schemeClr val="accent3">
            <a:lumMod val="50000"/>
          </a:schemeClr>
        </a:solidFill>
      </dgm:spPr>
      <dgm:t>
        <a:bodyPr/>
        <a:lstStyle/>
        <a:p>
          <a:r>
            <a:rPr lang="vi-VN" dirty="0"/>
            <a:t>5. </a:t>
          </a:r>
          <a:r>
            <a:rPr lang="en-US" dirty="0"/>
            <a:t>Summary</a:t>
          </a:r>
        </a:p>
      </dgm:t>
    </dgm:pt>
    <dgm:pt modelId="{EF6FA9CB-BC5C-4BF1-A683-E8F882B9C34A}" type="parTrans" cxnId="{1CAFA8A4-3DC3-42EE-A32E-7934AAC38810}">
      <dgm:prSet/>
      <dgm:spPr/>
      <dgm:t>
        <a:bodyPr/>
        <a:lstStyle/>
        <a:p>
          <a:endParaRPr lang="en-US"/>
        </a:p>
      </dgm:t>
    </dgm:pt>
    <dgm:pt modelId="{1C6D4F79-EC70-4815-BEF1-771CD846B989}" type="sibTrans" cxnId="{1CAFA8A4-3DC3-42EE-A32E-7934AAC38810}">
      <dgm:prSet/>
      <dgm:spPr/>
      <dgm:t>
        <a:bodyPr/>
        <a:lstStyle/>
        <a:p>
          <a:endParaRPr lang="en-US"/>
        </a:p>
      </dgm:t>
    </dgm:pt>
    <dgm:pt modelId="{646E670F-F0A7-4359-ADBB-139C736E1835}">
      <dgm:prSet phldrT="[Text]"/>
      <dgm:spPr>
        <a:solidFill>
          <a:schemeClr val="accent3">
            <a:lumMod val="75000"/>
          </a:schemeClr>
        </a:solidFill>
      </dgm:spPr>
      <dgm:t>
        <a:bodyPr/>
        <a:lstStyle/>
        <a:p>
          <a:r>
            <a:rPr lang="vi-VN" dirty="0"/>
            <a:t>4. </a:t>
          </a:r>
          <a:r>
            <a:rPr lang="en-US" dirty="0"/>
            <a:t>Full-Duplex</a:t>
          </a:r>
        </a:p>
      </dgm:t>
    </dgm:pt>
    <dgm:pt modelId="{BD71A521-8745-42B2-A3F1-A844FD3D65DB}" type="parTrans" cxnId="{1EE828E7-B56F-45D1-A85D-2711B84D5238}">
      <dgm:prSet/>
      <dgm:spPr/>
      <dgm:t>
        <a:bodyPr/>
        <a:lstStyle/>
        <a:p>
          <a:endParaRPr lang="en-US"/>
        </a:p>
      </dgm:t>
    </dgm:pt>
    <dgm:pt modelId="{55B406FF-0FBE-4376-8D24-FE992F51A3CE}" type="sibTrans" cxnId="{1EE828E7-B56F-45D1-A85D-2711B84D5238}">
      <dgm:prSet/>
      <dgm:spPr/>
      <dgm:t>
        <a:bodyPr/>
        <a:lstStyle/>
        <a:p>
          <a:endParaRPr lang="en-US"/>
        </a:p>
      </dgm:t>
    </dgm:pt>
    <dgm:pt modelId="{513A9B38-DFA4-46BA-8AF5-B950DC905D8E}" type="pres">
      <dgm:prSet presAssocID="{0447AB4E-B7F8-4795-8609-E8D54CF17D4F}" presName="Name0" presStyleCnt="0">
        <dgm:presLayoutVars>
          <dgm:chMax val="7"/>
          <dgm:chPref val="7"/>
          <dgm:dir/>
        </dgm:presLayoutVars>
      </dgm:prSet>
      <dgm:spPr/>
    </dgm:pt>
    <dgm:pt modelId="{166C2B1F-5614-4C31-80B7-0618973CB635}" type="pres">
      <dgm:prSet presAssocID="{0447AB4E-B7F8-4795-8609-E8D54CF17D4F}" presName="Name1" presStyleCnt="0"/>
      <dgm:spPr/>
    </dgm:pt>
    <dgm:pt modelId="{699F429A-EAF6-4836-BF44-D4067F621875}" type="pres">
      <dgm:prSet presAssocID="{0447AB4E-B7F8-4795-8609-E8D54CF17D4F}" presName="cycle" presStyleCnt="0"/>
      <dgm:spPr/>
    </dgm:pt>
    <dgm:pt modelId="{7BB66061-51AE-4952-9C85-CC4A780FAF3E}" type="pres">
      <dgm:prSet presAssocID="{0447AB4E-B7F8-4795-8609-E8D54CF17D4F}" presName="srcNode" presStyleLbl="node1" presStyleIdx="0" presStyleCnt="5"/>
      <dgm:spPr/>
    </dgm:pt>
    <dgm:pt modelId="{E04FA3BD-EB01-48E8-B892-4BD76DEF481C}" type="pres">
      <dgm:prSet presAssocID="{0447AB4E-B7F8-4795-8609-E8D54CF17D4F}" presName="conn" presStyleLbl="parChTrans1D2" presStyleIdx="0" presStyleCnt="1"/>
      <dgm:spPr/>
    </dgm:pt>
    <dgm:pt modelId="{5F5F8654-DC05-4DE6-AA4B-1136014ABCDD}" type="pres">
      <dgm:prSet presAssocID="{0447AB4E-B7F8-4795-8609-E8D54CF17D4F}" presName="extraNode" presStyleLbl="node1" presStyleIdx="0" presStyleCnt="5"/>
      <dgm:spPr/>
    </dgm:pt>
    <dgm:pt modelId="{ACDD8EF4-C503-4BE2-9A15-49FA42DBF444}" type="pres">
      <dgm:prSet presAssocID="{0447AB4E-B7F8-4795-8609-E8D54CF17D4F}" presName="dstNode" presStyleLbl="node1" presStyleIdx="0" presStyleCnt="5"/>
      <dgm:spPr/>
    </dgm:pt>
    <dgm:pt modelId="{06D91E04-4296-4159-BE88-3FEDEDA5DD36}" type="pres">
      <dgm:prSet presAssocID="{3FEA159E-65D9-4FAD-BE3A-890EFAE77DBD}" presName="text_1" presStyleLbl="node1" presStyleIdx="0" presStyleCnt="5">
        <dgm:presLayoutVars>
          <dgm:bulletEnabled val="1"/>
        </dgm:presLayoutVars>
      </dgm:prSet>
      <dgm:spPr/>
    </dgm:pt>
    <dgm:pt modelId="{CD9A5D19-9FC2-4517-B9A5-524EC6D53D16}" type="pres">
      <dgm:prSet presAssocID="{3FEA159E-65D9-4FAD-BE3A-890EFAE77DBD}" presName="accent_1" presStyleCnt="0"/>
      <dgm:spPr/>
    </dgm:pt>
    <dgm:pt modelId="{4DF3D027-7E12-4BB2-886F-F09D581B7046}" type="pres">
      <dgm:prSet presAssocID="{3FEA159E-65D9-4FAD-BE3A-890EFAE77DBD}" presName="accentRepeatNode" presStyleLbl="solidFgAcc1" presStyleIdx="0" presStyleCnt="5"/>
      <dgm:spPr/>
    </dgm:pt>
    <dgm:pt modelId="{78A0944C-5992-4A8D-B78F-7E879BE114A2}" type="pres">
      <dgm:prSet presAssocID="{B33BEC90-8C03-4260-B760-323E2D00D855}" presName="text_2" presStyleLbl="node1" presStyleIdx="1" presStyleCnt="5">
        <dgm:presLayoutVars>
          <dgm:bulletEnabled val="1"/>
        </dgm:presLayoutVars>
      </dgm:prSet>
      <dgm:spPr/>
    </dgm:pt>
    <dgm:pt modelId="{187BBE83-6D5A-40BA-BDA8-D807BEB29F12}" type="pres">
      <dgm:prSet presAssocID="{B33BEC90-8C03-4260-B760-323E2D00D855}" presName="accent_2" presStyleCnt="0"/>
      <dgm:spPr/>
    </dgm:pt>
    <dgm:pt modelId="{89110E38-1686-4B7A-823A-A566F84C50B6}" type="pres">
      <dgm:prSet presAssocID="{B33BEC90-8C03-4260-B760-323E2D00D855}" presName="accentRepeatNode" presStyleLbl="solidFgAcc1" presStyleIdx="1" presStyleCnt="5"/>
      <dgm:spPr/>
    </dgm:pt>
    <dgm:pt modelId="{FAA262DF-A8E2-4ACB-9D51-8F2557D6342E}" type="pres">
      <dgm:prSet presAssocID="{1BE7072F-1F2F-42B0-94F6-2A8D22B972AA}" presName="text_3" presStyleLbl="node1" presStyleIdx="2" presStyleCnt="5" custLinFactNeighborX="623" custLinFactNeighborY="5420">
        <dgm:presLayoutVars>
          <dgm:bulletEnabled val="1"/>
        </dgm:presLayoutVars>
      </dgm:prSet>
      <dgm:spPr/>
    </dgm:pt>
    <dgm:pt modelId="{A5317025-F45B-49D6-9AB8-FA0E5286AA3C}" type="pres">
      <dgm:prSet presAssocID="{1BE7072F-1F2F-42B0-94F6-2A8D22B972AA}" presName="accent_3" presStyleCnt="0"/>
      <dgm:spPr/>
    </dgm:pt>
    <dgm:pt modelId="{A4CB79B4-69ED-446D-B89E-79441B5729F1}" type="pres">
      <dgm:prSet presAssocID="{1BE7072F-1F2F-42B0-94F6-2A8D22B972AA}" presName="accentRepeatNode" presStyleLbl="solidFgAcc1" presStyleIdx="2" presStyleCnt="5"/>
      <dgm:spPr/>
    </dgm:pt>
    <dgm:pt modelId="{59A4C1CB-035E-4D67-A1F0-4820E0371971}" type="pres">
      <dgm:prSet presAssocID="{646E670F-F0A7-4359-ADBB-139C736E1835}" presName="text_4" presStyleLbl="node1" presStyleIdx="3" presStyleCnt="5" custLinFactNeighborX="580">
        <dgm:presLayoutVars>
          <dgm:bulletEnabled val="1"/>
        </dgm:presLayoutVars>
      </dgm:prSet>
      <dgm:spPr/>
    </dgm:pt>
    <dgm:pt modelId="{979599C0-7862-46A4-B22D-F7F77F55E347}" type="pres">
      <dgm:prSet presAssocID="{646E670F-F0A7-4359-ADBB-139C736E1835}" presName="accent_4" presStyleCnt="0"/>
      <dgm:spPr/>
    </dgm:pt>
    <dgm:pt modelId="{D3352DEA-E8AA-4EA9-8396-BF44F33FF012}" type="pres">
      <dgm:prSet presAssocID="{646E670F-F0A7-4359-ADBB-139C736E1835}" presName="accentRepeatNode" presStyleLbl="solidFgAcc1" presStyleIdx="3" presStyleCnt="5"/>
      <dgm:spPr/>
    </dgm:pt>
    <dgm:pt modelId="{2B9D2B33-8167-42B7-8D47-42BF7913AA17}" type="pres">
      <dgm:prSet presAssocID="{20B4B559-1D4A-41DA-849F-AE9FA669F847}" presName="text_5" presStyleLbl="node1" presStyleIdx="4" presStyleCnt="5" custLinFactNeighborX="88">
        <dgm:presLayoutVars>
          <dgm:bulletEnabled val="1"/>
        </dgm:presLayoutVars>
      </dgm:prSet>
      <dgm:spPr/>
    </dgm:pt>
    <dgm:pt modelId="{02B60BB2-DA8F-4D48-8103-C7C118F17B85}" type="pres">
      <dgm:prSet presAssocID="{20B4B559-1D4A-41DA-849F-AE9FA669F847}" presName="accent_5" presStyleCnt="0"/>
      <dgm:spPr/>
    </dgm:pt>
    <dgm:pt modelId="{77549FA8-9042-439C-90CC-6E4C3DC808CA}" type="pres">
      <dgm:prSet presAssocID="{20B4B559-1D4A-41DA-849F-AE9FA669F847}" presName="accentRepeatNode" presStyleLbl="solidFgAcc1" presStyleIdx="4" presStyleCnt="5"/>
      <dgm:spPr/>
    </dgm:pt>
  </dgm:ptLst>
  <dgm:cxnLst>
    <dgm:cxn modelId="{85D2B563-50B1-4F86-BC6D-2B2B7DFE4B99}" srcId="{0447AB4E-B7F8-4795-8609-E8D54CF17D4F}" destId="{B33BEC90-8C03-4260-B760-323E2D00D855}" srcOrd="1" destOrd="0" parTransId="{0CC1F149-21D1-4DFE-BC48-464ED8A06CE4}" sibTransId="{FEE7B75C-5CE3-4CBD-8FF8-DC8EDFCD8422}"/>
    <dgm:cxn modelId="{74779171-055B-435C-9794-0832B8533B66}" type="presOf" srcId="{36D814EE-3A04-4E92-9E9F-BBE4B816A981}" destId="{E04FA3BD-EB01-48E8-B892-4BD76DEF481C}" srcOrd="0" destOrd="0" presId="urn:microsoft.com/office/officeart/2008/layout/VerticalCurvedList"/>
    <dgm:cxn modelId="{E73A4673-3ADD-488F-A7E5-CC08052E7E6E}" type="presOf" srcId="{20B4B559-1D4A-41DA-849F-AE9FA669F847}" destId="{2B9D2B33-8167-42B7-8D47-42BF7913AA17}" srcOrd="0" destOrd="0" presId="urn:microsoft.com/office/officeart/2008/layout/VerticalCurvedList"/>
    <dgm:cxn modelId="{40E8AF76-1302-4A32-BDF9-B77242ABF7FA}" type="presOf" srcId="{3FEA159E-65D9-4FAD-BE3A-890EFAE77DBD}" destId="{06D91E04-4296-4159-BE88-3FEDEDA5DD36}" srcOrd="0" destOrd="0" presId="urn:microsoft.com/office/officeart/2008/layout/VerticalCurvedList"/>
    <dgm:cxn modelId="{118AF682-A0E4-4B30-87EE-23EE88E15EE0}" type="presOf" srcId="{B33BEC90-8C03-4260-B760-323E2D00D855}" destId="{78A0944C-5992-4A8D-B78F-7E879BE114A2}" srcOrd="0" destOrd="0" presId="urn:microsoft.com/office/officeart/2008/layout/VerticalCurvedList"/>
    <dgm:cxn modelId="{9F402994-5CD0-49BE-A141-8CD80BC7F41F}" srcId="{0447AB4E-B7F8-4795-8609-E8D54CF17D4F}" destId="{3FEA159E-65D9-4FAD-BE3A-890EFAE77DBD}" srcOrd="0" destOrd="0" parTransId="{0297486A-6465-4F7B-B77C-BF2DD9EB716E}" sibTransId="{36D814EE-3A04-4E92-9E9F-BBE4B816A981}"/>
    <dgm:cxn modelId="{ACE89499-84C5-4098-BE73-70D60823289B}" type="presOf" srcId="{646E670F-F0A7-4359-ADBB-139C736E1835}" destId="{59A4C1CB-035E-4D67-A1F0-4820E0371971}" srcOrd="0" destOrd="0" presId="urn:microsoft.com/office/officeart/2008/layout/VerticalCurvedList"/>
    <dgm:cxn modelId="{0D04289B-88DE-4845-AB82-9174BF6DCD3D}" srcId="{0447AB4E-B7F8-4795-8609-E8D54CF17D4F}" destId="{1BE7072F-1F2F-42B0-94F6-2A8D22B972AA}" srcOrd="2" destOrd="0" parTransId="{97FDD564-9992-4BAF-8E65-D2468DD1B56B}" sibTransId="{33CA7487-AC00-455F-B0CF-10B233F40971}"/>
    <dgm:cxn modelId="{1CAFA8A4-3DC3-42EE-A32E-7934AAC38810}" srcId="{0447AB4E-B7F8-4795-8609-E8D54CF17D4F}" destId="{20B4B559-1D4A-41DA-849F-AE9FA669F847}" srcOrd="4" destOrd="0" parTransId="{EF6FA9CB-BC5C-4BF1-A683-E8F882B9C34A}" sibTransId="{1C6D4F79-EC70-4815-BEF1-771CD846B989}"/>
    <dgm:cxn modelId="{FC02FBE6-E715-4C5D-8A9F-2064054E42A3}" type="presOf" srcId="{0447AB4E-B7F8-4795-8609-E8D54CF17D4F}" destId="{513A9B38-DFA4-46BA-8AF5-B950DC905D8E}" srcOrd="0" destOrd="0" presId="urn:microsoft.com/office/officeart/2008/layout/VerticalCurvedList"/>
    <dgm:cxn modelId="{1EE828E7-B56F-45D1-A85D-2711B84D5238}" srcId="{0447AB4E-B7F8-4795-8609-E8D54CF17D4F}" destId="{646E670F-F0A7-4359-ADBB-139C736E1835}" srcOrd="3" destOrd="0" parTransId="{BD71A521-8745-42B2-A3F1-A844FD3D65DB}" sibTransId="{55B406FF-0FBE-4376-8D24-FE992F51A3CE}"/>
    <dgm:cxn modelId="{362F33F3-3D04-451C-A33E-AD666011D0BB}" type="presOf" srcId="{1BE7072F-1F2F-42B0-94F6-2A8D22B972AA}" destId="{FAA262DF-A8E2-4ACB-9D51-8F2557D6342E}" srcOrd="0" destOrd="0" presId="urn:microsoft.com/office/officeart/2008/layout/VerticalCurvedList"/>
    <dgm:cxn modelId="{29559EF0-DA5E-4314-8191-8D03ABBAA00E}" type="presParOf" srcId="{513A9B38-DFA4-46BA-8AF5-B950DC905D8E}" destId="{166C2B1F-5614-4C31-80B7-0618973CB635}" srcOrd="0" destOrd="0" presId="urn:microsoft.com/office/officeart/2008/layout/VerticalCurvedList"/>
    <dgm:cxn modelId="{5FC11433-19CA-4E92-B776-49F6EA5A5703}" type="presParOf" srcId="{166C2B1F-5614-4C31-80B7-0618973CB635}" destId="{699F429A-EAF6-4836-BF44-D4067F621875}" srcOrd="0" destOrd="0" presId="urn:microsoft.com/office/officeart/2008/layout/VerticalCurvedList"/>
    <dgm:cxn modelId="{95C3D55D-0DE1-4B52-B8B6-3E8AB09BC6C6}" type="presParOf" srcId="{699F429A-EAF6-4836-BF44-D4067F621875}" destId="{7BB66061-51AE-4952-9C85-CC4A780FAF3E}" srcOrd="0" destOrd="0" presId="urn:microsoft.com/office/officeart/2008/layout/VerticalCurvedList"/>
    <dgm:cxn modelId="{A48D754C-8150-48D1-92A1-007FD46522BF}" type="presParOf" srcId="{699F429A-EAF6-4836-BF44-D4067F621875}" destId="{E04FA3BD-EB01-48E8-B892-4BD76DEF481C}" srcOrd="1" destOrd="0" presId="urn:microsoft.com/office/officeart/2008/layout/VerticalCurvedList"/>
    <dgm:cxn modelId="{D462F550-02FB-4D9C-8730-A296796CFD0E}" type="presParOf" srcId="{699F429A-EAF6-4836-BF44-D4067F621875}" destId="{5F5F8654-DC05-4DE6-AA4B-1136014ABCDD}" srcOrd="2" destOrd="0" presId="urn:microsoft.com/office/officeart/2008/layout/VerticalCurvedList"/>
    <dgm:cxn modelId="{CC941243-79C3-424F-8716-C79A5595373A}" type="presParOf" srcId="{699F429A-EAF6-4836-BF44-D4067F621875}" destId="{ACDD8EF4-C503-4BE2-9A15-49FA42DBF444}" srcOrd="3" destOrd="0" presId="urn:microsoft.com/office/officeart/2008/layout/VerticalCurvedList"/>
    <dgm:cxn modelId="{7F5E21FE-4553-472C-93B3-DF8E88B74FA3}" type="presParOf" srcId="{166C2B1F-5614-4C31-80B7-0618973CB635}" destId="{06D91E04-4296-4159-BE88-3FEDEDA5DD36}" srcOrd="1" destOrd="0" presId="urn:microsoft.com/office/officeart/2008/layout/VerticalCurvedList"/>
    <dgm:cxn modelId="{4BC771AF-0362-4A46-94FB-2E95C81DB2F9}" type="presParOf" srcId="{166C2B1F-5614-4C31-80B7-0618973CB635}" destId="{CD9A5D19-9FC2-4517-B9A5-524EC6D53D16}" srcOrd="2" destOrd="0" presId="urn:microsoft.com/office/officeart/2008/layout/VerticalCurvedList"/>
    <dgm:cxn modelId="{93DCA19E-86F1-4467-92A6-672C2BC0B030}" type="presParOf" srcId="{CD9A5D19-9FC2-4517-B9A5-524EC6D53D16}" destId="{4DF3D027-7E12-4BB2-886F-F09D581B7046}" srcOrd="0" destOrd="0" presId="urn:microsoft.com/office/officeart/2008/layout/VerticalCurvedList"/>
    <dgm:cxn modelId="{1B794654-C8DB-46BF-93B4-D5D7F08E1947}" type="presParOf" srcId="{166C2B1F-5614-4C31-80B7-0618973CB635}" destId="{78A0944C-5992-4A8D-B78F-7E879BE114A2}" srcOrd="3" destOrd="0" presId="urn:microsoft.com/office/officeart/2008/layout/VerticalCurvedList"/>
    <dgm:cxn modelId="{2668AC90-4CD7-4019-97EC-BD615A382B9A}" type="presParOf" srcId="{166C2B1F-5614-4C31-80B7-0618973CB635}" destId="{187BBE83-6D5A-40BA-BDA8-D807BEB29F12}" srcOrd="4" destOrd="0" presId="urn:microsoft.com/office/officeart/2008/layout/VerticalCurvedList"/>
    <dgm:cxn modelId="{EB6E7937-7F69-4B5A-B99E-4B6AF042DCD4}" type="presParOf" srcId="{187BBE83-6D5A-40BA-BDA8-D807BEB29F12}" destId="{89110E38-1686-4B7A-823A-A566F84C50B6}" srcOrd="0" destOrd="0" presId="urn:microsoft.com/office/officeart/2008/layout/VerticalCurvedList"/>
    <dgm:cxn modelId="{E5746D53-B388-4E04-ADE9-B7608CDACD62}" type="presParOf" srcId="{166C2B1F-5614-4C31-80B7-0618973CB635}" destId="{FAA262DF-A8E2-4ACB-9D51-8F2557D6342E}" srcOrd="5" destOrd="0" presId="urn:microsoft.com/office/officeart/2008/layout/VerticalCurvedList"/>
    <dgm:cxn modelId="{900CA9AF-C182-495C-9844-380CE828456D}" type="presParOf" srcId="{166C2B1F-5614-4C31-80B7-0618973CB635}" destId="{A5317025-F45B-49D6-9AB8-FA0E5286AA3C}" srcOrd="6" destOrd="0" presId="urn:microsoft.com/office/officeart/2008/layout/VerticalCurvedList"/>
    <dgm:cxn modelId="{5F61BB6B-F9B3-400F-9CDB-92B6A146FB0A}" type="presParOf" srcId="{A5317025-F45B-49D6-9AB8-FA0E5286AA3C}" destId="{A4CB79B4-69ED-446D-B89E-79441B5729F1}" srcOrd="0" destOrd="0" presId="urn:microsoft.com/office/officeart/2008/layout/VerticalCurvedList"/>
    <dgm:cxn modelId="{D34D9CF4-38BA-4C48-9D96-52747317A82A}" type="presParOf" srcId="{166C2B1F-5614-4C31-80B7-0618973CB635}" destId="{59A4C1CB-035E-4D67-A1F0-4820E0371971}" srcOrd="7" destOrd="0" presId="urn:microsoft.com/office/officeart/2008/layout/VerticalCurvedList"/>
    <dgm:cxn modelId="{9590C5E1-CE90-4C15-962F-B0FC4E0D9AEE}" type="presParOf" srcId="{166C2B1F-5614-4C31-80B7-0618973CB635}" destId="{979599C0-7862-46A4-B22D-F7F77F55E347}" srcOrd="8" destOrd="0" presId="urn:microsoft.com/office/officeart/2008/layout/VerticalCurvedList"/>
    <dgm:cxn modelId="{BDE8C677-22D3-4317-B19B-3F12DCF26C3D}" type="presParOf" srcId="{979599C0-7862-46A4-B22D-F7F77F55E347}" destId="{D3352DEA-E8AA-4EA9-8396-BF44F33FF012}" srcOrd="0" destOrd="0" presId="urn:microsoft.com/office/officeart/2008/layout/VerticalCurvedList"/>
    <dgm:cxn modelId="{C0F0A064-2A64-4FEF-B6C1-03760F923841}" type="presParOf" srcId="{166C2B1F-5614-4C31-80B7-0618973CB635}" destId="{2B9D2B33-8167-42B7-8D47-42BF7913AA17}" srcOrd="9" destOrd="0" presId="urn:microsoft.com/office/officeart/2008/layout/VerticalCurvedList"/>
    <dgm:cxn modelId="{279D68AD-C9E4-4921-B2F4-7C1636E7F064}" type="presParOf" srcId="{166C2B1F-5614-4C31-80B7-0618973CB635}" destId="{02B60BB2-DA8F-4D48-8103-C7C118F17B85}" srcOrd="10" destOrd="0" presId="urn:microsoft.com/office/officeart/2008/layout/VerticalCurvedList"/>
    <dgm:cxn modelId="{DF60F005-8CBF-4ABE-BF1B-4DB9ED0190B3}" type="presParOf" srcId="{02B60BB2-DA8F-4D48-8103-C7C118F17B85}" destId="{77549FA8-9042-439C-90CC-6E4C3DC808CA}"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FA3BD-EB01-48E8-B892-4BD76DEF481C}">
      <dsp:nvSpPr>
        <dsp:cNvPr id="0" name=""/>
        <dsp:cNvSpPr/>
      </dsp:nvSpPr>
      <dsp:spPr>
        <a:xfrm>
          <a:off x="-4858717" y="-744600"/>
          <a:ext cx="5786881" cy="5786881"/>
        </a:xfrm>
        <a:prstGeom prst="blockArc">
          <a:avLst>
            <a:gd name="adj1" fmla="val 18900000"/>
            <a:gd name="adj2" fmla="val 2700000"/>
            <a:gd name="adj3" fmla="val 37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D91E04-4296-4159-BE88-3FEDEDA5DD36}">
      <dsp:nvSpPr>
        <dsp:cNvPr id="0" name=""/>
        <dsp:cNvSpPr/>
      </dsp:nvSpPr>
      <dsp:spPr>
        <a:xfrm>
          <a:off x="406131" y="268519"/>
          <a:ext cx="8678991" cy="53738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547" tIns="73660" rIns="73660" bIns="73660" numCol="1" spcCol="1270" anchor="ctr" anchorCtr="0">
          <a:noAutofit/>
        </a:bodyPr>
        <a:lstStyle/>
        <a:p>
          <a:pPr marL="0" lvl="0" indent="0" algn="l" defTabSz="1289050">
            <a:lnSpc>
              <a:spcPct val="90000"/>
            </a:lnSpc>
            <a:spcBef>
              <a:spcPct val="0"/>
            </a:spcBef>
            <a:spcAft>
              <a:spcPct val="35000"/>
            </a:spcAft>
            <a:buNone/>
          </a:pPr>
          <a:r>
            <a:rPr lang="vi-VN" sz="2900" kern="1200" dirty="0"/>
            <a:t>1. </a:t>
          </a:r>
          <a:r>
            <a:rPr lang="en-US" sz="2900" kern="1200" dirty="0"/>
            <a:t>Overview</a:t>
          </a:r>
        </a:p>
      </dsp:txBody>
      <dsp:txXfrm>
        <a:off x="406131" y="268519"/>
        <a:ext cx="8678991" cy="537381"/>
      </dsp:txXfrm>
    </dsp:sp>
    <dsp:sp modelId="{4DF3D027-7E12-4BB2-886F-F09D581B7046}">
      <dsp:nvSpPr>
        <dsp:cNvPr id="0" name=""/>
        <dsp:cNvSpPr/>
      </dsp:nvSpPr>
      <dsp:spPr>
        <a:xfrm>
          <a:off x="70267" y="201346"/>
          <a:ext cx="671727" cy="67172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A0944C-5992-4A8D-B78F-7E879BE114A2}">
      <dsp:nvSpPr>
        <dsp:cNvPr id="0" name=""/>
        <dsp:cNvSpPr/>
      </dsp:nvSpPr>
      <dsp:spPr>
        <a:xfrm>
          <a:off x="791203" y="1074334"/>
          <a:ext cx="8293918" cy="537381"/>
        </a:xfrm>
        <a:prstGeom prst="rect">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547" tIns="73660" rIns="73660" bIns="73660" numCol="1" spcCol="1270" anchor="ctr" anchorCtr="0">
          <a:noAutofit/>
        </a:bodyPr>
        <a:lstStyle/>
        <a:p>
          <a:pPr marL="0" lvl="0" indent="0" algn="l" defTabSz="1289050">
            <a:lnSpc>
              <a:spcPct val="90000"/>
            </a:lnSpc>
            <a:spcBef>
              <a:spcPct val="0"/>
            </a:spcBef>
            <a:spcAft>
              <a:spcPct val="35000"/>
            </a:spcAft>
            <a:buNone/>
          </a:pPr>
          <a:r>
            <a:rPr lang="vi-VN" sz="2900" kern="1200" dirty="0"/>
            <a:t>2. </a:t>
          </a:r>
          <a:r>
            <a:rPr lang="en-US" sz="2900" kern="1200" dirty="0"/>
            <a:t>GP-SPI2</a:t>
          </a:r>
        </a:p>
      </dsp:txBody>
      <dsp:txXfrm>
        <a:off x="791203" y="1074334"/>
        <a:ext cx="8293918" cy="537381"/>
      </dsp:txXfrm>
    </dsp:sp>
    <dsp:sp modelId="{89110E38-1686-4B7A-823A-A566F84C50B6}">
      <dsp:nvSpPr>
        <dsp:cNvPr id="0" name=""/>
        <dsp:cNvSpPr/>
      </dsp:nvSpPr>
      <dsp:spPr>
        <a:xfrm>
          <a:off x="455340" y="1007161"/>
          <a:ext cx="671727" cy="67172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A262DF-A8E2-4ACB-9D51-8F2557D6342E}">
      <dsp:nvSpPr>
        <dsp:cNvPr id="0" name=""/>
        <dsp:cNvSpPr/>
      </dsp:nvSpPr>
      <dsp:spPr>
        <a:xfrm>
          <a:off x="960324" y="1909275"/>
          <a:ext cx="8175732" cy="53738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547" tIns="73660" rIns="73660" bIns="73660" numCol="1" spcCol="1270" anchor="ctr" anchorCtr="0">
          <a:noAutofit/>
        </a:bodyPr>
        <a:lstStyle/>
        <a:p>
          <a:pPr marL="0" lvl="0" indent="0" algn="l" defTabSz="1289050">
            <a:lnSpc>
              <a:spcPct val="90000"/>
            </a:lnSpc>
            <a:spcBef>
              <a:spcPct val="0"/>
            </a:spcBef>
            <a:spcAft>
              <a:spcPct val="35000"/>
            </a:spcAft>
            <a:buNone/>
          </a:pPr>
          <a:r>
            <a:rPr lang="vi-VN" sz="2900" kern="1200" dirty="0"/>
            <a:t>3. </a:t>
          </a:r>
          <a:r>
            <a:rPr lang="en-US" sz="2900" kern="1200" dirty="0"/>
            <a:t>State Machine</a:t>
          </a:r>
        </a:p>
      </dsp:txBody>
      <dsp:txXfrm>
        <a:off x="960324" y="1909275"/>
        <a:ext cx="8175732" cy="537381"/>
      </dsp:txXfrm>
    </dsp:sp>
    <dsp:sp modelId="{A4CB79B4-69ED-446D-B89E-79441B5729F1}">
      <dsp:nvSpPr>
        <dsp:cNvPr id="0" name=""/>
        <dsp:cNvSpPr/>
      </dsp:nvSpPr>
      <dsp:spPr>
        <a:xfrm>
          <a:off x="573526" y="1812976"/>
          <a:ext cx="671727" cy="67172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4C1CB-035E-4D67-A1F0-4820E0371971}">
      <dsp:nvSpPr>
        <dsp:cNvPr id="0" name=""/>
        <dsp:cNvSpPr/>
      </dsp:nvSpPr>
      <dsp:spPr>
        <a:xfrm>
          <a:off x="839308" y="2685964"/>
          <a:ext cx="8293918" cy="537381"/>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547" tIns="73660" rIns="73660" bIns="73660" numCol="1" spcCol="1270" anchor="ctr" anchorCtr="0">
          <a:noAutofit/>
        </a:bodyPr>
        <a:lstStyle/>
        <a:p>
          <a:pPr marL="0" lvl="0" indent="0" algn="l" defTabSz="1289050">
            <a:lnSpc>
              <a:spcPct val="90000"/>
            </a:lnSpc>
            <a:spcBef>
              <a:spcPct val="0"/>
            </a:spcBef>
            <a:spcAft>
              <a:spcPct val="35000"/>
            </a:spcAft>
            <a:buNone/>
          </a:pPr>
          <a:r>
            <a:rPr lang="vi-VN" sz="2900" kern="1200" dirty="0"/>
            <a:t>4. </a:t>
          </a:r>
          <a:r>
            <a:rPr lang="en-US" sz="2900" kern="1200" dirty="0"/>
            <a:t>Full-Duplex</a:t>
          </a:r>
        </a:p>
      </dsp:txBody>
      <dsp:txXfrm>
        <a:off x="839308" y="2685964"/>
        <a:ext cx="8293918" cy="537381"/>
      </dsp:txXfrm>
    </dsp:sp>
    <dsp:sp modelId="{D3352DEA-E8AA-4EA9-8396-BF44F33FF012}">
      <dsp:nvSpPr>
        <dsp:cNvPr id="0" name=""/>
        <dsp:cNvSpPr/>
      </dsp:nvSpPr>
      <dsp:spPr>
        <a:xfrm>
          <a:off x="455340" y="2618791"/>
          <a:ext cx="671727" cy="67172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9D2B33-8167-42B7-8D47-42BF7913AA17}">
      <dsp:nvSpPr>
        <dsp:cNvPr id="0" name=""/>
        <dsp:cNvSpPr/>
      </dsp:nvSpPr>
      <dsp:spPr>
        <a:xfrm>
          <a:off x="413769" y="3491779"/>
          <a:ext cx="8678991" cy="537381"/>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547" tIns="73660" rIns="73660" bIns="73660" numCol="1" spcCol="1270" anchor="ctr" anchorCtr="0">
          <a:noAutofit/>
        </a:bodyPr>
        <a:lstStyle/>
        <a:p>
          <a:pPr marL="0" lvl="0" indent="0" algn="l" defTabSz="1289050">
            <a:lnSpc>
              <a:spcPct val="90000"/>
            </a:lnSpc>
            <a:spcBef>
              <a:spcPct val="0"/>
            </a:spcBef>
            <a:spcAft>
              <a:spcPct val="35000"/>
            </a:spcAft>
            <a:buNone/>
          </a:pPr>
          <a:r>
            <a:rPr lang="vi-VN" sz="2900" kern="1200" dirty="0"/>
            <a:t>5. </a:t>
          </a:r>
          <a:r>
            <a:rPr lang="en-US" sz="2900" kern="1200" dirty="0"/>
            <a:t>Summary</a:t>
          </a:r>
        </a:p>
      </dsp:txBody>
      <dsp:txXfrm>
        <a:off x="413769" y="3491779"/>
        <a:ext cx="8678991" cy="537381"/>
      </dsp:txXfrm>
    </dsp:sp>
    <dsp:sp modelId="{77549FA8-9042-439C-90CC-6E4C3DC808CA}">
      <dsp:nvSpPr>
        <dsp:cNvPr id="0" name=""/>
        <dsp:cNvSpPr/>
      </dsp:nvSpPr>
      <dsp:spPr>
        <a:xfrm>
          <a:off x="70267" y="3424606"/>
          <a:ext cx="671727" cy="67172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42ED5F-658A-E10F-9FBF-3845B1BDC046}"/>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56DA8E-1FF8-7034-4842-EDD4646FB22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496DA67-D628-4E6B-A2B8-00903126CBF3}" type="datetime1">
              <a:rPr lang="en-US" smtClean="0"/>
              <a:t>8/22/2023</a:t>
            </a:fld>
            <a:endParaRPr lang="en-US"/>
          </a:p>
        </p:txBody>
      </p:sp>
      <p:sp>
        <p:nvSpPr>
          <p:cNvPr id="4" name="Footer Placeholder 3">
            <a:extLst>
              <a:ext uri="{FF2B5EF4-FFF2-40B4-BE49-F238E27FC236}">
                <a16:creationId xmlns:a16="http://schemas.microsoft.com/office/drawing/2014/main" id="{74ED87E7-C694-9929-2359-D9EA1D4C08C7}"/>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E1654D-20D5-1FFB-659F-D8D70B634B4F}"/>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CE22732C-9194-40E4-BEDF-80CFC032A818}" type="slidenum">
              <a:rPr lang="en-US" smtClean="0"/>
              <a:t>‹#›</a:t>
            </a:fld>
            <a:endParaRPr lang="en-US"/>
          </a:p>
        </p:txBody>
      </p:sp>
    </p:spTree>
    <p:extLst>
      <p:ext uri="{BB962C8B-B14F-4D97-AF65-F5344CB8AC3E}">
        <p14:creationId xmlns:p14="http://schemas.microsoft.com/office/powerpoint/2010/main" val="717872317"/>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4B669BD-5CEB-48A3-A83D-72E4FF734825}" type="datetime1">
              <a:rPr lang="en-US" smtClean="0"/>
              <a:t>8/22/2023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FB042EC-DB3C-498E-ADE1-F97FB4B40D65}" type="slidenum">
              <a:rPr lang="en-US" smtClean="0"/>
              <a:t>‹#›</a:t>
            </a:fld>
            <a:endParaRPr lang="en-US"/>
          </a:p>
        </p:txBody>
      </p:sp>
    </p:spTree>
    <p:extLst>
      <p:ext uri="{BB962C8B-B14F-4D97-AF65-F5344CB8AC3E}">
        <p14:creationId xmlns:p14="http://schemas.microsoft.com/office/powerpoint/2010/main" val="2967126102"/>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ts val="2300"/>
              </a:lnSpc>
              <a:spcBef>
                <a:spcPts val="500"/>
              </a:spcBef>
              <a:buFont typeface="Wingdings" panose="05000000000000000000" pitchFamily="2" charset="2"/>
              <a:buChar char="§"/>
            </a:pPr>
            <a:r>
              <a:rPr lang="en-US" sz="1200" b="1" i="1" dirty="0">
                <a:effectLst/>
                <a:latin typeface="Times New Roman" panose="02020603050405020304" pitchFamily="18" charset="0"/>
                <a:ea typeface="Calibri" panose="020F0502020204030204" pitchFamily="34" charset="0"/>
              </a:rPr>
              <a:t>SPI Buffer : </a:t>
            </a:r>
            <a:r>
              <a:rPr lang="en-US" sz="1200" dirty="0">
                <a:latin typeface="Times New Roman" panose="02020603050405020304" pitchFamily="18" charset="0"/>
                <a:ea typeface="Calibri" panose="020F0502020204030204" pitchFamily="34" charset="0"/>
              </a:rPr>
              <a:t>The data transferred in CPU-controlled mode is prepared in this buffer</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spi_mst</a:t>
            </a:r>
            <a:r>
              <a:rPr lang="en-US" sz="1200" b="1" i="1" dirty="0">
                <a:latin typeface="Times New Roman" panose="02020603050405020304" pitchFamily="18" charset="0"/>
              </a:rPr>
              <a:t>/</a:t>
            </a:r>
            <a:r>
              <a:rPr lang="en-US" sz="1200" b="1" i="1" dirty="0" err="1">
                <a:latin typeface="Times New Roman" panose="02020603050405020304" pitchFamily="18" charset="0"/>
              </a:rPr>
              <a:t>slv_din</a:t>
            </a:r>
            <a:r>
              <a:rPr lang="en-US" sz="1200" b="1" i="1" dirty="0">
                <a:latin typeface="Times New Roman" panose="02020603050405020304" pitchFamily="18" charset="0"/>
              </a:rPr>
              <a:t>/</a:t>
            </a:r>
            <a:r>
              <a:rPr lang="en-US" sz="1200" b="1" i="1" dirty="0" err="1">
                <a:latin typeface="Times New Roman" panose="02020603050405020304" pitchFamily="18" charset="0"/>
              </a:rPr>
              <a:t>dout_ctrl</a:t>
            </a:r>
            <a:r>
              <a:rPr lang="en-US" sz="1200" b="1" i="1" dirty="0">
                <a:latin typeface="Times New Roman" panose="02020603050405020304" pitchFamily="18" charset="0"/>
              </a:rPr>
              <a:t> : </a:t>
            </a:r>
            <a:r>
              <a:rPr lang="en-US" sz="1200" dirty="0">
                <a:latin typeface="Times New Roman" panose="02020603050405020304" pitchFamily="18" charset="0"/>
              </a:rPr>
              <a:t>convert the TX/RX data into bytes.</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spi_rx_afifo</a:t>
            </a:r>
            <a:r>
              <a:rPr lang="en-US" sz="1200" b="1" i="1" dirty="0">
                <a:latin typeface="Times New Roman" panose="02020603050405020304" pitchFamily="18" charset="0"/>
              </a:rPr>
              <a:t>: </a:t>
            </a:r>
            <a:r>
              <a:rPr lang="en-US" sz="1200" dirty="0">
                <a:latin typeface="Times New Roman" panose="02020603050405020304" pitchFamily="18" charset="0"/>
              </a:rPr>
              <a:t>store the received data</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buf_tx_afifo</a:t>
            </a:r>
            <a:r>
              <a:rPr lang="en-US" sz="1200" b="1" i="1" dirty="0">
                <a:latin typeface="Times New Roman" panose="02020603050405020304" pitchFamily="18" charset="0"/>
              </a:rPr>
              <a:t>:  </a:t>
            </a:r>
            <a:r>
              <a:rPr lang="en-US" sz="1200" dirty="0">
                <a:latin typeface="Times New Roman" panose="02020603050405020304" pitchFamily="18" charset="0"/>
              </a:rPr>
              <a:t>store the data to send from CPU</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dma_tx_afifo</a:t>
            </a:r>
            <a:r>
              <a:rPr lang="en-US" sz="1200" dirty="0">
                <a:latin typeface="Times New Roman" panose="02020603050405020304" pitchFamily="18" charset="0"/>
              </a:rPr>
              <a:t>: store the data from GDMA</a:t>
            </a:r>
          </a:p>
          <a:p>
            <a:pPr marL="285750" indent="-285750">
              <a:lnSpc>
                <a:spcPts val="2300"/>
              </a:lnSpc>
              <a:spcBef>
                <a:spcPts val="500"/>
              </a:spcBef>
              <a:buFont typeface="Wingdings" panose="05000000000000000000" pitchFamily="2" charset="2"/>
              <a:buChar char="§"/>
            </a:pPr>
            <a:r>
              <a:rPr lang="en-US" sz="1200" b="1" dirty="0" err="1">
                <a:latin typeface="Times New Roman" panose="02020603050405020304" pitchFamily="18" charset="0"/>
              </a:rPr>
              <a:t>clk_spi_mst</a:t>
            </a:r>
            <a:r>
              <a:rPr lang="en-US" sz="1200" b="1" dirty="0">
                <a:latin typeface="Times New Roman" panose="02020603050405020304" pitchFamily="18" charset="0"/>
              </a:rPr>
              <a:t>: </a:t>
            </a:r>
            <a:r>
              <a:rPr lang="en-US" sz="1200" dirty="0">
                <a:latin typeface="Times New Roman" panose="02020603050405020304" pitchFamily="18" charset="0"/>
              </a:rPr>
              <a:t>this clock is the module clock of GP-SPI2 and derived from PLL_CLK. It is used in GP-SPI2 master mode, to generate SPI_CLK signal for data transfer and for slaves.</a:t>
            </a:r>
          </a:p>
          <a:p>
            <a:pPr marL="285750" indent="-285750">
              <a:lnSpc>
                <a:spcPts val="2300"/>
              </a:lnSpc>
              <a:spcBef>
                <a:spcPts val="500"/>
              </a:spcBef>
              <a:buFont typeface="Wingdings" panose="05000000000000000000" pitchFamily="2" charset="2"/>
              <a:buChar char="§"/>
            </a:pPr>
            <a:r>
              <a:rPr lang="en-US" sz="1200" b="1" i="1" dirty="0">
                <a:latin typeface="Times New Roman" panose="02020603050405020304" pitchFamily="18" charset="0"/>
              </a:rPr>
              <a:t>SPI_CLK Generator</a:t>
            </a:r>
            <a:r>
              <a:rPr lang="en-US" sz="1200" dirty="0">
                <a:latin typeface="Times New Roman" panose="02020603050405020304" pitchFamily="18" charset="0"/>
              </a:rPr>
              <a:t>: generate SPI_CLK by dividing </a:t>
            </a:r>
            <a:r>
              <a:rPr lang="en-US" sz="1200" dirty="0" err="1">
                <a:latin typeface="Times New Roman" panose="02020603050405020304" pitchFamily="18" charset="0"/>
              </a:rPr>
              <a:t>clk_spi_mst</a:t>
            </a:r>
            <a:r>
              <a:rPr lang="en-US" sz="1200" dirty="0">
                <a:latin typeface="Times New Roman" panose="02020603050405020304" pitchFamily="18" charset="0"/>
              </a:rPr>
              <a:t>. The divider is determined by </a:t>
            </a:r>
            <a:r>
              <a:rPr lang="en-US" sz="1200" dirty="0">
                <a:solidFill>
                  <a:schemeClr val="accent3">
                    <a:lumMod val="75000"/>
                  </a:schemeClr>
                </a:solidFill>
                <a:latin typeface="Times New Roman" panose="02020603050405020304" pitchFamily="18" charset="0"/>
              </a:rPr>
              <a:t>SPI_CLKCNT_N </a:t>
            </a:r>
            <a:r>
              <a:rPr lang="en-US" sz="1200" dirty="0">
                <a:latin typeface="Times New Roman" panose="02020603050405020304" pitchFamily="18" charset="0"/>
              </a:rPr>
              <a:t>and</a:t>
            </a:r>
            <a:r>
              <a:rPr lang="en-US" sz="1200" dirty="0">
                <a:solidFill>
                  <a:schemeClr val="accent3">
                    <a:lumMod val="75000"/>
                  </a:schemeClr>
                </a:solidFill>
                <a:latin typeface="Times New Roman" panose="02020603050405020304" pitchFamily="18" charset="0"/>
              </a:rPr>
              <a:t> SPI_CLKDIV_PRE.</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SPI_CLK_out</a:t>
            </a:r>
            <a:r>
              <a:rPr lang="en-US" sz="1200" b="1" i="1" dirty="0">
                <a:latin typeface="Times New Roman" panose="02020603050405020304" pitchFamily="18" charset="0"/>
              </a:rPr>
              <a:t> Mode Control</a:t>
            </a:r>
            <a:r>
              <a:rPr lang="en-US" sz="1200" dirty="0">
                <a:latin typeface="Times New Roman" panose="02020603050405020304" pitchFamily="18" charset="0"/>
              </a:rPr>
              <a:t>: output the SPI_CLK signal for data transfer and for slaves.</a:t>
            </a:r>
          </a:p>
          <a:p>
            <a:pPr marL="285750" indent="-285750">
              <a:lnSpc>
                <a:spcPts val="2300"/>
              </a:lnSpc>
              <a:spcBef>
                <a:spcPts val="500"/>
              </a:spcBef>
              <a:buFont typeface="Wingdings" panose="05000000000000000000" pitchFamily="2" charset="2"/>
              <a:buChar char="§"/>
            </a:pPr>
            <a:r>
              <a:rPr lang="en-US" sz="1200" b="1" i="1" dirty="0" err="1">
                <a:latin typeface="Times New Roman" panose="02020603050405020304" pitchFamily="18" charset="0"/>
              </a:rPr>
              <a:t>SPI_CLK_in</a:t>
            </a:r>
            <a:r>
              <a:rPr lang="en-US" sz="1200" b="1" i="1" dirty="0">
                <a:latin typeface="Times New Roman" panose="02020603050405020304" pitchFamily="18" charset="0"/>
              </a:rPr>
              <a:t> Mode Control</a:t>
            </a:r>
            <a:r>
              <a:rPr lang="en-US" sz="1200" dirty="0">
                <a:latin typeface="Times New Roman" panose="02020603050405020304" pitchFamily="18" charset="0"/>
              </a:rPr>
              <a:t>: capture the SPI_CLK signal from SPI master when GP-SPI2 works as a slave.</a:t>
            </a:r>
          </a:p>
          <a:p>
            <a:endParaRPr lang="en-US" dirty="0"/>
          </a:p>
        </p:txBody>
      </p:sp>
      <p:sp>
        <p:nvSpPr>
          <p:cNvPr id="4" name="Date Placeholder 3"/>
          <p:cNvSpPr>
            <a:spLocks noGrp="1"/>
          </p:cNvSpPr>
          <p:nvPr>
            <p:ph type="dt" idx="1"/>
          </p:nvPr>
        </p:nvSpPr>
        <p:spPr/>
        <p:txBody>
          <a:bodyPr/>
          <a:lstStyle/>
          <a:p>
            <a:fld id="{04B669BD-5CEB-48A3-A83D-72E4FF734825}" type="datetime1">
              <a:rPr lang="en-US" smtClean="0"/>
              <a:t>8/22/2023</a:t>
            </a:fld>
            <a:endParaRPr lang="en-US"/>
          </a:p>
        </p:txBody>
      </p:sp>
    </p:spTree>
    <p:extLst>
      <p:ext uri="{BB962C8B-B14F-4D97-AF65-F5344CB8AC3E}">
        <p14:creationId xmlns:p14="http://schemas.microsoft.com/office/powerpoint/2010/main" val="2049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IDLE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GP-SPI2 is not active or is in slave mode.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CONF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only used in DMA-controlled configurable segmented transfer. Set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SPI_USR_CONF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this state. If this state is not enabled, it means the current transfer is a single transfer.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enable; 0: disable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SPI_USR_CONF: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use DMA-controlled configurable segmented transfer.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 transfer is a single transfer.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PREP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prepare an SPI transaction and control SPI CS setup time. Set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SPI_CS_SETUP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SPI_CS_SETUP: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enable SPI 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 disable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CMD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send command sequence. Set SPI_USR 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SPI_USR_COMMAND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ADDR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send address sequence. Set SPI_USR 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SPI_USR_ADDR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DUMMY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(wait cycle): send dummy sequence. Set SPI_USR 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SPI_USR_DUMMY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transfer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DOUT: send data sequence. Set SPI_USR 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SPI_USR_MOSI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DIN: receive data sequence. Set SPI_USR and </a:t>
            </a:r>
            <a:r>
              <a:rPr lang="en-US" sz="1800" dirty="0">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SPI_USR_MISO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DONE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control SPI CS hold time. Set SPI_USR to enable this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idx="1"/>
          </p:nvPr>
        </p:nvSpPr>
        <p:spPr/>
        <p:txBody>
          <a:bodyPr/>
          <a:lstStyle/>
          <a:p>
            <a:fld id="{04B669BD-5CEB-48A3-A83D-72E4FF734825}" type="datetime1">
              <a:rPr lang="en-US" smtClean="0"/>
              <a:t>8/22/2023</a:t>
            </a:fld>
            <a:endParaRPr lang="en-US"/>
          </a:p>
        </p:txBody>
      </p:sp>
    </p:spTree>
    <p:extLst>
      <p:ext uri="{BB962C8B-B14F-4D97-AF65-F5344CB8AC3E}">
        <p14:creationId xmlns:p14="http://schemas.microsoft.com/office/powerpoint/2010/main" val="420318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GDMA engine reads data from or writes data to internal RAM via the AHB_BUS.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this, the GDMA controller uses fixed-priority arbitration scheme for channels requesting read or write access.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Software can use the GDMA engine through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linked lists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linked lists, stored in internal RAM, consist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outlinkn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inlinkn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 n indicates the channel number (ranging from 0 to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idx="1"/>
          </p:nvPr>
        </p:nvSpPr>
        <p:spPr/>
        <p:txBody>
          <a:bodyPr/>
          <a:lstStyle/>
          <a:p>
            <a:fld id="{04B669BD-5CEB-48A3-A83D-72E4FF734825}" type="datetime1">
              <a:rPr lang="en-US" smtClean="0"/>
              <a:t>8/22/2023</a:t>
            </a:fld>
            <a:endParaRPr lang="en-US"/>
          </a:p>
        </p:txBody>
      </p:sp>
    </p:spTree>
    <p:extLst>
      <p:ext uri="{BB962C8B-B14F-4D97-AF65-F5344CB8AC3E}">
        <p14:creationId xmlns:p14="http://schemas.microsoft.com/office/powerpoint/2010/main" val="393640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Owner: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CPU can access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The GDMA controller can access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Suc_eof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descriptor is not the last 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This descriptor is the last 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Err_eof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When an error is detected in the received frame or packet, this bit in the receive descriptor is set to 1 by hardware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Length: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indicates how many bytes can be read from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Size: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Specifies the size of the buffer that this descriptor points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Buffer address pointer (DW1):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Address of the buffer. This field can only point to internal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Next descriptor address (DW2)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Address of the next descriptor.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idx="1"/>
          </p:nvPr>
        </p:nvSpPr>
        <p:spPr/>
        <p:txBody>
          <a:bodyPr/>
          <a:lstStyle/>
          <a:p>
            <a:fld id="{04B669BD-5CEB-48A3-A83D-72E4FF734825}" type="datetime1">
              <a:rPr lang="en-US" smtClean="0"/>
              <a:t>8/22/2023</a:t>
            </a:fld>
            <a:endParaRPr lang="en-US"/>
          </a:p>
        </p:txBody>
      </p:sp>
    </p:spTree>
    <p:extLst>
      <p:ext uri="{BB962C8B-B14F-4D97-AF65-F5344CB8AC3E}">
        <p14:creationId xmlns:p14="http://schemas.microsoft.com/office/powerpoint/2010/main" val="251893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Owner: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CPU can access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The GDMA controller can access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Suc_eof</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descriptor is not the last 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This descriptor is the last 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Err_eof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When an error is detected in the received frame or packet, this bit in the receive descriptor is set to 1 by hardware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Length: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indicates how many bytes can be read from the buffer.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Size: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Specifies the size of the buffer that this descriptor points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Buffer address pointer (DW1):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Address of the buffer. This field can only point to internal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Next descriptor address (DW2)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Address of the next descriptor.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idx="1"/>
          </p:nvPr>
        </p:nvSpPr>
        <p:spPr/>
        <p:txBody>
          <a:bodyPr/>
          <a:lstStyle/>
          <a:p>
            <a:fld id="{04B669BD-5CEB-48A3-A83D-72E4FF734825}" type="datetime1">
              <a:rPr lang="en-US" smtClean="0"/>
              <a:t>8/22/2023</a:t>
            </a:fld>
            <a:endParaRPr lang="en-US"/>
          </a:p>
        </p:txBody>
      </p:sp>
    </p:spTree>
    <p:extLst>
      <p:ext uri="{BB962C8B-B14F-4D97-AF65-F5344CB8AC3E}">
        <p14:creationId xmlns:p14="http://schemas.microsoft.com/office/powerpoint/2010/main" val="3331060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70064" indent="0" algn="ctr">
              <a:buNone/>
              <a:defRPr>
                <a:solidFill>
                  <a:schemeClr val="tx1">
                    <a:tint val="75000"/>
                  </a:schemeClr>
                </a:solidFill>
              </a:defRPr>
            </a:lvl2pPr>
            <a:lvl3pPr marL="740127" indent="0" algn="ctr">
              <a:buNone/>
              <a:defRPr>
                <a:solidFill>
                  <a:schemeClr val="tx1">
                    <a:tint val="75000"/>
                  </a:schemeClr>
                </a:solidFill>
              </a:defRPr>
            </a:lvl3pPr>
            <a:lvl4pPr marL="1110191" indent="0" algn="ctr">
              <a:buNone/>
              <a:defRPr>
                <a:solidFill>
                  <a:schemeClr val="tx1">
                    <a:tint val="75000"/>
                  </a:schemeClr>
                </a:solidFill>
              </a:defRPr>
            </a:lvl4pPr>
            <a:lvl5pPr marL="1480255" indent="0" algn="ctr">
              <a:buNone/>
              <a:defRPr>
                <a:solidFill>
                  <a:schemeClr val="tx1">
                    <a:tint val="75000"/>
                  </a:schemeClr>
                </a:solidFill>
              </a:defRPr>
            </a:lvl5pPr>
            <a:lvl6pPr marL="1850319" indent="0" algn="ctr">
              <a:buNone/>
              <a:defRPr>
                <a:solidFill>
                  <a:schemeClr val="tx1">
                    <a:tint val="75000"/>
                  </a:schemeClr>
                </a:solidFill>
              </a:defRPr>
            </a:lvl6pPr>
            <a:lvl7pPr marL="2220382" indent="0" algn="ctr">
              <a:buNone/>
              <a:defRPr>
                <a:solidFill>
                  <a:schemeClr val="tx1">
                    <a:tint val="75000"/>
                  </a:schemeClr>
                </a:solidFill>
              </a:defRPr>
            </a:lvl7pPr>
            <a:lvl8pPr marL="2590446" indent="0" algn="ctr">
              <a:buNone/>
              <a:defRPr>
                <a:solidFill>
                  <a:schemeClr val="tx1">
                    <a:tint val="75000"/>
                  </a:schemeClr>
                </a:solidFill>
              </a:defRPr>
            </a:lvl8pPr>
            <a:lvl9pPr marL="296051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30707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21135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2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5436" y="1295334"/>
            <a:ext cx="4844917" cy="4166656"/>
          </a:xfrm>
        </p:spPr>
        <p:txBody>
          <a:bodyPr/>
          <a:lstStyle>
            <a:lvl1pPr>
              <a:defRPr sz="1619"/>
            </a:lvl1pPr>
            <a:lvl2pPr>
              <a:defRPr sz="1439"/>
            </a:lvl2pPr>
            <a:lvl3pPr>
              <a:defRPr sz="1259"/>
            </a:lvl3pPr>
            <a:lvl4pPr>
              <a:defRPr sz="1169"/>
            </a:lvl4pPr>
            <a:lvl5pPr>
              <a:defRPr sz="1169"/>
            </a:lvl5pPr>
            <a:lvl6pPr>
              <a:defRPr sz="1169"/>
            </a:lvl6pPr>
            <a:lvl7pPr>
              <a:defRPr sz="1169"/>
            </a:lvl7pPr>
            <a:lvl8pPr>
              <a:defRPr sz="1169" baseline="0"/>
            </a:lvl8pPr>
            <a:lvl9pPr>
              <a:defRPr sz="1169"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47629" y="1295334"/>
            <a:ext cx="4844917" cy="4166656"/>
          </a:xfrm>
        </p:spPr>
        <p:txBody>
          <a:bodyPr/>
          <a:lstStyle>
            <a:lvl1pPr>
              <a:defRPr sz="1619"/>
            </a:lvl1pPr>
            <a:lvl2pPr>
              <a:defRPr sz="1439"/>
            </a:lvl2pPr>
            <a:lvl3pPr>
              <a:defRPr sz="1259"/>
            </a:lvl3pPr>
            <a:lvl4pPr>
              <a:defRPr sz="1169"/>
            </a:lvl4pPr>
            <a:lvl5pPr>
              <a:defRPr sz="1169"/>
            </a:lvl5pPr>
            <a:lvl6pPr>
              <a:defRPr sz="1169" baseline="0"/>
            </a:lvl6pPr>
            <a:lvl7pPr>
              <a:defRPr sz="1169" baseline="0"/>
            </a:lvl7pPr>
            <a:lvl8pPr>
              <a:defRPr sz="1169" baseline="0"/>
            </a:lvl8pPr>
            <a:lvl9pPr>
              <a:defRPr sz="116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069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36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8"/>
            </p:custDataLst>
          </p:nvPr>
        </p:nvSpPr>
        <p:spPr bwMode="auto">
          <a:xfrm>
            <a:off x="333161" y="259133"/>
            <a:ext cx="8981458"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a:t>Titelmasterformat durch Klicken bearbeiten</a:t>
            </a:r>
          </a:p>
        </p:txBody>
      </p:sp>
      <p:sp>
        <p:nvSpPr>
          <p:cNvPr id="2" name="Rectangle 3"/>
          <p:cNvSpPr>
            <a:spLocks noGrp="1" noChangeArrowheads="1"/>
          </p:cNvSpPr>
          <p:nvPr>
            <p:ph type="body" idx="1"/>
            <p:custDataLst>
              <p:tags r:id="rId9"/>
            </p:custDataLst>
          </p:nvPr>
        </p:nvSpPr>
        <p:spPr bwMode="auto">
          <a:xfrm>
            <a:off x="345433" y="1295334"/>
            <a:ext cx="10276642"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pic>
        <p:nvPicPr>
          <p:cNvPr id="6" name="Picture 5"/>
          <p:cNvPicPr>
            <a:picLocks/>
          </p:cNvPicPr>
          <p:nvPr userDrawn="1">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0.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1.xml"/><Relationship Id="rId5" Type="http://schemas.openxmlformats.org/officeDocument/2006/relationships/tags" Target="../tags/tag12.xml"/><Relationship Id="rId4" Type="http://schemas.openxmlformats.org/officeDocument/2006/relationships/tags" Target="../tags/tag11.xml"/></Relationships>
</file>

<file path=ppt/slides/_rels/slide10.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11.png"/><Relationship Id="rId5" Type="http://schemas.openxmlformats.org/officeDocument/2006/relationships/tags" Target="../tags/tag76.xml"/><Relationship Id="rId10" Type="http://schemas.openxmlformats.org/officeDocument/2006/relationships/image" Target="../media/image10.png"/><Relationship Id="rId4" Type="http://schemas.openxmlformats.org/officeDocument/2006/relationships/tags" Target="../tags/tag75.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media/image12.png"/><Relationship Id="rId4" Type="http://schemas.openxmlformats.org/officeDocument/2006/relationships/tags" Target="../tags/tag83.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13.png"/><Relationship Id="rId5" Type="http://schemas.openxmlformats.org/officeDocument/2006/relationships/tags" Target="../tags/tag100.xml"/><Relationship Id="rId10" Type="http://schemas.openxmlformats.org/officeDocument/2006/relationships/notesSlide" Target="../notesSlides/notesSlide3.xml"/><Relationship Id="rId4" Type="http://schemas.openxmlformats.org/officeDocument/2006/relationships/tags" Target="../tags/tag99.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15.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14.png"/><Relationship Id="rId5" Type="http://schemas.openxmlformats.org/officeDocument/2006/relationships/tags" Target="../tags/tag108.xml"/><Relationship Id="rId10" Type="http://schemas.openxmlformats.org/officeDocument/2006/relationships/notesSlide" Target="../notesSlides/notesSlide4.xml"/><Relationship Id="rId4" Type="http://schemas.openxmlformats.org/officeDocument/2006/relationships/tags" Target="../tags/tag107.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16.png"/><Relationship Id="rId5" Type="http://schemas.openxmlformats.org/officeDocument/2006/relationships/tags" Target="../tags/tag116.xml"/><Relationship Id="rId10" Type="http://schemas.openxmlformats.org/officeDocument/2006/relationships/notesSlide" Target="../notesSlides/notesSlide5.xml"/><Relationship Id="rId4" Type="http://schemas.openxmlformats.org/officeDocument/2006/relationships/tags" Target="../tags/tag115.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microsoft.com/office/2007/relationships/diagramDrawing" Target="../diagrams/drawing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diagramColors" Target="../diagrams/colors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diagramQuickStyle" Target="../diagrams/quickStyle1.xml"/><Relationship Id="rId5" Type="http://schemas.openxmlformats.org/officeDocument/2006/relationships/tags" Target="../tags/tag17.xml"/><Relationship Id="rId10" Type="http://schemas.openxmlformats.org/officeDocument/2006/relationships/diagramLayout" Target="../diagrams/layout1.xml"/><Relationship Id="rId4" Type="http://schemas.openxmlformats.org/officeDocument/2006/relationships/tags" Target="../tags/tag16.xml"/><Relationship Id="rId9"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5.png"/><Relationship Id="rId4" Type="http://schemas.openxmlformats.org/officeDocument/2006/relationships/tags" Target="../tags/tag30.xml"/><Relationship Id="rId9"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6.png"/><Relationship Id="rId4" Type="http://schemas.openxmlformats.org/officeDocument/2006/relationships/tags" Target="../tags/tag3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6.png"/><Relationship Id="rId4" Type="http://schemas.openxmlformats.org/officeDocument/2006/relationships/tags" Target="../tags/tag45.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image" Target="../media/image7.png"/><Relationship Id="rId4" Type="http://schemas.openxmlformats.org/officeDocument/2006/relationships/tags" Target="../tags/tag53.xml"/><Relationship Id="rId9"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10" Type="http://schemas.openxmlformats.org/officeDocument/2006/relationships/image" Target="../media/image9.png"/><Relationship Id="rId4" Type="http://schemas.openxmlformats.org/officeDocument/2006/relationships/tags" Target="../tags/tag67.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0" y="0"/>
            <a:ext cx="1270000" cy="127000"/>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endParaRPr lang="en-US" sz="100">
              <a:solidFill>
                <a:srgbClr val="000000"/>
              </a:solidFill>
            </a:endParaRPr>
          </a:p>
        </p:txBody>
      </p:sp>
      <p:sp>
        <p:nvSpPr>
          <p:cNvPr id="7" name="Title 8_"/>
          <p:cNvSpPr txBox="1">
            <a:spLocks/>
          </p:cNvSpPr>
          <p:nvPr>
            <p:custDataLst>
              <p:tags r:id="rId4"/>
            </p:custDataLst>
          </p:nvPr>
        </p:nvSpPr>
        <p:spPr bwMode="auto">
          <a:xfrm>
            <a:off x="630847" y="658508"/>
            <a:ext cx="9207383" cy="4853596"/>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anose="020B0604020202020204" pitchFamily="34"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90000"/>
              </a:lnSpc>
              <a:spcBef>
                <a:spcPts val="0"/>
              </a:spcBef>
              <a:spcAft>
                <a:spcPts val="0"/>
              </a:spcAft>
            </a:pPr>
            <a:endParaRPr lang="en-US" sz="7461" b="1" kern="0" dirty="0">
              <a:solidFill>
                <a:srgbClr val="FFFFFF"/>
              </a:solidFill>
            </a:endParaRPr>
          </a:p>
          <a:p>
            <a:pPr>
              <a:lnSpc>
                <a:spcPct val="90000"/>
              </a:lnSpc>
              <a:spcBef>
                <a:spcPts val="0"/>
              </a:spcBef>
              <a:spcAft>
                <a:spcPts val="0"/>
              </a:spcAft>
            </a:pPr>
            <a:endParaRPr lang="en-US" sz="7461" b="1" kern="0" dirty="0">
              <a:solidFill>
                <a:srgbClr val="FFFFFF"/>
              </a:solidFill>
              <a:effectLst>
                <a:outerShdw blurRad="38100" dist="38100" dir="2700000" algn="tl">
                  <a:srgbClr val="000000">
                    <a:alpha val="43137"/>
                  </a:srgbClr>
                </a:outerShdw>
              </a:effectLst>
            </a:endParaRPr>
          </a:p>
          <a:p>
            <a:pPr algn="ctr">
              <a:lnSpc>
                <a:spcPct val="90000"/>
              </a:lnSpc>
              <a:spcBef>
                <a:spcPts val="0"/>
              </a:spcBef>
              <a:spcAft>
                <a:spcPts val="0"/>
              </a:spcAft>
            </a:pPr>
            <a:r>
              <a:rPr lang="de-DE" sz="4400" b="1" dirty="0">
                <a:solidFill>
                  <a:schemeClr val="bg1"/>
                </a:solidFill>
                <a:effectLst>
                  <a:outerShdw blurRad="38100" dist="38100" dir="2700000" algn="tl">
                    <a:srgbClr val="000000">
                      <a:alpha val="43137"/>
                    </a:srgbClr>
                  </a:outerShdw>
                </a:effectLst>
                <a:latin typeface="Bosch Office Sans" pitchFamily="2" charset="0"/>
                <a:ea typeface="Times New Roman" panose="02020603050405020304" pitchFamily="18" charset="0"/>
                <a:cs typeface="Times New Roman" panose="02020603050405020304" pitchFamily="18" charset="0"/>
              </a:rPr>
              <a:t>STUDY SPI CONTROLLER OF ESP32 C3 </a:t>
            </a:r>
          </a:p>
          <a:p>
            <a:pPr>
              <a:lnSpc>
                <a:spcPct val="90000"/>
              </a:lnSpc>
              <a:spcBef>
                <a:spcPts val="0"/>
              </a:spcBef>
              <a:spcAft>
                <a:spcPts val="0"/>
              </a:spcAft>
            </a:pPr>
            <a:endParaRPr lang="en-US" sz="2400" kern="0" cap="all" dirty="0">
              <a:solidFill>
                <a:srgbClr val="FFFFFF"/>
              </a:solidFill>
            </a:endParaRPr>
          </a:p>
          <a:p>
            <a:pPr>
              <a:lnSpc>
                <a:spcPct val="90000"/>
              </a:lnSpc>
              <a:spcBef>
                <a:spcPts val="0"/>
              </a:spcBef>
              <a:spcAft>
                <a:spcPts val="0"/>
              </a:spcAft>
            </a:pPr>
            <a:endParaRPr lang="en-US" sz="2400" kern="0" cap="all" dirty="0">
              <a:solidFill>
                <a:srgbClr val="FFFFFF"/>
              </a:solidFill>
            </a:endParaRPr>
          </a:p>
          <a:p>
            <a:pPr>
              <a:lnSpc>
                <a:spcPct val="90000"/>
              </a:lnSpc>
              <a:spcBef>
                <a:spcPts val="0"/>
              </a:spcBef>
              <a:spcAft>
                <a:spcPts val="0"/>
              </a:spcAft>
            </a:pPr>
            <a:r>
              <a:rPr lang="en-US" sz="2400" kern="0" cap="all" dirty="0">
                <a:solidFill>
                  <a:srgbClr val="FFFFFF"/>
                </a:solidFill>
              </a:rPr>
              <a:t>																	</a:t>
            </a:r>
            <a:r>
              <a:rPr lang="en-US" kern="0" cap="all" dirty="0">
                <a:solidFill>
                  <a:srgbClr val="FFFFFF"/>
                </a:solidFill>
              </a:rPr>
              <a:t>AUGUST 21</a:t>
            </a:r>
            <a:r>
              <a:rPr lang="en-US" kern="0" cap="all" baseline="30000" dirty="0">
                <a:solidFill>
                  <a:srgbClr val="FFFFFF"/>
                </a:solidFill>
              </a:rPr>
              <a:t>st</a:t>
            </a:r>
            <a:r>
              <a:rPr lang="en-US" kern="0" cap="all" dirty="0">
                <a:solidFill>
                  <a:srgbClr val="FFFFFF"/>
                </a:solidFill>
              </a:rPr>
              <a:t>, 2023</a:t>
            </a:r>
          </a:p>
        </p:txBody>
      </p:sp>
      <p:pic>
        <p:nvPicPr>
          <p:cNvPr id="4" name="Picture 3"/>
          <p:cNvPicPr>
            <a:picLocks/>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10</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84730"/>
            <a:ext cx="2628900"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 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266700" y="1145009"/>
            <a:ext cx="8307805" cy="4284477"/>
          </a:xfrm>
          <a:prstGeom prst="rect">
            <a:avLst/>
          </a:prstGeom>
          <a:noFill/>
        </p:spPr>
        <p:txBody>
          <a:bodyPr wrap="square" lIns="0" tIns="0" rIns="0" bIns="0" rtlCol="0">
            <a:noAutofit/>
          </a:bodyPr>
          <a:lstStyle/>
          <a:p>
            <a:pPr>
              <a:lnSpc>
                <a:spcPct val="150000"/>
              </a:lnSpc>
              <a:spcBef>
                <a:spcPts val="500"/>
              </a:spcBef>
            </a:pPr>
            <a:r>
              <a:rPr lang="en-US" sz="1600" dirty="0"/>
              <a:t>3. Set </a:t>
            </a:r>
            <a:r>
              <a:rPr lang="en-US" sz="1600" dirty="0">
                <a:solidFill>
                  <a:schemeClr val="accent2">
                    <a:lumMod val="60000"/>
                    <a:lumOff val="40000"/>
                  </a:schemeClr>
                </a:solidFill>
              </a:rPr>
              <a:t>SPI_DOUTDIN </a:t>
            </a:r>
            <a:r>
              <a:rPr lang="en-US" sz="1600" dirty="0"/>
              <a:t>and clear </a:t>
            </a:r>
            <a:r>
              <a:rPr lang="en-US" sz="1600" dirty="0">
                <a:solidFill>
                  <a:schemeClr val="accent2">
                    <a:lumMod val="60000"/>
                    <a:lumOff val="40000"/>
                  </a:schemeClr>
                </a:solidFill>
              </a:rPr>
              <a:t>SPI_SLAVE_MODE </a:t>
            </a:r>
            <a:r>
              <a:rPr lang="en-US" sz="1600" dirty="0"/>
              <a:t>to enable full-duplex communication.</a:t>
            </a:r>
          </a:p>
          <a:p>
            <a:pPr>
              <a:lnSpc>
                <a:spcPct val="150000"/>
              </a:lnSpc>
              <a:spcBef>
                <a:spcPts val="500"/>
              </a:spcBef>
            </a:pPr>
            <a:r>
              <a:rPr lang="en-US" sz="1600" dirty="0"/>
              <a:t>4. Configure GP-SPI2 registers listed in table 27-8.</a:t>
            </a:r>
          </a:p>
          <a:p>
            <a:pPr>
              <a:lnSpc>
                <a:spcPts val="2300"/>
              </a:lnSpc>
              <a:spcBef>
                <a:spcPts val="5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300"/>
              </a:lnSpc>
              <a:spcBef>
                <a:spcPts val="500"/>
              </a:spcBef>
            </a:pPr>
            <a:endParaRPr lang="en-US" dirty="0"/>
          </a:p>
        </p:txBody>
      </p:sp>
      <p:pic>
        <p:nvPicPr>
          <p:cNvPr id="10" name="Picture 9">
            <a:extLst>
              <a:ext uri="{FF2B5EF4-FFF2-40B4-BE49-F238E27FC236}">
                <a16:creationId xmlns:a16="http://schemas.microsoft.com/office/drawing/2014/main" id="{391C5C8F-9805-E336-33F7-70B2F50088E6}"/>
              </a:ext>
            </a:extLst>
          </p:cNvPr>
          <p:cNvPicPr>
            <a:picLocks noChangeAspect="1"/>
          </p:cNvPicPr>
          <p:nvPr/>
        </p:nvPicPr>
        <p:blipFill>
          <a:blip r:embed="rId10"/>
          <a:stretch>
            <a:fillRect/>
          </a:stretch>
        </p:blipFill>
        <p:spPr>
          <a:xfrm>
            <a:off x="2201969" y="2085259"/>
            <a:ext cx="5369904" cy="2832395"/>
          </a:xfrm>
          <a:prstGeom prst="rect">
            <a:avLst/>
          </a:prstGeom>
        </p:spPr>
      </p:pic>
      <p:pic>
        <p:nvPicPr>
          <p:cNvPr id="11" name="Picture 10">
            <a:extLst>
              <a:ext uri="{FF2B5EF4-FFF2-40B4-BE49-F238E27FC236}">
                <a16:creationId xmlns:a16="http://schemas.microsoft.com/office/drawing/2014/main" id="{8B79143C-9FA8-BE86-C97F-735022AB59A0}"/>
              </a:ext>
            </a:extLst>
          </p:cNvPr>
          <p:cNvPicPr>
            <a:picLocks noChangeAspect="1"/>
          </p:cNvPicPr>
          <p:nvPr/>
        </p:nvPicPr>
        <p:blipFill rotWithShape="1">
          <a:blip r:embed="rId11">
            <a:extLst>
              <a:ext uri="{28A0092B-C50C-407E-A947-70E740481C1C}">
                <a14:useLocalDpi xmlns:a14="http://schemas.microsoft.com/office/drawing/2010/main" val="0"/>
              </a:ext>
            </a:extLst>
          </a:blip>
          <a:srcRect t="42317"/>
          <a:stretch/>
        </p:blipFill>
        <p:spPr bwMode="auto">
          <a:xfrm>
            <a:off x="2201968" y="4902148"/>
            <a:ext cx="5369905" cy="510600"/>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33969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11</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266700" y="1145009"/>
            <a:ext cx="5702779" cy="4416321"/>
          </a:xfrm>
          <a:prstGeom prst="rect">
            <a:avLst/>
          </a:prstGeom>
          <a:noFill/>
        </p:spPr>
        <p:txBody>
          <a:bodyPr wrap="square" lIns="0" tIns="0" rIns="0" bIns="0" rtlCol="0">
            <a:noAutofit/>
          </a:bodyPr>
          <a:lstStyle/>
          <a:p>
            <a:pPr>
              <a:lnSpc>
                <a:spcPts val="2300"/>
              </a:lnSpc>
              <a:spcBef>
                <a:spcPts val="500"/>
              </a:spcBef>
            </a:pPr>
            <a:r>
              <a:rPr lang="it-IT" dirty="0"/>
              <a:t>5. </a:t>
            </a:r>
            <a:r>
              <a:rPr lang="en-US" dirty="0"/>
              <a:t>Configure SPI CS setup time and hold time according to Section 27.6.</a:t>
            </a:r>
          </a:p>
          <a:p>
            <a:pPr>
              <a:lnSpc>
                <a:spcPts val="2300"/>
              </a:lnSpc>
              <a:spcBef>
                <a:spcPts val="500"/>
              </a:spcBef>
            </a:pPr>
            <a:r>
              <a:rPr lang="en-US" dirty="0"/>
              <a:t>SPI CS setup time: </a:t>
            </a:r>
          </a:p>
          <a:p>
            <a:pPr>
              <a:lnSpc>
                <a:spcPts val="2300"/>
              </a:lnSpc>
              <a:spcBef>
                <a:spcPts val="500"/>
              </a:spcBef>
            </a:pPr>
            <a:r>
              <a:rPr lang="en-US" dirty="0">
                <a:solidFill>
                  <a:schemeClr val="accent2">
                    <a:lumMod val="60000"/>
                    <a:lumOff val="40000"/>
                  </a:schemeClr>
                </a:solidFill>
              </a:rPr>
              <a:t>	SPI_CS_SETUP </a:t>
            </a:r>
            <a:r>
              <a:rPr lang="en-US" dirty="0"/>
              <a:t>				   	</a:t>
            </a:r>
            <a:r>
              <a:rPr lang="en-US" dirty="0">
                <a:solidFill>
                  <a:schemeClr val="accent2">
                    <a:lumMod val="60000"/>
                    <a:lumOff val="40000"/>
                  </a:schemeClr>
                </a:solidFill>
              </a:rPr>
              <a:t>SPI_CS_SETUP_TIME</a:t>
            </a:r>
          </a:p>
          <a:p>
            <a:pPr>
              <a:lnSpc>
                <a:spcPts val="2300"/>
              </a:lnSpc>
              <a:spcBef>
                <a:spcPts val="500"/>
              </a:spcBef>
            </a:pPr>
            <a:r>
              <a:rPr lang="en-US" dirty="0"/>
              <a:t>SPI CS hold time: </a:t>
            </a:r>
          </a:p>
          <a:p>
            <a:pPr>
              <a:lnSpc>
                <a:spcPts val="2300"/>
              </a:lnSpc>
              <a:spcBef>
                <a:spcPts val="500"/>
              </a:spcBef>
            </a:pPr>
            <a:r>
              <a:rPr lang="en-US" dirty="0">
                <a:solidFill>
                  <a:schemeClr val="accent2">
                    <a:lumMod val="60000"/>
                    <a:lumOff val="40000"/>
                  </a:schemeClr>
                </a:solidFill>
              </a:rPr>
              <a:t>	SPI_CS_HOLD </a:t>
            </a:r>
            <a:r>
              <a:rPr lang="en-US" dirty="0"/>
              <a:t>				  	</a:t>
            </a:r>
            <a:r>
              <a:rPr lang="en-US" dirty="0">
                <a:solidFill>
                  <a:schemeClr val="accent2">
                    <a:lumMod val="60000"/>
                    <a:lumOff val="40000"/>
                  </a:schemeClr>
                </a:solidFill>
              </a:rPr>
              <a:t>SPI_CS_HOLD_TIME</a:t>
            </a:r>
            <a:endParaRPr lang="it-IT" dirty="0"/>
          </a:p>
          <a:p>
            <a:pPr>
              <a:lnSpc>
                <a:spcPts val="2300"/>
              </a:lnSpc>
              <a:spcBef>
                <a:spcPts val="500"/>
              </a:spcBef>
            </a:pPr>
            <a:r>
              <a:rPr lang="en-US" dirty="0"/>
              <a:t>6. Set the property of FSPICLK</a:t>
            </a:r>
          </a:p>
          <a:p>
            <a:pPr>
              <a:lnSpc>
                <a:spcPts val="2300"/>
              </a:lnSpc>
              <a:spcBef>
                <a:spcPts val="5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300"/>
              </a:lnSpc>
              <a:spcBef>
                <a:spcPts val="500"/>
              </a:spcBef>
            </a:pPr>
            <a:endParaRPr lang="en-US" dirty="0"/>
          </a:p>
          <a:p>
            <a:pPr>
              <a:lnSpc>
                <a:spcPts val="2300"/>
              </a:lnSpc>
              <a:spcBef>
                <a:spcPts val="500"/>
              </a:spcBef>
            </a:pPr>
            <a:endParaRPr lang="en-US" dirty="0"/>
          </a:p>
          <a:p>
            <a:pPr>
              <a:lnSpc>
                <a:spcPts val="2300"/>
              </a:lnSpc>
              <a:spcBef>
                <a:spcPts val="500"/>
              </a:spcBef>
            </a:pPr>
            <a:r>
              <a:rPr lang="en-US" dirty="0"/>
              <a:t>Use clock divisions, set </a:t>
            </a:r>
            <a:r>
              <a:rPr lang="en-US" dirty="0">
                <a:solidFill>
                  <a:schemeClr val="accent2">
                    <a:lumMod val="60000"/>
                    <a:lumOff val="40000"/>
                  </a:schemeClr>
                </a:solidFill>
              </a:rPr>
              <a:t>SPI_CLK_EQU_SYSCLK </a:t>
            </a:r>
            <a:r>
              <a:rPr lang="en-US" dirty="0"/>
              <a:t>is 0</a:t>
            </a:r>
          </a:p>
          <a:p>
            <a:pPr>
              <a:lnSpc>
                <a:spcPts val="2300"/>
              </a:lnSpc>
              <a:spcBef>
                <a:spcPts val="500"/>
              </a:spcBef>
            </a:pPr>
            <a:endParaRPr lang="en-US" dirty="0"/>
          </a:p>
        </p:txBody>
      </p:sp>
      <p:pic>
        <p:nvPicPr>
          <p:cNvPr id="12" name="Picture 11">
            <a:extLst>
              <a:ext uri="{FF2B5EF4-FFF2-40B4-BE49-F238E27FC236}">
                <a16:creationId xmlns:a16="http://schemas.microsoft.com/office/drawing/2014/main" id="{C4EB4554-368A-7F18-960B-A5A2F07FDB96}"/>
              </a:ext>
            </a:extLst>
          </p:cNvPr>
          <p:cNvPicPr>
            <a:picLocks noChangeAspect="1"/>
          </p:cNvPicPr>
          <p:nvPr/>
        </p:nvPicPr>
        <p:blipFill>
          <a:blip r:embed="rId10"/>
          <a:stretch>
            <a:fillRect/>
          </a:stretch>
        </p:blipFill>
        <p:spPr>
          <a:xfrm>
            <a:off x="266700" y="4329222"/>
            <a:ext cx="5895096" cy="617428"/>
          </a:xfrm>
          <a:prstGeom prst="rect">
            <a:avLst/>
          </a:prstGeom>
        </p:spPr>
      </p:pic>
    </p:spTree>
    <p:custDataLst>
      <p:tags r:id="rId1"/>
    </p:custDataLst>
    <p:extLst>
      <p:ext uri="{BB962C8B-B14F-4D97-AF65-F5344CB8AC3E}">
        <p14:creationId xmlns:p14="http://schemas.microsoft.com/office/powerpoint/2010/main" val="126841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12</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266699" y="945856"/>
            <a:ext cx="10702925" cy="4872014"/>
          </a:xfrm>
          <a:prstGeom prst="rect">
            <a:avLst/>
          </a:prstGeom>
          <a:noFill/>
        </p:spPr>
        <p:txBody>
          <a:bodyPr wrap="square" lIns="0" tIns="0" rIns="0" bIns="0" rtlCol="0">
            <a:noAutofit/>
          </a:bodyPr>
          <a:lstStyle/>
          <a:p>
            <a:pPr>
              <a:lnSpc>
                <a:spcPct val="150000"/>
              </a:lnSpc>
              <a:spcBef>
                <a:spcPts val="500"/>
              </a:spcBef>
            </a:pPr>
            <a:r>
              <a:rPr lang="it-IT" dirty="0">
                <a:latin typeface="+mn-lt"/>
              </a:rPr>
              <a:t>7. </a:t>
            </a:r>
            <a:r>
              <a:rPr lang="en-US" dirty="0">
                <a:latin typeface="+mn-lt"/>
              </a:rPr>
              <a:t>Prepare data according to the selected transfer mode:</a:t>
            </a:r>
            <a:endParaRPr lang="it-IT" dirty="0">
              <a:latin typeface="+mn-lt"/>
            </a:endParaRPr>
          </a:p>
          <a:p>
            <a:pPr>
              <a:lnSpc>
                <a:spcPct val="150000"/>
              </a:lnSpc>
              <a:spcBef>
                <a:spcPts val="500"/>
              </a:spcBef>
            </a:pPr>
            <a:r>
              <a:rPr lang="it-IT" dirty="0">
                <a:latin typeface="+mn-lt"/>
              </a:rPr>
              <a:t>– In CPU-controlled MOSI mode :</a:t>
            </a:r>
            <a:r>
              <a:rPr lang="it-IT" dirty="0">
                <a:solidFill>
                  <a:schemeClr val="accent2">
                    <a:lumMod val="60000"/>
                    <a:lumOff val="40000"/>
                  </a:schemeClr>
                </a:solidFill>
                <a:latin typeface="+mn-lt"/>
              </a:rPr>
              <a:t>SPI_W0_REG </a:t>
            </a:r>
            <a:r>
              <a:rPr lang="it-IT" dirty="0">
                <a:latin typeface="+mn-lt"/>
              </a:rPr>
              <a:t>~ </a:t>
            </a:r>
            <a:r>
              <a:rPr lang="it-IT" dirty="0">
                <a:solidFill>
                  <a:schemeClr val="accent2">
                    <a:lumMod val="60000"/>
                    <a:lumOff val="40000"/>
                  </a:schemeClr>
                </a:solidFill>
                <a:latin typeface="+mn-lt"/>
              </a:rPr>
              <a:t>SPI_W15_REG</a:t>
            </a:r>
            <a:r>
              <a:rPr lang="it-IT" dirty="0">
                <a:latin typeface="+mn-lt"/>
              </a:rPr>
              <a:t>.</a:t>
            </a:r>
          </a:p>
          <a:p>
            <a:pPr>
              <a:lnSpc>
                <a:spcPct val="150000"/>
              </a:lnSpc>
              <a:spcBef>
                <a:spcPts val="500"/>
              </a:spcBef>
            </a:pPr>
            <a:r>
              <a:rPr lang="en-US" dirty="0">
                <a:latin typeface="+mn-lt"/>
              </a:rPr>
              <a:t>– In DMA-controlled mode: </a:t>
            </a:r>
          </a:p>
          <a:p>
            <a:pPr lvl="1">
              <a:lnSpc>
                <a:spcPct val="150000"/>
              </a:lnSpc>
              <a:spcBef>
                <a:spcPts val="500"/>
              </a:spcBef>
            </a:pPr>
            <a:r>
              <a:rPr lang="en-US" dirty="0">
                <a:effectLst/>
                <a:ea typeface="Calibri" panose="020F0502020204030204" pitchFamily="34" charset="0"/>
                <a:cs typeface="Times New Roman" panose="02020603050405020304" pitchFamily="18" charset="0"/>
              </a:rPr>
              <a:t>• configure </a:t>
            </a:r>
            <a:r>
              <a:rPr lang="en-US" dirty="0">
                <a:solidFill>
                  <a:schemeClr val="accent2">
                    <a:lumMod val="60000"/>
                    <a:lumOff val="40000"/>
                  </a:schemeClr>
                </a:solidFill>
                <a:effectLst/>
                <a:ea typeface="Calibri" panose="020F0502020204030204" pitchFamily="34" charset="0"/>
                <a:cs typeface="Times New Roman" panose="02020603050405020304" pitchFamily="18" charset="0"/>
              </a:rPr>
              <a:t>SPI_DMA_TX_ENA</a:t>
            </a:r>
            <a:r>
              <a:rPr lang="en-US" dirty="0">
                <a:effectLst/>
                <a:ea typeface="Calibri" panose="020F0502020204030204" pitchFamily="34" charset="0"/>
                <a:cs typeface="Times New Roman" panose="02020603050405020304" pitchFamily="18" charset="0"/>
              </a:rPr>
              <a:t>/</a:t>
            </a:r>
            <a:r>
              <a:rPr lang="en-US" dirty="0">
                <a:solidFill>
                  <a:schemeClr val="accent2">
                    <a:lumMod val="60000"/>
                    <a:lumOff val="40000"/>
                  </a:schemeClr>
                </a:solidFill>
                <a:effectLst/>
                <a:ea typeface="Calibri" panose="020F0502020204030204" pitchFamily="34" charset="0"/>
                <a:cs typeface="Times New Roman" panose="02020603050405020304" pitchFamily="18" charset="0"/>
              </a:rPr>
              <a:t>SPI_DMA_RX_ENA</a:t>
            </a:r>
          </a:p>
          <a:p>
            <a:pPr lvl="1">
              <a:lnSpc>
                <a:spcPct val="150000"/>
              </a:lnSpc>
              <a:spcBef>
                <a:spcPts val="500"/>
              </a:spcBef>
            </a:pPr>
            <a:r>
              <a:rPr lang="en-US" dirty="0">
                <a:effectLst/>
                <a:ea typeface="Calibri" panose="020F0502020204030204" pitchFamily="34" charset="0"/>
                <a:cs typeface="Times New Roman" panose="02020603050405020304" pitchFamily="18" charset="0"/>
              </a:rPr>
              <a:t>• configure GDMA TX/RX link </a:t>
            </a:r>
          </a:p>
          <a:p>
            <a:pPr lvl="1">
              <a:lnSpc>
                <a:spcPct val="150000"/>
              </a:lnSpc>
              <a:spcBef>
                <a:spcPts val="500"/>
              </a:spcBef>
            </a:pPr>
            <a:r>
              <a:rPr lang="en-US" dirty="0">
                <a:effectLst/>
                <a:ea typeface="Calibri" panose="020F0502020204030204" pitchFamily="34" charset="0"/>
                <a:cs typeface="Times New Roman" panose="02020603050405020304" pitchFamily="18" charset="0"/>
              </a:rPr>
              <a:t>• start GDMA TX/RX engine</a:t>
            </a:r>
          </a:p>
          <a:p>
            <a:pPr>
              <a:lnSpc>
                <a:spcPct val="150000"/>
              </a:lnSpc>
              <a:spcBef>
                <a:spcPts val="500"/>
              </a:spcBef>
            </a:pPr>
            <a:r>
              <a:rPr lang="en-US" sz="1800" dirty="0">
                <a:effectLst/>
                <a:latin typeface="+mn-lt"/>
                <a:ea typeface="Calibri" panose="020F0502020204030204" pitchFamily="34" charset="0"/>
                <a:cs typeface="Times New Roman" panose="02020603050405020304" pitchFamily="18" charset="0"/>
              </a:rPr>
              <a:t>Set the bit </a:t>
            </a:r>
            <a:r>
              <a:rPr lang="en-US" sz="1800" dirty="0" err="1">
                <a:solidFill>
                  <a:schemeClr val="accent2">
                    <a:lumMod val="60000"/>
                    <a:lumOff val="40000"/>
                  </a:schemeClr>
                </a:solidFill>
                <a:effectLst/>
                <a:latin typeface="+mn-lt"/>
                <a:ea typeface="Calibri" panose="020F0502020204030204" pitchFamily="34" charset="0"/>
                <a:cs typeface="Times New Roman" panose="02020603050405020304" pitchFamily="18" charset="0"/>
              </a:rPr>
              <a:t>GDMA_INLINK_START_CH</a:t>
            </a:r>
            <a:r>
              <a:rPr lang="en-US" sz="1800" dirty="0" err="1">
                <a:solidFill>
                  <a:srgbClr val="FF0000"/>
                </a:solidFill>
                <a:effectLst/>
                <a:latin typeface="+mn-lt"/>
                <a:ea typeface="Calibri" panose="020F0502020204030204" pitchFamily="34" charset="0"/>
                <a:cs typeface="Times New Roman" panose="02020603050405020304" pitchFamily="18" charset="0"/>
              </a:rPr>
              <a:t>n</a:t>
            </a:r>
            <a:r>
              <a:rPr lang="en-US" sz="1800" dirty="0">
                <a:effectLst/>
                <a:latin typeface="+mn-lt"/>
                <a:ea typeface="Calibri" panose="020F0502020204030204" pitchFamily="34" charset="0"/>
                <a:cs typeface="Times New Roman" panose="02020603050405020304" pitchFamily="18" charset="0"/>
              </a:rPr>
              <a:t> or </a:t>
            </a:r>
            <a:r>
              <a:rPr lang="en-US" sz="1800" dirty="0" err="1">
                <a:solidFill>
                  <a:schemeClr val="accent2">
                    <a:lumMod val="60000"/>
                    <a:lumOff val="40000"/>
                  </a:schemeClr>
                </a:solidFill>
                <a:effectLst/>
                <a:latin typeface="+mn-lt"/>
                <a:ea typeface="Calibri" panose="020F0502020204030204" pitchFamily="34" charset="0"/>
                <a:cs typeface="Times New Roman" panose="02020603050405020304" pitchFamily="18" charset="0"/>
              </a:rPr>
              <a:t>GDMA_OUTLINK_START_CH</a:t>
            </a:r>
            <a:r>
              <a:rPr lang="en-US" sz="1800" dirty="0" err="1">
                <a:solidFill>
                  <a:srgbClr val="FF0000"/>
                </a:solidFill>
                <a:effectLst/>
                <a:latin typeface="+mn-lt"/>
                <a:ea typeface="Calibri" panose="020F0502020204030204" pitchFamily="34" charset="0"/>
                <a:cs typeface="Times New Roman" panose="02020603050405020304" pitchFamily="18" charset="0"/>
              </a:rPr>
              <a:t>n</a:t>
            </a:r>
            <a:r>
              <a:rPr lang="en-US" sz="1800" dirty="0">
                <a:solidFill>
                  <a:schemeClr val="accent2">
                    <a:lumMod val="60000"/>
                    <a:lumOff val="40000"/>
                  </a:schemeClr>
                </a:solidFill>
                <a:effectLst/>
                <a:latin typeface="+mn-lt"/>
                <a:ea typeface="Calibri" panose="020F0502020204030204" pitchFamily="34" charset="0"/>
                <a:cs typeface="Times New Roman" panose="02020603050405020304" pitchFamily="18" charset="0"/>
              </a:rPr>
              <a:t> </a:t>
            </a:r>
            <a:r>
              <a:rPr lang="en-US" sz="1800" dirty="0">
                <a:effectLst/>
                <a:latin typeface="+mn-lt"/>
                <a:ea typeface="Calibri" panose="020F0502020204030204" pitchFamily="34" charset="0"/>
                <a:cs typeface="Times New Roman" panose="02020603050405020304" pitchFamily="18" charset="0"/>
              </a:rPr>
              <a:t>to start GDMA RX/TX engine.</a:t>
            </a:r>
          </a:p>
          <a:p>
            <a:pPr>
              <a:lnSpc>
                <a:spcPts val="2300"/>
              </a:lnSpc>
              <a:spcBef>
                <a:spcPts val="500"/>
              </a:spcBef>
            </a:pPr>
            <a:endParaRPr lang="en-US" dirty="0"/>
          </a:p>
        </p:txBody>
      </p:sp>
    </p:spTree>
    <p:custDataLst>
      <p:tags r:id="rId1"/>
    </p:custDataLst>
    <p:extLst>
      <p:ext uri="{BB962C8B-B14F-4D97-AF65-F5344CB8AC3E}">
        <p14:creationId xmlns:p14="http://schemas.microsoft.com/office/powerpoint/2010/main" val="164579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13</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3124201" y="609283"/>
            <a:ext cx="2976832" cy="295932"/>
          </a:xfrm>
          <a:prstGeom prst="rect">
            <a:avLst/>
          </a:prstGeom>
          <a:noFill/>
        </p:spPr>
        <p:txBody>
          <a:bodyPr wrap="square" lIns="0" tIns="0" rIns="0" bIns="0" rtlCol="0">
            <a:noAutofit/>
          </a:bodyPr>
          <a:lstStyle/>
          <a:p>
            <a:pPr>
              <a:lnSpc>
                <a:spcPts val="2300"/>
              </a:lnSpc>
              <a:spcBef>
                <a:spcPts val="500"/>
              </a:spcBef>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onfigure GDMA TX/RX link:</a:t>
            </a:r>
          </a:p>
          <a:p>
            <a:pPr>
              <a:lnSpc>
                <a:spcPts val="2300"/>
              </a:lnSpc>
              <a:spcBef>
                <a:spcPts val="500"/>
              </a:spcBef>
            </a:pPr>
            <a:endParaRPr lang="en-US" dirty="0"/>
          </a:p>
        </p:txBody>
      </p:sp>
      <p:pic>
        <p:nvPicPr>
          <p:cNvPr id="10" name="Picture 9">
            <a:extLst>
              <a:ext uri="{FF2B5EF4-FFF2-40B4-BE49-F238E27FC236}">
                <a16:creationId xmlns:a16="http://schemas.microsoft.com/office/drawing/2014/main" id="{CA04DA11-1FFB-676B-4760-E70711FC74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3830" y="1539293"/>
            <a:ext cx="6422510" cy="3111075"/>
          </a:xfrm>
          <a:prstGeom prst="rect">
            <a:avLst/>
          </a:prstGeom>
        </p:spPr>
      </p:pic>
      <p:sp>
        <p:nvSpPr>
          <p:cNvPr id="11" name="TextBox 10">
            <a:extLst>
              <a:ext uri="{FF2B5EF4-FFF2-40B4-BE49-F238E27FC236}">
                <a16:creationId xmlns:a16="http://schemas.microsoft.com/office/drawing/2014/main" id="{26563E0B-17A4-B385-5B1B-A57182828EEF}"/>
              </a:ext>
            </a:extLst>
          </p:cNvPr>
          <p:cNvSpPr txBox="1"/>
          <p:nvPr/>
        </p:nvSpPr>
        <p:spPr>
          <a:xfrm>
            <a:off x="345832" y="1226361"/>
            <a:ext cx="2976832" cy="295932"/>
          </a:xfrm>
          <a:prstGeom prst="rect">
            <a:avLst/>
          </a:prstGeom>
          <a:noFill/>
        </p:spPr>
        <p:txBody>
          <a:bodyPr wrap="square" lIns="0" tIns="0" rIns="0" bIns="0" rtlCol="0">
            <a:noAutofit/>
          </a:bodyPr>
          <a:lstStyle/>
          <a:p>
            <a:pPr marL="342900" indent="-342900">
              <a:lnSpc>
                <a:spcPts val="2300"/>
              </a:lnSpc>
              <a:spcBef>
                <a:spcPts val="500"/>
              </a:spcBef>
              <a:buFont typeface="Wingdings" panose="05000000000000000000" pitchFamily="2" charset="2"/>
              <a:buChar char="q"/>
            </a:pPr>
            <a:r>
              <a:rPr lang="en-US" b="1" dirty="0">
                <a:cs typeface="Times New Roman" panose="02020603050405020304" pitchFamily="18" charset="0"/>
              </a:rPr>
              <a:t>What is GDMA ? </a:t>
            </a:r>
            <a:endParaRPr lang="en-US" b="1" dirty="0"/>
          </a:p>
        </p:txBody>
      </p:sp>
    </p:spTree>
    <p:custDataLst>
      <p:tags r:id="rId1"/>
    </p:custDataLst>
    <p:extLst>
      <p:ext uri="{BB962C8B-B14F-4D97-AF65-F5344CB8AC3E}">
        <p14:creationId xmlns:p14="http://schemas.microsoft.com/office/powerpoint/2010/main" val="32439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14</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3124201" y="609283"/>
            <a:ext cx="2976832" cy="295932"/>
          </a:xfrm>
          <a:prstGeom prst="rect">
            <a:avLst/>
          </a:prstGeom>
          <a:noFill/>
        </p:spPr>
        <p:txBody>
          <a:bodyPr wrap="square" lIns="0" tIns="0" rIns="0" bIns="0" rtlCol="0">
            <a:noAutofit/>
          </a:bodyPr>
          <a:lstStyle/>
          <a:p>
            <a:pPr>
              <a:lnSpc>
                <a:spcPts val="2300"/>
              </a:lnSpc>
              <a:spcBef>
                <a:spcPts val="500"/>
              </a:spcBef>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onfigure GDMA TX/RX link:</a:t>
            </a:r>
          </a:p>
          <a:p>
            <a:pPr>
              <a:lnSpc>
                <a:spcPts val="2300"/>
              </a:lnSpc>
              <a:spcBef>
                <a:spcPts val="500"/>
              </a:spcBef>
            </a:pPr>
            <a:endParaRPr lang="en-US" dirty="0"/>
          </a:p>
        </p:txBody>
      </p:sp>
      <p:sp>
        <p:nvSpPr>
          <p:cNvPr id="11" name="TextBox 10">
            <a:extLst>
              <a:ext uri="{FF2B5EF4-FFF2-40B4-BE49-F238E27FC236}">
                <a16:creationId xmlns:a16="http://schemas.microsoft.com/office/drawing/2014/main" id="{26563E0B-17A4-B385-5B1B-A57182828EEF}"/>
              </a:ext>
            </a:extLst>
          </p:cNvPr>
          <p:cNvSpPr txBox="1"/>
          <p:nvPr/>
        </p:nvSpPr>
        <p:spPr>
          <a:xfrm>
            <a:off x="345832" y="1226361"/>
            <a:ext cx="2976832" cy="295932"/>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q"/>
            </a:pPr>
            <a:r>
              <a:rPr lang="en-US" b="1" dirty="0">
                <a:cs typeface="Times New Roman" panose="02020603050405020304" pitchFamily="18" charset="0"/>
              </a:rPr>
              <a:t>Link list </a:t>
            </a:r>
            <a:endParaRPr lang="en-US" b="1" dirty="0"/>
          </a:p>
        </p:txBody>
      </p:sp>
      <p:pic>
        <p:nvPicPr>
          <p:cNvPr id="12" name="Picture 11">
            <a:extLst>
              <a:ext uri="{FF2B5EF4-FFF2-40B4-BE49-F238E27FC236}">
                <a16:creationId xmlns:a16="http://schemas.microsoft.com/office/drawing/2014/main" id="{52C21BFA-FC9F-0567-FE04-341F987AC727}"/>
              </a:ext>
            </a:extLst>
          </p:cNvPr>
          <p:cNvPicPr>
            <a:picLocks noChangeAspect="1"/>
          </p:cNvPicPr>
          <p:nvPr/>
        </p:nvPicPr>
        <p:blipFill>
          <a:blip r:embed="rId11"/>
          <a:stretch>
            <a:fillRect/>
          </a:stretch>
        </p:blipFill>
        <p:spPr>
          <a:xfrm>
            <a:off x="1834248" y="1089047"/>
            <a:ext cx="7000298" cy="2844993"/>
          </a:xfrm>
          <a:prstGeom prst="rect">
            <a:avLst/>
          </a:prstGeom>
        </p:spPr>
      </p:pic>
      <p:pic>
        <p:nvPicPr>
          <p:cNvPr id="13" name="Picture 12">
            <a:extLst>
              <a:ext uri="{FF2B5EF4-FFF2-40B4-BE49-F238E27FC236}">
                <a16:creationId xmlns:a16="http://schemas.microsoft.com/office/drawing/2014/main" id="{C5E57686-BA3E-2828-C9AF-1EEE5474D1BA}"/>
              </a:ext>
            </a:extLst>
          </p:cNvPr>
          <p:cNvPicPr>
            <a:picLocks noChangeAspect="1"/>
          </p:cNvPicPr>
          <p:nvPr/>
        </p:nvPicPr>
        <p:blipFill rotWithShape="1">
          <a:blip r:embed="rId12">
            <a:extLst>
              <a:ext uri="{28A0092B-C50C-407E-A947-70E740481C1C}">
                <a14:useLocalDpi xmlns:a14="http://schemas.microsoft.com/office/drawing/2010/main" val="0"/>
              </a:ext>
            </a:extLst>
          </a:blip>
          <a:srcRect r="2710"/>
          <a:stretch/>
        </p:blipFill>
        <p:spPr bwMode="auto">
          <a:xfrm>
            <a:off x="3834298" y="1427360"/>
            <a:ext cx="612140" cy="189865"/>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79210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15</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3124201" y="609283"/>
            <a:ext cx="2976832" cy="295932"/>
          </a:xfrm>
          <a:prstGeom prst="rect">
            <a:avLst/>
          </a:prstGeom>
          <a:noFill/>
        </p:spPr>
        <p:txBody>
          <a:bodyPr wrap="square" lIns="0" tIns="0" rIns="0" bIns="0" rtlCol="0">
            <a:noAutofit/>
          </a:bodyPr>
          <a:lstStyle/>
          <a:p>
            <a:pPr>
              <a:lnSpc>
                <a:spcPts val="2300"/>
              </a:lnSpc>
              <a:spcBef>
                <a:spcPts val="500"/>
              </a:spcBef>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onfigure GDMA TX/RX link:</a:t>
            </a:r>
          </a:p>
          <a:p>
            <a:pPr>
              <a:lnSpc>
                <a:spcPts val="2300"/>
              </a:lnSpc>
              <a:spcBef>
                <a:spcPts val="500"/>
              </a:spcBef>
            </a:pPr>
            <a:endParaRPr lang="en-US" dirty="0"/>
          </a:p>
        </p:txBody>
      </p:sp>
      <p:sp>
        <p:nvSpPr>
          <p:cNvPr id="11" name="TextBox 10">
            <a:extLst>
              <a:ext uri="{FF2B5EF4-FFF2-40B4-BE49-F238E27FC236}">
                <a16:creationId xmlns:a16="http://schemas.microsoft.com/office/drawing/2014/main" id="{26563E0B-17A4-B385-5B1B-A57182828EEF}"/>
              </a:ext>
            </a:extLst>
          </p:cNvPr>
          <p:cNvSpPr txBox="1"/>
          <p:nvPr/>
        </p:nvSpPr>
        <p:spPr>
          <a:xfrm>
            <a:off x="266700" y="1156023"/>
            <a:ext cx="2778369" cy="295932"/>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q"/>
            </a:pPr>
            <a:r>
              <a:rPr lang="en-US" sz="1800" b="1" dirty="0">
                <a:effectLst/>
                <a:latin typeface="Times New Roman" panose="02020603050405020304" pitchFamily="18" charset="0"/>
                <a:ea typeface="Calibri" panose="020F0502020204030204" pitchFamily="34" charset="0"/>
              </a:rPr>
              <a:t>Select </a:t>
            </a:r>
            <a:r>
              <a:rPr lang="en-US" sz="1800" b="1" dirty="0" err="1">
                <a:effectLst/>
                <a:latin typeface="Times New Roman" panose="02020603050405020304" pitchFamily="18" charset="0"/>
                <a:ea typeface="Calibri" panose="020F0502020204030204" pitchFamily="34" charset="0"/>
              </a:rPr>
              <a:t>chanel</a:t>
            </a:r>
            <a:r>
              <a:rPr lang="en-US" sz="1800" b="1" dirty="0">
                <a:effectLst/>
                <a:latin typeface="Times New Roman" panose="02020603050405020304" pitchFamily="18" charset="0"/>
                <a:ea typeface="Calibri" panose="020F0502020204030204" pitchFamily="34" charset="0"/>
              </a:rPr>
              <a:t> peripherals</a:t>
            </a:r>
            <a:endParaRPr lang="en-US" b="1" dirty="0"/>
          </a:p>
        </p:txBody>
      </p:sp>
      <p:pic>
        <p:nvPicPr>
          <p:cNvPr id="10" name="Picture 9">
            <a:extLst>
              <a:ext uri="{FF2B5EF4-FFF2-40B4-BE49-F238E27FC236}">
                <a16:creationId xmlns:a16="http://schemas.microsoft.com/office/drawing/2014/main" id="{1A24460B-8E61-5218-D589-9FBDAA8F21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6085" y="1156023"/>
            <a:ext cx="4768918" cy="1318416"/>
          </a:xfrm>
          <a:prstGeom prst="rect">
            <a:avLst/>
          </a:prstGeom>
        </p:spPr>
      </p:pic>
      <p:sp>
        <p:nvSpPr>
          <p:cNvPr id="15" name="TextBox 14">
            <a:extLst>
              <a:ext uri="{FF2B5EF4-FFF2-40B4-BE49-F238E27FC236}">
                <a16:creationId xmlns:a16="http://schemas.microsoft.com/office/drawing/2014/main" id="{0B16C1E8-928C-69CD-0B56-05B6D229631E}"/>
              </a:ext>
            </a:extLst>
          </p:cNvPr>
          <p:cNvSpPr txBox="1"/>
          <p:nvPr/>
        </p:nvSpPr>
        <p:spPr>
          <a:xfrm>
            <a:off x="266700" y="2795110"/>
            <a:ext cx="2183202" cy="463397"/>
          </a:xfrm>
          <a:prstGeom prst="rect">
            <a:avLst/>
          </a:prstGeom>
          <a:noFill/>
        </p:spPr>
        <p:txBody>
          <a:bodyPr wrap="square">
            <a:spAutoFit/>
          </a:bodyPr>
          <a:lstStyle/>
          <a:p>
            <a:pPr marL="285750" marR="0" lvl="0" indent="-285750" algn="just">
              <a:lnSpc>
                <a:spcPct val="150000"/>
              </a:lnSpc>
              <a:spcBef>
                <a:spcPts val="0"/>
              </a:spcBef>
              <a:spcAft>
                <a:spcPts val="800"/>
              </a:spcAft>
              <a:buFont typeface="Wingdings" panose="05000000000000000000" pitchFamily="2" charset="2"/>
              <a:buChar char="q"/>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Enabling GDMA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9F58E8BC-D6CB-A00B-3288-E259AD46C27B}"/>
              </a:ext>
            </a:extLst>
          </p:cNvPr>
          <p:cNvSpPr txBox="1"/>
          <p:nvPr/>
        </p:nvSpPr>
        <p:spPr>
          <a:xfrm>
            <a:off x="2637691" y="3289726"/>
            <a:ext cx="8524834" cy="748923"/>
          </a:xfrm>
          <a:prstGeom prst="rect">
            <a:avLst/>
          </a:prstGeom>
          <a:noFill/>
        </p:spPr>
        <p:txBody>
          <a:bodyPr wrap="square">
            <a:spAutoFit/>
          </a:bodyPr>
          <a:lstStyle/>
          <a:p>
            <a:pPr marL="285750" marR="0" lvl="0" indent="-285750" algn="just">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GDMA_INLINK_ADDR_CHn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field with address of the first receive descriptor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GDMA_INLINK_START_CHn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to enable GDMA.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A15D9103-342B-8D18-E091-67BB37FEC314}"/>
              </a:ext>
            </a:extLst>
          </p:cNvPr>
          <p:cNvSpPr txBox="1"/>
          <p:nvPr/>
        </p:nvSpPr>
        <p:spPr>
          <a:xfrm>
            <a:off x="2488001" y="3056636"/>
            <a:ext cx="1793631" cy="358230"/>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Ø"/>
            </a:pPr>
            <a:r>
              <a:rPr lang="en-US" i="1" dirty="0"/>
              <a:t>Receive data: </a:t>
            </a:r>
          </a:p>
        </p:txBody>
      </p:sp>
      <p:sp>
        <p:nvSpPr>
          <p:cNvPr id="19" name="TextBox 18">
            <a:extLst>
              <a:ext uri="{FF2B5EF4-FFF2-40B4-BE49-F238E27FC236}">
                <a16:creationId xmlns:a16="http://schemas.microsoft.com/office/drawing/2014/main" id="{F01B29FC-70A3-7770-C2DE-5AC52471D614}"/>
              </a:ext>
            </a:extLst>
          </p:cNvPr>
          <p:cNvSpPr txBox="1"/>
          <p:nvPr/>
        </p:nvSpPr>
        <p:spPr>
          <a:xfrm>
            <a:off x="2637691" y="4579843"/>
            <a:ext cx="8455878" cy="748923"/>
          </a:xfrm>
          <a:prstGeom prst="rect">
            <a:avLst/>
          </a:prstGeom>
          <a:noFill/>
        </p:spPr>
        <p:txBody>
          <a:bodyPr wrap="square">
            <a:spAutoFit/>
          </a:bodyPr>
          <a:lstStyle/>
          <a:p>
            <a:pPr marL="285750" marR="0" lvl="0" indent="-285750" algn="just">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GDMA_OUTLINK_ADDR_CHn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field with address of the first </a:t>
            </a:r>
            <a:r>
              <a:rPr lang="en-US" dirty="0">
                <a:latin typeface="Times New Roman" panose="02020603050405020304" pitchFamily="18" charset="0"/>
                <a:ea typeface="Calibri" panose="020F0502020204030204" pitchFamily="34" charset="0"/>
                <a:cs typeface="Times New Roman" panose="02020603050405020304" pitchFamily="18" charset="0"/>
              </a:rPr>
              <a:t>transmit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descriptor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GDMA_</a:t>
            </a:r>
            <a:r>
              <a:rPr lang="en-US" dirty="0" err="1">
                <a:solidFill>
                  <a:schemeClr val="accent2">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OUTLINK</a:t>
            </a:r>
            <a:r>
              <a:rPr lang="en-US" sz="1800" dirty="0" err="1">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_START_CHn</a:t>
            </a:r>
            <a:r>
              <a:rPr lang="en-US" sz="1800"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to enable GDMA.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3BD2EF7-3780-9B7E-48A8-6DA3900A4BFD}"/>
              </a:ext>
            </a:extLst>
          </p:cNvPr>
          <p:cNvSpPr txBox="1"/>
          <p:nvPr/>
        </p:nvSpPr>
        <p:spPr>
          <a:xfrm>
            <a:off x="2488002" y="4253357"/>
            <a:ext cx="1793631" cy="358230"/>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Ø"/>
            </a:pPr>
            <a:r>
              <a:rPr lang="en-US" i="1" dirty="0"/>
              <a:t>Transmit data: </a:t>
            </a:r>
          </a:p>
        </p:txBody>
      </p:sp>
    </p:spTree>
    <p:custDataLst>
      <p:tags r:id="rId1"/>
    </p:custDataLst>
    <p:extLst>
      <p:ext uri="{BB962C8B-B14F-4D97-AF65-F5344CB8AC3E}">
        <p14:creationId xmlns:p14="http://schemas.microsoft.com/office/powerpoint/2010/main" val="397567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16</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rgbClr val="424C58"/>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09283"/>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a:t>
            </a:r>
            <a:r>
              <a:rPr lang="en-US" sz="2000" kern="0" dirty="0">
                <a:solidFill>
                  <a:srgbClr val="424C58"/>
                </a:solidFill>
              </a:rPr>
              <a:t> </a:t>
            </a:r>
            <a:r>
              <a:rPr lang="en-US" sz="2000" b="1" kern="0" dirty="0">
                <a:solidFill>
                  <a:srgbClr val="7B360B"/>
                </a:solidFill>
              </a:rPr>
              <a:t>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548640" y="997143"/>
            <a:ext cx="7954109" cy="3177736"/>
          </a:xfrm>
          <a:prstGeom prst="rect">
            <a:avLst/>
          </a:prstGeom>
          <a:noFill/>
        </p:spPr>
        <p:txBody>
          <a:bodyPr wrap="square" lIns="0" tIns="0" rIns="0" bIns="0" rtlCol="0">
            <a:noAutofit/>
          </a:bodyPr>
          <a:lstStyle/>
          <a:p>
            <a:pPr>
              <a:lnSpc>
                <a:spcPct val="200000"/>
              </a:lnSpc>
              <a:spcBef>
                <a:spcPts val="500"/>
              </a:spcBef>
            </a:pPr>
            <a:r>
              <a:rPr lang="en-US" dirty="0">
                <a:latin typeface="+mn-lt"/>
                <a:ea typeface="Calibri" panose="020F0502020204030204" pitchFamily="34" charset="0"/>
                <a:cs typeface="Times New Roman" panose="02020603050405020304" pitchFamily="18" charset="0"/>
              </a:rPr>
              <a:t>8. Configure interrupts and wait for SPI slave to get ready for transfer.</a:t>
            </a:r>
          </a:p>
          <a:p>
            <a:pPr>
              <a:lnSpc>
                <a:spcPct val="200000"/>
              </a:lnSpc>
              <a:spcBef>
                <a:spcPts val="500"/>
              </a:spcBef>
            </a:pPr>
            <a:r>
              <a:rPr lang="en-US" sz="1800" dirty="0">
                <a:effectLst/>
                <a:latin typeface="+mn-lt"/>
                <a:ea typeface="Calibri" panose="020F0502020204030204" pitchFamily="34" charset="0"/>
                <a:cs typeface="Times New Roman" panose="02020603050405020304" pitchFamily="18" charset="0"/>
              </a:rPr>
              <a:t>9. Set </a:t>
            </a:r>
            <a:r>
              <a:rPr lang="en-US" sz="1800" dirty="0">
                <a:solidFill>
                  <a:schemeClr val="accent2">
                    <a:lumMod val="60000"/>
                    <a:lumOff val="40000"/>
                  </a:schemeClr>
                </a:solidFill>
                <a:effectLst/>
                <a:latin typeface="+mn-lt"/>
                <a:ea typeface="Calibri" panose="020F0502020204030204" pitchFamily="34" charset="0"/>
                <a:cs typeface="Times New Roman" panose="02020603050405020304" pitchFamily="18" charset="0"/>
              </a:rPr>
              <a:t>SPI_DMA_AFIFO_RST</a:t>
            </a:r>
            <a:r>
              <a:rPr lang="en-US" sz="1800" dirty="0">
                <a:effectLst/>
                <a:latin typeface="+mn-lt"/>
                <a:ea typeface="Calibri" panose="020F0502020204030204" pitchFamily="34" charset="0"/>
                <a:cs typeface="Times New Roman" panose="02020603050405020304" pitchFamily="18" charset="0"/>
              </a:rPr>
              <a:t>, </a:t>
            </a:r>
            <a:r>
              <a:rPr lang="en-US" sz="1800" dirty="0">
                <a:solidFill>
                  <a:schemeClr val="accent2">
                    <a:lumMod val="60000"/>
                    <a:lumOff val="40000"/>
                  </a:schemeClr>
                </a:solidFill>
                <a:effectLst/>
                <a:latin typeface="+mn-lt"/>
                <a:ea typeface="Calibri" panose="020F0502020204030204" pitchFamily="34" charset="0"/>
                <a:cs typeface="Times New Roman" panose="02020603050405020304" pitchFamily="18" charset="0"/>
              </a:rPr>
              <a:t>SPI_BUF_AFIFO_RST</a:t>
            </a:r>
            <a:r>
              <a:rPr lang="en-US" sz="1800" dirty="0">
                <a:effectLst/>
                <a:latin typeface="+mn-lt"/>
                <a:ea typeface="Calibri" panose="020F0502020204030204" pitchFamily="34" charset="0"/>
                <a:cs typeface="Times New Roman" panose="02020603050405020304" pitchFamily="18" charset="0"/>
              </a:rPr>
              <a:t>, and </a:t>
            </a:r>
            <a:r>
              <a:rPr lang="en-US" sz="1800" dirty="0">
                <a:solidFill>
                  <a:schemeClr val="accent2">
                    <a:lumMod val="60000"/>
                    <a:lumOff val="40000"/>
                  </a:schemeClr>
                </a:solidFill>
                <a:effectLst/>
                <a:latin typeface="+mn-lt"/>
                <a:ea typeface="Calibri" panose="020F0502020204030204" pitchFamily="34" charset="0"/>
                <a:cs typeface="Times New Roman" panose="02020603050405020304" pitchFamily="18" charset="0"/>
              </a:rPr>
              <a:t>SPI_RX_AFIFO_RST </a:t>
            </a:r>
            <a:r>
              <a:rPr lang="en-US" sz="1800" dirty="0">
                <a:effectLst/>
                <a:latin typeface="+mn-lt"/>
                <a:ea typeface="Calibri" panose="020F0502020204030204" pitchFamily="34" charset="0"/>
                <a:cs typeface="Times New Roman" panose="02020603050405020304" pitchFamily="18" charset="0"/>
              </a:rPr>
              <a:t>to reset these buffers.</a:t>
            </a:r>
          </a:p>
          <a:p>
            <a:pPr>
              <a:lnSpc>
                <a:spcPct val="200000"/>
              </a:lnSpc>
              <a:spcBef>
                <a:spcPts val="500"/>
              </a:spcBef>
            </a:pPr>
            <a:r>
              <a:rPr lang="en-US" dirty="0">
                <a:latin typeface="+mn-lt"/>
                <a:ea typeface="Calibri" panose="020F0502020204030204" pitchFamily="34" charset="0"/>
                <a:cs typeface="Times New Roman" panose="02020603050405020304" pitchFamily="18" charset="0"/>
              </a:rPr>
              <a:t>10. Set </a:t>
            </a:r>
            <a:r>
              <a:rPr lang="en-US" dirty="0">
                <a:solidFill>
                  <a:schemeClr val="accent2">
                    <a:lumMod val="60000"/>
                    <a:lumOff val="40000"/>
                  </a:schemeClr>
                </a:solidFill>
                <a:latin typeface="+mn-lt"/>
                <a:ea typeface="Calibri" panose="020F0502020204030204" pitchFamily="34" charset="0"/>
                <a:cs typeface="Times New Roman" panose="02020603050405020304" pitchFamily="18" charset="0"/>
              </a:rPr>
              <a:t>SPI_USR </a:t>
            </a:r>
            <a:r>
              <a:rPr lang="en-US" dirty="0">
                <a:latin typeface="+mn-lt"/>
                <a:ea typeface="Calibri" panose="020F0502020204030204" pitchFamily="34" charset="0"/>
                <a:cs typeface="Times New Roman" panose="02020603050405020304" pitchFamily="18" charset="0"/>
              </a:rPr>
              <a:t>to start the transfer and wait for the configured interrupts.</a:t>
            </a:r>
            <a:endParaRPr lang="en-US" sz="1800" dirty="0">
              <a:effectLst/>
              <a:latin typeface="+mn-lt"/>
              <a:ea typeface="Calibri" panose="020F0502020204030204" pitchFamily="34" charset="0"/>
              <a:cs typeface="Times New Roman" panose="02020603050405020304" pitchFamily="18" charset="0"/>
            </a:endParaRPr>
          </a:p>
          <a:p>
            <a:pPr>
              <a:lnSpc>
                <a:spcPts val="2300"/>
              </a:lnSpc>
              <a:spcBef>
                <a:spcPts val="500"/>
              </a:spcBef>
            </a:pPr>
            <a:endParaRPr lang="en-US" dirty="0"/>
          </a:p>
        </p:txBody>
      </p:sp>
    </p:spTree>
    <p:custDataLst>
      <p:tags r:id="rId1"/>
    </p:custDataLst>
    <p:extLst>
      <p:ext uri="{BB962C8B-B14F-4D97-AF65-F5344CB8AC3E}">
        <p14:creationId xmlns:p14="http://schemas.microsoft.com/office/powerpoint/2010/main" val="98848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2023-08-21</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2</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266700" y="699357"/>
            <a:ext cx="1280962"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vi-VN" sz="2800" dirty="0">
                <a:solidFill>
                  <a:srgbClr val="424C58"/>
                </a:solidFill>
              </a:rPr>
              <a:t>Agenda</a:t>
            </a:r>
            <a:endParaRPr lang="en-US" sz="2800" dirty="0">
              <a:solidFill>
                <a:srgbClr val="424C58"/>
              </a:solidFill>
            </a:endParaRPr>
          </a:p>
        </p:txBody>
      </p:sp>
      <p:graphicFrame>
        <p:nvGraphicFramePr>
          <p:cNvPr id="10" name="Diagram 9"/>
          <p:cNvGraphicFramePr/>
          <p:nvPr>
            <p:extLst>
              <p:ext uri="{D42A27DB-BD31-4B8C-83A1-F6EECF244321}">
                <p14:modId xmlns:p14="http://schemas.microsoft.com/office/powerpoint/2010/main" val="179969096"/>
              </p:ext>
            </p:extLst>
          </p:nvPr>
        </p:nvGraphicFramePr>
        <p:xfrm>
          <a:off x="731520" y="1280160"/>
          <a:ext cx="9144000" cy="42976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124558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3</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122722" y="131763"/>
            <a:ext cx="160982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Overview</a:t>
            </a:r>
          </a:p>
        </p:txBody>
      </p:sp>
      <p:pic>
        <p:nvPicPr>
          <p:cNvPr id="3" name="Picture 2">
            <a:extLst>
              <a:ext uri="{FF2B5EF4-FFF2-40B4-BE49-F238E27FC236}">
                <a16:creationId xmlns:a16="http://schemas.microsoft.com/office/drawing/2014/main" id="{B080C38C-8B77-1A2D-F8F8-943C334A7444}"/>
              </a:ext>
            </a:extLst>
          </p:cNvPr>
          <p:cNvPicPr>
            <a:picLocks noChangeAspect="1"/>
          </p:cNvPicPr>
          <p:nvPr/>
        </p:nvPicPr>
        <p:blipFill>
          <a:blip r:embed="rId9"/>
          <a:stretch>
            <a:fillRect/>
          </a:stretch>
        </p:blipFill>
        <p:spPr>
          <a:xfrm>
            <a:off x="2505776" y="497391"/>
            <a:ext cx="8027141" cy="3077928"/>
          </a:xfrm>
          <a:prstGeom prst="rect">
            <a:avLst/>
          </a:prstGeom>
        </p:spPr>
      </p:pic>
      <p:sp>
        <p:nvSpPr>
          <p:cNvPr id="12" name="TextBox 11">
            <a:extLst>
              <a:ext uri="{FF2B5EF4-FFF2-40B4-BE49-F238E27FC236}">
                <a16:creationId xmlns:a16="http://schemas.microsoft.com/office/drawing/2014/main" id="{4BC8EC7B-201A-FECB-B19D-07CBF57BFB72}"/>
              </a:ext>
            </a:extLst>
          </p:cNvPr>
          <p:cNvSpPr txBox="1"/>
          <p:nvPr/>
        </p:nvSpPr>
        <p:spPr>
          <a:xfrm>
            <a:off x="554990" y="3640089"/>
            <a:ext cx="6537158" cy="388621"/>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q"/>
            </a:pPr>
            <a:r>
              <a:rPr lang="en-US" sz="1400" dirty="0"/>
              <a:t>ESP32-C3 features three SPI interfaces ( SPI0, SPI1, SPI2) </a:t>
            </a:r>
          </a:p>
          <a:p>
            <a:pPr>
              <a:lnSpc>
                <a:spcPts val="2300"/>
              </a:lnSpc>
              <a:spcBef>
                <a:spcPts val="500"/>
              </a:spcBef>
            </a:pPr>
            <a:r>
              <a:rPr lang="en-US" sz="1400" dirty="0"/>
              <a:t>		 </a:t>
            </a:r>
          </a:p>
        </p:txBody>
      </p:sp>
      <p:sp>
        <p:nvSpPr>
          <p:cNvPr id="13" name="TextBox 12">
            <a:extLst>
              <a:ext uri="{FF2B5EF4-FFF2-40B4-BE49-F238E27FC236}">
                <a16:creationId xmlns:a16="http://schemas.microsoft.com/office/drawing/2014/main" id="{86104280-0A5C-CA1D-FBE3-A5B7EE6376CE}"/>
              </a:ext>
            </a:extLst>
          </p:cNvPr>
          <p:cNvSpPr txBox="1"/>
          <p:nvPr/>
        </p:nvSpPr>
        <p:spPr>
          <a:xfrm>
            <a:off x="1082908" y="4028710"/>
            <a:ext cx="8618622" cy="2076086"/>
          </a:xfrm>
          <a:prstGeom prst="rect">
            <a:avLst/>
          </a:prstGeom>
          <a:noFill/>
        </p:spPr>
        <p:txBody>
          <a:bodyPr wrap="square" lIns="0" tIns="0" rIns="0" bIns="0" rtlCol="0">
            <a:noAutofit/>
          </a:bodyPr>
          <a:lstStyle/>
          <a:p>
            <a:pPr marL="285750" indent="-285750">
              <a:lnSpc>
                <a:spcPts val="2300"/>
              </a:lnSpc>
              <a:spcBef>
                <a:spcPts val="500"/>
              </a:spcBef>
              <a:buFont typeface="Wingdings" panose="05000000000000000000" pitchFamily="2" charset="2"/>
              <a:buChar char="§"/>
            </a:pPr>
            <a:r>
              <a:rPr lang="en-US" sz="1400" dirty="0"/>
              <a:t>SPI Memory mode : Interface with external SPI memory</a:t>
            </a:r>
          </a:p>
          <a:p>
            <a:pPr marL="285750" indent="-285750">
              <a:lnSpc>
                <a:spcPts val="2300"/>
              </a:lnSpc>
              <a:spcBef>
                <a:spcPts val="500"/>
              </a:spcBef>
              <a:buFont typeface="Wingdings" panose="05000000000000000000" pitchFamily="2" charset="2"/>
              <a:buChar char="§"/>
            </a:pPr>
            <a:r>
              <a:rPr lang="en-US" sz="1400" dirty="0"/>
              <a:t>SPI General – purpose SPI (GP-SPI) mode : </a:t>
            </a:r>
          </a:p>
          <a:p>
            <a:pPr>
              <a:lnSpc>
                <a:spcPts val="2300"/>
              </a:lnSpc>
              <a:spcBef>
                <a:spcPts val="500"/>
              </a:spcBef>
            </a:pPr>
            <a:r>
              <a:rPr lang="en-US" sz="1400" dirty="0"/>
              <a:t>      + Master and slave mode </a:t>
            </a:r>
          </a:p>
          <a:p>
            <a:pPr>
              <a:lnSpc>
                <a:spcPts val="2300"/>
              </a:lnSpc>
              <a:spcBef>
                <a:spcPts val="500"/>
              </a:spcBef>
            </a:pPr>
            <a:r>
              <a:rPr lang="en-US" sz="1400" dirty="0"/>
              <a:t>      + Can connect to GDMA. </a:t>
            </a:r>
          </a:p>
        </p:txBody>
      </p:sp>
    </p:spTree>
    <p:custDataLst>
      <p:tags r:id="rId1"/>
    </p:custDataLst>
    <p:extLst>
      <p:ext uri="{BB962C8B-B14F-4D97-AF65-F5344CB8AC3E}">
        <p14:creationId xmlns:p14="http://schemas.microsoft.com/office/powerpoint/2010/main" val="130509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4</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160982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GP-SPI2</a:t>
            </a:r>
          </a:p>
        </p:txBody>
      </p:sp>
      <p:pic>
        <p:nvPicPr>
          <p:cNvPr id="9" name="Picture 8">
            <a:extLst>
              <a:ext uri="{FF2B5EF4-FFF2-40B4-BE49-F238E27FC236}">
                <a16:creationId xmlns:a16="http://schemas.microsoft.com/office/drawing/2014/main" id="{E19B4D4C-5A64-073C-657A-ACBC909246DD}"/>
              </a:ext>
            </a:extLst>
          </p:cNvPr>
          <p:cNvPicPr>
            <a:picLocks noChangeAspect="1"/>
          </p:cNvPicPr>
          <p:nvPr/>
        </p:nvPicPr>
        <p:blipFill rotWithShape="1">
          <a:blip r:embed="rId10"/>
          <a:srcRect l="3447" r="6269"/>
          <a:stretch/>
        </p:blipFill>
        <p:spPr>
          <a:xfrm>
            <a:off x="942067" y="520383"/>
            <a:ext cx="8680375" cy="4657958"/>
          </a:xfrm>
          <a:prstGeom prst="rect">
            <a:avLst/>
          </a:prstGeom>
        </p:spPr>
      </p:pic>
    </p:spTree>
    <p:custDataLst>
      <p:tags r:id="rId1"/>
    </p:custDataLst>
    <p:extLst>
      <p:ext uri="{BB962C8B-B14F-4D97-AF65-F5344CB8AC3E}">
        <p14:creationId xmlns:p14="http://schemas.microsoft.com/office/powerpoint/2010/main" val="2544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5</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160982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GP-SPI2</a:t>
            </a:r>
          </a:p>
        </p:txBody>
      </p:sp>
      <p:pic>
        <p:nvPicPr>
          <p:cNvPr id="3" name="Picture 2">
            <a:extLst>
              <a:ext uri="{FF2B5EF4-FFF2-40B4-BE49-F238E27FC236}">
                <a16:creationId xmlns:a16="http://schemas.microsoft.com/office/drawing/2014/main" id="{290562E4-4043-2BC8-FF9A-380496084F62}"/>
              </a:ext>
            </a:extLst>
          </p:cNvPr>
          <p:cNvPicPr>
            <a:picLocks noChangeAspect="1"/>
          </p:cNvPicPr>
          <p:nvPr/>
        </p:nvPicPr>
        <p:blipFill rotWithShape="1">
          <a:blip r:embed="rId10"/>
          <a:srcRect l="3872" r="5439"/>
          <a:stretch/>
        </p:blipFill>
        <p:spPr>
          <a:xfrm>
            <a:off x="1941329" y="819149"/>
            <a:ext cx="7563343" cy="3078469"/>
          </a:xfrm>
          <a:prstGeom prst="rect">
            <a:avLst/>
          </a:prstGeom>
        </p:spPr>
      </p:pic>
      <p:sp>
        <p:nvSpPr>
          <p:cNvPr id="10" name="TextBox 9">
            <a:extLst>
              <a:ext uri="{FF2B5EF4-FFF2-40B4-BE49-F238E27FC236}">
                <a16:creationId xmlns:a16="http://schemas.microsoft.com/office/drawing/2014/main" id="{B285C925-784A-C56B-6ACF-60A303DD92F4}"/>
              </a:ext>
            </a:extLst>
          </p:cNvPr>
          <p:cNvSpPr txBox="1"/>
          <p:nvPr/>
        </p:nvSpPr>
        <p:spPr>
          <a:xfrm>
            <a:off x="890136" y="4120197"/>
            <a:ext cx="8476247" cy="1657033"/>
          </a:xfrm>
          <a:prstGeom prst="rect">
            <a:avLst/>
          </a:prstGeom>
          <a:noFill/>
        </p:spPr>
        <p:txBody>
          <a:bodyPr wrap="square" lIns="0" tIns="0" rIns="0" bIns="0" rtlCol="0">
            <a:noAutofit/>
          </a:bodyPr>
          <a:lstStyle/>
          <a:p>
            <a:pPr marL="285750" indent="-285750" algn="just">
              <a:lnSpc>
                <a:spcPts val="2300"/>
              </a:lnSpc>
              <a:spcBef>
                <a:spcPts val="500"/>
              </a:spcBef>
              <a:buFont typeface="Wingdings" panose="05000000000000000000" pitchFamily="2" charset="2"/>
              <a:buChar char="q"/>
            </a:pPr>
            <a:r>
              <a:rPr lang="en-US" sz="1400" b="1" dirty="0"/>
              <a:t>RX data: </a:t>
            </a:r>
            <a:r>
              <a:rPr lang="en-US" sz="1400" dirty="0"/>
              <a:t>FSPI bus -&gt; Timing Module, converted in units of bytes by </a:t>
            </a:r>
            <a:r>
              <a:rPr lang="en-US" sz="1400" dirty="0" err="1"/>
              <a:t>spi_mst_din_ctrl</a:t>
            </a:r>
            <a:r>
              <a:rPr lang="en-US" sz="1400" dirty="0"/>
              <a:t> module, and then stored in corresponding addresses according to the transfer modes.</a:t>
            </a:r>
          </a:p>
          <a:p>
            <a:pPr algn="just">
              <a:lnSpc>
                <a:spcPts val="2300"/>
              </a:lnSpc>
              <a:spcBef>
                <a:spcPts val="500"/>
              </a:spcBef>
            </a:pPr>
            <a:r>
              <a:rPr lang="en-US" sz="1400" dirty="0"/>
              <a:t>– CPU-controlled transfer:   SPI_W0_REG ~ SPI_W15_REG.</a:t>
            </a:r>
          </a:p>
          <a:p>
            <a:pPr algn="just">
              <a:lnSpc>
                <a:spcPts val="2300"/>
              </a:lnSpc>
              <a:spcBef>
                <a:spcPts val="500"/>
              </a:spcBef>
              <a:buFontTx/>
              <a:buNone/>
            </a:pPr>
            <a:r>
              <a:rPr lang="en-US" sz="1400" dirty="0"/>
              <a:t>– DMA-controlled transfer:  GDMA RX buffer.</a:t>
            </a:r>
          </a:p>
          <a:p>
            <a:pPr algn="just">
              <a:lnSpc>
                <a:spcPts val="2300"/>
              </a:lnSpc>
              <a:spcBef>
                <a:spcPts val="500"/>
              </a:spcBef>
            </a:pPr>
            <a:endParaRPr lang="en-US" sz="1400" dirty="0"/>
          </a:p>
        </p:txBody>
      </p:sp>
      <p:sp>
        <p:nvSpPr>
          <p:cNvPr id="13" name="Title 1">
            <a:extLst>
              <a:ext uri="{FF2B5EF4-FFF2-40B4-BE49-F238E27FC236}">
                <a16:creationId xmlns:a16="http://schemas.microsoft.com/office/drawing/2014/main" id="{D3B5E1B5-2516-A5AE-2459-2054EC80CDE7}"/>
              </a:ext>
            </a:extLst>
          </p:cNvPr>
          <p:cNvSpPr txBox="1">
            <a:spLocks/>
          </p:cNvSpPr>
          <p:nvPr>
            <p:custDataLst>
              <p:tags r:id="rId8"/>
            </p:custDataLst>
          </p:nvPr>
        </p:nvSpPr>
        <p:spPr bwMode="auto">
          <a:xfrm>
            <a:off x="266700" y="551481"/>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kern="0" dirty="0">
                <a:solidFill>
                  <a:srgbClr val="424C58"/>
                </a:solidFill>
              </a:rPr>
              <a:t>Data flow control in GP-SPI2</a:t>
            </a:r>
          </a:p>
        </p:txBody>
      </p:sp>
    </p:spTree>
    <p:custDataLst>
      <p:tags r:id="rId1"/>
    </p:custDataLst>
    <p:extLst>
      <p:ext uri="{BB962C8B-B14F-4D97-AF65-F5344CB8AC3E}">
        <p14:creationId xmlns:p14="http://schemas.microsoft.com/office/powerpoint/2010/main" val="247317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6</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160982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GP-SPI2</a:t>
            </a:r>
          </a:p>
        </p:txBody>
      </p:sp>
      <p:pic>
        <p:nvPicPr>
          <p:cNvPr id="3" name="Picture 2">
            <a:extLst>
              <a:ext uri="{FF2B5EF4-FFF2-40B4-BE49-F238E27FC236}">
                <a16:creationId xmlns:a16="http://schemas.microsoft.com/office/drawing/2014/main" id="{290562E4-4043-2BC8-FF9A-380496084F62}"/>
              </a:ext>
            </a:extLst>
          </p:cNvPr>
          <p:cNvPicPr>
            <a:picLocks noChangeAspect="1"/>
          </p:cNvPicPr>
          <p:nvPr/>
        </p:nvPicPr>
        <p:blipFill rotWithShape="1">
          <a:blip r:embed="rId10"/>
          <a:srcRect l="3872" r="5439"/>
          <a:stretch/>
        </p:blipFill>
        <p:spPr>
          <a:xfrm>
            <a:off x="1941329" y="819149"/>
            <a:ext cx="7563343" cy="3078469"/>
          </a:xfrm>
          <a:prstGeom prst="rect">
            <a:avLst/>
          </a:prstGeom>
        </p:spPr>
      </p:pic>
      <p:sp>
        <p:nvSpPr>
          <p:cNvPr id="13" name="Title 1">
            <a:extLst>
              <a:ext uri="{FF2B5EF4-FFF2-40B4-BE49-F238E27FC236}">
                <a16:creationId xmlns:a16="http://schemas.microsoft.com/office/drawing/2014/main" id="{D3B5E1B5-2516-A5AE-2459-2054EC80CDE7}"/>
              </a:ext>
            </a:extLst>
          </p:cNvPr>
          <p:cNvSpPr txBox="1">
            <a:spLocks/>
          </p:cNvSpPr>
          <p:nvPr>
            <p:custDataLst>
              <p:tags r:id="rId8"/>
            </p:custDataLst>
          </p:nvPr>
        </p:nvSpPr>
        <p:spPr bwMode="auto">
          <a:xfrm>
            <a:off x="266700" y="551481"/>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kern="0" dirty="0">
                <a:solidFill>
                  <a:srgbClr val="424C58"/>
                </a:solidFill>
              </a:rPr>
              <a:t>Data flow control in GP-SPI2</a:t>
            </a:r>
          </a:p>
        </p:txBody>
      </p:sp>
      <p:sp>
        <p:nvSpPr>
          <p:cNvPr id="9" name="TextBox 8">
            <a:extLst>
              <a:ext uri="{FF2B5EF4-FFF2-40B4-BE49-F238E27FC236}">
                <a16:creationId xmlns:a16="http://schemas.microsoft.com/office/drawing/2014/main" id="{CA3FFD31-6674-B5A8-B56A-3A57F3E48453}"/>
              </a:ext>
            </a:extLst>
          </p:cNvPr>
          <p:cNvSpPr txBox="1"/>
          <p:nvPr/>
        </p:nvSpPr>
        <p:spPr>
          <a:xfrm>
            <a:off x="836930" y="4165286"/>
            <a:ext cx="9655576" cy="1954865"/>
          </a:xfrm>
          <a:prstGeom prst="rect">
            <a:avLst/>
          </a:prstGeom>
          <a:noFill/>
        </p:spPr>
        <p:txBody>
          <a:bodyPr wrap="square" lIns="0" tIns="0" rIns="0" bIns="0" rtlCol="0">
            <a:noAutofit/>
          </a:bodyPr>
          <a:lstStyle/>
          <a:p>
            <a:pPr marL="171450" indent="-171450" algn="just">
              <a:lnSpc>
                <a:spcPts val="2300"/>
              </a:lnSpc>
              <a:spcBef>
                <a:spcPts val="500"/>
              </a:spcBef>
              <a:buFont typeface="Wingdings" panose="05000000000000000000" pitchFamily="2" charset="2"/>
              <a:buChar char="q"/>
            </a:pPr>
            <a:r>
              <a:rPr lang="en-US" sz="1400" b="1" dirty="0"/>
              <a:t>TX data: </a:t>
            </a:r>
            <a:r>
              <a:rPr lang="en-US" sz="1400" dirty="0"/>
              <a:t>the TX data is from corresponding addresses according to transfer modes -&gt; </a:t>
            </a:r>
            <a:r>
              <a:rPr lang="en-US" sz="1400" dirty="0" err="1"/>
              <a:t>buf_tx_afifo</a:t>
            </a:r>
            <a:r>
              <a:rPr lang="en-US" sz="1400" dirty="0"/>
              <a:t> or </a:t>
            </a:r>
            <a:r>
              <a:rPr lang="en-US" sz="1400" dirty="0" err="1"/>
              <a:t>dma_tx_afifo</a:t>
            </a:r>
            <a:r>
              <a:rPr lang="en-US" sz="1400" dirty="0"/>
              <a:t>.</a:t>
            </a:r>
          </a:p>
          <a:p>
            <a:pPr algn="just">
              <a:lnSpc>
                <a:spcPts val="2300"/>
              </a:lnSpc>
              <a:spcBef>
                <a:spcPts val="500"/>
              </a:spcBef>
              <a:buFontTx/>
              <a:buNone/>
            </a:pPr>
            <a:r>
              <a:rPr lang="en-US" sz="1400" dirty="0"/>
              <a:t>– CPU-controlled transfer: SPI_W0_REG ~ SPI_W15_REG.</a:t>
            </a:r>
          </a:p>
          <a:p>
            <a:pPr algn="just">
              <a:lnSpc>
                <a:spcPts val="2300"/>
              </a:lnSpc>
              <a:spcBef>
                <a:spcPts val="500"/>
              </a:spcBef>
              <a:buFontTx/>
              <a:buNone/>
            </a:pPr>
            <a:r>
              <a:rPr lang="en-US" sz="1400" dirty="0"/>
              <a:t>– D</a:t>
            </a:r>
            <a:r>
              <a:rPr lang="en-US" sz="1400" i="1" dirty="0"/>
              <a:t>M</a:t>
            </a:r>
            <a:r>
              <a:rPr lang="en-US" sz="1400" dirty="0"/>
              <a:t>A-controlled transfer: GDMA TX buffer.</a:t>
            </a:r>
          </a:p>
          <a:p>
            <a:pPr algn="just">
              <a:lnSpc>
                <a:spcPts val="2300"/>
              </a:lnSpc>
              <a:spcBef>
                <a:spcPts val="500"/>
              </a:spcBef>
              <a:buFontTx/>
              <a:buNone/>
            </a:pPr>
            <a:r>
              <a:rPr lang="en-US" sz="1400" dirty="0"/>
              <a:t>The data in </a:t>
            </a:r>
            <a:r>
              <a:rPr lang="en-US" sz="1400" dirty="0" err="1"/>
              <a:t>buf_tx_afifo</a:t>
            </a:r>
            <a:r>
              <a:rPr lang="en-US" sz="1400" dirty="0"/>
              <a:t> is sent out to Timing Module in 1/2/4-bit modes, controlled by GP-SPI2 state machine. </a:t>
            </a:r>
          </a:p>
        </p:txBody>
      </p:sp>
    </p:spTree>
    <p:custDataLst>
      <p:tags r:id="rId1"/>
    </p:custDataLst>
    <p:extLst>
      <p:ext uri="{BB962C8B-B14F-4D97-AF65-F5344CB8AC3E}">
        <p14:creationId xmlns:p14="http://schemas.microsoft.com/office/powerpoint/2010/main" val="65859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7</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540902"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State Machine</a:t>
            </a:r>
          </a:p>
        </p:txBody>
      </p:sp>
      <p:pic>
        <p:nvPicPr>
          <p:cNvPr id="10" name="Picture 9">
            <a:extLst>
              <a:ext uri="{FF2B5EF4-FFF2-40B4-BE49-F238E27FC236}">
                <a16:creationId xmlns:a16="http://schemas.microsoft.com/office/drawing/2014/main" id="{CB64E87E-44C6-52B7-21D5-A81A13D69BF6}"/>
              </a:ext>
            </a:extLst>
          </p:cNvPr>
          <p:cNvPicPr>
            <a:picLocks noChangeAspect="1"/>
          </p:cNvPicPr>
          <p:nvPr/>
        </p:nvPicPr>
        <p:blipFill>
          <a:blip r:embed="rId10"/>
          <a:stretch>
            <a:fillRect/>
          </a:stretch>
        </p:blipFill>
        <p:spPr>
          <a:xfrm>
            <a:off x="0" y="887907"/>
            <a:ext cx="10969625" cy="4394798"/>
          </a:xfrm>
          <a:prstGeom prst="rect">
            <a:avLst/>
          </a:prstGeom>
        </p:spPr>
      </p:pic>
    </p:spTree>
    <p:custDataLst>
      <p:tags r:id="rId1"/>
    </p:custDataLst>
    <p:extLst>
      <p:ext uri="{BB962C8B-B14F-4D97-AF65-F5344CB8AC3E}">
        <p14:creationId xmlns:p14="http://schemas.microsoft.com/office/powerpoint/2010/main" val="143919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8</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Full-Duplex</a:t>
            </a:r>
          </a:p>
        </p:txBody>
      </p:sp>
      <p:pic>
        <p:nvPicPr>
          <p:cNvPr id="14" name="Picture 13">
            <a:extLst>
              <a:ext uri="{FF2B5EF4-FFF2-40B4-BE49-F238E27FC236}">
                <a16:creationId xmlns:a16="http://schemas.microsoft.com/office/drawing/2014/main" id="{A63DE547-C40A-EDC3-4074-584F6FF6DCD9}"/>
              </a:ext>
            </a:extLst>
          </p:cNvPr>
          <p:cNvPicPr>
            <a:picLocks noChangeAspect="1"/>
          </p:cNvPicPr>
          <p:nvPr/>
        </p:nvPicPr>
        <p:blipFill>
          <a:blip r:embed="rId9"/>
          <a:stretch>
            <a:fillRect/>
          </a:stretch>
        </p:blipFill>
        <p:spPr>
          <a:xfrm>
            <a:off x="1597479" y="835343"/>
            <a:ext cx="7055211" cy="2617458"/>
          </a:xfrm>
          <a:prstGeom prst="rect">
            <a:avLst/>
          </a:prstGeom>
        </p:spPr>
      </p:pic>
    </p:spTree>
    <p:custDataLst>
      <p:tags r:id="rId1"/>
    </p:custDataLst>
    <p:extLst>
      <p:ext uri="{BB962C8B-B14F-4D97-AF65-F5344CB8AC3E}">
        <p14:creationId xmlns:p14="http://schemas.microsoft.com/office/powerpoint/2010/main" val="59481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48640" y="56692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dirty="0">
                <a:solidFill>
                  <a:srgbClr val="D70012"/>
                </a:solidFill>
                <a:latin typeface="Bosch Office Sans" pitchFamily="2" charset="0"/>
              </a:rPr>
              <a:t>Internal </a:t>
            </a:r>
            <a:r>
              <a:rPr lang="en-US" sz="600" dirty="0">
                <a:solidFill>
                  <a:srgbClr val="000000"/>
                </a:solidFill>
                <a:latin typeface="Bosch Office Sans" pitchFamily="2" charset="0"/>
              </a:rPr>
              <a:t>| RBVH/ECM | 2021-05-12</a:t>
            </a:r>
          </a:p>
        </p:txBody>
      </p:sp>
      <p:sp>
        <p:nvSpPr>
          <p:cNvPr id="7" name="Rectangle 6"/>
          <p:cNvSpPr>
            <a:spLocks/>
          </p:cNvSpPr>
          <p:nvPr>
            <p:custDataLst>
              <p:tags r:id="rId3"/>
            </p:custDataLst>
          </p:nvPr>
        </p:nvSpPr>
        <p:spPr>
          <a:xfrm>
            <a:off x="54864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dirty="0">
                <a:solidFill>
                  <a:srgbClr val="B2B3B5"/>
                </a:solidFill>
              </a:rPr>
              <a:t>© Robert Bosch Engineering and Business Solutions Vietnam Company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fld id="{A3E39656-1784-42BB-BF48-2218E02A64A7}" type="slidenum">
              <a:rPr lang="en-US" sz="1200" dirty="0">
                <a:solidFill>
                  <a:srgbClr val="999FA6"/>
                </a:solidFill>
              </a:rPr>
              <a:t>9</a:t>
            </a:fld>
            <a:endParaRPr lang="en-US" sz="1200" dirty="0">
              <a:solidFill>
                <a:srgbClr val="999FA6"/>
              </a:solidFill>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lang="en-US" sz="550">
              <a:solidFill>
                <a:schemeClr val="tx1"/>
              </a:solidFill>
            </a:endParaRPr>
          </a:p>
        </p:txBody>
      </p:sp>
      <p:sp>
        <p:nvSpPr>
          <p:cNvPr id="4" name="TextBox 3" hidden="1"/>
          <p:cNvSpPr txBox="1">
            <a:spLocks/>
          </p:cNvSpPr>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en-US" sz="1300" dirty="0"/>
          </a:p>
        </p:txBody>
      </p:sp>
      <p:sp>
        <p:nvSpPr>
          <p:cNvPr id="2" name="Title 1"/>
          <p:cNvSpPr>
            <a:spLocks noGrp="1"/>
          </p:cNvSpPr>
          <p:nvPr>
            <p:ph type="title"/>
            <p:custDataLst>
              <p:tags r:id="rId7"/>
            </p:custDataLst>
          </p:nvPr>
        </p:nvSpPr>
        <p:spPr>
          <a:xfrm>
            <a:off x="410845" y="131763"/>
            <a:ext cx="203905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US" sz="2800" dirty="0">
                <a:solidFill>
                  <a:schemeClr val="accent3">
                    <a:lumMod val="75000"/>
                  </a:schemeClr>
                </a:solidFill>
              </a:rPr>
              <a:t>Full-Duplex</a:t>
            </a:r>
          </a:p>
        </p:txBody>
      </p:sp>
      <p:sp>
        <p:nvSpPr>
          <p:cNvPr id="3" name="Title 1">
            <a:extLst>
              <a:ext uri="{FF2B5EF4-FFF2-40B4-BE49-F238E27FC236}">
                <a16:creationId xmlns:a16="http://schemas.microsoft.com/office/drawing/2014/main" id="{FDAC09FA-E8FB-CE0A-DF76-3037CFF709F4}"/>
              </a:ext>
            </a:extLst>
          </p:cNvPr>
          <p:cNvSpPr txBox="1">
            <a:spLocks/>
          </p:cNvSpPr>
          <p:nvPr>
            <p:custDataLst>
              <p:tags r:id="rId8"/>
            </p:custDataLst>
          </p:nvPr>
        </p:nvSpPr>
        <p:spPr bwMode="auto">
          <a:xfrm>
            <a:off x="266700" y="684730"/>
            <a:ext cx="3567598" cy="29593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a:lstStyle>
          <a:p>
            <a:pPr>
              <a:lnSpc>
                <a:spcPct val="89000"/>
              </a:lnSpc>
              <a:spcBef>
                <a:spcPts val="0"/>
              </a:spcBef>
              <a:spcAft>
                <a:spcPts val="0"/>
              </a:spcAft>
            </a:pPr>
            <a:r>
              <a:rPr lang="en-US" sz="2000" b="1" kern="0" dirty="0">
                <a:solidFill>
                  <a:srgbClr val="7B360B"/>
                </a:solidFill>
              </a:rPr>
              <a:t>Steps to transfer data </a:t>
            </a:r>
          </a:p>
        </p:txBody>
      </p:sp>
      <p:sp>
        <p:nvSpPr>
          <p:cNvPr id="9" name="TextBox 8">
            <a:extLst>
              <a:ext uri="{FF2B5EF4-FFF2-40B4-BE49-F238E27FC236}">
                <a16:creationId xmlns:a16="http://schemas.microsoft.com/office/drawing/2014/main" id="{7B503E03-4EDD-299F-4C2D-8C9EC57BCAEF}"/>
              </a:ext>
            </a:extLst>
          </p:cNvPr>
          <p:cNvSpPr txBox="1"/>
          <p:nvPr/>
        </p:nvSpPr>
        <p:spPr>
          <a:xfrm>
            <a:off x="266700" y="1145009"/>
            <a:ext cx="10200774" cy="4284477"/>
          </a:xfrm>
          <a:prstGeom prst="rect">
            <a:avLst/>
          </a:prstGeom>
          <a:noFill/>
        </p:spPr>
        <p:txBody>
          <a:bodyPr wrap="square" lIns="0" tIns="0" rIns="0" bIns="0" rtlCol="0">
            <a:noAutofit/>
          </a:bodyPr>
          <a:lstStyle/>
          <a:p>
            <a:pPr marL="342900" indent="-342900">
              <a:lnSpc>
                <a:spcPct val="150000"/>
              </a:lnSpc>
              <a:spcBef>
                <a:spcPts val="500"/>
              </a:spcBef>
              <a:buFontTx/>
              <a:buAutoNum type="arabicPeriod"/>
            </a:pPr>
            <a:r>
              <a:rPr lang="it-IT" dirty="0"/>
              <a:t>Configure the IO path via IO MUX and GPIO matrix.</a:t>
            </a:r>
          </a:p>
          <a:p>
            <a:pPr marL="342900" indent="-342900">
              <a:lnSpc>
                <a:spcPct val="150000"/>
              </a:lnSpc>
              <a:spcBef>
                <a:spcPts val="500"/>
              </a:spcBef>
              <a:buFontTx/>
              <a:buAutoNum type="arabicPeriod"/>
            </a:pPr>
            <a:r>
              <a:rPr lang="en-US" dirty="0"/>
              <a:t>Configure APB clock and module clock (</a:t>
            </a:r>
            <a:r>
              <a:rPr lang="en-US" dirty="0" err="1"/>
              <a:t>clk_spi_mst</a:t>
            </a:r>
            <a:r>
              <a:rPr lang="en-US" dirty="0"/>
              <a:t>).</a:t>
            </a:r>
          </a:p>
          <a:p>
            <a:pPr marL="342900" indent="-342900">
              <a:lnSpc>
                <a:spcPct val="150000"/>
              </a:lnSpc>
              <a:spcBef>
                <a:spcPts val="500"/>
              </a:spcBef>
              <a:buFontTx/>
              <a:buAutoNum type="arabicPeriod"/>
            </a:pPr>
            <a:endParaRPr lang="en-US" dirty="0"/>
          </a:p>
          <a:p>
            <a:pPr marL="342900" indent="-342900">
              <a:lnSpc>
                <a:spcPct val="150000"/>
              </a:lnSpc>
              <a:spcBef>
                <a:spcPts val="500"/>
              </a:spcBef>
              <a:buFontTx/>
              <a:buAutoNum type="arabicPeriod"/>
            </a:pPr>
            <a:endParaRPr lang="en-US" dirty="0"/>
          </a:p>
          <a:p>
            <a:pPr marL="342900" indent="-342900">
              <a:lnSpc>
                <a:spcPct val="150000"/>
              </a:lnSpc>
              <a:spcBef>
                <a:spcPts val="500"/>
              </a:spcBef>
              <a:buFontTx/>
              <a:buAutoNum type="arabicPeriod"/>
            </a:pPr>
            <a:endParaRPr lang="en-US" dirty="0"/>
          </a:p>
          <a:p>
            <a:pPr marL="342900" indent="-342900">
              <a:lnSpc>
                <a:spcPct val="150000"/>
              </a:lnSpc>
              <a:spcBef>
                <a:spcPts val="500"/>
              </a:spcBef>
              <a:buFontTx/>
              <a:buAutoNum type="arabicPeriod"/>
            </a:pPr>
            <a:endParaRPr lang="en-US" dirty="0"/>
          </a:p>
          <a:p>
            <a:pPr marL="342900" indent="-342900">
              <a:lnSpc>
                <a:spcPct val="150000"/>
              </a:lnSpc>
              <a:spcBef>
                <a:spcPts val="500"/>
              </a:spcBef>
              <a:buFontTx/>
              <a:buAutoNum type="arabicPeriod"/>
            </a:pPr>
            <a:endParaRPr lang="en-US" dirty="0"/>
          </a:p>
          <a:p>
            <a:pPr>
              <a:lnSpc>
                <a:spcPts val="2300"/>
              </a:lnSpc>
              <a:spcBef>
                <a:spcPts val="5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300"/>
              </a:lnSpc>
              <a:spcBef>
                <a:spcPts val="500"/>
              </a:spcBef>
            </a:pPr>
            <a:endParaRPr lang="en-US" dirty="0"/>
          </a:p>
        </p:txBody>
      </p:sp>
      <p:pic>
        <p:nvPicPr>
          <p:cNvPr id="13" name="Picture 12">
            <a:extLst>
              <a:ext uri="{FF2B5EF4-FFF2-40B4-BE49-F238E27FC236}">
                <a16:creationId xmlns:a16="http://schemas.microsoft.com/office/drawing/2014/main" id="{C1ED268C-677D-EC31-8479-F7EDE189A322}"/>
              </a:ext>
            </a:extLst>
          </p:cNvPr>
          <p:cNvPicPr>
            <a:picLocks noChangeAspect="1"/>
          </p:cNvPicPr>
          <p:nvPr/>
        </p:nvPicPr>
        <p:blipFill>
          <a:blip r:embed="rId10"/>
          <a:stretch>
            <a:fillRect/>
          </a:stretch>
        </p:blipFill>
        <p:spPr>
          <a:xfrm>
            <a:off x="410845" y="2345922"/>
            <a:ext cx="8265852" cy="2679682"/>
          </a:xfrm>
          <a:prstGeom prst="rect">
            <a:avLst/>
          </a:prstGeom>
        </p:spPr>
      </p:pic>
    </p:spTree>
    <p:custDataLst>
      <p:tags r:id="rId1"/>
    </p:custDataLst>
    <p:extLst>
      <p:ext uri="{BB962C8B-B14F-4D97-AF65-F5344CB8AC3E}">
        <p14:creationId xmlns:p14="http://schemas.microsoft.com/office/powerpoint/2010/main" val="1556481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COPY.COMBOINDEX" val="0"/>
  <p:tag name="FIELDS.INITIALIZED" val="1"/>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ML_UFSOK" val="de2de4e10e11e12e13e14e15e16e17e18e19e22e25e24e26e30e31e33e32e29e27e28"/>
  <p:tag name="FIELD.CHAPTER.COMBOINDEX" val="-2"/>
  <p:tag name="FIELD.DPT.CONTENT" val="RBVH/ENG-DQA"/>
  <p:tag name="FIELD.CHAPTER.CONTENT" val="Management Review Project"/>
  <p:tag name="LAYOUTLANGUAGE" val="1033"/>
  <p:tag name="ML_1" val="RBVH_Hc1"/>
  <p:tag name="ML_2" val="Bosch2.mcr"/>
  <p:tag name="FIELD.CONF.SUFFIX.CONTENT" val="\n | "/>
  <p:tag name="FIELD.CONF.VALUE" val="Internal \n | "/>
  <p:tag name="FIELD.REM_ABL.SUFFIX.CONTENT" val="&#10;\n"/>
  <p:tag name="FIELD.REM_ABL.COMBOINDEX" val="-2"/>
  <p:tag name="FIELD.BGROUP.SUFFIX.CONTENT" val=" | "/>
  <p:tag name="FIELD.BGROUP.COMBOINDEX" val="0"/>
  <p:tag name="FIELD.CHAPTER.VALUE" val="Management Review Project"/>
  <p:tag name="FIELD.REM_ANL.COMBOINDEX" val="0"/>
  <p:tag name="FIELD.DPT.SUFFIX.CONTENT" val=" | "/>
  <p:tag name="FIELD.DPT.VALUE" val="RBVH/ENG-DQA | "/>
  <p:tag name="FIELD.DATE.COMBOINDEX" val="-2"/>
  <p:tag name="FIELD.CONF.CONTENT" val="Internal "/>
  <p:tag name="FIELD.CONF.COMBOINDEX" val="1"/>
  <p:tag name="SLIDEMASTERCOLORSETGROUPCLASSNAME" val="ColorSetGroup8"/>
  <p:tag name="SLIDEMASTERMODIFIED" val="1"/>
  <p:tag name="TITLEMASTERCOLORSETGROUPCLASSNAME" val="ColorSetGroup8"/>
  <p:tag name="TITLEMASTERMODIFIED" val="1"/>
  <p:tag name="ML_LAYOUT_RESOURCE" val="BOSCH2_16_9_2018.MCR"/>
  <p:tag name="CFG.LAYOUTRES" val="BOSCH2_16_9_2018"/>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MIWBCLNT.HOMEURL" val="C:\Program Files (x86)\eForms\FB\portal_index.htm"/>
  <p:tag name="AGCN" val="0"/>
  <p:tag name="FIELD.REM_ABL.CONTENT" val="QST-SQA-124"/>
  <p:tag name="FIELD.REM_ABL.VALUE" val="QST-SQA-124&#10;\n"/>
  <p:tag name="FIELD.DATE.CONTENT" val="Dec/03/2018"/>
  <p:tag name="FIELD.DATE.VALUE" val="Dec/03/2018"/>
  <p:tag name="CFG.BOSCHLOGOUPDATED" val="1"/>
</p:tagLst>
</file>

<file path=ppt/tags/tag10.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1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04.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10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10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10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10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10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12.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1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1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1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1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1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1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2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1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13.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27.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34.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3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42.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4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5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57.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6.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64.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72.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8.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8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8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8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8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8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88.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9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9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ags/tag9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HiddenType2"/>
  <p:tag name="FONTSETGROUPCLASSNAME" val="FontSetGroup1"/>
  <p:tag name="SHAPECLASSNAME" val="Attachment"/>
  <p:tag name="COLORSETGROUPCLASSNAME" val="ColorSetGroup8"/>
  <p:tag name="COLORS" val="-2;-2;-2;-2;-1;-2"/>
  <p:tag name="SHAPECLASSPROTECTIONTYPE" val=" 3"/>
</p:tagLst>
</file>

<file path=ppt/tags/tag9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HiddenType2"/>
  <p:tag name="FONTSETGROUPCLASSNAME" val="FontSetGroup1"/>
  <p:tag name="SHAPECLASSNAME" val="tNavbar"/>
  <p:tag name="COLORSETGROUPCLASSNAME" val="ColorSetGroup8"/>
  <p:tag name="COLORS" val="-2;-2;-2;-2;-1;-2"/>
  <p:tag name="SHAPECLASSPROTECTIONTYPE" val=" 31"/>
</p:tagLst>
</file>

<file path=ppt/tags/tag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HiddenType2"/>
  <p:tag name="FONTSETGROUPCLASSNAME" val="FontSetGroup1"/>
  <p:tag name="SHAPECLASSNAME" val="TitleOnSlides"/>
  <p:tag name="COLORS" val="-2;-2;-2;-2;Primary;-2"/>
  <p:tag name="FONTCOLOR" val="Primary"/>
  <p:tag name="FONTCOLOR2" val="Primary"/>
  <p:tag name="COLORSETGROUPCLASSNAME" val="ColorSetGroup8"/>
  <p:tag name="RUNS.FONT" val="2"/>
  <p:tag name="SHAPECLASSPROTECTIONTYPE" val=" 9"/>
</p:tagLst>
</file>

<file path=ppt/tags/tag9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HiddenType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 name="FIELD.CHAPTER.CONTENT" val="Management Review Project"/>
  <p:tag name="FIELD.CHAPTER.VALUE" val="Management Review Project"/>
  <p:tag name="COLORSETGROUPCLASSNAME" val="ColorSetGroup8"/>
  <p:tag name="ML_LAYOUT_RESOURCE" val="BOSCH2_16_9_2018.MCR"/>
  <p:tag name="CFG.LAYOUTRES" val="BOSCH2_16_9_2018"/>
  <p:tag name="NBTXT" val="Agenda"/>
  <p:tag name="NBTXTC" val="Agenda"/>
  <p:tag name="AGTX" val="Agenda"/>
  <p:tag name="AGTXC" val="Agenda"/>
  <p:tag name="FIELD.CHAPTER.COMBOINDEX" val="-2"/>
  <p:tag name="FIELD.REM_ANL.COMBOINDEX" val="-2"/>
  <p:tag name="FIELD.DPT.CONTENT" val="RBVH/QMM1"/>
  <p:tag name="FIELD.DPT.VALUE" val="RBVH/QMM1 | "/>
  <p:tag name="FIELD.DPT.COMBOINDEX" val="-2"/>
</p:tagLst>
</file>

<file path=ppt/tags/tag9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HiddenType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ETGROUPCLASSNAME" val="ColorSetGroup8"/>
  <p:tag name="COLORS" val="-2;-2;-2;-2;-3;-2"/>
  <p:tag name="SHAPECLASSPROTECTIONTYPE" val=" 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HiddenType2"/>
  <p:tag name="FONTSETGROUPCLASSNAME" val="FontSetGroup1"/>
  <p:tag name="SHAPECLASSNAME" val="FooterLine2OnSlides"/>
  <p:tag name="FONTCOLOR" val="Black"/>
  <p:tag name="FONTCOLOR2" val="LightGray"/>
  <p:tag name="FONTCOLOR3" val="LightGray"/>
  <p:tag name="RUNS.FONT" val="3"/>
  <p:tag name="COLORSETGROUPCLASSNAME" val="ColorSetGroup8"/>
  <p:tag name="COLORS" val="-2;-2;-2;-2;LightGray;-2"/>
  <p:tag name="SHAPECLASSPROTECTIONTYPE" val=" 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FONTSETGROUPCLASSNAME" val="FontSetGroup1"/>
  <p:tag name="SHAPECLASSNAME" val="PageNumberOnSlides"/>
  <p:tag name="COLORSETGROUPCLASSNAME" val="ColorSetGroup8"/>
  <p:tag name="SHAPECLASSPROTECTIONTYPE" val=" 63"/>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LMBoschDocument" ma:contentTypeID="0x0101005A66D27E5F3BEF43A3F72859D6C45A7E0100793D24B16C8B0B41BB8933D7E596A3DF" ma:contentTypeVersion="30" ma:contentTypeDescription="Bosch Document Content Type for ILM" ma:contentTypeScope="" ma:versionID="4a922f1fdc58c89901bd572a9cf691c0">
  <xsd:schema xmlns:xsd="http://www.w3.org/2001/XMLSchema" xmlns:xs="http://www.w3.org/2001/XMLSchema" xmlns:p="http://schemas.microsoft.com/office/2006/metadata/properties" xmlns:ns2="1e7f5637-b2e9-4ee8-8395-e66948fc261c" xmlns:ns3="bca0bc44-19d1-4824-98a4-321de56310bf" targetNamespace="http://schemas.microsoft.com/office/2006/metadata/properties" ma:root="true" ma:fieldsID="e77420f46dcf309507300170c24ed662" ns2:_="" ns3:_="">
    <xsd:import namespace="1e7f5637-b2e9-4ee8-8395-e66948fc261c"/>
    <xsd:import namespace="bca0bc44-19d1-4824-98a4-321de56310bf"/>
    <xsd:element name="properties">
      <xsd:complexType>
        <xsd:sequence>
          <xsd:element name="documentManagement">
            <xsd:complexType>
              <xsd:all>
                <xsd:element ref="ns2:_dlc_DocId" minOccurs="0"/>
                <xsd:element ref="ns2:_dlc_DocIdUrl" minOccurs="0"/>
                <xsd:element ref="ns2:_dlc_DocIdPersistId" minOccurs="0"/>
                <xsd:element ref="ns2:CSC"/>
                <xsd:element ref="ns2:ASC"/>
                <xsd:element ref="ns2:ISC"/>
                <xsd:element ref="ns2:ArchivingPeriod"/>
                <xsd:element ref="ns2:Safeguarding"/>
                <xsd:element ref="ns2:Historicalrelevance"/>
                <xsd:element ref="ns3:OriginalSubject" minOccurs="0"/>
                <xsd:element ref="ns3:From1" minOccurs="0"/>
                <xsd:element ref="ns3:Cc" minOccurs="0"/>
                <xsd:element ref="ns3:Bcc" minOccurs="0"/>
                <xsd:element ref="ns3:Conversation-Topic" minOccurs="0"/>
                <xsd:element ref="ns3:Date1" minOccurs="0"/>
                <xsd:element ref="ns3:Reply-To" minOccurs="0"/>
                <xsd:element ref="ns3:To" minOccurs="0"/>
                <xsd:element ref="ns3:Received" minOccurs="0"/>
                <xsd:element ref="ns3:Attachment" minOccurs="0"/>
                <xsd:element ref="ns3:Sensitivity" minOccurs="0"/>
                <xsd:element ref="ns3:Importance" minOccurs="0"/>
                <xsd:element ref="ns3:In-Reply-To" minOccurs="0"/>
                <xsd:element ref="ns3:References" minOccurs="0"/>
                <xsd:element ref="ns3:Conversation-Index" minOccurs="0"/>
                <xsd:element ref="ns3:MailPreviewData" minOccurs="0"/>
                <xsd:element ref="ns2:MessageClass" minOccurs="0"/>
                <xsd:element ref="ns3:Message-ID" minOccurs="0"/>
                <xsd:element ref="ns2:IlmBasedOn" minOccurs="0"/>
                <xsd:element ref="ns2:LockedStatus" minOccurs="0"/>
                <xsd:element ref="ns2:LockedBy" minOccurs="0"/>
                <xsd:element ref="ns2:ILMItemType" minOccurs="0"/>
                <xsd:element ref="ns2:ILMCreationRevision" minOccurs="0"/>
                <xsd:element ref="ns2:Revi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7f5637-b2e9-4ee8-8395-e66948fc261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CSC" ma:index="11" ma:displayName="C-SC" ma:default="1" ma:description="Security Class for Confidentiality." ma:format="Dropdown" ma:indexed="true" ma:internalName="CSC" ma:readOnly="false">
      <xsd:simpleType>
        <xsd:restriction base="dms:Choice">
          <xsd:enumeration value="0"/>
          <xsd:enumeration value="1"/>
          <xsd:enumeration value="2"/>
          <xsd:enumeration value="3"/>
        </xsd:restriction>
      </xsd:simpleType>
    </xsd:element>
    <xsd:element name="ASC" ma:index="12" ma:displayName="A-SC" ma:default="1" ma:description="Security Class for Availability" ma:format="Dropdown" ma:indexed="true" ma:internalName="ASC" ma:readOnly="false">
      <xsd:simpleType>
        <xsd:restriction base="dms:Choice">
          <xsd:enumeration value="0"/>
          <xsd:enumeration value="1"/>
          <xsd:enumeration value="2"/>
          <xsd:enumeration value="3"/>
        </xsd:restriction>
      </xsd:simpleType>
    </xsd:element>
    <xsd:element name="ISC" ma:index="13" ma:displayName="I-SC" ma:default="1" ma:description="Security Class for Integrity" ma:format="Dropdown" ma:internalName="ISC" ma:readOnly="false">
      <xsd:simpleType>
        <xsd:restriction base="dms:Choice">
          <xsd:enumeration value="0"/>
          <xsd:enumeration value="1"/>
          <xsd:enumeration value="2"/>
          <xsd:enumeration value="3"/>
        </xsd:restriction>
      </xsd:simpleType>
    </xsd:element>
    <xsd:element name="ArchivingPeriod" ma:index="14" ma:displayName="Archiving Period (in years)" ma:description="File will be deleted from the archive after end of the archiving" ma:format="Dropdown" ma:indexed="true" ma:internalName="ArchivingPeriod" ma:readOnly="false">
      <xsd:simpleType>
        <xsd:union memberTypes="dms:Text">
          <xsd:simpleType>
            <xsd:restriction base="dms:Choice">
              <xsd:enumeration value="1"/>
              <xsd:enumeration value="3"/>
              <xsd:enumeration value="6"/>
              <xsd:enumeration value="10"/>
              <xsd:enumeration value="15"/>
              <xsd:enumeration value="35"/>
              <xsd:enumeration value="Delete when archiving"/>
              <xsd:enumeration value="infinite"/>
            </xsd:restriction>
          </xsd:simpleType>
        </xsd:union>
      </xsd:simpleType>
    </xsd:element>
    <xsd:element name="Safeguarding" ma:index="15" ma:displayName="Safeguarding" ma:default="No" ma:description="Special safeguarding requirements" ma:format="Dropdown" ma:internalName="Safeguarding" ma:readOnly="false">
      <xsd:simpleType>
        <xsd:restriction base="dms:Choice">
          <xsd:enumeration value="Yes"/>
          <xsd:enumeration value="No"/>
        </xsd:restriction>
      </xsd:simpleType>
    </xsd:element>
    <xsd:element name="Historicalrelevance" ma:index="16" ma:displayName="Historical relevance" ma:default="No" ma:description="Handover to C/CCH" ma:format="Dropdown" ma:internalName="Historicalrelevance" ma:readOnly="false">
      <xsd:simpleType>
        <xsd:restriction base="dms:Choice">
          <xsd:enumeration value="Yes"/>
          <xsd:enumeration value="No"/>
        </xsd:restriction>
      </xsd:simpleType>
    </xsd:element>
    <xsd:element name="MessageClass" ma:index="33" nillable="true" ma:displayName="MessageClass" ma:hidden="true" ma:internalName="MessageClass">
      <xsd:simpleType>
        <xsd:restriction base="dms:Text">
          <xsd:maxLength value="255"/>
        </xsd:restriction>
      </xsd:simpleType>
    </xsd:element>
    <xsd:element name="IlmBasedOn" ma:index="35" nillable="true" ma:displayName="Based on" ma:internalName="IlmBasedOn" ma:readOnly="true">
      <xsd:simpleType>
        <xsd:restriction base="dms:Text"/>
      </xsd:simpleType>
    </xsd:element>
    <xsd:element name="LockedStatus" ma:index="36" nillable="true" ma:displayName="Locked Status" ma:default="Unlocked" ma:internalName="LockedStatus" ma:readOnly="true">
      <xsd:simpleType>
        <xsd:restriction base="dms:Text"/>
      </xsd:simpleType>
    </xsd:element>
    <xsd:element name="LockedBy" ma:index="37" nillable="true" ma:displayName="Locked By" ma:internalName="Locked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LMItemType" ma:index="38" nillable="true" ma:displayName="ILMItemType" ma:default="ConceptualItem" ma:indexed="true" ma:internalName="ILMItemType" ma:readOnly="true">
      <xsd:simpleType>
        <xsd:restriction base="dms:Text"/>
      </xsd:simpleType>
    </xsd:element>
    <xsd:element name="ILMCreationRevision" ma:index="39" nillable="true" ma:displayName="Creating Revision" ma:internalName="ILMCreationRevision" ma:readOnly="true">
      <xsd:simpleType>
        <xsd:restriction base="dms:Boolean"/>
      </xsd:simpleType>
    </xsd:element>
    <xsd:element name="Revisions" ma:index="40" nillable="true" ma:displayName="Revision set" ma:internalName="Revisions"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ca0bc44-19d1-4824-98a4-321de56310bf" elementFormDefault="qualified">
    <xsd:import namespace="http://schemas.microsoft.com/office/2006/documentManagement/types"/>
    <xsd:import namespace="http://schemas.microsoft.com/office/infopath/2007/PartnerControls"/>
    <xsd:element name="OriginalSubject" ma:index="17" nillable="true" ma:displayName="OriginalSubject" ma:internalName="OriginalSubject">
      <xsd:simpleType>
        <xsd:restriction base="dms:Text">
          <xsd:maxLength value="255"/>
        </xsd:restriction>
      </xsd:simpleType>
    </xsd:element>
    <xsd:element name="From1" ma:index="18" nillable="true" ma:displayName="From" ma:internalName="From1">
      <xsd:simpleType>
        <xsd:restriction base="dms:Text">
          <xsd:maxLength value="255"/>
        </xsd:restriction>
      </xsd:simpleType>
    </xsd:element>
    <xsd:element name="Cc" ma:index="19" nillable="true" ma:displayName="Cc" ma:internalName="Cc">
      <xsd:simpleType>
        <xsd:restriction base="dms:Note">
          <xsd:maxLength value="255"/>
        </xsd:restriction>
      </xsd:simpleType>
    </xsd:element>
    <xsd:element name="Bcc" ma:index="20" nillable="true" ma:displayName="Bcc" ma:internalName="Bcc">
      <xsd:simpleType>
        <xsd:restriction base="dms:Note">
          <xsd:maxLength value="255"/>
        </xsd:restriction>
      </xsd:simpleType>
    </xsd:element>
    <xsd:element name="Conversation-Topic" ma:index="21" nillable="true" ma:displayName="Conversation-Topic" ma:internalName="Conversation_x002d_Topic">
      <xsd:simpleType>
        <xsd:restriction base="dms:Text">
          <xsd:maxLength value="255"/>
        </xsd:restriction>
      </xsd:simpleType>
    </xsd:element>
    <xsd:element name="Date1" ma:index="22" nillable="true" ma:displayName="Date" ma:format="DateOnly" ma:internalName="Date1">
      <xsd:simpleType>
        <xsd:restriction base="dms:DateTime"/>
      </xsd:simpleType>
    </xsd:element>
    <xsd:element name="Reply-To" ma:index="23" nillable="true" ma:displayName="Reply-To" ma:internalName="Reply_x002d_To">
      <xsd:simpleType>
        <xsd:restriction base="dms:Text">
          <xsd:maxLength value="255"/>
        </xsd:restriction>
      </xsd:simpleType>
    </xsd:element>
    <xsd:element name="To" ma:index="24" nillable="true" ma:displayName="To" ma:internalName="To">
      <xsd:simpleType>
        <xsd:restriction base="dms:Note">
          <xsd:maxLength value="255"/>
        </xsd:restriction>
      </xsd:simpleType>
    </xsd:element>
    <xsd:element name="Received" ma:index="25" nillable="true" ma:displayName="Received" ma:internalName="Received">
      <xsd:simpleType>
        <xsd:restriction base="dms:Text">
          <xsd:maxLength value="255"/>
        </xsd:restriction>
      </xsd:simpleType>
    </xsd:element>
    <xsd:element name="Attachment" ma:index="26" nillable="true" ma:displayName="Attachment" ma:default="1" ma:internalName="Attachment">
      <xsd:simpleType>
        <xsd:restriction base="dms:Boolean"/>
      </xsd:simpleType>
    </xsd:element>
    <xsd:element name="Sensitivity" ma:index="27" nillable="true" ma:displayName="Sensitivity" ma:internalName="Sensitivity">
      <xsd:simpleType>
        <xsd:restriction base="dms:Text">
          <xsd:maxLength value="255"/>
        </xsd:restriction>
      </xsd:simpleType>
    </xsd:element>
    <xsd:element name="Importance" ma:index="28" nillable="true" ma:displayName="Importance" ma:internalName="Importance">
      <xsd:simpleType>
        <xsd:restriction base="dms:Text">
          <xsd:maxLength value="255"/>
        </xsd:restriction>
      </xsd:simpleType>
    </xsd:element>
    <xsd:element name="In-Reply-To" ma:index="29" nillable="true" ma:displayName="In-Reply-To" ma:internalName="In_x002d_Reply_x002d_To">
      <xsd:simpleType>
        <xsd:restriction base="dms:Text">
          <xsd:maxLength value="255"/>
        </xsd:restriction>
      </xsd:simpleType>
    </xsd:element>
    <xsd:element name="References" ma:index="30" nillable="true" ma:displayName="References" ma:internalName="References">
      <xsd:simpleType>
        <xsd:restriction base="dms:Text">
          <xsd:maxLength value="255"/>
        </xsd:restriction>
      </xsd:simpleType>
    </xsd:element>
    <xsd:element name="Conversation-Index" ma:index="31" nillable="true" ma:displayName="Conversation-Index" ma:hidden="true" ma:internalName="Conversation_x002d_Index">
      <xsd:simpleType>
        <xsd:restriction base="dms:Text">
          <xsd:maxLength value="255"/>
        </xsd:restriction>
      </xsd:simpleType>
    </xsd:element>
    <xsd:element name="MailPreviewData" ma:index="32" nillable="true" ma:displayName="MailPreviewData" ma:hidden="true" ma:internalName="MailPreviewData">
      <xsd:simpleType>
        <xsd:restriction base="dms:Note"/>
      </xsd:simpleType>
    </xsd:element>
    <xsd:element name="Message-ID" ma:index="34" nillable="true" ma:displayName="Message-ID" ma:hidden="true" ma:internalName="Message_x002d_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onversation-Topic xmlns="bca0bc44-19d1-4824-98a4-321de56310bf" xsi:nil="true"/>
    <Received xmlns="bca0bc44-19d1-4824-98a4-321de56310bf" xsi:nil="true"/>
    <Importance xmlns="bca0bc44-19d1-4824-98a4-321de56310bf" xsi:nil="true"/>
    <Conversation-Index xmlns="bca0bc44-19d1-4824-98a4-321de56310bf" xsi:nil="true"/>
    <Bcc xmlns="bca0bc44-19d1-4824-98a4-321de56310bf" xsi:nil="true"/>
    <Sensitivity xmlns="bca0bc44-19d1-4824-98a4-321de56310bf" xsi:nil="true"/>
    <To xmlns="bca0bc44-19d1-4824-98a4-321de56310bf" xsi:nil="true"/>
    <Reply-To xmlns="bca0bc44-19d1-4824-98a4-321de56310bf" xsi:nil="true"/>
    <In-Reply-To xmlns="bca0bc44-19d1-4824-98a4-321de56310bf" xsi:nil="true"/>
    <MailPreviewData xmlns="bca0bc44-19d1-4824-98a4-321de56310bf" xsi:nil="true"/>
    <Date1 xmlns="bca0bc44-19d1-4824-98a4-321de56310bf" xsi:nil="true"/>
    <Attachment xmlns="bca0bc44-19d1-4824-98a4-321de56310bf">true</Attachment>
    <References xmlns="bca0bc44-19d1-4824-98a4-321de56310bf" xsi:nil="true"/>
    <Cc xmlns="bca0bc44-19d1-4824-98a4-321de56310bf" xsi:nil="true"/>
    <Message-ID xmlns="bca0bc44-19d1-4824-98a4-321de56310bf" xsi:nil="true"/>
    <OriginalSubject xmlns="bca0bc44-19d1-4824-98a4-321de56310bf" xsi:nil="true"/>
    <From1 xmlns="bca0bc44-19d1-4824-98a4-321de56310bf" xsi:nil="true"/>
    <MessageClass xmlns="1e7f5637-b2e9-4ee8-8395-e66948fc261c" xsi:nil="true"/>
    <LockedStatus xmlns="1e7f5637-b2e9-4ee8-8395-e66948fc261c">Unlocked</LockedStatus>
    <CSC xmlns="1e7f5637-b2e9-4ee8-8395-e66948fc261c">1</CSC>
    <Historicalrelevance xmlns="1e7f5637-b2e9-4ee8-8395-e66948fc261c">No</Historicalrelevance>
    <ASC xmlns="1e7f5637-b2e9-4ee8-8395-e66948fc261c">1</ASC>
    <Safeguarding xmlns="1e7f5637-b2e9-4ee8-8395-e66948fc261c">No</Safeguarding>
    <ArchivingPeriod xmlns="1e7f5637-b2e9-4ee8-8395-e66948fc261c">6</ArchivingPeriod>
    <LockedBy xmlns="1e7f5637-b2e9-4ee8-8395-e66948fc261c">
      <UserInfo>
        <DisplayName/>
        <AccountId xsi:nil="true"/>
        <AccountType/>
      </UserInfo>
    </LockedBy>
    <ISC xmlns="1e7f5637-b2e9-4ee8-8395-e66948fc261c">1</ISC>
    <Revisions xmlns="1e7f5637-b2e9-4ee8-8395-e66948fc261c">
      <Url xsi:nil="true"/>
      <Description xsi:nil="true"/>
    </Revisions>
    <_dlc_DocId xmlns="1e7f5637-b2e9-4ee8-8395-e66948fc261c">P01S154134-118040239-103</_dlc_DocId>
    <_dlc_DocIdUrl xmlns="1e7f5637-b2e9-4ee8-8395-e66948fc261c">
      <Url>https://sites.inside-share.bosch.com/sites/154134/_layouts/15/DocIdRedir.aspx?ID=P01S154134-118040239-103</Url>
      <Description>P01S154134-118040239-103</Description>
    </_dlc_DocIdUrl>
    <ILMItemType xmlns="1e7f5637-b2e9-4ee8-8395-e66948fc261c">ConceptualItem</ILMItemType>
    <ILMCreationRevision xmlns="1e7f5637-b2e9-4ee8-8395-e66948fc261c">false</ILMCreationRevision>
    <IlmBasedOn xmlns="1e7f5637-b2e9-4ee8-8395-e66948fc261c" xsi:nil="true"/>
  </documentManagement>
</p:properties>
</file>

<file path=customXml/itemProps1.xml><?xml version="1.0" encoding="utf-8"?>
<ds:datastoreItem xmlns:ds="http://schemas.openxmlformats.org/officeDocument/2006/customXml" ds:itemID="{6970ECDC-8342-4D9D-AB9C-AB8F73D3122E}">
  <ds:schemaRefs>
    <ds:schemaRef ds:uri="http://schemas.microsoft.com/sharepoint/events"/>
  </ds:schemaRefs>
</ds:datastoreItem>
</file>

<file path=customXml/itemProps2.xml><?xml version="1.0" encoding="utf-8"?>
<ds:datastoreItem xmlns:ds="http://schemas.openxmlformats.org/officeDocument/2006/customXml" ds:itemID="{C7140B80-425B-4C42-A0DA-E6C50FCB9A10}">
  <ds:schemaRefs>
    <ds:schemaRef ds:uri="http://schemas.microsoft.com/sharepoint/v3/contenttype/forms"/>
  </ds:schemaRefs>
</ds:datastoreItem>
</file>

<file path=customXml/itemProps3.xml><?xml version="1.0" encoding="utf-8"?>
<ds:datastoreItem xmlns:ds="http://schemas.openxmlformats.org/officeDocument/2006/customXml" ds:itemID="{254FA5E4-E8A6-4297-AA14-5E7EEFCF6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7f5637-b2e9-4ee8-8395-e66948fc261c"/>
    <ds:schemaRef ds:uri="bca0bc44-19d1-4824-98a4-321de56310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48DB60B-E833-4084-9681-23329A09DAC9}">
  <ds:schemaRefs>
    <ds:schemaRef ds:uri="http://schemas.microsoft.com/office/2006/documentManagement/types"/>
    <ds:schemaRef ds:uri="http://schemas.openxmlformats.org/package/2006/metadata/core-properties"/>
    <ds:schemaRef ds:uri="http://purl.org/dc/elements/1.1/"/>
    <ds:schemaRef ds:uri="http://purl.org/dc/terms/"/>
    <ds:schemaRef ds:uri="bca0bc44-19d1-4824-98a4-321de56310bf"/>
    <ds:schemaRef ds:uri="1e7f5637-b2e9-4ee8-8395-e66948fc261c"/>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920</TotalTime>
  <Words>2228</Words>
  <Application>Microsoft Office PowerPoint</Application>
  <PresentationFormat>Custom</PresentationFormat>
  <Paragraphs>192</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Bosch Office Sans</vt:lpstr>
      <vt:lpstr>Calibri</vt:lpstr>
      <vt:lpstr>Symbol</vt:lpstr>
      <vt:lpstr>Times New Roman</vt:lpstr>
      <vt:lpstr>Wingdings</vt:lpstr>
      <vt:lpstr>Wingdings 3</vt:lpstr>
      <vt:lpstr>Bosch</vt:lpstr>
      <vt:lpstr>PowerPoint Presentation</vt:lpstr>
      <vt:lpstr>Agenda</vt:lpstr>
      <vt:lpstr>Overview</vt:lpstr>
      <vt:lpstr>GP-SPI2</vt:lpstr>
      <vt:lpstr>GP-SPI2</vt:lpstr>
      <vt:lpstr>GP-SPI2</vt:lpstr>
      <vt:lpstr>State Machine</vt:lpstr>
      <vt:lpstr>Full-Duplex</vt:lpstr>
      <vt:lpstr>Full-Duplex</vt:lpstr>
      <vt:lpstr>Full-Duplex</vt:lpstr>
      <vt:lpstr>Full-Duplex</vt:lpstr>
      <vt:lpstr>Full-Duplex</vt:lpstr>
      <vt:lpstr>Full-Duplex</vt:lpstr>
      <vt:lpstr>Full-Duplex</vt:lpstr>
      <vt:lpstr>Full-Duplex</vt:lpstr>
      <vt:lpstr>Full-Duplex</vt:lpstr>
    </vt:vector>
  </TitlesOfParts>
  <Company>RBVH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Nghia Hiep (RBVH/ECM3)</dc:creator>
  <cp:lastModifiedBy>FIXED-TERM Thai Viet Cuong (MS/EPS63-CC)</cp:lastModifiedBy>
  <cp:revision>185</cp:revision>
  <cp:lastPrinted>2017-04-20T11:08:47Z</cp:lastPrinted>
  <dcterms:created xsi:type="dcterms:W3CDTF">2019-09-23T11:38:34Z</dcterms:created>
  <dcterms:modified xsi:type="dcterms:W3CDTF">2023-08-22T03:44:12Z</dcterms:modified>
  <cp:category>Internal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RBVH</vt:lpwstr>
  </property>
  <property fmtid="{D5CDD505-2E9C-101B-9397-08002B2CF9AE}" pid="3" name="Version">
    <vt:lpwstr>1.1</vt:lpwstr>
  </property>
  <property fmtid="{D5CDD505-2E9C-101B-9397-08002B2CF9AE}" pid="4" name="Doc ID">
    <vt:lpwstr>QST-SQA-124</vt:lpwstr>
  </property>
  <property fmtid="{D5CDD505-2E9C-101B-9397-08002B2CF9AE}" pid="5" name="ContentTypeId">
    <vt:lpwstr>0x0101005A66D27E5F3BEF43A3F72859D6C45A7E0100793D24B16C8B0B41BB8933D7E596A3DF</vt:lpwstr>
  </property>
  <property fmtid="{D5CDD505-2E9C-101B-9397-08002B2CF9AE}" pid="6" name="ecm_ItemDeleteBlockHolders">
    <vt:lpwstr/>
  </property>
  <property fmtid="{D5CDD505-2E9C-101B-9397-08002B2CF9AE}" pid="7" name="IconOverlay">
    <vt:lpwstr/>
  </property>
  <property fmtid="{D5CDD505-2E9C-101B-9397-08002B2CF9AE}" pid="8" name="ecm_RecordRestrictions">
    <vt:lpwstr/>
  </property>
  <property fmtid="{D5CDD505-2E9C-101B-9397-08002B2CF9AE}" pid="9" name="ecm_ItemLockHolders">
    <vt:lpwstr/>
  </property>
  <property fmtid="{D5CDD505-2E9C-101B-9397-08002B2CF9AE}" pid="10" name="_vti_ItemHoldRecordStatus">
    <vt:lpwstr/>
  </property>
  <property fmtid="{D5CDD505-2E9C-101B-9397-08002B2CF9AE}" pid="11" name="_vti_ItemDeclaredRecord">
    <vt:lpwstr/>
  </property>
  <property fmtid="{D5CDD505-2E9C-101B-9397-08002B2CF9AE}" pid="12" name="_dlc_DocIdItemGuid">
    <vt:lpwstr>0c1eb676-3b40-461c-a4ba-b217ce2bd11f</vt:lpwstr>
  </property>
  <property fmtid="{D5CDD505-2E9C-101B-9397-08002B2CF9AE}" pid="13" name="ILMRevision">
    <vt:lpwstr/>
  </property>
  <property fmtid="{D5CDD505-2E9C-101B-9397-08002B2CF9AE}" pid="14" name="ConceptualVersion">
    <vt:lpwstr/>
  </property>
  <property fmtid="{D5CDD505-2E9C-101B-9397-08002B2CF9AE}" pid="15" name="ConceptualVersionTreeview">
    <vt:lpwstr/>
  </property>
  <property fmtid="{D5CDD505-2E9C-101B-9397-08002B2CF9AE}" pid="16" name="ILMComments">
    <vt:lpwstr/>
  </property>
  <property fmtid="{D5CDD505-2E9C-101B-9397-08002B2CF9AE}" pid="17" name="ILMExternalReference">
    <vt:lpwstr/>
  </property>
  <property fmtid="{D5CDD505-2E9C-101B-9397-08002B2CF9AE}" pid="18" name="DocIdOfLinkItem">
    <vt:lpwstr/>
  </property>
</Properties>
</file>