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3" r:id="rId4"/>
    <p:sldId id="259" r:id="rId5"/>
    <p:sldId id="261" r:id="rId6"/>
    <p:sldId id="260" r:id="rId7"/>
    <p:sldId id="258" r:id="rId8"/>
    <p:sldId id="269" r:id="rId9"/>
    <p:sldId id="267" r:id="rId10"/>
    <p:sldId id="262" r:id="rId11"/>
    <p:sldId id="266" r:id="rId12"/>
    <p:sldId id="270" r:id="rId13"/>
    <p:sldId id="271" r:id="rId14"/>
    <p:sldId id="264" r:id="rId15"/>
    <p:sldId id="272" r:id="rId16"/>
    <p:sldId id="265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Kiểu Có chủ đề 1 - Màu chủ đề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Kiểu Có chủ đề 1 - Màu chủ đề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48" d="100"/>
          <a:sy n="48" d="100"/>
        </p:scale>
        <p:origin x="79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5D00C-18CC-45DE-B925-1267F08DC79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7D3D8-EFF6-48BA-973D-5F88624E5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7D3D8-EFF6-48BA-973D-5F88624E5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svg"/><Relationship Id="rId10" Type="http://schemas.openxmlformats.org/officeDocument/2006/relationships/image" Target="../media/image68.sv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166746" y="-4626437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67200" y="3662325"/>
            <a:ext cx="10003302" cy="14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sp>
        <p:nvSpPr>
          <p:cNvPr id="11" name="Freeform 11"/>
          <p:cNvSpPr/>
          <p:nvPr/>
        </p:nvSpPr>
        <p:spPr>
          <a:xfrm rot="4423086">
            <a:off x="-24920" y="-4936755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466448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5594" y="2857500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Single value transitions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32464" y="2781300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Sequence of transitions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0B8CF08-9740-1378-E083-A3DC7423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1" y="4397074"/>
            <a:ext cx="7697467" cy="513164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3585E75-7BD9-F0AA-2430-A477F6C5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886" y="4424799"/>
            <a:ext cx="8795842" cy="510392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B3C2A9-B4B6-BDD1-461D-0AD421B29B5F}"/>
              </a:ext>
            </a:extLst>
          </p:cNvPr>
          <p:cNvSpPr txBox="1"/>
          <p:nvPr/>
        </p:nvSpPr>
        <p:spPr>
          <a:xfrm>
            <a:off x="9260342" y="3695503"/>
            <a:ext cx="794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>
                <a:solidFill>
                  <a:srgbClr val="22323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&lt;value1&gt; =&gt; &lt;value2&gt; =&gt; &lt;value3&gt; =&gt; &lt;value4&gt;</a:t>
            </a:r>
            <a:endParaRPr lang="en-US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466448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000" y="2696006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Set of transitions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0" y="2696006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Consecutive transitions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B3C2A9-B4B6-BDD1-461D-0AD421B29B5F}"/>
              </a:ext>
            </a:extLst>
          </p:cNvPr>
          <p:cNvSpPr txBox="1"/>
          <p:nvPr/>
        </p:nvSpPr>
        <p:spPr>
          <a:xfrm>
            <a:off x="11201400" y="3483000"/>
            <a:ext cx="753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4=&gt;4=&gt;4</a:t>
            </a:r>
            <a:endParaRPr lang="en-US" sz="28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F0B89C-37FF-EF17-0E77-10AA77A50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" y="4287276"/>
            <a:ext cx="8390497" cy="467198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533400" y="3556611"/>
            <a:ext cx="7535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It creates 4 bins: </a:t>
            </a:r>
            <a:r>
              <a:rPr lang="en-US" sz="2600" b="0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2 =&gt; 4, 2 =&gt; 5, 3 =&gt; 4, 3 =&gt; 5.</a:t>
            </a:r>
            <a:endParaRPr lang="en-US" sz="2600">
              <a:latin typeface="+mj-lt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8702850-8457-D46F-F37C-40F1C71B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272" y="4305300"/>
            <a:ext cx="7351569" cy="45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5" y="3191052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100" y="366799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Coverage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617621" y="3513636"/>
            <a:ext cx="1584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Cross Coverage is specified between the cover points or variables. Cross coverage is specified using the cross construct.</a:t>
            </a:r>
          </a:p>
          <a:p>
            <a:r>
              <a:rPr lang="en-US" sz="32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Syntax:</a:t>
            </a:r>
            <a:endParaRPr lang="en-US" sz="3200">
              <a:latin typeface="+mj-lt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5F99467-2D58-D078-3705-E1EDF38A0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640144"/>
            <a:ext cx="12725400" cy="27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4014723" y="-2876856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925455" y="1012533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Coverage Construct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7213FD11-5C5C-333B-499D-02DB62E71CD3}"/>
              </a:ext>
            </a:extLst>
          </p:cNvPr>
          <p:cNvSpPr txBox="1"/>
          <p:nvPr/>
        </p:nvSpPr>
        <p:spPr>
          <a:xfrm>
            <a:off x="914400" y="4321931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>
                <a:solidFill>
                  <a:srgbClr val="000000"/>
                </a:solidFill>
                <a:latin typeface="poppins" panose="00000500000000000000" pitchFamily="2" charset="0"/>
              </a:rPr>
              <a:t>Binsof and Intersect</a:t>
            </a:r>
            <a:endParaRPr lang="vi-VN" sz="4800" b="1" i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50E22B8-CA1C-167B-6544-47DF9645D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4948" y="3416848"/>
            <a:ext cx="10940451" cy="56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1441" y="2719572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00600" y="1314157"/>
            <a:ext cx="96012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Methods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DF8F09E-955C-6590-B801-D1B38D73B70B}"/>
              </a:ext>
            </a:extLst>
          </p:cNvPr>
          <p:cNvSpPr txBox="1"/>
          <p:nvPr/>
        </p:nvSpPr>
        <p:spPr>
          <a:xfrm>
            <a:off x="3164854" y="3619500"/>
            <a:ext cx="12657778" cy="371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Sample() </a:t>
            </a:r>
            <a:r>
              <a:rPr lang="en-US" sz="3200" b="0" i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Triggers sampling of the covergroup</a:t>
            </a:r>
            <a:endParaRPr lang="en-US" sz="32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Start() Starts collecting coverage information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Stop() Stops collecting coverage information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Set_inst_name() Sets instance name to the given string Get_coverage() Calculates type coverage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7308" y="2955060"/>
            <a:ext cx="19262556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280962" y="6825073"/>
            <a:ext cx="8053453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456379" y="-920387"/>
            <a:ext cx="7373257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462228" y="314494"/>
            <a:ext cx="2708714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86200" y="1222576"/>
            <a:ext cx="96774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Options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7CB4CF1-DD7A-2739-60AE-BFD0B268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46931"/>
              </p:ext>
            </p:extLst>
          </p:nvPr>
        </p:nvGraphicFramePr>
        <p:xfrm>
          <a:off x="2390019" y="3406401"/>
          <a:ext cx="13507962" cy="536402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753981">
                  <a:extLst>
                    <a:ext uri="{9D8B030D-6E8A-4147-A177-3AD203B41FA5}">
                      <a16:colId xmlns:a16="http://schemas.microsoft.com/office/drawing/2014/main" val="581889343"/>
                    </a:ext>
                  </a:extLst>
                </a:gridCol>
                <a:gridCol w="6753981">
                  <a:extLst>
                    <a:ext uri="{9D8B030D-6E8A-4147-A177-3AD203B41FA5}">
                      <a16:colId xmlns:a16="http://schemas.microsoft.com/office/drawing/2014/main" val="3248526138"/>
                    </a:ext>
                  </a:extLst>
                </a:gridCol>
              </a:tblGrid>
              <a:tr h="558869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08950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69742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6293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=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28682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AT_LEAST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5931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DETECT_OVERLAP =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8727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AUTO_BIN_MAX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AUTO_BIN_MAX =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11365"/>
                  </a:ext>
                </a:extLst>
              </a:tr>
              <a:tr h="686451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PER_INSTANCE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PER_INSTANCE =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6319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86400" y="3400454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75691">
            <a:off x="12020804" y="4829449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685840" y="0"/>
            <a:ext cx="10602160" cy="10602160"/>
          </a:xfrm>
          <a:custGeom>
            <a:avLst/>
            <a:gdLst/>
            <a:ahLst/>
            <a:cxnLst/>
            <a:rect l="l" t="t" r="r" b="b"/>
            <a:pathLst>
              <a:path w="10602160" h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-1236475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 rot="4423086">
            <a:off x="-1739516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C3CE9B-31AB-53FD-AD3C-E774C6A70A4B}"/>
              </a:ext>
            </a:extLst>
          </p:cNvPr>
          <p:cNvSpPr txBox="1"/>
          <p:nvPr/>
        </p:nvSpPr>
        <p:spPr>
          <a:xfrm>
            <a:off x="3484758" y="114300"/>
            <a:ext cx="10003302" cy="1439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29885DC-30D7-4AD5-94F4-6B6910CCB364}"/>
              </a:ext>
            </a:extLst>
          </p:cNvPr>
          <p:cNvSpPr txBox="1"/>
          <p:nvPr/>
        </p:nvSpPr>
        <p:spPr>
          <a:xfrm>
            <a:off x="1045022" y="4067891"/>
            <a:ext cx="314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Coverage 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82D9B15-2BB0-A2EA-D31F-01735A319CBC}"/>
              </a:ext>
            </a:extLst>
          </p:cNvPr>
          <p:cNvCxnSpPr>
            <a:cxnSpLocks/>
          </p:cNvCxnSpPr>
          <p:nvPr/>
        </p:nvCxnSpPr>
        <p:spPr>
          <a:xfrm>
            <a:off x="3886200" y="4421834"/>
            <a:ext cx="175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2824E0A7-E8FE-A2D6-C04E-AAF2D169F67E}"/>
              </a:ext>
            </a:extLst>
          </p:cNvPr>
          <p:cNvCxnSpPr>
            <a:cxnSpLocks/>
          </p:cNvCxnSpPr>
          <p:nvPr/>
        </p:nvCxnSpPr>
        <p:spPr>
          <a:xfrm flipV="1">
            <a:off x="5638160" y="3390900"/>
            <a:ext cx="0" cy="103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65D260AC-8BF4-19C7-211D-996397C2DC89}"/>
              </a:ext>
            </a:extLst>
          </p:cNvPr>
          <p:cNvCxnSpPr>
            <a:cxnSpLocks/>
          </p:cNvCxnSpPr>
          <p:nvPr/>
        </p:nvCxnSpPr>
        <p:spPr>
          <a:xfrm>
            <a:off x="5638800" y="3390900"/>
            <a:ext cx="128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1BD357D6-A3C6-073A-9871-EBCDDBD0522F}"/>
              </a:ext>
            </a:extLst>
          </p:cNvPr>
          <p:cNvCxnSpPr>
            <a:cxnSpLocks/>
          </p:cNvCxnSpPr>
          <p:nvPr/>
        </p:nvCxnSpPr>
        <p:spPr>
          <a:xfrm>
            <a:off x="5637521" y="4421834"/>
            <a:ext cx="1279" cy="87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936FC09A-F830-F6A5-37A7-991DDDA4948D}"/>
              </a:ext>
            </a:extLst>
          </p:cNvPr>
          <p:cNvCxnSpPr>
            <a:cxnSpLocks/>
          </p:cNvCxnSpPr>
          <p:nvPr/>
        </p:nvCxnSpPr>
        <p:spPr>
          <a:xfrm>
            <a:off x="5649590" y="5295900"/>
            <a:ext cx="1284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5201D37-786A-8AF5-847B-CBB461E97198}"/>
              </a:ext>
            </a:extLst>
          </p:cNvPr>
          <p:cNvSpPr txBox="1"/>
          <p:nvPr/>
        </p:nvSpPr>
        <p:spPr>
          <a:xfrm>
            <a:off x="6934200" y="301214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Code coverage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ADA2CB30-33E2-22C7-DBB2-F07FBF55043B}"/>
              </a:ext>
            </a:extLst>
          </p:cNvPr>
          <p:cNvSpPr txBox="1"/>
          <p:nvPr/>
        </p:nvSpPr>
        <p:spPr>
          <a:xfrm>
            <a:off x="6944990" y="4892814"/>
            <a:ext cx="585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poppins" panose="00000500000000000000" pitchFamily="2" charset="0"/>
                <a:cs typeface="poppins" panose="00000500000000000000" pitchFamily="2" charset="0"/>
              </a:rPr>
              <a:t>Function coverage</a:t>
            </a:r>
          </a:p>
        </p:txBody>
      </p:sp>
    </p:spTree>
    <p:extLst>
      <p:ext uri="{BB962C8B-B14F-4D97-AF65-F5344CB8AC3E}">
        <p14:creationId xmlns:p14="http://schemas.microsoft.com/office/powerpoint/2010/main" val="246990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4423086">
            <a:off x="-1236475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124406" y="7950069"/>
            <a:ext cx="5614490" cy="4130953"/>
          </a:xfrm>
          <a:custGeom>
            <a:avLst/>
            <a:gdLst/>
            <a:ahLst/>
            <a:cxnLst/>
            <a:rect l="l" t="t" r="r" b="b"/>
            <a:pathLst>
              <a:path w="5614490" h="4130953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689017" y="6978775"/>
            <a:ext cx="5181796" cy="5106425"/>
          </a:xfrm>
          <a:custGeom>
            <a:avLst/>
            <a:gdLst/>
            <a:ahLst/>
            <a:cxnLst/>
            <a:rect l="l" t="t" r="r" b="b"/>
            <a:pathLst>
              <a:path w="5181796" h="5106425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 rot="4423086">
            <a:off x="-1739516" y="-5796793"/>
            <a:ext cx="5323671" cy="7857779"/>
          </a:xfrm>
          <a:custGeom>
            <a:avLst/>
            <a:gdLst/>
            <a:ahLst/>
            <a:cxnLst/>
            <a:rect l="l" t="t" r="r" b="b"/>
            <a:pathLst>
              <a:path w="5323671" h="7857779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C3CE9B-31AB-53FD-AD3C-E774C6A70A4B}"/>
              </a:ext>
            </a:extLst>
          </p:cNvPr>
          <p:cNvSpPr txBox="1"/>
          <p:nvPr/>
        </p:nvSpPr>
        <p:spPr>
          <a:xfrm>
            <a:off x="4062414" y="-337822"/>
            <a:ext cx="10003302" cy="1439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48A9FDA-6CEC-D1FF-D8EE-899B3F7D56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6400" y="1101290"/>
            <a:ext cx="9035199" cy="86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1570" y="2902488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3067879">
            <a:off x="15046306" y="7691060"/>
            <a:ext cx="2484075" cy="3134480"/>
          </a:xfrm>
          <a:custGeom>
            <a:avLst/>
            <a:gdLst/>
            <a:ahLst/>
            <a:cxnLst/>
            <a:rect l="l" t="t" r="r" b="b"/>
            <a:pathLst>
              <a:path w="2484075" h="3134480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 rot="-4063775">
            <a:off x="729149" y="2068980"/>
            <a:ext cx="1806132" cy="1934278"/>
          </a:xfrm>
          <a:custGeom>
            <a:avLst/>
            <a:gdLst/>
            <a:ahLst/>
            <a:cxnLst/>
            <a:rect l="l" t="t" r="r" b="b"/>
            <a:pathLst>
              <a:path w="1806132" h="1934278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81334" y="3992694"/>
            <a:ext cx="14131072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coverage is a technique for measuring the completeness of a testbench by tracking the functional activities of the module under test. It ensures that all the important functions of the system are tested and that no function is overlooked.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2893" y="857250"/>
            <a:ext cx="8059828" cy="14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coverage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3582" y="3464558"/>
            <a:ext cx="6829946" cy="3300153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010254" y="3440025"/>
            <a:ext cx="6829945" cy="3300153"/>
          </a:xfrm>
          <a:custGeom>
            <a:avLst/>
            <a:gdLst/>
            <a:ahLst/>
            <a:cxnLst/>
            <a:rect l="l" t="t" r="r" b="b"/>
            <a:pathLst>
              <a:path w="6284878" h="2835337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19800" y="395486"/>
            <a:ext cx="4864190" cy="14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Covergroup</a:t>
            </a: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14054" y="2634377"/>
            <a:ext cx="682994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3200" b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Basic covergroup syntax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00505" y="2480884"/>
            <a:ext cx="633250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en-US" sz="2800" b="1">
                <a:solidFill>
                  <a:srgbClr val="000000"/>
                </a:solidFill>
                <a:latin typeface="poppins" panose="00000500000000000000" pitchFamily="2" charset="0"/>
              </a:rPr>
              <a:t>C</a:t>
            </a:r>
            <a:r>
              <a:rPr lang="en-US" sz="2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overgroup syntax with clocking event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429DB7F3-9587-0605-3262-7DB9AA407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366" y="3706882"/>
            <a:ext cx="6280378" cy="2312918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65D5B28-34C5-DA2E-00FC-4469D04EB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899" y="3664933"/>
            <a:ext cx="6300654" cy="2354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63601" y="287841"/>
            <a:ext cx="11661999" cy="142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Coverpoint in Function Coverage</a:t>
            </a: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0ACB58-90C4-E012-C751-F5FDF1299186}"/>
              </a:ext>
            </a:extLst>
          </p:cNvPr>
          <p:cNvSpPr/>
          <p:nvPr/>
        </p:nvSpPr>
        <p:spPr>
          <a:xfrm>
            <a:off x="990600" y="3695700"/>
            <a:ext cx="7772400" cy="2514599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0648D27-EF0B-D3F4-9300-DB5DAA4E56B6}"/>
              </a:ext>
            </a:extLst>
          </p:cNvPr>
          <p:cNvSpPr txBox="1"/>
          <p:nvPr/>
        </p:nvSpPr>
        <p:spPr>
          <a:xfrm>
            <a:off x="1173480" y="4090395"/>
            <a:ext cx="736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>
                <a:solidFill>
                  <a:srgbClr val="3C404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Coverpoint to identify conditions or sets of conditions related to the function to be tested.</a:t>
            </a:r>
            <a:endParaRPr lang="en-US" sz="3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E559802-4EAC-9B16-727F-3B0D701EF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719136"/>
            <a:ext cx="7056120" cy="2608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80966" y="1017480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Bins in function coverage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9553" y="2939129"/>
            <a:ext cx="2971800" cy="656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B217F06D-30DE-D2B5-7CCA-4812346BA4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7645" y="4110925"/>
            <a:ext cx="12865768" cy="3483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25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33272"/>
            <a:ext cx="2592030" cy="895428"/>
          </a:xfrm>
          <a:custGeom>
            <a:avLst/>
            <a:gdLst/>
            <a:ahLst/>
            <a:cxnLst/>
            <a:rect l="l" t="t" r="r" b="b"/>
            <a:pathLst>
              <a:path w="2592030" h="895428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27252" y="133272"/>
            <a:ext cx="12121496" cy="10292252"/>
          </a:xfrm>
          <a:custGeom>
            <a:avLst/>
            <a:gdLst/>
            <a:ahLst/>
            <a:cxnLst/>
            <a:rect l="l" t="t" r="r" b="b"/>
            <a:pathLst>
              <a:path w="12121496" h="10292252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535400" y="8368123"/>
            <a:ext cx="2091627" cy="2057400"/>
          </a:xfrm>
          <a:custGeom>
            <a:avLst/>
            <a:gdLst/>
            <a:ahLst/>
            <a:cxnLst/>
            <a:rect l="l" t="t" r="r" b="b"/>
            <a:pathLst>
              <a:path w="2091627" h="2057400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25635" y="2469667"/>
            <a:ext cx="12202022" cy="19647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 rot="-5400000">
            <a:off x="-1401820" y="6443499"/>
            <a:ext cx="5395669" cy="7964048"/>
          </a:xfrm>
          <a:custGeom>
            <a:avLst/>
            <a:gdLst/>
            <a:ahLst/>
            <a:cxnLst/>
            <a:rect l="l" t="t" r="r" b="b"/>
            <a:pathLst>
              <a:path w="5395669" h="7964048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940804" y="-2434298"/>
            <a:ext cx="6602765" cy="4858093"/>
          </a:xfrm>
          <a:custGeom>
            <a:avLst/>
            <a:gdLst/>
            <a:ahLst/>
            <a:cxnLst/>
            <a:rect l="l" t="t" r="r" b="b"/>
            <a:pathLst>
              <a:path w="6602765" h="4858093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04320" y="8229599"/>
            <a:ext cx="3462763" cy="1857300"/>
          </a:xfrm>
          <a:custGeom>
            <a:avLst/>
            <a:gdLst/>
            <a:ahLst/>
            <a:cxnLst/>
            <a:rect l="l" t="t" r="r" b="b"/>
            <a:pathLst>
              <a:path w="3462763" h="1857300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80966" y="1017480"/>
            <a:ext cx="1196077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54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Bins in function coverage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7213FD11-5C5C-333B-499D-02DB62E71CD3}"/>
              </a:ext>
            </a:extLst>
          </p:cNvPr>
          <p:cNvSpPr txBox="1"/>
          <p:nvPr/>
        </p:nvSpPr>
        <p:spPr>
          <a:xfrm>
            <a:off x="1143000" y="2910236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With explicit bins declaration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F818BBB-D41E-D5EC-FD8B-BB922B5336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8858" y="2423795"/>
            <a:ext cx="8783533" cy="7487169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041525-6740-6736-0138-57CB1E2A74D7}"/>
              </a:ext>
            </a:extLst>
          </p:cNvPr>
          <p:cNvSpPr txBox="1"/>
          <p:nvPr/>
        </p:nvSpPr>
        <p:spPr>
          <a:xfrm>
            <a:off x="887249" y="4610100"/>
            <a:ext cx="54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48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Without explicit bins declaration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F070541-5484-36A7-B9F8-984A63756D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1816" y="3018326"/>
            <a:ext cx="8285902" cy="6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80847" y="609376"/>
            <a:ext cx="6526305" cy="1403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4000" y="2696006"/>
            <a:ext cx="590420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Ignore bins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0" y="2696006"/>
            <a:ext cx="6274687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vi-VN" sz="3600" b="1" i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Illegal bins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92CC331-B2BE-FDFB-1E9B-FDEA649924B1}"/>
              </a:ext>
            </a:extLst>
          </p:cNvPr>
          <p:cNvSpPr txBox="1"/>
          <p:nvPr/>
        </p:nvSpPr>
        <p:spPr>
          <a:xfrm>
            <a:off x="988179" y="3791617"/>
            <a:ext cx="75359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>
                <a:solidFill>
                  <a:srgbClr val="22323D"/>
                </a:solidFill>
                <a:effectLst/>
                <a:latin typeface="open sans" panose="020B0606030504020204" pitchFamily="34" charset="0"/>
              </a:rPr>
              <a:t>Ignore values </a:t>
            </a:r>
            <a:endParaRPr lang="en-US" sz="2600">
              <a:latin typeface="+mj-lt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F06B64F-23AA-B532-01DE-E406A6A7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3" y="4532308"/>
            <a:ext cx="8159125" cy="4443809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59C63C4-A665-5499-A99D-D291AF56F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139" y="4532308"/>
            <a:ext cx="7680061" cy="44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285</Words>
  <Application>Microsoft Office PowerPoint</Application>
  <PresentationFormat>Tùy chỉnh</PresentationFormat>
  <Paragraphs>59</Paragraphs>
  <Slides>16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Times New Roman</vt:lpstr>
      <vt:lpstr>poppins</vt:lpstr>
      <vt:lpstr>Arial</vt:lpstr>
      <vt:lpstr>Calibri</vt:lpstr>
      <vt:lpstr>open sans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Aesthetic Group Project Presentation</dc:title>
  <cp:lastModifiedBy>Cường Cao</cp:lastModifiedBy>
  <cp:revision>19</cp:revision>
  <dcterms:created xsi:type="dcterms:W3CDTF">2006-08-16T00:00:00Z</dcterms:created>
  <dcterms:modified xsi:type="dcterms:W3CDTF">2023-12-17T06:28:49Z</dcterms:modified>
  <dc:identifier>DAF0hEHHtII</dc:identifier>
</cp:coreProperties>
</file>