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388000"/>
            <a:ext cx="8520600" cy="2052600"/>
          </a:xfrm>
          <a:prstGeom prst="rect">
            <a:avLst/>
          </a:prstGeom>
        </p:spPr>
        <p:txBody>
          <a:bodyPr anchorCtr="0" anchor="b" bIns="91425" lIns="91425" rIns="91425" wrap="square" tIns="91425">
            <a:noAutofit/>
          </a:bodyPr>
          <a:lstStyle/>
          <a:p>
            <a:pPr indent="457200" lvl="0" marL="457200" rtl="0">
              <a:spcBef>
                <a:spcPts val="0"/>
              </a:spcBef>
              <a:buNone/>
            </a:pPr>
            <a:r>
              <a:rPr lang="en"/>
              <a:t>Xiangqi</a:t>
            </a:r>
          </a:p>
          <a:p>
            <a:pPr indent="457200" lvl="0" marL="457200">
              <a:spcBef>
                <a:spcPts val="0"/>
              </a:spcBef>
              <a:buNone/>
            </a:pPr>
            <a:r>
              <a:rPr lang="en"/>
              <a:t>Chinese Chess</a:t>
            </a:r>
          </a:p>
        </p:txBody>
      </p:sp>
      <p:sp>
        <p:nvSpPr>
          <p:cNvPr id="55" name="Shape 55"/>
          <p:cNvSpPr txBox="1"/>
          <p:nvPr>
            <p:ph idx="1" type="subTitle"/>
          </p:nvPr>
        </p:nvSpPr>
        <p:spPr>
          <a:xfrm>
            <a:off x="4863600" y="3011800"/>
            <a:ext cx="4280400" cy="792600"/>
          </a:xfrm>
          <a:prstGeom prst="rect">
            <a:avLst/>
          </a:prstGeom>
        </p:spPr>
        <p:txBody>
          <a:bodyPr anchorCtr="0" anchor="t" bIns="91425" lIns="91425" rIns="91425" wrap="square" tIns="91425">
            <a:noAutofit/>
          </a:bodyPr>
          <a:lstStyle/>
          <a:p>
            <a:pPr lvl="0">
              <a:spcBef>
                <a:spcPts val="0"/>
              </a:spcBef>
              <a:buNone/>
            </a:pPr>
            <a:r>
              <a:rPr lang="en" sz="1400"/>
              <a:t>Author: Cuong Duc Do       Yongzhao Zhang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0" y="0"/>
            <a:ext cx="8520600" cy="572700"/>
          </a:xfrm>
          <a:prstGeom prst="rect">
            <a:avLst/>
          </a:prstGeom>
        </p:spPr>
        <p:txBody>
          <a:bodyPr anchorCtr="0" anchor="t" bIns="91425" lIns="91425" rIns="91425" wrap="square" tIns="91425">
            <a:noAutofit/>
          </a:bodyPr>
          <a:lstStyle/>
          <a:p>
            <a:pPr lvl="0">
              <a:spcBef>
                <a:spcPts val="0"/>
              </a:spcBef>
              <a:buNone/>
            </a:pPr>
            <a:r>
              <a:rPr lang="en"/>
              <a:t>Sequence diagram</a:t>
            </a:r>
          </a:p>
        </p:txBody>
      </p:sp>
      <p:pic>
        <p:nvPicPr>
          <p:cNvPr descr="game_sequence_diagram.png" id="109" name="Shape 109"/>
          <p:cNvPicPr preferRelativeResize="0"/>
          <p:nvPr/>
        </p:nvPicPr>
        <p:blipFill>
          <a:blip r:embed="rId3">
            <a:alphaModFix/>
          </a:blip>
          <a:stretch>
            <a:fillRect/>
          </a:stretch>
        </p:blipFill>
        <p:spPr>
          <a:xfrm>
            <a:off x="3477925" y="133025"/>
            <a:ext cx="59436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0" y="0"/>
            <a:ext cx="8520600" cy="572700"/>
          </a:xfrm>
          <a:prstGeom prst="rect">
            <a:avLst/>
          </a:prstGeom>
        </p:spPr>
        <p:txBody>
          <a:bodyPr anchorCtr="0" anchor="t" bIns="91425" lIns="91425" rIns="91425" wrap="square" tIns="91425">
            <a:noAutofit/>
          </a:bodyPr>
          <a:lstStyle/>
          <a:p>
            <a:pPr lvl="0" rtl="0">
              <a:spcBef>
                <a:spcPts val="0"/>
              </a:spcBef>
              <a:buNone/>
            </a:pPr>
            <a:r>
              <a:rPr lang="en"/>
              <a:t>Sequence diagram</a:t>
            </a:r>
          </a:p>
        </p:txBody>
      </p:sp>
      <p:pic>
        <p:nvPicPr>
          <p:cNvPr descr="board_sequence_diagram.png" id="115" name="Shape 115"/>
          <p:cNvPicPr preferRelativeResize="0"/>
          <p:nvPr/>
        </p:nvPicPr>
        <p:blipFill>
          <a:blip r:embed="rId3">
            <a:alphaModFix/>
          </a:blip>
          <a:stretch>
            <a:fillRect/>
          </a:stretch>
        </p:blipFill>
        <p:spPr>
          <a:xfrm>
            <a:off x="3140975" y="725075"/>
            <a:ext cx="4929600" cy="426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74975" y="1809625"/>
            <a:ext cx="8520600" cy="572700"/>
          </a:xfrm>
          <a:prstGeom prst="rect">
            <a:avLst/>
          </a:prstGeom>
        </p:spPr>
        <p:txBody>
          <a:bodyPr anchorCtr="0" anchor="t" bIns="91425" lIns="91425" rIns="91425" wrap="square" tIns="91425">
            <a:noAutofit/>
          </a:bodyPr>
          <a:lstStyle/>
          <a:p>
            <a:pPr lvl="0" rtl="0" algn="ctr">
              <a:lnSpc>
                <a:spcPct val="115000"/>
              </a:lnSpc>
              <a:spcBef>
                <a:spcPts val="0"/>
              </a:spcBef>
              <a:spcAft>
                <a:spcPts val="1600"/>
              </a:spcAft>
              <a:buClr>
                <a:schemeClr val="dk1"/>
              </a:buClr>
              <a:buSzPct val="25000"/>
              <a:buFont typeface="Arial"/>
              <a:buNone/>
            </a:pPr>
            <a:r>
              <a:rPr lang="en" sz="6000">
                <a:solidFill>
                  <a:schemeClr val="dk2"/>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History</a:t>
            </a:r>
          </a:p>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Xiangqi (Chinese: 象棋; pinyin: xiàngqí), also called Chinese chess, is a strategy board game for two players. It is one of the most popular board games in China, and is in the same family as Western (or international) chess, Indian chess. Besides China, xiangqi (cờ tướng) is also a popular pastime in Vietnam.</a:t>
            </a:r>
          </a:p>
          <a:p>
            <a:pPr lvl="0">
              <a:spcBef>
                <a:spcPts val="0"/>
              </a:spcBef>
              <a:buNone/>
            </a:pPr>
            <a:r>
              <a:rPr lang="en"/>
              <a:t>The game represents a battle between two armies, with the object of capturing the enemy's general (king).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Rules</a:t>
            </a:r>
          </a:p>
          <a:p>
            <a:pPr lvl="0">
              <a:spcBef>
                <a:spcPts val="0"/>
              </a:spcBef>
              <a:buNone/>
            </a:pPr>
            <a:r>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a:t>G</a:t>
            </a:r>
            <a:r>
              <a:rPr lang="en"/>
              <a:t>eneral can only move one step in the palace and two generals may not face each other along.The advisors start on either side of the general. They move and capture one point diagonally and may not leave the palace, which confines them to five points on the board.Elephants are located next to the advisors. These pieces move and capture exactly two points diagonally and may not jump over intervening pieces; the move is described as being like the character ‘田’. If an elephant cannot move due to a diagonally adjacent piece, it is known as "blocking the elephant's eye".Cannon must jump to capture,a rule prohibiting the generals from facing each other directly; A horse moves and captures one point and then one point diagonally away from its former position, a move which is traditionally described as being like the character “日”. </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Rules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61111"/>
              <a:buFont typeface="Arial"/>
              <a:buNone/>
            </a:pPr>
            <a:r>
              <a:rPr lang="en"/>
              <a:t>The chariot moves and captures any distance, but may not jump over intervening pieces.Each side starts with five soldiers. Soldiers begin the game located on every other point one row back from the edge of the river. They move and capture by advancing one point. Once they have crossed the river, they may also move and capture one point horizontally. Soldiers cannot move backward. Areas on the board called the river and palace, which restrict the movement of some pieces (but enhance that of others); and placement of the pieces on the intersections of the board lines, rather than within the squares.</a:t>
            </a:r>
          </a:p>
          <a:p>
            <a:pPr lvl="0">
              <a:spcBef>
                <a:spcPts val="0"/>
              </a:spcBef>
              <a:buClr>
                <a:schemeClr val="dk1"/>
              </a:buClr>
              <a:buSzPct val="61111"/>
              <a:buFont typeface="Arial"/>
              <a:buNone/>
            </a:pPr>
            <a:r>
              <a:rPr lang="en"/>
              <a:t>    The two players' pieces are usually colored red and black.Red move first step.</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UI</a:t>
            </a:r>
          </a:p>
        </p:txBody>
      </p:sp>
      <p:pic>
        <p:nvPicPr>
          <p:cNvPr id="79" name="Shape 79"/>
          <p:cNvPicPr preferRelativeResize="0"/>
          <p:nvPr/>
        </p:nvPicPr>
        <p:blipFill>
          <a:blip r:embed="rId3">
            <a:alphaModFix/>
          </a:blip>
          <a:stretch>
            <a:fillRect/>
          </a:stretch>
        </p:blipFill>
        <p:spPr>
          <a:xfrm>
            <a:off x="2133675" y="26374"/>
            <a:ext cx="4192760" cy="5090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Features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Login system</a:t>
            </a:r>
          </a:p>
          <a:p>
            <a:pPr indent="-228600" lvl="0" marL="457200" rtl="0">
              <a:lnSpc>
                <a:spcPct val="200000"/>
              </a:lnSpc>
              <a:spcBef>
                <a:spcPts val="0"/>
              </a:spcBef>
            </a:pPr>
            <a:r>
              <a:rPr lang="en"/>
              <a:t>Player Info</a:t>
            </a:r>
          </a:p>
          <a:p>
            <a:pPr indent="-228600" lvl="0" marL="457200" rtl="0">
              <a:lnSpc>
                <a:spcPct val="200000"/>
              </a:lnSpc>
              <a:spcBef>
                <a:spcPts val="0"/>
              </a:spcBef>
            </a:pPr>
            <a:r>
              <a:rPr lang="en"/>
              <a:t>Player vs Player</a:t>
            </a:r>
          </a:p>
          <a:p>
            <a:pPr indent="-228600" lvl="0" marL="457200" rtl="0">
              <a:lnSpc>
                <a:spcPct val="200000"/>
              </a:lnSpc>
              <a:spcBef>
                <a:spcPts val="0"/>
              </a:spcBef>
            </a:pPr>
            <a:r>
              <a:rPr lang="en"/>
              <a:t>Player vs Computer (AI)</a:t>
            </a:r>
          </a:p>
          <a:p>
            <a:pPr indent="-228600" lvl="0" marL="457200" rtl="0">
              <a:lnSpc>
                <a:spcPct val="200000"/>
              </a:lnSpc>
              <a:spcBef>
                <a:spcPts val="0"/>
              </a:spcBef>
            </a:pPr>
            <a:r>
              <a:rPr lang="en"/>
              <a:t>GUI with sound effects</a:t>
            </a:r>
          </a:p>
          <a:p>
            <a:pPr lvl="0">
              <a:lnSpc>
                <a:spcPct val="200000"/>
              </a:lnSpc>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Algorithms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MiniMax</a:t>
            </a:r>
          </a:p>
          <a:p>
            <a:pPr indent="-228600" lvl="0" marL="457200" rtl="0">
              <a:lnSpc>
                <a:spcPct val="200000"/>
              </a:lnSpc>
              <a:spcBef>
                <a:spcPts val="0"/>
              </a:spcBef>
            </a:pPr>
            <a:r>
              <a:rPr lang="en"/>
              <a:t>Alpha Beta Pruning</a:t>
            </a:r>
          </a:p>
          <a:p>
            <a:pPr indent="-228600" lvl="0" marL="457200" rtl="0">
              <a:lnSpc>
                <a:spcPct val="200000"/>
              </a:lnSpc>
              <a:spcBef>
                <a:spcPts val="0"/>
              </a:spcBef>
            </a:pPr>
            <a:r>
              <a:rPr lang="en"/>
              <a:t>Improve evaluation: value, position, mobility, control and threat</a:t>
            </a:r>
          </a:p>
          <a:p>
            <a:pPr indent="-228600" lvl="0" marL="457200" rtl="0">
              <a:lnSpc>
                <a:spcPct val="200000"/>
              </a:lnSpc>
              <a:spcBef>
                <a:spcPts val="0"/>
              </a:spcBef>
            </a:pPr>
            <a:r>
              <a:rPr lang="en"/>
              <a:t>PVS (Principal Variation Search)</a:t>
            </a:r>
          </a:p>
          <a:p>
            <a:pPr indent="-228600" lvl="0" marL="457200" rtl="0">
              <a:lnSpc>
                <a:spcPct val="200000"/>
              </a:lnSpc>
              <a:spcBef>
                <a:spcPts val="0"/>
              </a:spcBef>
            </a:pPr>
            <a:r>
              <a:rPr lang="en"/>
              <a:t>Heuristic History</a:t>
            </a:r>
          </a:p>
          <a:p>
            <a:pPr indent="-228600" lvl="0" marL="457200" rtl="0">
              <a:lnSpc>
                <a:spcPct val="200000"/>
              </a:lnSpc>
              <a:spcBef>
                <a:spcPts val="0"/>
              </a:spcBef>
            </a:pPr>
            <a:r>
              <a:rPr lang="en"/>
              <a:t>Transposition Table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Technologies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JavaFX components</a:t>
            </a:r>
          </a:p>
          <a:p>
            <a:pPr indent="-228600" lvl="0" marL="457200" rtl="0">
              <a:lnSpc>
                <a:spcPct val="200000"/>
              </a:lnSpc>
              <a:spcBef>
                <a:spcPts val="0"/>
              </a:spcBef>
            </a:pPr>
            <a:r>
              <a:rPr lang="en"/>
              <a:t>JavaFX Animation</a:t>
            </a:r>
          </a:p>
          <a:p>
            <a:pPr indent="-228600" lvl="0" marL="457200" rtl="0">
              <a:lnSpc>
                <a:spcPct val="200000"/>
              </a:lnSpc>
              <a:spcBef>
                <a:spcPts val="0"/>
              </a:spcBef>
            </a:pPr>
            <a:r>
              <a:rPr lang="en"/>
              <a:t>JavaFX Media</a:t>
            </a:r>
          </a:p>
          <a:p>
            <a:pPr indent="-228600" lvl="0" marL="457200" rtl="0">
              <a:lnSpc>
                <a:spcPct val="200000"/>
              </a:lnSpc>
              <a:spcBef>
                <a:spcPts val="0"/>
              </a:spcBef>
            </a:pPr>
            <a:r>
              <a:rPr lang="en"/>
              <a:t>JDBC (MariaDB)</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Class</a:t>
            </a:r>
          </a:p>
        </p:txBody>
      </p:sp>
      <p:pic>
        <p:nvPicPr>
          <p:cNvPr descr="class diagram.png" id="103" name="Shape 103"/>
          <p:cNvPicPr preferRelativeResize="0"/>
          <p:nvPr/>
        </p:nvPicPr>
        <p:blipFill>
          <a:blip r:embed="rId3">
            <a:alphaModFix/>
          </a:blip>
          <a:stretch>
            <a:fillRect/>
          </a:stretch>
        </p:blipFill>
        <p:spPr>
          <a:xfrm>
            <a:off x="1084675" y="946974"/>
            <a:ext cx="6840500" cy="419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