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4" r:id="rId4"/>
    <p:sldId id="316" r:id="rId5"/>
    <p:sldId id="258" r:id="rId6"/>
    <p:sldId id="259" r:id="rId7"/>
    <p:sldId id="260" r:id="rId8"/>
    <p:sldId id="261" r:id="rId9"/>
    <p:sldId id="276" r:id="rId10"/>
    <p:sldId id="338" r:id="rId11"/>
    <p:sldId id="262" r:id="rId12"/>
    <p:sldId id="263" r:id="rId13"/>
    <p:sldId id="264" r:id="rId14"/>
    <p:sldId id="281" r:id="rId15"/>
    <p:sldId id="282" r:id="rId16"/>
    <p:sldId id="283" r:id="rId17"/>
    <p:sldId id="354" r:id="rId18"/>
    <p:sldId id="355" r:id="rId19"/>
    <p:sldId id="284" r:id="rId20"/>
    <p:sldId id="361" r:id="rId21"/>
    <p:sldId id="435" r:id="rId22"/>
    <p:sldId id="317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327" r:id="rId32"/>
    <p:sldId id="328" r:id="rId33"/>
    <p:sldId id="329" r:id="rId34"/>
    <p:sldId id="330" r:id="rId35"/>
    <p:sldId id="332" r:id="rId36"/>
    <p:sldId id="331" r:id="rId37"/>
    <p:sldId id="333" r:id="rId38"/>
    <p:sldId id="293" r:id="rId39"/>
    <p:sldId id="294" r:id="rId40"/>
    <p:sldId id="295" r:id="rId41"/>
    <p:sldId id="318" r:id="rId42"/>
    <p:sldId id="434" r:id="rId43"/>
    <p:sldId id="337" r:id="rId44"/>
    <p:sldId id="336" r:id="rId45"/>
    <p:sldId id="335" r:id="rId46"/>
    <p:sldId id="341" r:id="rId47"/>
    <p:sldId id="319" r:id="rId48"/>
    <p:sldId id="340" r:id="rId49"/>
    <p:sldId id="339" r:id="rId50"/>
    <p:sldId id="344" r:id="rId51"/>
    <p:sldId id="347" r:id="rId52"/>
    <p:sldId id="348" r:id="rId53"/>
    <p:sldId id="346" r:id="rId54"/>
    <p:sldId id="345" r:id="rId55"/>
    <p:sldId id="350" r:id="rId56"/>
    <p:sldId id="349" r:id="rId57"/>
    <p:sldId id="342" r:id="rId58"/>
    <p:sldId id="353" r:id="rId59"/>
    <p:sldId id="352" r:id="rId60"/>
    <p:sldId id="357" r:id="rId61"/>
    <p:sldId id="351" r:id="rId62"/>
    <p:sldId id="356" r:id="rId63"/>
    <p:sldId id="358" r:id="rId64"/>
    <p:sldId id="359" r:id="rId65"/>
    <p:sldId id="360" r:id="rId66"/>
    <p:sldId id="363" r:id="rId67"/>
    <p:sldId id="296" r:id="rId68"/>
    <p:sldId id="436" r:id="rId69"/>
    <p:sldId id="297" r:id="rId70"/>
    <p:sldId id="364" r:id="rId71"/>
    <p:sldId id="437" r:id="rId72"/>
    <p:sldId id="298" r:id="rId73"/>
    <p:sldId id="438" r:id="rId74"/>
    <p:sldId id="365" r:id="rId75"/>
    <p:sldId id="367" r:id="rId76"/>
    <p:sldId id="366" r:id="rId77"/>
    <p:sldId id="439" r:id="rId78"/>
    <p:sldId id="440" r:id="rId79"/>
    <p:sldId id="441" r:id="rId80"/>
    <p:sldId id="320" r:id="rId81"/>
    <p:sldId id="381" r:id="rId82"/>
    <p:sldId id="382" r:id="rId83"/>
    <p:sldId id="383" r:id="rId84"/>
    <p:sldId id="385" r:id="rId85"/>
    <p:sldId id="299" r:id="rId86"/>
    <p:sldId id="411" r:id="rId87"/>
    <p:sldId id="442" r:id="rId88"/>
    <p:sldId id="370" r:id="rId89"/>
    <p:sldId id="300" r:id="rId90"/>
    <p:sldId id="418" r:id="rId91"/>
    <p:sldId id="372" r:id="rId92"/>
    <p:sldId id="371" r:id="rId93"/>
    <p:sldId id="376" r:id="rId94"/>
    <p:sldId id="406" r:id="rId95"/>
    <p:sldId id="408" r:id="rId96"/>
    <p:sldId id="409" r:id="rId97"/>
    <p:sldId id="384" r:id="rId98"/>
    <p:sldId id="380" r:id="rId99"/>
    <p:sldId id="379" r:id="rId100"/>
    <p:sldId id="413" r:id="rId101"/>
    <p:sldId id="387" r:id="rId102"/>
    <p:sldId id="412" r:id="rId103"/>
    <p:sldId id="407" r:id="rId104"/>
    <p:sldId id="378" r:id="rId105"/>
    <p:sldId id="377" r:id="rId106"/>
    <p:sldId id="390" r:id="rId107"/>
    <p:sldId id="443" r:id="rId108"/>
    <p:sldId id="389" r:id="rId109"/>
    <p:sldId id="419" r:id="rId110"/>
    <p:sldId id="414" r:id="rId111"/>
    <p:sldId id="405" r:id="rId112"/>
    <p:sldId id="373" r:id="rId113"/>
    <p:sldId id="394" r:id="rId114"/>
    <p:sldId id="422" r:id="rId115"/>
    <p:sldId id="423" r:id="rId116"/>
    <p:sldId id="321" r:id="rId117"/>
    <p:sldId id="393" r:id="rId118"/>
    <p:sldId id="392" r:id="rId119"/>
    <p:sldId id="391" r:id="rId120"/>
    <p:sldId id="301" r:id="rId121"/>
    <p:sldId id="398" r:id="rId122"/>
    <p:sldId id="397" r:id="rId123"/>
    <p:sldId id="396" r:id="rId124"/>
    <p:sldId id="444" r:id="rId125"/>
    <p:sldId id="395" r:id="rId126"/>
    <p:sldId id="399" r:id="rId127"/>
    <p:sldId id="302" r:id="rId128"/>
    <p:sldId id="402" r:id="rId129"/>
    <p:sldId id="401" r:id="rId130"/>
    <p:sldId id="400" r:id="rId131"/>
    <p:sldId id="404" r:id="rId132"/>
    <p:sldId id="403" r:id="rId133"/>
    <p:sldId id="445" r:id="rId134"/>
    <p:sldId id="446" r:id="rId135"/>
    <p:sldId id="323" r:id="rId136"/>
    <p:sldId id="303" r:id="rId137"/>
    <p:sldId id="304" r:id="rId138"/>
    <p:sldId id="326" r:id="rId139"/>
    <p:sldId id="311" r:id="rId140"/>
    <p:sldId id="312" r:id="rId141"/>
    <p:sldId id="313" r:id="rId142"/>
    <p:sldId id="314" r:id="rId143"/>
    <p:sldId id="315" r:id="rId144"/>
    <p:sldId id="280" r:id="rId145"/>
    <p:sldId id="279" r:id="rId146"/>
    <p:sldId id="278" r:id="rId147"/>
    <p:sldId id="277" r:id="rId148"/>
    <p:sldId id="265" r:id="rId149"/>
    <p:sldId id="266" r:id="rId150"/>
    <p:sldId id="267" r:id="rId151"/>
    <p:sldId id="268" r:id="rId152"/>
    <p:sldId id="269" r:id="rId153"/>
    <p:sldId id="270" r:id="rId154"/>
    <p:sldId id="271" r:id="rId155"/>
    <p:sldId id="447" r:id="rId156"/>
    <p:sldId id="448" r:id="rId157"/>
    <p:sldId id="272" r:id="rId158"/>
    <p:sldId id="424" r:id="rId159"/>
    <p:sldId id="449" r:id="rId160"/>
    <p:sldId id="450" r:id="rId161"/>
    <p:sldId id="274" r:id="rId162"/>
    <p:sldId id="308" r:id="rId163"/>
    <p:sldId id="432" r:id="rId164"/>
    <p:sldId id="275" r:id="rId165"/>
    <p:sldId id="309" r:id="rId16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6" autoAdjust="0"/>
    <p:restoredTop sz="94660"/>
  </p:normalViewPr>
  <p:slideViewPr>
    <p:cSldViewPr>
      <p:cViewPr varScale="1">
        <p:scale>
          <a:sx n="154" d="100"/>
          <a:sy n="154" d="100"/>
        </p:scale>
        <p:origin x="232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6FA7-EB02-4F2D-89FC-73FDD1BC98C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0CE6-DFE2-4483-B801-BF9144683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7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6FA7-EB02-4F2D-89FC-73FDD1BC98C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0CE6-DFE2-4483-B801-BF9144683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8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6FA7-EB02-4F2D-89FC-73FDD1BC98C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0CE6-DFE2-4483-B801-BF9144683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00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6FA7-EB02-4F2D-89FC-73FDD1BC98C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0CE6-DFE2-4483-B801-BF9144683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76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6FA7-EB02-4F2D-89FC-73FDD1BC98C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0CE6-DFE2-4483-B801-BF9144683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20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6FA7-EB02-4F2D-89FC-73FDD1BC98C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0CE6-DFE2-4483-B801-BF9144683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6FA7-EB02-4F2D-89FC-73FDD1BC98C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0CE6-DFE2-4483-B801-BF9144683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2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6FA7-EB02-4F2D-89FC-73FDD1BC98C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0CE6-DFE2-4483-B801-BF9144683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6FA7-EB02-4F2D-89FC-73FDD1BC98C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0CE6-DFE2-4483-B801-BF9144683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65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6FA7-EB02-4F2D-89FC-73FDD1BC98C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0CE6-DFE2-4483-B801-BF9144683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15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6FA7-EB02-4F2D-89FC-73FDD1BC98C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0CE6-DFE2-4483-B801-BF9144683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93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56FA7-EB02-4F2D-89FC-73FDD1BC98CB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D0CE6-DFE2-4483-B801-BF9144683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16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ja-jp/library/vstudio/system.threading.threadpool.queueuserworkitem(v=vs.100).aspx" TargetMode="External"/><Relationship Id="rId2" Type="http://schemas.openxmlformats.org/officeDocument/2006/relationships/hyperlink" Target="http://msdn.microsoft.com/ja-jp/library/vstudio/system.threading.threadpool(v=vs.100).asp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sdn.microsoft.com/ja-jp/library/vstudio/system.threading.threadpool.unsafequeueuserworkitem(v=vs.100).aspx" TargetMode="Externa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ja-jp/library/vstudio/dd997394(v=vs.100).aspx" TargetMode="External"/><Relationship Id="rId2" Type="http://schemas.openxmlformats.org/officeDocument/2006/relationships/hyperlink" Target="http://msdn.microsoft.com/ja-jp/library/vstudio/system.threading.tasks.taskscheduler.fromcurrentsynchronizationcontext(v=vs.100).aspx" TargetMode="Externa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http://d.hatena.ne.jp/keyword/TPL" TargetMode="Externa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://d.hatena.ne.jp/keyword/TPL" TargetMode="Externa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gif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ja-jp/archive/msdn-magazine/2013/march/async-await-best-practices-in-asynchronous-programming" TargetMode="External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ufcpp.net/study/csharp/fig/taskqueue.png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ja-jp/library/system.threading.interlocked(v=vs.110).asp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ja-jp/library/system.threading.interlocked(v=vs.110).asp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703445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/>
              <a:t>.NET </a:t>
            </a:r>
            <a:r>
              <a:rPr lang="ko-KR" altLang="en-US" sz="4800" b="1"/>
              <a:t>병렬 프로그래밍의 모든 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70579" y="5877272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최흥배</a:t>
            </a:r>
            <a:endParaRPr lang="en-US" altLang="ko-KR"/>
          </a:p>
          <a:p>
            <a:r>
              <a:rPr lang="en-US" altLang="ko-KR"/>
              <a:t>twitter: @jacking75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986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492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스레드 상태도</a:t>
            </a:r>
          </a:p>
        </p:txBody>
      </p:sp>
      <p:pic>
        <p:nvPicPr>
          <p:cNvPr id="2050" name="Picture 2" descr="http://article.higlabo.com/image/threadst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55373"/>
            <a:ext cx="6891957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92570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350590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CancellationTokenSource.CancelAfter</a:t>
            </a:r>
            <a:endParaRPr lang="ko-KR" altLang="en-US" sz="3600" b="1"/>
          </a:p>
        </p:txBody>
      </p:sp>
      <p:sp>
        <p:nvSpPr>
          <p:cNvPr id="4" name="직사각형 3"/>
          <p:cNvSpPr/>
          <p:nvPr/>
        </p:nvSpPr>
        <p:spPr>
          <a:xfrm>
            <a:off x="267866" y="1340768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.NET 4.5</a:t>
            </a:r>
            <a:r>
              <a:rPr lang="ko-KR" altLang="en-US"/>
              <a:t>에서 </a:t>
            </a:r>
            <a:r>
              <a:rPr lang="en-US" altLang="ja-JP"/>
              <a:t>CancellationTokenSource </a:t>
            </a:r>
            <a:r>
              <a:rPr lang="ko-KR" altLang="en-US"/>
              <a:t>클래스에 아래의 메소드가 추가 되었다</a:t>
            </a:r>
            <a:r>
              <a:rPr lang="en-US" altLang="ko-KR"/>
              <a:t>.</a:t>
            </a:r>
            <a:r>
              <a:rPr lang="ko-KR" altLang="en-US"/>
              <a:t>이름 대로 지정한 시간 대기 후에 캔슬을 발생시킨다</a:t>
            </a:r>
            <a:r>
              <a:rPr lang="en-US" altLang="ko-KR"/>
              <a:t>.</a:t>
            </a:r>
          </a:p>
          <a:p>
            <a:r>
              <a:rPr lang="ko-KR" altLang="en-US"/>
              <a:t>지정할 수 있는 것은 </a:t>
            </a:r>
            <a:r>
              <a:rPr lang="en-US" altLang="ja-JP"/>
              <a:t>Int32</a:t>
            </a:r>
            <a:r>
              <a:rPr lang="ja-JP" altLang="en-US"/>
              <a:t> </a:t>
            </a:r>
            <a:r>
              <a:rPr lang="ko-KR" altLang="en-US"/>
              <a:t>나 </a:t>
            </a:r>
            <a:r>
              <a:rPr lang="en-US" altLang="ja-JP"/>
              <a:t>TimeSpan</a:t>
            </a:r>
            <a:r>
              <a:rPr lang="ja-JP" altLang="en-US"/>
              <a:t> </a:t>
            </a:r>
            <a:r>
              <a:rPr lang="ko-KR" altLang="en-US"/>
              <a:t>이다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5536" y="2348880"/>
            <a:ext cx="79928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dirty="0"/>
              <a:t>class CancellationTokenSamples02 : </a:t>
            </a:r>
            <a:r>
              <a:rPr lang="en-US" altLang="ko-KR" sz="600" dirty="0" err="1"/>
              <a:t>IExecutable</a:t>
            </a:r>
            <a:endParaRPr lang="en-US" altLang="ko-KR" sz="600" dirty="0"/>
          </a:p>
          <a:p>
            <a:r>
              <a:rPr lang="en-US" altLang="ko-KR" sz="600" dirty="0"/>
              <a:t>{</a:t>
            </a:r>
          </a:p>
          <a:p>
            <a:r>
              <a:rPr lang="en-US" altLang="ko-KR" sz="600" dirty="0"/>
              <a:t>	public void Execute()</a:t>
            </a:r>
          </a:p>
          <a:p>
            <a:r>
              <a:rPr lang="en-US" altLang="ko-KR" sz="600" dirty="0"/>
              <a:t>	{</a:t>
            </a:r>
          </a:p>
          <a:p>
            <a:r>
              <a:rPr lang="en-US" altLang="ko-KR" sz="600" dirty="0"/>
              <a:t>	  //</a:t>
            </a:r>
          </a:p>
          <a:p>
            <a:r>
              <a:rPr lang="en-US" altLang="ko-KR" sz="600" dirty="0"/>
              <a:t>	  // .NET 4.5</a:t>
            </a:r>
            <a:r>
              <a:rPr lang="ja-JP" altLang="en-US" sz="600" dirty="0"/>
              <a:t> </a:t>
            </a:r>
            <a:r>
              <a:rPr lang="ko-KR" altLang="en-US" sz="600" dirty="0"/>
              <a:t>에서 </a:t>
            </a:r>
            <a:r>
              <a:rPr lang="en-US" altLang="ko-KR" sz="600" dirty="0" err="1"/>
              <a:t>CancellationTokenSource</a:t>
            </a:r>
            <a:r>
              <a:rPr lang="ko-KR" altLang="en-US" sz="600" dirty="0"/>
              <a:t>에 </a:t>
            </a:r>
            <a:r>
              <a:rPr lang="en-US" altLang="ko-KR" sz="600" dirty="0" err="1"/>
              <a:t>CancelAfter</a:t>
            </a:r>
            <a:r>
              <a:rPr lang="ja-JP" altLang="en-US" sz="600" dirty="0"/>
              <a:t> </a:t>
            </a:r>
            <a:r>
              <a:rPr lang="ko-KR" altLang="en-US" sz="600" dirty="0"/>
              <a:t>메소드가 추가 되었다</a:t>
            </a:r>
            <a:r>
              <a:rPr lang="en-US" altLang="ko-KR" sz="600" dirty="0"/>
              <a:t>.</a:t>
            </a:r>
            <a:endParaRPr lang="ja-JP" altLang="en-US" sz="600" dirty="0"/>
          </a:p>
          <a:p>
            <a:r>
              <a:rPr lang="ja-JP" altLang="en-US" sz="600" dirty="0"/>
              <a:t>	  </a:t>
            </a:r>
            <a:r>
              <a:rPr lang="en-US" altLang="ja-JP" sz="600" dirty="0"/>
              <a:t>// </a:t>
            </a:r>
            <a:r>
              <a:rPr lang="en-US" altLang="ko-KR" sz="600" dirty="0" err="1"/>
              <a:t>CancelAfter</a:t>
            </a:r>
            <a:r>
              <a:rPr lang="en-US" altLang="ko-KR" sz="600" dirty="0"/>
              <a:t> </a:t>
            </a:r>
            <a:r>
              <a:rPr lang="ko-KR" altLang="en-US" sz="600" dirty="0"/>
              <a:t>메소드는 지정 시간 후에 취소 처리를 하는 메소드이다</a:t>
            </a:r>
            <a:r>
              <a:rPr lang="en-US" altLang="ko-KR" sz="600" dirty="0"/>
              <a:t>.</a:t>
            </a:r>
            <a:r>
              <a:rPr lang="ja-JP" altLang="en-US" sz="600" dirty="0"/>
              <a:t> 	  </a:t>
            </a:r>
            <a:endParaRPr lang="en-US" altLang="ja-JP" sz="600" dirty="0"/>
          </a:p>
          <a:p>
            <a:r>
              <a:rPr lang="en-US" altLang="ja-JP" sz="600" dirty="0"/>
              <a:t>	  // </a:t>
            </a:r>
            <a:r>
              <a:rPr lang="en-US" altLang="ko-KR" sz="600" dirty="0" err="1"/>
              <a:t>CancellationTokenSource.CancelAfter</a:t>
            </a:r>
            <a:r>
              <a:rPr lang="en-US" altLang="ko-KR" sz="600" dirty="0"/>
              <a:t> </a:t>
            </a:r>
            <a:r>
              <a:rPr lang="ko-KR" altLang="en-US" sz="600" dirty="0"/>
              <a:t>메소드</a:t>
            </a:r>
            <a:r>
              <a:rPr lang="ja-JP" altLang="en-US" sz="600" dirty="0"/>
              <a:t> </a:t>
            </a:r>
          </a:p>
          <a:p>
            <a:r>
              <a:rPr lang="ja-JP" altLang="en-US" sz="600" dirty="0"/>
              <a:t>	  </a:t>
            </a:r>
            <a:r>
              <a:rPr lang="en-US" altLang="ja-JP" sz="600" dirty="0"/>
              <a:t>// https://docs.microsoft.com/ko-kr/dotnet/csharp/programming-guide/concepts/async/cancel-async-tasks-after-a-period-of-time </a:t>
            </a:r>
            <a:r>
              <a:rPr lang="en-US" altLang="ko-KR" sz="600" dirty="0"/>
              <a:t>	  </a:t>
            </a:r>
          </a:p>
          <a:p>
            <a:r>
              <a:rPr lang="en-US" altLang="ko-KR" sz="600" dirty="0"/>
              <a:t>	  // </a:t>
            </a:r>
            <a:r>
              <a:rPr lang="ko-KR" altLang="en-US" sz="600" dirty="0"/>
              <a:t>인수에는 </a:t>
            </a:r>
            <a:r>
              <a:rPr lang="en-US" altLang="ko-KR" sz="600" dirty="0"/>
              <a:t>Int32 </a:t>
            </a:r>
            <a:r>
              <a:rPr lang="ko-KR" altLang="en-US" sz="600" dirty="0"/>
              <a:t>또는 </a:t>
            </a:r>
            <a:r>
              <a:rPr lang="en-US" altLang="ko-KR" sz="600" dirty="0" err="1"/>
              <a:t>TimeSpan</a:t>
            </a:r>
            <a:r>
              <a:rPr lang="ko-KR" altLang="en-US" sz="600" dirty="0"/>
              <a:t>를 지정할 수 있다</a:t>
            </a:r>
            <a:r>
              <a:rPr lang="en-US" altLang="ko-KR" sz="600" dirty="0"/>
              <a:t>.</a:t>
            </a:r>
            <a:r>
              <a:rPr lang="ja-JP" altLang="en-US" sz="600" dirty="0"/>
              <a:t> </a:t>
            </a:r>
          </a:p>
          <a:p>
            <a:r>
              <a:rPr lang="ja-JP" altLang="en-US" sz="600" dirty="0"/>
              <a:t>	  </a:t>
            </a:r>
            <a:r>
              <a:rPr lang="en-US" altLang="ja-JP" sz="600" dirty="0"/>
              <a:t>//</a:t>
            </a:r>
          </a:p>
          <a:p>
            <a:r>
              <a:rPr lang="en-US" altLang="ja-JP" sz="600" dirty="0"/>
              <a:t>	  </a:t>
            </a:r>
            <a:r>
              <a:rPr lang="en-US" altLang="ko-KR" sz="600" dirty="0"/>
              <a:t>var </a:t>
            </a:r>
            <a:r>
              <a:rPr lang="en-US" altLang="ko-KR" sz="600" dirty="0" err="1"/>
              <a:t>tokenSource</a:t>
            </a:r>
            <a:r>
              <a:rPr lang="en-US" altLang="ko-KR" sz="600" dirty="0"/>
              <a:t> = new </a:t>
            </a:r>
            <a:r>
              <a:rPr lang="en-US" altLang="ko-KR" sz="600" dirty="0" err="1"/>
              <a:t>CancellationTokenSource</a:t>
            </a:r>
            <a:r>
              <a:rPr lang="en-US" altLang="ko-KR" sz="600" dirty="0"/>
              <a:t>();</a:t>
            </a:r>
          </a:p>
          <a:p>
            <a:r>
              <a:rPr lang="en-US" altLang="ko-KR" sz="600" dirty="0"/>
              <a:t>	  var token       = </a:t>
            </a:r>
            <a:r>
              <a:rPr lang="en-US" altLang="ko-KR" sz="600" dirty="0" err="1"/>
              <a:t>tokenSource.Token</a:t>
            </a:r>
            <a:r>
              <a:rPr lang="en-US" altLang="ko-KR" sz="600" dirty="0"/>
              <a:t>;</a:t>
            </a:r>
          </a:p>
          <a:p>
            <a:endParaRPr lang="en-US" altLang="ko-KR" sz="600" dirty="0"/>
          </a:p>
          <a:p>
            <a:r>
              <a:rPr lang="en-US" altLang="ko-KR" sz="600" dirty="0"/>
              <a:t>	  Action </a:t>
            </a:r>
            <a:r>
              <a:rPr lang="en-US" altLang="ko-KR" sz="600" dirty="0" err="1"/>
              <a:t>action</a:t>
            </a:r>
            <a:r>
              <a:rPr lang="en-US" altLang="ko-KR" sz="600" dirty="0"/>
              <a:t> = () =&gt;</a:t>
            </a:r>
          </a:p>
          <a:p>
            <a:r>
              <a:rPr lang="en-US" altLang="ko-KR" sz="600" dirty="0"/>
              <a:t>	  {</a:t>
            </a:r>
          </a:p>
          <a:p>
            <a:r>
              <a:rPr lang="en-US" altLang="ko-KR" sz="600" dirty="0"/>
              <a:t>		while (true)</a:t>
            </a:r>
          </a:p>
          <a:p>
            <a:r>
              <a:rPr lang="en-US" altLang="ko-KR" sz="600" dirty="0"/>
              <a:t>		{</a:t>
            </a:r>
          </a:p>
          <a:p>
            <a:r>
              <a:rPr lang="en-US" altLang="ko-KR" sz="600" dirty="0"/>
              <a:t>		  if (</a:t>
            </a:r>
            <a:r>
              <a:rPr lang="en-US" altLang="ko-KR" sz="600" dirty="0" err="1"/>
              <a:t>token.IsCancellationRequested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		  {</a:t>
            </a:r>
          </a:p>
          <a:p>
            <a:r>
              <a:rPr lang="en-US" altLang="ko-KR" sz="600" dirty="0"/>
              <a:t>			</a:t>
            </a:r>
            <a:r>
              <a:rPr lang="en-US" altLang="ko-KR" sz="600" dirty="0" err="1"/>
              <a:t>Output.WriteLine</a:t>
            </a:r>
            <a:r>
              <a:rPr lang="en-US" altLang="ko-KR" sz="600" dirty="0"/>
              <a:t>("Canceled!");</a:t>
            </a:r>
          </a:p>
          <a:p>
            <a:r>
              <a:rPr lang="en-US" altLang="ko-KR" sz="600" dirty="0"/>
              <a:t>			break;</a:t>
            </a:r>
          </a:p>
          <a:p>
            <a:r>
              <a:rPr lang="en-US" altLang="ko-KR" sz="600" dirty="0"/>
              <a:t>		  }</a:t>
            </a:r>
          </a:p>
          <a:p>
            <a:endParaRPr lang="en-US" altLang="ko-KR" sz="600" dirty="0"/>
          </a:p>
          <a:p>
            <a:r>
              <a:rPr lang="en-US" altLang="ko-KR" sz="600" dirty="0"/>
              <a:t>		  </a:t>
            </a:r>
            <a:r>
              <a:rPr lang="en-US" altLang="ko-KR" sz="600" dirty="0" err="1"/>
              <a:t>Output.Write</a:t>
            </a:r>
            <a:r>
              <a:rPr lang="en-US" altLang="ko-KR" sz="600" dirty="0"/>
              <a:t>(".");</a:t>
            </a:r>
          </a:p>
          <a:p>
            <a:r>
              <a:rPr lang="en-US" altLang="ko-KR" sz="600" dirty="0"/>
              <a:t>		  </a:t>
            </a:r>
            <a:r>
              <a:rPr lang="en-US" altLang="ko-KR" sz="600" dirty="0" err="1"/>
              <a:t>Thread.Sleep</a:t>
            </a:r>
            <a:r>
              <a:rPr lang="en-US" altLang="ko-KR" sz="600" dirty="0"/>
              <a:t>(</a:t>
            </a:r>
            <a:r>
              <a:rPr lang="en-US" altLang="ko-KR" sz="600" dirty="0" err="1"/>
              <a:t>TimeSpan.FromSeconds</a:t>
            </a:r>
            <a:r>
              <a:rPr lang="en-US" altLang="ko-KR" sz="600" dirty="0"/>
              <a:t>(1));</a:t>
            </a:r>
          </a:p>
          <a:p>
            <a:r>
              <a:rPr lang="en-US" altLang="ko-KR" sz="600" dirty="0"/>
              <a:t>		}</a:t>
            </a:r>
          </a:p>
          <a:p>
            <a:r>
              <a:rPr lang="en-US" altLang="ko-KR" sz="600" dirty="0"/>
              <a:t>	  };</a:t>
            </a:r>
          </a:p>
          <a:p>
            <a:endParaRPr lang="en-US" altLang="ko-KR" sz="600" dirty="0"/>
          </a:p>
          <a:p>
            <a:r>
              <a:rPr lang="en-US" altLang="ko-KR" sz="600" dirty="0"/>
              <a:t>	  var task = </a:t>
            </a:r>
            <a:r>
              <a:rPr lang="en-US" altLang="ko-KR" sz="600" dirty="0" err="1"/>
              <a:t>Task.Run</a:t>
            </a:r>
            <a:r>
              <a:rPr lang="en-US" altLang="ko-KR" sz="600" dirty="0"/>
              <a:t>(action, token);</a:t>
            </a:r>
          </a:p>
          <a:p>
            <a:endParaRPr lang="en-US" altLang="ko-KR" sz="600" dirty="0"/>
          </a:p>
          <a:p>
            <a:r>
              <a:rPr lang="en-US" altLang="ko-KR" sz="600" dirty="0"/>
              <a:t>	  //</a:t>
            </a:r>
          </a:p>
          <a:p>
            <a:r>
              <a:rPr lang="en-US" altLang="ko-KR" sz="600" dirty="0"/>
              <a:t>	  // 3</a:t>
            </a:r>
            <a:r>
              <a:rPr lang="ko-KR" altLang="en-US" sz="600" dirty="0"/>
              <a:t>초 후에 취소</a:t>
            </a:r>
            <a:endParaRPr lang="ja-JP" altLang="en-US" sz="600" dirty="0"/>
          </a:p>
          <a:p>
            <a:r>
              <a:rPr lang="ja-JP" altLang="en-US" sz="600" dirty="0"/>
              <a:t>	  </a:t>
            </a:r>
            <a:r>
              <a:rPr lang="en-US" altLang="ja-JP" sz="600" dirty="0"/>
              <a:t>//</a:t>
            </a:r>
          </a:p>
          <a:p>
            <a:r>
              <a:rPr lang="en-US" altLang="ja-JP" sz="600" dirty="0"/>
              <a:t>	  </a:t>
            </a:r>
            <a:r>
              <a:rPr lang="en-US" altLang="ko-KR" sz="600" dirty="0" err="1"/>
              <a:t>tokenSource.CancelAfter</a:t>
            </a:r>
            <a:r>
              <a:rPr lang="en-US" altLang="ko-KR" sz="600" dirty="0"/>
              <a:t>(</a:t>
            </a:r>
            <a:r>
              <a:rPr lang="en-US" altLang="ko-KR" sz="600" dirty="0" err="1"/>
              <a:t>TimeSpan.FromSeconds</a:t>
            </a:r>
            <a:r>
              <a:rPr lang="en-US" altLang="ko-KR" sz="600" dirty="0"/>
              <a:t>(3));</a:t>
            </a:r>
          </a:p>
          <a:p>
            <a:r>
              <a:rPr lang="en-US" altLang="ko-KR" sz="600" dirty="0"/>
              <a:t>	  </a:t>
            </a:r>
            <a:r>
              <a:rPr lang="en-US" altLang="ko-KR" sz="600" dirty="0" err="1"/>
              <a:t>task.Wait</a:t>
            </a:r>
            <a:r>
              <a:rPr lang="en-US" altLang="ko-KR" sz="600" dirty="0"/>
              <a:t>();</a:t>
            </a:r>
          </a:p>
          <a:p>
            <a:endParaRPr lang="en-US" altLang="ko-KR" sz="600" dirty="0"/>
          </a:p>
          <a:p>
            <a:r>
              <a:rPr lang="en-US" altLang="ko-KR" sz="600" dirty="0"/>
              <a:t>	  </a:t>
            </a:r>
            <a:r>
              <a:rPr lang="en-US" altLang="ko-KR" sz="600" dirty="0" err="1"/>
              <a:t>tokenSource.Dispose</a:t>
            </a:r>
            <a:r>
              <a:rPr lang="en-US" altLang="ko-KR" sz="600" dirty="0"/>
              <a:t>();</a:t>
            </a:r>
          </a:p>
          <a:p>
            <a:r>
              <a:rPr lang="en-US" altLang="ko-KR" sz="600" dirty="0"/>
              <a:t>	}</a:t>
            </a:r>
          </a:p>
          <a:p>
            <a:r>
              <a:rPr lang="en-US" altLang="ko-KR" sz="600" dirty="0"/>
              <a:t>}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22969558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026" y="1340768"/>
            <a:ext cx="80642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/>
              <a:t>태스크에는 </a:t>
            </a:r>
            <a:r>
              <a:rPr lang="en-US" altLang="ko-KR"/>
              <a:t>UI </a:t>
            </a:r>
            <a:r>
              <a:rPr lang="ko-KR" altLang="en-US"/>
              <a:t>스레드와 동기 기능이 준비 되어 있다</a:t>
            </a:r>
            <a:r>
              <a:rPr lang="en-US" altLang="ko-KR"/>
              <a:t>.</a:t>
            </a:r>
            <a:endParaRPr lang="ja-JP" altLang="en-US"/>
          </a:p>
          <a:p>
            <a:pPr lvl="1"/>
            <a:r>
              <a:rPr lang="en-US" altLang="ja-JP"/>
              <a:t>UI </a:t>
            </a:r>
            <a:r>
              <a:rPr lang="ko-KR" altLang="en-US"/>
              <a:t>스레드와 동기할 때는 </a:t>
            </a:r>
            <a:r>
              <a:rPr lang="en-US" altLang="ja-JP"/>
              <a:t>SynchronizationContext</a:t>
            </a:r>
            <a:r>
              <a:rPr lang="ko-KR" altLang="en-US"/>
              <a:t>을 이용한다</a:t>
            </a:r>
            <a:r>
              <a:rPr lang="en-US" altLang="ko-KR"/>
              <a:t>.</a:t>
            </a:r>
            <a:endParaRPr lang="ja-JP" altLang="en-US"/>
          </a:p>
          <a:p>
            <a:pPr lvl="1"/>
            <a:r>
              <a:rPr lang="ko-KR" altLang="en-US"/>
              <a:t>어떤 비동기 처리가 완료한 후에 </a:t>
            </a:r>
            <a:r>
              <a:rPr lang="en-US" altLang="ko-KR"/>
              <a:t>UI </a:t>
            </a:r>
            <a:r>
              <a:rPr lang="ko-KR" altLang="en-US"/>
              <a:t>스레드에서 컨트롤을 조작할 때는 아래처럼 한다</a:t>
            </a:r>
            <a:r>
              <a:rPr lang="en-US" altLang="ko-KR"/>
              <a:t>.</a:t>
            </a:r>
            <a:endParaRPr lang="ja-JP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3140968"/>
            <a:ext cx="8352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CancellationTokenSource tokenSource = new CancellationTokenSource();</a:t>
            </a:r>
          </a:p>
          <a:p>
            <a:r>
              <a:rPr lang="en-US" altLang="ko-KR"/>
              <a:t>CancellationToken       token       = tokenSource.Token;</a:t>
            </a:r>
          </a:p>
          <a:p>
            <a:endParaRPr lang="en-US" altLang="ko-KR"/>
          </a:p>
          <a:p>
            <a:r>
              <a:rPr lang="en-US" altLang="ko-KR"/>
              <a:t>Task rootTask         = Task.Factory.StartNew(() =&gt; { </a:t>
            </a:r>
            <a:r>
              <a:rPr lang="ko-KR" altLang="en-US"/>
              <a:t>비동기 처리 </a:t>
            </a:r>
            <a:r>
              <a:rPr lang="en-US" altLang="ko-KR"/>
              <a:t>});</a:t>
            </a:r>
          </a:p>
          <a:p>
            <a:r>
              <a:rPr lang="en-US" altLang="ko-KR"/>
              <a:t>Task continuationTask = rootTask.ContinueWith(</a:t>
            </a:r>
          </a:p>
          <a:p>
            <a:r>
              <a:rPr lang="en-US" altLang="ko-KR"/>
              <a:t>                            (antecedent) =&gt; { UI</a:t>
            </a:r>
            <a:r>
              <a:rPr lang="ko-KR" altLang="en-US"/>
              <a:t> 갱신 처리 </a:t>
            </a:r>
            <a:r>
              <a:rPr lang="en-US" altLang="ko-KR"/>
              <a:t>}, </a:t>
            </a:r>
          </a:p>
          <a:p>
            <a:r>
              <a:rPr lang="en-US" altLang="ko-KR"/>
              <a:t>                            token, </a:t>
            </a:r>
          </a:p>
          <a:p>
            <a:r>
              <a:rPr lang="en-US" altLang="ko-KR"/>
              <a:t>                            // </a:t>
            </a:r>
            <a:r>
              <a:rPr lang="ko-KR" altLang="en-US"/>
              <a:t>현재의 </a:t>
            </a:r>
            <a:r>
              <a:rPr lang="en-US" altLang="ko-KR"/>
              <a:t>UI</a:t>
            </a:r>
            <a:r>
              <a:rPr lang="ko-KR" altLang="en-US"/>
              <a:t>에 연결된 </a:t>
            </a:r>
            <a:r>
              <a:rPr lang="en-US" altLang="ko-KR"/>
              <a:t>SynchronizationContext</a:t>
            </a:r>
            <a:r>
              <a:rPr lang="ko-KR" altLang="en-US"/>
              <a:t>을 얻는다</a:t>
            </a:r>
            <a:r>
              <a:rPr lang="en-US" altLang="ko-KR"/>
              <a:t>.</a:t>
            </a:r>
          </a:p>
          <a:p>
            <a:r>
              <a:rPr lang="en-US" altLang="ko-KR"/>
              <a:t>                            TaskScheduler.FromCurrentSynchronizationContext()</a:t>
            </a:r>
          </a:p>
          <a:p>
            <a:r>
              <a:rPr lang="en-US" altLang="ko-KR"/>
              <a:t>                        );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UI </a:t>
            </a:r>
            <a:r>
              <a:rPr lang="ko-KR" altLang="en-US" sz="3600" b="1"/>
              <a:t>스레드와 동기</a:t>
            </a:r>
          </a:p>
        </p:txBody>
      </p:sp>
    </p:spTree>
    <p:extLst>
      <p:ext uri="{BB962C8B-B14F-4D97-AF65-F5344CB8AC3E}">
        <p14:creationId xmlns:p14="http://schemas.microsoft.com/office/powerpoint/2010/main" val="41659181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긴 시간 실행되는 태스크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50710" y="1268760"/>
            <a:ext cx="86137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/>
              <a:t>Task</a:t>
            </a:r>
            <a:r>
              <a:rPr lang="ko-KR" altLang="en-US"/>
              <a:t>를 만들 때 </a:t>
            </a:r>
            <a:r>
              <a:rPr lang="en-US" altLang="ja-JP"/>
              <a:t>TaskCreationOptions</a:t>
            </a:r>
            <a:r>
              <a:rPr lang="ko-KR" altLang="en-US"/>
              <a:t>을 지정할 수 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그 중에 </a:t>
            </a:r>
            <a:r>
              <a:rPr lang="en-US" altLang="ja-JP"/>
              <a:t>TaskCreationOptions.LongRunning </a:t>
            </a:r>
            <a:r>
              <a:rPr lang="ko-KR" altLang="en-US"/>
              <a:t>라는 항목이 있다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이름 대로 장 시간 처리되는 태스크라고 지정할 수 있는 것이다</a:t>
            </a:r>
            <a:r>
              <a:rPr lang="en-US" altLang="ko-KR"/>
              <a:t>. </a:t>
            </a:r>
            <a:r>
              <a:rPr lang="ko-KR" altLang="en-US"/>
              <a:t>이것을 사용하면 태스크 스케줄러가 스레드풀 스레드를 이용하지 않고 태스크를 실행할 수 있다</a:t>
            </a:r>
            <a:r>
              <a:rPr lang="en-US" altLang="ko-KR"/>
              <a:t>.</a:t>
            </a:r>
            <a:endParaRPr lang="en-US" altLang="ja-JP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/>
              <a:t>LongRunning </a:t>
            </a:r>
            <a:r>
              <a:rPr lang="ko-KR" altLang="en-US"/>
              <a:t>플래그는 보통 사용하지 않는 것이 좋다</a:t>
            </a:r>
            <a:r>
              <a:rPr lang="en-US" altLang="ko-KR"/>
              <a:t>. </a:t>
            </a:r>
            <a:r>
              <a:rPr lang="ko-KR" altLang="en-US"/>
              <a:t>기존 동작과 비교해서 성능이 크기 떨어지는 경우가 생겨도 괜찮은 경우만 사용하는 것이 좋다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815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9632" y="1628800"/>
            <a:ext cx="676875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var task2 = Task.Factory.StartNew(() =&gt;</a:t>
            </a:r>
          </a:p>
          <a:p>
            <a:r>
              <a:rPr lang="en-US" altLang="ko-KR"/>
              <a:t>		{</a:t>
            </a:r>
          </a:p>
          <a:p>
            <a:r>
              <a:rPr lang="en-US" altLang="ko-KR"/>
              <a:t>		  task2StartSignal.Set();</a:t>
            </a:r>
          </a:p>
          <a:p>
            <a:r>
              <a:rPr lang="en-US" altLang="ko-KR"/>
              <a:t>		  Output.WriteLine("LongRunning Task....");</a:t>
            </a:r>
          </a:p>
          <a:p>
            <a:r>
              <a:rPr lang="en-US" altLang="ko-KR"/>
              <a:t>		  SpinWait.SpinUntil(() =&gt; false, 5000);</a:t>
            </a:r>
          </a:p>
          <a:p>
            <a:r>
              <a:rPr lang="en-US" altLang="ko-KR"/>
              <a:t>		},</a:t>
            </a:r>
          </a:p>
          <a:p>
            <a:r>
              <a:rPr lang="en-US" altLang="ko-KR"/>
              <a:t>		</a:t>
            </a:r>
            <a:r>
              <a:rPr lang="en-US" altLang="ko-KR" b="1"/>
              <a:t>TaskCreationOptions.LongRunning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0655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Parallel </a:t>
            </a:r>
            <a:r>
              <a:rPr lang="ko-KR" altLang="en-US" sz="3600" b="1"/>
              <a:t>라이브러리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51520" y="1556792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데이터 병렬 처리를 하는 라이브러리</a:t>
            </a:r>
            <a:r>
              <a:rPr lang="en-US" altLang="ko-KR"/>
              <a:t>.</a:t>
            </a:r>
          </a:p>
          <a:p>
            <a:r>
              <a:rPr lang="en-US" altLang="ja-JP"/>
              <a:t>Parallel.For</a:t>
            </a:r>
            <a:r>
              <a:rPr lang="ko-KR" altLang="en-US"/>
              <a:t>와 </a:t>
            </a:r>
            <a:r>
              <a:rPr lang="en-US" altLang="ja-JP"/>
              <a:t>Parallel.ForEach, Parallel.Invoke</a:t>
            </a:r>
            <a:r>
              <a:rPr lang="ko-KR" altLang="en-US"/>
              <a:t>가 있다</a:t>
            </a:r>
            <a:r>
              <a:rPr lang="en-US" altLang="ko-KR"/>
              <a:t>.</a:t>
            </a:r>
            <a:endParaRPr lang="ja-JP" altLang="en-US"/>
          </a:p>
          <a:p>
            <a:r>
              <a:rPr lang="en-US" altLang="ja-JP"/>
              <a:t>Parallel.For</a:t>
            </a:r>
            <a:r>
              <a:rPr lang="ko-KR" altLang="en-US"/>
              <a:t>는 기존의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ko-KR" altLang="en-US"/>
              <a:t>루프의 병렬 처리판 이다</a:t>
            </a:r>
            <a:r>
              <a:rPr lang="en-US" altLang="ko-KR"/>
              <a:t>.</a:t>
            </a:r>
            <a:endParaRPr lang="ja-JP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2546648"/>
            <a:ext cx="504056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/>
              <a:t>for (int i = 0; i &lt; 100; i++) </a:t>
            </a:r>
          </a:p>
          <a:p>
            <a:r>
              <a:rPr lang="nn-NO" altLang="ko-KR"/>
              <a:t>{</a:t>
            </a:r>
          </a:p>
          <a:p>
            <a:r>
              <a:rPr lang="nn-NO" altLang="ko-KR"/>
              <a:t>    Console.WriteLine(i); </a:t>
            </a:r>
          </a:p>
          <a:p>
            <a:r>
              <a:rPr lang="nn-NO" altLang="ko-KR"/>
              <a:t>}</a:t>
            </a:r>
          </a:p>
          <a:p>
            <a:endParaRPr lang="nn-NO" altLang="ko-KR"/>
          </a:p>
          <a:p>
            <a:r>
              <a:rPr lang="nn-NO" altLang="ko-KR"/>
              <a:t>Paralle.For(0, 100, i =&gt; Console.WriteLine(i));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9362" y="4581128"/>
            <a:ext cx="6534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Paralle.ForEach</a:t>
            </a:r>
            <a:r>
              <a:rPr lang="ko-KR" altLang="en-US"/>
              <a:t>는 기존의 </a:t>
            </a:r>
            <a:r>
              <a:rPr lang="en-US" altLang="ko-KR"/>
              <a:t>foreach</a:t>
            </a:r>
            <a:r>
              <a:rPr lang="en-US" altLang="ja-JP"/>
              <a:t> </a:t>
            </a:r>
            <a:r>
              <a:rPr lang="ko-KR" altLang="en-US"/>
              <a:t>루프의 병렬 처리판이다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96547" y="5013176"/>
            <a:ext cx="6011757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foreach (var data in xxxList) </a:t>
            </a:r>
          </a:p>
          <a:p>
            <a:r>
              <a:rPr lang="en-US" altLang="ko-KR"/>
              <a:t>{ </a:t>
            </a:r>
          </a:p>
          <a:p>
            <a:r>
              <a:rPr lang="en-US" altLang="ko-KR"/>
              <a:t>    Console.WriteLine(data); </a:t>
            </a:r>
          </a:p>
          <a:p>
            <a:r>
              <a:rPr lang="en-US" altLang="ko-KR"/>
              <a:t>}</a:t>
            </a:r>
          </a:p>
          <a:p>
            <a:endParaRPr lang="en-US" altLang="ko-KR"/>
          </a:p>
          <a:p>
            <a:r>
              <a:rPr lang="en-US" altLang="ko-KR"/>
              <a:t>Paralle.ForEach(xxxList data =&gt; Console.WriteLine(data));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40404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1303" y="1340768"/>
            <a:ext cx="4154673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ParallelLoopResult result = Parallel.For(</a:t>
            </a:r>
          </a:p>
          <a:p>
            <a:r>
              <a:rPr lang="en-US" altLang="ko-KR" sz="1400"/>
              <a:t>                            0, </a:t>
            </a:r>
          </a:p>
          <a:p>
            <a:r>
              <a:rPr lang="en-US" altLang="ko-KR" sz="1400"/>
              <a:t>                            10, </a:t>
            </a:r>
          </a:p>
          <a:p>
            <a:r>
              <a:rPr lang="en-US" altLang="ko-KR" sz="1400"/>
              <a:t> // 2</a:t>
            </a:r>
            <a:r>
              <a:rPr lang="ko-KR" altLang="en-US" sz="1400"/>
              <a:t>번째 인수에서 </a:t>
            </a:r>
            <a:r>
              <a:rPr lang="en-US" altLang="ko-KR" sz="1400"/>
              <a:t>ParallelLoopState</a:t>
            </a:r>
            <a:r>
              <a:rPr lang="ko-KR" altLang="en-US" sz="1400"/>
              <a:t>을 받는다</a:t>
            </a:r>
            <a:endParaRPr lang="ja-JP" altLang="en-US" sz="1400"/>
          </a:p>
          <a:p>
            <a:r>
              <a:rPr lang="ja-JP" altLang="en-US" sz="1400"/>
              <a:t>                            </a:t>
            </a:r>
            <a:r>
              <a:rPr lang="en-US" altLang="ja-JP" sz="1400"/>
              <a:t>(</a:t>
            </a:r>
            <a:r>
              <a:rPr lang="en-US" altLang="ko-KR" sz="1400"/>
              <a:t>i, state) =&gt; </a:t>
            </a:r>
          </a:p>
          <a:p>
            <a:r>
              <a:rPr lang="en-US" altLang="ko-KR" sz="1400"/>
              <a:t>                            { </a:t>
            </a:r>
          </a:p>
          <a:p>
            <a:r>
              <a:rPr lang="en-US" altLang="ko-KR" sz="1400"/>
              <a:t>                                if (i &gt; 8) </a:t>
            </a:r>
          </a:p>
          <a:p>
            <a:r>
              <a:rPr lang="en-US" altLang="ko-KR" sz="1400"/>
              <a:t>                                {</a:t>
            </a:r>
          </a:p>
          <a:p>
            <a:r>
              <a:rPr lang="en-US" altLang="ko-KR" sz="1400"/>
              <a:t>                                    // </a:t>
            </a:r>
            <a:r>
              <a:rPr lang="ko-KR" altLang="en-US" sz="1400"/>
              <a:t>병렬 루프를 정지</a:t>
            </a:r>
            <a:endParaRPr lang="en-US" altLang="ko-KR" sz="1400"/>
          </a:p>
          <a:p>
            <a:r>
              <a:rPr lang="en-US" altLang="ko-KR" sz="1400"/>
              <a:t>                                    state.Stop();</a:t>
            </a:r>
          </a:p>
          <a:p>
            <a:r>
              <a:rPr lang="en-US" altLang="ko-KR" sz="1400"/>
              <a:t>                                } </a:t>
            </a:r>
          </a:p>
          <a:p>
            <a:r>
              <a:rPr lang="en-US" altLang="ko-KR" sz="1400"/>
              <a:t>                            }</a:t>
            </a:r>
          </a:p>
          <a:p>
            <a:r>
              <a:rPr lang="en-US" altLang="ko-KR" sz="1400"/>
              <a:t>                        );</a:t>
            </a:r>
            <a:endParaRPr lang="ko-KR" altLang="en-US" sz="1400"/>
          </a:p>
        </p:txBody>
      </p:sp>
      <p:sp>
        <p:nvSpPr>
          <p:cNvPr id="7" name="직사각형 6"/>
          <p:cNvSpPr/>
          <p:nvPr/>
        </p:nvSpPr>
        <p:spPr>
          <a:xfrm>
            <a:off x="4546964" y="1342930"/>
            <a:ext cx="4406193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ParallelLoopResult result = Parallel.For(</a:t>
            </a:r>
          </a:p>
          <a:p>
            <a:r>
              <a:rPr lang="en-US" altLang="ko-KR" sz="1400"/>
              <a:t>                            0, </a:t>
            </a:r>
          </a:p>
          <a:p>
            <a:r>
              <a:rPr lang="en-US" altLang="ko-KR" sz="1400"/>
              <a:t>                            10, </a:t>
            </a:r>
          </a:p>
          <a:p>
            <a:r>
              <a:rPr lang="en-US" altLang="ko-KR" sz="1400"/>
              <a:t>         // 2</a:t>
            </a:r>
            <a:r>
              <a:rPr lang="ko-KR" altLang="en-US" sz="1400"/>
              <a:t>번째 인수에서 </a:t>
            </a:r>
            <a:r>
              <a:rPr lang="en-US" altLang="ko-KR" sz="1400"/>
              <a:t>ParallelLoopState</a:t>
            </a:r>
            <a:r>
              <a:rPr lang="ko-KR" altLang="en-US" sz="1400"/>
              <a:t>을 받는다 </a:t>
            </a:r>
            <a:endParaRPr lang="ja-JP" altLang="en-US" sz="1400"/>
          </a:p>
          <a:p>
            <a:r>
              <a:rPr lang="ja-JP" altLang="en-US" sz="1400"/>
              <a:t>                            </a:t>
            </a:r>
            <a:r>
              <a:rPr lang="en-US" altLang="ja-JP" sz="1400"/>
              <a:t>(</a:t>
            </a:r>
            <a:r>
              <a:rPr lang="en-US" altLang="ko-KR" sz="1400"/>
              <a:t>i, state) =&gt; </a:t>
            </a:r>
          </a:p>
          <a:p>
            <a:r>
              <a:rPr lang="en-US" altLang="ko-KR" sz="1400"/>
              <a:t>                            { </a:t>
            </a:r>
          </a:p>
          <a:p>
            <a:r>
              <a:rPr lang="en-US" altLang="ko-KR" sz="1400"/>
              <a:t>                                if (i &gt; 8) </a:t>
            </a:r>
          </a:p>
          <a:p>
            <a:r>
              <a:rPr lang="en-US" altLang="ko-KR" sz="1400"/>
              <a:t>                                {</a:t>
            </a:r>
          </a:p>
          <a:p>
            <a:r>
              <a:rPr lang="en-US" altLang="ko-KR" sz="1400"/>
              <a:t>                                    // </a:t>
            </a:r>
            <a:r>
              <a:rPr lang="ko-KR" altLang="en-US" sz="1400"/>
              <a:t>병렬 루프를 빠진다</a:t>
            </a:r>
            <a:endParaRPr lang="en-US" altLang="ja-JP" sz="1400"/>
          </a:p>
          <a:p>
            <a:r>
              <a:rPr lang="en-US" altLang="ja-JP" sz="1400"/>
              <a:t>                                    </a:t>
            </a:r>
            <a:r>
              <a:rPr lang="en-US" altLang="ko-KR" sz="1400"/>
              <a:t>state.Break();</a:t>
            </a:r>
          </a:p>
          <a:p>
            <a:r>
              <a:rPr lang="en-US" altLang="ko-KR" sz="1400"/>
              <a:t>                                } </a:t>
            </a:r>
          </a:p>
          <a:p>
            <a:r>
              <a:rPr lang="en-US" altLang="ko-KR" sz="1400"/>
              <a:t>                            }</a:t>
            </a:r>
          </a:p>
          <a:p>
            <a:r>
              <a:rPr lang="en-US" altLang="ko-KR" sz="1400"/>
              <a:t>                        );</a:t>
            </a:r>
            <a:endParaRPr lang="ko-KR" altLang="en-US" sz="1400"/>
          </a:p>
        </p:txBody>
      </p:sp>
      <p:sp>
        <p:nvSpPr>
          <p:cNvPr id="8" name="직사각형 7"/>
          <p:cNvSpPr/>
          <p:nvPr/>
        </p:nvSpPr>
        <p:spPr>
          <a:xfrm>
            <a:off x="202179" y="4869160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Stop</a:t>
            </a:r>
            <a:r>
              <a:rPr lang="ko-KR" altLang="en-US"/>
              <a:t>과 </a:t>
            </a:r>
            <a:r>
              <a:rPr lang="en-US" altLang="ko-KR"/>
              <a:t>Break</a:t>
            </a:r>
            <a:r>
              <a:rPr lang="ko-KR" altLang="en-US"/>
              <a:t>의 차이</a:t>
            </a:r>
            <a:endParaRPr lang="en-US" altLang="ja-JP"/>
          </a:p>
          <a:p>
            <a:r>
              <a:rPr lang="en-US" altLang="ko-KR"/>
              <a:t>Stop</a:t>
            </a:r>
            <a:r>
              <a:rPr lang="ko-KR" altLang="en-US"/>
              <a:t>은 강제 종료 같은 것에 어울린다</a:t>
            </a:r>
            <a:r>
              <a:rPr lang="en-US" altLang="ko-KR"/>
              <a:t>. Break</a:t>
            </a:r>
            <a:r>
              <a:rPr lang="ko-KR" altLang="en-US"/>
              <a:t>는 문자대로 </a:t>
            </a:r>
            <a:r>
              <a:rPr lang="en-US" altLang="ko-KR"/>
              <a:t>Break</a:t>
            </a:r>
            <a:r>
              <a:rPr lang="ko-KR" altLang="en-US"/>
              <a:t>가 된다</a:t>
            </a:r>
            <a:r>
              <a:rPr lang="en-US" altLang="ko-KR"/>
              <a:t>.</a:t>
            </a:r>
            <a:endParaRPr lang="en-US" altLang="ja-JP"/>
          </a:p>
          <a:p>
            <a:r>
              <a:rPr lang="en-US" altLang="ko-KR"/>
              <a:t>Break</a:t>
            </a:r>
            <a:r>
              <a:rPr lang="ko-KR" altLang="en-US"/>
              <a:t>의 경우만 </a:t>
            </a:r>
            <a:r>
              <a:rPr lang="en-US" altLang="ko-KR"/>
              <a:t>ParallelLoopResult.LowestBreakIteration</a:t>
            </a:r>
            <a:r>
              <a:rPr lang="ko-KR" altLang="en-US"/>
              <a:t>에 값이 설정된다</a:t>
            </a:r>
            <a:r>
              <a:rPr lang="en-US" altLang="ko-KR"/>
              <a:t>.</a:t>
            </a:r>
            <a:endParaRPr lang="ja-JP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Break</a:t>
            </a:r>
            <a:r>
              <a:rPr lang="ko-KR" altLang="en-US" sz="3600" b="1"/>
              <a:t>와 </a:t>
            </a:r>
            <a:r>
              <a:rPr lang="en-US" altLang="ko-KR" sz="3600" b="1"/>
              <a:t>Stop </a:t>
            </a:r>
            <a:r>
              <a:rPr lang="ko-KR" altLang="en-US" sz="3600" b="1"/>
              <a:t>방법</a:t>
            </a:r>
          </a:p>
        </p:txBody>
      </p:sp>
    </p:spTree>
    <p:extLst>
      <p:ext uri="{BB962C8B-B14F-4D97-AF65-F5344CB8AC3E}">
        <p14:creationId xmlns:p14="http://schemas.microsoft.com/office/powerpoint/2010/main" val="29724040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196752"/>
            <a:ext cx="784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캔셀</a:t>
            </a:r>
            <a:r>
              <a:rPr lang="en-US" altLang="ko-KR"/>
              <a:t>(cancel)</a:t>
            </a:r>
            <a:r>
              <a:rPr lang="ko-KR" altLang="en-US"/>
              <a:t>을 할 때는 </a:t>
            </a:r>
            <a:r>
              <a:rPr lang="en-US" altLang="ja-JP"/>
              <a:t>CancellationToken</a:t>
            </a:r>
            <a:r>
              <a:rPr lang="ko-KR" altLang="en-US"/>
              <a:t>을 이용한다</a:t>
            </a:r>
            <a:r>
              <a:rPr lang="en-US" altLang="ko-KR"/>
              <a:t>.</a:t>
            </a:r>
          </a:p>
          <a:p>
            <a:r>
              <a:rPr lang="ko-KR" altLang="en-US"/>
              <a:t>토큰은 </a:t>
            </a:r>
            <a:r>
              <a:rPr lang="en-US" altLang="ja-JP"/>
              <a:t>ParallelOptions</a:t>
            </a:r>
            <a:r>
              <a:rPr lang="ko-KR" altLang="en-US"/>
              <a:t>로 설정하고 루프를 시작한다</a:t>
            </a:r>
            <a:r>
              <a:rPr lang="en-US" altLang="ko-KR"/>
              <a:t>.</a:t>
            </a:r>
            <a:endParaRPr lang="ja-JP" altLang="en-US"/>
          </a:p>
          <a:p>
            <a:endParaRPr lang="en-US" altLang="ja-JP"/>
          </a:p>
          <a:p>
            <a:r>
              <a:rPr lang="en-US" altLang="ko-KR"/>
              <a:t>CancellationToken</a:t>
            </a:r>
            <a:r>
              <a:rPr lang="ko-KR" altLang="en-US"/>
              <a:t>을 이용하고 싶은 않을 때는 </a:t>
            </a:r>
            <a:r>
              <a:rPr lang="en-US" altLang="ko-KR"/>
              <a:t>CancellationToken.None</a:t>
            </a:r>
            <a:r>
              <a:rPr lang="ko-KR" altLang="en-US"/>
              <a:t>을 설정한다</a:t>
            </a:r>
            <a:r>
              <a:rPr lang="en-US" altLang="ko-KR"/>
              <a:t>.</a:t>
            </a:r>
            <a:endParaRPr lang="ja-JP" altLang="en-US"/>
          </a:p>
          <a:p>
            <a:endParaRPr lang="en-US" altLang="ja-JP"/>
          </a:p>
        </p:txBody>
      </p:sp>
      <p:sp>
        <p:nvSpPr>
          <p:cNvPr id="4" name="TextBox 3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Parallel </a:t>
            </a:r>
            <a:r>
              <a:rPr lang="ko-KR" altLang="en-US" sz="3600" b="1"/>
              <a:t>처리 취소</a:t>
            </a:r>
          </a:p>
        </p:txBody>
      </p:sp>
    </p:spTree>
    <p:extLst>
      <p:ext uri="{BB962C8B-B14F-4D97-AF65-F5344CB8AC3E}">
        <p14:creationId xmlns:p14="http://schemas.microsoft.com/office/powerpoint/2010/main" val="203441396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196752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Partitioner</a:t>
            </a:r>
            <a:r>
              <a:rPr lang="ko-KR" altLang="en-US"/>
              <a:t>를 이용하여 병렬 처리를 파티셔닝 할 수 있다</a:t>
            </a:r>
            <a:r>
              <a:rPr lang="en-US" altLang="ko-KR"/>
              <a:t>.</a:t>
            </a:r>
            <a:endParaRPr lang="en-US" altLang="ja-JP"/>
          </a:p>
          <a:p>
            <a:r>
              <a:rPr lang="ko-KR" altLang="en-US"/>
              <a:t>특정 데이터 단위로 청크를 구성할 수 있다</a:t>
            </a:r>
            <a:r>
              <a:rPr lang="en-US" altLang="ko-KR"/>
              <a:t>.</a:t>
            </a:r>
            <a:endParaRPr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병렬 처리 파티셔닝</a:t>
            </a:r>
          </a:p>
        </p:txBody>
      </p:sp>
    </p:spTree>
    <p:extLst>
      <p:ext uri="{BB962C8B-B14F-4D97-AF65-F5344CB8AC3E}">
        <p14:creationId xmlns:p14="http://schemas.microsoft.com/office/powerpoint/2010/main" val="396266215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병렬 루프 내의 로컬 변수 사용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509926" y="1556792"/>
            <a:ext cx="44545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병렬 루프 내에 로컬 변수를 가지고 싶은 경우에 이용한다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ja-JP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병렬 처리에서는 각 루프 마다 다른 스레드가 처리를 실행하고 있을 가능성이 있으므로 변수 이용에는 특별한 주의가 필요하다</a:t>
            </a:r>
            <a:r>
              <a:rPr lang="en-US" altLang="ko-KR" dirty="0"/>
              <a:t>.</a:t>
            </a:r>
            <a:endParaRPr lang="ja-JP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1522" y="908720"/>
            <a:ext cx="4026462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dirty="0"/>
              <a:t>// </a:t>
            </a:r>
            <a:r>
              <a:rPr lang="ko-KR" altLang="en-US" sz="1400" dirty="0" err="1"/>
              <a:t>락</a:t>
            </a:r>
            <a:r>
              <a:rPr lang="ko-KR" altLang="en-US" sz="1400" dirty="0"/>
              <a:t> 오브젝트</a:t>
            </a:r>
            <a:endParaRPr lang="ja-JP" altLang="en-US" sz="1400" dirty="0"/>
          </a:p>
          <a:p>
            <a:r>
              <a:rPr lang="en-US" altLang="ko-KR" sz="1400" dirty="0"/>
              <a:t>object </a:t>
            </a:r>
            <a:r>
              <a:rPr lang="en-US" altLang="ko-KR" sz="1400" dirty="0" err="1"/>
              <a:t>lockObj</a:t>
            </a:r>
            <a:r>
              <a:rPr lang="en-US" altLang="ko-KR" sz="1400" dirty="0"/>
              <a:t> = new object();</a:t>
            </a:r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합계</a:t>
            </a:r>
          </a:p>
          <a:p>
            <a:r>
              <a:rPr lang="en-US" altLang="ko-KR" sz="1400" dirty="0"/>
              <a:t>int    total   = 0;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병렬 처리</a:t>
            </a:r>
          </a:p>
          <a:p>
            <a:r>
              <a:rPr lang="en-US" altLang="ko-KR" sz="1400" dirty="0" err="1"/>
              <a:t>Parallel.For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    0,</a:t>
            </a:r>
          </a:p>
          <a:p>
            <a:r>
              <a:rPr lang="en-US" altLang="ko-KR" sz="1400" dirty="0"/>
              <a:t>    100,</a:t>
            </a:r>
          </a:p>
          <a:p>
            <a:r>
              <a:rPr lang="en-US" altLang="ko-KR" sz="1400" dirty="0"/>
              <a:t>    // </a:t>
            </a:r>
            <a:r>
              <a:rPr lang="ko-KR" altLang="en-US" sz="1400" dirty="0"/>
              <a:t>로컬 변수의 초기화 처리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() =&gt; 0,</a:t>
            </a:r>
          </a:p>
          <a:p>
            <a:r>
              <a:rPr lang="en-US" altLang="ko-KR" sz="1400" dirty="0"/>
              <a:t>    // </a:t>
            </a:r>
            <a:r>
              <a:rPr lang="ko-KR" altLang="en-US" sz="1400" dirty="0"/>
              <a:t>루프 처리 본체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(index, </a:t>
            </a:r>
            <a:r>
              <a:rPr lang="en-US" altLang="ko-KR" sz="1400" dirty="0" err="1"/>
              <a:t>loopState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localValue</a:t>
            </a:r>
            <a:r>
              <a:rPr lang="en-US" altLang="ko-KR" sz="1400" dirty="0"/>
              <a:t>) =&gt;</a:t>
            </a:r>
          </a:p>
          <a:p>
            <a:r>
              <a:rPr lang="en-US" altLang="ko-KR" sz="1400" dirty="0"/>
              <a:t>   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localValue</a:t>
            </a:r>
            <a:r>
              <a:rPr lang="en-US" altLang="ko-KR" sz="1400" dirty="0"/>
              <a:t> += index;</a:t>
            </a:r>
          </a:p>
          <a:p>
            <a:r>
              <a:rPr lang="en-US" altLang="ko-KR" sz="1400" dirty="0"/>
              <a:t>        return </a:t>
            </a:r>
            <a:r>
              <a:rPr lang="en-US" altLang="ko-KR" sz="1400" dirty="0" err="1"/>
              <a:t>localValue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},</a:t>
            </a:r>
          </a:p>
          <a:p>
            <a:r>
              <a:rPr lang="en-US" altLang="ko-KR" sz="1400" dirty="0"/>
              <a:t>    // </a:t>
            </a:r>
            <a:r>
              <a:rPr lang="ko-KR" altLang="en-US" sz="1400" dirty="0"/>
              <a:t>로컬 처리의 최종 처리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// </a:t>
            </a:r>
            <a:r>
              <a:rPr lang="ko-KR" altLang="en-US" sz="1400" dirty="0"/>
              <a:t>각 루프마다 </a:t>
            </a:r>
            <a:r>
              <a:rPr lang="en-US" altLang="ko-KR" sz="1400" dirty="0"/>
              <a:t>finally</a:t>
            </a:r>
            <a:r>
              <a:rPr lang="ko-KR" altLang="en-US" sz="1400" dirty="0"/>
              <a:t>처럼 호출된다</a:t>
            </a:r>
            <a:r>
              <a:rPr lang="en-US" altLang="ko-KR" sz="1400" dirty="0"/>
              <a:t>.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ko-KR" sz="1400" dirty="0" err="1"/>
              <a:t>localValue</a:t>
            </a:r>
            <a:r>
              <a:rPr lang="en-US" altLang="ko-KR" sz="1400" dirty="0"/>
              <a:t> =&gt;</a:t>
            </a:r>
          </a:p>
          <a:p>
            <a:r>
              <a:rPr lang="en-US" altLang="ko-KR" sz="1400" dirty="0"/>
              <a:t>    {</a:t>
            </a:r>
          </a:p>
          <a:p>
            <a:r>
              <a:rPr lang="en-US" altLang="ko-KR" sz="1400" dirty="0"/>
              <a:t>        lock (</a:t>
            </a:r>
            <a:r>
              <a:rPr lang="en-US" altLang="ko-KR" sz="1400" dirty="0" err="1"/>
              <a:t>lockObj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    {</a:t>
            </a:r>
          </a:p>
          <a:p>
            <a:r>
              <a:rPr lang="en-US" altLang="ko-KR" sz="1400" dirty="0"/>
              <a:t>            total += </a:t>
            </a:r>
            <a:r>
              <a:rPr lang="en-US" altLang="ko-KR" sz="1400" dirty="0" err="1"/>
              <a:t>localValue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    }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441396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태스크 스케쥴링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01376" y="1124744"/>
            <a:ext cx="82310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프리엠티브</a:t>
            </a:r>
            <a:r>
              <a:rPr lang="ja-JP" altLang="en-US"/>
              <a:t>（</a:t>
            </a:r>
            <a:r>
              <a:rPr lang="en-US" altLang="ja-JP"/>
              <a:t>preemptive: </a:t>
            </a:r>
            <a:r>
              <a:rPr lang="ko-KR" altLang="en-US"/>
              <a:t>전매권</a:t>
            </a:r>
            <a:r>
              <a:rPr lang="en-US" altLang="ko-KR"/>
              <a:t>, </a:t>
            </a:r>
            <a:r>
              <a:rPr lang="ko-KR" altLang="en-US"/>
              <a:t>우선권</a:t>
            </a:r>
            <a:r>
              <a:rPr lang="ja-JP" altLang="en-US"/>
              <a:t>） </a:t>
            </a:r>
            <a:r>
              <a:rPr lang="ko-KR" altLang="en-US"/>
              <a:t>멀티 태스크</a:t>
            </a:r>
            <a:r>
              <a:rPr lang="en-US" altLang="ja-JP"/>
              <a:t>: </a:t>
            </a:r>
            <a:r>
              <a:rPr lang="ko-KR" altLang="en-US"/>
              <a:t>스레드가 어떤 처리를 하고 있어도 일정 간격으로 </a:t>
            </a:r>
            <a:r>
              <a:rPr lang="en-US" altLang="ko-KR"/>
              <a:t>OS</a:t>
            </a:r>
            <a:r>
              <a:rPr lang="ko-KR" altLang="en-US"/>
              <a:t>가 꼭 처리를 빼아서 컨텍스트 스위치를 한다</a:t>
            </a:r>
            <a:r>
              <a:rPr lang="en-US" altLang="ko-KR"/>
              <a:t>. </a:t>
            </a:r>
            <a:r>
              <a:rPr lang="ko-KR" altLang="en-US"/>
              <a:t>통상 타이머를 사용한 하드웨어로 끼어들고 만약 스레드가 프리즈 하고 있어도 강제적으로 컨텍스트 스위치 할 수 있다</a:t>
            </a:r>
            <a:r>
              <a:rPr lang="en-US" altLang="ko-KR"/>
              <a:t>.</a:t>
            </a:r>
            <a:endParaRPr lang="ja-JP" altLang="en-US"/>
          </a:p>
          <a:p>
            <a:endParaRPr lang="en-US" altLang="ja-JP"/>
          </a:p>
          <a:p>
            <a:r>
              <a:rPr lang="ko-KR" altLang="en-US"/>
              <a:t>강조적</a:t>
            </a:r>
            <a:r>
              <a:rPr lang="ja-JP" altLang="en-US"/>
              <a:t>（</a:t>
            </a:r>
            <a:r>
              <a:rPr lang="en-US" altLang="ja-JP"/>
              <a:t>coooperative</a:t>
            </a:r>
            <a:r>
              <a:rPr lang="ja-JP" altLang="en-US"/>
              <a:t>）</a:t>
            </a:r>
            <a:r>
              <a:rPr lang="ko-KR" altLang="en-US"/>
              <a:t>멀티 태스크</a:t>
            </a:r>
            <a:r>
              <a:rPr lang="en-US" altLang="ja-JP"/>
              <a:t>: </a:t>
            </a:r>
            <a:r>
              <a:rPr lang="ko-KR" altLang="en-US"/>
              <a:t>각 스레드에 자기 신고로 일정 간격으로 </a:t>
            </a:r>
            <a:r>
              <a:rPr lang="en-US" altLang="ko-KR"/>
              <a:t>OS</a:t>
            </a:r>
            <a:r>
              <a:rPr lang="ko-KR" altLang="en-US"/>
              <a:t>에</a:t>
            </a:r>
            <a:r>
              <a:rPr lang="en-US" altLang="ko-KR"/>
              <a:t> </a:t>
            </a:r>
            <a:r>
              <a:rPr lang="ko-KR" altLang="en-US"/>
              <a:t>처리권을 돌려 받는다</a:t>
            </a:r>
            <a:r>
              <a:rPr lang="en-US" altLang="ko-KR"/>
              <a:t>. </a:t>
            </a:r>
            <a:r>
              <a:rPr lang="ko-KR" altLang="en-US"/>
              <a:t>어디까지가 자기 신고이므로 공평성이 떨어진다</a:t>
            </a:r>
            <a:r>
              <a:rPr lang="en-US" altLang="ko-KR"/>
              <a:t>(</a:t>
            </a:r>
            <a:r>
              <a:rPr lang="ko-KR" altLang="en-US"/>
              <a:t>신고하지 않으면 쭉 같은 스레드가 처리를 계속한다</a:t>
            </a:r>
            <a:r>
              <a:rPr lang="en-US" altLang="ko-KR"/>
              <a:t>). </a:t>
            </a:r>
            <a:r>
              <a:rPr lang="ko-KR" altLang="en-US"/>
              <a:t>만약 스레드가 프리즈한 경우면 </a:t>
            </a:r>
            <a:r>
              <a:rPr lang="en-US" altLang="ko-KR"/>
              <a:t>OS </a:t>
            </a:r>
            <a:r>
              <a:rPr lang="ko-KR" altLang="en-US"/>
              <a:t>전체가 프리즈 한다</a:t>
            </a:r>
            <a:r>
              <a:rPr lang="en-US" altLang="ko-KR"/>
              <a:t>. </a:t>
            </a:r>
            <a:r>
              <a:rPr lang="ko-KR" altLang="en-US"/>
              <a:t>불편한 반면 컨텍스트 스위치에 의한 부하가 작다는 이점이 있다</a:t>
            </a:r>
            <a:r>
              <a:rPr lang="en-US" altLang="ko-KR"/>
              <a:t>.</a:t>
            </a:r>
            <a:endParaRPr lang="ja-JP" altLang="en-US"/>
          </a:p>
          <a:p>
            <a:endParaRPr lang="en-US" altLang="ja-JP"/>
          </a:p>
          <a:p>
            <a:r>
              <a:rPr lang="ko-KR" altLang="en-US"/>
              <a:t>지금까지 설명한 스레드라는 것은 프리엠티브 멀티 태스크이다</a:t>
            </a:r>
            <a:r>
              <a:rPr lang="en-US" altLang="ko-KR"/>
              <a:t>.</a:t>
            </a:r>
            <a:endParaRPr lang="ja-JP" altLang="en-US"/>
          </a:p>
          <a:p>
            <a:r>
              <a:rPr lang="ko-KR" altLang="en-US"/>
              <a:t>스레드풀은 프리엠티브와 강조적을 병향한다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프리엠티브한 스레드 위에 강조적 스레드를 사용하도록 되어 있어 공평성을 남기면서 컨텍스트 스위치 부담을 최소화 시킨다</a:t>
            </a:r>
            <a:r>
              <a:rPr lang="en-US" altLang="ko-KR"/>
              <a:t>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015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492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스레드에 이름 붙이기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7544" y="1268760"/>
            <a:ext cx="77048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class ThreadNaming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static void Main()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</a:t>
            </a:r>
            <a:r>
              <a:rPr lang="en-US" altLang="ko-KR" b="1"/>
              <a:t>Thread.CurrentThread.Name</a:t>
            </a:r>
            <a:r>
              <a:rPr lang="en-US" altLang="ko-KR"/>
              <a:t> = "main";</a:t>
            </a:r>
          </a:p>
          <a:p>
            <a:r>
              <a:rPr lang="en-US" altLang="ko-KR"/>
              <a:t>        Thread worker = new Thread (Go);</a:t>
            </a:r>
          </a:p>
          <a:p>
            <a:r>
              <a:rPr lang="en-US" altLang="ko-KR"/>
              <a:t>        worker.Name = "worker";</a:t>
            </a:r>
          </a:p>
          <a:p>
            <a:r>
              <a:rPr lang="en-US" altLang="ko-KR"/>
              <a:t>        worker.Start();</a:t>
            </a:r>
          </a:p>
          <a:p>
            <a:r>
              <a:rPr lang="en-US" altLang="ko-KR"/>
              <a:t>        Go();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</a:t>
            </a:r>
          </a:p>
          <a:p>
            <a:r>
              <a:rPr lang="en-US" altLang="ko-KR"/>
              <a:t>    static void Go()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Console.WriteLine ("Hello from " + </a:t>
            </a:r>
            <a:r>
              <a:rPr lang="en-US" altLang="ko-KR" b="1"/>
              <a:t>Thread.CurrentThread</a:t>
            </a:r>
            <a:r>
              <a:rPr lang="en-US" altLang="ko-KR"/>
              <a:t>.Name);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1052736"/>
            <a:ext cx="82809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추가</a:t>
            </a:r>
            <a:endParaRPr lang="en-US" altLang="ko-KR"/>
          </a:p>
          <a:p>
            <a:r>
              <a:rPr lang="ko-KR" altLang="en-US"/>
              <a:t>태스크 실행 용의 스레드</a:t>
            </a:r>
            <a:r>
              <a:rPr lang="en-US" altLang="ko-KR"/>
              <a:t>(</a:t>
            </a:r>
            <a:r>
              <a:rPr lang="ko-KR" altLang="en-US"/>
              <a:t>워커스레드</a:t>
            </a:r>
            <a:r>
              <a:rPr lang="en-US" altLang="ko-KR"/>
              <a:t>(worker thread)</a:t>
            </a:r>
            <a:r>
              <a:rPr lang="ko-KR" altLang="en-US"/>
              <a:t>라고 불리는</a:t>
            </a:r>
            <a:r>
              <a:rPr lang="en-US" altLang="ko-KR"/>
              <a:t>)</a:t>
            </a:r>
            <a:r>
              <a:rPr lang="ko-KR" altLang="en-US"/>
              <a:t>에서 새로운 태스크를 추가하는 경우 태스크는 로컬 큐에 투입된다</a:t>
            </a:r>
            <a:r>
              <a:rPr lang="en-US" altLang="ko-KR"/>
              <a:t>. </a:t>
            </a:r>
          </a:p>
          <a:p>
            <a:r>
              <a:rPr lang="ko-KR" altLang="en-US"/>
              <a:t>보통 워커스레드 이외에서 태스크를 추가하면 글로벌 큐에 투입된다</a:t>
            </a:r>
            <a:r>
              <a:rPr lang="en-US" altLang="ko-KR"/>
              <a:t>.</a:t>
            </a:r>
            <a:endParaRPr lang="ja-JP" altLang="en-US"/>
          </a:p>
          <a:p>
            <a:endParaRPr lang="en-US" altLang="ja-JP"/>
          </a:p>
          <a:p>
            <a:r>
              <a:rPr lang="ko-KR" altLang="en-US"/>
              <a:t>가져오기</a:t>
            </a:r>
            <a:endParaRPr lang="ja-JP" altLang="en-US"/>
          </a:p>
          <a:p>
            <a:r>
              <a:rPr lang="ko-KR" altLang="en-US"/>
              <a:t>각 스레드는 현재의 태스크가 종료하면 먼저 로컬 큐를 보러간다</a:t>
            </a:r>
            <a:r>
              <a:rPr lang="en-US" altLang="ko-KR"/>
              <a:t>. </a:t>
            </a:r>
            <a:r>
              <a:rPr lang="ko-KR" altLang="en-US"/>
              <a:t>로컬 큐에 태스크가 없다면 다음으로 다른 스레드 큐를 버로 간다</a:t>
            </a:r>
            <a:r>
              <a:rPr lang="en-US" altLang="ko-KR"/>
              <a:t>. </a:t>
            </a:r>
            <a:r>
              <a:rPr lang="ko-KR" altLang="en-US"/>
              <a:t>만약 그곳에 태스크가 있다면 태스크를 강제로 빼어온다</a:t>
            </a:r>
            <a:r>
              <a:rPr lang="en-US" altLang="ko-KR"/>
              <a:t>. </a:t>
            </a:r>
          </a:p>
          <a:p>
            <a:r>
              <a:rPr lang="ko-KR" altLang="en-US"/>
              <a:t>이와 같은 행동을 워크스틸링</a:t>
            </a:r>
            <a:r>
              <a:rPr lang="ja-JP" altLang="en-US"/>
              <a:t>（</a:t>
            </a:r>
            <a:r>
              <a:rPr lang="en-US" altLang="ja-JP"/>
              <a:t>work stealing</a:t>
            </a:r>
            <a:r>
              <a:rPr lang="ja-JP" altLang="en-US"/>
              <a:t>）</a:t>
            </a:r>
            <a:r>
              <a:rPr lang="ko-KR" altLang="en-US"/>
              <a:t>이라고 부른다</a:t>
            </a:r>
            <a:r>
              <a:rPr lang="en-US" altLang="ko-KR"/>
              <a:t>.</a:t>
            </a:r>
            <a:endParaRPr lang="ja-JP" altLang="en-US"/>
          </a:p>
          <a:p>
            <a:r>
              <a:rPr lang="ko-KR" altLang="en-US"/>
              <a:t>또 모든 스레드의 로컬 큐가 비어 있다면 글로벌 큐에서 태스크를 가져와서 실행한다</a:t>
            </a:r>
            <a:r>
              <a:rPr lang="en-US" altLang="ko-KR"/>
              <a:t>.</a:t>
            </a:r>
            <a:endParaRPr lang="ja-JP" altLang="en-US"/>
          </a:p>
          <a:p>
            <a:endParaRPr lang="en-US" altLang="ko-KR"/>
          </a:p>
          <a:p>
            <a:r>
              <a:rPr lang="ko-KR" altLang="en-US"/>
              <a:t>로컬 큐에서 빼오면 다른 스레드에서의 스틸링과는 태스크 가져오는 방향이 달라진다</a:t>
            </a:r>
            <a:r>
              <a:rPr lang="en-US" altLang="ko-KR"/>
              <a:t>. </a:t>
            </a:r>
            <a:r>
              <a:rPr lang="ko-KR" altLang="en-US"/>
              <a:t>로컬의 경우에는 </a:t>
            </a:r>
            <a:r>
              <a:rPr lang="en-US" altLang="ja-JP"/>
              <a:t>FIFO</a:t>
            </a:r>
            <a:r>
              <a:rPr lang="ja-JP" altLang="en-US"/>
              <a:t>（</a:t>
            </a:r>
            <a:r>
              <a:rPr lang="en-US" altLang="ja-JP"/>
              <a:t>first in first out</a:t>
            </a:r>
            <a:r>
              <a:rPr lang="ja-JP" altLang="en-US"/>
              <a:t>）</a:t>
            </a:r>
            <a:r>
              <a:rPr lang="en-US" altLang="ja-JP"/>
              <a:t>, </a:t>
            </a:r>
            <a:r>
              <a:rPr lang="ko-KR" altLang="en-US"/>
              <a:t>스틸링 경우에는 </a:t>
            </a:r>
            <a:r>
              <a:rPr lang="en-US" altLang="ja-JP"/>
              <a:t>FILO</a:t>
            </a:r>
            <a:r>
              <a:rPr lang="ja-JP" altLang="en-US"/>
              <a:t>（</a:t>
            </a:r>
            <a:r>
              <a:rPr lang="en-US" altLang="ja-JP"/>
              <a:t>first in last out</a:t>
            </a:r>
            <a:r>
              <a:rPr lang="ja-JP" altLang="en-US"/>
              <a:t>）</a:t>
            </a:r>
            <a:r>
              <a:rPr lang="ko-KR" altLang="en-US"/>
              <a:t>로</a:t>
            </a:r>
            <a:r>
              <a:rPr lang="en-US" altLang="ja-JP"/>
              <a:t> </a:t>
            </a:r>
            <a:r>
              <a:rPr lang="ko-KR" altLang="en-US"/>
              <a:t>된다</a:t>
            </a:r>
            <a:r>
              <a:rPr lang="en-US" altLang="ko-KR"/>
              <a:t>. </a:t>
            </a:r>
            <a:r>
              <a:rPr lang="ko-KR" altLang="en-US"/>
              <a:t>이것에 의해 다음과 같은 효과를 얻을 수 있다</a:t>
            </a:r>
            <a:r>
              <a:rPr lang="en-US" altLang="ko-KR"/>
              <a:t>.</a:t>
            </a:r>
            <a:endParaRPr lang="ja-JP" altLang="en-US"/>
          </a:p>
          <a:p>
            <a:endParaRPr lang="en-US" altLang="ja-JP"/>
          </a:p>
          <a:p>
            <a:r>
              <a:rPr lang="ko-KR" altLang="en-US"/>
              <a:t>가져오는 위치가 바뀌므로 락을 최소한으로 누를 수 있다</a:t>
            </a:r>
            <a:endParaRPr lang="ja-JP" altLang="en-US"/>
          </a:p>
          <a:p>
            <a:r>
              <a:rPr lang="ko-KR" altLang="en-US"/>
              <a:t>로컬을 </a:t>
            </a:r>
            <a:r>
              <a:rPr lang="en-US" altLang="ja-JP"/>
              <a:t>FIFO </a:t>
            </a:r>
            <a:r>
              <a:rPr lang="ko-KR" altLang="en-US"/>
              <a:t>하므로 가까운 처리가 같은 스레드 내에서 실행될 가능성이 높아져거 메모리 캐시 사용률이 좋아진다</a:t>
            </a:r>
            <a:r>
              <a:rPr lang="en-US" altLang="ko-KR"/>
              <a:t>.</a:t>
            </a:r>
            <a:endParaRPr lang="ja-JP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태스크 추가와 가져오기</a:t>
            </a:r>
          </a:p>
        </p:txBody>
      </p:sp>
    </p:spTree>
    <p:extLst>
      <p:ext uri="{BB962C8B-B14F-4D97-AF65-F5344CB8AC3E}">
        <p14:creationId xmlns:p14="http://schemas.microsoft.com/office/powerpoint/2010/main" val="428984730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124744"/>
            <a:ext cx="78488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구 버전의</a:t>
            </a:r>
            <a:r>
              <a:rPr lang="en-US" altLang="ja-JP"/>
              <a:t>.NET Framework</a:t>
            </a:r>
            <a:r>
              <a:rPr lang="ko-KR" altLang="en-US"/>
              <a:t>에서는 각 애플리케이션 스레드의 글로벌 </a:t>
            </a:r>
            <a:r>
              <a:rPr lang="en-US" altLang="ja-JP"/>
              <a:t>FIFO </a:t>
            </a:r>
            <a:r>
              <a:rPr lang="ko-KR" altLang="en-US"/>
              <a:t>작업 큐가</a:t>
            </a:r>
            <a:r>
              <a:rPr lang="ja-JP" altLang="en-US"/>
              <a:t> </a:t>
            </a:r>
            <a:r>
              <a:rPr lang="en-US" altLang="ja-JP">
                <a:hlinkClick r:id="rId2"/>
              </a:rPr>
              <a:t>ThreadPool</a:t>
            </a:r>
            <a:r>
              <a:rPr lang="ja-JP" altLang="en-US"/>
              <a:t> </a:t>
            </a:r>
            <a:r>
              <a:rPr lang="ko-KR" altLang="en-US"/>
              <a:t>에 보존 되었다</a:t>
            </a:r>
            <a:r>
              <a:rPr lang="en-US" altLang="ko-KR"/>
              <a:t>. </a:t>
            </a:r>
            <a:r>
              <a:rPr lang="ko-KR" altLang="en-US"/>
              <a:t>프로그램이 </a:t>
            </a:r>
            <a:r>
              <a:rPr lang="en-US" altLang="ja-JP">
                <a:hlinkClick r:id="rId3"/>
              </a:rPr>
              <a:t>QueueUserWorkItem</a:t>
            </a:r>
            <a:r>
              <a:rPr lang="ja-JP" altLang="en-US"/>
              <a:t> </a:t>
            </a:r>
            <a:r>
              <a:rPr lang="en-US" altLang="ja-JP"/>
              <a:t>(</a:t>
            </a:r>
            <a:r>
              <a:rPr lang="ko-KR" altLang="en-US"/>
              <a:t>또는</a:t>
            </a:r>
            <a:r>
              <a:rPr lang="ja-JP" altLang="en-US"/>
              <a:t> </a:t>
            </a:r>
            <a:r>
              <a:rPr lang="en-US" altLang="ja-JP">
                <a:hlinkClick r:id="rId4"/>
              </a:rPr>
              <a:t>UnsafeQueueUserWorkItem</a:t>
            </a:r>
            <a:r>
              <a:rPr lang="en-US" altLang="ja-JP"/>
              <a:t>)</a:t>
            </a:r>
            <a:r>
              <a:rPr lang="ko-KR" altLang="en-US"/>
              <a:t>을 호출할 때마다 작업이 이 공유 큐에 배치된다</a:t>
            </a:r>
            <a:r>
              <a:rPr lang="en-US" altLang="ko-KR"/>
              <a:t>.</a:t>
            </a:r>
            <a:endParaRPr lang="en-US" altLang="ja-JP"/>
          </a:p>
          <a:p>
            <a:r>
              <a:rPr lang="ko-KR" altLang="en-US"/>
              <a:t>작업은 최종적으로 이 큐에서 빼내어 사용할 수 있도록 다음 스레드에 배치된다</a:t>
            </a:r>
            <a:r>
              <a:rPr lang="en-US" altLang="ko-KR"/>
              <a:t>.</a:t>
            </a:r>
          </a:p>
          <a:p>
            <a:endParaRPr lang="en-US" altLang="ja-JP"/>
          </a:p>
          <a:p>
            <a:r>
              <a:rPr lang="en-US" altLang="ja-JP"/>
              <a:t>.NET Framework 4</a:t>
            </a:r>
            <a:r>
              <a:rPr lang="ko-KR" altLang="en-US"/>
              <a:t>에서는 이 큐는 </a:t>
            </a:r>
            <a:r>
              <a:rPr lang="en-US" altLang="ja-JP"/>
              <a:t>ConcurrentQueue </a:t>
            </a:r>
            <a:r>
              <a:rPr lang="ko-KR" altLang="en-US"/>
              <a:t>클래스와 비슷한 제어가 필요없는 알고리즘을 사용하도록 개선되었다</a:t>
            </a:r>
            <a:r>
              <a:rPr lang="en-US" altLang="ko-KR"/>
              <a:t>.</a:t>
            </a:r>
            <a:r>
              <a:rPr lang="en-US" altLang="ja-JP"/>
              <a:t> </a:t>
            </a:r>
            <a:r>
              <a:rPr lang="en-US" altLang="ja-JP">
                <a:hlinkClick r:id="rId2"/>
              </a:rPr>
              <a:t>ThreadPool</a:t>
            </a:r>
            <a:r>
              <a:rPr lang="ko-KR" altLang="en-US"/>
              <a:t>에서는 이 락이 없는 구현 사용하여 작업항목을 큐에 넣거나 큐에서 삭제할때 소비하는 시간을 단축한다</a:t>
            </a:r>
            <a:r>
              <a:rPr lang="en-US" altLang="ko-KR"/>
              <a:t>.</a:t>
            </a:r>
            <a:r>
              <a:rPr lang="ja-JP" altLang="en-US"/>
              <a:t> </a:t>
            </a:r>
            <a:r>
              <a:rPr lang="ko-KR" altLang="en-US"/>
              <a:t>이 성능상의 이점은 </a:t>
            </a:r>
            <a:r>
              <a:rPr lang="en-US" altLang="ja-JP">
                <a:hlinkClick r:id="rId2"/>
              </a:rPr>
              <a:t>ThreadPool</a:t>
            </a:r>
            <a:r>
              <a:rPr lang="ko-KR" altLang="en-US"/>
              <a:t>을 사용하는 모든 프로그램에 도움을 준다</a:t>
            </a:r>
            <a:r>
              <a:rPr lang="en-US" altLang="ko-KR"/>
              <a:t>.</a:t>
            </a:r>
            <a:endParaRPr lang="ja-JP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50590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락 프리 </a:t>
            </a:r>
            <a:r>
              <a:rPr lang="en-US" altLang="ko-KR" sz="3600" b="1"/>
              <a:t>ThreadPool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124793161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484784"/>
            <a:ext cx="8224832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void QueueTasks()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 // TaskA is a top level task.</a:t>
            </a:r>
          </a:p>
          <a:p>
            <a:r>
              <a:rPr lang="en-US" altLang="ko-KR" sz="1400"/>
              <a:t>    Task taskA = Task.Factory.StartNew( () =&gt;</a:t>
            </a:r>
          </a:p>
          <a:p>
            <a:r>
              <a:rPr lang="en-US" altLang="ko-KR" sz="1400"/>
              <a:t>    {                </a:t>
            </a:r>
          </a:p>
          <a:p>
            <a:r>
              <a:rPr lang="en-US" altLang="ko-KR" sz="1400"/>
              <a:t>        Console.WriteLine("I was enqueued on the thread pool's global queue."); </a:t>
            </a:r>
          </a:p>
          <a:p>
            <a:endParaRPr lang="en-US" altLang="ko-KR" sz="1400"/>
          </a:p>
          <a:p>
            <a:r>
              <a:rPr lang="en-US" altLang="ko-KR" sz="1400"/>
              <a:t>        // TaskB is a nested task and TaskC is a child task. Both go to local queue.</a:t>
            </a:r>
          </a:p>
          <a:p>
            <a:r>
              <a:rPr lang="en-US" altLang="ko-KR" sz="1400"/>
              <a:t>        Task taskB = new Task( ()=&gt; Console.WriteLine("I was enqueued on the local queue."));</a:t>
            </a:r>
          </a:p>
          <a:p>
            <a:r>
              <a:rPr lang="en-US" altLang="ko-KR" sz="1400"/>
              <a:t>        Task taskC = new Task(() =&gt; Console.WriteLine("I was enqueued on the local queue, too."),</a:t>
            </a:r>
          </a:p>
          <a:p>
            <a:r>
              <a:rPr lang="en-US" altLang="ko-KR" sz="1400"/>
              <a:t>                                TaskCreationOptions.AttachedToParent);</a:t>
            </a:r>
          </a:p>
          <a:p>
            <a:endParaRPr lang="en-US" altLang="ko-KR" sz="1400"/>
          </a:p>
          <a:p>
            <a:r>
              <a:rPr lang="en-US" altLang="ko-KR" sz="1400"/>
              <a:t>        taskB.Start();</a:t>
            </a:r>
          </a:p>
          <a:p>
            <a:r>
              <a:rPr lang="en-US" altLang="ko-KR" sz="1400"/>
              <a:t>        taskC.Start();</a:t>
            </a:r>
          </a:p>
          <a:p>
            <a:endParaRPr lang="en-US" altLang="ko-KR" sz="1400"/>
          </a:p>
          <a:p>
            <a:r>
              <a:rPr lang="en-US" altLang="ko-KR" sz="1400"/>
              <a:t>    });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251520" y="350590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글로벌 큐와 로컬큐의 태스크</a:t>
            </a:r>
          </a:p>
        </p:txBody>
      </p:sp>
    </p:spTree>
    <p:extLst>
      <p:ext uri="{BB962C8B-B14F-4D97-AF65-F5344CB8AC3E}">
        <p14:creationId xmlns:p14="http://schemas.microsoft.com/office/powerpoint/2010/main" val="111718542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3528" y="1196752"/>
            <a:ext cx="84249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경우에 따라서 태스크가 대기하고 있을 때 대기 조작을 실행하고 있는 스레드에서 태스크가 동기적으로 실행되는 경우가 있다</a:t>
            </a:r>
            <a:r>
              <a:rPr lang="en-US" altLang="ko-KR"/>
              <a:t>.</a:t>
            </a:r>
          </a:p>
          <a:p>
            <a:r>
              <a:rPr lang="ko-KR" altLang="en-US"/>
              <a:t>이것은 성능상으로 향상이 있다</a:t>
            </a:r>
            <a:r>
              <a:rPr lang="en-US" altLang="ko-KR"/>
              <a:t>.</a:t>
            </a:r>
          </a:p>
          <a:p>
            <a:endParaRPr lang="en-US" altLang="ja-JP"/>
          </a:p>
          <a:p>
            <a:endParaRPr lang="en-US" altLang="ja-JP"/>
          </a:p>
          <a:p>
            <a:r>
              <a:rPr lang="ko-KR" altLang="en-US"/>
              <a:t>이 처리가 끝나지 않으면 블럭되고 있는 기존의 스레드를 활용하는 것으로 추가 스레드가 필요 없기 때문이다</a:t>
            </a:r>
            <a:r>
              <a:rPr lang="en-US" altLang="ko-KR"/>
              <a:t>.</a:t>
            </a:r>
          </a:p>
          <a:p>
            <a:r>
              <a:rPr lang="ko-KR" altLang="en-US"/>
              <a:t>태스크 인라인 전개는 관련된 스레드의 로컬 큐에서 대기 대상이 발견된 경우에만 행해진다</a:t>
            </a:r>
            <a:r>
              <a:rPr lang="en-US" altLang="ko-KR"/>
              <a:t>. </a:t>
            </a:r>
            <a:r>
              <a:rPr lang="ko-KR" altLang="en-US"/>
              <a:t>이것은 재입에 의한 에러를 막기 위함이다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350590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태스크의 인라인 전개</a:t>
            </a:r>
          </a:p>
        </p:txBody>
      </p:sp>
    </p:spTree>
    <p:extLst>
      <p:ext uri="{BB962C8B-B14F-4D97-AF65-F5344CB8AC3E}">
        <p14:creationId xmlns:p14="http://schemas.microsoft.com/office/powerpoint/2010/main" val="275125284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5536" y="1268760"/>
            <a:ext cx="7560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Task </a:t>
            </a:r>
            <a:r>
              <a:rPr lang="ko-KR" altLang="en-US"/>
              <a:t>클래스에서는 태스크 시작 시에 </a:t>
            </a:r>
            <a:r>
              <a:rPr lang="en-US" altLang="ja-JP"/>
              <a:t>TaskScheduler</a:t>
            </a:r>
            <a:r>
              <a:rPr lang="ko-KR" altLang="en-US"/>
              <a:t>를 넘기는 것으로 태스크의 실행 방법을 어느 정도 유연하게 제어할 수 있다</a:t>
            </a:r>
            <a:r>
              <a:rPr lang="en-US" altLang="ko-KR"/>
              <a:t>.</a:t>
            </a:r>
            <a:endParaRPr lang="en-US" altLang="ja-JP"/>
          </a:p>
          <a:p>
            <a:endParaRPr lang="ja-JP" altLang="en-US"/>
          </a:p>
          <a:p>
            <a:r>
              <a:rPr lang="ko-KR" altLang="en-US"/>
              <a:t>특별히 지정하지 않는 경우 태스크는 스레드풀 상에서 실행된다</a:t>
            </a:r>
            <a:r>
              <a:rPr lang="en-US" altLang="ko-KR"/>
              <a:t>. </a:t>
            </a:r>
            <a:r>
              <a:rPr lang="ko-KR" altLang="en-US"/>
              <a:t>특정 스레드 상에서 실행할 필요가 있는 처리가 있으면 그 특정 스레드에 태스크를 던질 필요가 있다</a:t>
            </a:r>
            <a:r>
              <a:rPr lang="en-US" altLang="ko-KR"/>
              <a:t>. </a:t>
            </a:r>
            <a:r>
              <a:rPr lang="ko-KR" altLang="en-US"/>
              <a:t>이와 같은 경우에 </a:t>
            </a:r>
            <a:r>
              <a:rPr lang="en-US" altLang="ja-JP"/>
              <a:t>TaskScheduler</a:t>
            </a:r>
            <a:r>
              <a:rPr lang="ko-KR" altLang="en-US"/>
              <a:t>를 사용한다</a:t>
            </a:r>
            <a:r>
              <a:rPr lang="en-US" altLang="ko-KR"/>
              <a:t>.</a:t>
            </a:r>
            <a:endParaRPr lang="ja-JP" altLang="en-US"/>
          </a:p>
        </p:txBody>
      </p:sp>
      <p:sp>
        <p:nvSpPr>
          <p:cNvPr id="4" name="직사각형 3"/>
          <p:cNvSpPr/>
          <p:nvPr/>
        </p:nvSpPr>
        <p:spPr>
          <a:xfrm>
            <a:off x="755576" y="3623021"/>
            <a:ext cx="7632848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var t = new Task(() =&gt; { /* </a:t>
            </a:r>
            <a:r>
              <a:rPr lang="ko-KR" altLang="en-US"/>
              <a:t>생략 *</a:t>
            </a:r>
            <a:r>
              <a:rPr lang="en-US" altLang="ko-KR"/>
              <a:t>/ });</a:t>
            </a:r>
          </a:p>
          <a:p>
            <a:endParaRPr lang="en-US" altLang="ko-KR"/>
          </a:p>
          <a:p>
            <a:r>
              <a:rPr lang="en-US" altLang="ko-KR"/>
              <a:t>// </a:t>
            </a:r>
            <a:r>
              <a:rPr lang="ko-KR" altLang="en-US"/>
              <a:t>태스크 실행 장소를 제어하기 위해 명시적으로 </a:t>
            </a:r>
            <a:r>
              <a:rPr lang="en-US" altLang="ko-KR"/>
              <a:t>TaskScheduler</a:t>
            </a:r>
            <a:r>
              <a:rPr lang="ko-KR" altLang="en-US"/>
              <a:t>를 지정</a:t>
            </a:r>
          </a:p>
          <a:p>
            <a:r>
              <a:rPr lang="en-US" altLang="ko-KR"/>
              <a:t>t.Start(TaskScheduler.FromCurrentSynchronizationContext());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35059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유연한 스케쥴링</a:t>
            </a:r>
          </a:p>
        </p:txBody>
      </p:sp>
    </p:spTree>
    <p:extLst>
      <p:ext uri="{BB962C8B-B14F-4D97-AF65-F5344CB8AC3E}">
        <p14:creationId xmlns:p14="http://schemas.microsoft.com/office/powerpoint/2010/main" val="293242743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87486" y="1268760"/>
            <a:ext cx="7704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>
                <a:hlinkClick r:id="rId2"/>
              </a:rPr>
              <a:t>TaskScheduler.FromCurrentSynchronizationContext</a:t>
            </a:r>
            <a:r>
              <a:rPr lang="ja-JP" altLang="en-US"/>
              <a:t> </a:t>
            </a:r>
            <a:r>
              <a:rPr lang="ko-KR" altLang="en-US"/>
              <a:t>메소드를 사용하면 태스크가 특정 스레드에서 실행되도록 스케쥴 할 수 있다</a:t>
            </a:r>
            <a:r>
              <a:rPr lang="en-US" altLang="ko-KR"/>
              <a:t>.</a:t>
            </a:r>
          </a:p>
          <a:p>
            <a:endParaRPr lang="en-US" altLang="ja-JP"/>
          </a:p>
          <a:p>
            <a:r>
              <a:rPr lang="ko-KR" altLang="en-US"/>
              <a:t>이것은 </a:t>
            </a:r>
            <a:r>
              <a:rPr lang="en-US" altLang="ja-JP"/>
              <a:t>Windows </a:t>
            </a:r>
            <a:r>
              <a:rPr lang="en-US" altLang="ko-KR"/>
              <a:t>Form</a:t>
            </a:r>
            <a:r>
              <a:rPr lang="ko-KR" altLang="en-US"/>
              <a:t> 이나</a:t>
            </a:r>
            <a:r>
              <a:rPr lang="ja-JP" altLang="en-US"/>
              <a:t> </a:t>
            </a:r>
            <a:r>
              <a:rPr lang="en-US" altLang="ja-JP"/>
              <a:t>Windows Presentation Foundation </a:t>
            </a:r>
            <a:r>
              <a:rPr lang="ko-KR" altLang="en-US"/>
              <a:t>등의 프레임워크에 도움이 된다</a:t>
            </a:r>
            <a:r>
              <a:rPr lang="en-US" altLang="ko-KR"/>
              <a:t>. </a:t>
            </a:r>
            <a:r>
              <a:rPr lang="ko-KR" altLang="en-US"/>
              <a:t>이들 프레임워크에서는 많은 경우 유저 인터페이스 오브젝트로의 접근이 그 </a:t>
            </a:r>
            <a:r>
              <a:rPr lang="en-US" altLang="ko-KR"/>
              <a:t>UI </a:t>
            </a:r>
            <a:r>
              <a:rPr lang="ko-KR" altLang="en-US"/>
              <a:t>오브젝트가 만들어진 스레드에서만 실행 되도록 코드를 제어하기</a:t>
            </a:r>
            <a:r>
              <a:rPr lang="en-US" altLang="ko-KR"/>
              <a:t> </a:t>
            </a:r>
            <a:r>
              <a:rPr lang="ko-KR" altLang="en-US"/>
              <a:t>때문이다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자세한 사용 방법은 </a:t>
            </a:r>
            <a:r>
              <a:rPr lang="en-US" altLang="ko-KR"/>
              <a:t>MSDN</a:t>
            </a:r>
            <a:r>
              <a:rPr lang="ko-KR" altLang="en-US"/>
              <a:t>의 </a:t>
            </a:r>
            <a:r>
              <a:rPr lang="ja-JP" altLang="en-US"/>
              <a:t>「</a:t>
            </a:r>
            <a:r>
              <a:rPr lang="ko-KR" altLang="en-US">
                <a:hlinkClick r:id="rId3"/>
              </a:rPr>
              <a:t>지정된 동기 컨텍스트에서 작업을 스케쥴 하기</a:t>
            </a:r>
            <a:r>
              <a:rPr lang="ja-JP" altLang="en-US"/>
              <a:t>」</a:t>
            </a:r>
            <a:r>
              <a:rPr lang="ko-KR" altLang="en-US"/>
              <a:t>를 참고해라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35059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동기 컨택스트 지정</a:t>
            </a:r>
          </a:p>
        </p:txBody>
      </p:sp>
    </p:spTree>
    <p:extLst>
      <p:ext uri="{BB962C8B-B14F-4D97-AF65-F5344CB8AC3E}">
        <p14:creationId xmlns:p14="http://schemas.microsoft.com/office/powerpoint/2010/main" val="293242743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430385"/>
            <a:ext cx="6768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/>
              <a:t>PLINQ</a:t>
            </a:r>
            <a:endParaRPr lang="ko-KR" altLang="en-US" sz="8000" b="1"/>
          </a:p>
        </p:txBody>
      </p:sp>
    </p:spTree>
    <p:extLst>
      <p:ext uri="{BB962C8B-B14F-4D97-AF65-F5344CB8AC3E}">
        <p14:creationId xmlns:p14="http://schemas.microsoft.com/office/powerpoint/2010/main" val="222046306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1268760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PLINQ</a:t>
            </a:r>
            <a:r>
              <a:rPr lang="ko-KR" altLang="en-US"/>
              <a:t>라는 것은 </a:t>
            </a:r>
            <a:r>
              <a:rPr lang="en-US" altLang="ja-JP"/>
              <a:t>LINQ</a:t>
            </a:r>
            <a:r>
              <a:rPr lang="ko-KR" altLang="en-US"/>
              <a:t>를 병렬 처리 시키기 위한 기능</a:t>
            </a:r>
            <a:r>
              <a:rPr lang="en-US" altLang="ko-KR"/>
              <a:t>.</a:t>
            </a:r>
            <a:endParaRPr lang="ja-JP" altLang="en-US"/>
          </a:p>
          <a:p>
            <a:r>
              <a:rPr lang="ko-KR" altLang="en-US"/>
              <a:t>보통 </a:t>
            </a:r>
            <a:r>
              <a:rPr lang="en-US" altLang="ja-JP"/>
              <a:t>LINQ </a:t>
            </a:r>
            <a:r>
              <a:rPr lang="ko-KR" altLang="en-US"/>
              <a:t>쿼리를 </a:t>
            </a:r>
            <a:r>
              <a:rPr lang="en-US" altLang="ja-JP"/>
              <a:t>PLINQ </a:t>
            </a:r>
            <a:r>
              <a:rPr lang="ko-KR" altLang="en-US"/>
              <a:t>대응하기 위한 방법은 아주 간단하다</a:t>
            </a:r>
            <a:r>
              <a:rPr lang="en-US" altLang="ko-KR"/>
              <a:t>.</a:t>
            </a:r>
          </a:p>
          <a:p>
            <a:endParaRPr lang="en-US" altLang="ja-JP"/>
          </a:p>
          <a:p>
            <a:r>
              <a:rPr lang="en-US" altLang="ja-JP"/>
              <a:t>from </a:t>
            </a:r>
            <a:r>
              <a:rPr lang="ko-KR" altLang="en-US"/>
              <a:t>문에 소스 시퀸스를 지정할 때 </a:t>
            </a:r>
            <a:r>
              <a:rPr lang="en-US" altLang="ja-JP"/>
              <a:t>AsParallel()</a:t>
            </a:r>
            <a:r>
              <a:rPr lang="ko-KR" altLang="en-US"/>
              <a:t>를 지정한다</a:t>
            </a:r>
            <a:r>
              <a:rPr lang="en-US" altLang="ko-KR"/>
              <a:t>.</a:t>
            </a:r>
            <a:endParaRPr lang="en-US" altLang="ja-JP"/>
          </a:p>
          <a:p>
            <a:r>
              <a:rPr lang="ko-KR" altLang="en-US"/>
              <a:t>이것만으로 이 </a:t>
            </a:r>
            <a:r>
              <a:rPr lang="en-US" altLang="ja-JP"/>
              <a:t>LINQ</a:t>
            </a:r>
            <a:r>
              <a:rPr lang="ja-JP" altLang="en-US"/>
              <a:t> </a:t>
            </a:r>
            <a:r>
              <a:rPr lang="ko-KR" altLang="en-US"/>
              <a:t>쿼리가 병렬 처리가 된다</a:t>
            </a:r>
            <a:r>
              <a:rPr lang="en-US" altLang="ko-KR"/>
              <a:t>.</a:t>
            </a:r>
            <a:endParaRPr lang="ja-JP" altLang="en-US"/>
          </a:p>
        </p:txBody>
      </p:sp>
      <p:sp>
        <p:nvSpPr>
          <p:cNvPr id="3" name="직사각형 2"/>
          <p:cNvSpPr/>
          <p:nvPr/>
        </p:nvSpPr>
        <p:spPr>
          <a:xfrm>
            <a:off x="2132856" y="3068960"/>
            <a:ext cx="4662264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var query = from x in numbers</a:t>
            </a:r>
          </a:p>
          <a:p>
            <a:r>
              <a:rPr lang="en-US" altLang="ko-KR"/>
              <a:t>                    select Math.Pow(x, 2);</a:t>
            </a:r>
          </a:p>
          <a:p>
            <a:r>
              <a:rPr lang="en-US" altLang="ko-KR"/>
              <a:t>					</a:t>
            </a:r>
          </a:p>
          <a:p>
            <a:r>
              <a:rPr lang="en-US" altLang="ko-KR"/>
              <a:t>var query = from x in numbers.AsParallel()</a:t>
            </a:r>
          </a:p>
          <a:p>
            <a:r>
              <a:rPr lang="en-US" altLang="ko-KR"/>
              <a:t>                    select Math.Pow(x, 2);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35059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PLINQ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275125284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692696"/>
            <a:ext cx="8352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PLINQ</a:t>
            </a:r>
            <a:r>
              <a:rPr lang="ko-KR" altLang="en-US"/>
              <a:t>에서는 내부에서 </a:t>
            </a:r>
            <a:r>
              <a:rPr lang="en-US" altLang="ja-JP">
                <a:hlinkClick r:id="rId2"/>
              </a:rPr>
              <a:t>TPL</a:t>
            </a:r>
            <a:r>
              <a:rPr lang="ja-JP" altLang="en-US"/>
              <a:t>（</a:t>
            </a:r>
            <a:r>
              <a:rPr lang="ko-KR" altLang="en-US"/>
              <a:t>태스크 병렬 라이브러리</a:t>
            </a:r>
            <a:r>
              <a:rPr lang="ja-JP" altLang="en-US"/>
              <a:t>）</a:t>
            </a:r>
            <a:r>
              <a:rPr lang="ko-KR" altLang="en-US"/>
              <a:t>가 병렬 처리를 하고 있다</a:t>
            </a:r>
            <a:r>
              <a:rPr lang="en-US" altLang="ko-KR"/>
              <a:t>.</a:t>
            </a:r>
            <a:r>
              <a:rPr lang="ja-JP" altLang="en-US"/>
              <a:t> </a:t>
            </a:r>
          </a:p>
          <a:p>
            <a:endParaRPr lang="en-US" altLang="ja-JP"/>
          </a:p>
          <a:p>
            <a:r>
              <a:rPr lang="ko-KR" altLang="en-US"/>
              <a:t>실제로 쿼리를 병렬 처리 할지 여부는 </a:t>
            </a:r>
            <a:r>
              <a:rPr lang="en-US" altLang="ja-JP">
                <a:hlinkClick r:id="rId2"/>
              </a:rPr>
              <a:t>TPL</a:t>
            </a:r>
            <a:r>
              <a:rPr lang="ko-KR" altLang="en-US"/>
              <a:t>이 결정한다</a:t>
            </a:r>
            <a:r>
              <a:rPr lang="en-US" altLang="ko-KR"/>
              <a:t>.</a:t>
            </a:r>
          </a:p>
          <a:p>
            <a:r>
              <a:rPr lang="ko-KR" altLang="en-US"/>
              <a:t>그러므로 </a:t>
            </a:r>
            <a:r>
              <a:rPr lang="en-US" altLang="ja-JP"/>
              <a:t>AsParallel()</a:t>
            </a:r>
            <a:r>
              <a:rPr lang="ko-KR" altLang="en-US"/>
              <a:t>를 지정하여 병렬 처리를 하도록 지정하여도 병렬 처리 되지 않는 경우도 있다</a:t>
            </a:r>
            <a:r>
              <a:rPr lang="en-US" altLang="ko-KR"/>
              <a:t>.</a:t>
            </a:r>
          </a:p>
          <a:p>
            <a:r>
              <a:rPr lang="en-US" altLang="ja-JP">
                <a:hlinkClick r:id="rId2"/>
              </a:rPr>
              <a:t>TPL</a:t>
            </a:r>
            <a:r>
              <a:rPr lang="ko-KR" altLang="en-US"/>
              <a:t>이 병렬 처리 하는 것보다 동기처리 하는 것이 빠르다고 판단하는 경우이다</a:t>
            </a:r>
            <a:r>
              <a:rPr lang="en-US" altLang="ko-KR"/>
              <a:t>.</a:t>
            </a:r>
          </a:p>
          <a:p>
            <a:endParaRPr lang="en-US" altLang="ja-JP"/>
          </a:p>
          <a:p>
            <a:r>
              <a:rPr lang="en-US" altLang="ja-JP"/>
              <a:t>PLINQ</a:t>
            </a:r>
            <a:r>
              <a:rPr lang="ko-KR" altLang="en-US"/>
              <a:t>에는 강제적으로 병렬 처리 모드를 설정하는 모드를 지정할 수 있다</a:t>
            </a:r>
            <a:r>
              <a:rPr lang="en-US" altLang="ko-KR"/>
              <a:t>.</a:t>
            </a:r>
          </a:p>
          <a:p>
            <a:endParaRPr lang="en-US" altLang="ja-JP"/>
          </a:p>
          <a:p>
            <a:r>
              <a:rPr lang="en-US" altLang="ja-JP"/>
              <a:t>WithExecutionMode</a:t>
            </a:r>
            <a:r>
              <a:rPr lang="ja-JP" altLang="en-US"/>
              <a:t> </a:t>
            </a:r>
            <a:r>
              <a:rPr lang="ko-KR" altLang="en-US"/>
              <a:t>메소드</a:t>
            </a:r>
            <a:endParaRPr lang="en-US" altLang="ja-JP"/>
          </a:p>
          <a:p>
            <a:r>
              <a:rPr lang="en-US" altLang="ja-JP"/>
              <a:t>ParallelExecutionMode.ForceParallelism</a:t>
            </a:r>
            <a:r>
              <a:rPr lang="ko-KR" altLang="en-US"/>
              <a:t>을 지정하는 것으로 강제적으로 병렬 처리 모드로 만든다</a:t>
            </a:r>
            <a:r>
              <a:rPr lang="en-US" altLang="ko-KR"/>
              <a:t>.</a:t>
            </a:r>
            <a:endParaRPr lang="ja-JP" altLang="en-US"/>
          </a:p>
        </p:txBody>
      </p:sp>
      <p:sp>
        <p:nvSpPr>
          <p:cNvPr id="3" name="직사각형 2"/>
          <p:cNvSpPr/>
          <p:nvPr/>
        </p:nvSpPr>
        <p:spPr>
          <a:xfrm>
            <a:off x="906405" y="4365104"/>
            <a:ext cx="7632848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var query = from x in numbers.AsParallel().WithExecutionMode(ParallelExecutionMode.ForceParallelism)</a:t>
            </a:r>
          </a:p>
          <a:p>
            <a:r>
              <a:rPr lang="en-US" altLang="ko-KR"/>
              <a:t>                    select Math.Pow(x, 2);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25284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196752"/>
            <a:ext cx="73448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PLINQ</a:t>
            </a:r>
            <a:r>
              <a:rPr lang="ko-KR" altLang="en-US"/>
              <a:t>에서는 병렬 처리를 하는 처리를 고속화하기 위해 기본적으로 결과 순서는 유지하지 않는다</a:t>
            </a:r>
            <a:r>
              <a:rPr lang="en-US" altLang="ko-KR"/>
              <a:t>.</a:t>
            </a:r>
          </a:p>
          <a:p>
            <a:endParaRPr lang="en-US" altLang="ja-JP"/>
          </a:p>
          <a:p>
            <a:r>
              <a:rPr lang="en-US" altLang="ja-JP"/>
              <a:t>LINQ To Object</a:t>
            </a:r>
            <a:r>
              <a:rPr lang="ko-KR" altLang="en-US"/>
              <a:t>에서는 기본으로 순서는 유지 된다</a:t>
            </a:r>
            <a:r>
              <a:rPr lang="en-US" altLang="ko-KR"/>
              <a:t>.</a:t>
            </a:r>
          </a:p>
          <a:p>
            <a:r>
              <a:rPr lang="en-US" altLang="ja-JP"/>
              <a:t>PLINQ</a:t>
            </a:r>
            <a:r>
              <a:rPr lang="ko-KR" altLang="en-US"/>
              <a:t>에 결과 순서를 유지하려면 </a:t>
            </a:r>
            <a:r>
              <a:rPr lang="ja-JP" altLang="en-US"/>
              <a:t>「</a:t>
            </a:r>
            <a:r>
              <a:rPr lang="en-US" altLang="ja-JP"/>
              <a:t>AsOrdered</a:t>
            </a:r>
            <a:r>
              <a:rPr lang="ja-JP" altLang="en-US"/>
              <a:t>」 </a:t>
            </a:r>
            <a:r>
              <a:rPr lang="ko-KR" altLang="en-US"/>
              <a:t>메소드를 이용한다</a:t>
            </a:r>
            <a:r>
              <a:rPr lang="en-US" altLang="ko-KR"/>
              <a:t>.</a:t>
            </a:r>
            <a:endParaRPr lang="ja-JP" altLang="en-US"/>
          </a:p>
        </p:txBody>
      </p:sp>
      <p:sp>
        <p:nvSpPr>
          <p:cNvPr id="3" name="직사각형 2"/>
          <p:cNvSpPr/>
          <p:nvPr/>
        </p:nvSpPr>
        <p:spPr>
          <a:xfrm>
            <a:off x="1475656" y="3170454"/>
            <a:ext cx="583264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var query = from x in numbers.AsParallel().AsOrdered()</a:t>
            </a:r>
          </a:p>
          <a:p>
            <a:r>
              <a:rPr lang="en-US" altLang="ko-KR"/>
              <a:t>                        select Math.Pow(x, 2);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25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593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포그라운드와 백그라운드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1340768"/>
            <a:ext cx="82360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직접 만든 스레드는 보통 포그라운드 스레드이다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포그라운드가 스레드가 하나라도 실행 중이라면 프로그램은 종료 되지 않는다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모든 포그라운드 스레드가 종료되어 프로그램이 종료될 때 백그라운드 스레드가 실행 중인라면 백그라운드 스레드는 강제 종료된다</a:t>
            </a:r>
            <a:r>
              <a:rPr lang="en-US" altLang="ko-KR"/>
              <a:t>.</a:t>
            </a:r>
            <a:endParaRPr lang="ko-KR" altLang="ko-KR"/>
          </a:p>
        </p:txBody>
      </p:sp>
      <p:sp>
        <p:nvSpPr>
          <p:cNvPr id="4" name="직사각형 3"/>
          <p:cNvSpPr/>
          <p:nvPr/>
        </p:nvSpPr>
        <p:spPr>
          <a:xfrm>
            <a:off x="971600" y="2996952"/>
            <a:ext cx="66967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class PriorityTest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static void Main (string[] args)</a:t>
            </a:r>
          </a:p>
          <a:p>
            <a:r>
              <a:rPr lang="en-US" altLang="ko-KR"/>
              <a:t>  {</a:t>
            </a:r>
          </a:p>
          <a:p>
            <a:r>
              <a:rPr lang="en-US" altLang="ko-KR"/>
              <a:t>     Thread worker = new Thread ( () =&gt; Console.ReadLine() );</a:t>
            </a:r>
          </a:p>
          <a:p>
            <a:r>
              <a:rPr lang="en-US" altLang="ko-KR"/>
              <a:t>     </a:t>
            </a:r>
          </a:p>
          <a:p>
            <a:r>
              <a:rPr lang="en-US" altLang="ko-KR"/>
              <a:t>     if (args.Length &gt; 0) </a:t>
            </a:r>
            <a:br>
              <a:rPr lang="en-US" altLang="ko-KR"/>
            </a:br>
            <a:r>
              <a:rPr lang="en-US" altLang="ko-KR"/>
              <a:t>        </a:t>
            </a:r>
            <a:r>
              <a:rPr lang="en-US" altLang="ko-KR" b="1"/>
              <a:t>worker.IsBackground = true;</a:t>
            </a:r>
          </a:p>
          <a:p>
            <a:r>
              <a:rPr lang="en-US" altLang="ko-KR"/>
              <a:t>     </a:t>
            </a:r>
          </a:p>
          <a:p>
            <a:r>
              <a:rPr lang="en-US" altLang="ko-KR"/>
              <a:t>     worker.Start();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39952" y="5445224"/>
            <a:ext cx="46221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인수와 함께 프로그램을 실행하면 </a:t>
            </a:r>
            <a:r>
              <a:rPr lang="en-US" altLang="ko-KR" sz="1400"/>
              <a:t>worker </a:t>
            </a:r>
            <a:r>
              <a:rPr lang="ko-KR" altLang="en-US" sz="1400"/>
              <a:t>스레드가 백그라운드 스레드가 되어서 메인 스레드가 종료되면서 같이 종료된다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반대로 인수가 없으면 포그라운드 스레드가 되어서 </a:t>
            </a:r>
            <a:r>
              <a:rPr lang="en-US" altLang="ko-KR" sz="1400"/>
              <a:t>worker</a:t>
            </a:r>
            <a:r>
              <a:rPr lang="ko-KR" altLang="en-US" sz="1400"/>
              <a:t>가 종료될 때까지 프로그램 종료는 대기</a:t>
            </a:r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1052736"/>
            <a:ext cx="72728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PLINQ</a:t>
            </a:r>
            <a:r>
              <a:rPr lang="ko-KR" altLang="en-US"/>
              <a:t>에서는 병렬 처리를 할 때 내부에서 이용되는 태스크의 최대수를 지정할 수 있다</a:t>
            </a:r>
            <a:r>
              <a:rPr lang="en-US" altLang="ko-KR"/>
              <a:t>.</a:t>
            </a:r>
          </a:p>
          <a:p>
            <a:endParaRPr lang="en-US" altLang="ja-JP"/>
          </a:p>
          <a:p>
            <a:r>
              <a:rPr lang="en-US" altLang="ja-JP"/>
              <a:t>WithDegreeOfParallelism</a:t>
            </a:r>
            <a:r>
              <a:rPr lang="ja-JP" altLang="en-US"/>
              <a:t> </a:t>
            </a:r>
            <a:r>
              <a:rPr lang="ko-KR" altLang="en-US"/>
              <a:t>메소드</a:t>
            </a:r>
            <a:endParaRPr lang="en-US" altLang="ko-KR"/>
          </a:p>
          <a:p>
            <a:r>
              <a:rPr lang="ko-KR" altLang="en-US"/>
              <a:t>인수에는 태스크의 최대 수를 지정한다</a:t>
            </a:r>
            <a:r>
              <a:rPr lang="en-US" altLang="ko-KR"/>
              <a:t>. </a:t>
            </a:r>
            <a:r>
              <a:rPr lang="ko-KR" altLang="en-US"/>
              <a:t>머신 </a:t>
            </a:r>
            <a:r>
              <a:rPr lang="en-US" altLang="ko-KR"/>
              <a:t>CPU </a:t>
            </a:r>
            <a:r>
              <a:rPr lang="ko-KR" altLang="en-US"/>
              <a:t>수에 맞추면 최적화 할 수 있다</a:t>
            </a:r>
            <a:r>
              <a:rPr lang="en-US" altLang="ko-KR"/>
              <a:t>.</a:t>
            </a:r>
            <a:endParaRPr lang="ja-JP" altLang="en-US"/>
          </a:p>
        </p:txBody>
      </p:sp>
      <p:sp>
        <p:nvSpPr>
          <p:cNvPr id="3" name="직사각형 2"/>
          <p:cNvSpPr/>
          <p:nvPr/>
        </p:nvSpPr>
        <p:spPr>
          <a:xfrm>
            <a:off x="1763688" y="3161664"/>
            <a:ext cx="5328592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var query = from x in numbers.AsParallel().WithDegreeOfParallelism(2)</a:t>
            </a:r>
          </a:p>
          <a:p>
            <a:r>
              <a:rPr lang="en-US" altLang="ko-KR"/>
              <a:t>                    select Math.Pow(x, 2);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692696"/>
            <a:ext cx="82809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PLINQ</a:t>
            </a:r>
            <a:r>
              <a:rPr lang="ko-KR" altLang="en-US"/>
              <a:t>에서는 결과를 버퍼링 할지 여부를 지정할 수 있다</a:t>
            </a:r>
            <a:r>
              <a:rPr lang="en-US" altLang="ko-KR"/>
              <a:t>.</a:t>
            </a:r>
          </a:p>
          <a:p>
            <a:endParaRPr lang="en-US" altLang="ja-JP"/>
          </a:p>
          <a:p>
            <a:r>
              <a:rPr lang="en-US" altLang="ja-JP"/>
              <a:t>WithMergeOptions</a:t>
            </a:r>
            <a:r>
              <a:rPr lang="ja-JP" altLang="en-US"/>
              <a:t> </a:t>
            </a:r>
            <a:r>
              <a:rPr lang="ko-KR" altLang="en-US"/>
              <a:t>메소드</a:t>
            </a:r>
            <a:endParaRPr lang="en-US" altLang="ko-KR"/>
          </a:p>
          <a:p>
            <a:r>
              <a:rPr lang="ko-KR" altLang="en-US"/>
              <a:t>기본은 </a:t>
            </a:r>
            <a:r>
              <a:rPr lang="ja-JP" altLang="en-US"/>
              <a:t>「</a:t>
            </a:r>
            <a:r>
              <a:rPr lang="en-US" altLang="ja-JP"/>
              <a:t>AutoBuffered</a:t>
            </a:r>
            <a:r>
              <a:rPr lang="ja-JP" altLang="en-US"/>
              <a:t>」</a:t>
            </a:r>
            <a:r>
              <a:rPr lang="ko-KR" altLang="en-US"/>
              <a:t>가 된다</a:t>
            </a:r>
            <a:r>
              <a:rPr lang="en-US" altLang="ko-KR"/>
              <a:t>. </a:t>
            </a:r>
            <a:r>
              <a:rPr lang="ko-KR" altLang="en-US"/>
              <a:t>대부분의 경우는 이 설정으로 괜찮다</a:t>
            </a:r>
            <a:r>
              <a:rPr lang="en-US" altLang="ko-KR"/>
              <a:t>.</a:t>
            </a:r>
          </a:p>
          <a:p>
            <a:endParaRPr lang="en-US" altLang="ja-JP"/>
          </a:p>
          <a:p>
            <a:r>
              <a:rPr lang="ko-KR" altLang="en-US"/>
              <a:t>버퍼링을 </a:t>
            </a:r>
            <a:r>
              <a:rPr lang="en-US" altLang="ko-KR"/>
              <a:t>OFF </a:t>
            </a:r>
            <a:r>
              <a:rPr lang="ko-KR" altLang="en-US"/>
              <a:t>할 때에는 </a:t>
            </a:r>
            <a:r>
              <a:rPr lang="ja-JP" altLang="en-US"/>
              <a:t>「</a:t>
            </a:r>
            <a:r>
              <a:rPr lang="en-US" altLang="ja-JP"/>
              <a:t>ParallelMergeOptions.NotBuffered</a:t>
            </a:r>
            <a:r>
              <a:rPr lang="ja-JP" altLang="en-US"/>
              <a:t>」</a:t>
            </a:r>
            <a:r>
              <a:rPr lang="ko-KR" altLang="en-US"/>
              <a:t>를 지정한다</a:t>
            </a:r>
            <a:r>
              <a:rPr lang="en-US" altLang="ko-KR"/>
              <a:t>. </a:t>
            </a:r>
            <a:r>
              <a:rPr lang="ko-KR" altLang="en-US"/>
              <a:t>결과를 순차 표시 하는 경우 등에 지정한다</a:t>
            </a:r>
            <a:r>
              <a:rPr lang="en-US" altLang="ko-KR"/>
              <a:t>. </a:t>
            </a:r>
            <a:r>
              <a:rPr lang="ko-KR" altLang="en-US"/>
              <a:t>순서가 바뀌어야할 필요가 있는 조작</a:t>
            </a:r>
            <a:r>
              <a:rPr lang="ja-JP" altLang="en-US"/>
              <a:t>（</a:t>
            </a:r>
            <a:r>
              <a:rPr lang="en-US" altLang="ja-JP"/>
              <a:t>orderby</a:t>
            </a:r>
            <a:r>
              <a:rPr lang="ja-JP" altLang="en-US"/>
              <a:t> </a:t>
            </a:r>
            <a:r>
              <a:rPr lang="ko-KR" altLang="en-US"/>
              <a:t>등</a:t>
            </a:r>
            <a:r>
              <a:rPr lang="ja-JP" altLang="en-US"/>
              <a:t>）</a:t>
            </a:r>
            <a:r>
              <a:rPr lang="ko-KR" altLang="en-US"/>
              <a:t>을 지정한 경우 이 옵션은 무시된다</a:t>
            </a:r>
            <a:r>
              <a:rPr lang="en-US" altLang="ko-KR"/>
              <a:t>.</a:t>
            </a:r>
            <a:endParaRPr lang="en-US" altLang="ja-JP"/>
          </a:p>
          <a:p>
            <a:r>
              <a:rPr lang="ko-KR" altLang="en-US"/>
              <a:t>순서 바뀜이 지정된 경우는 버퍼링이 필수이기 때문이다</a:t>
            </a:r>
            <a:r>
              <a:rPr lang="en-US" altLang="ko-KR"/>
              <a:t>.</a:t>
            </a:r>
            <a:endParaRPr lang="ja-JP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3573016"/>
            <a:ext cx="828092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var query = from x in numbers.AsParallel().WithMergeOptions(ParallelMergeOptions.NotBuffered)</a:t>
            </a:r>
          </a:p>
          <a:p>
            <a:r>
              <a:rPr lang="en-US" altLang="ko-KR"/>
              <a:t>                    select Math.Pow(x, 2);</a:t>
            </a:r>
          </a:p>
          <a:p>
            <a:r>
              <a:rPr lang="en-US" altLang="ko-KR"/>
              <a:t>        foreach (var item in query)</a:t>
            </a:r>
          </a:p>
          <a:p>
            <a:r>
              <a:rPr lang="en-US" altLang="ko-KR"/>
              <a:t>        {</a:t>
            </a:r>
          </a:p>
          <a:p>
            <a:r>
              <a:rPr lang="en-US" altLang="ko-KR"/>
              <a:t>            Console.WriteLine(item);</a:t>
            </a:r>
          </a:p>
          <a:p>
            <a:r>
              <a:rPr lang="en-US" altLang="ko-KR"/>
              <a:t>        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73456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620688"/>
            <a:ext cx="7848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PLINQ</a:t>
            </a:r>
            <a:r>
              <a:rPr lang="ko-KR" altLang="en-US"/>
              <a:t>에서는 </a:t>
            </a:r>
            <a:r>
              <a:rPr lang="en-US" altLang="ja-JP">
                <a:hlinkClick r:id="rId2"/>
              </a:rPr>
              <a:t>TPL</a:t>
            </a:r>
            <a:r>
              <a:rPr lang="ko-KR" altLang="en-US"/>
              <a:t>과 비스한 처리의 취소 기능을 갖추고 있다</a:t>
            </a:r>
            <a:r>
              <a:rPr lang="en-US" altLang="ko-KR"/>
              <a:t>.</a:t>
            </a:r>
          </a:p>
          <a:p>
            <a:endParaRPr lang="en-US" altLang="ja-JP"/>
          </a:p>
          <a:p>
            <a:r>
              <a:rPr lang="en-US" altLang="ja-JP"/>
              <a:t>WithCancellation</a:t>
            </a:r>
            <a:r>
              <a:rPr lang="ja-JP" altLang="en-US"/>
              <a:t> </a:t>
            </a:r>
            <a:r>
              <a:rPr lang="ko-KR" altLang="en-US"/>
              <a:t>메소드</a:t>
            </a:r>
            <a:endParaRPr lang="en-US" altLang="ko-KR"/>
          </a:p>
          <a:p>
            <a:r>
              <a:rPr lang="ko-KR" altLang="en-US"/>
              <a:t>인수에 지정하는 것은 </a:t>
            </a:r>
            <a:r>
              <a:rPr lang="en-US" altLang="ja-JP">
                <a:hlinkClick r:id="rId2"/>
              </a:rPr>
              <a:t>TPL</a:t>
            </a:r>
            <a:r>
              <a:rPr lang="ko-KR" altLang="en-US"/>
              <a:t>과 같이 </a:t>
            </a:r>
            <a:r>
              <a:rPr lang="en-US" altLang="ja-JP"/>
              <a:t>CancellationToken</a:t>
            </a:r>
            <a:r>
              <a:rPr lang="ko-KR" altLang="en-US"/>
              <a:t>이 된다</a:t>
            </a:r>
            <a:r>
              <a:rPr lang="en-US" altLang="ko-KR"/>
              <a:t>.</a:t>
            </a:r>
            <a:r>
              <a:rPr lang="ja-JP" altLang="en-US"/>
              <a:t> </a:t>
            </a:r>
            <a:r>
              <a:rPr lang="ko-KR" altLang="en-US"/>
              <a:t>취소를 할 때의 동작은 </a:t>
            </a:r>
            <a:r>
              <a:rPr lang="en-US" altLang="ja-JP">
                <a:hlinkClick r:id="rId2"/>
              </a:rPr>
              <a:t>TPL</a:t>
            </a:r>
            <a:r>
              <a:rPr lang="ko-KR" altLang="en-US"/>
              <a:t>과 같이 </a:t>
            </a:r>
            <a:r>
              <a:rPr lang="en-US" altLang="ja-JP"/>
              <a:t>OperationCanceledException</a:t>
            </a:r>
            <a:r>
              <a:rPr lang="ko-KR" altLang="en-US"/>
              <a:t>가 발생한다</a:t>
            </a:r>
            <a:r>
              <a:rPr lang="en-US" altLang="ko-KR"/>
              <a:t>.</a:t>
            </a:r>
            <a:endParaRPr lang="ja-JP" altLang="en-US"/>
          </a:p>
        </p:txBody>
      </p:sp>
      <p:sp>
        <p:nvSpPr>
          <p:cNvPr id="3" name="직사각형 2"/>
          <p:cNvSpPr/>
          <p:nvPr/>
        </p:nvSpPr>
        <p:spPr>
          <a:xfrm>
            <a:off x="610305" y="2098016"/>
            <a:ext cx="770485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CancellationTokenSource tokenSource = new CancellationTokenSource();</a:t>
            </a:r>
          </a:p>
          <a:p>
            <a:r>
              <a:rPr lang="en-US" altLang="ko-KR" sz="1400"/>
              <a:t>        CancellationToken       token       = tokenSource.Token;</a:t>
            </a:r>
          </a:p>
          <a:p>
            <a:r>
              <a:rPr lang="en-US" altLang="ko-KR" sz="1400"/>
              <a:t>        </a:t>
            </a:r>
          </a:p>
          <a:p>
            <a:r>
              <a:rPr lang="en-US" altLang="ko-KR" sz="1400"/>
              <a:t>        var query = from x in numbers.AsParallel().WithCancellation(token)</a:t>
            </a:r>
          </a:p>
          <a:p>
            <a:r>
              <a:rPr lang="en-US" altLang="ko-KR" sz="1400"/>
              <a:t>                    select Math.Pow(x, 2);</a:t>
            </a:r>
          </a:p>
          <a:p>
            <a:r>
              <a:rPr lang="en-US" altLang="ko-KR" sz="1400"/>
              <a:t>        </a:t>
            </a:r>
          </a:p>
          <a:p>
            <a:r>
              <a:rPr lang="en-US" altLang="ko-KR" sz="1400"/>
              <a:t>        tokenSource.Cancel();</a:t>
            </a:r>
          </a:p>
          <a:p>
            <a:r>
              <a:rPr lang="en-US" altLang="ko-KR" sz="1400"/>
              <a:t>        </a:t>
            </a:r>
          </a:p>
          <a:p>
            <a:r>
              <a:rPr lang="en-US" altLang="ko-KR" sz="1400"/>
              <a:t>        try</a:t>
            </a:r>
          </a:p>
          <a:p>
            <a:r>
              <a:rPr lang="en-US" altLang="ko-KR" sz="1400"/>
              <a:t>        {</a:t>
            </a:r>
          </a:p>
          <a:p>
            <a:r>
              <a:rPr lang="en-US" altLang="ko-KR" sz="1400"/>
              <a:t>            foreach (var item in query)</a:t>
            </a:r>
          </a:p>
          <a:p>
            <a:r>
              <a:rPr lang="en-US" altLang="ko-KR" sz="1400"/>
              <a:t>            {</a:t>
            </a:r>
          </a:p>
          <a:p>
            <a:r>
              <a:rPr lang="en-US" altLang="ko-KR" sz="1400"/>
              <a:t>                Console.WriteLine(item);</a:t>
            </a:r>
          </a:p>
          <a:p>
            <a:r>
              <a:rPr lang="en-US" altLang="ko-KR" sz="1400"/>
              <a:t>            }</a:t>
            </a:r>
          </a:p>
          <a:p>
            <a:r>
              <a:rPr lang="en-US" altLang="ko-KR" sz="1400"/>
              <a:t>        }</a:t>
            </a:r>
          </a:p>
          <a:p>
            <a:r>
              <a:rPr lang="en-US" altLang="ko-KR" sz="1400"/>
              <a:t>        catch (OperationCanceledException cancelEx)</a:t>
            </a:r>
          </a:p>
          <a:p>
            <a:r>
              <a:rPr lang="en-US" altLang="ko-KR" sz="1400"/>
              <a:t>        {</a:t>
            </a:r>
          </a:p>
          <a:p>
            <a:r>
              <a:rPr lang="en-US" altLang="ko-KR" sz="1400"/>
              <a:t>            // </a:t>
            </a:r>
            <a:r>
              <a:rPr lang="ko-KR" altLang="en-US" sz="1400"/>
              <a:t>취소가 되면 여기에 들어온다</a:t>
            </a:r>
            <a:endParaRPr lang="ja-JP" altLang="en-US" sz="1400"/>
          </a:p>
          <a:p>
            <a:r>
              <a:rPr lang="ja-JP" altLang="en-US" sz="1400"/>
              <a:t>        </a:t>
            </a:r>
            <a:r>
              <a:rPr lang="en-US" altLang="ja-JP" sz="1400"/>
              <a:t>}</a:t>
            </a:r>
          </a:p>
          <a:p>
            <a:r>
              <a:rPr lang="en-US" altLang="ja-JP" sz="1400"/>
              <a:t>        </a:t>
            </a:r>
            <a:r>
              <a:rPr lang="en-US" altLang="ko-KR" sz="1400"/>
              <a:t>catch (AggregateException aggEx)</a:t>
            </a:r>
          </a:p>
          <a:p>
            <a:r>
              <a:rPr lang="en-US" altLang="ko-KR" sz="1400"/>
              <a:t>        {</a:t>
            </a:r>
          </a:p>
          <a:p>
            <a:r>
              <a:rPr lang="en-US" altLang="ko-KR" sz="1400"/>
              <a:t>            //  </a:t>
            </a:r>
            <a:r>
              <a:rPr lang="ko-KR" altLang="en-US" sz="1400"/>
              <a:t>병렬 쿼리 처리 내에서 예외가 발생한 경우에는 여기에 들어온다</a:t>
            </a:r>
            <a:r>
              <a:rPr lang="en-US" altLang="ko-KR" sz="1400"/>
              <a:t>.</a:t>
            </a:r>
            <a:endParaRPr lang="ja-JP" altLang="en-US" sz="1400"/>
          </a:p>
          <a:p>
            <a:r>
              <a:rPr lang="ja-JP" altLang="en-US" sz="1400"/>
              <a:t>        </a:t>
            </a:r>
            <a:r>
              <a:rPr lang="en-US" altLang="ja-JP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82673456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227817"/>
            <a:ext cx="7344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PLINQ</a:t>
            </a:r>
            <a:r>
              <a:rPr lang="ko-KR" altLang="en-US"/>
              <a:t>의 취소 처리에는 아래의 특별 점을 주의해야 한다</a:t>
            </a:r>
            <a:r>
              <a:rPr lang="en-US" altLang="ko-KR"/>
              <a:t>.</a:t>
            </a:r>
            <a:endParaRPr lang="ja-JP" altLang="en-US"/>
          </a:p>
          <a:p>
            <a:r>
              <a:rPr lang="ko-KR" altLang="en-US"/>
              <a:t>병렬 처리 중에 발생한 예외가 취소 처리 중인 경우는 </a:t>
            </a:r>
            <a:r>
              <a:rPr lang="en-US" altLang="ja-JP"/>
              <a:t>AggregateException</a:t>
            </a:r>
            <a:r>
              <a:rPr lang="ko-KR" altLang="en-US"/>
              <a:t>이 아닌 </a:t>
            </a:r>
            <a:r>
              <a:rPr lang="en-US" altLang="ja-JP"/>
              <a:t>OperationCanceledException</a:t>
            </a:r>
            <a:r>
              <a:rPr lang="ko-KR" altLang="en-US"/>
              <a:t>가 발생한다</a:t>
            </a:r>
            <a:r>
              <a:rPr lang="en-US" altLang="ko-KR"/>
              <a:t>.</a:t>
            </a:r>
            <a:endParaRPr lang="ja-JP" altLang="en-US"/>
          </a:p>
          <a:p>
            <a:r>
              <a:rPr lang="ko-KR" altLang="en-US"/>
              <a:t>병렬 처리 중에 취소 처리도 포함하여 복수의 예외가 발생한 경우에는 </a:t>
            </a:r>
            <a:r>
              <a:rPr lang="en-US" altLang="ja-JP"/>
              <a:t>AggregateException</a:t>
            </a:r>
            <a:r>
              <a:rPr lang="ko-KR" altLang="en-US"/>
              <a:t>가 발생한다</a:t>
            </a:r>
            <a:r>
              <a:rPr lang="en-US" altLang="ko-KR"/>
              <a:t>.</a:t>
            </a:r>
            <a:endParaRPr lang="ja-JP" altLang="en-US"/>
          </a:p>
          <a:p>
            <a:r>
              <a:rPr lang="en-US" altLang="ja-JP"/>
              <a:t>PLINQ</a:t>
            </a:r>
            <a:r>
              <a:rPr lang="ko-KR" altLang="en-US"/>
              <a:t>에서 에러 핸들링은 </a:t>
            </a:r>
            <a:r>
              <a:rPr lang="en-US" altLang="ja-JP"/>
              <a:t>TPL</a:t>
            </a:r>
            <a:r>
              <a:rPr lang="ko-KR" altLang="en-US"/>
              <a:t>의 경우과 같은 방법이 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73456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75656" y="548680"/>
            <a:ext cx="6264696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var query = from x in numbers.AsParallel()</a:t>
            </a:r>
          </a:p>
          <a:p>
            <a:r>
              <a:rPr lang="en-US" altLang="ko-KR" sz="1400"/>
              <a:t>                    select</a:t>
            </a:r>
          </a:p>
          <a:p>
            <a:r>
              <a:rPr lang="en-US" altLang="ko-KR" sz="1400"/>
              <a:t>                    {</a:t>
            </a:r>
          </a:p>
          <a:p>
            <a:r>
              <a:rPr lang="en-US" altLang="ko-KR" sz="1400"/>
              <a:t>                        if (x &gt; 100)</a:t>
            </a:r>
          </a:p>
          <a:p>
            <a:r>
              <a:rPr lang="en-US" altLang="ko-KR" sz="1400"/>
              <a:t>                        {</a:t>
            </a:r>
          </a:p>
          <a:p>
            <a:r>
              <a:rPr lang="en-US" altLang="ko-KR" sz="1400"/>
              <a:t>                            throw new InvalidOperationException("error");</a:t>
            </a:r>
          </a:p>
          <a:p>
            <a:r>
              <a:rPr lang="en-US" altLang="ko-KR" sz="1400"/>
              <a:t>                        }</a:t>
            </a:r>
          </a:p>
          <a:p>
            <a:r>
              <a:rPr lang="en-US" altLang="ko-KR" sz="1400"/>
              <a:t>                        else</a:t>
            </a:r>
          </a:p>
          <a:p>
            <a:r>
              <a:rPr lang="en-US" altLang="ko-KR" sz="1400"/>
              <a:t>                        {</a:t>
            </a:r>
          </a:p>
          <a:p>
            <a:r>
              <a:rPr lang="en-US" altLang="ko-KR" sz="1400"/>
              <a:t>                            return x;</a:t>
            </a:r>
          </a:p>
          <a:p>
            <a:r>
              <a:rPr lang="en-US" altLang="ko-KR" sz="1400"/>
              <a:t>                        }</a:t>
            </a:r>
          </a:p>
          <a:p>
            <a:r>
              <a:rPr lang="en-US" altLang="ko-KR" sz="1400"/>
              <a:t>                    };</a:t>
            </a:r>
          </a:p>
          <a:p>
            <a:r>
              <a:rPr lang="en-US" altLang="ko-KR" sz="1400"/>
              <a:t>        </a:t>
            </a:r>
          </a:p>
          <a:p>
            <a:r>
              <a:rPr lang="en-US" altLang="ko-KR" sz="1400"/>
              <a:t>        try</a:t>
            </a:r>
          </a:p>
          <a:p>
            <a:r>
              <a:rPr lang="en-US" altLang="ko-KR" sz="1400"/>
              <a:t>        {</a:t>
            </a:r>
          </a:p>
          <a:p>
            <a:r>
              <a:rPr lang="en-US" altLang="ko-KR" sz="1400"/>
              <a:t>            foreach (var item in query)</a:t>
            </a:r>
          </a:p>
          <a:p>
            <a:r>
              <a:rPr lang="en-US" altLang="ko-KR" sz="1400"/>
              <a:t>            {</a:t>
            </a:r>
          </a:p>
          <a:p>
            <a:r>
              <a:rPr lang="en-US" altLang="ko-KR" sz="1400"/>
              <a:t>                Console.WriteLine(item);</a:t>
            </a:r>
          </a:p>
          <a:p>
            <a:r>
              <a:rPr lang="en-US" altLang="ko-KR" sz="1400"/>
              <a:t>            }</a:t>
            </a:r>
          </a:p>
          <a:p>
            <a:r>
              <a:rPr lang="en-US" altLang="ko-KR" sz="1400"/>
              <a:t>        }</a:t>
            </a:r>
          </a:p>
          <a:p>
            <a:r>
              <a:rPr lang="en-US" altLang="ko-KR" sz="1400"/>
              <a:t>        catch (AggregateException aggEx)</a:t>
            </a:r>
          </a:p>
          <a:p>
            <a:r>
              <a:rPr lang="en-US" altLang="ko-KR" sz="1400"/>
              <a:t>        {</a:t>
            </a:r>
          </a:p>
          <a:p>
            <a:r>
              <a:rPr lang="en-US" altLang="ko-KR" sz="1400"/>
              <a:t>            foreach (Exception innerEx in aggEx.Flatten().InnerExceptions)</a:t>
            </a:r>
          </a:p>
          <a:p>
            <a:r>
              <a:rPr lang="en-US" altLang="ko-KR" sz="1400"/>
              <a:t>            {</a:t>
            </a:r>
          </a:p>
          <a:p>
            <a:r>
              <a:rPr lang="en-US" altLang="ko-KR" sz="1400"/>
              <a:t>                Console.WriteLine(innerEx.Message);</a:t>
            </a:r>
          </a:p>
          <a:p>
            <a:r>
              <a:rPr lang="en-US" altLang="ko-KR" sz="1400"/>
              <a:t>            }</a:t>
            </a:r>
          </a:p>
          <a:p>
            <a:r>
              <a:rPr lang="en-US" altLang="ko-KR" sz="1400"/>
              <a:t>        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71016939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27584" y="4509120"/>
            <a:ext cx="7416824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 var query = Enumerable.Range(1, 10).AsParallel().WithExecutionMode(ParalellExecutionMode.ForceParallelism)</a:t>
            </a:r>
          </a:p>
          <a:p>
            <a:r>
              <a:rPr lang="en-US" altLang="ko-KR" sz="1400"/>
              <a:t>                    select Math.Pow(x, 2);</a:t>
            </a:r>
          </a:p>
          <a:p>
            <a:r>
              <a:rPr lang="en-US" altLang="ko-KR" sz="1400"/>
              <a:t>					</a:t>
            </a:r>
          </a:p>
          <a:p>
            <a:r>
              <a:rPr lang="en-US" altLang="ko-KR" sz="1400"/>
              <a:t>var query = Enumerable.Range(1, 10).ToArray().AsParallel().WithExecutionMode(ParalellExecutionMode.ForceParallelism)</a:t>
            </a:r>
          </a:p>
          <a:p>
            <a:r>
              <a:rPr lang="en-US" altLang="ko-KR" sz="1400"/>
              <a:t>                    select Math.Pow(x, 2);</a:t>
            </a:r>
            <a:endParaRPr lang="ko-KR" altLang="en-US" sz="1400"/>
          </a:p>
        </p:txBody>
      </p:sp>
      <p:sp>
        <p:nvSpPr>
          <p:cNvPr id="4" name="직사각형 3"/>
          <p:cNvSpPr/>
          <p:nvPr/>
        </p:nvSpPr>
        <p:spPr>
          <a:xfrm>
            <a:off x="539552" y="764704"/>
            <a:ext cx="79928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PLINQ</a:t>
            </a:r>
            <a:r>
              <a:rPr lang="ko-KR" altLang="en-US"/>
              <a:t>에서 처리를 할 때 원래의 소스 시킨스를 지정할 때는 아래 사항을 주의해야 한다</a:t>
            </a:r>
            <a:r>
              <a:rPr lang="en-US" altLang="ko-KR"/>
              <a:t>.</a:t>
            </a:r>
            <a:endParaRPr lang="ja-JP" altLang="en-US"/>
          </a:p>
          <a:p>
            <a:r>
              <a:rPr lang="en-US" altLang="ja-JP"/>
              <a:t>IEnumerable</a:t>
            </a:r>
            <a:r>
              <a:rPr lang="ja-JP" altLang="en-US"/>
              <a:t> </a:t>
            </a:r>
            <a:r>
              <a:rPr lang="ko-KR" altLang="en-US"/>
              <a:t>혹은 </a:t>
            </a:r>
            <a:r>
              <a:rPr lang="en-US" altLang="ja-JP"/>
              <a:t>Enumerable</a:t>
            </a:r>
            <a:r>
              <a:rPr lang="ko-KR" altLang="en-US"/>
              <a:t>을 지정한 경우 </a:t>
            </a:r>
            <a:r>
              <a:rPr lang="en-US" altLang="ja-JP"/>
              <a:t>PLINQ</a:t>
            </a:r>
            <a:r>
              <a:rPr lang="ko-KR" altLang="en-US"/>
              <a:t>측에서는 원 데이터의 요소수를 판정할 수 없기 때문에 데이터를 특정 청크로 나누어서 병렬 처리 할 수가 없게 된다</a:t>
            </a:r>
            <a:r>
              <a:rPr lang="en-US" altLang="ko-KR"/>
              <a:t>.</a:t>
            </a:r>
            <a:r>
              <a:rPr lang="ja-JP" altLang="en-US"/>
              <a:t> </a:t>
            </a:r>
            <a:r>
              <a:rPr lang="ko-KR" altLang="en-US"/>
              <a:t>그러므로 이 경우 데이터는 동기적으로 위에서 아래로 처리되어 간다</a:t>
            </a:r>
            <a:r>
              <a:rPr lang="en-US" altLang="ko-KR"/>
              <a:t>.</a:t>
            </a:r>
            <a:r>
              <a:rPr lang="ja-JP" altLang="en-US"/>
              <a:t> </a:t>
            </a:r>
            <a:endParaRPr lang="en-US" altLang="ja-JP"/>
          </a:p>
          <a:p>
            <a:endParaRPr lang="en-US" altLang="ja-JP"/>
          </a:p>
          <a:p>
            <a:r>
              <a:rPr lang="ko-KR" altLang="en-US"/>
              <a:t>확실하게 병렬 처리를 하고 싶은 경우는 </a:t>
            </a:r>
            <a:r>
              <a:rPr lang="en-US" altLang="ja-JP"/>
              <a:t>ToList</a:t>
            </a:r>
            <a:r>
              <a:rPr lang="ja-JP" altLang="en-US"/>
              <a:t> </a:t>
            </a:r>
            <a:r>
              <a:rPr lang="ko-KR" altLang="en-US"/>
              <a:t>나 </a:t>
            </a:r>
            <a:r>
              <a:rPr lang="en-US" altLang="ja-JP"/>
              <a:t>ToArray</a:t>
            </a:r>
            <a:r>
              <a:rPr lang="ko-KR" altLang="en-US"/>
              <a:t>를 사용하여 구체적으로 컨테이너를 만들어야 할 필요가 있다</a:t>
            </a:r>
            <a:r>
              <a:rPr lang="en-US" altLang="ko-KR"/>
              <a:t>.</a:t>
            </a:r>
            <a:endParaRPr lang="ja-JP" altLang="en-US"/>
          </a:p>
          <a:p>
            <a:endParaRPr lang="en-US" altLang="ja-JP"/>
          </a:p>
          <a:p>
            <a:r>
              <a:rPr lang="ko-KR" altLang="en-US"/>
              <a:t>예</a:t>
            </a:r>
            <a:r>
              <a:rPr lang="ja-JP" altLang="en-US"/>
              <a:t>：</a:t>
            </a:r>
            <a:r>
              <a:rPr lang="ko-KR" altLang="en-US"/>
              <a:t>아래의 예에서는 병렬 처리가 되지 않는다</a:t>
            </a:r>
            <a:r>
              <a:rPr lang="en-US" altLang="ko-KR"/>
              <a:t>.</a:t>
            </a:r>
            <a:r>
              <a:rPr lang="ja-JP" altLang="en-US"/>
              <a:t>（</a:t>
            </a:r>
            <a:r>
              <a:rPr lang="en-US" altLang="ja-JP"/>
              <a:t>Enumerable.Range</a:t>
            </a:r>
            <a:r>
              <a:rPr lang="ko-KR" altLang="en-US"/>
              <a:t>의 반환 값이</a:t>
            </a:r>
            <a:r>
              <a:rPr lang="ja-JP" altLang="en-US"/>
              <a:t> </a:t>
            </a:r>
            <a:r>
              <a:rPr lang="en-US" altLang="ja-JP"/>
              <a:t>IEnumerable</a:t>
            </a:r>
            <a:r>
              <a:rPr lang="ja-JP" altLang="en-US"/>
              <a:t> </a:t>
            </a:r>
            <a:r>
              <a:rPr lang="ko-KR" altLang="en-US"/>
              <a:t>이기 때문</a:t>
            </a:r>
            <a:r>
              <a:rPr lang="ja-JP" altLang="en-US"/>
              <a:t>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73456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411531"/>
            <a:ext cx="6768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/>
              <a:t>병렬 컨테이너</a:t>
            </a:r>
          </a:p>
        </p:txBody>
      </p:sp>
    </p:spTree>
    <p:extLst>
      <p:ext uri="{BB962C8B-B14F-4D97-AF65-F5344CB8AC3E}">
        <p14:creationId xmlns:p14="http://schemas.microsoft.com/office/powerpoint/2010/main" val="193097460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751344"/>
            <a:ext cx="80648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.NET 4.0</a:t>
            </a:r>
            <a:r>
              <a:rPr lang="ko-KR" altLang="en-US"/>
              <a:t>에서 추가된 스레드 세이프한 컬렉션이다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r>
              <a:rPr lang="ko-KR" altLang="en-US"/>
              <a:t>아래의 기능을 가진다</a:t>
            </a:r>
            <a:r>
              <a:rPr lang="en-US" altLang="ko-KR"/>
              <a:t>.</a:t>
            </a:r>
          </a:p>
          <a:p>
            <a:r>
              <a:rPr lang="en-US" altLang="ja-JP"/>
              <a:t>Producer-Consumer </a:t>
            </a:r>
            <a:r>
              <a:rPr lang="ko-KR" altLang="en-US"/>
              <a:t>패턴을 구현하고 있다</a:t>
            </a:r>
            <a:r>
              <a:rPr lang="en-US" altLang="ko-KR"/>
              <a:t>.</a:t>
            </a:r>
          </a:p>
          <a:p>
            <a:r>
              <a:rPr lang="en-US" altLang="ja-JP"/>
              <a:t>IProducerConsumerPattern </a:t>
            </a:r>
            <a:r>
              <a:rPr lang="ko-KR" altLang="en-US"/>
              <a:t>인터페이스를 구현하고 있다</a:t>
            </a:r>
            <a:r>
              <a:rPr lang="en-US" altLang="ko-KR"/>
              <a:t>.</a:t>
            </a:r>
            <a:endParaRPr lang="ja-JP" altLang="en-US"/>
          </a:p>
          <a:p>
            <a:r>
              <a:rPr lang="ko-KR" altLang="en-US"/>
              <a:t>복수의 스레드에서 스레드 세이프하게 요소를 추가 및 삭제할 수 있다</a:t>
            </a:r>
            <a:r>
              <a:rPr lang="en-US" altLang="ko-KR"/>
              <a:t>.</a:t>
            </a:r>
            <a:endParaRPr lang="ja-JP" altLang="en-US"/>
          </a:p>
          <a:p>
            <a:r>
              <a:rPr lang="ko-KR" altLang="en-US"/>
              <a:t>요소가 존재하지 않는 경우에 다른 스레드가 요소를 삭제하려고 한다면 블록 시킬 수 있다</a:t>
            </a:r>
            <a:r>
              <a:rPr lang="en-US" altLang="ko-KR"/>
              <a:t>.</a:t>
            </a:r>
            <a:endParaRPr lang="ja-JP" altLang="en-US"/>
          </a:p>
          <a:p>
            <a:r>
              <a:rPr lang="ko-KR" altLang="en-US"/>
              <a:t>요소가 꽉 찬 경우에 다른 스레드가 요소를 삽입하려고 한다면 블록 시킬 수 있다</a:t>
            </a:r>
            <a:r>
              <a:rPr lang="en-US" altLang="ko-KR"/>
              <a:t>.</a:t>
            </a:r>
            <a:endParaRPr lang="ja-JP" altLang="en-US"/>
          </a:p>
          <a:p>
            <a:r>
              <a:rPr lang="ko-KR" altLang="en-US"/>
              <a:t>요소의 삽입</a:t>
            </a:r>
            <a:r>
              <a:rPr lang="ja-JP" altLang="en-US"/>
              <a:t> </a:t>
            </a:r>
            <a:r>
              <a:rPr lang="en-US" altLang="ja-JP"/>
              <a:t>(Insert)</a:t>
            </a:r>
            <a:r>
              <a:rPr lang="ja-JP" altLang="en-US"/>
              <a:t> </a:t>
            </a:r>
            <a:r>
              <a:rPr lang="ko-KR" altLang="en-US"/>
              <a:t>및 삭제</a:t>
            </a:r>
            <a:r>
              <a:rPr lang="en-US" altLang="ja-JP"/>
              <a:t>(Delete) </a:t>
            </a:r>
            <a:r>
              <a:rPr lang="ko-KR" altLang="en-US"/>
              <a:t>조작에 더하여 </a:t>
            </a:r>
            <a:r>
              <a:rPr lang="en-US" altLang="ja-JP"/>
              <a:t>TryXXX</a:t>
            </a:r>
            <a:r>
              <a:rPr lang="ko-KR" altLang="en-US"/>
              <a:t>계의 메소드가 준비 되어 있다</a:t>
            </a:r>
            <a:r>
              <a:rPr lang="en-US" altLang="ko-KR"/>
              <a:t>.</a:t>
            </a:r>
          </a:p>
          <a:p>
            <a:r>
              <a:rPr lang="ko-KR" altLang="en-US"/>
              <a:t>타임 아웃을 설정할 수 있다</a:t>
            </a:r>
            <a:r>
              <a:rPr lang="en-US" altLang="ko-KR"/>
              <a:t>.</a:t>
            </a:r>
            <a:endParaRPr lang="en-US" altLang="ja-JP"/>
          </a:p>
          <a:p>
            <a:r>
              <a:rPr lang="ko-KR" altLang="en-US"/>
              <a:t>취소 토큰을 설정 할 수 있다</a:t>
            </a:r>
            <a:r>
              <a:rPr lang="en-US" altLang="ko-KR"/>
              <a:t>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1268760"/>
            <a:ext cx="7416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foreach </a:t>
            </a:r>
            <a:r>
              <a:rPr lang="ko-KR" altLang="en-US"/>
              <a:t>할 때에 </a:t>
            </a:r>
            <a:r>
              <a:rPr lang="en-US" altLang="ko-KR"/>
              <a:t>2 </a:t>
            </a:r>
            <a:r>
              <a:rPr lang="ko-KR" altLang="en-US"/>
              <a:t>종류의 </a:t>
            </a:r>
            <a:r>
              <a:rPr lang="en-US" altLang="ja-JP"/>
              <a:t>Enumeration</a:t>
            </a:r>
            <a:r>
              <a:rPr lang="ko-KR" altLang="en-US"/>
              <a:t>를 이용할 수 있다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r>
              <a:rPr lang="ko-KR" altLang="en-US"/>
              <a:t>읽기 전용 상태에서 루프</a:t>
            </a:r>
            <a:r>
              <a:rPr lang="en-US" altLang="ko-KR"/>
              <a:t>.</a:t>
            </a:r>
          </a:p>
          <a:p>
            <a:r>
              <a:rPr lang="ko-KR" altLang="en-US"/>
              <a:t>루프 중에 요소를 변경하면 예외가 발생하는 모드</a:t>
            </a:r>
            <a:r>
              <a:rPr lang="en-US" altLang="ko-KR"/>
              <a:t>.</a:t>
            </a:r>
          </a:p>
          <a:p>
            <a:r>
              <a:rPr lang="ko-KR" altLang="en-US"/>
              <a:t>통상의 컬렉션 루프와 같다</a:t>
            </a:r>
            <a:r>
              <a:rPr lang="en-US" altLang="ko-KR"/>
              <a:t>.</a:t>
            </a:r>
            <a:br>
              <a:rPr lang="en-US" altLang="ko-KR"/>
            </a:br>
            <a:br>
              <a:rPr lang="en-US" altLang="ko-KR"/>
            </a:br>
            <a:r>
              <a:rPr lang="ko-KR" altLang="en-US"/>
              <a:t>루프 중에 컬렉션 변경을 허용하는 모드</a:t>
            </a:r>
            <a:r>
              <a:rPr lang="en-US" altLang="ko-KR"/>
              <a:t>.</a:t>
            </a:r>
          </a:p>
          <a:p>
            <a:r>
              <a:rPr lang="ko-KR" altLang="en-US"/>
              <a:t>루프 중에 요소를 변경하여도 예외가 발생하지 않는다</a:t>
            </a:r>
            <a:r>
              <a:rPr lang="en-US" altLang="ko-KR"/>
              <a:t>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697063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836712"/>
            <a:ext cx="76328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.NET 4.0</a:t>
            </a:r>
            <a:r>
              <a:rPr lang="ko-KR" altLang="en-US"/>
              <a:t>에서 추가된 스레드 세이프한 컬렉션들</a:t>
            </a:r>
            <a:endParaRPr lang="en-US" altLang="ko-KR"/>
          </a:p>
          <a:p>
            <a:endParaRPr lang="en-US" altLang="ja-JP"/>
          </a:p>
          <a:p>
            <a:r>
              <a:rPr lang="en-US" altLang="ja-JP"/>
              <a:t>BlockingCollection</a:t>
            </a:r>
          </a:p>
          <a:p>
            <a:endParaRPr lang="en-US" altLang="ja-JP"/>
          </a:p>
          <a:p>
            <a:r>
              <a:rPr lang="en-US" altLang="ja-JP"/>
              <a:t>ConcurrentBag</a:t>
            </a:r>
          </a:p>
          <a:p>
            <a:r>
              <a:rPr lang="ko-KR" altLang="en-US"/>
              <a:t>순서를 가지지 않고 중복을 허용하는 컬렉션</a:t>
            </a:r>
            <a:endParaRPr lang="en-US" altLang="ko-KR"/>
          </a:p>
          <a:p>
            <a:r>
              <a:rPr lang="en-US" altLang="ja-JP"/>
              <a:t>Set</a:t>
            </a:r>
            <a:r>
              <a:rPr lang="ko-KR" altLang="en-US"/>
              <a:t>은 순서를 다가지지 않고 중복을 허용하지 않는 컬렉션</a:t>
            </a:r>
            <a:r>
              <a:rPr lang="en-US" altLang="ko-KR"/>
              <a:t>.</a:t>
            </a:r>
          </a:p>
          <a:p>
            <a:endParaRPr lang="en-US" altLang="ja-JP"/>
          </a:p>
          <a:p>
            <a:r>
              <a:rPr lang="en-US" altLang="ja-JP"/>
              <a:t>ConcurrentDictionary</a:t>
            </a:r>
          </a:p>
          <a:p>
            <a:r>
              <a:rPr lang="en-US" altLang="ja-JP"/>
              <a:t>Dictionary</a:t>
            </a:r>
            <a:r>
              <a:rPr lang="ko-KR" altLang="en-US"/>
              <a:t>의 스레드 세이프 판</a:t>
            </a:r>
            <a:br>
              <a:rPr lang="en-US" altLang="ko-KR"/>
            </a:br>
            <a:endParaRPr lang="en-US" altLang="ja-JP"/>
          </a:p>
          <a:p>
            <a:r>
              <a:rPr lang="en-US" altLang="ja-JP"/>
              <a:t>ConcurrentQueue</a:t>
            </a:r>
          </a:p>
          <a:p>
            <a:r>
              <a:rPr lang="en-US" altLang="ja-JP"/>
              <a:t>Queue</a:t>
            </a:r>
            <a:r>
              <a:rPr lang="ko-KR" altLang="en-US"/>
              <a:t>의 스레드 세이프 판</a:t>
            </a:r>
            <a:endParaRPr lang="en-US" altLang="ja-JP"/>
          </a:p>
          <a:p>
            <a:br>
              <a:rPr lang="en-US" altLang="ja-JP"/>
            </a:br>
            <a:r>
              <a:rPr lang="en-US" altLang="ja-JP"/>
              <a:t>ConcurrentStack</a:t>
            </a:r>
          </a:p>
          <a:p>
            <a:r>
              <a:rPr lang="en-US" altLang="ja-JP"/>
              <a:t>Stack</a:t>
            </a:r>
            <a:r>
              <a:rPr lang="ko-KR" altLang="en-US"/>
              <a:t>의 스레드 세이프 판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6970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1124744"/>
            <a:ext cx="8064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백그라운드 스레드가 끝날 때까지 명시적으로 대기하고 싶다면</a:t>
            </a:r>
            <a:endParaRPr lang="en-US" altLang="ko-KR"/>
          </a:p>
          <a:p>
            <a:endParaRPr lang="ko-KR" altLang="en-US"/>
          </a:p>
          <a:p>
            <a:r>
              <a:rPr lang="en-US" altLang="ko-KR"/>
              <a:t>1. </a:t>
            </a:r>
            <a:r>
              <a:rPr lang="ko-KR" altLang="en-US"/>
              <a:t>자신이 만든 스레드의 경우는 </a:t>
            </a:r>
            <a:r>
              <a:rPr lang="en-US" altLang="ko-KR"/>
              <a:t>join </a:t>
            </a:r>
            <a:r>
              <a:rPr lang="ko-KR" altLang="en-US"/>
              <a:t>메소드로 스레드 종료까지 대기한다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스레드 풀의 스레드라면 </a:t>
            </a:r>
            <a:r>
              <a:rPr lang="en-US" altLang="ko-KR"/>
              <a:t>EventWaitHandle</a:t>
            </a:r>
            <a:r>
              <a:rPr lang="ko-KR" altLang="en-US"/>
              <a:t>을 사용한다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15616" y="612845"/>
            <a:ext cx="57423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void ProduceData(BlockingCollection&lt;int&gt; output)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    try</a:t>
            </a:r>
          </a:p>
          <a:p>
            <a:r>
              <a:rPr lang="en-US" altLang="ko-KR" sz="1600"/>
              <a:t>    {</a:t>
            </a:r>
          </a:p>
          <a:p>
            <a:r>
              <a:rPr lang="en-US" altLang="ko-KR" sz="1600"/>
              <a:t> 	for (int i = 0; i &lt; 100; i++)</a:t>
            </a:r>
          </a:p>
          <a:p>
            <a:r>
              <a:rPr lang="en-US" altLang="ko-KR" sz="1600"/>
              <a:t>	{</a:t>
            </a:r>
          </a:p>
          <a:p>
            <a:r>
              <a:rPr lang="en-US" altLang="ko-KR" sz="1600"/>
              <a:t>	    output.Add(i);</a:t>
            </a:r>
          </a:p>
          <a:p>
            <a:r>
              <a:rPr lang="en-US" altLang="ko-KR" sz="1600"/>
              <a:t>	}</a:t>
            </a:r>
          </a:p>
          <a:p>
            <a:r>
              <a:rPr lang="en-US" altLang="ko-KR" sz="1600"/>
              <a:t>    }</a:t>
            </a:r>
          </a:p>
          <a:p>
            <a:r>
              <a:rPr lang="en-US" altLang="ko-KR" sz="1600"/>
              <a:t>    finally</a:t>
            </a:r>
          </a:p>
          <a:p>
            <a:r>
              <a:rPr lang="en-US" altLang="ko-KR" sz="1600"/>
              <a:t>    {</a:t>
            </a:r>
          </a:p>
          <a:p>
            <a:r>
              <a:rPr lang="en-US" altLang="ko-KR" sz="1600"/>
              <a:t>	// </a:t>
            </a:r>
            <a:r>
              <a:rPr lang="ko-KR" altLang="en-US" sz="1600"/>
              <a:t>데이터 생산이 끝난 것을 통지</a:t>
            </a:r>
            <a:endParaRPr lang="en-US" altLang="ko-KR" sz="1600"/>
          </a:p>
          <a:p>
            <a:r>
              <a:rPr lang="en-US" altLang="ko-KR" sz="1600"/>
              <a:t>	output.CompleteAdding();</a:t>
            </a:r>
          </a:p>
          <a:p>
            <a:r>
              <a:rPr lang="en-US" altLang="ko-KR" sz="1600"/>
              <a:t>    }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1697063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5536" y="980728"/>
            <a:ext cx="849694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void ConsumeData(BlockingCollection&lt;int&gt; input, BlockingCollection&lt;int&gt; output)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    try</a:t>
            </a:r>
          </a:p>
          <a:p>
            <a:r>
              <a:rPr lang="en-US" altLang="ko-KR" sz="1600"/>
              <a:t>    {</a:t>
            </a:r>
          </a:p>
          <a:p>
            <a:r>
              <a:rPr lang="en-US" altLang="ko-KR" sz="1600"/>
              <a:t>        // GetConsumingEnumerable </a:t>
            </a:r>
            <a:r>
              <a:rPr lang="ko-KR" altLang="en-US" sz="1600"/>
              <a:t>메소드에서 소비자용의 </a:t>
            </a:r>
            <a:r>
              <a:rPr lang="en-US" altLang="ko-KR" sz="1600"/>
              <a:t>Enumeration</a:t>
            </a:r>
            <a:r>
              <a:rPr lang="ko-KR" altLang="en-US" sz="1600"/>
              <a:t>을 얻을 수 있다</a:t>
            </a:r>
            <a:r>
              <a:rPr lang="en-US" altLang="ko-KR" sz="1600"/>
              <a:t>.</a:t>
            </a:r>
            <a:endParaRPr lang="ja-JP" altLang="en-US" sz="1600"/>
          </a:p>
          <a:p>
            <a:r>
              <a:rPr lang="en-US" altLang="ja-JP" sz="1600"/>
              <a:t>        // </a:t>
            </a:r>
            <a:r>
              <a:rPr lang="ko-KR" altLang="en-US" sz="1600"/>
              <a:t>생산자측이 생산이 끝난 것을 통지 해줄 때까지 블록 시킨다</a:t>
            </a:r>
            <a:r>
              <a:rPr lang="en-US" altLang="ko-KR" sz="1600"/>
              <a:t>.</a:t>
            </a:r>
            <a:endParaRPr lang="ja-JP" altLang="en-US" sz="1600"/>
          </a:p>
          <a:p>
            <a:r>
              <a:rPr lang="en-US" altLang="ko-KR" sz="1600"/>
              <a:t>        foreach (int value in input.GetConsumingEnumerable())</a:t>
            </a:r>
          </a:p>
          <a:p>
            <a:r>
              <a:rPr lang="en-US" altLang="ko-KR" sz="1600"/>
              <a:t>        {</a:t>
            </a:r>
          </a:p>
          <a:p>
            <a:r>
              <a:rPr lang="en-US" altLang="ko-KR" sz="1600"/>
              <a:t>	output.Add(value * value);</a:t>
            </a:r>
          </a:p>
          <a:p>
            <a:r>
              <a:rPr lang="en-US" altLang="ko-KR" sz="1600"/>
              <a:t>        }</a:t>
            </a:r>
          </a:p>
          <a:p>
            <a:r>
              <a:rPr lang="en-US" altLang="ko-KR" sz="1600"/>
              <a:t>    }</a:t>
            </a:r>
          </a:p>
          <a:p>
            <a:r>
              <a:rPr lang="en-US" altLang="ko-KR" sz="1600"/>
              <a:t>    finally</a:t>
            </a:r>
          </a:p>
          <a:p>
            <a:r>
              <a:rPr lang="en-US" altLang="ko-KR" sz="1600"/>
              <a:t>    {</a:t>
            </a:r>
          </a:p>
          <a:p>
            <a:r>
              <a:rPr lang="en-US" altLang="ko-KR" sz="1600"/>
              <a:t>	// </a:t>
            </a:r>
            <a:r>
              <a:rPr lang="ko-KR" altLang="en-US" sz="1600"/>
              <a:t>데이터 생산이 끝난 것을 통지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	output.CompleteAdding();</a:t>
            </a:r>
          </a:p>
          <a:p>
            <a:r>
              <a:rPr lang="en-US" altLang="ko-KR" sz="1600"/>
              <a:t>    }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29050793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7584" y="764704"/>
            <a:ext cx="777686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void Main()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	BlockingCollection&lt;int&gt; buffer1 = new BlockingCollection&lt;int&gt;(100);</a:t>
            </a:r>
          </a:p>
          <a:p>
            <a:r>
              <a:rPr lang="en-US" altLang="ko-KR" sz="1600"/>
              <a:t>	BlockingCollection&lt;int&gt; buffer2 = new BlockingCollection&lt;int&gt;(100);</a:t>
            </a:r>
          </a:p>
          <a:p>
            <a:r>
              <a:rPr lang="en-US" altLang="ko-KR" sz="1600"/>
              <a:t>	</a:t>
            </a:r>
          </a:p>
          <a:p>
            <a:r>
              <a:rPr lang="en-US" altLang="ko-KR" sz="1600"/>
              <a:t>	// </a:t>
            </a:r>
            <a:r>
              <a:rPr lang="ko-KR" altLang="en-US" sz="1600"/>
              <a:t>생산자와 소비자를 병렬로 처리한다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	Parallel.Invoke(</a:t>
            </a:r>
          </a:p>
          <a:p>
            <a:r>
              <a:rPr lang="en-US" altLang="ko-KR" sz="1600"/>
              <a:t>		() =&gt; ProduceData(buffer1),</a:t>
            </a:r>
          </a:p>
          <a:p>
            <a:r>
              <a:rPr lang="en-US" altLang="ko-KR" sz="1600"/>
              <a:t>		() =&gt; ConsumeData(buffer1, buffer2)</a:t>
            </a:r>
          </a:p>
          <a:p>
            <a:r>
              <a:rPr lang="en-US" altLang="ko-KR" sz="1600"/>
              <a:t>	);</a:t>
            </a:r>
          </a:p>
          <a:p>
            <a:r>
              <a:rPr lang="en-US" altLang="ko-KR" sz="1600"/>
              <a:t>	</a:t>
            </a:r>
          </a:p>
          <a:p>
            <a:r>
              <a:rPr lang="en-US" altLang="ko-KR" sz="1600"/>
              <a:t>	// </a:t>
            </a:r>
            <a:r>
              <a:rPr lang="ko-KR" altLang="en-US" sz="1600"/>
              <a:t>소비자가 소비한 결과를 메인으로 마지막에 출력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	foreach (int value in buffer2.GetConsumingEnumerable())</a:t>
            </a:r>
          </a:p>
          <a:p>
            <a:r>
              <a:rPr lang="en-US" altLang="ko-KR" sz="1600"/>
              <a:t>	{</a:t>
            </a:r>
          </a:p>
          <a:p>
            <a:r>
              <a:rPr lang="en-US" altLang="ko-KR" sz="1600"/>
              <a:t>		Console.WriteLine(value);</a:t>
            </a:r>
          </a:p>
          <a:p>
            <a:r>
              <a:rPr lang="en-US" altLang="ko-KR" sz="1600"/>
              <a:t>	}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29050793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87486" y="1268760"/>
            <a:ext cx="831696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생성</a:t>
            </a:r>
            <a:endParaRPr lang="en-US" altLang="ko-KR"/>
          </a:p>
          <a:p>
            <a:r>
              <a:rPr lang="en-US" altLang="ko-KR"/>
              <a:t>var queue = new System.Collections.Concurrent.ConcurrentQueue&lt;string&gt;();</a:t>
            </a:r>
          </a:p>
          <a:p>
            <a:endParaRPr lang="en-US" altLang="ja-JP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추가</a:t>
            </a:r>
            <a:br>
              <a:rPr lang="en-US" altLang="ko-KR"/>
            </a:br>
            <a:r>
              <a:rPr lang="en-US" altLang="ko-KR"/>
              <a:t>queue.Enqueue("First");</a:t>
            </a:r>
          </a:p>
          <a:p>
            <a:endParaRPr lang="en-US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참조</a:t>
            </a:r>
          </a:p>
          <a:p>
            <a:r>
              <a:rPr lang="en-US" altLang="ko-KR"/>
              <a:t>string item;</a:t>
            </a:r>
          </a:p>
          <a:p>
            <a:r>
              <a:rPr lang="en-US" altLang="ko-KR"/>
              <a:t> if (queue.TryPeek(out item))</a:t>
            </a:r>
          </a:p>
          <a:p>
            <a:r>
              <a:rPr lang="en-US" altLang="ko-KR"/>
              <a:t> {</a:t>
            </a:r>
          </a:p>
          <a:p>
            <a:r>
              <a:rPr lang="en-US" altLang="ko-KR"/>
              <a:t>      Console.WriteLine("First item was " + item);</a:t>
            </a:r>
          </a:p>
          <a:p>
            <a:r>
              <a:rPr lang="en-US" altLang="ko-KR"/>
              <a:t> }</a:t>
            </a:r>
          </a:p>
          <a:p>
            <a:r>
              <a:rPr lang="en-US" altLang="ko-KR"/>
              <a:t> else</a:t>
            </a:r>
          </a:p>
          <a:p>
            <a:r>
              <a:rPr lang="en-US" altLang="ko-KR"/>
              <a:t> {</a:t>
            </a:r>
          </a:p>
          <a:p>
            <a:r>
              <a:rPr lang="en-US" altLang="ko-KR"/>
              <a:t>      Console.WriteLine("Queue was empty.");</a:t>
            </a:r>
          </a:p>
          <a:p>
            <a:r>
              <a:rPr lang="en-US" altLang="ko-KR"/>
              <a:t> }</a:t>
            </a:r>
            <a:br>
              <a:rPr lang="en-US" altLang="ko-KR"/>
            </a:b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251520" y="35059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ConcurrentQueue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149134009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87486" y="1268760"/>
            <a:ext cx="831696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데이터 가져오기</a:t>
            </a:r>
            <a:r>
              <a:rPr lang="en-US" altLang="ko-KR"/>
              <a:t>(</a:t>
            </a:r>
            <a:r>
              <a:rPr lang="ko-KR" altLang="en-US"/>
              <a:t>삭제</a:t>
            </a:r>
            <a:r>
              <a:rPr lang="en-US" altLang="ko-KR"/>
              <a:t>)</a:t>
            </a:r>
          </a:p>
          <a:p>
            <a:r>
              <a:rPr lang="en-US" altLang="ko-KR"/>
              <a:t>if (queue.TryDequeue(out item))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  Console.WriteLine("Dequeued first item " + item);</a:t>
            </a:r>
          </a:p>
          <a:p>
            <a:r>
              <a:rPr lang="en-US" altLang="ko-KR"/>
              <a:t>}</a:t>
            </a:r>
          </a:p>
          <a:p>
            <a:endParaRPr lang="en-US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/>
              <a:t>Enumerator </a:t>
            </a:r>
          </a:p>
          <a:p>
            <a:r>
              <a:rPr lang="en-US" altLang="ko-KR"/>
              <a:t>var queue = new ConcurrentQueue&lt;string&gt;();</a:t>
            </a:r>
          </a:p>
          <a:p>
            <a:r>
              <a:rPr lang="en-US" altLang="ko-KR"/>
              <a:t>                </a:t>
            </a:r>
          </a:p>
          <a:p>
            <a:r>
              <a:rPr lang="en-US" altLang="ko-KR"/>
              <a:t>// adding to queue is much the same as before</a:t>
            </a:r>
          </a:p>
          <a:p>
            <a:r>
              <a:rPr lang="en-US" altLang="ko-KR"/>
              <a:t>queue.Enqueue("First");</a:t>
            </a:r>
          </a:p>
          <a:p>
            <a:r>
              <a:rPr lang="en-US" altLang="ko-KR"/>
              <a:t>	</a:t>
            </a:r>
          </a:p>
          <a:p>
            <a:r>
              <a:rPr lang="en-US" altLang="ko-KR"/>
              <a:t>var iterator = queue.GetEnumerator();</a:t>
            </a:r>
          </a:p>
          <a:p>
            <a:r>
              <a:rPr lang="en-US" altLang="ko-KR"/>
              <a:t>	</a:t>
            </a:r>
          </a:p>
          <a:p>
            <a:r>
              <a:rPr lang="en-US" altLang="ko-KR"/>
              <a:t>queue.Enqueue("Second");</a:t>
            </a:r>
          </a:p>
          <a:p>
            <a:r>
              <a:rPr lang="en-US" altLang="ko-KR"/>
              <a:t>queue.Enqueue("Third");</a:t>
            </a:r>
          </a:p>
          <a:p>
            <a:r>
              <a:rPr lang="en-US" altLang="ko-KR"/>
              <a:t>   </a:t>
            </a:r>
          </a:p>
          <a:p>
            <a:r>
              <a:rPr lang="en-US" altLang="ko-KR"/>
              <a:t>// only shows First</a:t>
            </a:r>
          </a:p>
          <a:p>
            <a:r>
              <a:rPr lang="en-US" altLang="ko-KR"/>
              <a:t>while (iterator.MoveNext()</a:t>
            </a:r>
          </a:p>
        </p:txBody>
      </p:sp>
    </p:spTree>
    <p:extLst>
      <p:ext uri="{BB962C8B-B14F-4D97-AF65-F5344CB8AC3E}">
        <p14:creationId xmlns:p14="http://schemas.microsoft.com/office/powerpoint/2010/main" val="82995645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124744"/>
            <a:ext cx="6768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/>
              <a:t>async/await</a:t>
            </a:r>
            <a:endParaRPr lang="ko-KR" altLang="en-US" sz="8000" b="1"/>
          </a:p>
        </p:txBody>
      </p:sp>
    </p:spTree>
    <p:extLst>
      <p:ext uri="{BB962C8B-B14F-4D97-AF65-F5344CB8AC3E}">
        <p14:creationId xmlns:p14="http://schemas.microsoft.com/office/powerpoint/2010/main" val="179657951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atmarkit.co.jp/fdotnet/chushin/masterasync_01/masterasync_01_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2857500" cy="550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atmarkit.co.jp/fdotnet/chushin/masterasync_01/masterasync_01_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836712"/>
            <a:ext cx="466725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05064"/>
            <a:ext cx="165618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323" y="3501008"/>
            <a:ext cx="165618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90343" y="356837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응답 가능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83668" y="407242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응답 불능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0728"/>
            <a:ext cx="187220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323" y="980728"/>
            <a:ext cx="1656184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90916"/>
            <a:ext cx="151216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586282" y="1151407"/>
            <a:ext cx="12961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UI </a:t>
            </a:r>
            <a:r>
              <a:rPr lang="ko-KR" altLang="en-US"/>
              <a:t>스레드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95417" y="1058049"/>
            <a:ext cx="147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다른 스레드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13663" y="1068200"/>
            <a:ext cx="12961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UI </a:t>
            </a:r>
            <a:r>
              <a:rPr lang="ko-KR" altLang="en-US"/>
              <a:t>스레드</a:t>
            </a:r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476672"/>
            <a:ext cx="29466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async</a:t>
            </a:r>
            <a:r>
              <a:rPr lang="ko-KR" altLang="en-US" sz="3600" b="1"/>
              <a:t> 수식자</a:t>
            </a:r>
            <a:endParaRPr lang="ko-KR" altLang="en-US" sz="3600"/>
          </a:p>
        </p:txBody>
      </p:sp>
      <p:sp>
        <p:nvSpPr>
          <p:cNvPr id="3" name="직사각형 2"/>
          <p:cNvSpPr/>
          <p:nvPr/>
        </p:nvSpPr>
        <p:spPr>
          <a:xfrm>
            <a:off x="539552" y="1196752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ja-JP"/>
              <a:t>async</a:t>
            </a:r>
            <a:r>
              <a:rPr lang="ja-JP" altLang="en-US"/>
              <a:t> </a:t>
            </a:r>
            <a:r>
              <a:rPr lang="ko-KR" altLang="en-US"/>
              <a:t>수식자는 수식한 메소드 내에서 </a:t>
            </a:r>
            <a:r>
              <a:rPr lang="en-US" altLang="ja-JP"/>
              <a:t>await </a:t>
            </a:r>
            <a:r>
              <a:rPr lang="ko-KR" altLang="en-US"/>
              <a:t>연산자를 이용하기 위한 키워드</a:t>
            </a:r>
            <a:r>
              <a:rPr lang="en-US" altLang="ko-KR"/>
              <a:t>.</a:t>
            </a:r>
            <a:br>
              <a:rPr lang="en-US" altLang="ko-KR"/>
            </a:br>
            <a:r>
              <a:rPr lang="ja-JP" altLang="en-US"/>
              <a:t> 「“</a:t>
            </a:r>
            <a:r>
              <a:rPr lang="en-US" altLang="ja-JP"/>
              <a:t>async”</a:t>
            </a:r>
            <a:r>
              <a:rPr lang="ko-KR" altLang="en-US"/>
              <a:t>로 수식한 메소드 내에는 </a:t>
            </a:r>
            <a:r>
              <a:rPr lang="en-US" altLang="ja-JP"/>
              <a:t>await </a:t>
            </a:r>
            <a:r>
              <a:rPr lang="ko-KR" altLang="en-US"/>
              <a:t>연산자를 </a:t>
            </a:r>
            <a:r>
              <a:rPr lang="en-US" altLang="ko-KR"/>
              <a:t>1</a:t>
            </a:r>
            <a:r>
              <a:rPr lang="ko-KR" altLang="en-US"/>
              <a:t>개 이상 포함</a:t>
            </a:r>
            <a:r>
              <a:rPr lang="ja-JP" altLang="en-US"/>
              <a:t>」</a:t>
            </a:r>
            <a:r>
              <a:rPr lang="ko-KR" altLang="en-US"/>
              <a:t>이라는 규약으로 되어 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역으로 말하면 </a:t>
            </a:r>
            <a:r>
              <a:rPr lang="ja-JP" altLang="en-US"/>
              <a:t>「</a:t>
            </a:r>
            <a:r>
              <a:rPr lang="en-US" altLang="ja-JP"/>
              <a:t>await</a:t>
            </a:r>
            <a:r>
              <a:rPr lang="ja-JP" altLang="en-US"/>
              <a:t> </a:t>
            </a:r>
            <a:r>
              <a:rPr lang="ko-KR" altLang="en-US"/>
              <a:t>연산자를 이용하는 경우 그 메소드에 </a:t>
            </a:r>
            <a:r>
              <a:rPr lang="en-US" altLang="ja-JP"/>
              <a:t>async </a:t>
            </a:r>
            <a:r>
              <a:rPr lang="ko-KR" altLang="en-US"/>
              <a:t>수식자를 붙이지 않으면 안된다</a:t>
            </a:r>
            <a:r>
              <a:rPr lang="ja-JP" altLang="en-US"/>
              <a:t>」</a:t>
            </a:r>
            <a:r>
              <a:rPr lang="ko-KR" altLang="en-US"/>
              <a:t>라는 것이 된다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어느쪽의 키워드도 기술이 필요하지만 </a:t>
            </a:r>
            <a:r>
              <a:rPr lang="en-US" altLang="ja-JP"/>
              <a:t>await </a:t>
            </a:r>
            <a:r>
              <a:rPr lang="ko-KR" altLang="en-US"/>
              <a:t>연산자가 포함된 메소드에 </a:t>
            </a:r>
            <a:r>
              <a:rPr lang="en-US" altLang="ja-JP"/>
              <a:t>async </a:t>
            </a:r>
            <a:r>
              <a:rPr lang="ko-KR" altLang="en-US"/>
              <a:t>수식자가 붙여지지 않으면 컴파일 에러가 되기 때문에 쓰는 것을 잊으면 안된다</a:t>
            </a:r>
            <a:r>
              <a:rPr lang="en-US" altLang="ko-KR"/>
              <a:t>.</a:t>
            </a:r>
          </a:p>
          <a:p>
            <a:pPr latinLnBrk="0"/>
            <a:r>
              <a:rPr lang="ko-KR" altLang="en-US"/>
              <a:t>그리고 이 </a:t>
            </a:r>
            <a:r>
              <a:rPr lang="en-US" altLang="ja-JP"/>
              <a:t>async </a:t>
            </a:r>
            <a:r>
              <a:rPr lang="ko-KR" altLang="en-US"/>
              <a:t>키워드에서 수식된 메소드를 </a:t>
            </a:r>
            <a:r>
              <a:rPr lang="ja-JP" altLang="en-US"/>
              <a:t>「</a:t>
            </a:r>
            <a:r>
              <a:rPr lang="ko-KR" altLang="en-US"/>
              <a:t>비동기 메소드</a:t>
            </a:r>
            <a:r>
              <a:rPr lang="ja-JP" altLang="en-US"/>
              <a:t>」</a:t>
            </a:r>
            <a:r>
              <a:rPr lang="ko-KR" altLang="en-US"/>
              <a:t>라고 부른다</a:t>
            </a:r>
            <a:r>
              <a:rPr lang="en-US" altLang="ko-KR"/>
              <a:t>. </a:t>
            </a:r>
            <a:endParaRPr lang="ja-JP" altLang="en-US"/>
          </a:p>
        </p:txBody>
      </p:sp>
      <p:sp>
        <p:nvSpPr>
          <p:cNvPr id="4" name="직사각형 3"/>
          <p:cNvSpPr/>
          <p:nvPr/>
        </p:nvSpPr>
        <p:spPr>
          <a:xfrm>
            <a:off x="1093238" y="3645024"/>
            <a:ext cx="6552728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/>
              <a:t>private async void Button_Click(object sender, RoutedEventArgs e)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  this.button.IsEnabled = false;</a:t>
            </a:r>
          </a:p>
          <a:p>
            <a:r>
              <a:rPr lang="en-US" altLang="ko-KR" sz="1600"/>
              <a:t>  await HeavyWork();  // </a:t>
            </a:r>
            <a:r>
              <a:rPr lang="ko-KR" altLang="en-US" sz="1600"/>
              <a:t>시간이 걸리는 처리</a:t>
            </a:r>
          </a:p>
          <a:p>
            <a:r>
              <a:rPr lang="ko-KR" altLang="en-US" sz="1600"/>
              <a:t>  </a:t>
            </a:r>
            <a:r>
              <a:rPr lang="en-US" altLang="ko-KR" sz="1600"/>
              <a:t>this.button.IsEnabled = true;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  <p:sp>
        <p:nvSpPr>
          <p:cNvPr id="5" name="직사각형 4"/>
          <p:cNvSpPr/>
          <p:nvPr/>
        </p:nvSpPr>
        <p:spPr>
          <a:xfrm>
            <a:off x="539552" y="5379025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async </a:t>
            </a:r>
            <a:r>
              <a:rPr lang="ko-KR" altLang="en-US"/>
              <a:t>키워드는 단순히 메소드 수식만이 아닌 이것을 더한 것에 의해 컴파일 결과로서 무언가로 전개되는 것은 아니다</a:t>
            </a:r>
            <a:r>
              <a:rPr lang="en-US" altLang="ko-KR"/>
              <a:t>.</a:t>
            </a:r>
            <a:r>
              <a:rPr lang="ja-JP" altLang="en-US"/>
              <a:t> </a:t>
            </a:r>
            <a:r>
              <a:rPr lang="ko-KR" altLang="en-US"/>
              <a:t>그러면 </a:t>
            </a:r>
            <a:r>
              <a:rPr lang="en-US" altLang="ja-JP"/>
              <a:t>await </a:t>
            </a:r>
            <a:r>
              <a:rPr lang="ko-KR" altLang="en-US"/>
              <a:t>연산자만으로 충분하니 </a:t>
            </a:r>
            <a:r>
              <a:rPr lang="en-US" altLang="ja-JP"/>
              <a:t>async </a:t>
            </a:r>
            <a:r>
              <a:rPr lang="ko-KR" altLang="en-US"/>
              <a:t>수식자는 필요하지 않다고 생각할 수 있지만 </a:t>
            </a:r>
            <a:r>
              <a:rPr lang="ja-JP" altLang="en-US"/>
              <a:t>“</a:t>
            </a:r>
            <a:r>
              <a:rPr lang="en-US" altLang="ja-JP"/>
              <a:t>async”</a:t>
            </a:r>
            <a:r>
              <a:rPr lang="ja-JP" altLang="en-US"/>
              <a:t> </a:t>
            </a:r>
            <a:r>
              <a:rPr lang="ko-KR" altLang="en-US"/>
              <a:t>수식을 언어 사양으로 강제한 것은 주로 </a:t>
            </a:r>
            <a:r>
              <a:rPr lang="en-US" altLang="ja-JP"/>
              <a:t>C# 4.0</a:t>
            </a:r>
            <a:r>
              <a:rPr lang="ko-KR" altLang="en-US"/>
              <a:t>까지의 코드와의 호환성을 위한 것이다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124744"/>
            <a:ext cx="74888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메소드에 </a:t>
            </a:r>
            <a:r>
              <a:rPr lang="ja-JP" altLang="en-US"/>
              <a:t>“</a:t>
            </a:r>
            <a:r>
              <a:rPr lang="en-US" altLang="ja-JP"/>
              <a:t>async”</a:t>
            </a:r>
            <a:r>
              <a:rPr lang="ko-KR" altLang="en-US"/>
              <a:t>라는 수식이 있는 것과 이름이 비동기 메소드인 것으로 </a:t>
            </a:r>
            <a:r>
              <a:rPr lang="ja-JP" altLang="en-US"/>
              <a:t>「</a:t>
            </a:r>
            <a:r>
              <a:rPr lang="ko-KR" altLang="en-US"/>
              <a:t>수식된 메소드 전체가 다른 스레드 상에서 비동기적으로 동작한다</a:t>
            </a:r>
            <a:r>
              <a:rPr lang="ja-JP" altLang="en-US"/>
              <a:t>」</a:t>
            </a:r>
            <a:r>
              <a:rPr lang="ko-KR" altLang="en-US"/>
              <a:t>라고 생각할 수도 있지만 실제는 그렇지 않고 </a:t>
            </a:r>
            <a:r>
              <a:rPr lang="ja-JP" altLang="en-US"/>
              <a:t>「</a:t>
            </a:r>
            <a:r>
              <a:rPr lang="ko-KR" altLang="en-US"/>
              <a:t>수식된 메소드에는 비동기 처리를 가질 필요가 있는 제어 흐름</a:t>
            </a:r>
            <a:r>
              <a:rPr lang="ja-JP" altLang="en-US"/>
              <a:t>（</a:t>
            </a:r>
            <a:r>
              <a:rPr lang="en-US" altLang="ja-JP"/>
              <a:t>await</a:t>
            </a:r>
            <a:r>
              <a:rPr lang="ja-JP" altLang="en-US"/>
              <a:t>）</a:t>
            </a:r>
            <a:r>
              <a:rPr lang="ko-KR" altLang="en-US"/>
              <a:t>가 포함되어 있고</a:t>
            </a:r>
            <a:r>
              <a:rPr lang="en-US" altLang="ko-KR"/>
              <a:t>, </a:t>
            </a:r>
            <a:r>
              <a:rPr lang="ko-KR" altLang="en-US"/>
              <a:t>비동기 처리 완료 후 다시 그 메소드의 다음에서 시작되도록 컴파일러에 다시 쓰도록 지시한다</a:t>
            </a:r>
            <a:r>
              <a:rPr lang="ja-JP" altLang="en-US"/>
              <a:t>」</a:t>
            </a:r>
            <a:r>
              <a:rPr lang="ko-KR" altLang="en-US"/>
              <a:t>라는 것이 </a:t>
            </a:r>
            <a:r>
              <a:rPr lang="en-US" altLang="ja-JP"/>
              <a:t>async</a:t>
            </a:r>
            <a:r>
              <a:rPr lang="ja-JP" altLang="en-US"/>
              <a:t> </a:t>
            </a:r>
            <a:r>
              <a:rPr lang="ko-KR" altLang="en-US"/>
              <a:t>수식자가 가진 의미이다</a:t>
            </a:r>
            <a:r>
              <a:rPr lang="en-US" altLang="ko-KR"/>
              <a:t>. </a:t>
            </a:r>
            <a:r>
              <a:rPr lang="ko-KR" altLang="en-US"/>
              <a:t>실제 전개 결과와는 다르지만 의미로서는 다음 코드처럼 바꾸어 쓸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31640" y="3356992"/>
            <a:ext cx="6192688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/>
              <a:t>private void Button_Click(object sender, RoutedEventArgs e)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  this.button.IsEnabled = false;</a:t>
            </a:r>
          </a:p>
          <a:p>
            <a:r>
              <a:rPr lang="en-US" altLang="ko-KR" sz="1600"/>
              <a:t>  HeavyWork().ContinueWith(_ =&gt;  // UI</a:t>
            </a:r>
            <a:r>
              <a:rPr lang="ko-KR" altLang="en-US" sz="1600"/>
              <a:t>에 동기적인 연속 처리</a:t>
            </a:r>
          </a:p>
          <a:p>
            <a:r>
              <a:rPr lang="ko-KR" altLang="en-US" sz="1600"/>
              <a:t>  </a:t>
            </a:r>
            <a:r>
              <a:rPr lang="en-US" altLang="ko-KR" sz="1600"/>
              <a:t>{</a:t>
            </a:r>
          </a:p>
          <a:p>
            <a:r>
              <a:rPr lang="en-US" altLang="ko-KR" sz="1600"/>
              <a:t>    this.button.IsEnabled = true;</a:t>
            </a:r>
          </a:p>
          <a:p>
            <a:r>
              <a:rPr lang="en-US" altLang="ko-KR" sz="1600"/>
              <a:t>  }, TaskScheduler.FromCurrentSynchronizationContext());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81283815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552" y="1196752"/>
            <a:ext cx="8064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ja-JP"/>
              <a:t>await </a:t>
            </a:r>
            <a:r>
              <a:rPr lang="ko-KR" altLang="en-US"/>
              <a:t>연산자는 </a:t>
            </a:r>
            <a:r>
              <a:rPr lang="en-US" altLang="ja-JP"/>
              <a:t>async </a:t>
            </a:r>
            <a:r>
              <a:rPr lang="ko-KR" altLang="en-US"/>
              <a:t>수식자가 붙은 메소드 안에서 하나 이상 기술 할 수 있다</a:t>
            </a:r>
            <a:r>
              <a:rPr lang="en-US" altLang="ko-KR"/>
              <a:t>.</a:t>
            </a:r>
            <a:endParaRPr lang="en-US" altLang="ja-JP"/>
          </a:p>
          <a:p>
            <a:pPr latinLnBrk="0"/>
            <a:r>
              <a:rPr lang="en-US" altLang="ja-JP"/>
              <a:t>await </a:t>
            </a:r>
            <a:r>
              <a:rPr lang="ko-KR" altLang="en-US"/>
              <a:t>연산자에는 </a:t>
            </a:r>
            <a:r>
              <a:rPr lang="en-US" altLang="ja-JP"/>
              <a:t>GetAwaiter</a:t>
            </a:r>
            <a:r>
              <a:rPr lang="ja-JP" altLang="en-US"/>
              <a:t> </a:t>
            </a:r>
            <a:r>
              <a:rPr lang="ko-KR" altLang="en-US"/>
              <a:t>메소드</a:t>
            </a:r>
            <a:r>
              <a:rPr lang="ja-JP" altLang="en-US"/>
              <a:t>（</a:t>
            </a:r>
            <a:r>
              <a:rPr lang="ko-KR" altLang="en-US"/>
              <a:t>혹은 동명의 확장 메소드</a:t>
            </a:r>
            <a:r>
              <a:rPr lang="ja-JP" altLang="en-US"/>
              <a:t>）</a:t>
            </a:r>
            <a:r>
              <a:rPr lang="ko-KR" altLang="en-US"/>
              <a:t>를 구현한 </a:t>
            </a:r>
            <a:r>
              <a:rPr lang="ja-JP" altLang="en-US"/>
              <a:t>“</a:t>
            </a:r>
            <a:r>
              <a:rPr lang="en-US" altLang="ja-JP"/>
              <a:t>Awaitable”</a:t>
            </a:r>
            <a:r>
              <a:rPr lang="ko-KR" altLang="en-US"/>
              <a:t>한 형을 넘길 수 있다</a:t>
            </a:r>
            <a:r>
              <a:rPr lang="en-US" altLang="ko-KR"/>
              <a:t>.</a:t>
            </a:r>
            <a:endParaRPr lang="en-US" altLang="ja-JP"/>
          </a:p>
          <a:p>
            <a:pPr latinLnBrk="0"/>
            <a:r>
              <a:rPr lang="ko-KR" altLang="en-US"/>
              <a:t>현재의 </a:t>
            </a:r>
            <a:r>
              <a:rPr lang="en-US" altLang="ja-JP"/>
              <a:t>.NET Framework</a:t>
            </a:r>
            <a:r>
              <a:rPr lang="ko-KR" altLang="en-US"/>
              <a:t>에서 제공되는 형 중에서 이 조건을 만족하고 있는 것은 </a:t>
            </a:r>
            <a:r>
              <a:rPr lang="en-US" altLang="ja-JP"/>
              <a:t>Task </a:t>
            </a:r>
            <a:r>
              <a:rPr lang="ko-KR" altLang="en-US"/>
              <a:t>클래스와 </a:t>
            </a:r>
            <a:r>
              <a:rPr lang="en-US" altLang="ja-JP"/>
              <a:t>Task&lt;T&gt;</a:t>
            </a:r>
            <a:r>
              <a:rPr lang="ja-JP" altLang="en-US"/>
              <a:t> </a:t>
            </a:r>
            <a:r>
              <a:rPr lang="ko-KR" altLang="en-US"/>
              <a:t>클래스</a:t>
            </a:r>
            <a:r>
              <a:rPr lang="ja-JP" altLang="en-US"/>
              <a:t>（</a:t>
            </a:r>
            <a:r>
              <a:rPr lang="ko-KR" altLang="en-US"/>
              <a:t>둘 다 </a:t>
            </a:r>
            <a:r>
              <a:rPr lang="en-US" altLang="ja-JP"/>
              <a:t>System.Threading.Tasks</a:t>
            </a:r>
            <a:r>
              <a:rPr lang="ja-JP" altLang="en-US"/>
              <a:t> </a:t>
            </a:r>
            <a:r>
              <a:rPr lang="ko-KR" altLang="en-US"/>
              <a:t>이름 공간</a:t>
            </a:r>
            <a:r>
              <a:rPr lang="ja-JP" altLang="en-US"/>
              <a:t>）</a:t>
            </a:r>
            <a:r>
              <a:rPr lang="en-US" altLang="ja-JP"/>
              <a:t> </a:t>
            </a:r>
            <a:r>
              <a:rPr lang="ko-KR" altLang="en-US"/>
              <a:t>둘만 있다</a:t>
            </a:r>
            <a:r>
              <a:rPr lang="en-US" altLang="ko-KR"/>
              <a:t>.</a:t>
            </a:r>
          </a:p>
          <a:p>
            <a:pPr latinLnBrk="0"/>
            <a:endParaRPr lang="ja-JP" altLang="en-US"/>
          </a:p>
          <a:p>
            <a:pPr latinLnBrk="0"/>
            <a:r>
              <a:rPr lang="ja-JP" altLang="en-US"/>
              <a:t>“</a:t>
            </a:r>
            <a:r>
              <a:rPr lang="en-US" altLang="ja-JP"/>
              <a:t>await”</a:t>
            </a:r>
            <a:r>
              <a:rPr lang="ko-KR" altLang="en-US"/>
              <a:t>라는 이름에서 </a:t>
            </a:r>
            <a:r>
              <a:rPr lang="ja-JP" altLang="en-US"/>
              <a:t>「</a:t>
            </a:r>
            <a:r>
              <a:rPr lang="ko-KR" altLang="en-US"/>
              <a:t>비동기 태스크가 완료할 때까지 호출한 스레드를 브럭해서 대기한다</a:t>
            </a:r>
            <a:r>
              <a:rPr lang="ja-JP" altLang="en-US"/>
              <a:t>」</a:t>
            </a:r>
            <a:r>
              <a:rPr lang="ko-KR" altLang="en-US"/>
              <a:t>라는 느낌을 받을 수 있게지만 사실은 그렇지 않다</a:t>
            </a:r>
            <a:r>
              <a:rPr lang="en-US" altLang="ko-KR"/>
              <a:t>.</a:t>
            </a:r>
          </a:p>
          <a:p>
            <a:pPr latinLnBrk="0"/>
            <a:r>
              <a:rPr lang="en-US" altLang="ja-JP"/>
              <a:t>await </a:t>
            </a:r>
            <a:r>
              <a:rPr lang="ko-KR" altLang="en-US"/>
              <a:t>연산자의 의미는 </a:t>
            </a:r>
            <a:r>
              <a:rPr lang="ja-JP" altLang="en-US"/>
              <a:t>「</a:t>
            </a:r>
            <a:r>
              <a:rPr lang="ko-KR" altLang="en-US"/>
              <a:t>기다리고 있는 태스크가 아지 끝나지 않은 경우 메소드의 나머지를 이 태스크의 </a:t>
            </a:r>
            <a:r>
              <a:rPr lang="en-US" altLang="ja-JP"/>
              <a:t>『</a:t>
            </a:r>
            <a:r>
              <a:rPr lang="ko-KR" altLang="en-US"/>
              <a:t>연속</a:t>
            </a:r>
            <a:r>
              <a:rPr lang="en-US" altLang="ja-JP"/>
              <a:t>』</a:t>
            </a:r>
            <a:r>
              <a:rPr lang="ko-KR" altLang="en-US"/>
              <a:t>으로서 등록하여 호출한 곳에 처리를 돌려주고</a:t>
            </a:r>
            <a:r>
              <a:rPr lang="en-US" altLang="ko-KR"/>
              <a:t>, </a:t>
            </a:r>
            <a:r>
              <a:rPr lang="ko-KR" altLang="en-US"/>
              <a:t>태스크가 완료했다면 등록해 두었던 연속 처리를 실행한다</a:t>
            </a:r>
            <a:r>
              <a:rPr lang="ja-JP" altLang="en-US"/>
              <a:t>」</a:t>
            </a:r>
            <a:r>
              <a:rPr lang="ko-KR" altLang="en-US"/>
              <a:t>라는 것이므로 주의가 필요하다</a:t>
            </a:r>
            <a:r>
              <a:rPr lang="en-US" altLang="ja-JP"/>
              <a:t>.</a:t>
            </a:r>
          </a:p>
          <a:p>
            <a:pPr latinLnBrk="0"/>
            <a:endParaRPr lang="en-US" altLang="ja-JP"/>
          </a:p>
          <a:p>
            <a:pPr latinLnBrk="0"/>
            <a:r>
              <a:rPr lang="ko-KR" altLang="en-US"/>
              <a:t>비동기 메소드는 </a:t>
            </a:r>
            <a:r>
              <a:rPr lang="ja-JP" altLang="en-US"/>
              <a:t>「</a:t>
            </a:r>
            <a:r>
              <a:rPr lang="en-US" altLang="ja-JP"/>
              <a:t>Awaitable</a:t>
            </a:r>
            <a:r>
              <a:rPr lang="ja-JP" altLang="en-US"/>
              <a:t> </a:t>
            </a:r>
            <a:r>
              <a:rPr lang="ko-KR" altLang="en-US"/>
              <a:t>패턴</a:t>
            </a:r>
            <a:r>
              <a:rPr lang="ja-JP" altLang="en-US"/>
              <a:t>」 </a:t>
            </a:r>
            <a:r>
              <a:rPr lang="ko-KR" altLang="en-US"/>
              <a:t>이라는 사양에 맞추어 구현하고 있다</a:t>
            </a:r>
            <a:r>
              <a:rPr lang="en-US" altLang="ko-KR"/>
              <a:t>.</a:t>
            </a:r>
            <a:endParaRPr lang="ja-JP" altLang="en-US"/>
          </a:p>
        </p:txBody>
      </p:sp>
      <p:sp>
        <p:nvSpPr>
          <p:cNvPr id="5" name="직사각형 4"/>
          <p:cNvSpPr/>
          <p:nvPr/>
        </p:nvSpPr>
        <p:spPr>
          <a:xfrm>
            <a:off x="539552" y="476672"/>
            <a:ext cx="29033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await </a:t>
            </a:r>
            <a:r>
              <a:rPr lang="ko-KR" altLang="en-US" sz="3600" b="1"/>
              <a:t>연산자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593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스레드의 우선도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7544" y="1196752"/>
            <a:ext cx="80648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스레드 우선 값</a:t>
            </a:r>
          </a:p>
          <a:p>
            <a:r>
              <a:rPr lang="en-US" altLang="ko-KR"/>
              <a:t>enum ThreadPriority </a:t>
            </a:r>
          </a:p>
          <a:p>
            <a:r>
              <a:rPr lang="en-US" altLang="ko-KR"/>
              <a:t>{ </a:t>
            </a:r>
          </a:p>
          <a:p>
            <a:r>
              <a:rPr lang="en-US" altLang="ko-KR"/>
              <a:t>   Lowest, BelowNormal, Normal, AboveNormal, Highest </a:t>
            </a:r>
          </a:p>
          <a:p>
            <a:r>
              <a:rPr lang="en-US" altLang="ko-KR"/>
              <a:t>}</a:t>
            </a:r>
          </a:p>
          <a:p>
            <a:endParaRPr lang="en-US" altLang="ko-KR"/>
          </a:p>
          <a:p>
            <a:r>
              <a:rPr lang="ko-KR" altLang="en-US"/>
              <a:t>스레드 우선도 변경은 아주 조심해야 한다</a:t>
            </a:r>
            <a:r>
              <a:rPr lang="en-US" altLang="ko-KR"/>
              <a:t>. </a:t>
            </a:r>
            <a:r>
              <a:rPr lang="ko-KR" altLang="en-US"/>
              <a:t>우선도 변경에 의해서 다른 스레드의 동작에 악영향을 미칠 수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스레드 우선도를 높여도 즉각적으로 반영 되는 것은 아니다</a:t>
            </a:r>
            <a:r>
              <a:rPr lang="en-US" altLang="ko-KR"/>
              <a:t>. </a:t>
            </a:r>
            <a:r>
              <a:rPr lang="ko-KR" altLang="en-US"/>
              <a:t>왜냐면 스레드는 애플리케이션의 프로세스 우선도 안에서 동작하기 때문이다</a:t>
            </a:r>
            <a:r>
              <a:rPr lang="en-US" altLang="ko-KR"/>
              <a:t>.</a:t>
            </a:r>
          </a:p>
          <a:p>
            <a:r>
              <a:rPr lang="ko-KR" altLang="en-US"/>
              <a:t>그래서 스레드 우선도을 높이는 경우 프로세스 우선도도 높일 필요가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using (Process p = Process.GetCurrentProcess())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p.PriorityClass = ProcessPriorityClass.High;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738658"/>
            <a:ext cx="129614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http://www.atmarkit.co.jp/fdotnet/chushin/masterasync_02/await_sourc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709" y="1268760"/>
            <a:ext cx="4824536" cy="144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atmarkit.co.jp/fdotnet/chushin/masterasync_02/await_imag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408" y="2738875"/>
            <a:ext cx="3659138" cy="365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9552" y="476672"/>
            <a:ext cx="4663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/>
              <a:t>비동기 메소드의 동작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558" y="2752819"/>
            <a:ext cx="115212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10550" y="286462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UI </a:t>
            </a:r>
            <a:r>
              <a:rPr lang="ko-KR" altLang="en-US"/>
              <a:t>스레드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408" y="4733900"/>
            <a:ext cx="115212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771361"/>
            <a:ext cx="129614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39952" y="287878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다른</a:t>
            </a:r>
            <a:r>
              <a:rPr lang="en-US" altLang="ko-KR"/>
              <a:t> </a:t>
            </a:r>
            <a:r>
              <a:rPr lang="ko-KR" altLang="en-US"/>
              <a:t>스레드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9182" y="4733900"/>
            <a:ext cx="119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임의의 유저</a:t>
            </a:r>
            <a:endParaRPr lang="en-US" altLang="ko-KR" sz="1400"/>
          </a:p>
          <a:p>
            <a:r>
              <a:rPr lang="ko-KR" altLang="en-US" sz="1400"/>
              <a:t>조작</a:t>
            </a:r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692696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/>
              <a:t>async, await</a:t>
            </a:r>
            <a:r>
              <a:rPr lang="ko-KR" altLang="en-US" sz="3600"/>
              <a:t>를 이용할 수 있는 곳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303271"/>
              </p:ext>
            </p:extLst>
          </p:nvPr>
        </p:nvGraphicFramePr>
        <p:xfrm>
          <a:off x="457200" y="1628800"/>
          <a:ext cx="8229600" cy="109728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키워드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적용 가능한 곳</a:t>
                      </a:r>
                      <a:endParaRPr lang="zh-TW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async</a:t>
                      </a:r>
                      <a:r>
                        <a:rPr lang="ko-KR" altLang="en-US"/>
                        <a:t> 수식자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3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보통의 메소드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람다 식</a:t>
                      </a:r>
                      <a:r>
                        <a:rPr lang="en-US" altLang="ko-KR"/>
                        <a:t>,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익명 메소드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await</a:t>
                      </a:r>
                      <a:r>
                        <a:rPr lang="ko-KR" altLang="en-US"/>
                        <a:t> 연산자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식을 쓸 수 있는 곳이라면 어디라도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015716" y="2996952"/>
            <a:ext cx="5112568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DoSomething(async () =&gt;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while (await CanExecuteAsync())</a:t>
            </a:r>
          </a:p>
          <a:p>
            <a:r>
              <a:rPr lang="en-US" altLang="ko-KR"/>
              <a:t>    await Task.Run(() =&gt; Thread.Sleep(3000));</a:t>
            </a:r>
          </a:p>
          <a:p>
            <a:r>
              <a:rPr lang="en-US" altLang="ko-KR"/>
              <a:t>});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27584" y="4797152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콘솔 애플리케이션이나 </a:t>
            </a:r>
            <a:r>
              <a:rPr lang="en-US" altLang="ja-JP"/>
              <a:t>Windows Form </a:t>
            </a:r>
            <a:r>
              <a:rPr lang="ko-KR" altLang="en-US"/>
              <a:t>애플리케이션 등에서는 </a:t>
            </a:r>
            <a:r>
              <a:rPr lang="ja-JP" altLang="en-US"/>
              <a:t>「</a:t>
            </a:r>
            <a:r>
              <a:rPr lang="ko-KR" altLang="en-US"/>
              <a:t>애플리케이션 엔트리 포인트</a:t>
            </a:r>
            <a:r>
              <a:rPr lang="ja-JP" altLang="en-US"/>
              <a:t>」</a:t>
            </a:r>
            <a:r>
              <a:rPr lang="ko-KR" altLang="en-US"/>
              <a:t>나 </a:t>
            </a:r>
            <a:r>
              <a:rPr lang="ja-JP" altLang="en-US"/>
              <a:t>「</a:t>
            </a:r>
            <a:r>
              <a:rPr lang="ko-KR" altLang="en-US"/>
              <a:t>인스턴스의 생성자</a:t>
            </a:r>
            <a:r>
              <a:rPr lang="ja-JP" altLang="en-US"/>
              <a:t>」</a:t>
            </a:r>
            <a:r>
              <a:rPr lang="ko-KR" altLang="en-US"/>
              <a:t>에는 적용할 수 없으므로 주의해야 한다</a:t>
            </a:r>
            <a:r>
              <a:rPr lang="en-US" altLang="ko-KR"/>
              <a:t>.</a:t>
            </a:r>
          </a:p>
          <a:p>
            <a:r>
              <a:rPr lang="ko-KR" altLang="en-US"/>
              <a:t>또 </a:t>
            </a:r>
            <a:r>
              <a:rPr lang="en-US" altLang="ja-JP"/>
              <a:t>finally </a:t>
            </a:r>
            <a:r>
              <a:rPr lang="ko-KR" altLang="en-US"/>
              <a:t>문 안에 </a:t>
            </a:r>
            <a:r>
              <a:rPr lang="en-US" altLang="ja-JP"/>
              <a:t>await </a:t>
            </a:r>
            <a:r>
              <a:rPr lang="ko-KR" altLang="en-US"/>
              <a:t>연산자를 기술하는 것도 할 수 없다는 것을 주의해야 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7976" y="404664"/>
            <a:ext cx="34610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반환 값 </a:t>
            </a:r>
            <a:r>
              <a:rPr lang="en-US" altLang="ko-KR" sz="3600" b="1"/>
              <a:t>void</a:t>
            </a:r>
            <a:r>
              <a:rPr lang="ko-KR" altLang="en-US" sz="3600" b="1"/>
              <a:t> 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07976" y="1290490"/>
            <a:ext cx="79524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통상의 메소드와 같이 비동기 메소드에서도 </a:t>
            </a:r>
            <a:r>
              <a:rPr lang="en-US" altLang="ko-KR"/>
              <a:t>return </a:t>
            </a:r>
            <a:r>
              <a:rPr lang="ko-KR" altLang="en-US"/>
              <a:t>문을 쓰지 않는 경우는 반환 값에 </a:t>
            </a:r>
            <a:r>
              <a:rPr lang="ja-JP" altLang="en-US"/>
              <a:t>“</a:t>
            </a:r>
            <a:r>
              <a:rPr lang="en-US" altLang="ja-JP"/>
              <a:t>void”</a:t>
            </a:r>
            <a:r>
              <a:rPr lang="ja-JP" altLang="en-US"/>
              <a:t>（</a:t>
            </a:r>
            <a:r>
              <a:rPr lang="en-US" altLang="ja-JP"/>
              <a:t>Visual Basic</a:t>
            </a:r>
            <a:r>
              <a:rPr lang="ko-KR" altLang="en-US"/>
              <a:t>에서는 </a:t>
            </a:r>
            <a:r>
              <a:rPr lang="ja-JP" altLang="en-US"/>
              <a:t>“</a:t>
            </a:r>
            <a:r>
              <a:rPr lang="en-US" altLang="ja-JP"/>
              <a:t>Sub”</a:t>
            </a:r>
            <a:r>
              <a:rPr lang="ko-KR" altLang="en-US"/>
              <a:t>스테이트먼트</a:t>
            </a:r>
            <a:r>
              <a:rPr lang="ja-JP" altLang="en-US"/>
              <a:t>）</a:t>
            </a:r>
            <a:r>
              <a:rPr lang="ko-KR" altLang="en-US"/>
              <a:t>를 지정할 수 있다</a:t>
            </a:r>
            <a:r>
              <a:rPr lang="en-US" altLang="ko-KR"/>
              <a:t>.</a:t>
            </a:r>
            <a:endParaRPr lang="en-US" altLang="ja-JP"/>
          </a:p>
          <a:p>
            <a:r>
              <a:rPr lang="ko-KR" altLang="en-US"/>
              <a:t>반환 값에 </a:t>
            </a:r>
            <a:r>
              <a:rPr lang="en-US" altLang="ja-JP"/>
              <a:t>void</a:t>
            </a:r>
            <a:r>
              <a:rPr lang="ko-KR" altLang="en-US"/>
              <a:t>를 지정하는 케이스는 호출한 곳이 비동기 메소드 완료를 기다릴 필요가 없는 경우이다</a:t>
            </a:r>
            <a:r>
              <a:rPr lang="en-US" altLang="ko-KR"/>
              <a:t>. </a:t>
            </a:r>
          </a:p>
          <a:p>
            <a:endParaRPr lang="en-US" altLang="ja-JP"/>
          </a:p>
          <a:p>
            <a:r>
              <a:rPr lang="ko-KR" altLang="en-US"/>
              <a:t>예를들면 </a:t>
            </a:r>
            <a:r>
              <a:rPr lang="en-US" altLang="ja-JP"/>
              <a:t>GUI </a:t>
            </a:r>
            <a:r>
              <a:rPr lang="ko-KR" altLang="en-US"/>
              <a:t>애플리케이션의 이벤트</a:t>
            </a:r>
            <a:r>
              <a:rPr lang="en-US" altLang="ko-KR"/>
              <a:t> </a:t>
            </a:r>
            <a:r>
              <a:rPr lang="ko-KR" altLang="en-US"/>
              <a:t>핸들러에 적용하는 경우를 들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3608" y="3284984"/>
            <a:ext cx="7128792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private async void Button_Click(object sender, RoutedEventArgs e)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this.button.IsEnabled = false;</a:t>
            </a:r>
          </a:p>
          <a:p>
            <a:r>
              <a:rPr lang="en-US" altLang="ko-KR"/>
              <a:t>  await HeavyWork();  // </a:t>
            </a:r>
            <a:r>
              <a:rPr lang="ko-KR" altLang="en-US"/>
              <a:t>시간이 걸리는 처리</a:t>
            </a:r>
            <a:endParaRPr lang="en-US" altLang="ko-KR"/>
          </a:p>
          <a:p>
            <a:r>
              <a:rPr lang="ko-KR" altLang="en-US"/>
              <a:t>  </a:t>
            </a:r>
            <a:r>
              <a:rPr lang="en-US" altLang="ko-KR"/>
              <a:t>this.button.IsEnabled = true;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548680"/>
            <a:ext cx="362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반환 값  </a:t>
            </a:r>
            <a:r>
              <a:rPr lang="en-US" altLang="ko-KR" sz="3600" b="1"/>
              <a:t>Task </a:t>
            </a:r>
            <a:r>
              <a:rPr lang="ko-KR" altLang="en-US" sz="3600" b="1"/>
              <a:t>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11560" y="1268760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반환 값으로 </a:t>
            </a:r>
            <a:r>
              <a:rPr lang="en-US" altLang="ja-JP"/>
              <a:t>return </a:t>
            </a:r>
            <a:r>
              <a:rPr lang="ko-KR" altLang="en-US"/>
              <a:t>문을 쓰지 않는 경우는 </a:t>
            </a:r>
            <a:r>
              <a:rPr lang="en-US" altLang="ja-JP"/>
              <a:t>void </a:t>
            </a:r>
            <a:r>
              <a:rPr lang="ko-KR" altLang="en-US"/>
              <a:t>형만이 아닌 </a:t>
            </a:r>
            <a:r>
              <a:rPr lang="en-US" altLang="ja-JP"/>
              <a:t>Task</a:t>
            </a:r>
            <a:r>
              <a:rPr lang="ja-JP" altLang="en-US"/>
              <a:t> </a:t>
            </a:r>
            <a:r>
              <a:rPr lang="ko-KR" altLang="en-US"/>
              <a:t>형도 지정할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71718" y="2016905"/>
            <a:ext cx="487249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static void Main()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var task = DoSomethingAsync();</a:t>
            </a:r>
          </a:p>
          <a:p>
            <a:r>
              <a:rPr lang="en-US" altLang="ko-KR" sz="1400"/>
              <a:t>  // </a:t>
            </a:r>
            <a:r>
              <a:rPr lang="ko-KR" altLang="en-US" sz="1400"/>
              <a:t>여기에 어떤 처리를 한다</a:t>
            </a:r>
            <a:r>
              <a:rPr lang="en-US" altLang="ko-KR" sz="1400"/>
              <a:t>.</a:t>
            </a:r>
            <a:endParaRPr lang="ja-JP" altLang="en-US" sz="1400"/>
          </a:p>
          <a:p>
            <a:r>
              <a:rPr lang="ja-JP" altLang="en-US" sz="1400"/>
              <a:t>  </a:t>
            </a:r>
            <a:r>
              <a:rPr lang="en-US" altLang="ko-KR" sz="1400"/>
              <a:t>task.Wait();</a:t>
            </a:r>
          </a:p>
          <a:p>
            <a:r>
              <a:rPr lang="en-US" altLang="ko-KR" sz="1400"/>
              <a:t>  Console.ReadKey();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static async Task DoSomethingAsync()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await Task.Run(() =&gt; Thread.Sleep(3000));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  <p:sp>
        <p:nvSpPr>
          <p:cNvPr id="5" name="직사각형 4"/>
          <p:cNvSpPr/>
          <p:nvPr/>
        </p:nvSpPr>
        <p:spPr>
          <a:xfrm>
            <a:off x="755576" y="5733256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ja-JP"/>
              <a:t>void </a:t>
            </a:r>
            <a:r>
              <a:rPr lang="ko-KR" altLang="en-US"/>
              <a:t>형과 </a:t>
            </a:r>
            <a:r>
              <a:rPr lang="en-US" altLang="ja-JP"/>
              <a:t>Task </a:t>
            </a:r>
            <a:r>
              <a:rPr lang="ko-KR" altLang="en-US"/>
              <a:t>형 어느쪽을 선택할까는 </a:t>
            </a:r>
            <a:endParaRPr lang="ja-JP" altLang="en-US"/>
          </a:p>
          <a:p>
            <a:r>
              <a:rPr lang="ja-JP" altLang="en-US"/>
              <a:t>「</a:t>
            </a:r>
            <a:r>
              <a:rPr lang="ko-KR" altLang="en-US"/>
              <a:t>이벤트 핸들러든가</a:t>
            </a:r>
            <a:r>
              <a:rPr lang="ja-JP" altLang="en-US"/>
              <a:t>」→ </a:t>
            </a:r>
            <a:r>
              <a:rPr lang="en-US" altLang="ja-JP"/>
              <a:t>void</a:t>
            </a:r>
            <a:r>
              <a:rPr lang="ja-JP" altLang="en-US"/>
              <a:t> </a:t>
            </a:r>
            <a:r>
              <a:rPr lang="ko-KR" altLang="en-US"/>
              <a:t>형</a:t>
            </a:r>
            <a:endParaRPr lang="ja-JP" altLang="en-US"/>
          </a:p>
          <a:p>
            <a:r>
              <a:rPr lang="ja-JP" altLang="en-US"/>
              <a:t>「</a:t>
            </a:r>
            <a:r>
              <a:rPr lang="ko-KR" altLang="en-US"/>
              <a:t>대기하고 싶다든가</a:t>
            </a:r>
            <a:r>
              <a:rPr lang="ja-JP" altLang="en-US"/>
              <a:t>」→ </a:t>
            </a:r>
            <a:r>
              <a:rPr lang="en-US" altLang="ja-JP"/>
              <a:t>Task</a:t>
            </a:r>
            <a:r>
              <a:rPr lang="ja-JP" altLang="en-US"/>
              <a:t> </a:t>
            </a:r>
            <a:r>
              <a:rPr lang="ko-KR" altLang="en-US"/>
              <a:t>형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548680"/>
            <a:ext cx="4395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반환 값 </a:t>
            </a:r>
            <a:r>
              <a:rPr lang="en-US" altLang="ko-KR" sz="3600" b="1"/>
              <a:t>Task&lt;T&gt;</a:t>
            </a:r>
            <a:r>
              <a:rPr lang="ko-KR" altLang="en-US" sz="3600" b="1"/>
              <a:t> 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29403" y="1362112"/>
            <a:ext cx="7940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비동기 처리 결과를 받고 싶은 경우는 반환 값으로 </a:t>
            </a:r>
            <a:r>
              <a:rPr lang="en-US" altLang="ja-JP"/>
              <a:t>Task&lt;T&gt;</a:t>
            </a:r>
            <a:r>
              <a:rPr lang="ja-JP" altLang="en-US"/>
              <a:t> </a:t>
            </a:r>
            <a:r>
              <a:rPr lang="ko-KR" altLang="en-US"/>
              <a:t>형을 지정한다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71600" y="1916832"/>
            <a:ext cx="6192688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static void Main()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var task = CalculateSphereVolumeAsync(1);</a:t>
            </a:r>
          </a:p>
          <a:p>
            <a:r>
              <a:rPr lang="en-US" altLang="ko-KR" sz="1400"/>
              <a:t>  // </a:t>
            </a:r>
            <a:r>
              <a:rPr lang="ko-KR" altLang="en-US" sz="1400"/>
              <a:t>여기에 어떤 처리를 한다</a:t>
            </a:r>
            <a:r>
              <a:rPr lang="en-US" altLang="ko-KR" sz="1400"/>
              <a:t>.</a:t>
            </a:r>
            <a:endParaRPr lang="ja-JP" altLang="en-US" sz="1400"/>
          </a:p>
          <a:p>
            <a:r>
              <a:rPr lang="ja-JP" altLang="en-US" sz="1400"/>
              <a:t>  </a:t>
            </a:r>
            <a:r>
              <a:rPr lang="en-US" altLang="ko-KR" sz="1400"/>
              <a:t>Console.WriteLine(task.Result);</a:t>
            </a:r>
          </a:p>
          <a:p>
            <a:r>
              <a:rPr lang="en-US" altLang="ko-KR" sz="1400"/>
              <a:t>  Console.ReadKey();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static async Task&lt;double&gt; CalculateSphereVolumeAsync(double radius)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var </a:t>
            </a:r>
            <a:r>
              <a:rPr lang="el-GR" altLang="ko-KR" sz="1400"/>
              <a:t>π  = </a:t>
            </a:r>
            <a:r>
              <a:rPr lang="en-US" altLang="ko-KR" sz="1400"/>
              <a:t>await Task.Run(() =&gt;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Thread.Sleep(3000);</a:t>
            </a:r>
          </a:p>
          <a:p>
            <a:r>
              <a:rPr lang="en-US" altLang="ko-KR" sz="1400"/>
              <a:t>    return Math.PI; </a:t>
            </a:r>
            <a:endParaRPr lang="ja-JP" altLang="en-US" sz="1400"/>
          </a:p>
          <a:p>
            <a:r>
              <a:rPr lang="ja-JP" altLang="en-US" sz="1400"/>
              <a:t>  </a:t>
            </a:r>
            <a:r>
              <a:rPr lang="en-US" altLang="ja-JP" sz="1400"/>
              <a:t>});</a:t>
            </a:r>
          </a:p>
          <a:p>
            <a:r>
              <a:rPr lang="en-US" altLang="ja-JP" sz="1400"/>
              <a:t>  </a:t>
            </a:r>
            <a:r>
              <a:rPr lang="en-US" altLang="ko-KR" sz="1400"/>
              <a:t>return 4 * </a:t>
            </a:r>
            <a:r>
              <a:rPr lang="el-GR" altLang="ko-KR" sz="1400"/>
              <a:t>π  * </a:t>
            </a:r>
            <a:r>
              <a:rPr lang="en-US" altLang="ko-KR" sz="1400"/>
              <a:t>Math.Pow(radius, 3) / 3; </a:t>
            </a:r>
            <a:endParaRPr lang="ko-KR" altLang="en-US" sz="1400"/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3275856" y="5923734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컴파일러가 자동으로 변환 해줌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3419872" y="5419678"/>
            <a:ext cx="988907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576" y="548680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예외 처리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20010" y="1268760"/>
            <a:ext cx="3281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보통과 같은 방식의 예외 처리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91680" y="1772816"/>
            <a:ext cx="5760640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private async void Button_Click(object sender, RoutedEventArgs e)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try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this.button.IsEnabled = false;</a:t>
            </a:r>
          </a:p>
          <a:p>
            <a:r>
              <a:rPr lang="en-US" altLang="ko-KR" sz="1400"/>
              <a:t>    await Task.Run(() =&gt; { throw new Exception(); });</a:t>
            </a:r>
          </a:p>
          <a:p>
            <a:r>
              <a:rPr lang="en-US" altLang="ko-KR" sz="1400"/>
              <a:t>  }</a:t>
            </a:r>
          </a:p>
          <a:p>
            <a:r>
              <a:rPr lang="en-US" altLang="ko-KR" sz="1400"/>
              <a:t>  catch (Exception ex)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MessageBox.Show(ex.Message);</a:t>
            </a:r>
          </a:p>
          <a:p>
            <a:r>
              <a:rPr lang="en-US" altLang="ko-KR" sz="1400"/>
              <a:t>  }</a:t>
            </a:r>
          </a:p>
          <a:p>
            <a:r>
              <a:rPr lang="en-US" altLang="ko-KR" sz="1400"/>
              <a:t>  finally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this.button.IsEnabled = true;</a:t>
            </a:r>
          </a:p>
          <a:p>
            <a:r>
              <a:rPr lang="en-US" altLang="ko-KR" sz="1400"/>
              <a:t> 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92049" y="678382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통지된 예외는 처음 하나뿐</a:t>
            </a:r>
            <a:endParaRPr lang="ko-KR" altLang="en-US" sz="3600"/>
          </a:p>
        </p:txBody>
      </p:sp>
      <p:sp>
        <p:nvSpPr>
          <p:cNvPr id="3" name="직사각형 2"/>
          <p:cNvSpPr/>
          <p:nvPr/>
        </p:nvSpPr>
        <p:spPr>
          <a:xfrm>
            <a:off x="665117" y="1484784"/>
            <a:ext cx="77768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ja-JP"/>
              <a:t>Task</a:t>
            </a:r>
            <a:r>
              <a:rPr lang="ja-JP" altLang="en-US"/>
              <a:t>（＝</a:t>
            </a:r>
            <a:r>
              <a:rPr lang="en-US" altLang="ja-JP"/>
              <a:t>Task </a:t>
            </a:r>
            <a:r>
              <a:rPr lang="ko-KR" altLang="en-US"/>
              <a:t>오브젝트 내부에서 실행되는 비동기 조작</a:t>
            </a:r>
            <a:r>
              <a:rPr lang="ja-JP" altLang="en-US"/>
              <a:t>） </a:t>
            </a:r>
            <a:r>
              <a:rPr lang="ko-KR" altLang="en-US"/>
              <a:t>중에서 발생하였지만 처리 되지 않은 예외는 </a:t>
            </a:r>
            <a:r>
              <a:rPr lang="en-US" altLang="ko-KR"/>
              <a:t>Task </a:t>
            </a:r>
            <a:r>
              <a:rPr lang="ko-KR" altLang="en-US"/>
              <a:t>클래스 자체에 의해서 잡아지고</a:t>
            </a:r>
            <a:r>
              <a:rPr lang="en-US" altLang="ko-KR"/>
              <a:t>, </a:t>
            </a:r>
            <a:r>
              <a:rPr lang="en-US" altLang="ja-JP"/>
              <a:t>AggregateException</a:t>
            </a:r>
            <a:r>
              <a:rPr lang="ja-JP" altLang="en-US"/>
              <a:t> </a:t>
            </a:r>
            <a:r>
              <a:rPr lang="ko-KR" altLang="en-US"/>
              <a:t>형</a:t>
            </a:r>
            <a:r>
              <a:rPr lang="ja-JP" altLang="en-US"/>
              <a:t>（</a:t>
            </a:r>
            <a:r>
              <a:rPr lang="en-US" altLang="ja-JP"/>
              <a:t>System</a:t>
            </a:r>
            <a:r>
              <a:rPr lang="ja-JP" altLang="en-US"/>
              <a:t> </a:t>
            </a:r>
            <a:r>
              <a:rPr lang="ko-KR" altLang="en-US"/>
              <a:t>이름공간</a:t>
            </a:r>
            <a:r>
              <a:rPr lang="ja-JP" altLang="en-US"/>
              <a:t>）</a:t>
            </a:r>
            <a:r>
              <a:rPr lang="ko-KR" altLang="en-US"/>
              <a:t>에 랩하여 </a:t>
            </a:r>
            <a:r>
              <a:rPr lang="en-US" altLang="ko-KR"/>
              <a:t>throw </a:t>
            </a:r>
            <a:r>
              <a:rPr lang="ko-KR" altLang="en-US"/>
              <a:t>된다</a:t>
            </a:r>
            <a:r>
              <a:rPr lang="en-US" altLang="ko-KR"/>
              <a:t>. </a:t>
            </a:r>
            <a:r>
              <a:rPr lang="ko-KR" altLang="en-US"/>
              <a:t>이것은 다음 코드의 </a:t>
            </a:r>
            <a:r>
              <a:rPr lang="en-US" altLang="ja-JP"/>
              <a:t>8</a:t>
            </a:r>
            <a:r>
              <a:rPr lang="ko-KR" altLang="en-US"/>
              <a:t>행째</a:t>
            </a:r>
            <a:r>
              <a:rPr lang="ja-JP" altLang="en-US"/>
              <a:t>（＝</a:t>
            </a:r>
            <a:r>
              <a:rPr lang="en-US" altLang="ja-JP"/>
              <a:t>Task.WhenAll</a:t>
            </a:r>
            <a:r>
              <a:rPr lang="ja-JP" altLang="en-US"/>
              <a:t> </a:t>
            </a:r>
            <a:r>
              <a:rPr lang="ko-KR" altLang="en-US"/>
              <a:t>메소드</a:t>
            </a:r>
            <a:r>
              <a:rPr lang="ja-JP" altLang="en-US"/>
              <a:t>）</a:t>
            </a:r>
            <a:r>
              <a:rPr lang="ko-KR" altLang="en-US"/>
              <a:t>와 같이 복수의 </a:t>
            </a:r>
            <a:r>
              <a:rPr lang="en-US" altLang="ja-JP"/>
              <a:t>Task</a:t>
            </a:r>
            <a:r>
              <a:rPr lang="ko-KR" altLang="en-US"/>
              <a:t>를 하나의 </a:t>
            </a:r>
            <a:r>
              <a:rPr lang="en-US" altLang="ja-JP"/>
              <a:t>Task</a:t>
            </a:r>
            <a:r>
              <a:rPr lang="ko-KR" altLang="en-US"/>
              <a:t>로 모은 경우 등 복수의 예외가 동시에 발생하는 것을 고려하고 있기 때문이다</a:t>
            </a:r>
            <a:r>
              <a:rPr lang="en-US" altLang="ko-KR"/>
              <a:t>.</a:t>
            </a:r>
            <a:endParaRPr lang="ja-JP" altLang="en-US"/>
          </a:p>
          <a:p>
            <a:pPr latinLnBrk="0"/>
            <a:endParaRPr lang="en-US" altLang="ja-JP"/>
          </a:p>
          <a:p>
            <a:pPr latinLnBrk="0"/>
            <a:r>
              <a:rPr lang="ko-KR" altLang="en-US"/>
              <a:t>다음 코드를 실행하면 </a:t>
            </a:r>
            <a:r>
              <a:rPr lang="en-US" altLang="ja-JP"/>
              <a:t>AggregateException </a:t>
            </a:r>
            <a:r>
              <a:rPr lang="ko-KR" altLang="en-US"/>
              <a:t>형을 통해서 모든 예외를 얻을 수 있다</a:t>
            </a:r>
            <a:r>
              <a:rPr lang="en-US" altLang="ko-KR"/>
              <a:t>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31640" y="836712"/>
            <a:ext cx="6264696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private static void DoSomething()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try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var task1 = Task.Run(() =&gt; { throw new InvalidCastException();  });</a:t>
            </a:r>
          </a:p>
          <a:p>
            <a:r>
              <a:rPr lang="en-US" altLang="ko-KR" sz="1400"/>
              <a:t>    var task2 = Task.Run(() =&gt; { throw new ArgumentException();     });</a:t>
            </a:r>
          </a:p>
          <a:p>
            <a:r>
              <a:rPr lang="en-US" altLang="ko-KR" sz="1400"/>
              <a:t>    var task3 = Task.Run(() =&gt; { throw new NotSupportedException(); });</a:t>
            </a:r>
          </a:p>
          <a:p>
            <a:r>
              <a:rPr lang="en-US" altLang="ko-KR" sz="1400"/>
              <a:t>    var task  = Task.WhenAll(task1, task2, task3);</a:t>
            </a:r>
          </a:p>
          <a:p>
            <a:r>
              <a:rPr lang="en-US" altLang="ko-KR" sz="1400"/>
              <a:t>    task.Wait(); // </a:t>
            </a:r>
            <a:r>
              <a:rPr lang="ko-KR" altLang="en-US" sz="1400"/>
              <a:t>예외 </a:t>
            </a:r>
            <a:r>
              <a:rPr lang="en-US" altLang="ko-KR" sz="1400"/>
              <a:t>throw</a:t>
            </a:r>
            <a:endParaRPr lang="ja-JP" altLang="en-US" sz="1400"/>
          </a:p>
          <a:p>
            <a:r>
              <a:rPr lang="ja-JP" altLang="en-US" sz="1400"/>
              <a:t>  </a:t>
            </a:r>
            <a:r>
              <a:rPr lang="en-US" altLang="ja-JP" sz="1400"/>
              <a:t>}</a:t>
            </a:r>
          </a:p>
          <a:p>
            <a:r>
              <a:rPr lang="en-US" altLang="ja-JP" sz="1400"/>
              <a:t>  </a:t>
            </a:r>
            <a:r>
              <a:rPr lang="en-US" altLang="ko-KR" sz="1400"/>
              <a:t>catch (AggregateException ex)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Console.WriteLine(ex.GetType());</a:t>
            </a:r>
          </a:p>
          <a:p>
            <a:r>
              <a:rPr lang="en-US" altLang="ko-KR" sz="1400"/>
              <a:t>    foreach (var inner in ex.InnerExceptions)</a:t>
            </a:r>
          </a:p>
          <a:p>
            <a:r>
              <a:rPr lang="en-US" altLang="ko-KR" sz="1400"/>
              <a:t>      Console.WriteLine("\t{0}", inner.GetType());</a:t>
            </a:r>
          </a:p>
          <a:p>
            <a:r>
              <a:rPr lang="en-US" altLang="ko-KR" sz="1400"/>
              <a:t>  }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/*</a:t>
            </a:r>
          </a:p>
          <a:p>
            <a:r>
              <a:rPr lang="en-US" altLang="ko-KR" sz="1400"/>
              <a:t>  System.AggregateException</a:t>
            </a:r>
          </a:p>
          <a:p>
            <a:r>
              <a:rPr lang="en-US" altLang="ko-KR" sz="1400"/>
              <a:t>  System.InvalidCastException</a:t>
            </a:r>
          </a:p>
          <a:p>
            <a:r>
              <a:rPr lang="en-US" altLang="ko-KR" sz="1400"/>
              <a:t>  System.ArgumentException</a:t>
            </a:r>
          </a:p>
          <a:p>
            <a:r>
              <a:rPr lang="en-US" altLang="ko-KR" sz="1400"/>
              <a:t>  System.NotSupportedException</a:t>
            </a:r>
          </a:p>
          <a:p>
            <a:r>
              <a:rPr lang="en-US" altLang="ko-KR" sz="1400"/>
              <a:t>*/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03648" y="836712"/>
            <a:ext cx="6264696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private static async void DoSomething()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try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  var task1 = Task.Run(() =&gt; { throw new InvalidCastException();  });</a:t>
            </a:r>
          </a:p>
          <a:p>
            <a:r>
              <a:rPr lang="en-US" altLang="ko-KR" sz="1400"/>
              <a:t>      var task2 = Task.Run(() =&gt; { throw new ArgumentException();     });</a:t>
            </a:r>
          </a:p>
          <a:p>
            <a:r>
              <a:rPr lang="en-US" altLang="ko-KR" sz="1400"/>
              <a:t>      var task3 = Task.Run(() =&gt; { throw new NotSupportedException(); });</a:t>
            </a:r>
          </a:p>
          <a:p>
            <a:r>
              <a:rPr lang="en-US" altLang="ko-KR" sz="1400"/>
              <a:t>      await Task.WhenAll(task1, task2, task3);</a:t>
            </a:r>
          </a:p>
          <a:p>
            <a:r>
              <a:rPr lang="en-US" altLang="ko-KR" sz="1400"/>
              <a:t>  }</a:t>
            </a:r>
          </a:p>
          <a:p>
            <a:r>
              <a:rPr lang="en-US" altLang="ko-KR" sz="1400"/>
              <a:t>  catch (AggregateException)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// </a:t>
            </a:r>
            <a:r>
              <a:rPr lang="ko-KR" altLang="en-US" sz="1400"/>
              <a:t>여기는 호출 되지 않는다</a:t>
            </a:r>
            <a:endParaRPr lang="ja-JP" altLang="en-US" sz="1400"/>
          </a:p>
          <a:p>
            <a:r>
              <a:rPr lang="ja-JP" altLang="en-US" sz="1400"/>
              <a:t>  </a:t>
            </a:r>
            <a:r>
              <a:rPr lang="en-US" altLang="ja-JP" sz="1400"/>
              <a:t>}</a:t>
            </a:r>
          </a:p>
          <a:p>
            <a:r>
              <a:rPr lang="en-US" altLang="ja-JP" sz="1400"/>
              <a:t>  </a:t>
            </a:r>
            <a:r>
              <a:rPr lang="en-US" altLang="ko-KR" sz="1400"/>
              <a:t>catch (Exception ex)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Console.WriteLine(ex.GetType());</a:t>
            </a:r>
          </a:p>
          <a:p>
            <a:r>
              <a:rPr lang="en-US" altLang="ko-KR" sz="1400"/>
              <a:t>  }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/*</a:t>
            </a:r>
          </a:p>
          <a:p>
            <a:r>
              <a:rPr lang="en-US" altLang="ko-KR" sz="1400"/>
              <a:t>  System.InvalidCastException</a:t>
            </a:r>
          </a:p>
          <a:p>
            <a:r>
              <a:rPr lang="en-US" altLang="ko-KR" sz="1400"/>
              <a:t>*/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476672"/>
            <a:ext cx="79322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/>
              <a:t>UI</a:t>
            </a:r>
            <a:r>
              <a:rPr lang="ko-KR" altLang="en-US" sz="3600" b="1"/>
              <a:t>스레드에 제어를 넘길지 어떨지를 커스텀 마이즈</a:t>
            </a:r>
            <a:endParaRPr lang="ja-JP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391368" y="1822651"/>
            <a:ext cx="79208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en-US"/>
              <a:t>비동기 메소드는 </a:t>
            </a:r>
            <a:r>
              <a:rPr lang="en-US" altLang="ja-JP"/>
              <a:t>UI </a:t>
            </a:r>
            <a:r>
              <a:rPr lang="ko-KR" altLang="en-US"/>
              <a:t>스레드에 동기적으로 연속 처리로 자동 변환 된다</a:t>
            </a:r>
            <a:r>
              <a:rPr lang="en-US" altLang="ko-KR"/>
              <a:t>.</a:t>
            </a:r>
          </a:p>
          <a:p>
            <a:pPr latinLnBrk="0"/>
            <a:r>
              <a:rPr lang="ko-KR" altLang="en-US"/>
              <a:t>이 변환 덕택에 개발자는 특별히 의식할 필요 없이 </a:t>
            </a:r>
            <a:r>
              <a:rPr lang="en-US" altLang="ko-KR"/>
              <a:t>button </a:t>
            </a:r>
            <a:r>
              <a:rPr lang="ko-KR" altLang="en-US"/>
              <a:t>등의 </a:t>
            </a:r>
            <a:r>
              <a:rPr lang="en-US" altLang="ko-KR"/>
              <a:t>UI </a:t>
            </a:r>
            <a:r>
              <a:rPr lang="ko-KR" altLang="en-US"/>
              <a:t>요소를 조작할 수 있다</a:t>
            </a:r>
            <a:r>
              <a:rPr lang="en-US" altLang="ko-KR"/>
              <a:t>.</a:t>
            </a:r>
          </a:p>
          <a:p>
            <a:pPr latinLnBrk="0"/>
            <a:r>
              <a:rPr lang="ko-KR" altLang="en-US"/>
              <a:t>이와 같이 스레드 간 이동이 숨겨진 것은 구현이 아주 간단하게 되기 때문에 아주 좋다</a:t>
            </a:r>
            <a:r>
              <a:rPr lang="en-US" altLang="ko-KR"/>
              <a:t>.</a:t>
            </a:r>
            <a:endParaRPr lang="ja-JP" altLang="en-US"/>
          </a:p>
          <a:p>
            <a:pPr latinLnBrk="0"/>
            <a:endParaRPr lang="en-US" altLang="ja-JP"/>
          </a:p>
          <a:p>
            <a:pPr latinLnBrk="0"/>
            <a:r>
              <a:rPr lang="ko-KR" altLang="en-US"/>
              <a:t>그러나 꼭 연속 처리를 </a:t>
            </a:r>
            <a:r>
              <a:rPr lang="en-US" altLang="ko-KR"/>
              <a:t>UI </a:t>
            </a:r>
            <a:r>
              <a:rPr lang="ko-KR" altLang="en-US"/>
              <a:t>스레드에 돌려 줄 필요가 없는 경우도 있을 것이다</a:t>
            </a:r>
            <a:r>
              <a:rPr lang="en-US" altLang="ko-KR"/>
              <a:t>. </a:t>
            </a:r>
            <a:r>
              <a:rPr lang="ko-KR" altLang="en-US"/>
              <a:t>이와 같을 때는 </a:t>
            </a:r>
            <a:r>
              <a:rPr lang="en-US" altLang="ja-JP"/>
              <a:t>UI </a:t>
            </a:r>
            <a:r>
              <a:rPr lang="ko-KR" altLang="en-US"/>
              <a:t>스레드에 제어를 돌려줄지 말지를 커스텀 마이즈할 방법이 준비 되어 있다</a:t>
            </a:r>
            <a:r>
              <a:rPr lang="en-US" altLang="ko-KR"/>
              <a:t>.</a:t>
            </a:r>
            <a:endParaRPr lang="ja-JP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4509119"/>
            <a:ext cx="568863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private async void Button_Click(object sender, RoutedEventArgs e)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this.button.IsEnabled = false;</a:t>
            </a:r>
          </a:p>
          <a:p>
            <a:r>
              <a:rPr lang="en-US" altLang="ko-KR" sz="1400"/>
              <a:t>  await Task.Run(() =&gt; Thread.Sleep(3000)).ConfigureAwait(false);</a:t>
            </a:r>
          </a:p>
          <a:p>
            <a:r>
              <a:rPr lang="en-US" altLang="ko-KR" sz="1400"/>
              <a:t>  this.button.IsEnabled = true;  // UI </a:t>
            </a:r>
            <a:r>
              <a:rPr lang="ko-KR" altLang="en-US" sz="1400"/>
              <a:t>스레드가 아니므로 예외 발생</a:t>
            </a:r>
            <a:endParaRPr lang="ja-JP" altLang="en-US" sz="1400"/>
          </a:p>
          <a:p>
            <a:r>
              <a:rPr lang="en-US" altLang="ja-JP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593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예외 처리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4338" y="1176690"/>
            <a:ext cx="53285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public static void Main()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try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new Thread (Go).Start();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  catch (Exception ex)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Console.WriteLine ("Exception!");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} </a:t>
            </a:r>
          </a:p>
          <a:p>
            <a:r>
              <a:rPr lang="en-US" altLang="ko-KR"/>
              <a:t>static void Go() </a:t>
            </a:r>
          </a:p>
          <a:p>
            <a:r>
              <a:rPr lang="en-US" altLang="ko-KR"/>
              <a:t>{ </a:t>
            </a:r>
          </a:p>
          <a:p>
            <a:r>
              <a:rPr lang="en-US" altLang="ko-KR"/>
              <a:t>    throw null; // NullReferenceException</a:t>
            </a:r>
            <a:r>
              <a:rPr lang="ko-KR" altLang="en-US"/>
              <a:t>를 발생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16016" y="2996952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워크 스레드에서 예외가 발생했으므로 메인 스레드에서 예외가 잡히지 않는다</a:t>
            </a:r>
            <a:r>
              <a:rPr lang="en-US" altLang="ko-KR">
                <a:solidFill>
                  <a:srgbClr val="FF0000"/>
                </a:solidFill>
              </a:rPr>
              <a:t>,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1196752"/>
            <a:ext cx="7560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이와 같이 </a:t>
            </a:r>
            <a:r>
              <a:rPr lang="en-US" altLang="ja-JP"/>
              <a:t>ConfigureAwait </a:t>
            </a:r>
            <a:r>
              <a:rPr lang="ko-KR" altLang="en-US"/>
              <a:t>메소드를 이용하면 좋다</a:t>
            </a:r>
            <a:r>
              <a:rPr lang="en-US" altLang="ko-KR"/>
              <a:t>.</a:t>
            </a:r>
          </a:p>
          <a:p>
            <a:r>
              <a:rPr lang="ko-KR" altLang="en-US"/>
              <a:t>첫번 째 인수에는 </a:t>
            </a:r>
            <a:r>
              <a:rPr lang="en-US" altLang="ja-JP"/>
              <a:t>UI </a:t>
            </a:r>
            <a:r>
              <a:rPr lang="ko-KR" altLang="en-US"/>
              <a:t>스레드에 동기할지 말지를 </a:t>
            </a:r>
            <a:r>
              <a:rPr lang="en-US" altLang="ko-KR"/>
              <a:t>boot </a:t>
            </a:r>
            <a:r>
              <a:rPr lang="ko-KR" altLang="en-US"/>
              <a:t>형으로 지정한다</a:t>
            </a:r>
            <a:r>
              <a:rPr lang="en-US" altLang="ko-KR"/>
              <a:t>.</a:t>
            </a:r>
            <a:endParaRPr lang="en-US" altLang="ja-JP"/>
          </a:p>
          <a:p>
            <a:endParaRPr lang="en-US" altLang="ja-JP"/>
          </a:p>
          <a:p>
            <a:r>
              <a:rPr lang="ko-KR" altLang="en-US"/>
              <a:t>앞의 샘플에서는 </a:t>
            </a:r>
            <a:r>
              <a:rPr lang="ja-JP" altLang="en-US"/>
              <a:t>「</a:t>
            </a:r>
            <a:r>
              <a:rPr lang="en-US" altLang="ja-JP"/>
              <a:t>false</a:t>
            </a:r>
            <a:r>
              <a:rPr lang="ja-JP" altLang="en-US"/>
              <a:t>」</a:t>
            </a:r>
            <a:r>
              <a:rPr lang="ko-KR" altLang="en-US"/>
              <a:t>를 지정하고 있으므로 연속처리를 </a:t>
            </a:r>
            <a:r>
              <a:rPr lang="en-US" altLang="ja-JP"/>
              <a:t>UI </a:t>
            </a:r>
            <a:r>
              <a:rPr lang="ko-KR" altLang="en-US"/>
              <a:t>스레드에 동기 시키지 않도록 지시한다</a:t>
            </a:r>
            <a:r>
              <a:rPr lang="en-US" altLang="ko-KR"/>
              <a:t>.</a:t>
            </a:r>
            <a:r>
              <a:rPr lang="ja-JP" altLang="en-US"/>
              <a:t> </a:t>
            </a:r>
            <a:r>
              <a:rPr lang="ko-KR" altLang="en-US"/>
              <a:t>이 경우 버튼 유효화 처리는 </a:t>
            </a:r>
            <a:r>
              <a:rPr lang="en-US" altLang="ja-JP"/>
              <a:t>UI </a:t>
            </a:r>
            <a:r>
              <a:rPr lang="ko-KR" altLang="en-US"/>
              <a:t>스레드 상에 동작하지 않기 때문에 예외가 발생한다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19672" y="3356992"/>
            <a:ext cx="5816624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private void Button_Click(object sender, RoutedEventArgs e)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this.button.IsEnabled = false;</a:t>
            </a:r>
          </a:p>
          <a:p>
            <a:r>
              <a:rPr lang="en-US" altLang="ko-KR" sz="1400"/>
              <a:t>  HeavyWork().ContinueWith(_ =&gt;  // UI</a:t>
            </a:r>
            <a:r>
              <a:rPr lang="ko-KR" altLang="en-US" sz="1400"/>
              <a:t>에 비동기적인 연속 처리</a:t>
            </a:r>
          </a:p>
          <a:p>
            <a:r>
              <a:rPr lang="ko-KR" altLang="en-US" sz="1400"/>
              <a:t>  </a:t>
            </a:r>
            <a:r>
              <a:rPr lang="en-US" altLang="ko-KR" sz="1400"/>
              <a:t>{</a:t>
            </a:r>
          </a:p>
          <a:p>
            <a:r>
              <a:rPr lang="en-US" altLang="ko-KR" sz="1400"/>
              <a:t>    this.button.IsEnabled = true;</a:t>
            </a:r>
          </a:p>
          <a:p>
            <a:r>
              <a:rPr lang="en-US" altLang="ko-KR" sz="1400"/>
              <a:t>  });  // TaskScheduler</a:t>
            </a:r>
            <a:r>
              <a:rPr lang="ko-KR" altLang="en-US" sz="1400"/>
              <a:t>를 설정하지 않는다</a:t>
            </a:r>
            <a:endParaRPr lang="ja-JP" altLang="en-US" sz="1400"/>
          </a:p>
          <a:p>
            <a:r>
              <a:rPr lang="en-US" altLang="ja-JP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4491" y="755411"/>
            <a:ext cx="60602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b="1" dirty="0" err="1"/>
              <a:t>Awaitable</a:t>
            </a:r>
            <a:r>
              <a:rPr lang="ko-KR" altLang="en-US" sz="3600" b="1" dirty="0"/>
              <a:t>이 되기 위한 조건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425338" y="1700808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await </a:t>
            </a:r>
            <a:r>
              <a:rPr lang="ko-KR" altLang="en-US"/>
              <a:t>연산자에 넘길 수 있는 인스턴스는 아래의 조건을 만족해야 한다</a:t>
            </a:r>
            <a:r>
              <a:rPr lang="en-US" altLang="ko-KR"/>
              <a:t>.</a:t>
            </a:r>
            <a:endParaRPr lang="ja-JP" altLang="en-US"/>
          </a:p>
          <a:p>
            <a:endParaRPr lang="en-US" altLang="ja-JP"/>
          </a:p>
          <a:p>
            <a:r>
              <a:rPr lang="en-US" altLang="ja-JP"/>
              <a:t>Awaiter</a:t>
            </a:r>
            <a:r>
              <a:rPr lang="ko-KR" altLang="en-US"/>
              <a:t>를 반환하는 </a:t>
            </a:r>
            <a:r>
              <a:rPr lang="en-US" altLang="ja-JP"/>
              <a:t>GetAwaiter</a:t>
            </a:r>
            <a:r>
              <a:rPr lang="ja-JP" altLang="en-US"/>
              <a:t> </a:t>
            </a:r>
            <a:r>
              <a:rPr lang="ko-KR" altLang="en-US"/>
              <a:t>메소드를 가진다</a:t>
            </a:r>
            <a:r>
              <a:rPr lang="en-US" altLang="ko-KR"/>
              <a:t>.</a:t>
            </a:r>
            <a:endParaRPr lang="ja-JP" altLang="en-US"/>
          </a:p>
          <a:p>
            <a:r>
              <a:rPr lang="en-US" altLang="ja-JP"/>
              <a:t>: </a:t>
            </a:r>
            <a:r>
              <a:rPr lang="ko-KR" altLang="en-US"/>
              <a:t>인스턴스 메소드나 확장 메소드 어느쪽도 괜찮다</a:t>
            </a:r>
            <a:r>
              <a:rPr lang="en-US" altLang="ko-KR"/>
              <a:t>. </a:t>
            </a:r>
            <a:endParaRPr lang="ja-JP" altLang="en-US"/>
          </a:p>
        </p:txBody>
      </p:sp>
      <p:sp>
        <p:nvSpPr>
          <p:cNvPr id="4" name="직사각형 3"/>
          <p:cNvSpPr/>
          <p:nvPr/>
        </p:nvSpPr>
        <p:spPr>
          <a:xfrm>
            <a:off x="562705" y="3744908"/>
            <a:ext cx="2736304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public class Awaitable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public Awaiter GetAwaiter()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return new Awaiter(this);</a:t>
            </a:r>
          </a:p>
          <a:p>
            <a:r>
              <a:rPr lang="en-US" altLang="ko-KR" sz="1400"/>
              <a:t> 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  <p:sp>
        <p:nvSpPr>
          <p:cNvPr id="5" name="직사각형 4"/>
          <p:cNvSpPr/>
          <p:nvPr/>
        </p:nvSpPr>
        <p:spPr>
          <a:xfrm>
            <a:off x="3635896" y="3744908"/>
            <a:ext cx="4962797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public class Awaitable</a:t>
            </a:r>
            <a:br>
              <a:rPr lang="en-US" altLang="ko-KR" sz="1400"/>
            </a:br>
            <a:r>
              <a:rPr lang="en-US" altLang="ko-KR" sz="1400"/>
              <a:t>{}</a:t>
            </a:r>
            <a:br>
              <a:rPr lang="en-US" altLang="ko-KR" sz="1400"/>
            </a:br>
            <a:br>
              <a:rPr lang="en-US" altLang="ko-KR" sz="1400"/>
            </a:br>
            <a:r>
              <a:rPr lang="en-US" altLang="ko-KR" sz="1400"/>
              <a:t>public static class AwaitableEx</a:t>
            </a:r>
            <a:br>
              <a:rPr lang="en-US" altLang="ko-KR" sz="1400"/>
            </a:br>
            <a:r>
              <a:rPr lang="en-US" altLang="ko-KR" sz="1400"/>
              <a:t>{</a:t>
            </a:r>
            <a:br>
              <a:rPr lang="en-US" altLang="ko-KR" sz="1400"/>
            </a:br>
            <a:r>
              <a:rPr lang="en-US" altLang="ko-KR" sz="1400"/>
              <a:t>  public static Awaiter GetAwaiter(this Awaitable awaitable)</a:t>
            </a:r>
            <a:br>
              <a:rPr lang="en-US" altLang="ko-KR" sz="1400"/>
            </a:br>
            <a:r>
              <a:rPr lang="en-US" altLang="ko-KR" sz="1400"/>
              <a:t>  {</a:t>
            </a:r>
            <a:br>
              <a:rPr lang="en-US" altLang="ko-KR" sz="1400"/>
            </a:br>
            <a:r>
              <a:rPr lang="en-US" altLang="ko-KR" sz="1400"/>
              <a:t>    return new Awaiter(awaitable);</a:t>
            </a:r>
            <a:br>
              <a:rPr lang="en-US" altLang="ko-KR" sz="1400"/>
            </a:br>
            <a:r>
              <a:rPr lang="en-US" altLang="ko-KR" sz="1400"/>
              <a:t>  }</a:t>
            </a:r>
            <a:br>
              <a:rPr lang="en-US" altLang="ko-KR" sz="1400"/>
            </a:br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1509" y="692696"/>
            <a:ext cx="55740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b="1"/>
              <a:t>Awaiter</a:t>
            </a:r>
            <a:r>
              <a:rPr lang="ko-KR" altLang="en-US" sz="3600" b="1"/>
              <a:t>가 되기 위한 조건</a:t>
            </a:r>
            <a:endParaRPr lang="ko-KR" altLang="en-US" sz="3600"/>
          </a:p>
        </p:txBody>
      </p:sp>
      <p:sp>
        <p:nvSpPr>
          <p:cNvPr id="3" name="직사각형 2"/>
          <p:cNvSpPr/>
          <p:nvPr/>
        </p:nvSpPr>
        <p:spPr>
          <a:xfrm>
            <a:off x="611560" y="1484784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GetAwaiter </a:t>
            </a:r>
            <a:r>
              <a:rPr lang="ko-KR" altLang="en-US"/>
              <a:t>메소드에서 반환 되는 </a:t>
            </a:r>
            <a:r>
              <a:rPr lang="en-US" altLang="ja-JP"/>
              <a:t>Awaiter</a:t>
            </a:r>
            <a:r>
              <a:rPr lang="ko-KR" altLang="en-US"/>
              <a:t>한 인스턴스는 아래의 조건을 만족해야 한다</a:t>
            </a:r>
            <a:r>
              <a:rPr lang="en-US" altLang="ko-KR"/>
              <a:t>.</a:t>
            </a:r>
          </a:p>
          <a:p>
            <a:endParaRPr lang="ja-JP" altLang="en-US"/>
          </a:p>
          <a:p>
            <a:r>
              <a:rPr lang="en-US" altLang="ja-JP"/>
              <a:t>IsCompleted</a:t>
            </a:r>
            <a:r>
              <a:rPr lang="ja-JP" altLang="en-US"/>
              <a:t> </a:t>
            </a:r>
            <a:r>
              <a:rPr lang="ko-KR" altLang="en-US"/>
              <a:t>프로퍼티를 가진다</a:t>
            </a:r>
            <a:r>
              <a:rPr lang="en-US" altLang="ko-KR"/>
              <a:t>.</a:t>
            </a:r>
            <a:endParaRPr lang="ja-JP" altLang="en-US"/>
          </a:p>
          <a:p>
            <a:r>
              <a:rPr lang="en-US" altLang="ja-JP"/>
              <a:t>INotifyCompletion </a:t>
            </a:r>
            <a:r>
              <a:rPr lang="ko-KR" altLang="en-US"/>
              <a:t>인터페이스를 구현한다</a:t>
            </a:r>
            <a:r>
              <a:rPr lang="en-US" altLang="ko-KR"/>
              <a:t>.</a:t>
            </a:r>
            <a:endParaRPr lang="ja-JP" altLang="en-US"/>
          </a:p>
          <a:p>
            <a:r>
              <a:rPr lang="en-US" altLang="ja-JP"/>
              <a:t>GetResult</a:t>
            </a:r>
            <a:r>
              <a:rPr lang="ja-JP" altLang="en-US"/>
              <a:t> </a:t>
            </a:r>
            <a:r>
              <a:rPr lang="ko-KR" altLang="en-US"/>
              <a:t>메소드를 가진다</a:t>
            </a:r>
            <a:r>
              <a:rPr lang="en-US" altLang="ko-KR"/>
              <a:t>.</a:t>
            </a:r>
            <a:endParaRPr lang="ja-JP" altLang="en-US"/>
          </a:p>
        </p:txBody>
      </p:sp>
      <p:sp>
        <p:nvSpPr>
          <p:cNvPr id="4" name="직사각형 3"/>
          <p:cNvSpPr/>
          <p:nvPr/>
        </p:nvSpPr>
        <p:spPr>
          <a:xfrm>
            <a:off x="1763688" y="3429000"/>
            <a:ext cx="5904656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public class Awaiter&lt;T&gt; : INotifyCompletion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public bool IsCompleted{ get; }</a:t>
            </a:r>
          </a:p>
          <a:p>
            <a:r>
              <a:rPr lang="en-US" altLang="ko-KR" sz="1400"/>
              <a:t>  public void OnCompleted(Action continuation){}</a:t>
            </a:r>
          </a:p>
          <a:p>
            <a:r>
              <a:rPr lang="en-US" altLang="ko-KR" sz="1400"/>
              <a:t>  public T GetResult(){ return default(T);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1196752"/>
            <a:ext cx="7992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IsCompleted </a:t>
            </a:r>
            <a:r>
              <a:rPr lang="ko-KR" altLang="en-US"/>
              <a:t>프로퍼티는 호출 시점에서 대상이 되는 비동기 처리가 완료한지 어떤지를 </a:t>
            </a:r>
            <a:r>
              <a:rPr lang="en-US" altLang="ko-KR"/>
              <a:t>bool </a:t>
            </a:r>
            <a:r>
              <a:rPr lang="ko-KR" altLang="en-US"/>
              <a:t>값으로 반환한다</a:t>
            </a:r>
            <a:r>
              <a:rPr lang="en-US" altLang="ko-KR"/>
              <a:t>.</a:t>
            </a:r>
          </a:p>
          <a:p>
            <a:r>
              <a:rPr lang="ko-KR" altLang="en-US"/>
              <a:t>이것이 </a:t>
            </a:r>
            <a:r>
              <a:rPr lang="en-US" altLang="ja-JP"/>
              <a:t>false</a:t>
            </a:r>
            <a:r>
              <a:rPr lang="ko-KR" altLang="en-US"/>
              <a:t>를 반환 하는 경우 </a:t>
            </a:r>
            <a:r>
              <a:rPr lang="en-US" altLang="ja-JP"/>
              <a:t>OnCompleted </a:t>
            </a:r>
            <a:r>
              <a:rPr lang="ko-KR" altLang="en-US"/>
              <a:t>메소드에서 연속 처리 등록으로 이동한다</a:t>
            </a:r>
            <a:r>
              <a:rPr lang="en-US" altLang="ko-KR"/>
              <a:t>.</a:t>
            </a:r>
          </a:p>
          <a:p>
            <a:endParaRPr lang="en-US" altLang="ja-JP"/>
          </a:p>
          <a:p>
            <a:r>
              <a:rPr lang="en-US" altLang="ja-JP"/>
              <a:t>INotifyCompletion </a:t>
            </a:r>
            <a:r>
              <a:rPr lang="ko-KR" altLang="en-US"/>
              <a:t>인터페이스는 </a:t>
            </a:r>
            <a:r>
              <a:rPr lang="en-US" altLang="ja-JP"/>
              <a:t>OnCompleted </a:t>
            </a:r>
            <a:r>
              <a:rPr lang="ko-KR" altLang="en-US"/>
              <a:t>메소드의 구현을 강제하는 것이다</a:t>
            </a:r>
            <a:r>
              <a:rPr lang="en-US" altLang="ko-KR"/>
              <a:t>. </a:t>
            </a:r>
            <a:r>
              <a:rPr lang="ko-KR" altLang="en-US"/>
              <a:t>첫번 째 인수는 비동기처리 완료 시에 콜백 되어야하는 처리가 델리게이트로 넘겨진다</a:t>
            </a:r>
            <a:r>
              <a:rPr lang="en-US" altLang="ko-KR"/>
              <a:t>.</a:t>
            </a:r>
            <a:r>
              <a:rPr lang="ja-JP" altLang="en-US"/>
              <a:t> </a:t>
            </a:r>
            <a:r>
              <a:rPr lang="ko-KR" altLang="en-US"/>
              <a:t>중요한 것은 </a:t>
            </a:r>
            <a:r>
              <a:rPr lang="en-US" altLang="ja-JP"/>
              <a:t>OnCompleted </a:t>
            </a:r>
            <a:r>
              <a:rPr lang="ko-KR" altLang="en-US"/>
              <a:t>메소드 자체가 비동기 처리 완료 시에 호출되는 것이 아니라는 것이다</a:t>
            </a:r>
            <a:r>
              <a:rPr lang="en-US" altLang="ko-KR"/>
              <a:t>.</a:t>
            </a:r>
            <a:r>
              <a:rPr lang="ja-JP" altLang="en-US"/>
              <a:t> </a:t>
            </a:r>
            <a:r>
              <a:rPr lang="ko-KR" altLang="en-US"/>
              <a:t>메소드 이름이 </a:t>
            </a:r>
            <a:r>
              <a:rPr lang="en-US" altLang="ja-JP"/>
              <a:t>OnCompleted</a:t>
            </a:r>
            <a:r>
              <a:rPr lang="ko-KR" altLang="en-US"/>
              <a:t>로 되어 있어서 혼란스렀지만 </a:t>
            </a:r>
            <a:r>
              <a:rPr lang="en-US" altLang="ja-JP"/>
              <a:t>OnCompleted </a:t>
            </a:r>
            <a:r>
              <a:rPr lang="ko-KR" altLang="en-US"/>
              <a:t>메소드의 사양은 넘겨진 델리게이트를 대상이 되는 비동기 처리 완료 시에 콜백되도록 등록하는 것이다</a:t>
            </a:r>
            <a:r>
              <a:rPr lang="en-US" altLang="ko-KR"/>
              <a:t>.</a:t>
            </a:r>
            <a:endParaRPr lang="ja-JP" altLang="en-US"/>
          </a:p>
          <a:p>
            <a:endParaRPr lang="en-US" altLang="ja-JP"/>
          </a:p>
          <a:p>
            <a:r>
              <a:rPr lang="en-US" altLang="ja-JP"/>
              <a:t>GetResult </a:t>
            </a:r>
            <a:r>
              <a:rPr lang="ko-KR" altLang="en-US"/>
              <a:t>메소드는 비동기 처리 결과를 얻기 위해서 이용된다</a:t>
            </a:r>
            <a:r>
              <a:rPr lang="en-US" altLang="ko-KR"/>
              <a:t>. </a:t>
            </a:r>
            <a:r>
              <a:rPr lang="ko-KR" altLang="en-US"/>
              <a:t>흥미로운 것은 메소드 반환 값 형이 자유롭다</a:t>
            </a:r>
            <a:r>
              <a:rPr lang="en-US" altLang="ko-KR"/>
              <a:t>. </a:t>
            </a:r>
            <a:r>
              <a:rPr lang="ko-KR" altLang="en-US"/>
              <a:t>다시말해 </a:t>
            </a:r>
            <a:r>
              <a:rPr lang="en-US" altLang="ja-JP"/>
              <a:t>void </a:t>
            </a:r>
            <a:r>
              <a:rPr lang="ko-KR" altLang="en-US"/>
              <a:t>형을 반환 값으로 하는 것도 가능하여 이것은 결과로서 반환 값이 없는 경우에 지정된다</a:t>
            </a:r>
            <a:r>
              <a:rPr lang="en-US" altLang="ko-KR"/>
              <a:t>. </a:t>
            </a:r>
            <a:r>
              <a:rPr lang="ko-KR" altLang="en-US"/>
              <a:t>물론 결과를 반환 할 필요가 있는 경우에는 그 형을 지정한다</a:t>
            </a:r>
            <a:r>
              <a:rPr lang="en-US" altLang="ko-KR"/>
              <a:t>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692696"/>
            <a:ext cx="5598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b="1"/>
              <a:t>Awaitable</a:t>
            </a:r>
            <a:r>
              <a:rPr lang="ja-JP" altLang="en-US" sz="3600" b="1"/>
              <a:t> </a:t>
            </a:r>
            <a:r>
              <a:rPr lang="ko-KR" altLang="en-US" sz="3600" b="1"/>
              <a:t>패턴 독자 구현</a:t>
            </a:r>
            <a:endParaRPr lang="ja-JP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462552" y="1412776"/>
            <a:ext cx="8285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앞의 구현 방법은 </a:t>
            </a:r>
            <a:r>
              <a:rPr lang="ja-JP" altLang="en-US"/>
              <a:t>「</a:t>
            </a:r>
            <a:r>
              <a:rPr lang="en-US" altLang="ja-JP"/>
              <a:t>Awaitable</a:t>
            </a:r>
            <a:r>
              <a:rPr lang="ja-JP" altLang="en-US"/>
              <a:t> </a:t>
            </a:r>
            <a:r>
              <a:rPr lang="ko-KR" altLang="en-US"/>
              <a:t>패턴</a:t>
            </a:r>
            <a:r>
              <a:rPr lang="ja-JP" altLang="en-US"/>
              <a:t>」 </a:t>
            </a:r>
            <a:r>
              <a:rPr lang="ko-KR" altLang="en-US"/>
              <a:t>이라고 부르고 있다</a:t>
            </a:r>
            <a:r>
              <a:rPr lang="en-US" altLang="ko-KR"/>
              <a:t>.</a:t>
            </a:r>
          </a:p>
          <a:p>
            <a:r>
              <a:rPr lang="en-US" altLang="ja-JP"/>
              <a:t>.NET Framework </a:t>
            </a:r>
            <a:r>
              <a:rPr lang="ko-KR" altLang="en-US"/>
              <a:t>표준에서는 </a:t>
            </a:r>
            <a:r>
              <a:rPr lang="en-US" altLang="ja-JP"/>
              <a:t>Task </a:t>
            </a:r>
            <a:r>
              <a:rPr lang="ko-KR" altLang="en-US"/>
              <a:t>형 및 </a:t>
            </a:r>
            <a:r>
              <a:rPr lang="en-US" altLang="ja-JP"/>
              <a:t>Task&lt;T&gt;</a:t>
            </a:r>
            <a:r>
              <a:rPr lang="ja-JP" altLang="en-US"/>
              <a:t> </a:t>
            </a:r>
            <a:r>
              <a:rPr lang="ko-KR" altLang="en-US"/>
              <a:t>형</a:t>
            </a:r>
            <a:r>
              <a:rPr lang="ja-JP" altLang="en-US"/>
              <a:t>（</a:t>
            </a:r>
            <a:r>
              <a:rPr lang="ko-KR" altLang="en-US"/>
              <a:t>어느쪽도 </a:t>
            </a:r>
            <a:r>
              <a:rPr lang="en-US" altLang="ja-JP"/>
              <a:t>System.Threading.Tasks</a:t>
            </a:r>
            <a:r>
              <a:rPr lang="ja-JP" altLang="en-US"/>
              <a:t> </a:t>
            </a:r>
            <a:r>
              <a:rPr lang="ko-KR" altLang="en-US"/>
              <a:t>이름 공간</a:t>
            </a:r>
            <a:r>
              <a:rPr lang="ja-JP" altLang="en-US"/>
              <a:t>）</a:t>
            </a:r>
            <a:r>
              <a:rPr lang="ko-KR" altLang="en-US"/>
              <a:t>만이 </a:t>
            </a:r>
            <a:r>
              <a:rPr lang="en-US" altLang="ja-JP"/>
              <a:t>await </a:t>
            </a:r>
            <a:r>
              <a:rPr lang="ko-KR" altLang="en-US"/>
              <a:t>연산자에 대응하고 있지만 그것과는 별개로 독자 구현을 할 수 있도록 범용성이 남겨져 있다</a:t>
            </a:r>
            <a:r>
              <a:rPr lang="en-US" altLang="ko-KR"/>
              <a:t>.</a:t>
            </a:r>
            <a:r>
              <a:rPr lang="ja-JP" altLang="en-US"/>
              <a:t> </a:t>
            </a:r>
            <a:r>
              <a:rPr lang="ko-KR" altLang="en-US"/>
              <a:t>다음은 독자 구현 예이다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5710" y="476672"/>
            <a:ext cx="633670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class Awaitable&lt;T&gt;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public T Result{ get; private set; }</a:t>
            </a:r>
          </a:p>
          <a:p>
            <a:r>
              <a:rPr lang="en-US" altLang="ko-KR" sz="1400"/>
              <a:t>  public bool IsCompleted{ get; private set; }</a:t>
            </a:r>
          </a:p>
          <a:p>
            <a:r>
              <a:rPr lang="en-US" altLang="ko-KR" sz="1400"/>
              <a:t>  private Action OnCompleted{ get; set; }</a:t>
            </a:r>
          </a:p>
          <a:p>
            <a:endParaRPr lang="en-US" altLang="ko-KR" sz="1400"/>
          </a:p>
          <a:p>
            <a:r>
              <a:rPr lang="en-US" altLang="ko-KR" sz="1400"/>
              <a:t>  private Awaitable() { }</a:t>
            </a:r>
          </a:p>
          <a:p>
            <a:endParaRPr lang="en-US" altLang="ko-KR" sz="1400"/>
          </a:p>
          <a:p>
            <a:r>
              <a:rPr lang="en-US" altLang="ko-KR" sz="1400"/>
              <a:t>  private void DoWorkAsync(Func&lt;T&gt; action)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// </a:t>
            </a:r>
            <a:r>
              <a:rPr lang="ko-KR" altLang="en-US" sz="1400"/>
              <a:t>이번은 </a:t>
            </a:r>
            <a:r>
              <a:rPr lang="en-US" altLang="ko-KR" sz="1400"/>
              <a:t>ThreadPool</a:t>
            </a:r>
            <a:r>
              <a:rPr lang="ko-KR" altLang="en-US" sz="1400"/>
              <a:t>을 사용하여 비동기 처리를 실행한다</a:t>
            </a:r>
            <a:endParaRPr lang="ja-JP" altLang="en-US" sz="1400"/>
          </a:p>
          <a:p>
            <a:r>
              <a:rPr lang="ja-JP" altLang="en-US" sz="1400"/>
              <a:t>    </a:t>
            </a:r>
            <a:r>
              <a:rPr lang="en-US" altLang="ko-KR" sz="1400"/>
              <a:t>ThreadPool.QueueUserWorkItem(_ =&gt;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/>
              <a:t>      this.Result = action();</a:t>
            </a:r>
          </a:p>
          <a:p>
            <a:r>
              <a:rPr lang="en-US" altLang="ko-KR" sz="1400"/>
              <a:t>      this.IsCompleted = true;</a:t>
            </a:r>
          </a:p>
          <a:p>
            <a:r>
              <a:rPr lang="en-US" altLang="ko-KR" sz="1400"/>
              <a:t>      if (this.OnCompleted != null)</a:t>
            </a:r>
          </a:p>
          <a:p>
            <a:r>
              <a:rPr lang="en-US" altLang="ko-KR" sz="1400"/>
              <a:t>        this.OnCompleted();</a:t>
            </a:r>
          </a:p>
          <a:p>
            <a:r>
              <a:rPr lang="en-US" altLang="ko-KR" sz="1400"/>
              <a:t>    });</a:t>
            </a:r>
          </a:p>
          <a:p>
            <a:r>
              <a:rPr lang="en-US" altLang="ko-KR" sz="1400"/>
              <a:t>  }</a:t>
            </a:r>
          </a:p>
          <a:p>
            <a:endParaRPr lang="en-US" altLang="ko-KR" sz="1400"/>
          </a:p>
          <a:p>
            <a:r>
              <a:rPr lang="en-US" altLang="ko-KR" sz="1400"/>
              <a:t>  // </a:t>
            </a:r>
            <a:r>
              <a:rPr lang="ko-KR" altLang="en-US" sz="1400"/>
              <a:t>완료 시에 호출 되어야 할 처리를 등록</a:t>
            </a:r>
          </a:p>
          <a:p>
            <a:r>
              <a:rPr lang="ko-KR" altLang="en-US" sz="1400"/>
              <a:t>  </a:t>
            </a:r>
            <a:r>
              <a:rPr lang="en-US" altLang="ko-KR" sz="1400"/>
              <a:t>public void ContinueWith(Action action)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this.OnCompleted = action;</a:t>
            </a:r>
          </a:p>
          <a:p>
            <a:r>
              <a:rPr lang="en-US" altLang="ko-KR" sz="1400"/>
              <a:t>    if (this.IsCompleted &amp;&amp; this.OnCompleted != null)</a:t>
            </a:r>
          </a:p>
          <a:p>
            <a:r>
              <a:rPr lang="en-US" altLang="ko-KR" sz="1400"/>
              <a:t>      this.OnCompleted(); // </a:t>
            </a:r>
            <a:r>
              <a:rPr lang="ko-KR" altLang="en-US" sz="1400"/>
              <a:t>이미 완료된 경우는 바로 호출</a:t>
            </a:r>
            <a:endParaRPr lang="ja-JP" altLang="en-US" sz="1400"/>
          </a:p>
          <a:p>
            <a:r>
              <a:rPr lang="ja-JP" altLang="en-US" sz="1400"/>
              <a:t>  </a:t>
            </a:r>
            <a:r>
              <a:rPr lang="en-US" altLang="ja-JP" sz="1400"/>
              <a:t>}</a:t>
            </a:r>
          </a:p>
          <a:p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272472110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5710" y="476672"/>
            <a:ext cx="633670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sz="1400"/>
          </a:p>
          <a:p>
            <a:r>
              <a:rPr lang="en-US" altLang="ja-JP" sz="1400"/>
              <a:t>  // </a:t>
            </a:r>
            <a:r>
              <a:rPr lang="en-US" altLang="ko-KR" sz="1400"/>
              <a:t>Awaiter</a:t>
            </a:r>
            <a:r>
              <a:rPr lang="en-US" altLang="ja-JP" sz="1400"/>
              <a:t> </a:t>
            </a:r>
            <a:r>
              <a:rPr lang="ko-KR" altLang="en-US" sz="1400"/>
              <a:t>취득</a:t>
            </a:r>
          </a:p>
          <a:p>
            <a:r>
              <a:rPr lang="ko-KR" altLang="en-US" sz="1400"/>
              <a:t>  </a:t>
            </a:r>
            <a:r>
              <a:rPr lang="en-US" altLang="ko-KR" sz="1400"/>
              <a:t>public Awaiter&lt;T&gt; GetAwaiter()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return new Awaiter&lt;T&gt;(this);</a:t>
            </a:r>
          </a:p>
          <a:p>
            <a:r>
              <a:rPr lang="en-US" altLang="ko-KR" sz="1400"/>
              <a:t>  }</a:t>
            </a:r>
          </a:p>
          <a:p>
            <a:endParaRPr lang="en-US" altLang="ko-KR" sz="1400"/>
          </a:p>
          <a:p>
            <a:r>
              <a:rPr lang="en-US" altLang="ko-KR" sz="1400"/>
              <a:t>  // Awaitable </a:t>
            </a:r>
            <a:r>
              <a:rPr lang="ko-KR" altLang="en-US" sz="1400"/>
              <a:t>형에 의한 비동기 처리 실행</a:t>
            </a:r>
          </a:p>
          <a:p>
            <a:r>
              <a:rPr lang="ko-KR" altLang="en-US" sz="1400"/>
              <a:t>  </a:t>
            </a:r>
            <a:r>
              <a:rPr lang="en-US" altLang="ko-KR" sz="1400"/>
              <a:t>public static Awaitable&lt;T&gt; Run(Func&lt;T&gt; action)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var awaitable = new Awaitable&lt;T&gt;();</a:t>
            </a:r>
          </a:p>
          <a:p>
            <a:r>
              <a:rPr lang="en-US" altLang="ko-KR" sz="1400"/>
              <a:t>    awaitable.DoWorkAsync(action);</a:t>
            </a:r>
          </a:p>
          <a:p>
            <a:r>
              <a:rPr lang="en-US" altLang="ko-KR" sz="1400"/>
              <a:t>    return awaitable;</a:t>
            </a:r>
          </a:p>
          <a:p>
            <a:r>
              <a:rPr lang="en-US" altLang="ko-KR" sz="1400"/>
              <a:t> 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86797794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600353"/>
            <a:ext cx="3565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Awaiter </a:t>
            </a:r>
            <a:r>
              <a:rPr lang="ko-KR" altLang="en-US" sz="3600" b="1"/>
              <a:t>형 구현</a:t>
            </a:r>
            <a:endParaRPr lang="ko-KR" altLang="en-US" sz="3600"/>
          </a:p>
        </p:txBody>
      </p:sp>
      <p:sp>
        <p:nvSpPr>
          <p:cNvPr id="3" name="직사각형 2"/>
          <p:cNvSpPr/>
          <p:nvPr/>
        </p:nvSpPr>
        <p:spPr>
          <a:xfrm>
            <a:off x="599381" y="1412775"/>
            <a:ext cx="5196755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class </a:t>
            </a:r>
            <a:r>
              <a:rPr lang="en-US" altLang="ko-KR" sz="1200" dirty="0" err="1"/>
              <a:t>Awaiter</a:t>
            </a:r>
            <a:r>
              <a:rPr lang="en-US" altLang="ko-KR" sz="1200" dirty="0"/>
              <a:t>&lt;T&gt; : </a:t>
            </a:r>
            <a:r>
              <a:rPr lang="en-US" altLang="ko-KR" sz="1200" dirty="0" err="1"/>
              <a:t>INotifyCompletion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private </a:t>
            </a:r>
            <a:r>
              <a:rPr lang="en-US" altLang="ko-KR" sz="1200" dirty="0" err="1"/>
              <a:t>readonly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Awaitable</a:t>
            </a:r>
            <a:r>
              <a:rPr lang="en-US" altLang="ko-KR" sz="1200" dirty="0"/>
              <a:t>&lt;T&gt; target = null;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public </a:t>
            </a:r>
            <a:r>
              <a:rPr lang="en-US" altLang="ko-KR" sz="1200" dirty="0" err="1"/>
              <a:t>Awaiter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Awaitable</a:t>
            </a:r>
            <a:r>
              <a:rPr lang="en-US" altLang="ko-KR" sz="1200" dirty="0"/>
              <a:t>&lt;T&gt; target)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this.target</a:t>
            </a:r>
            <a:r>
              <a:rPr lang="en-US" altLang="ko-KR" sz="1200" dirty="0"/>
              <a:t> = target; // </a:t>
            </a:r>
            <a:r>
              <a:rPr lang="ko-KR" altLang="en-US" sz="1200" dirty="0"/>
              <a:t>대응하는 </a:t>
            </a:r>
            <a:r>
              <a:rPr lang="en-US" altLang="ko-KR" sz="1200" dirty="0" err="1"/>
              <a:t>Awaitable</a:t>
            </a:r>
            <a:r>
              <a:rPr lang="en-US" altLang="ko-KR" sz="1200" dirty="0"/>
              <a:t> </a:t>
            </a:r>
            <a:r>
              <a:rPr lang="ko-KR" altLang="en-US" sz="1200" dirty="0"/>
              <a:t>형을 보존</a:t>
            </a:r>
            <a:endParaRPr lang="en-US" altLang="ko-KR" sz="1200" dirty="0"/>
          </a:p>
          <a:p>
            <a:r>
              <a:rPr lang="en-US" altLang="ko-KR" sz="1200" dirty="0"/>
              <a:t>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public bool </a:t>
            </a:r>
            <a:r>
              <a:rPr lang="en-US" altLang="ko-KR" sz="1200" dirty="0" err="1"/>
              <a:t>IsCompleted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    get{ return </a:t>
            </a:r>
            <a:r>
              <a:rPr lang="en-US" altLang="ko-KR" sz="1200" dirty="0" err="1"/>
              <a:t>this.target.IsCompleted</a:t>
            </a:r>
            <a:r>
              <a:rPr lang="en-US" altLang="ko-KR" sz="1200" dirty="0"/>
              <a:t>; }</a:t>
            </a:r>
          </a:p>
          <a:p>
            <a:r>
              <a:rPr lang="en-US" altLang="ko-KR" sz="1200" dirty="0"/>
              <a:t>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public void </a:t>
            </a:r>
            <a:r>
              <a:rPr lang="en-US" altLang="ko-KR" sz="1200" dirty="0" err="1"/>
              <a:t>OnCompleted</a:t>
            </a:r>
            <a:r>
              <a:rPr lang="en-US" altLang="ko-KR" sz="1200" dirty="0"/>
              <a:t>(Action continuation) {</a:t>
            </a:r>
          </a:p>
          <a:p>
            <a:r>
              <a:rPr lang="en-US" altLang="ko-KR" sz="1200" dirty="0"/>
              <a:t>    // </a:t>
            </a:r>
            <a:r>
              <a:rPr lang="ko-KR" altLang="en-US" sz="1200" dirty="0"/>
              <a:t>실행 스레드의 동기 컨텍스트 상에서 연속 처리 실행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var context = </a:t>
            </a:r>
            <a:r>
              <a:rPr lang="en-US" altLang="ko-KR" sz="1200" dirty="0" err="1"/>
              <a:t>SynchronizationContext.Current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this.target.ContinueWith</a:t>
            </a:r>
            <a:r>
              <a:rPr lang="en-US" altLang="ko-KR" sz="1200" dirty="0"/>
              <a:t>(() =&gt;</a:t>
            </a:r>
          </a:p>
          <a:p>
            <a:r>
              <a:rPr lang="en-US" altLang="ko-KR" sz="1200" dirty="0"/>
              <a:t>    {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context.Post</a:t>
            </a:r>
            <a:r>
              <a:rPr lang="en-US" altLang="ko-KR" sz="1200" dirty="0"/>
              <a:t>(_ =&gt; continuation(), null);</a:t>
            </a:r>
          </a:p>
          <a:p>
            <a:r>
              <a:rPr lang="en-US" altLang="ko-KR" sz="1200" dirty="0"/>
              <a:t>    });</a:t>
            </a:r>
          </a:p>
          <a:p>
            <a:r>
              <a:rPr lang="en-US" altLang="ko-KR" sz="1200" dirty="0"/>
              <a:t>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public T </a:t>
            </a:r>
            <a:r>
              <a:rPr lang="en-US" altLang="ko-KR" sz="1200" dirty="0" err="1"/>
              <a:t>GetResult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this.target.Result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5796136" y="1916832"/>
            <a:ext cx="300608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주목해야 하는 것은 </a:t>
            </a:r>
            <a:r>
              <a:rPr lang="en-US" altLang="ja-JP" sz="1400"/>
              <a:t>OnCompleted</a:t>
            </a:r>
            <a:r>
              <a:rPr lang="ko-KR" altLang="en-US" sz="1400"/>
              <a:t>메소드로 지정된 연속 처리가 호출한 스레드 상에서 동작하도록 실행 스레드의 동기 컨텍스트 상에 실행하고 있다</a:t>
            </a:r>
            <a:r>
              <a:rPr lang="en-US" altLang="ko-KR" sz="1400"/>
              <a:t>.</a:t>
            </a:r>
          </a:p>
          <a:p>
            <a:endParaRPr lang="en-US" altLang="ja-JP" sz="1400"/>
          </a:p>
          <a:p>
            <a:r>
              <a:rPr lang="ko-KR" altLang="en-US" sz="1400"/>
              <a:t>그 외 </a:t>
            </a:r>
            <a:r>
              <a:rPr lang="en-US" altLang="ja-JP" sz="1400"/>
              <a:t>IsCompleted</a:t>
            </a:r>
            <a:r>
              <a:rPr lang="ja-JP" altLang="en-US" sz="1400"/>
              <a:t> </a:t>
            </a:r>
            <a:r>
              <a:rPr lang="ko-KR" altLang="en-US" sz="1400"/>
              <a:t>프로퍼티와 </a:t>
            </a:r>
            <a:r>
              <a:rPr lang="en-US" altLang="ja-JP" sz="1400"/>
              <a:t>GetResult</a:t>
            </a:r>
            <a:r>
              <a:rPr lang="ja-JP" altLang="en-US" sz="1400"/>
              <a:t> </a:t>
            </a:r>
            <a:r>
              <a:rPr lang="ko-KR" altLang="en-US" sz="1400"/>
              <a:t>메소드는 </a:t>
            </a:r>
            <a:r>
              <a:rPr lang="en-US" altLang="ja-JP" sz="1400"/>
              <a:t>Awaitable </a:t>
            </a:r>
            <a:r>
              <a:rPr lang="ko-KR" altLang="en-US" sz="1400"/>
              <a:t>형의 상태를 그 대로 투명적으로 전달하고 있을 뿐으로 특별히 어려운 것은 없다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5707" y="701988"/>
            <a:ext cx="1731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/>
              <a:t>이용 예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99592" y="1443841"/>
            <a:ext cx="5948774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private async void Button_Click(object sender, RoutedEventArgs e)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this.button.IsEnabled = false;</a:t>
            </a:r>
          </a:p>
          <a:p>
            <a:r>
              <a:rPr lang="en-US" altLang="ko-KR" sz="1400"/>
              <a:t>  this.display.Text = string.Empty;</a:t>
            </a:r>
          </a:p>
          <a:p>
            <a:r>
              <a:rPr lang="en-US" altLang="ko-KR" sz="1400"/>
              <a:t>  var result = await Awaitable&lt;DateTime&gt;.Run(() =&gt;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Thread.Sleep(3000);</a:t>
            </a:r>
          </a:p>
          <a:p>
            <a:r>
              <a:rPr lang="en-US" altLang="ko-KR" sz="1400"/>
              <a:t>    return DateTime.Now;</a:t>
            </a:r>
          </a:p>
          <a:p>
            <a:r>
              <a:rPr lang="en-US" altLang="ko-KR" sz="1400"/>
              <a:t>  });</a:t>
            </a:r>
          </a:p>
          <a:p>
            <a:r>
              <a:rPr lang="en-US" altLang="ko-KR" sz="1400"/>
              <a:t>  this.display.Text = result.ToString();</a:t>
            </a:r>
          </a:p>
          <a:p>
            <a:r>
              <a:rPr lang="en-US" altLang="ko-KR" sz="1400"/>
              <a:t>  this.button.IsEnabled = true;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5149211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692696"/>
            <a:ext cx="4513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b="1"/>
              <a:t>Awaitable</a:t>
            </a:r>
            <a:r>
              <a:rPr lang="ja-JP" altLang="en-US" sz="3600" b="1"/>
              <a:t> </a:t>
            </a:r>
            <a:r>
              <a:rPr lang="ko-KR" altLang="en-US" sz="3600" b="1"/>
              <a:t>패턴 개량</a:t>
            </a:r>
            <a:endParaRPr lang="ja-JP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462552" y="1412776"/>
            <a:ext cx="8285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앞의 </a:t>
            </a:r>
            <a:r>
              <a:rPr lang="ja-JP" altLang="en-US"/>
              <a:t>「</a:t>
            </a:r>
            <a:r>
              <a:rPr lang="en-US" altLang="ja-JP"/>
              <a:t>Awaitable</a:t>
            </a:r>
            <a:r>
              <a:rPr lang="ja-JP" altLang="en-US"/>
              <a:t> </a:t>
            </a:r>
            <a:r>
              <a:rPr lang="ko-KR" altLang="en-US"/>
              <a:t>패턴</a:t>
            </a:r>
            <a:r>
              <a:rPr lang="ja-JP" altLang="en-US"/>
              <a:t>」</a:t>
            </a:r>
            <a:r>
              <a:rPr lang="ko-KR" altLang="en-US"/>
              <a:t>이 어렵지는 않지만 아래의 사항을 고려해야 하기 때문에 좀 불편하다</a:t>
            </a:r>
            <a:endParaRPr lang="en-US" altLang="ko-KR"/>
          </a:p>
          <a:p>
            <a:r>
              <a:rPr lang="ko-KR" altLang="en-US"/>
              <a:t>등록된 연속처리가 정확하게 실행되도록 배려</a:t>
            </a:r>
            <a:endParaRPr lang="en-US" altLang="ko-KR"/>
          </a:p>
          <a:p>
            <a:r>
              <a:rPr lang="ko-KR" altLang="en-US"/>
              <a:t>배타제어 고려</a:t>
            </a:r>
            <a:endParaRPr lang="en-US" altLang="ko-KR"/>
          </a:p>
          <a:p>
            <a:r>
              <a:rPr lang="ko-KR" altLang="en-US"/>
              <a:t>짝이 되는 </a:t>
            </a:r>
            <a:r>
              <a:rPr lang="en-US" altLang="ko-KR"/>
              <a:t>Awaiter </a:t>
            </a:r>
            <a:r>
              <a:rPr lang="ko-KR" altLang="en-US"/>
              <a:t>구현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TaskCompletionSource&lt;T&gt;</a:t>
            </a:r>
            <a:r>
              <a:rPr lang="ko-KR" altLang="en-US"/>
              <a:t>를 사용하면 이전보다 좀 더 쉽게 구현할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893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31640" y="1137125"/>
            <a:ext cx="53285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public static void Main()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new Thread (Go).Start();</a:t>
            </a:r>
          </a:p>
          <a:p>
            <a:r>
              <a:rPr lang="en-US" altLang="ko-KR"/>
              <a:t>} 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static void Go()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try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throw null;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  catch (Exception ex)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...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6182" y="476672"/>
            <a:ext cx="727280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class Awaitable&lt;T&gt;</a:t>
            </a:r>
          </a:p>
          <a:p>
            <a:r>
              <a:rPr lang="en-US" altLang="ko-KR" sz="1200"/>
              <a:t>{</a:t>
            </a:r>
          </a:p>
          <a:p>
            <a:r>
              <a:rPr lang="en-US" altLang="ko-KR" sz="1200"/>
              <a:t>    private readonly TaskCompletionSource&lt;T&gt; tcs = null;</a:t>
            </a:r>
          </a:p>
          <a:p>
            <a:endParaRPr lang="en-US" altLang="ko-KR" sz="1200"/>
          </a:p>
          <a:p>
            <a:r>
              <a:rPr lang="en-US" altLang="ko-KR" sz="1200"/>
              <a:t>    private Awaitable()</a:t>
            </a:r>
          </a:p>
          <a:p>
            <a:r>
              <a:rPr lang="en-US" altLang="ko-KR" sz="1200"/>
              <a:t>    {</a:t>
            </a:r>
          </a:p>
          <a:p>
            <a:r>
              <a:rPr lang="en-US" altLang="ko-KR" sz="1200"/>
              <a:t>        this.tcs = new TaskCompletionSource&lt;T&gt;();</a:t>
            </a:r>
          </a:p>
          <a:p>
            <a:r>
              <a:rPr lang="en-US" altLang="ko-KR" sz="1200"/>
              <a:t>    }</a:t>
            </a:r>
          </a:p>
          <a:p>
            <a:endParaRPr lang="en-US" altLang="ko-KR" sz="1200"/>
          </a:p>
          <a:p>
            <a:r>
              <a:rPr lang="en-US" altLang="ko-KR" sz="1200"/>
              <a:t>    // </a:t>
            </a:r>
            <a:r>
              <a:rPr lang="ko-KR" altLang="en-US" sz="1200"/>
              <a:t>지정 처리를 비동기 실행한다</a:t>
            </a:r>
            <a:endParaRPr lang="ja-JP" altLang="en-US" sz="1200"/>
          </a:p>
          <a:p>
            <a:r>
              <a:rPr lang="en-US" altLang="ko-KR" sz="1200"/>
              <a:t>    private void DoWorkAsync(Func&lt;T&gt; action)</a:t>
            </a:r>
          </a:p>
          <a:p>
            <a:r>
              <a:rPr lang="en-US" altLang="ko-KR" sz="1200"/>
              <a:t>    {</a:t>
            </a:r>
          </a:p>
          <a:p>
            <a:r>
              <a:rPr lang="en-US" altLang="ko-KR" sz="1200"/>
              <a:t>        ThreadPool.QueueUserWorkItem(_ =&gt;</a:t>
            </a:r>
          </a:p>
          <a:p>
            <a:r>
              <a:rPr lang="en-US" altLang="ko-KR" sz="1200"/>
              <a:t>	{</a:t>
            </a:r>
          </a:p>
          <a:p>
            <a:r>
              <a:rPr lang="en-US" altLang="ko-KR" sz="1200"/>
              <a:t>	    try { this.tcs.SetResult(action()); }</a:t>
            </a:r>
          </a:p>
          <a:p>
            <a:r>
              <a:rPr lang="en-US" altLang="ko-KR" sz="1200"/>
              <a:t>	    catch (Exception ex) { this.tcs.SetException(ex); }</a:t>
            </a:r>
          </a:p>
          <a:p>
            <a:r>
              <a:rPr lang="en-US" altLang="ko-KR" sz="1200"/>
              <a:t>		});</a:t>
            </a:r>
          </a:p>
          <a:p>
            <a:r>
              <a:rPr lang="en-US" altLang="ko-KR" sz="1200"/>
              <a:t>	}</a:t>
            </a:r>
          </a:p>
          <a:p>
            <a:endParaRPr lang="en-US" altLang="ko-KR" sz="1200"/>
          </a:p>
          <a:p>
            <a:r>
              <a:rPr lang="en-US" altLang="ko-KR" sz="1200"/>
              <a:t>	// </a:t>
            </a:r>
            <a:r>
              <a:rPr lang="ko-KR" altLang="en-US" sz="1200"/>
              <a:t>대응하는 </a:t>
            </a:r>
            <a:r>
              <a:rPr lang="en-US" altLang="ko-KR" sz="1200"/>
              <a:t>Awaiter</a:t>
            </a:r>
            <a:r>
              <a:rPr lang="ko-KR" altLang="en-US" sz="1200"/>
              <a:t>를 얻는다</a:t>
            </a:r>
            <a:endParaRPr lang="ja-JP" altLang="en-US" sz="1200"/>
          </a:p>
          <a:p>
            <a:r>
              <a:rPr lang="ja-JP" altLang="en-US" sz="1200"/>
              <a:t>	</a:t>
            </a:r>
            <a:r>
              <a:rPr lang="en-US" altLang="ko-KR" sz="1200"/>
              <a:t>public TaskAwaiter&lt;T&gt; GetAwaiter()</a:t>
            </a:r>
          </a:p>
          <a:p>
            <a:r>
              <a:rPr lang="en-US" altLang="ko-KR" sz="1200"/>
              <a:t>	{</a:t>
            </a:r>
          </a:p>
          <a:p>
            <a:r>
              <a:rPr lang="en-US" altLang="ko-KR" sz="1200"/>
              <a:t>	    return this.tcs.Task.GetAwaiter();</a:t>
            </a:r>
          </a:p>
          <a:p>
            <a:r>
              <a:rPr lang="en-US" altLang="ko-KR" sz="1200"/>
              <a:t>	}</a:t>
            </a:r>
          </a:p>
          <a:p>
            <a:endParaRPr lang="en-US" altLang="ko-KR" sz="1200"/>
          </a:p>
          <a:p>
            <a:r>
              <a:rPr lang="en-US" altLang="ko-KR" sz="1200"/>
              <a:t>	// </a:t>
            </a:r>
            <a:r>
              <a:rPr lang="ko-KR" altLang="en-US" sz="1200"/>
              <a:t>비동기 처리 실행을 랩핑한다</a:t>
            </a:r>
            <a:endParaRPr lang="ja-JP" altLang="en-US" sz="1200"/>
          </a:p>
          <a:p>
            <a:r>
              <a:rPr lang="ja-JP" altLang="en-US" sz="1200"/>
              <a:t>	</a:t>
            </a:r>
            <a:r>
              <a:rPr lang="en-US" altLang="ko-KR" sz="1200"/>
              <a:t>public static Awaitable&lt;T&gt; Run(Func&lt;T&gt; action)</a:t>
            </a:r>
          </a:p>
          <a:p>
            <a:r>
              <a:rPr lang="en-US" altLang="ko-KR" sz="1200"/>
              <a:t>	{</a:t>
            </a:r>
          </a:p>
          <a:p>
            <a:r>
              <a:rPr lang="en-US" altLang="ko-KR" sz="1200"/>
              <a:t>	    var awaitable = new Awaitable&lt;T&gt;();</a:t>
            </a:r>
          </a:p>
          <a:p>
            <a:r>
              <a:rPr lang="en-US" altLang="ko-KR" sz="1200"/>
              <a:t>	    awaitable.DoWorkAsync(action);</a:t>
            </a:r>
          </a:p>
          <a:p>
            <a:r>
              <a:rPr lang="en-US" altLang="ko-KR" sz="1200"/>
              <a:t>	    return awaitable;</a:t>
            </a:r>
          </a:p>
          <a:p>
            <a:r>
              <a:rPr lang="en-US" altLang="ko-KR" sz="1200"/>
              <a:t>	}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66339883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98072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비동기 프로그래밍 방침 정리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546264"/>
              </p:ext>
            </p:extLst>
          </p:nvPr>
        </p:nvGraphicFramePr>
        <p:xfrm>
          <a:off x="683566" y="1700808"/>
          <a:ext cx="7632850" cy="2148840"/>
        </p:xfrm>
        <a:graphic>
          <a:graphicData uri="http://schemas.openxmlformats.org/drawingml/2006/table">
            <a:tbl>
              <a:tblPr/>
              <a:tblGrid>
                <a:gridCol w="259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ko-KR" altLang="en-US" dirty="0">
                          <a:effectLst/>
                          <a:latin typeface="inherit"/>
                        </a:rPr>
                        <a:t>이름</a:t>
                      </a:r>
                    </a:p>
                  </a:txBody>
                  <a:tcPr marL="28575" marR="28575" marT="28575" marB="28575" anchor="b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dirty="0">
                          <a:effectLst/>
                          <a:latin typeface="inherit"/>
                        </a:rPr>
                        <a:t>설명</a:t>
                      </a:r>
                    </a:p>
                  </a:txBody>
                  <a:tcPr marL="28575" marR="28575" marT="28575" marB="28575" anchor="b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dirty="0">
                          <a:effectLst/>
                          <a:latin typeface="inherit"/>
                        </a:rPr>
                        <a:t>예외</a:t>
                      </a:r>
                    </a:p>
                  </a:txBody>
                  <a:tcPr marL="28575" marR="28575" marT="28575" marB="28575" anchor="b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inherit"/>
                        </a:rPr>
                        <a:t>async void </a:t>
                      </a:r>
                      <a:r>
                        <a:rPr lang="ko-KR" altLang="en-US" dirty="0">
                          <a:effectLst/>
                          <a:latin typeface="inherit"/>
                        </a:rPr>
                        <a:t>사용을 피한다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dirty="0">
                          <a:effectLst/>
                          <a:latin typeface="inherit"/>
                        </a:rPr>
                        <a:t>async void </a:t>
                      </a:r>
                      <a:r>
                        <a:rPr lang="ko-KR" altLang="en-US" dirty="0">
                          <a:effectLst/>
                          <a:latin typeface="inherit"/>
                        </a:rPr>
                        <a:t>메소드 보다 </a:t>
                      </a:r>
                      <a:r>
                        <a:rPr lang="en-US" altLang="ja-JP" dirty="0">
                          <a:effectLst/>
                          <a:latin typeface="inherit"/>
                        </a:rPr>
                        <a:t>async Task </a:t>
                      </a:r>
                      <a:r>
                        <a:rPr lang="ko-KR" altLang="en-US" dirty="0">
                          <a:effectLst/>
                          <a:latin typeface="inherit"/>
                        </a:rPr>
                        <a:t>메소드를 이용한다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  <a:latin typeface="inherit"/>
                        </a:rPr>
                        <a:t>이벤트 </a:t>
                      </a:r>
                      <a:r>
                        <a:rPr lang="ko-KR" altLang="en-US" dirty="0" err="1">
                          <a:effectLst/>
                          <a:latin typeface="inherit"/>
                        </a:rPr>
                        <a:t>핸들러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  <a:latin typeface="inherit"/>
                        </a:rPr>
                        <a:t>모든 것을 비동기로 한다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err="1">
                          <a:effectLst/>
                          <a:latin typeface="inherit"/>
                        </a:rPr>
                        <a:t>블럭킹과</a:t>
                      </a:r>
                      <a:r>
                        <a:rPr lang="ko-KR" altLang="en-US" dirty="0">
                          <a:effectLst/>
                          <a:latin typeface="inherit"/>
                        </a:rPr>
                        <a:t> 비동기 코드를 혼재하지 않는다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  <a:latin typeface="inherit"/>
                        </a:rPr>
                        <a:t>콘솔</a:t>
                      </a:r>
                      <a:r>
                        <a:rPr lang="ja-JP" altLang="en-US" dirty="0">
                          <a:effectLst/>
                          <a:latin typeface="inherit"/>
                        </a:rPr>
                        <a:t> </a:t>
                      </a:r>
                      <a:r>
                        <a:rPr lang="en-US" altLang="ja-JP" dirty="0">
                          <a:effectLst/>
                          <a:latin typeface="inherit"/>
                        </a:rPr>
                        <a:t>Main </a:t>
                      </a:r>
                      <a:r>
                        <a:rPr lang="ko-KR" altLang="en-US" dirty="0">
                          <a:effectLst/>
                          <a:latin typeface="inherit"/>
                        </a:rPr>
                        <a:t>메소드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  <a:latin typeface="inherit"/>
                        </a:rPr>
                        <a:t>컨텍스트를 구성한다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  <a:latin typeface="inherit"/>
                        </a:rPr>
                        <a:t>가능하다면</a:t>
                      </a:r>
                      <a:r>
                        <a:rPr lang="ja-JP" altLang="en-US" dirty="0"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effectLst/>
                          <a:latin typeface="inherit"/>
                        </a:rPr>
                        <a:t>ConfigureAwait</a:t>
                      </a:r>
                      <a:r>
                        <a:rPr lang="en-US" dirty="0">
                          <a:effectLst/>
                          <a:latin typeface="inherit"/>
                        </a:rPr>
                        <a:t>(false) </a:t>
                      </a:r>
                      <a:r>
                        <a:rPr lang="ko-KR" altLang="en-US" dirty="0">
                          <a:effectLst/>
                          <a:latin typeface="inherit"/>
                        </a:rPr>
                        <a:t>를 사용한다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  <a:latin typeface="inherit"/>
                        </a:rPr>
                        <a:t>컨텍스트를 필요로 하는 메소드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899592" y="6453336"/>
            <a:ext cx="79928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일어</a:t>
            </a:r>
            <a:r>
              <a:rPr lang="en-US" altLang="ko-KR" sz="1000" dirty="0"/>
              <a:t>) </a:t>
            </a:r>
            <a:r>
              <a:rPr lang="en-US" altLang="ko-KR" sz="1000" dirty="0">
                <a:hlinkClick r:id="rId2"/>
              </a:rPr>
              <a:t>https://docs.microsoft.com/ja-jp/archive/msdn-magazine/2013/march/async-await-best-practices-in-asynchronous-programming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552" y="696966"/>
            <a:ext cx="51048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/>
              <a:t>SynchronizationContext</a:t>
            </a:r>
            <a:endParaRPr lang="ko-KR" altLang="en-US" sz="3600"/>
          </a:p>
        </p:txBody>
      </p:sp>
      <p:sp>
        <p:nvSpPr>
          <p:cNvPr id="4" name="직사각형 3"/>
          <p:cNvSpPr/>
          <p:nvPr/>
        </p:nvSpPr>
        <p:spPr>
          <a:xfrm>
            <a:off x="462552" y="1412776"/>
            <a:ext cx="8285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스레드</a:t>
            </a:r>
            <a:r>
              <a:rPr lang="en-US" altLang="ko-KR"/>
              <a:t> </a:t>
            </a:r>
            <a:r>
              <a:rPr lang="ko-KR" altLang="en-US"/>
              <a:t>간의 관계를 관리하는 추상화된 스케쥴러 오브젝트</a:t>
            </a:r>
            <a:endParaRPr lang="en-US" altLang="ko-KR"/>
          </a:p>
          <a:p>
            <a:r>
              <a:rPr lang="en-US" altLang="ko-KR"/>
              <a:t> ASP.NET </a:t>
            </a:r>
            <a:r>
              <a:rPr lang="ko-KR" altLang="en-US"/>
              <a:t>비동기 스레드는 </a:t>
            </a:r>
            <a:r>
              <a:rPr lang="en-US" altLang="ko-KR"/>
              <a:t>Win32 </a:t>
            </a:r>
            <a:r>
              <a:rPr lang="ko-KR" altLang="en-US"/>
              <a:t>메시지 풀과 같은 특정 스레드에 붙지 않는다</a:t>
            </a:r>
            <a:br>
              <a:rPr lang="en-US" altLang="ko-KR"/>
            </a:br>
            <a:endParaRPr lang="en-US" altLang="ko-KR"/>
          </a:p>
          <a:p>
            <a:r>
              <a:rPr lang="ko-KR" altLang="en-US"/>
              <a:t>하나의 스레드에 대해서 꼭 하나의 </a:t>
            </a:r>
            <a:r>
              <a:rPr lang="en-US" altLang="ko-KR"/>
              <a:t>Synchronization</a:t>
            </a:r>
            <a:r>
              <a:rPr lang="ko-KR" altLang="en-US"/>
              <a:t>이 존재</a:t>
            </a:r>
            <a:r>
              <a:rPr lang="en-US" altLang="ko-KR"/>
              <a:t>(</a:t>
            </a:r>
            <a:r>
              <a:rPr lang="ko-KR" altLang="en-US"/>
              <a:t>단 단일 </a:t>
            </a:r>
            <a:r>
              <a:rPr lang="en-US" altLang="ko-KR"/>
              <a:t>Synchronization</a:t>
            </a:r>
            <a:r>
              <a:rPr lang="ko-KR" altLang="en-US"/>
              <a:t>는</a:t>
            </a:r>
            <a:r>
              <a:rPr lang="en-US" altLang="ko-KR"/>
              <a:t> </a:t>
            </a:r>
            <a:r>
              <a:rPr lang="ko-KR" altLang="en-US"/>
              <a:t>복수 스레드에서 공유</a:t>
            </a:r>
            <a:r>
              <a:rPr lang="en-US" altLang="ko-KR"/>
              <a:t>)</a:t>
            </a:r>
            <a:br>
              <a:rPr lang="en-US" altLang="ko-KR"/>
            </a:br>
            <a:endParaRPr lang="en-US" altLang="ko-KR"/>
          </a:p>
          <a:p>
            <a:r>
              <a:rPr lang="ko-KR" altLang="en-US"/>
              <a:t>일부 구현</a:t>
            </a:r>
            <a:r>
              <a:rPr lang="en-US" altLang="ko-KR"/>
              <a:t>(override </a:t>
            </a:r>
            <a:r>
              <a:rPr lang="ko-KR" altLang="en-US"/>
              <a:t>메소드</a:t>
            </a:r>
            <a:r>
              <a:rPr lang="en-US" altLang="ko-KR"/>
              <a:t>)</a:t>
            </a:r>
            <a:r>
              <a:rPr lang="ko-KR" altLang="en-US"/>
              <a:t>를 제외하고 구체적인 구현은 파생 클래스에 의존</a:t>
            </a:r>
            <a:br>
              <a:rPr lang="en-US" altLang="ko-KR"/>
            </a:br>
            <a:r>
              <a:rPr lang="en-US" altLang="ko-KR"/>
              <a:t>WindowsFormsSynchronizationContext</a:t>
            </a:r>
          </a:p>
          <a:p>
            <a:r>
              <a:rPr lang="en-US" altLang="ko-KR"/>
              <a:t>DispatcherSynchronizationContext</a:t>
            </a:r>
          </a:p>
          <a:p>
            <a:r>
              <a:rPr lang="en-US" altLang="ko-KR"/>
              <a:t>AspNetSynchronizationContext</a:t>
            </a:r>
          </a:p>
          <a:p>
            <a:r>
              <a:rPr lang="ko-KR" altLang="en-US"/>
              <a:t>기본 </a:t>
            </a:r>
            <a:r>
              <a:rPr lang="en-US" altLang="ko-KR"/>
              <a:t>SynchronizationContext</a:t>
            </a:r>
            <a:br>
              <a:rPr lang="en-US" altLang="ko-KR"/>
            </a:br>
            <a:endParaRPr lang="en-US" altLang="ko-KR"/>
          </a:p>
          <a:p>
            <a:r>
              <a:rPr lang="en-US" altLang="ko-KR"/>
              <a:t>TAP</a:t>
            </a:r>
            <a:r>
              <a:rPr lang="ko-KR" altLang="en-US"/>
              <a:t>에서는 </a:t>
            </a:r>
            <a:r>
              <a:rPr lang="en-US" altLang="ko-KR"/>
              <a:t>TaskScheduler</a:t>
            </a:r>
            <a:r>
              <a:rPr lang="ko-KR" altLang="en-US"/>
              <a:t>를 이용</a:t>
            </a:r>
            <a:r>
              <a:rPr lang="en-US" altLang="ko-KR"/>
              <a:t>(SynchronizationContext</a:t>
            </a:r>
            <a:r>
              <a:rPr lang="ko-KR" altLang="en-US"/>
              <a:t>를 사용할 때는 </a:t>
            </a:r>
            <a:r>
              <a:rPr lang="en-US" altLang="ko-KR"/>
              <a:t>TaskScheduler.FromCurrentSynchronizationContext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명시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2552" y="1412776"/>
            <a:ext cx="8429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기본 </a:t>
            </a:r>
            <a:r>
              <a:rPr lang="en-US" altLang="ko-KR"/>
              <a:t>Awaiter(TaskAwaiter)</a:t>
            </a:r>
            <a:r>
              <a:rPr lang="ko-KR" altLang="en-US"/>
              <a:t>는 </a:t>
            </a:r>
            <a:r>
              <a:rPr lang="en-US" altLang="ko-KR"/>
              <a:t>Current</a:t>
            </a:r>
            <a:r>
              <a:rPr lang="ko-KR" altLang="en-US"/>
              <a:t>의 </a:t>
            </a:r>
            <a:r>
              <a:rPr lang="en-US" altLang="ko-KR"/>
              <a:t>SynchronizationContext</a:t>
            </a:r>
            <a:r>
              <a:rPr lang="ko-KR" altLang="en-US"/>
              <a:t>를 사용</a:t>
            </a:r>
            <a:br>
              <a:rPr lang="en-US" altLang="ko-KR"/>
            </a:br>
            <a:r>
              <a:rPr lang="en-US" altLang="ko-KR"/>
              <a:t> AspNetSynchronizationContext</a:t>
            </a:r>
            <a:r>
              <a:rPr lang="ko-KR" altLang="en-US"/>
              <a:t> 에서는 동기 블록에 들어가는 스레드는 하나만</a:t>
            </a:r>
            <a:br>
              <a:rPr lang="en-US" altLang="ko-KR"/>
            </a:br>
            <a:endParaRPr lang="en-US" altLang="ko-KR"/>
          </a:p>
          <a:p>
            <a:r>
              <a:rPr lang="en-US" altLang="ko-KR"/>
              <a:t>.NET 4 </a:t>
            </a:r>
            <a:r>
              <a:rPr lang="ko-KR" altLang="en-US"/>
              <a:t>이후에서는 </a:t>
            </a:r>
            <a:r>
              <a:rPr lang="en-US" altLang="ko-KR"/>
              <a:t>Task</a:t>
            </a:r>
            <a:r>
              <a:rPr lang="ko-KR" altLang="en-US"/>
              <a:t>와 상성이 좋은 새로운 </a:t>
            </a:r>
            <a:r>
              <a:rPr lang="en-US" altLang="ko-KR"/>
              <a:t>AspNetSynchronizationContext</a:t>
            </a:r>
            <a:r>
              <a:rPr lang="ko-KR" altLang="en-US"/>
              <a:t>를 사용</a:t>
            </a:r>
            <a:r>
              <a:rPr lang="en-US" altLang="ko-KR"/>
              <a:t>. </a:t>
            </a:r>
            <a:r>
              <a:rPr lang="ko-KR" altLang="en-US"/>
              <a:t>이전 것은 </a:t>
            </a:r>
            <a:r>
              <a:rPr lang="en-US" altLang="ko-KR"/>
              <a:t>LegacyAspNetSynchronizationContext</a:t>
            </a:r>
            <a:r>
              <a:rPr lang="ko-KR" altLang="en-US"/>
              <a:t>로 변경</a:t>
            </a:r>
            <a:r>
              <a:rPr lang="en-US" altLang="ko-KR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68960"/>
            <a:ext cx="6705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92080" y="3903439"/>
            <a:ext cx="24482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/>
              <a:t>이런 경우 </a:t>
            </a:r>
            <a:r>
              <a:rPr lang="en-US" altLang="ko-KR" sz="1200"/>
              <a:t>Web.config</a:t>
            </a:r>
            <a:r>
              <a:rPr lang="ko-KR" altLang="en-US" sz="1200"/>
              <a:t>의 설정에서 새로운 </a:t>
            </a:r>
            <a:r>
              <a:rPr lang="en-US" altLang="ko-KR" sz="1200"/>
              <a:t>Context </a:t>
            </a:r>
            <a:r>
              <a:rPr lang="ko-KR" altLang="en-US" sz="1200"/>
              <a:t>사용 가능</a:t>
            </a:r>
          </a:p>
        </p:txBody>
      </p:sp>
    </p:spTree>
    <p:extLst>
      <p:ext uri="{BB962C8B-B14F-4D97-AF65-F5344CB8AC3E}">
        <p14:creationId xmlns:p14="http://schemas.microsoft.com/office/powerpoint/2010/main" val="122777391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60" y="628634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/>
              <a:t>C# vNext (Roslyn)</a:t>
            </a:r>
            <a:r>
              <a:rPr lang="ko-KR" altLang="en-US" sz="3600" b="1"/>
              <a:t>에서의 </a:t>
            </a:r>
            <a:r>
              <a:rPr lang="en-US" altLang="ko-KR" sz="3600" b="1"/>
              <a:t>async/await </a:t>
            </a:r>
            <a:r>
              <a:rPr lang="ko-KR" altLang="en-US" sz="3600" b="1"/>
              <a:t>사양 변경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051720" y="2060848"/>
            <a:ext cx="4608512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static async Task X()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	var a = ReadInt();</a:t>
            </a:r>
          </a:p>
          <a:p>
            <a:r>
              <a:rPr lang="en-US" altLang="ko-KR" sz="1400"/>
              <a:t>	var x = ReadInt();</a:t>
            </a:r>
          </a:p>
          <a:p>
            <a:r>
              <a:rPr lang="en-US" altLang="ko-KR" sz="1400"/>
              <a:t>	Console.WriteLine(x);</a:t>
            </a:r>
          </a:p>
          <a:p>
            <a:r>
              <a:rPr lang="en-US" altLang="ko-KR" sz="1400"/>
              <a:t> </a:t>
            </a:r>
          </a:p>
          <a:p>
            <a:r>
              <a:rPr lang="en-US" altLang="ko-KR" sz="1400"/>
              <a:t>	await Task.Delay(1);</a:t>
            </a:r>
          </a:p>
          <a:p>
            <a:r>
              <a:rPr lang="en-US" altLang="ko-KR" sz="1400"/>
              <a:t> </a:t>
            </a:r>
          </a:p>
          <a:p>
            <a:r>
              <a:rPr lang="en-US" altLang="ko-KR" sz="1400"/>
              <a:t>	++a;</a:t>
            </a:r>
          </a:p>
          <a:p>
            <a:r>
              <a:rPr lang="en-US" altLang="ko-KR" sz="1400"/>
              <a:t>	var y = ReadInt();</a:t>
            </a:r>
          </a:p>
          <a:p>
            <a:r>
              <a:rPr lang="en-US" altLang="ko-KR" sz="1400"/>
              <a:t>	Console.WriteLine(y);</a:t>
            </a:r>
          </a:p>
          <a:p>
            <a:r>
              <a:rPr lang="en-US" altLang="ko-KR" sz="1400"/>
              <a:t>	Console.WriteLine(a);</a:t>
            </a:r>
          </a:p>
          <a:p>
            <a:r>
              <a:rPr lang="en-US" altLang="ko-KR" sz="1400"/>
              <a:t>}</a:t>
            </a:r>
          </a:p>
          <a:p>
            <a:r>
              <a:rPr lang="en-US" altLang="ko-KR" sz="1400"/>
              <a:t> </a:t>
            </a:r>
          </a:p>
          <a:p>
            <a:r>
              <a:rPr lang="en-US" altLang="ko-KR" sz="1400"/>
              <a:t>static int ReadInt()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	return int.Parse(Console.ReadLine());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6715125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79712" y="1196752"/>
            <a:ext cx="1800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/>
              <a:t>로컬 변수가 무조건 캡쳐된다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6096" y="1205727"/>
            <a:ext cx="1800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/>
              <a:t>await</a:t>
            </a:r>
            <a:r>
              <a:rPr lang="ko-KR" altLang="en-US" sz="1200"/>
              <a:t>와 관련된 것만 캡쳐된다</a:t>
            </a:r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332656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콜백 델리게이트를 사용하여 스레드 통신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528" y="1196752"/>
            <a:ext cx="784887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class ThreadInfo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 // </a:t>
            </a:r>
            <a:r>
              <a:rPr lang="ko-KR" altLang="en-US" sz="1400"/>
              <a:t>스레드 결과를 넘기기 위한 콜백 델리게이트</a:t>
            </a:r>
          </a:p>
          <a:p>
            <a:r>
              <a:rPr lang="ko-KR" altLang="en-US" sz="1400"/>
              <a:t>    </a:t>
            </a:r>
            <a:r>
              <a:rPr lang="en-US" altLang="ko-KR" sz="1400"/>
              <a:t>public delegate void MyThreadCallback(int returnValue);</a:t>
            </a:r>
          </a:p>
          <a:p>
            <a:r>
              <a:rPr lang="en-US" altLang="ko-KR" sz="1400"/>
              <a:t>    private MyThreadCallback callbackDelegate;</a:t>
            </a:r>
          </a:p>
          <a:p>
            <a:r>
              <a:rPr lang="en-US" altLang="ko-KR" sz="1400"/>
              <a:t>    </a:t>
            </a:r>
          </a:p>
          <a:p>
            <a:r>
              <a:rPr lang="en-US" altLang="ko-KR" sz="1400"/>
              <a:t>    public int SleepTime;</a:t>
            </a:r>
          </a:p>
          <a:p>
            <a:endParaRPr lang="en-US" altLang="ko-KR" sz="1400"/>
          </a:p>
          <a:p>
            <a:r>
              <a:rPr lang="en-US" altLang="ko-KR" sz="1400"/>
              <a:t>    public ThreadInfo(int stime, MyThreadCallback callback)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/>
              <a:t>        this.SleepTime = stime;</a:t>
            </a:r>
          </a:p>
          <a:p>
            <a:r>
              <a:rPr lang="en-US" altLang="ko-KR" sz="1400"/>
              <a:t>        this.callbackDelegate = callback;</a:t>
            </a:r>
          </a:p>
          <a:p>
            <a:r>
              <a:rPr lang="en-US" altLang="ko-KR" sz="1400"/>
              <a:t>    }</a:t>
            </a:r>
          </a:p>
          <a:p>
            <a:endParaRPr lang="en-US" altLang="ko-KR" sz="1400"/>
          </a:p>
          <a:p>
            <a:r>
              <a:rPr lang="en-US" altLang="ko-KR" sz="1400"/>
              <a:t>    public void MyThreadMethod()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/>
              <a:t>        System.Threading.Thread.Sleep(this.SleepTime);</a:t>
            </a:r>
          </a:p>
          <a:p>
            <a:endParaRPr lang="en-US" altLang="ko-KR" sz="1400"/>
          </a:p>
          <a:p>
            <a:r>
              <a:rPr lang="en-US" altLang="ko-KR" sz="1400"/>
              <a:t>        // </a:t>
            </a:r>
            <a:r>
              <a:rPr lang="ko-KR" altLang="en-US" sz="1400"/>
              <a:t>콜백 델리게이트를 실행해서 결과를 넘긴다 </a:t>
            </a:r>
          </a:p>
          <a:p>
            <a:r>
              <a:rPr lang="ko-KR" altLang="en-US" sz="1400"/>
              <a:t>        </a:t>
            </a:r>
            <a:r>
              <a:rPr lang="en-US" altLang="ko-KR" sz="1400"/>
              <a:t>if (this.callbackDelegate != null)</a:t>
            </a:r>
          </a:p>
          <a:p>
            <a:r>
              <a:rPr lang="en-US" altLang="ko-KR" sz="1400"/>
              <a:t>        {</a:t>
            </a:r>
          </a:p>
          <a:p>
            <a:r>
              <a:rPr lang="en-US" altLang="ko-KR" sz="1400"/>
              <a:t>            this.callbackDelegate(System.Environment.TickCount);</a:t>
            </a:r>
          </a:p>
          <a:p>
            <a:r>
              <a:rPr lang="en-US" altLang="ko-KR" sz="1400"/>
              <a:t>        }</a:t>
            </a:r>
          </a:p>
          <a:p>
            <a:r>
              <a:rPr lang="en-US" altLang="ko-KR" sz="1400"/>
              <a:t>   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930713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27584" y="1052736"/>
            <a:ext cx="77768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class MainClass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public static void Main()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ThreadInfo info = new ThreadInfo(1000,</a:t>
            </a:r>
          </a:p>
          <a:p>
            <a:r>
              <a:rPr lang="en-US" altLang="ko-KR"/>
              <a:t>            new ThreadInfo.MyThreadCallback(GetCallbackResult));</a:t>
            </a:r>
          </a:p>
          <a:p>
            <a:endParaRPr lang="en-US" altLang="ko-KR"/>
          </a:p>
          <a:p>
            <a:r>
              <a:rPr lang="en-US" altLang="ko-KR"/>
              <a:t>        var t = new Thread(new ThreadStart(info.MyThreadMethod));</a:t>
            </a:r>
          </a:p>
          <a:p>
            <a:r>
              <a:rPr lang="en-US" altLang="ko-KR"/>
              <a:t>        t.Start();</a:t>
            </a:r>
          </a:p>
          <a:p>
            <a:endParaRPr lang="en-US" altLang="ko-KR"/>
          </a:p>
          <a:p>
            <a:r>
              <a:rPr lang="en-US" altLang="ko-KR"/>
              <a:t>        Console.ReadLine();</a:t>
            </a:r>
          </a:p>
          <a:p>
            <a:r>
              <a:rPr lang="en-US" altLang="ko-KR"/>
              <a:t>    }</a:t>
            </a:r>
          </a:p>
          <a:p>
            <a:endParaRPr lang="en-US" altLang="ko-KR"/>
          </a:p>
          <a:p>
            <a:r>
              <a:rPr lang="en-US" altLang="ko-KR"/>
              <a:t>    private static void GetCallbackResult(int returnValue)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Console.WriteLine(returnValue);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535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340768"/>
            <a:ext cx="8280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/>
              <a:t>애플리케이션 전체의 예외 핸들을 하는 이벤트로 </a:t>
            </a:r>
            <a:r>
              <a:rPr lang="en-US" altLang="ko-KR"/>
              <a:t>WPF</a:t>
            </a:r>
            <a:r>
              <a:rPr lang="ko-KR" altLang="en-US"/>
              <a:t>와 </a:t>
            </a:r>
            <a:r>
              <a:rPr lang="en-US" altLang="ko-KR"/>
              <a:t>WindowsForm</a:t>
            </a:r>
            <a:r>
              <a:rPr lang="ko-KR" altLang="en-US"/>
              <a:t>에서는</a:t>
            </a:r>
            <a:endParaRPr lang="en-US" altLang="ko-KR"/>
          </a:p>
          <a:p>
            <a:pPr fontAlgn="base"/>
            <a:r>
              <a:rPr lang="en-US" altLang="ja-JP" b="1"/>
              <a:t>Application.DispatcherUnhandledException</a:t>
            </a:r>
          </a:p>
          <a:p>
            <a:pPr fontAlgn="base"/>
            <a:r>
              <a:rPr lang="en-US" altLang="ja-JP" b="1"/>
              <a:t>Application.ThreadException</a:t>
            </a:r>
          </a:p>
          <a:p>
            <a:r>
              <a:rPr lang="ko-KR" altLang="en-US"/>
              <a:t>가 있다</a:t>
            </a:r>
            <a:r>
              <a:rPr lang="en-US" altLang="ko-KR"/>
              <a:t>. </a:t>
            </a:r>
          </a:p>
          <a:p>
            <a:endParaRPr lang="en-US" altLang="ja-JP"/>
          </a:p>
          <a:p>
            <a:r>
              <a:rPr lang="ko-KR" altLang="en-US" b="1"/>
              <a:t>이 이벤트는 메인스레드에서의 예외만 핸들링</a:t>
            </a:r>
            <a:r>
              <a:rPr lang="ko-KR" altLang="en-US"/>
              <a:t> 할 수 있다</a:t>
            </a:r>
            <a:r>
              <a:rPr lang="en-US" altLang="ko-KR"/>
              <a:t>. </a:t>
            </a:r>
            <a:r>
              <a:rPr lang="ko-KR" altLang="en-US"/>
              <a:t>워크스레드에서의 예외는 자기자신이 핸들링하여 적절한 처리를 해야 한다</a:t>
            </a:r>
            <a:r>
              <a:rPr lang="en-US" altLang="ko-KR"/>
              <a:t>.</a:t>
            </a:r>
          </a:p>
          <a:p>
            <a:endParaRPr lang="en-US" altLang="ja-JP"/>
          </a:p>
          <a:p>
            <a:r>
              <a:rPr lang="en-US" altLang="ja-JP" b="1"/>
              <a:t>AppDomain.CurrentDomain.UnhandledException</a:t>
            </a:r>
            <a:r>
              <a:rPr lang="ko-KR" altLang="en-US" b="1"/>
              <a:t>에서는 모든 스레드에서 발생한 예외를 핸들링</a:t>
            </a:r>
            <a:r>
              <a:rPr lang="ko-KR" altLang="en-US"/>
              <a:t> 할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560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/>
              <a:t>thread, </a:t>
            </a:r>
          </a:p>
          <a:p>
            <a:r>
              <a:rPr lang="en-US" altLang="ko-KR" sz="6000"/>
              <a:t>lock, </a:t>
            </a:r>
          </a:p>
          <a:p>
            <a:r>
              <a:rPr lang="en-US" altLang="ko-KR" sz="6000"/>
              <a:t>lock-free, </a:t>
            </a:r>
          </a:p>
          <a:p>
            <a:r>
              <a:rPr lang="en-US" altLang="ko-KR" sz="6000"/>
              <a:t>wait-free </a:t>
            </a:r>
            <a:r>
              <a:rPr lang="ko-KR" altLang="en-US" sz="6000"/>
              <a:t>라는 기본 개념은 이미 알고 있다고 가정</a:t>
            </a:r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332656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스레드 로컬 스토리지</a:t>
            </a:r>
            <a:r>
              <a:rPr lang="en-US" altLang="ko-KR" sz="3600" b="1"/>
              <a:t>(TLS)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288281" y="1124744"/>
            <a:ext cx="80648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class Class1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private static LocalDataStoreSlot slot;</a:t>
            </a:r>
          </a:p>
          <a:p>
            <a:endParaRPr lang="en-US" altLang="ko-KR"/>
          </a:p>
          <a:p>
            <a:r>
              <a:rPr lang="en-US" altLang="ko-KR"/>
              <a:t>    static void Main()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// </a:t>
            </a:r>
            <a:r>
              <a:rPr lang="ko-KR" altLang="en-US"/>
              <a:t>모든 스레드에 데이터 슬롯을 할당한다</a:t>
            </a:r>
            <a:endParaRPr lang="ja-JP" altLang="en-US"/>
          </a:p>
          <a:p>
            <a:r>
              <a:rPr lang="ja-JP" altLang="en-US"/>
              <a:t>        </a:t>
            </a:r>
            <a:r>
              <a:rPr lang="en-US" altLang="ko-KR"/>
              <a:t>slot = System.Threading.Thread.AllocateDataSlot();</a:t>
            </a:r>
          </a:p>
          <a:p>
            <a:endParaRPr lang="en-US" altLang="ko-KR"/>
          </a:p>
          <a:p>
            <a:r>
              <a:rPr lang="en-US" altLang="ko-KR"/>
              <a:t>        // </a:t>
            </a:r>
            <a:r>
              <a:rPr lang="ko-KR" altLang="en-US"/>
              <a:t>메인 스레드의 슬롯 내용을 설정</a:t>
            </a:r>
          </a:p>
          <a:p>
            <a:r>
              <a:rPr lang="ko-KR" altLang="en-US"/>
              <a:t>        </a:t>
            </a:r>
            <a:r>
              <a:rPr lang="en-US" altLang="ko-KR"/>
              <a:t>System.Threading.Thread.SetData(slot, "</a:t>
            </a:r>
            <a:r>
              <a:rPr lang="ko-KR" altLang="en-US"/>
              <a:t>안녕하세요</a:t>
            </a:r>
            <a:r>
              <a:rPr lang="en-US" altLang="ja-JP"/>
              <a:t>");</a:t>
            </a:r>
          </a:p>
          <a:p>
            <a:endParaRPr lang="en-US" altLang="ja-JP"/>
          </a:p>
          <a:p>
            <a:r>
              <a:rPr lang="en-US" altLang="ja-JP"/>
              <a:t>        // </a:t>
            </a:r>
            <a:r>
              <a:rPr lang="en-US" altLang="ko-KR"/>
              <a:t>Thread</a:t>
            </a:r>
            <a:r>
              <a:rPr lang="en-US" altLang="ja-JP"/>
              <a:t> </a:t>
            </a:r>
            <a:r>
              <a:rPr lang="ko-KR" altLang="en-US"/>
              <a:t>오브젝트를 만든다</a:t>
            </a:r>
            <a:endParaRPr lang="ja-JP" altLang="en-US"/>
          </a:p>
          <a:p>
            <a:r>
              <a:rPr lang="ja-JP" altLang="en-US"/>
              <a:t>        </a:t>
            </a:r>
            <a:r>
              <a:rPr lang="en-US" altLang="ja-JP"/>
              <a:t>var</a:t>
            </a:r>
            <a:r>
              <a:rPr lang="en-US" altLang="ko-KR"/>
              <a:t> t =  new Thread(new ThreadStart(DoSomething));</a:t>
            </a:r>
          </a:p>
          <a:p>
            <a:r>
              <a:rPr lang="en-US" altLang="ko-KR"/>
              <a:t>        t.Start();</a:t>
            </a:r>
          </a:p>
          <a:p>
            <a:endParaRPr lang="en-US" altLang="ko-KR"/>
          </a:p>
          <a:p>
            <a:r>
              <a:rPr lang="en-US" altLang="ko-KR"/>
              <a:t>        t.Join();</a:t>
            </a:r>
          </a:p>
          <a:p>
            <a:endParaRPr lang="en-US" altLang="ko-KR"/>
          </a:p>
          <a:p>
            <a:r>
              <a:rPr lang="en-US" altLang="ko-KR"/>
              <a:t>      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264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88281" y="1124744"/>
            <a:ext cx="80648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        // </a:t>
            </a:r>
            <a:r>
              <a:rPr lang="ko-KR" altLang="en-US"/>
              <a:t>메인</a:t>
            </a:r>
            <a:r>
              <a:rPr lang="en-US" altLang="ko-KR"/>
              <a:t> </a:t>
            </a:r>
            <a:r>
              <a:rPr lang="ko-KR" altLang="en-US"/>
              <a:t>스레드의 슬롯 내용을 얻는다</a:t>
            </a:r>
          </a:p>
          <a:p>
            <a:r>
              <a:rPr lang="ko-KR" altLang="en-US"/>
              <a:t>        </a:t>
            </a:r>
            <a:r>
              <a:rPr lang="en-US" altLang="ko-KR"/>
              <a:t>string str = (string) System.Threading.Thread.GetData(slot);</a:t>
            </a:r>
          </a:p>
          <a:p>
            <a:r>
              <a:rPr lang="en-US" altLang="ko-KR"/>
              <a:t>        Console.WriteLine(str);</a:t>
            </a:r>
          </a:p>
          <a:p>
            <a:endParaRPr lang="en-US" altLang="ko-KR"/>
          </a:p>
          <a:p>
            <a:r>
              <a:rPr lang="en-US" altLang="ko-KR"/>
              <a:t>        Console.ReadLine();</a:t>
            </a:r>
          </a:p>
          <a:p>
            <a:r>
              <a:rPr lang="en-US" altLang="ko-KR"/>
              <a:t>    }</a:t>
            </a:r>
          </a:p>
          <a:p>
            <a:endParaRPr lang="en-US" altLang="ko-KR"/>
          </a:p>
          <a:p>
            <a:r>
              <a:rPr lang="en-US" altLang="ko-KR"/>
              <a:t>    private static void DoSomething()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// </a:t>
            </a:r>
            <a:r>
              <a:rPr lang="ko-KR" altLang="en-US"/>
              <a:t>다른 스레드의 슬롯 내용을 설정</a:t>
            </a:r>
          </a:p>
          <a:p>
            <a:r>
              <a:rPr lang="ko-KR" altLang="en-US"/>
              <a:t>        </a:t>
            </a:r>
            <a:r>
              <a:rPr lang="en-US" altLang="ko-KR"/>
              <a:t>System.Threading.Thread.SetData(slot, "</a:t>
            </a:r>
            <a:r>
              <a:rPr lang="ko-KR" altLang="en-US"/>
              <a:t>다음에 만나요</a:t>
            </a:r>
            <a:r>
              <a:rPr lang="en-US" altLang="ja-JP"/>
              <a:t>");</a:t>
            </a:r>
          </a:p>
          <a:p>
            <a:endParaRPr lang="en-US" altLang="ja-JP"/>
          </a:p>
          <a:p>
            <a:r>
              <a:rPr lang="en-US" altLang="ja-JP"/>
              <a:t>        // </a:t>
            </a:r>
            <a:r>
              <a:rPr lang="ko-KR" altLang="en-US"/>
              <a:t>다른 스레드의 슬롯 내용을 얻는다</a:t>
            </a:r>
          </a:p>
          <a:p>
            <a:r>
              <a:rPr lang="ko-KR" altLang="en-US"/>
              <a:t>        </a:t>
            </a:r>
            <a:r>
              <a:rPr lang="en-US" altLang="ko-KR"/>
              <a:t>string str = (string) System.Threading.Thread.GetData(slot);</a:t>
            </a:r>
          </a:p>
          <a:p>
            <a:r>
              <a:rPr lang="en-US" altLang="ko-KR"/>
              <a:t>        Console.WriteLine(str);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221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439812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/>
              <a:t>Thread Pool</a:t>
            </a:r>
            <a:endParaRPr lang="ko-KR" altLang="en-US" sz="8000" b="1"/>
          </a:p>
        </p:txBody>
      </p:sp>
    </p:spTree>
    <p:extLst>
      <p:ext uri="{BB962C8B-B14F-4D97-AF65-F5344CB8AC3E}">
        <p14:creationId xmlns:p14="http://schemas.microsoft.com/office/powerpoint/2010/main" val="3382654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052736"/>
            <a:ext cx="75608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스레드를 새로 시작하면 그 스레드 전용 스택 메모리</a:t>
            </a:r>
            <a:r>
              <a:rPr lang="en-US" altLang="ko-KR"/>
              <a:t>(</a:t>
            </a:r>
            <a:r>
              <a:rPr lang="ko-KR" altLang="en-US"/>
              <a:t>보통 </a:t>
            </a:r>
            <a:r>
              <a:rPr lang="en-US" altLang="ko-KR"/>
              <a:t>1MB)</a:t>
            </a:r>
            <a:r>
              <a:rPr lang="ko-KR" altLang="en-US"/>
              <a:t> 확보 등으로 수백 마이크로초 정도의 </a:t>
            </a:r>
            <a:r>
              <a:rPr lang="en-US" altLang="ko-KR"/>
              <a:t>CPU </a:t>
            </a:r>
            <a:r>
              <a:rPr lang="ko-KR" altLang="en-US"/>
              <a:t>시간을 소비한다</a:t>
            </a:r>
            <a:r>
              <a:rPr lang="en-US" altLang="ko-KR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/>
              <a:t>스레드풀은 한번 만든 스레드를 재 이용하여 공유하는 것으로 위의 오버헤드를 회피한다</a:t>
            </a:r>
            <a:r>
              <a:rPr lang="en-US" altLang="ko-KR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/>
              <a:t>스레드풀은 동시에 실행하는 스레드의 총 수가 너무 증가하지 않도록 조정하는 역할도 가지고 있다</a:t>
            </a:r>
            <a:r>
              <a:rPr lang="en-US" altLang="ko-KR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/>
              <a:t>동시 실행하는 스레드 수가 너무 많아지면 </a:t>
            </a:r>
            <a:r>
              <a:rPr lang="en-US" altLang="ko-KR"/>
              <a:t>OS</a:t>
            </a:r>
            <a:r>
              <a:rPr lang="ko-KR" altLang="en-US"/>
              <a:t>의 스레드 관리 부하가 너무 높아져서 </a:t>
            </a:r>
            <a:r>
              <a:rPr lang="en-US" altLang="ko-KR"/>
              <a:t>CPU </a:t>
            </a:r>
            <a:r>
              <a:rPr lang="ko-KR" altLang="en-US"/>
              <a:t>캐시 동작이 비효율적으로 된다</a:t>
            </a:r>
            <a:r>
              <a:rPr lang="en-US" altLang="ko-KR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/>
              <a:t>스레드 풀은 동시 실행하고 있는 스레드 수의 한계에 도달하면 새로운 실행 </a:t>
            </a:r>
            <a:r>
              <a:rPr lang="en-US" altLang="ko-KR"/>
              <a:t>job</a:t>
            </a:r>
            <a:r>
              <a:rPr lang="ko-KR" altLang="en-US"/>
              <a:t>은 큐에 들어가고 실행 중의 </a:t>
            </a:r>
            <a:r>
              <a:rPr lang="en-US" altLang="ko-KR"/>
              <a:t>job </a:t>
            </a:r>
            <a:r>
              <a:rPr lang="ko-KR" altLang="en-US"/>
              <a:t>중 하나가 끝날 때까지 대기한다</a:t>
            </a:r>
            <a:r>
              <a:rPr lang="en-US" altLang="ko-KR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548680"/>
            <a:ext cx="820891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/>
              <a:t>스레드풀을 사용하는 곳 </a:t>
            </a:r>
            <a:endParaRPr lang="en-US" altLang="ko-KR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ja-JP"/>
              <a:t>Task Parallel Library</a:t>
            </a:r>
            <a:r>
              <a:rPr lang="ko-KR" altLang="en-US"/>
              <a:t>의 내부</a:t>
            </a:r>
            <a:endParaRPr lang="ja-JP" altLang="en-US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ja-JP"/>
              <a:t>ThreadPool.QueueUserWorkItem</a:t>
            </a:r>
            <a:r>
              <a:rPr lang="ja-JP" altLang="en-US"/>
              <a:t> </a:t>
            </a:r>
            <a:r>
              <a:rPr lang="ko-KR" altLang="en-US"/>
              <a:t>메소드 호출</a:t>
            </a:r>
            <a:endParaRPr lang="ja-JP" altLang="en-US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ja-JP"/>
              <a:t>Asynchronous delegate</a:t>
            </a:r>
            <a:r>
              <a:rPr lang="ko-KR" altLang="en-US"/>
              <a:t>의 내부</a:t>
            </a:r>
            <a:endParaRPr lang="ja-JP" altLang="en-US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ja-JP"/>
              <a:t>BackgroundWorker</a:t>
            </a:r>
            <a:r>
              <a:rPr lang="ko-KR" altLang="en-US"/>
              <a:t>의 내부</a:t>
            </a:r>
            <a:endParaRPr lang="en-US" altLang="ko-KR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/>
              <a:t>스레드풀을 간접적으로 사용하는 곳 </a:t>
            </a:r>
            <a:endParaRPr lang="en-US" altLang="ko-KR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/>
              <a:t>WCF, Remoting, ASP.NET, ASMX Web Service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/>
              <a:t>System.Timers.Timer, System.Threading.Timer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/>
              <a:t>Async</a:t>
            </a:r>
            <a:r>
              <a:rPr lang="ko-KR" altLang="en-US"/>
              <a:t>로 끝나는 메소드</a:t>
            </a:r>
            <a:r>
              <a:rPr lang="en-US" altLang="ko-KR"/>
              <a:t>. </a:t>
            </a:r>
            <a:r>
              <a:rPr lang="ko-KR" altLang="en-US"/>
              <a:t>예를들면 </a:t>
            </a:r>
            <a:r>
              <a:rPr lang="en-US" altLang="ko-KR"/>
              <a:t>WebClient </a:t>
            </a:r>
            <a:r>
              <a:rPr lang="ko-KR" altLang="en-US"/>
              <a:t>클래스의 메소드</a:t>
            </a:r>
            <a:r>
              <a:rPr lang="ja-JP" altLang="en-US"/>
              <a:t> </a:t>
            </a:r>
            <a:r>
              <a:rPr lang="en-US" altLang="ja-JP"/>
              <a:t>(</a:t>
            </a:r>
            <a:r>
              <a:rPr lang="en-US" altLang="ko-KR"/>
              <a:t>Event-based asynchronous pattern)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/>
              <a:t>Begin</a:t>
            </a:r>
            <a:r>
              <a:rPr lang="ko-KR" altLang="en-US"/>
              <a:t>으로 시작하는 메소드의 대부분</a:t>
            </a:r>
            <a:r>
              <a:rPr lang="ja-JP" altLang="en-US"/>
              <a:t>（</a:t>
            </a:r>
            <a:r>
              <a:rPr lang="en-US" altLang="ko-KR"/>
              <a:t>Asynchronous programming pattern</a:t>
            </a:r>
            <a:r>
              <a:rPr lang="ko-KR" altLang="en-US"/>
              <a:t>）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/>
              <a:t>PLINQ</a:t>
            </a:r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/>
              <a:t>위와 같이 닷넷프레임워크에서 스레드풀은 비동기 </a:t>
            </a:r>
            <a:r>
              <a:rPr lang="en-US" altLang="ko-KR"/>
              <a:t>I/O </a:t>
            </a:r>
            <a:r>
              <a:rPr lang="ko-KR" altLang="en-US"/>
              <a:t>완료</a:t>
            </a:r>
            <a:r>
              <a:rPr lang="en-US" altLang="ko-KR"/>
              <a:t>, </a:t>
            </a:r>
            <a:r>
              <a:rPr lang="ko-KR" altLang="en-US"/>
              <a:t>타이머 콜백</a:t>
            </a:r>
            <a:r>
              <a:rPr lang="en-US" altLang="ko-KR"/>
              <a:t>, </a:t>
            </a:r>
            <a:r>
              <a:rPr lang="ko-KR" altLang="en-US"/>
              <a:t>등록된 대기 조작</a:t>
            </a:r>
            <a:r>
              <a:rPr lang="en-US" altLang="ko-KR"/>
              <a:t>, </a:t>
            </a:r>
            <a:r>
              <a:rPr lang="ko-KR" altLang="en-US"/>
              <a:t>델리게이트를 사용한 비동기 메소드 호출</a:t>
            </a:r>
            <a:r>
              <a:rPr lang="en-US" altLang="ko-KR"/>
              <a:t>, System.Net </a:t>
            </a:r>
            <a:r>
              <a:rPr lang="ko-KR" altLang="en-US"/>
              <a:t>소켓 접속 등 다양한 곳에서 사용</a:t>
            </a:r>
            <a:r>
              <a:rPr lang="en-US" altLang="ko-KR"/>
              <a:t>.</a:t>
            </a:r>
            <a:endParaRPr lang="en-US" altLang="ja-JP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en-US" altLang="ja-JP"/>
              <a:t>Task Parallel Library</a:t>
            </a:r>
            <a:r>
              <a:rPr lang="ja-JP" altLang="en-US"/>
              <a:t> </a:t>
            </a:r>
            <a:r>
              <a:rPr lang="ko-KR" altLang="en-US"/>
              <a:t>이나 </a:t>
            </a:r>
            <a:r>
              <a:rPr lang="en-US" altLang="ja-JP"/>
              <a:t>PLINQ</a:t>
            </a:r>
            <a:r>
              <a:rPr lang="ko-KR" altLang="en-US"/>
              <a:t>는 스레드 풀을 의식하지 않고 멀티스레드 프로그래밍을 간단하게 할 수 있어서 아주 강력하다</a:t>
            </a:r>
            <a:r>
              <a:rPr lang="en-US" altLang="ko-KR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/>
              <a:t>간단하게 </a:t>
            </a:r>
            <a:r>
              <a:rPr lang="en-US" altLang="ja-JP"/>
              <a:t>Task </a:t>
            </a:r>
            <a:r>
              <a:rPr lang="ko-KR" altLang="en-US"/>
              <a:t>클래스에 대해서 설명하면  </a:t>
            </a:r>
            <a:r>
              <a:rPr lang="en-US" altLang="ja-JP"/>
              <a:t>Task </a:t>
            </a:r>
            <a:r>
              <a:rPr lang="ko-KR" altLang="en-US"/>
              <a:t>클래스를 사용한다는 것은 스레드 풀 상에서 </a:t>
            </a:r>
            <a:r>
              <a:rPr lang="en-US" altLang="ja-JP"/>
              <a:t>delegate</a:t>
            </a:r>
            <a:r>
              <a:rPr lang="ko-KR" altLang="en-US"/>
              <a:t>를 실행하는 것과 같다</a:t>
            </a:r>
            <a:r>
              <a:rPr lang="en-US" altLang="ko-KR"/>
              <a:t>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593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스레드풀의 주의할 점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6025" y="1340768"/>
            <a:ext cx="83529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/>
              <a:t>스레드 풀의 스레드에는 이름을 붙일 수 없다</a:t>
            </a:r>
            <a:r>
              <a:rPr lang="en-US" altLang="ko-KR"/>
              <a:t>. </a:t>
            </a:r>
            <a:r>
              <a:rPr lang="ko-KR" altLang="en-US"/>
              <a:t>그래서 디버깅시 불편한 경우가 있다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ja-JP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/>
              <a:t>스레드는 모두 백 그라운드 스레드로서 실행된다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/>
              <a:t>스레드를 블럭하면 </a:t>
            </a:r>
            <a:r>
              <a:rPr lang="en-US" altLang="ja-JP"/>
              <a:t>ThreadPool.SetMinThreads</a:t>
            </a:r>
            <a:r>
              <a:rPr lang="ko-KR" altLang="en-US"/>
              <a:t>를 부르지 않는한 빠른 단계로 지연이 발생한다</a:t>
            </a:r>
            <a:r>
              <a:rPr lang="en-US" altLang="ko-KR"/>
              <a:t>.</a:t>
            </a:r>
            <a:endParaRPr lang="en-US" altLang="ja-JP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/>
              <a:t>스레드 우선도는 자유롭게 변경할 수 있다</a:t>
            </a:r>
            <a:r>
              <a:rPr lang="en-US" altLang="ko-KR"/>
              <a:t>. </a:t>
            </a:r>
            <a:r>
              <a:rPr lang="ko-KR" altLang="en-US"/>
              <a:t>스레드 실행이 종료하여 스레드 풀에 돌아가는 타이밍에서 스레드 우선도는 모두 </a:t>
            </a:r>
            <a:r>
              <a:rPr lang="en-US" altLang="ko-KR"/>
              <a:t>Normal</a:t>
            </a:r>
            <a:r>
              <a:rPr lang="ko-KR" altLang="en-US"/>
              <a:t>로 자동적으로 복원된다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845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스레드풀 이용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0274" y="1340768"/>
            <a:ext cx="8352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en-US" altLang="ko-KR"/>
              <a:t>Task Parallel Library</a:t>
            </a:r>
            <a:r>
              <a:rPr lang="ko-KR" altLang="en-US"/>
              <a:t>를 이용하지 않는 경우라면 </a:t>
            </a:r>
            <a:r>
              <a:rPr lang="en-US" altLang="ja-JP"/>
              <a:t>ThreadPool.QueueUserWorkItem</a:t>
            </a:r>
            <a:r>
              <a:rPr lang="ko-KR" altLang="en-US"/>
              <a:t>나 </a:t>
            </a:r>
            <a:r>
              <a:rPr lang="en-US" altLang="ja-JP"/>
              <a:t>asynchronous delegates </a:t>
            </a:r>
            <a:r>
              <a:rPr lang="ko-KR" altLang="en-US"/>
              <a:t>두 중의 하나를 사용한다</a:t>
            </a:r>
            <a:r>
              <a:rPr lang="en-US" altLang="ko-KR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/>
              <a:t>두 개의 차이는 </a:t>
            </a:r>
            <a:r>
              <a:rPr lang="en-US" altLang="ja-JP"/>
              <a:t>asynchronous delegates</a:t>
            </a:r>
            <a:r>
              <a:rPr lang="ko-KR" altLang="en-US"/>
              <a:t>는 반환 값을 돌려주는 것과 모든 예외를 호출한 곳에 보내는 부분이 서로 다른다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196751"/>
            <a:ext cx="68407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static void Main()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ThreadPool.QueueUserWorkItem (Go);</a:t>
            </a:r>
          </a:p>
          <a:p>
            <a:r>
              <a:rPr lang="en-US" altLang="ko-KR"/>
              <a:t>  ThreadPool.QueueUserWorkItem (Go, 123);</a:t>
            </a:r>
          </a:p>
          <a:p>
            <a:r>
              <a:rPr lang="en-US" altLang="ko-KR"/>
              <a:t>  Console.ReadLine();</a:t>
            </a:r>
          </a:p>
          <a:p>
            <a:r>
              <a:rPr lang="en-US" altLang="ko-KR"/>
              <a:t>}</a:t>
            </a:r>
          </a:p>
          <a:p>
            <a:r>
              <a:rPr lang="en-US" altLang="ko-KR"/>
              <a:t> </a:t>
            </a:r>
          </a:p>
          <a:p>
            <a:r>
              <a:rPr lang="en-US" altLang="ko-KR"/>
              <a:t>static void Go (object data)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Console.WriteLine ("Hello from the thread pool! " + data);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4797152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/>
              <a:t>WaitCallback delegate </a:t>
            </a:r>
            <a:r>
              <a:rPr lang="ko-KR" altLang="en-US"/>
              <a:t>정의에 맞추기 위해서 </a:t>
            </a:r>
            <a:r>
              <a:rPr lang="en-US" altLang="ja-JP"/>
              <a:t>Go </a:t>
            </a:r>
            <a:r>
              <a:rPr lang="ko-KR" altLang="en-US"/>
              <a:t>메소드는 </a:t>
            </a:r>
            <a:r>
              <a:rPr lang="en-US" altLang="ja-JP"/>
              <a:t>data</a:t>
            </a:r>
            <a:r>
              <a:rPr lang="ja-JP" altLang="en-US"/>
              <a:t> </a:t>
            </a:r>
            <a:r>
              <a:rPr lang="ko-KR" altLang="en-US"/>
              <a:t>라는 </a:t>
            </a:r>
            <a:r>
              <a:rPr lang="en-US" altLang="ja-JP"/>
              <a:t>object </a:t>
            </a:r>
            <a:r>
              <a:rPr lang="ko-KR" altLang="en-US"/>
              <a:t>타입의 인수를 하나 가진 메소드가 되었다</a:t>
            </a:r>
            <a:r>
              <a:rPr lang="en-US" altLang="ko-KR"/>
              <a:t>. </a:t>
            </a:r>
            <a:br>
              <a:rPr lang="en-US" altLang="ko-KR"/>
            </a:br>
            <a:endParaRPr lang="en-US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/>
              <a:t>QueueUserWorkItem</a:t>
            </a:r>
            <a:r>
              <a:rPr lang="ko-KR" altLang="en-US"/>
              <a:t>은 반환 값을 돌려줄 방법이 없다</a:t>
            </a:r>
            <a:r>
              <a:rPr lang="en-US" altLang="ko-KR"/>
              <a:t>. </a:t>
            </a:r>
            <a:r>
              <a:rPr lang="ko-KR" altLang="en-US"/>
              <a:t>또 예외처리를 적절하게 구현하지 않아서 미처리 예외가 발생한 경우 프로그램이 자동적으로 종료시킨다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6346" y="332656"/>
            <a:ext cx="845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QueueUserWorkItem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845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비동기 델리게이트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6346" y="1052736"/>
            <a:ext cx="866814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/>
              <a:t>Asynchronous delegate</a:t>
            </a:r>
            <a:r>
              <a:rPr lang="ko-KR" altLang="en-US"/>
              <a:t>는 </a:t>
            </a:r>
            <a:r>
              <a:rPr lang="en-US" altLang="ja-JP"/>
              <a:t>QueueUserWorkItem</a:t>
            </a:r>
            <a:r>
              <a:rPr lang="ko-KR" altLang="en-US"/>
              <a:t>이 반환 값을 돌려주지 못하는 문제를 해결한다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다양한 타입의 복수의 인수를 넘기던가 반환 값을 받을 수 있다</a:t>
            </a:r>
            <a:r>
              <a:rPr lang="en-US" altLang="ko-KR"/>
              <a:t>. </a:t>
            </a:r>
            <a:br>
              <a:rPr lang="en-US" altLang="ko-KR"/>
            </a:br>
            <a:endParaRPr lang="en-US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또 미 처리 예외를 자동적으로 호출한 곳의 스레드가 </a:t>
            </a:r>
            <a:r>
              <a:rPr lang="en-US" altLang="ja-JP"/>
              <a:t>EndInvoke</a:t>
            </a:r>
            <a:r>
              <a:rPr lang="ko-KR" altLang="en-US"/>
              <a:t>를 호출한 타이밍에서 다시 </a:t>
            </a:r>
            <a:r>
              <a:rPr lang="en-US" altLang="ko-KR"/>
              <a:t>throw </a:t>
            </a:r>
            <a:r>
              <a:rPr lang="ko-KR" altLang="en-US"/>
              <a:t>한다</a:t>
            </a:r>
            <a:r>
              <a:rPr lang="en-US" altLang="ko-KR"/>
              <a:t>. </a:t>
            </a:r>
            <a:r>
              <a:rPr lang="ko-KR" altLang="en-US"/>
              <a:t>그러므로 명시적으로 예외 캡쳐를 하지 않아도 괜찮다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비동기 델리게이트는 비동기 메소드와 다르다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비동기 메소드는 </a:t>
            </a:r>
            <a:r>
              <a:rPr lang="en-US" altLang="ko-KR"/>
              <a:t>Begin </a:t>
            </a:r>
            <a:r>
              <a:rPr lang="ko-KR" altLang="en-US"/>
              <a:t>혹은 </a:t>
            </a:r>
            <a:r>
              <a:rPr lang="en-US" altLang="ko-KR"/>
              <a:t>End</a:t>
            </a:r>
            <a:r>
              <a:rPr lang="ko-KR" altLang="en-US"/>
              <a:t>로 시작하는 메소드 이다</a:t>
            </a:r>
            <a:r>
              <a:rPr lang="en-US" altLang="ko-KR"/>
              <a:t>. </a:t>
            </a:r>
            <a:r>
              <a:rPr lang="ko-KR" altLang="en-US"/>
              <a:t>예를 들면 </a:t>
            </a:r>
            <a:r>
              <a:rPr lang="en-US" altLang="ja-JP"/>
              <a:t>File.BeginRead/File.ReadEn </a:t>
            </a:r>
            <a:r>
              <a:rPr lang="ko-KR" altLang="en-US"/>
              <a:t>등 이다</a:t>
            </a:r>
            <a:r>
              <a:rPr lang="en-US" altLang="ko-KR"/>
              <a:t>.</a:t>
            </a:r>
            <a:endParaRPr lang="ja-JP" altLang="en-US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ja-JP" altLang="en-US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비동기 델리게이트 시작 </a:t>
            </a:r>
            <a:endParaRPr lang="ja-JP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병렬 처리하고 싶은 메소드의 </a:t>
            </a:r>
            <a:r>
              <a:rPr lang="en-US" altLang="ko-KR"/>
              <a:t>d</a:t>
            </a:r>
            <a:r>
              <a:rPr lang="en-US" altLang="ja-JP"/>
              <a:t>elegate</a:t>
            </a:r>
            <a:r>
              <a:rPr lang="ko-KR" altLang="en-US"/>
              <a:t>를 </a:t>
            </a:r>
            <a:r>
              <a:rPr lang="en-US" altLang="ja-JP"/>
              <a:t>Func </a:t>
            </a:r>
            <a:r>
              <a:rPr lang="ko-KR" altLang="en-US"/>
              <a:t>클래스 등으로 인스턴스화 한다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BeginInvoke</a:t>
            </a:r>
            <a:r>
              <a:rPr lang="ko-KR" altLang="en-US"/>
              <a:t>를 호출 반환 값의 </a:t>
            </a:r>
            <a:r>
              <a:rPr lang="en-US" altLang="ja-JP"/>
              <a:t>AsyncResult</a:t>
            </a:r>
            <a:r>
              <a:rPr lang="ko-KR" altLang="en-US"/>
              <a:t>을 인수로 보존한다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BeginInvoke</a:t>
            </a:r>
            <a:r>
              <a:rPr lang="ko-KR" altLang="en-US"/>
              <a:t>를 호출하면 바로 호출측에 처리가 돌아간다</a:t>
            </a:r>
            <a:r>
              <a:rPr lang="en-US" altLang="ko-KR"/>
              <a:t>. </a:t>
            </a:r>
            <a:r>
              <a:rPr lang="ko-KR" altLang="en-US"/>
              <a:t>스레드 풀의 스레드가 처리를 실행하고 있는 동안 다른 처리를 실행할 수 있다</a:t>
            </a:r>
            <a:r>
              <a:rPr lang="en-US" altLang="ko-KR"/>
              <a:t>.</a:t>
            </a:r>
            <a:endParaRPr lang="ja-JP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반환 값이 필요한 경우 생성한 </a:t>
            </a:r>
            <a:r>
              <a:rPr lang="en-US" altLang="ja-JP"/>
              <a:t>delegate</a:t>
            </a:r>
            <a:r>
              <a:rPr lang="ko-KR" altLang="en-US"/>
              <a:t>의 </a:t>
            </a:r>
            <a:r>
              <a:rPr lang="en-US" altLang="ja-JP"/>
              <a:t>EndInvoke</a:t>
            </a:r>
            <a:r>
              <a:rPr lang="ko-KR" altLang="en-US"/>
              <a:t>에 보존해 두었던 </a:t>
            </a:r>
            <a:r>
              <a:rPr lang="en-US" altLang="ja-JP"/>
              <a:t>IASynchResult</a:t>
            </a:r>
            <a:r>
              <a:rPr lang="ko-KR" altLang="en-US"/>
              <a:t>를 넘겨서 호출한다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665938"/>
            <a:ext cx="77768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static void Main()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Func&lt;string, int&gt; method = Work;</a:t>
            </a:r>
          </a:p>
          <a:p>
            <a:r>
              <a:rPr lang="en-US" altLang="ko-KR"/>
              <a:t>    IAsyncResult cookie = method.BeginInvoke ("test", null, null);</a:t>
            </a:r>
          </a:p>
          <a:p>
            <a:r>
              <a:rPr lang="en-US" altLang="ko-KR"/>
              <a:t>    //</a:t>
            </a:r>
          </a:p>
          <a:p>
            <a:r>
              <a:rPr lang="en-US" altLang="ko-KR"/>
              <a:t>    // </a:t>
            </a:r>
            <a:r>
              <a:rPr lang="ko-KR" altLang="en-US"/>
              <a:t>병렬로 무언가를 처리한다</a:t>
            </a:r>
            <a:r>
              <a:rPr lang="en-US" altLang="ko-KR"/>
              <a:t>.</a:t>
            </a:r>
          </a:p>
          <a:p>
            <a:r>
              <a:rPr lang="en-US" altLang="ko-KR"/>
              <a:t>    //</a:t>
            </a:r>
          </a:p>
          <a:p>
            <a:r>
              <a:rPr lang="en-US" altLang="ko-KR"/>
              <a:t>    int result = method.EndInvoke (cookie);</a:t>
            </a:r>
          </a:p>
          <a:p>
            <a:r>
              <a:rPr lang="en-US" altLang="ko-KR"/>
              <a:t>    Console.WriteLine ("String length is: " + result);</a:t>
            </a:r>
          </a:p>
          <a:p>
            <a:r>
              <a:rPr lang="en-US" altLang="ko-KR"/>
              <a:t>}</a:t>
            </a:r>
          </a:p>
          <a:p>
            <a:endParaRPr lang="en-US" altLang="ko-KR"/>
          </a:p>
          <a:p>
            <a:r>
              <a:rPr lang="en-US" altLang="ko-KR"/>
              <a:t>static int Work (string s) </a:t>
            </a:r>
          </a:p>
          <a:p>
            <a:r>
              <a:rPr lang="en-US" altLang="ko-KR"/>
              <a:t>{ </a:t>
            </a:r>
          </a:p>
          <a:p>
            <a:r>
              <a:rPr lang="en-US" altLang="ko-KR"/>
              <a:t>      return s.Length; 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7544" y="5048016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EndInvoke</a:t>
            </a:r>
          </a:p>
          <a:p>
            <a:r>
              <a:rPr lang="en-US" altLang="ko-KR"/>
              <a:t>1. </a:t>
            </a:r>
            <a:r>
              <a:rPr lang="ko-KR" altLang="en-US"/>
              <a:t>비동기로 실행한 메소드가 완료하지 않은 경우 종료 할 때까지 대기할 수 있다</a:t>
            </a:r>
            <a:r>
              <a:rPr lang="en-US" altLang="ko-KR"/>
              <a:t>.</a:t>
            </a:r>
          </a:p>
          <a:p>
            <a:r>
              <a:rPr lang="en-US" altLang="ko-KR"/>
              <a:t>2. </a:t>
            </a:r>
            <a:r>
              <a:rPr lang="ko-KR" altLang="en-US"/>
              <a:t>반환 값을 얻으면서 이용할 수 있다</a:t>
            </a:r>
            <a:r>
              <a:rPr lang="en-US" altLang="ko-KR"/>
              <a:t>.</a:t>
            </a:r>
          </a:p>
          <a:p>
            <a:r>
              <a:rPr lang="en-US" altLang="ko-KR"/>
              <a:t>3. </a:t>
            </a:r>
            <a:r>
              <a:rPr lang="ko-KR" altLang="en-US"/>
              <a:t>워크스레드에서 발생한 예외를 자동적으로 호출한 곳의 스레드에서 다시 </a:t>
            </a:r>
            <a:r>
              <a:rPr lang="en-US" altLang="ko-KR"/>
              <a:t>throw </a:t>
            </a:r>
            <a:r>
              <a:rPr lang="ko-KR" altLang="en-US"/>
              <a:t>해준다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6174"/>
            <a:ext cx="7457258" cy="4232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604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3406" y="476672"/>
            <a:ext cx="8208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/>
              <a:t>BeginInvoke</a:t>
            </a:r>
            <a:r>
              <a:rPr lang="ko-KR" altLang="en-US"/>
              <a:t>를 호출할 때에 </a:t>
            </a:r>
            <a:r>
              <a:rPr lang="en-US" altLang="ja-JP"/>
              <a:t>Callback </a:t>
            </a:r>
            <a:r>
              <a:rPr lang="ko-KR" altLang="en-US"/>
              <a:t>메소드를 지정할 수도 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지정한 메소드의 인수는 </a:t>
            </a:r>
            <a:r>
              <a:rPr lang="en-US" altLang="ja-JP"/>
              <a:t>IAsyncResult </a:t>
            </a:r>
            <a:r>
              <a:rPr lang="ko-KR" altLang="en-US"/>
              <a:t>타입이 되고</a:t>
            </a:r>
            <a:r>
              <a:rPr lang="en-US" altLang="ko-KR"/>
              <a:t>, </a:t>
            </a:r>
            <a:r>
              <a:rPr lang="ko-KR" altLang="en-US"/>
              <a:t>여기에서 지정한 메소드는 처리가 완료한 후에 호출된다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메인스레드는 호출한 비동기 처리 후를 걱정하지 말고 처리를 실행하면서 비동기 처리 완료 후에 몇 가지 처리를 더 하고 싶을 때 등에서 활용할 수 있다</a:t>
            </a:r>
            <a:r>
              <a:rPr lang="en-US" altLang="ko-KR"/>
              <a:t>.</a:t>
            </a:r>
            <a:endParaRPr lang="en-US" altLang="ja-JP"/>
          </a:p>
        </p:txBody>
      </p:sp>
      <p:sp>
        <p:nvSpPr>
          <p:cNvPr id="3" name="직사각형 2"/>
          <p:cNvSpPr/>
          <p:nvPr/>
        </p:nvSpPr>
        <p:spPr>
          <a:xfrm>
            <a:off x="379059" y="2617423"/>
            <a:ext cx="64807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static void Main()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Func&lt;string, int&gt; method = Work;</a:t>
            </a:r>
          </a:p>
          <a:p>
            <a:r>
              <a:rPr lang="en-US" altLang="ko-KR"/>
              <a:t>    method.BeginInvoke ("test", Done, method);</a:t>
            </a:r>
          </a:p>
          <a:p>
            <a:r>
              <a:rPr lang="en-US" altLang="ko-KR"/>
              <a:t>    // </a:t>
            </a:r>
            <a:r>
              <a:rPr lang="ko-KR" altLang="en-US"/>
              <a:t>호출한 비동기 처리는 생각하지 말고 다른 처리를 한다</a:t>
            </a:r>
            <a:r>
              <a:rPr lang="en-US" altLang="ko-KR"/>
              <a:t>.</a:t>
            </a:r>
          </a:p>
          <a:p>
            <a:r>
              <a:rPr lang="en-US" altLang="ko-KR"/>
              <a:t>} </a:t>
            </a:r>
          </a:p>
          <a:p>
            <a:endParaRPr lang="en-US" altLang="ko-KR"/>
          </a:p>
          <a:p>
            <a:r>
              <a:rPr lang="en-US" altLang="ko-KR"/>
              <a:t>static int Work (string s) { return s.Length; } </a:t>
            </a:r>
          </a:p>
          <a:p>
            <a:endParaRPr lang="en-US" altLang="ko-KR"/>
          </a:p>
          <a:p>
            <a:r>
              <a:rPr lang="en-US" altLang="ko-KR"/>
              <a:t>static void Done (IAsyncResult cookie)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var target = (Func&lt;string, int&gt;) cookie.AsyncState;</a:t>
            </a:r>
          </a:p>
          <a:p>
            <a:r>
              <a:rPr lang="en-US" altLang="ko-KR"/>
              <a:t>    int result = target.EndInvoke (cookie);</a:t>
            </a:r>
          </a:p>
          <a:p>
            <a:r>
              <a:rPr lang="en-US" altLang="ko-KR"/>
              <a:t>    Console.WriteLine ("String length is: " + result);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660232" y="2924944"/>
            <a:ext cx="23762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/>
              <a:t>BeginInvoke</a:t>
            </a:r>
            <a:r>
              <a:rPr lang="ko-KR" altLang="en-US" sz="1400"/>
              <a:t>의 마지막 인수</a:t>
            </a:r>
            <a:r>
              <a:rPr lang="en-US" altLang="ko-KR" sz="1400"/>
              <a:t>: </a:t>
            </a:r>
          </a:p>
          <a:p>
            <a:r>
              <a:rPr lang="ko-KR" altLang="en-US" sz="1400"/>
              <a:t>유저의 상태를 가리키는 오브젝트를 넘기는 것으로 이 값은 </a:t>
            </a:r>
            <a:r>
              <a:rPr lang="en-US" altLang="ja-JP" sz="1400"/>
              <a:t>IAsyncResult </a:t>
            </a:r>
            <a:r>
              <a:rPr lang="ko-KR" altLang="en-US" sz="1400"/>
              <a:t>오브젝트의 </a:t>
            </a:r>
            <a:r>
              <a:rPr lang="en-US" altLang="ja-JP" sz="1400"/>
              <a:t>AsyncState </a:t>
            </a:r>
            <a:r>
              <a:rPr lang="ko-KR" altLang="en-US" sz="1400"/>
              <a:t>프로퍼티에서 얻을 수 있다</a:t>
            </a:r>
            <a:r>
              <a:rPr lang="en-US" altLang="ko-KR" sz="1400"/>
              <a:t>.</a:t>
            </a:r>
            <a:r>
              <a:rPr lang="ja-JP" altLang="en-US" sz="1400"/>
              <a:t> </a:t>
            </a:r>
            <a:endParaRPr lang="en-US" altLang="ja-JP" sz="1400"/>
          </a:p>
          <a:p>
            <a:r>
              <a:rPr lang="ko-KR" altLang="en-US" sz="1400"/>
              <a:t>타입이 </a:t>
            </a:r>
            <a:r>
              <a:rPr lang="en-US" altLang="ja-JP" sz="1400"/>
              <a:t>object </a:t>
            </a:r>
            <a:r>
              <a:rPr lang="ko-KR" altLang="en-US" sz="1400"/>
              <a:t>타입이므로 다양한 값을 저장할 수 있다</a:t>
            </a:r>
            <a:r>
              <a:rPr lang="en-US" altLang="ko-KR" sz="1400"/>
              <a:t>. 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845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RegisterWaitForSingleObject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292491" y="1077950"/>
            <a:ext cx="84521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/>
              <a:t>RegisterWaitForSingleObject </a:t>
            </a:r>
            <a:r>
              <a:rPr lang="ko-KR" altLang="en-US"/>
              <a:t>메소드는 </a:t>
            </a:r>
            <a:r>
              <a:rPr lang="en-US" altLang="ko-KR"/>
              <a:t>WaitHandle</a:t>
            </a:r>
            <a:r>
              <a:rPr lang="ko-KR" altLang="en-US"/>
              <a:t>을 사용하여 실행 대기 할 수 있고</a:t>
            </a:r>
            <a:r>
              <a:rPr lang="en-US" altLang="ko-KR"/>
              <a:t>, </a:t>
            </a:r>
            <a:r>
              <a:rPr lang="ko-KR" altLang="en-US"/>
              <a:t>타임 아웃을 설정할 수도 있다</a:t>
            </a:r>
            <a:r>
              <a:rPr lang="en-US" altLang="ko-KR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/>
              <a:t>지정한 </a:t>
            </a:r>
            <a:r>
              <a:rPr lang="en-US" altLang="ko-KR"/>
              <a:t>WaitHandle </a:t>
            </a:r>
            <a:r>
              <a:rPr lang="ko-KR" altLang="en-US"/>
              <a:t>오브젝트의 상태를 체크하여</a:t>
            </a:r>
            <a:r>
              <a:rPr lang="en-US" altLang="ko-KR"/>
              <a:t>, </a:t>
            </a:r>
            <a:r>
              <a:rPr lang="ko-KR" altLang="en-US"/>
              <a:t>비 시그널 상태라면 대기 조작을 등록한다</a:t>
            </a:r>
            <a:r>
              <a:rPr lang="en-US" altLang="ko-KR"/>
              <a:t>. </a:t>
            </a:r>
            <a:r>
              <a:rPr lang="ko-KR" altLang="en-US"/>
              <a:t>그리고 오브젝트의 상태가 시그널 상태가 되면 델리게이트가 워커스레드에 의해서 실행된다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138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476671"/>
            <a:ext cx="748883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class MainClass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public static void Main()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// </a:t>
            </a:r>
            <a:r>
              <a:rPr lang="ko-KR" altLang="en-US"/>
              <a:t>비 시그널 상태로 </a:t>
            </a:r>
            <a:r>
              <a:rPr lang="en-US" altLang="ko-KR"/>
              <a:t>ManualResetEvent</a:t>
            </a:r>
            <a:r>
              <a:rPr lang="ko-KR" altLang="en-US"/>
              <a:t>를 만든다</a:t>
            </a:r>
          </a:p>
          <a:p>
            <a:r>
              <a:rPr lang="ko-KR" altLang="en-US"/>
              <a:t>        </a:t>
            </a:r>
            <a:r>
              <a:rPr lang="en-US" altLang="ko-KR"/>
              <a:t>ManualResetEvent ev = new ManualResetEvent(false);</a:t>
            </a:r>
          </a:p>
          <a:p>
            <a:endParaRPr lang="en-US" altLang="ko-KR"/>
          </a:p>
          <a:p>
            <a:r>
              <a:rPr lang="en-US" altLang="ko-KR"/>
              <a:t>        for (int i = 0; i &lt; 10; i++)</a:t>
            </a:r>
          </a:p>
          <a:p>
            <a:r>
              <a:rPr lang="en-US" altLang="ko-KR"/>
              <a:t>        {</a:t>
            </a:r>
          </a:p>
          <a:p>
            <a:r>
              <a:rPr lang="en-US" altLang="ko-KR"/>
              <a:t>            // </a:t>
            </a:r>
            <a:r>
              <a:rPr lang="ko-KR" altLang="en-US"/>
              <a:t>델리게이트를 큐에 추가한다</a:t>
            </a:r>
          </a:p>
          <a:p>
            <a:r>
              <a:rPr lang="ko-KR" altLang="en-US"/>
              <a:t>            </a:t>
            </a:r>
            <a:r>
              <a:rPr lang="en-US" altLang="ko-KR"/>
              <a:t>ThreadPool.RegisterWaitForSingleObject(   </a:t>
            </a:r>
          </a:p>
          <a:p>
            <a:r>
              <a:rPr lang="en-US" altLang="ko-KR"/>
              <a:t>                ev,</a:t>
            </a:r>
          </a:p>
          <a:p>
            <a:r>
              <a:rPr lang="en-US" altLang="ko-KR"/>
              <a:t>                new WaitOrTimerCallback(PrintTime),</a:t>
            </a:r>
          </a:p>
          <a:p>
            <a:r>
              <a:rPr lang="en-US" altLang="ko-KR"/>
              <a:t>                null,</a:t>
            </a:r>
          </a:p>
          <a:p>
            <a:r>
              <a:rPr lang="en-US" altLang="ko-KR"/>
              <a:t>                -1,     // </a:t>
            </a:r>
            <a:r>
              <a:rPr lang="ko-KR" altLang="en-US"/>
              <a:t>타임아웃 시간</a:t>
            </a:r>
            <a:endParaRPr lang="en-US" altLang="ko-KR"/>
          </a:p>
          <a:p>
            <a:r>
              <a:rPr lang="en-US" altLang="ko-KR"/>
              <a:t>                true   // false</a:t>
            </a:r>
            <a:r>
              <a:rPr lang="ko-KR" altLang="en-US"/>
              <a:t>로 하면 델리게이트를 여러 번 실행 가능</a:t>
            </a:r>
            <a:endParaRPr lang="en-US" altLang="ko-KR"/>
          </a:p>
          <a:p>
            <a:r>
              <a:rPr lang="en-US" altLang="ko-KR"/>
              <a:t>                );</a:t>
            </a:r>
          </a:p>
          <a:p>
            <a:r>
              <a:rPr lang="en-US" altLang="ko-KR"/>
              <a:t>        }</a:t>
            </a:r>
          </a:p>
          <a:p>
            <a:endParaRPr lang="en-US" altLang="ko-KR"/>
          </a:p>
          <a:p>
            <a:r>
              <a:rPr lang="en-US" altLang="ko-KR"/>
              <a:t>        // </a:t>
            </a:r>
            <a:r>
              <a:rPr lang="ko-KR" altLang="en-US"/>
              <a:t>대기한다</a:t>
            </a:r>
          </a:p>
          <a:p>
            <a:r>
              <a:rPr lang="ko-KR" altLang="en-US"/>
              <a:t>        </a:t>
            </a:r>
            <a:r>
              <a:rPr lang="en-US" altLang="ko-KR"/>
              <a:t>Console.WriteLine("Enter </a:t>
            </a:r>
            <a:r>
              <a:rPr lang="ko-KR" altLang="en-US"/>
              <a:t>키를 눌러주세요</a:t>
            </a:r>
            <a:r>
              <a:rPr lang="en-US" altLang="ko-KR"/>
              <a:t>");</a:t>
            </a:r>
          </a:p>
          <a:p>
            <a:r>
              <a:rPr lang="en-US" altLang="ko-KR"/>
              <a:t>        Console.ReadLine();     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17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340768"/>
            <a:ext cx="84249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/>
          </a:p>
          <a:p>
            <a:r>
              <a:rPr lang="en-US" altLang="ko-KR"/>
              <a:t>        //ManualResetEvent</a:t>
            </a:r>
            <a:r>
              <a:rPr lang="ko-KR" altLang="en-US"/>
              <a:t>를 시그널 상태로 바꾼다</a:t>
            </a:r>
          </a:p>
          <a:p>
            <a:r>
              <a:rPr lang="ko-KR" altLang="en-US"/>
              <a:t>        </a:t>
            </a:r>
            <a:r>
              <a:rPr lang="en-US" altLang="ko-KR"/>
              <a:t>ev.Set();</a:t>
            </a:r>
          </a:p>
          <a:p>
            <a:endParaRPr lang="en-US" altLang="ko-KR"/>
          </a:p>
          <a:p>
            <a:r>
              <a:rPr lang="en-US" altLang="ko-KR"/>
              <a:t>        Console.ReadLine();</a:t>
            </a:r>
          </a:p>
          <a:p>
            <a:r>
              <a:rPr lang="en-US" altLang="ko-KR"/>
              <a:t>    }</a:t>
            </a:r>
          </a:p>
          <a:p>
            <a:endParaRPr lang="en-US" altLang="ko-KR"/>
          </a:p>
          <a:p>
            <a:r>
              <a:rPr lang="en-US" altLang="ko-KR"/>
              <a:t>    // </a:t>
            </a:r>
            <a:r>
              <a:rPr lang="ko-KR" altLang="en-US"/>
              <a:t>시스템 기동 후 경과 시간을 표시한다</a:t>
            </a:r>
          </a:p>
          <a:p>
            <a:r>
              <a:rPr lang="ko-KR" altLang="en-US"/>
              <a:t>    </a:t>
            </a:r>
            <a:r>
              <a:rPr lang="en-US" altLang="ko-KR"/>
              <a:t>private static void PrintTime(object state, bool timedOut)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Console.WriteLine("</a:t>
            </a:r>
            <a:r>
              <a:rPr lang="ko-KR" altLang="en-US"/>
              <a:t>시스템 기동 후의 경과 시간</a:t>
            </a:r>
            <a:r>
              <a:rPr lang="en-US" altLang="ko-KR"/>
              <a:t>:{0}</a:t>
            </a:r>
            <a:r>
              <a:rPr lang="ko-KR" altLang="en-US"/>
              <a:t>밀리초</a:t>
            </a:r>
            <a:r>
              <a:rPr lang="en-US" altLang="ko-KR"/>
              <a:t>",</a:t>
            </a:r>
          </a:p>
          <a:p>
            <a:r>
              <a:rPr lang="en-US" altLang="ko-KR"/>
              <a:t>            System.Environment.TickCount);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173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188640"/>
            <a:ext cx="619268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class MainClass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public static void Main()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AutoResetEvent ev = new AutoResetEvent(false);</a:t>
            </a:r>
          </a:p>
          <a:p>
            <a:endParaRPr lang="en-US" altLang="ko-KR"/>
          </a:p>
          <a:p>
            <a:r>
              <a:rPr lang="en-US" altLang="ko-KR"/>
              <a:t>        // 1</a:t>
            </a:r>
            <a:r>
              <a:rPr lang="ko-KR" altLang="en-US"/>
              <a:t>초마다 실행한다</a:t>
            </a:r>
            <a:r>
              <a:rPr lang="en-US" altLang="ko-KR"/>
              <a:t>.</a:t>
            </a:r>
          </a:p>
          <a:p>
            <a:r>
              <a:rPr lang="en-US" altLang="ko-KR"/>
              <a:t>        ThreadPool.RegisterWaitForSingleObject( </a:t>
            </a:r>
          </a:p>
          <a:p>
            <a:r>
              <a:rPr lang="en-US" altLang="ko-KR"/>
              <a:t>            ev,</a:t>
            </a:r>
          </a:p>
          <a:p>
            <a:r>
              <a:rPr lang="en-US" altLang="ko-KR"/>
              <a:t>            new WaitOrTimerCallback(PrintTime),</a:t>
            </a:r>
          </a:p>
          <a:p>
            <a:r>
              <a:rPr lang="en-US" altLang="ko-KR"/>
              <a:t>            null,</a:t>
            </a:r>
          </a:p>
          <a:p>
            <a:r>
              <a:rPr lang="en-US" altLang="ko-KR"/>
              <a:t>            1000,</a:t>
            </a:r>
          </a:p>
          <a:p>
            <a:r>
              <a:rPr lang="en-US" altLang="ko-KR"/>
              <a:t>            false</a:t>
            </a:r>
          </a:p>
          <a:p>
            <a:r>
              <a:rPr lang="en-US" altLang="ko-KR"/>
              <a:t>            );</a:t>
            </a:r>
          </a:p>
          <a:p>
            <a:endParaRPr lang="en-US" altLang="ko-KR"/>
          </a:p>
          <a:p>
            <a:r>
              <a:rPr lang="en-US" altLang="ko-KR"/>
              <a:t>        for (int i = 0; i &lt; 10; i++)</a:t>
            </a:r>
          </a:p>
          <a:p>
            <a:r>
              <a:rPr lang="en-US" altLang="ko-KR"/>
              <a:t>        {</a:t>
            </a:r>
          </a:p>
          <a:p>
            <a:r>
              <a:rPr lang="en-US" altLang="ko-KR"/>
              <a:t>            //3</a:t>
            </a:r>
            <a:r>
              <a:rPr lang="ko-KR" altLang="en-US"/>
              <a:t>초 대기 한다</a:t>
            </a:r>
          </a:p>
          <a:p>
            <a:r>
              <a:rPr lang="ko-KR" altLang="en-US"/>
              <a:t>            </a:t>
            </a:r>
            <a:r>
              <a:rPr lang="en-US" altLang="ko-KR"/>
              <a:t>Thread.Sleep(3000);</a:t>
            </a:r>
          </a:p>
          <a:p>
            <a:r>
              <a:rPr lang="en-US" altLang="ko-KR"/>
              <a:t>            // AutoResetEvent</a:t>
            </a:r>
            <a:r>
              <a:rPr lang="ko-KR" altLang="en-US"/>
              <a:t>을 시그널 상태로 한다</a:t>
            </a:r>
            <a:r>
              <a:rPr lang="en-US" altLang="ko-KR"/>
              <a:t>.</a:t>
            </a:r>
          </a:p>
          <a:p>
            <a:r>
              <a:rPr lang="en-US" altLang="ko-KR"/>
              <a:t>            ev.Set();</a:t>
            </a:r>
          </a:p>
          <a:p>
            <a:r>
              <a:rPr lang="en-US" altLang="ko-KR"/>
              <a:t>        }</a:t>
            </a:r>
          </a:p>
          <a:p>
            <a:endParaRPr lang="en-US" altLang="ko-KR"/>
          </a:p>
          <a:p>
            <a:r>
              <a:rPr lang="en-US" altLang="ko-KR"/>
              <a:t>        Console.ReadLine();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71519" y="3251016"/>
            <a:ext cx="6336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/>
              <a:t>타임아웃 때도 델리게이트도 호출되고</a:t>
            </a:r>
            <a:r>
              <a:rPr lang="en-US" altLang="ko-KR" sz="1400" i="1"/>
              <a:t>, </a:t>
            </a:r>
            <a:r>
              <a:rPr lang="ko-KR" altLang="en-US" sz="1400" i="1"/>
              <a:t>동시에 시그널 상태가 되도 호출된다</a:t>
            </a:r>
            <a:r>
              <a:rPr lang="en-US" altLang="ko-KR" sz="1400" i="1"/>
              <a:t>.</a:t>
            </a:r>
            <a:endParaRPr lang="ko-KR" altLang="en-US" sz="1400" i="1"/>
          </a:p>
        </p:txBody>
      </p:sp>
    </p:spTree>
    <p:extLst>
      <p:ext uri="{BB962C8B-B14F-4D97-AF65-F5344CB8AC3E}">
        <p14:creationId xmlns:p14="http://schemas.microsoft.com/office/powerpoint/2010/main" val="2945764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699661"/>
            <a:ext cx="71287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}</a:t>
            </a:r>
          </a:p>
          <a:p>
            <a:endParaRPr lang="en-US" altLang="ko-KR"/>
          </a:p>
          <a:p>
            <a:r>
              <a:rPr lang="en-US" altLang="ko-KR"/>
              <a:t>    private static void PrintTime(object state, bool timedOut)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Console.WriteLine("</a:t>
            </a:r>
            <a:r>
              <a:rPr lang="ko-KR" altLang="en-US"/>
              <a:t>시스템 시작 후 경과 시간</a:t>
            </a:r>
            <a:r>
              <a:rPr lang="en-US" altLang="ko-KR"/>
              <a:t>:{0}</a:t>
            </a:r>
            <a:r>
              <a:rPr lang="ko-KR" altLang="en-US"/>
              <a:t>밀리초</a:t>
            </a:r>
            <a:r>
              <a:rPr lang="en-US" altLang="ko-KR"/>
              <a:t>({1})",</a:t>
            </a:r>
          </a:p>
          <a:p>
            <a:r>
              <a:rPr lang="en-US" altLang="ko-KR"/>
              <a:t>            System.Environment.TickCount,</a:t>
            </a:r>
          </a:p>
          <a:p>
            <a:r>
              <a:rPr lang="en-US" altLang="ko-KR"/>
              <a:t>            timedOut);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73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1642" y="404664"/>
            <a:ext cx="78488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class MainClass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public static void Main()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TaskInfo ti = new TaskInfo("1");</a:t>
            </a:r>
          </a:p>
          <a:p>
            <a:endParaRPr lang="en-US" altLang="ko-KR"/>
          </a:p>
          <a:p>
            <a:r>
              <a:rPr lang="en-US" altLang="ko-KR"/>
              <a:t>        AutoResetEvent ev = new AutoResetEvent(false);</a:t>
            </a:r>
          </a:p>
          <a:p>
            <a:endParaRPr lang="en-US" altLang="ko-KR"/>
          </a:p>
          <a:p>
            <a:r>
              <a:rPr lang="en-US" altLang="ko-KR"/>
              <a:t>        ti.Handle = ThreadPool.RegisterWaitForSingleObject( </a:t>
            </a:r>
          </a:p>
          <a:p>
            <a:r>
              <a:rPr lang="en-US" altLang="ko-KR"/>
              <a:t>                        ev,</a:t>
            </a:r>
          </a:p>
          <a:p>
            <a:r>
              <a:rPr lang="en-US" altLang="ko-KR"/>
              <a:t>                        new WaitOrTimerCallback(PrintTime),</a:t>
            </a:r>
          </a:p>
          <a:p>
            <a:r>
              <a:rPr lang="en-US" altLang="ko-KR"/>
              <a:t>                        ti,</a:t>
            </a:r>
          </a:p>
          <a:p>
            <a:r>
              <a:rPr lang="en-US" altLang="ko-KR"/>
              <a:t>                        1000,</a:t>
            </a:r>
          </a:p>
          <a:p>
            <a:r>
              <a:rPr lang="en-US" altLang="ko-KR"/>
              <a:t>                        false</a:t>
            </a:r>
          </a:p>
          <a:p>
            <a:r>
              <a:rPr lang="en-US" altLang="ko-KR"/>
              <a:t>                        );</a:t>
            </a:r>
          </a:p>
          <a:p>
            <a:endParaRPr lang="en-US" altLang="ko-KR"/>
          </a:p>
          <a:p>
            <a:r>
              <a:rPr lang="en-US" altLang="ko-KR"/>
              <a:t>        Console.ReadLine();</a:t>
            </a:r>
          </a:p>
          <a:p>
            <a:endParaRPr lang="en-US" altLang="ko-KR"/>
          </a:p>
          <a:p>
            <a:r>
              <a:rPr lang="en-US" altLang="ko-KR"/>
              <a:t>        ev.Set();</a:t>
            </a:r>
          </a:p>
          <a:p>
            <a:endParaRPr lang="en-US" altLang="ko-KR"/>
          </a:p>
          <a:p>
            <a:r>
              <a:rPr lang="en-US" altLang="ko-KR"/>
              <a:t>        Console.ReadLine();</a:t>
            </a:r>
          </a:p>
          <a:p>
            <a:r>
              <a:rPr lang="en-US" altLang="ko-KR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57519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1642" y="620688"/>
            <a:ext cx="78488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/>
          </a:p>
          <a:p>
            <a:r>
              <a:rPr lang="en-US" altLang="ko-KR"/>
              <a:t>    private static void PrintTime(object state, bool timedOut)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// </a:t>
            </a:r>
            <a:r>
              <a:rPr lang="ko-KR" altLang="en-US"/>
              <a:t>대기 오브젝트를 얻는다</a:t>
            </a:r>
          </a:p>
          <a:p>
            <a:r>
              <a:rPr lang="ko-KR" altLang="en-US"/>
              <a:t>        </a:t>
            </a:r>
            <a:r>
              <a:rPr lang="en-US" altLang="ko-KR"/>
              <a:t>TaskInfo ti = (TaskInfo) state;</a:t>
            </a:r>
          </a:p>
          <a:p>
            <a:endParaRPr lang="en-US" altLang="ko-KR"/>
          </a:p>
          <a:p>
            <a:r>
              <a:rPr lang="en-US" altLang="ko-KR"/>
              <a:t>        Console.WriteLine("</a:t>
            </a:r>
            <a:r>
              <a:rPr lang="ko-KR" altLang="en-US"/>
              <a:t>시스템 시작 후 경과 시간</a:t>
            </a:r>
            <a:r>
              <a:rPr lang="en-US" altLang="ko-KR"/>
              <a:t>:{0}</a:t>
            </a:r>
            <a:r>
              <a:rPr lang="ko-KR" altLang="en-US"/>
              <a:t>밀리초</a:t>
            </a:r>
            <a:r>
              <a:rPr lang="en-US" altLang="ko-KR"/>
              <a:t>({1})",</a:t>
            </a:r>
          </a:p>
          <a:p>
            <a:r>
              <a:rPr lang="en-US" altLang="ko-KR"/>
              <a:t>            System.Environment.TickCount,</a:t>
            </a:r>
          </a:p>
          <a:p>
            <a:r>
              <a:rPr lang="en-US" altLang="ko-KR"/>
              <a:t>            timedOut);</a:t>
            </a:r>
          </a:p>
          <a:p>
            <a:endParaRPr lang="en-US" altLang="ko-KR"/>
          </a:p>
          <a:p>
            <a:r>
              <a:rPr lang="en-US" altLang="ko-KR"/>
              <a:t>        // </a:t>
            </a:r>
            <a:r>
              <a:rPr lang="ko-KR" altLang="en-US"/>
              <a:t>시그널이 보내지면 콜백 메소드가 실행되지 안도록</a:t>
            </a:r>
          </a:p>
          <a:p>
            <a:r>
              <a:rPr lang="ko-KR" altLang="en-US"/>
              <a:t>        </a:t>
            </a:r>
            <a:r>
              <a:rPr lang="en-US" altLang="ko-KR"/>
              <a:t>// </a:t>
            </a:r>
            <a:r>
              <a:rPr lang="ko-KR" altLang="en-US"/>
              <a:t>대기 조작을 취소한다</a:t>
            </a:r>
            <a:r>
              <a:rPr lang="en-US" altLang="ko-KR"/>
              <a:t>.</a:t>
            </a:r>
          </a:p>
          <a:p>
            <a:r>
              <a:rPr lang="en-US" altLang="ko-KR"/>
              <a:t>        if (!timedOut &amp;&amp; ti.Handle != null)</a:t>
            </a:r>
          </a:p>
          <a:p>
            <a:r>
              <a:rPr lang="en-US" altLang="ko-KR"/>
              <a:t>            ti.Handle.Unregister(null);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95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346" y="332656"/>
            <a:ext cx="845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스레드풀의 최적화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96346" y="1166843"/>
            <a:ext cx="84521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/>
              <a:t>스레드풀은 하나의 스레드를 가진 상태에서 초기화된다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/>
              <a:t>태스크가 등록되어 지정한 최대값을 넘으면 풀 매니저가 새로운 스레드를 투입하여 병렬로 처리를 실행할 수 있도록 스레드 수를 조정한다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/>
              <a:t>스레드가 사용되지 않아서 충분한 시간이 흘렸다면 풀 매니저는 처리 효율을 유지 하기 위해서 자동적으로 몇 개의 스레드를 파괴해서 풀의 스레드 수를 조정한다</a:t>
            </a:r>
            <a:r>
              <a:rPr lang="en-US" altLang="ko-KR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/>
              <a:t>풀이 새로운 스레드를 만드는 한계치는 스레드의 수를 </a:t>
            </a:r>
            <a:r>
              <a:rPr lang="en-US" altLang="ja-JP"/>
              <a:t>ThreadPool.SetMaxThreads</a:t>
            </a:r>
            <a:r>
              <a:rPr lang="ko-KR" altLang="en-US"/>
              <a:t>에서 지정할 수 있다</a:t>
            </a:r>
            <a:r>
              <a:rPr lang="en-US" altLang="ko-KR"/>
              <a:t>. </a:t>
            </a:r>
            <a:r>
              <a:rPr lang="ko-KR" altLang="en-US"/>
              <a:t>기본 값은 </a:t>
            </a:r>
            <a:endParaRPr lang="en-US" altLang="ko-KR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ja-JP"/>
              <a:t>.NET4.0(32bit)</a:t>
            </a:r>
            <a:r>
              <a:rPr lang="ja-JP" altLang="en-US"/>
              <a:t>　</a:t>
            </a:r>
            <a:r>
              <a:rPr lang="en-US" altLang="ja-JP"/>
              <a:t>1023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ja-JP"/>
              <a:t>.NET4.0(64bit)</a:t>
            </a:r>
            <a:r>
              <a:rPr lang="ja-JP" altLang="en-US"/>
              <a:t>　</a:t>
            </a:r>
            <a:r>
              <a:rPr lang="en-US" altLang="ja-JP"/>
              <a:t>32768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ja-JP"/>
              <a:t>.NET3.5</a:t>
            </a:r>
            <a:r>
              <a:rPr lang="ja-JP" altLang="en-US"/>
              <a:t>　        </a:t>
            </a:r>
            <a:r>
              <a:rPr lang="en-US" altLang="ja-JP"/>
              <a:t>250/1Core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ja-JP"/>
              <a:t>.NET2.0</a:t>
            </a:r>
            <a:r>
              <a:rPr lang="ja-JP" altLang="en-US"/>
              <a:t>　        </a:t>
            </a:r>
            <a:r>
              <a:rPr lang="en-US" altLang="ja-JP"/>
              <a:t>25/1Core</a:t>
            </a:r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1028343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en-US" altLang="ja-JP"/>
              <a:t>ThreadPool.SetMinThreads</a:t>
            </a:r>
            <a:r>
              <a:rPr lang="ko-KR" altLang="en-US"/>
              <a:t>을 사용하여 최소의 스레드 수를 설정할 수도 있다</a:t>
            </a:r>
            <a:r>
              <a:rPr lang="en-US" altLang="ko-KR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/>
              <a:t>이 값을 크게하면 스레드 풀 중에 최저한으로 이 값 이상의 스레드를 준비해 둘 수가 있다</a:t>
            </a:r>
            <a:r>
              <a:rPr lang="en-US" altLang="ko-KR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/>
              <a:t>실행 중의 스레드 수가 이 값 이하라면 풀 매니저가 새로운 스레드를 할달할 때 지연 없이 처리 한다</a:t>
            </a:r>
            <a:r>
              <a:rPr lang="en-US" altLang="ko-KR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en-US" altLang="ko-KR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en-US" altLang="ko-KR"/>
              <a:t>I/O </a:t>
            </a:r>
            <a:r>
              <a:rPr lang="ko-KR" altLang="en-US"/>
              <a:t>대기 등으로 블럭된 스레드가 다수인 경우에 이 값을 크게 하면 병렬 처리 효율이 올라갈 수 있다</a:t>
            </a:r>
            <a:r>
              <a:rPr lang="en-US" altLang="ko-KR"/>
              <a:t>. </a:t>
            </a:r>
            <a:r>
              <a:rPr lang="ko-KR" altLang="en-US"/>
              <a:t>최소값의 기본 값은 하나의 프로세서 당 하나의 스레드를 준비한다</a:t>
            </a:r>
            <a:r>
              <a:rPr lang="en-US" altLang="ko-KR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en-US" altLang="ko-KR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/>
              <a:t>서버 환경의 경우</a:t>
            </a:r>
            <a:r>
              <a:rPr lang="en-US" altLang="ko-KR"/>
              <a:t>(</a:t>
            </a:r>
            <a:r>
              <a:rPr lang="en-US" altLang="ja-JP"/>
              <a:t>ASP.NET</a:t>
            </a:r>
            <a:r>
              <a:rPr lang="ja-JP" altLang="en-US"/>
              <a:t> </a:t>
            </a:r>
            <a:r>
              <a:rPr lang="ko-KR" altLang="en-US"/>
              <a:t>나 </a:t>
            </a:r>
            <a:r>
              <a:rPr lang="en-US" altLang="ja-JP"/>
              <a:t>IIS</a:t>
            </a:r>
            <a:r>
              <a:rPr lang="ko-KR" altLang="en-US"/>
              <a:t>와 같은</a:t>
            </a:r>
            <a:r>
              <a:rPr lang="ja-JP" altLang="en-US"/>
              <a:t>） </a:t>
            </a:r>
            <a:r>
              <a:rPr lang="ko-KR" altLang="en-US"/>
              <a:t>이 값은 좀 더 큰 </a:t>
            </a:r>
            <a:r>
              <a:rPr lang="en-US" altLang="ko-KR"/>
              <a:t>50 </a:t>
            </a:r>
            <a:r>
              <a:rPr lang="ko-KR" altLang="en-US"/>
              <a:t>이나 좀 더 큰 값으로 설정한다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411531"/>
            <a:ext cx="6768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/>
              <a:t>Thread</a:t>
            </a:r>
            <a:endParaRPr lang="ko-KR" altLang="en-US" sz="8000" b="1"/>
          </a:p>
        </p:txBody>
      </p:sp>
    </p:spTree>
    <p:extLst>
      <p:ext uri="{BB962C8B-B14F-4D97-AF65-F5344CB8AC3E}">
        <p14:creationId xmlns:p14="http://schemas.microsoft.com/office/powerpoint/2010/main" val="1846559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845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스레드와</a:t>
            </a:r>
            <a:r>
              <a:rPr lang="en-US" altLang="ko-KR" sz="3600" b="1"/>
              <a:t> </a:t>
            </a:r>
            <a:r>
              <a:rPr lang="ko-KR" altLang="en-US" sz="3600" b="1"/>
              <a:t>인프라스트럭처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7949" y="1340768"/>
            <a:ext cx="82089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OS </a:t>
            </a:r>
          </a:p>
          <a:p>
            <a:r>
              <a:rPr lang="en-US" altLang="ja-JP"/>
              <a:t>1) 32</a:t>
            </a:r>
            <a:r>
              <a:rPr lang="ko-KR" altLang="en-US"/>
              <a:t>비트 커널은 스레드 단위에서 스케쥴된다</a:t>
            </a:r>
            <a:r>
              <a:rPr lang="en-US" altLang="ko-KR"/>
              <a:t>.</a:t>
            </a:r>
            <a:endParaRPr lang="ja-JP" altLang="en-US"/>
          </a:p>
          <a:p>
            <a:r>
              <a:rPr lang="en-US" altLang="ja-JP"/>
              <a:t>2) 64</a:t>
            </a:r>
            <a:r>
              <a:rPr lang="ko-KR" altLang="en-US"/>
              <a:t>비트 커널</a:t>
            </a:r>
            <a:r>
              <a:rPr lang="en-US" altLang="ja-JP"/>
              <a:t>(Win7</a:t>
            </a:r>
            <a:r>
              <a:rPr lang="ja-JP" altLang="en-US"/>
              <a:t> </a:t>
            </a:r>
            <a:r>
              <a:rPr lang="ko-KR" altLang="en-US"/>
              <a:t>이후</a:t>
            </a:r>
            <a:r>
              <a:rPr lang="en-US" altLang="ja-JP"/>
              <a:t>)</a:t>
            </a:r>
            <a:r>
              <a:rPr lang="ko-KR" altLang="en-US"/>
              <a:t>는 </a:t>
            </a:r>
            <a:r>
              <a:rPr lang="ko-KR" altLang="en-US" b="1"/>
              <a:t>유저 모드 스케쥴</a:t>
            </a:r>
            <a:r>
              <a:rPr lang="en-US" altLang="ja-JP" b="1"/>
              <a:t>(UMS)</a:t>
            </a:r>
            <a:r>
              <a:rPr lang="ko-KR" altLang="en-US"/>
              <a:t>에 의해서 스레드 중에 있는 유저 공간과 커널 공간을 개별로 관리하여 컨텍스트 스위칭이 최소화 되도록 스케쥴한다</a:t>
            </a:r>
            <a:r>
              <a:rPr lang="en-US" altLang="ko-KR"/>
              <a:t>. </a:t>
            </a:r>
            <a:r>
              <a:rPr lang="ko-KR" altLang="en-US"/>
              <a:t>이 기능에 의해서 스케쥴러의 속도가 향상된다</a:t>
            </a:r>
            <a:r>
              <a:rPr lang="en-US" altLang="ko-KR"/>
              <a:t>.</a:t>
            </a:r>
            <a:endParaRPr lang="ja-JP" altLang="en-US"/>
          </a:p>
          <a:p>
            <a:endParaRPr lang="ja-JP" altLang="en-US"/>
          </a:p>
          <a:p>
            <a:r>
              <a:rPr lang="ja-JP" altLang="en-US"/>
              <a:t>ＣＬＲ </a:t>
            </a:r>
          </a:p>
          <a:p>
            <a:r>
              <a:rPr lang="en-US" altLang="ja-JP"/>
              <a:t>1) CLR 2.0</a:t>
            </a:r>
            <a:r>
              <a:rPr lang="ja-JP" altLang="en-US"/>
              <a:t> </a:t>
            </a:r>
            <a:r>
              <a:rPr lang="ko-KR" altLang="en-US"/>
              <a:t>까지는 스레드풀은 글로벌 큐만으로 스레드를 관리하였다</a:t>
            </a:r>
            <a:r>
              <a:rPr lang="en-US" altLang="ko-KR"/>
              <a:t>.</a:t>
            </a:r>
            <a:endParaRPr lang="ja-JP" altLang="en-US"/>
          </a:p>
          <a:p>
            <a:r>
              <a:rPr lang="en-US" altLang="ja-JP"/>
              <a:t>2) CLR 4</a:t>
            </a:r>
            <a:r>
              <a:rPr lang="ko-KR" altLang="en-US"/>
              <a:t>에서는 스레드 풀은 </a:t>
            </a:r>
            <a:r>
              <a:rPr lang="ko-KR" altLang="en-US" b="1"/>
              <a:t>글로벌 큐와 로컬 워커스트링 큐</a:t>
            </a:r>
            <a:r>
              <a:rPr lang="ko-KR" altLang="en-US"/>
              <a:t>로 구성되어서</a:t>
            </a:r>
            <a:r>
              <a:rPr lang="en-US" altLang="ko-KR"/>
              <a:t>, </a:t>
            </a:r>
            <a:r>
              <a:rPr lang="ko-KR" altLang="en-US"/>
              <a:t>동작하고 있는 스레드가 존재하는 경우에 로컬 워커스트링 큐에 태스트가 큐잉된다</a:t>
            </a:r>
            <a:r>
              <a:rPr lang="en-US" altLang="ko-KR"/>
              <a:t>.</a:t>
            </a:r>
            <a:r>
              <a:rPr lang="ja-JP" altLang="en-US"/>
              <a:t> </a:t>
            </a:r>
            <a:r>
              <a:rPr lang="ko-KR" altLang="en-US"/>
              <a:t>스레드가 빈 경우에 로컬 워크스트링 큐에서 빼내서 실행하는 사양이 되었다</a:t>
            </a:r>
            <a:r>
              <a:rPr lang="en-US" altLang="ko-KR"/>
              <a:t>. </a:t>
            </a:r>
            <a:r>
              <a:rPr lang="ko-KR" altLang="en-US"/>
              <a:t>이때 큐에서 빼내는 쪽이 </a:t>
            </a:r>
            <a:r>
              <a:rPr lang="en-US" altLang="ko-KR"/>
              <a:t>CPU</a:t>
            </a:r>
            <a:r>
              <a:rPr lang="ko-KR" altLang="en-US"/>
              <a:t>의 </a:t>
            </a:r>
            <a:r>
              <a:rPr lang="en-US" altLang="ko-KR"/>
              <a:t>L0 </a:t>
            </a:r>
            <a:r>
              <a:rPr lang="ko-KR" altLang="en-US"/>
              <a:t>캐시를 고려해서 빼내도록 되어 있으므로 프로파일링 등에서 조사하면 트리 노드처럼 스케쥴 되고 있는 것을 볼 수 있다</a:t>
            </a:r>
            <a:r>
              <a:rPr lang="en-US" altLang="ko-KR"/>
              <a:t>. </a:t>
            </a:r>
            <a:r>
              <a:rPr lang="ko-KR" altLang="en-US"/>
              <a:t>실행된 스레드는 </a:t>
            </a:r>
            <a:r>
              <a:rPr lang="en-US" altLang="ko-KR"/>
              <a:t>64</a:t>
            </a:r>
            <a:r>
              <a:rPr lang="ko-KR" altLang="en-US"/>
              <a:t>비트 커널에서는 </a:t>
            </a:r>
            <a:r>
              <a:rPr lang="en-US" altLang="ja-JP"/>
              <a:t>UMS</a:t>
            </a:r>
            <a:r>
              <a:rPr lang="ko-KR" altLang="en-US"/>
              <a:t>로 스케쥴링 되므로 </a:t>
            </a:r>
            <a:r>
              <a:rPr lang="en-US" altLang="ko-KR"/>
              <a:t>OS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스케쥴러와 상승효과를 얻는다</a:t>
            </a:r>
            <a:r>
              <a:rPr lang="en-US" altLang="ko-KR"/>
              <a:t>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fcpp.net/study/csharp/fig/taskqueue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840"/>
            <a:ext cx="41529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79450" y="332656"/>
            <a:ext cx="813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.NET Framework 4</a:t>
            </a:r>
            <a:r>
              <a:rPr lang="ko-KR" altLang="en-US"/>
              <a:t>에서는 성능 개선을 위해서 스레드풀을 제설계</a:t>
            </a:r>
            <a:r>
              <a:rPr lang="en-US" altLang="ko-KR"/>
              <a:t>/</a:t>
            </a:r>
            <a:r>
              <a:rPr lang="ko-KR" altLang="en-US"/>
              <a:t>구현 하였다</a:t>
            </a:r>
            <a:r>
              <a:rPr lang="en-US" altLang="ko-KR"/>
              <a:t>.</a:t>
            </a:r>
            <a:r>
              <a:rPr lang="en-US" altLang="ja-JP"/>
              <a:t>(</a:t>
            </a:r>
            <a:r>
              <a:rPr lang="ko-KR" altLang="en-US"/>
              <a:t>구체적으로는 워크스틸링 이라는 사양으로 성능 개선</a:t>
            </a:r>
            <a:r>
              <a:rPr lang="en-US" altLang="ja-JP"/>
              <a:t>)</a:t>
            </a:r>
            <a:br>
              <a:rPr lang="en-US" altLang="ja-JP"/>
            </a:br>
            <a:endParaRPr lang="ja-JP" altLang="en-US"/>
          </a:p>
          <a:p>
            <a:r>
              <a:rPr lang="en-US" altLang="ja-JP"/>
              <a:t>.NET Framework 4</a:t>
            </a:r>
            <a:r>
              <a:rPr lang="ko-KR" altLang="en-US"/>
              <a:t>의 스레드풀에서는 아래 그림처러 스레드 마다 로컬 큐를 가지고 있다</a:t>
            </a:r>
            <a:r>
              <a:rPr lang="en-US" altLang="ko-KR"/>
              <a:t>.</a:t>
            </a:r>
            <a:r>
              <a:rPr lang="en-US" altLang="ja-JP"/>
              <a:t> </a:t>
            </a:r>
            <a:endParaRPr lang="ja-JP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24218" y="2060848"/>
            <a:ext cx="11956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글로벌 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5896" y="2060848"/>
            <a:ext cx="11956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로컬 큐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94363" y="2097105"/>
            <a:ext cx="11956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로컬 큐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3347864" y="4149080"/>
            <a:ext cx="148368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스레드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932040" y="4149080"/>
            <a:ext cx="151216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스레드 </a:t>
            </a:r>
            <a:r>
              <a:rPr lang="en-US" altLang="ko-KR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1927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772816"/>
            <a:ext cx="6768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/>
              <a:t>동기화 처리</a:t>
            </a:r>
          </a:p>
        </p:txBody>
      </p:sp>
    </p:spTree>
    <p:extLst>
      <p:ext uri="{BB962C8B-B14F-4D97-AF65-F5344CB8AC3E}">
        <p14:creationId xmlns:p14="http://schemas.microsoft.com/office/powerpoint/2010/main" val="2631997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904" y="332656"/>
            <a:ext cx="845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4</a:t>
            </a:r>
            <a:r>
              <a:rPr lang="ko-KR" altLang="en-US" sz="3600" b="1"/>
              <a:t>가지 방식의 동기화 처리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76422" y="1003950"/>
            <a:ext cx="84475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b="1"/>
              <a:t>단순한 블럭용 메소드</a:t>
            </a:r>
            <a:br>
              <a:rPr lang="en-US" altLang="ko-KR" b="1"/>
            </a:br>
            <a:r>
              <a:rPr lang="ko-KR" altLang="en-US"/>
              <a:t>다른 스레드 완료를 기다리던가 혹은 지정한 시간이 될때까지 기다린다</a:t>
            </a:r>
            <a:r>
              <a:rPr lang="en-US" altLang="ko-KR"/>
              <a:t>.</a:t>
            </a:r>
            <a:r>
              <a:rPr lang="ja-JP" altLang="en-US"/>
              <a:t> </a:t>
            </a:r>
            <a:br>
              <a:rPr lang="en-US" altLang="ja-JP"/>
            </a:br>
            <a:r>
              <a:rPr lang="en-US" altLang="ja-JP"/>
              <a:t>Sleep, Join, Task.Wait </a:t>
            </a:r>
            <a:r>
              <a:rPr lang="ko-KR" altLang="en-US"/>
              <a:t>등</a:t>
            </a:r>
            <a:br>
              <a:rPr lang="en-US" altLang="ko-KR"/>
            </a:br>
            <a:endParaRPr lang="en-US" altLang="ko-KR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en-US" altLang="ja-JP" b="1"/>
              <a:t>Lock</a:t>
            </a:r>
            <a:br>
              <a:rPr lang="en-US" altLang="ja-JP" b="1"/>
            </a:br>
            <a:r>
              <a:rPr lang="ko-KR" altLang="en-US"/>
              <a:t>복수의 스레드가 동시에 공유 리소스를 접근할 때 배타 </a:t>
            </a:r>
            <a:r>
              <a:rPr lang="en-US" altLang="ko-KR"/>
              <a:t>lock</a:t>
            </a:r>
            <a:r>
              <a:rPr lang="ko-KR" altLang="en-US"/>
              <a:t>은 대중적이다</a:t>
            </a:r>
            <a:r>
              <a:rPr lang="en-US" altLang="ko-KR"/>
              <a:t>.</a:t>
            </a:r>
            <a:r>
              <a:rPr lang="ja-JP" altLang="en-US"/>
              <a:t> </a:t>
            </a:r>
            <a:r>
              <a:rPr lang="ko-KR" altLang="en-US"/>
              <a:t>배타 </a:t>
            </a:r>
            <a:r>
              <a:rPr lang="en-US" altLang="ko-KR"/>
              <a:t>lock</a:t>
            </a:r>
            <a:r>
              <a:rPr lang="ko-KR" altLang="en-US"/>
              <a:t>을 사용하면 한번에 하나의 스레드만 접근할 수 있다</a:t>
            </a:r>
            <a:r>
              <a:rPr lang="en-US" altLang="ko-KR"/>
              <a:t>. </a:t>
            </a:r>
            <a:r>
              <a:rPr lang="ko-KR" altLang="en-US"/>
              <a:t>가장 표준적인 배타 </a:t>
            </a:r>
            <a:r>
              <a:rPr lang="en-US" altLang="ko-KR"/>
              <a:t>lock</a:t>
            </a:r>
            <a:r>
              <a:rPr lang="ko-KR" altLang="en-US"/>
              <a:t>은 </a:t>
            </a:r>
            <a:r>
              <a:rPr lang="en-US" altLang="ja-JP"/>
              <a:t>lock(Monitor.Enter/Monitor.Exit), Mutex, SpinLock</a:t>
            </a:r>
            <a:r>
              <a:rPr lang="ja-JP" altLang="en-US"/>
              <a:t> </a:t>
            </a:r>
            <a:r>
              <a:rPr lang="ko-KR" altLang="en-US"/>
              <a:t>이다</a:t>
            </a:r>
            <a:r>
              <a:rPr lang="en-US" altLang="ko-KR"/>
              <a:t>. </a:t>
            </a:r>
            <a:r>
              <a:rPr lang="ko-KR" altLang="en-US"/>
              <a:t>배타 </a:t>
            </a:r>
            <a:r>
              <a:rPr lang="en-US" altLang="ko-KR"/>
              <a:t>lock</a:t>
            </a:r>
            <a:r>
              <a:rPr lang="ko-KR" altLang="en-US"/>
              <a:t>이 아닌 </a:t>
            </a:r>
            <a:r>
              <a:rPr lang="en-US" altLang="ko-KR"/>
              <a:t>lock</a:t>
            </a:r>
            <a:r>
              <a:rPr lang="ko-KR" altLang="en-US"/>
              <a:t>은 </a:t>
            </a:r>
            <a:r>
              <a:rPr lang="en-US" altLang="ja-JP"/>
              <a:t>Semaphore, SemaphoreSlim, Reader/Writer locks</a:t>
            </a:r>
            <a:r>
              <a:rPr lang="ko-KR" altLang="en-US"/>
              <a:t>이 있다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b="1"/>
              <a:t>시그널</a:t>
            </a:r>
            <a:br>
              <a:rPr lang="en-US" altLang="ko-KR" b="1"/>
            </a:br>
            <a:r>
              <a:rPr lang="ko-KR" altLang="en-US"/>
              <a:t>다른 스레드에서 통지를 받을 때까지 스레드를 정지할 수 있다</a:t>
            </a:r>
            <a:r>
              <a:rPr lang="en-US" altLang="ko-KR"/>
              <a:t>.</a:t>
            </a:r>
            <a:r>
              <a:rPr lang="ja-JP" altLang="en-US"/>
              <a:t> </a:t>
            </a:r>
            <a:r>
              <a:rPr lang="ko-KR" altLang="en-US"/>
              <a:t>시그널을 사용하면 필요 없는 비효율적인 폴링을 피할 수 있다</a:t>
            </a:r>
            <a:r>
              <a:rPr lang="en-US" altLang="ko-KR"/>
              <a:t>. </a:t>
            </a:r>
            <a:r>
              <a:rPr lang="ko-KR" altLang="en-US"/>
              <a:t>시그널로서 </a:t>
            </a:r>
            <a:r>
              <a:rPr lang="en-US" altLang="ko-KR"/>
              <a:t>2</a:t>
            </a:r>
            <a:r>
              <a:rPr lang="ko-KR" altLang="en-US"/>
              <a:t>종류의 시그널이 자주 사용된다</a:t>
            </a:r>
            <a:r>
              <a:rPr lang="en-US" altLang="ko-KR"/>
              <a:t>. </a:t>
            </a:r>
            <a:r>
              <a:rPr lang="en-US" altLang="ja-JP"/>
              <a:t>Event wait handle</a:t>
            </a:r>
            <a:r>
              <a:rPr lang="ja-JP" altLang="en-US"/>
              <a:t> </a:t>
            </a:r>
            <a:r>
              <a:rPr lang="ko-KR" altLang="en-US"/>
              <a:t>과 </a:t>
            </a:r>
            <a:r>
              <a:rPr lang="en-US" altLang="ja-JP"/>
              <a:t>Monitor</a:t>
            </a:r>
            <a:r>
              <a:rPr lang="ko-KR" altLang="en-US"/>
              <a:t>의 </a:t>
            </a:r>
            <a:r>
              <a:rPr lang="en-US" altLang="ja-JP"/>
              <a:t>Wait/Pulse</a:t>
            </a:r>
            <a:r>
              <a:rPr lang="ja-JP" altLang="en-US"/>
              <a:t> </a:t>
            </a:r>
            <a:r>
              <a:rPr lang="ko-KR" altLang="en-US"/>
              <a:t>메소드 이다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en-US" altLang="ko-KR"/>
              <a:t>.</a:t>
            </a:r>
            <a:r>
              <a:rPr lang="en-US" altLang="ja-JP"/>
              <a:t>NET4.0</a:t>
            </a:r>
            <a:r>
              <a:rPr lang="ko-KR" altLang="en-US"/>
              <a:t>에서는 </a:t>
            </a:r>
            <a:r>
              <a:rPr lang="en-US" altLang="ja-JP"/>
              <a:t>CountdownEvent</a:t>
            </a:r>
            <a:r>
              <a:rPr lang="ja-JP" altLang="en-US"/>
              <a:t> </a:t>
            </a:r>
            <a:r>
              <a:rPr lang="ko-KR" altLang="en-US"/>
              <a:t>나 </a:t>
            </a:r>
            <a:r>
              <a:rPr lang="en-US" altLang="ja-JP"/>
              <a:t>Barrier </a:t>
            </a:r>
            <a:r>
              <a:rPr lang="ko-KR" altLang="en-US"/>
              <a:t>클래스가 새로 추가 되었다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ja-JP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b="1"/>
              <a:t>블럭하지 않는 동기 처리</a:t>
            </a:r>
            <a:br>
              <a:rPr lang="en-US" altLang="ko-KR" b="1"/>
            </a:br>
            <a:r>
              <a:rPr lang="en-US" altLang="ja-JP"/>
              <a:t>CLR</a:t>
            </a:r>
            <a:r>
              <a:rPr lang="ja-JP" altLang="en-US"/>
              <a:t> </a:t>
            </a:r>
            <a:r>
              <a:rPr lang="ko-KR" altLang="en-US"/>
              <a:t>및 </a:t>
            </a:r>
            <a:r>
              <a:rPr lang="en-US" altLang="ja-JP"/>
              <a:t>C#</a:t>
            </a:r>
            <a:r>
              <a:rPr lang="ko-KR" altLang="en-US"/>
              <a:t>은 프로세서 레벨에서는 </a:t>
            </a:r>
            <a:r>
              <a:rPr lang="en-US" altLang="ko-KR"/>
              <a:t>lock </a:t>
            </a:r>
            <a:r>
              <a:rPr lang="ko-KR" altLang="en-US"/>
              <a:t>하지 않는 동기처리를 제공한다</a:t>
            </a:r>
            <a:r>
              <a:rPr lang="en-US" altLang="ko-KR"/>
              <a:t>. </a:t>
            </a:r>
            <a:r>
              <a:rPr lang="en-US" altLang="ja-JP"/>
              <a:t>Thread.MemoryBarrier, Thread.VolatileRead, Thread.VolatileWrite, volatile </a:t>
            </a:r>
            <a:r>
              <a:rPr lang="ko-KR" altLang="en-US"/>
              <a:t>키워드</a:t>
            </a:r>
            <a:r>
              <a:rPr lang="en-US" altLang="ko-KR"/>
              <a:t>, </a:t>
            </a:r>
            <a:r>
              <a:rPr lang="en-US" altLang="ja-JP"/>
              <a:t>Interlocked </a:t>
            </a:r>
            <a:r>
              <a:rPr lang="ko-KR" altLang="en-US"/>
              <a:t>클래스</a:t>
            </a:r>
            <a:r>
              <a:rPr lang="en-US" altLang="ko-KR"/>
              <a:t>.</a:t>
            </a:r>
            <a:r>
              <a:rPr lang="ja-JP" altLang="en-US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9917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607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lock </a:t>
            </a:r>
            <a:r>
              <a:rPr lang="ko-KR" altLang="en-US" sz="3600" b="1"/>
              <a:t>스테이트먼트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3798" y="1268760"/>
            <a:ext cx="84266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/>
              <a:t>가장</a:t>
            </a:r>
            <a:r>
              <a:rPr lang="en-US" altLang="ko-KR"/>
              <a:t> </a:t>
            </a:r>
            <a:r>
              <a:rPr lang="ko-KR" altLang="en-US"/>
              <a:t>유명한 배타 </a:t>
            </a:r>
            <a:r>
              <a:rPr lang="en-US" altLang="ko-KR"/>
              <a:t>lock</a:t>
            </a:r>
            <a:r>
              <a:rPr lang="ko-KR" altLang="en-US"/>
              <a:t>으로 </a:t>
            </a:r>
            <a:r>
              <a:rPr lang="en-US" altLang="ko-KR"/>
              <a:t>lock</a:t>
            </a:r>
            <a:r>
              <a:rPr lang="ko-KR" altLang="en-US"/>
              <a:t>과 </a:t>
            </a:r>
            <a:r>
              <a:rPr lang="en-US" altLang="ko-KR"/>
              <a:t>Mutex</a:t>
            </a:r>
            <a:r>
              <a:rPr lang="ko-KR" altLang="en-US"/>
              <a:t>가 있다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/>
              <a:t>이 </a:t>
            </a:r>
            <a:r>
              <a:rPr lang="en-US" altLang="ko-KR"/>
              <a:t>2</a:t>
            </a:r>
            <a:r>
              <a:rPr lang="ko-KR" altLang="en-US"/>
              <a:t>가지 중 </a:t>
            </a:r>
            <a:r>
              <a:rPr lang="en-US" altLang="ko-KR"/>
              <a:t>lock</a:t>
            </a:r>
            <a:r>
              <a:rPr lang="ko-KR" altLang="en-US"/>
              <a:t>이 성능이 좋으면서 사용이 간단하다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en-US" altLang="ja-JP"/>
              <a:t>Mutex</a:t>
            </a:r>
            <a:r>
              <a:rPr lang="ko-KR" altLang="en-US"/>
              <a:t>는 서로 다른 프로세스에 동작하는 애플리케이션 산에 배타 </a:t>
            </a:r>
            <a:r>
              <a:rPr lang="en-US" altLang="ko-KR"/>
              <a:t>lock</a:t>
            </a:r>
            <a:r>
              <a:rPr lang="ko-KR" altLang="en-US"/>
              <a:t>을 걸 때 사용한다</a:t>
            </a:r>
            <a:r>
              <a:rPr lang="en-US" altLang="ko-KR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en-US" altLang="ja-JP"/>
              <a:t>NET4.0</a:t>
            </a:r>
            <a:r>
              <a:rPr lang="ko-KR" altLang="en-US"/>
              <a:t>에서는 아주 높은 부하의 병렬 처리 상태에서 </a:t>
            </a:r>
            <a:r>
              <a:rPr lang="en-US" altLang="ko-KR"/>
              <a:t>lock</a:t>
            </a:r>
            <a:r>
              <a:rPr lang="ko-KR" altLang="en-US"/>
              <a:t>을 걸기 위해서 </a:t>
            </a:r>
            <a:r>
              <a:rPr lang="en-US" altLang="ja-JP"/>
              <a:t>SpinLock</a:t>
            </a:r>
            <a:r>
              <a:rPr lang="ko-KR" altLang="en-US"/>
              <a:t>이 새로 생겼다</a:t>
            </a:r>
            <a:r>
              <a:rPr lang="en-US" altLang="ko-KR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en-US" altLang="ja-JP"/>
              <a:t>lock </a:t>
            </a:r>
            <a:r>
              <a:rPr lang="ko-KR" altLang="en-US"/>
              <a:t>대기 상태에 걸린 스레드의 상태는 </a:t>
            </a:r>
            <a:r>
              <a:rPr lang="en-US" altLang="ko-KR"/>
              <a:t>ThreadState</a:t>
            </a:r>
            <a:r>
              <a:rPr lang="ko-KR" altLang="en-US"/>
              <a:t>과 </a:t>
            </a:r>
            <a:r>
              <a:rPr lang="en-US" altLang="ko-KR"/>
              <a:t>WaitSleepJoin</a:t>
            </a:r>
            <a:r>
              <a:rPr lang="ko-KR" altLang="en-US"/>
              <a:t>으로 된다</a:t>
            </a:r>
            <a:r>
              <a:rPr lang="en-US" altLang="ko-KR"/>
              <a:t>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455866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87624" y="1166843"/>
            <a:ext cx="648072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class ThreadSafe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static readonly object _locker = new object();</a:t>
            </a:r>
          </a:p>
          <a:p>
            <a:r>
              <a:rPr lang="en-US" altLang="ko-KR"/>
              <a:t>  static int _val1, _val2;</a:t>
            </a:r>
          </a:p>
          <a:p>
            <a:r>
              <a:rPr lang="en-US" altLang="ko-KR"/>
              <a:t> </a:t>
            </a:r>
          </a:p>
          <a:p>
            <a:r>
              <a:rPr lang="en-US" altLang="ko-KR"/>
              <a:t>  static void Go()</a:t>
            </a:r>
          </a:p>
          <a:p>
            <a:r>
              <a:rPr lang="en-US" altLang="ko-KR"/>
              <a:t>  {</a:t>
            </a:r>
          </a:p>
          <a:p>
            <a:r>
              <a:rPr lang="en-US" altLang="ko-KR"/>
              <a:t>    lock (_locker)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if (_val2 != 0) Console.WriteLine (_val1 / _val2);</a:t>
            </a:r>
          </a:p>
          <a:p>
            <a:r>
              <a:rPr lang="en-US" altLang="ko-KR"/>
              <a:t>        _val2 = 0;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866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513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성능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7544" y="1340767"/>
            <a:ext cx="7920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/>
              <a:t>lock</a:t>
            </a:r>
            <a:r>
              <a:rPr lang="ko-KR" altLang="en-US"/>
              <a:t>을 가능한 빨리 해제 되어야 한다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/>
              <a:t>2010</a:t>
            </a:r>
            <a:r>
              <a:rPr lang="ko-KR" altLang="en-US"/>
              <a:t>년 대의 컴퓨터에서는 </a:t>
            </a:r>
            <a:r>
              <a:rPr lang="en-US" altLang="ko-KR"/>
              <a:t>lock </a:t>
            </a:r>
            <a:r>
              <a:rPr lang="ko-KR" altLang="en-US"/>
              <a:t>경쟁이 없는 상태에서는 적어도 </a:t>
            </a:r>
            <a:r>
              <a:rPr lang="en-US" altLang="ko-KR"/>
              <a:t>20</a:t>
            </a:r>
            <a:r>
              <a:rPr lang="ko-KR" altLang="en-US"/>
              <a:t>나도초 이내에는 </a:t>
            </a:r>
            <a:r>
              <a:rPr lang="en-US" altLang="ko-KR"/>
              <a:t>lock</a:t>
            </a:r>
            <a:r>
              <a:rPr lang="ko-KR" altLang="en-US"/>
              <a:t>이 해제 되는 것을 기대하고 있다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/>
              <a:t>lock </a:t>
            </a:r>
            <a:r>
              <a:rPr lang="ko-KR" altLang="en-US"/>
              <a:t>경합이 있으면 스레드가 스케쥴 되때까지의 시간 보다도 길 때는 컨텍스트 스위칭이 발생하여 오버헤드는 밀리초 단위에 가깝게 된다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만약 </a:t>
            </a:r>
            <a:r>
              <a:rPr lang="en-US" altLang="ko-KR"/>
              <a:t>lock</a:t>
            </a:r>
            <a:r>
              <a:rPr lang="ko-KR" altLang="en-US"/>
              <a:t>을 아주 짧은 시간으로 유지한다면 컨텍스트 스위치는 </a:t>
            </a:r>
            <a:r>
              <a:rPr lang="en-US" altLang="ko-KR"/>
              <a:t>SpinLock </a:t>
            </a:r>
            <a:r>
              <a:rPr lang="ko-KR" altLang="en-US"/>
              <a:t>클래스를 사용하여 회피하는 것이 가능하다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/>
              <a:t>lock</a:t>
            </a:r>
            <a:r>
              <a:rPr lang="ko-KR" altLang="en-US"/>
              <a:t>을 장시간 유지하면 동시 실행성이 저하된다</a:t>
            </a:r>
            <a:r>
              <a:rPr lang="en-US" altLang="ko-KR"/>
              <a:t>. </a:t>
            </a:r>
            <a:r>
              <a:rPr lang="ko-KR" altLang="en-US"/>
              <a:t>또 데드락 가능성도 높아진다</a:t>
            </a:r>
            <a:r>
              <a:rPr lang="en-US" altLang="ko-KR"/>
              <a:t>.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679443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346" y="332656"/>
            <a:ext cx="513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동기화 범위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78699" y="1124744"/>
            <a:ext cx="79208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하나의 스레드만 변수나 코드 실행을 할 수 있도록 한다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lock(Monitor.Enter/Monitor.Exit)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Mutex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지정한 수 이하의 스레드가 변수나 코드 실행을 할 수 있도록 한다</a:t>
            </a:r>
            <a:r>
              <a:rPr lang="en-US" altLang="ko-KR"/>
              <a:t>.</a:t>
            </a:r>
            <a:endParaRPr lang="ja-JP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SemaphoreSlim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Semaphore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복수의 스레드에서 읽고</a:t>
            </a:r>
            <a:r>
              <a:rPr lang="en-US" altLang="ko-KR"/>
              <a:t>, </a:t>
            </a:r>
            <a:r>
              <a:rPr lang="ko-KR" altLang="en-US"/>
              <a:t>하나의 스레드에서 쓰기를 보증한다</a:t>
            </a:r>
            <a:r>
              <a:rPr lang="en-US" altLang="ko-KR"/>
              <a:t>.</a:t>
            </a:r>
            <a:endParaRPr lang="ja-JP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ReaderWriterLockSlim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ReaderWriterLock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527066"/>
              </p:ext>
            </p:extLst>
          </p:nvPr>
        </p:nvGraphicFramePr>
        <p:xfrm>
          <a:off x="407605" y="4509120"/>
          <a:ext cx="8229600" cy="2026920"/>
        </p:xfrm>
        <a:graphic>
          <a:graphicData uri="http://schemas.openxmlformats.org/drawingml/2006/table">
            <a:tbl>
              <a:tblPr/>
              <a:tblGrid>
                <a:gridCol w="308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</a:rPr>
                        <a:t>lock</a:t>
                      </a:r>
                      <a:r>
                        <a:rPr lang="en-US" altLang="ja-JP" sz="1400" baseline="0">
                          <a:effectLst/>
                        </a:rPr>
                        <a:t> </a:t>
                      </a:r>
                      <a:r>
                        <a:rPr lang="ko-KR" altLang="en-US" sz="1400" baseline="0">
                          <a:effectLst/>
                        </a:rPr>
                        <a:t>종류</a:t>
                      </a:r>
                      <a:endParaRPr lang="ja-JP" altLang="en-US" sz="1400">
                        <a:effectLst/>
                      </a:endParaRP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프로세스</a:t>
                      </a:r>
                      <a:endParaRPr lang="ja-JP" altLang="en-US" sz="1400">
                        <a:effectLst/>
                      </a:endParaRP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오버헤드</a:t>
                      </a:r>
                      <a:endParaRPr lang="ja-JP" altLang="en-US" sz="1400">
                        <a:effectLst/>
                      </a:endParaRP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lock(Monitor.Enter/Monitor.Exit)</a:t>
                      </a: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같은 프로세스</a:t>
                      </a:r>
                      <a:endParaRPr lang="ja-JP" altLang="en-US" sz="1400">
                        <a:effectLst/>
                      </a:endParaRP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20ns</a:t>
                      </a: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Mutex</a:t>
                      </a: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다른 프로세스도 가능</a:t>
                      </a:r>
                      <a:endParaRPr lang="ja-JP" altLang="en-US" sz="1400">
                        <a:effectLst/>
                      </a:endParaRP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1000ns</a:t>
                      </a: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SemaphoreSlim</a:t>
                      </a: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같은 프로세스</a:t>
                      </a:r>
                      <a:endParaRPr lang="ja-JP" altLang="en-US" sz="1400">
                        <a:effectLst/>
                      </a:endParaRP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200ns</a:t>
                      </a: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Semaphore</a:t>
                      </a: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다른 프로세스도 가능</a:t>
                      </a:r>
                      <a:endParaRPr lang="ja-JP" altLang="en-US" sz="1400">
                        <a:effectLst/>
                      </a:endParaRP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1000ns</a:t>
                      </a: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ReaderWriterLockSlim</a:t>
                      </a: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같은 프로세스</a:t>
                      </a:r>
                      <a:endParaRPr lang="ja-JP" altLang="en-US" sz="1400">
                        <a:effectLst/>
                      </a:endParaRP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40ns</a:t>
                      </a: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ReaderWriterLock</a:t>
                      </a: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</a:rPr>
                        <a:t>같은 프로세스</a:t>
                      </a:r>
                      <a:endParaRPr lang="ja-JP" altLang="en-US" sz="1400">
                        <a:effectLst/>
                      </a:endParaRP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100ns</a:t>
                      </a:r>
                    </a:p>
                  </a:txBody>
                  <a:tcPr marL="38100" marR="190500" marT="38100" marB="381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0513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513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Monitor </a:t>
            </a:r>
            <a:r>
              <a:rPr lang="ko-KR" altLang="en-US" sz="3600" b="1"/>
              <a:t>클래스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1216128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/>
              <a:t>C#</a:t>
            </a:r>
            <a:r>
              <a:rPr lang="ko-KR" altLang="en-US"/>
              <a:t>의 </a:t>
            </a:r>
            <a:r>
              <a:rPr lang="en-US" altLang="ja-JP"/>
              <a:t>lock</a:t>
            </a:r>
            <a:r>
              <a:rPr lang="ko-KR" altLang="en-US"/>
              <a:t>을 사용하면 둘러싼 블록을 컴파일 할 때 내부적으로 </a:t>
            </a:r>
            <a:r>
              <a:rPr lang="en-US" altLang="ja-JP"/>
              <a:t>try-finally</a:t>
            </a:r>
            <a:r>
              <a:rPr lang="ko-KR" altLang="en-US"/>
              <a:t>와 </a:t>
            </a:r>
            <a:r>
              <a:rPr lang="en-US" altLang="ja-JP"/>
              <a:t>Moniter.Enter/Monitor.Exit</a:t>
            </a:r>
            <a:r>
              <a:rPr lang="ko-KR" altLang="en-US"/>
              <a:t>로 둘러싼 형태로 바꾼다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96346" y="5892198"/>
            <a:ext cx="85961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Monitor.Enter </a:t>
            </a:r>
            <a:r>
              <a:rPr lang="ko-KR" altLang="en-US"/>
              <a:t>메소드를 호출하기 전에 </a:t>
            </a:r>
            <a:r>
              <a:rPr lang="en-US" altLang="ja-JP"/>
              <a:t>Monitor.Exit </a:t>
            </a:r>
            <a:r>
              <a:rPr lang="ko-KR" altLang="en-US"/>
              <a:t>메소드를 호출하면 예외가 발생한다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ja-JP"/>
              <a:t>Monitor.TryEnter </a:t>
            </a:r>
            <a:r>
              <a:rPr lang="ko-KR" altLang="en-US"/>
              <a:t>메소드도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2060848"/>
            <a:ext cx="3384376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static void Go()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	lock (_locker)</a:t>
            </a:r>
          </a:p>
          <a:p>
            <a:r>
              <a:rPr lang="en-US" altLang="ko-KR"/>
              <a:t>	{</a:t>
            </a:r>
          </a:p>
          <a:p>
            <a:r>
              <a:rPr lang="en-US" altLang="ko-KR"/>
              <a:t>	  if (_val2 != 0) </a:t>
            </a:r>
            <a:br>
              <a:rPr lang="en-US" altLang="ko-KR"/>
            </a:br>
            <a:r>
              <a:rPr lang="en-US" altLang="ko-KR"/>
              <a:t>	  { </a:t>
            </a:r>
          </a:p>
          <a:p>
            <a:r>
              <a:rPr lang="en-US" altLang="ko-KR"/>
              <a:t>                 …</a:t>
            </a:r>
          </a:p>
          <a:p>
            <a:r>
              <a:rPr lang="en-US" altLang="ko-KR"/>
              <a:t>             }</a:t>
            </a:r>
          </a:p>
          <a:p>
            <a:r>
              <a:rPr lang="en-US" altLang="ko-KR"/>
              <a:t>	  _val2 = 0;</a:t>
            </a:r>
          </a:p>
          <a:p>
            <a:r>
              <a:rPr lang="en-US" altLang="ko-KR"/>
              <a:t>	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24335" y="2060848"/>
            <a:ext cx="457200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/>
              <a:t>static void Go()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	Monitor.Enter (_locker);</a:t>
            </a:r>
          </a:p>
          <a:p>
            <a:r>
              <a:rPr lang="en-US" altLang="ko-KR"/>
              <a:t>	try</a:t>
            </a:r>
          </a:p>
          <a:p>
            <a:r>
              <a:rPr lang="en-US" altLang="ko-KR"/>
              <a:t>	{</a:t>
            </a:r>
          </a:p>
          <a:p>
            <a:r>
              <a:rPr lang="en-US" altLang="ko-KR"/>
              <a:t>	  if (_val2 != 0) </a:t>
            </a:r>
          </a:p>
          <a:p>
            <a:r>
              <a:rPr lang="en-US" altLang="ko-KR"/>
              <a:t>             {</a:t>
            </a:r>
          </a:p>
          <a:p>
            <a:r>
              <a:rPr lang="en-US" altLang="ko-KR"/>
              <a:t>               ….</a:t>
            </a:r>
          </a:p>
          <a:p>
            <a:r>
              <a:rPr lang="en-US" altLang="ko-KR"/>
              <a:t>             }</a:t>
            </a:r>
          </a:p>
          <a:p>
            <a:r>
              <a:rPr lang="en-US" altLang="ko-KR"/>
              <a:t>	  _val2 = 0;</a:t>
            </a:r>
          </a:p>
          <a:p>
            <a:r>
              <a:rPr lang="en-US" altLang="ko-KR"/>
              <a:t>	}</a:t>
            </a:r>
          </a:p>
          <a:p>
            <a:r>
              <a:rPr lang="en-US" altLang="ko-KR"/>
              <a:t>	finally { Monitor.Exit (_locker);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779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576" y="889844"/>
            <a:ext cx="7488832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static readonly object _locker = new object();</a:t>
            </a:r>
          </a:p>
          <a:p>
            <a:r>
              <a:rPr lang="en-US" altLang="ko-KR"/>
              <a:t> </a:t>
            </a:r>
          </a:p>
          <a:p>
            <a:r>
              <a:rPr lang="en-US" altLang="ko-KR"/>
              <a:t>static void Main()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lock (_locker)</a:t>
            </a:r>
          </a:p>
          <a:p>
            <a:r>
              <a:rPr lang="en-US" altLang="ko-KR"/>
              <a:t>  {</a:t>
            </a:r>
          </a:p>
          <a:p>
            <a:r>
              <a:rPr lang="en-US" altLang="ko-KR"/>
              <a:t>     AnotherMethod();</a:t>
            </a:r>
          </a:p>
          <a:p>
            <a:r>
              <a:rPr lang="en-US" altLang="ko-KR"/>
              <a:t>     // We still have the lock - because locks are reentrant.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</a:t>
            </a:r>
          </a:p>
          <a:p>
            <a:r>
              <a:rPr lang="en-US" altLang="ko-KR"/>
              <a:t> </a:t>
            </a:r>
          </a:p>
          <a:p>
            <a:r>
              <a:rPr lang="en-US" altLang="ko-KR"/>
              <a:t>static void AnotherMethod()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lock (_locker) { Console.WriteLine ("Another method");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77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7" y="332656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기본 스레드 만들기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7544" y="1412776"/>
            <a:ext cx="5886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bool IsRunningThread = false;</a:t>
            </a:r>
          </a:p>
          <a:p>
            <a:r>
              <a:rPr lang="en-US" altLang="ko-KR"/>
              <a:t>protected System.Threading.Thread Thread1;</a:t>
            </a:r>
          </a:p>
          <a:p>
            <a:r>
              <a:rPr lang="en-US" altLang="ko-KR"/>
              <a:t>....</a:t>
            </a:r>
          </a:p>
          <a:p>
            <a:endParaRPr lang="en-US" altLang="ko-KR"/>
          </a:p>
          <a:p>
            <a:r>
              <a:rPr lang="en-US" altLang="ko-KR"/>
              <a:t>IsRunningThread = true;</a:t>
            </a:r>
          </a:p>
          <a:p>
            <a:r>
              <a:rPr lang="en-US" altLang="ko-KR"/>
              <a:t>Thread1 = new System.Threading.Thread(ThreadFunc);</a:t>
            </a:r>
          </a:p>
          <a:p>
            <a:r>
              <a:rPr lang="en-US" altLang="ko-KR"/>
              <a:t>Thread1.Start();</a:t>
            </a:r>
          </a:p>
          <a:p>
            <a:r>
              <a:rPr lang="en-US" altLang="ko-KR"/>
              <a:t>....</a:t>
            </a:r>
          </a:p>
          <a:p>
            <a:endParaRPr lang="en-US" altLang="ko-KR"/>
          </a:p>
          <a:p>
            <a:r>
              <a:rPr lang="en-US" altLang="ko-KR"/>
              <a:t>protected void ThreadFunc()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	while (IsRunningThread)</a:t>
            </a:r>
          </a:p>
          <a:p>
            <a:r>
              <a:rPr lang="en-US" altLang="ko-KR"/>
              <a:t>	{</a:t>
            </a:r>
          </a:p>
          <a:p>
            <a:r>
              <a:rPr lang="en-US" altLang="ko-KR"/>
              <a:t>		......</a:t>
            </a:r>
          </a:p>
          <a:p>
            <a:r>
              <a:rPr lang="en-US" altLang="ko-KR"/>
              <a:t>	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571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메소드 전체에 </a:t>
            </a:r>
            <a:r>
              <a:rPr lang="en-US" altLang="ko-KR" sz="3600" b="1"/>
              <a:t>lock </a:t>
            </a:r>
            <a:r>
              <a:rPr lang="ko-KR" altLang="en-US" sz="3600" b="1"/>
              <a:t>걸기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1412776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[System.Runtime.CompilerServices.MethodImpl(</a:t>
            </a:r>
          </a:p>
          <a:p>
            <a:r>
              <a:rPr lang="en-US" altLang="ko-KR"/>
              <a:t>    System.Runtime.CompilerServices.MethodImplOptions.Synchronized)]</a:t>
            </a:r>
          </a:p>
          <a:p>
            <a:r>
              <a:rPr lang="en-US" altLang="ko-KR"/>
              <a:t>private void WriteNumber()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if (count &lt; 10)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count++;</a:t>
            </a:r>
          </a:p>
          <a:p>
            <a:r>
              <a:rPr lang="en-US" altLang="ko-KR"/>
              <a:t>        Console.WriteLine(count);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4980" y="4653136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긴 메소드에서 사용은 피해야 한다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656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571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WaitHandle(</a:t>
            </a:r>
            <a:r>
              <a:rPr lang="ko-KR" altLang="en-US" sz="3600" b="1"/>
              <a:t>대기핸들</a:t>
            </a:r>
            <a:r>
              <a:rPr lang="en-US" altLang="ko-KR" sz="3600" b="1"/>
              <a:t>)</a:t>
            </a:r>
            <a:endParaRPr lang="ko-KR" altLang="en-US" sz="3600" b="1"/>
          </a:p>
        </p:txBody>
      </p:sp>
      <p:sp>
        <p:nvSpPr>
          <p:cNvPr id="3" name="TextBox 2"/>
          <p:cNvSpPr txBox="1"/>
          <p:nvPr/>
        </p:nvSpPr>
        <p:spPr>
          <a:xfrm>
            <a:off x="373359" y="1412776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대기핸들의 상태는 </a:t>
            </a:r>
            <a:r>
              <a:rPr lang="en-US" altLang="ko-KR"/>
              <a:t>'</a:t>
            </a:r>
            <a:r>
              <a:rPr lang="ko-KR" altLang="en-US"/>
              <a:t>시그널 상태</a:t>
            </a:r>
            <a:r>
              <a:rPr lang="en-US" altLang="ko-KR"/>
              <a:t>'</a:t>
            </a:r>
            <a:r>
              <a:rPr lang="ko-KR" altLang="en-US"/>
              <a:t>와 </a:t>
            </a:r>
            <a:r>
              <a:rPr lang="en-US" altLang="ko-KR"/>
              <a:t>'</a:t>
            </a:r>
            <a:r>
              <a:rPr lang="ko-KR" altLang="en-US"/>
              <a:t>비 시그널 상태</a:t>
            </a:r>
            <a:r>
              <a:rPr lang="en-US" altLang="ko-KR"/>
              <a:t>' 2</a:t>
            </a:r>
            <a:r>
              <a:rPr lang="ko-KR" altLang="en-US"/>
              <a:t>가지가 있다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대기핸들을 어떤 스레드에서 소용하고 있지 않다면 </a:t>
            </a:r>
            <a:r>
              <a:rPr lang="en-US" altLang="ko-KR"/>
              <a:t>'</a:t>
            </a:r>
            <a:r>
              <a:rPr lang="ko-KR" altLang="en-US"/>
              <a:t>시그널 상태</a:t>
            </a:r>
            <a:r>
              <a:rPr lang="en-US" altLang="ko-KR"/>
              <a:t>', </a:t>
            </a:r>
            <a:br>
              <a:rPr lang="en-US" altLang="ko-KR"/>
            </a:br>
            <a:r>
              <a:rPr lang="ko-KR" altLang="en-US"/>
              <a:t>소유하고 있다면 </a:t>
            </a:r>
            <a:r>
              <a:rPr lang="en-US" altLang="ko-KR"/>
              <a:t>'</a:t>
            </a:r>
            <a:r>
              <a:rPr lang="ko-KR" altLang="en-US"/>
              <a:t>비 시그널 상태</a:t>
            </a:r>
            <a:r>
              <a:rPr lang="en-US" altLang="ko-KR"/>
              <a:t>'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WaitHandle.WaitOne </a:t>
            </a:r>
            <a:r>
              <a:rPr lang="ko-KR" altLang="en-US"/>
              <a:t>메소드를 사용하면 대기 핸들이 시그널 상태가 될 때까지 스레드를 블럭한다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/>
              <a:t>WaitHandle</a:t>
            </a:r>
            <a:r>
              <a:rPr lang="ko-KR" altLang="en-US"/>
              <a:t>에서 파생된 클래스로 </a:t>
            </a:r>
            <a:r>
              <a:rPr lang="en-US" altLang="ko-KR"/>
              <a:t>ManualResetEvent, AutoResetEvent, Mutex</a:t>
            </a:r>
            <a:r>
              <a:rPr lang="ko-KR" altLang="en-US"/>
              <a:t>가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0098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571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ManualResetEvent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380932" y="987911"/>
            <a:ext cx="763284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class Class1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private static System.Threading.ManualResetEvent manualEvent;</a:t>
            </a:r>
          </a:p>
          <a:p>
            <a:endParaRPr lang="en-US" altLang="ko-KR"/>
          </a:p>
          <a:p>
            <a:r>
              <a:rPr lang="en-US" altLang="ko-KR"/>
              <a:t>    public static void Main()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// </a:t>
            </a:r>
            <a:r>
              <a:rPr lang="ko-KR" altLang="en-US"/>
              <a:t>비 시그널 상태로 </a:t>
            </a:r>
            <a:r>
              <a:rPr lang="en-US" altLang="ko-KR"/>
              <a:t>ManualResetEvent </a:t>
            </a:r>
            <a:r>
              <a:rPr lang="ko-KR" altLang="en-US"/>
              <a:t>오브젝트를 만든다</a:t>
            </a:r>
          </a:p>
          <a:p>
            <a:r>
              <a:rPr lang="ko-KR" altLang="en-US"/>
              <a:t>        </a:t>
            </a:r>
            <a:r>
              <a:rPr lang="en-US" altLang="ko-KR"/>
              <a:t>manualEvent = new System.Threading.ManualResetEvent(false);</a:t>
            </a:r>
          </a:p>
          <a:p>
            <a:endParaRPr lang="en-US" altLang="ko-KR"/>
          </a:p>
          <a:p>
            <a:r>
              <a:rPr lang="en-US" altLang="ko-KR"/>
              <a:t>        var t = new Thread( ThreadStart(DoSomething) ) ;</a:t>
            </a:r>
          </a:p>
          <a:p>
            <a:r>
              <a:rPr lang="en-US" altLang="ko-KR"/>
              <a:t>        t.Start();</a:t>
            </a:r>
          </a:p>
          <a:p>
            <a:endParaRPr lang="en-US" altLang="ko-KR"/>
          </a:p>
          <a:p>
            <a:r>
              <a:rPr lang="en-US" altLang="ko-KR"/>
              <a:t>        Console.WriteLine("Enter </a:t>
            </a:r>
            <a:r>
              <a:rPr lang="ko-KR" altLang="en-US"/>
              <a:t>키를 눌러주세요</a:t>
            </a:r>
            <a:r>
              <a:rPr lang="en-US" altLang="ko-KR"/>
              <a:t>");</a:t>
            </a:r>
          </a:p>
          <a:p>
            <a:r>
              <a:rPr lang="en-US" altLang="ko-KR"/>
              <a:t>        Console.ReadLine();</a:t>
            </a:r>
          </a:p>
          <a:p>
            <a:endParaRPr lang="en-US" altLang="ko-KR"/>
          </a:p>
          <a:p>
            <a:r>
              <a:rPr lang="en-US" altLang="ko-KR"/>
              <a:t>        // </a:t>
            </a:r>
            <a:r>
              <a:rPr lang="ko-KR" altLang="en-US"/>
              <a:t>시그널 상태로 바꾼다</a:t>
            </a:r>
          </a:p>
          <a:p>
            <a:r>
              <a:rPr lang="ko-KR" altLang="en-US"/>
              <a:t>        </a:t>
            </a:r>
            <a:r>
              <a:rPr lang="en-US" altLang="ko-KR"/>
              <a:t>manualEvent.Set();</a:t>
            </a:r>
          </a:p>
          <a:p>
            <a:endParaRPr lang="en-US" altLang="ko-KR"/>
          </a:p>
          <a:p>
            <a:r>
              <a:rPr lang="en-US" altLang="ko-KR"/>
              <a:t>        Console.WriteLine("</a:t>
            </a:r>
            <a:r>
              <a:rPr lang="ko-KR" altLang="en-US"/>
              <a:t>메인스레드 종료</a:t>
            </a:r>
            <a:r>
              <a:rPr lang="en-US" altLang="ko-KR"/>
              <a:t>");</a:t>
            </a:r>
          </a:p>
          <a:p>
            <a:r>
              <a:rPr lang="en-US" altLang="ko-KR"/>
              <a:t>        Console.ReadLine();</a:t>
            </a:r>
          </a:p>
          <a:p>
            <a:r>
              <a:rPr lang="en-US" altLang="ko-KR"/>
              <a:t>    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6772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80932" y="987911"/>
            <a:ext cx="76328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/>
          </a:p>
          <a:p>
            <a:r>
              <a:rPr lang="en-US" altLang="ko-KR"/>
              <a:t>    private static void DoSomething()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Console.WriteLine("</a:t>
            </a:r>
            <a:r>
              <a:rPr lang="ko-KR" altLang="en-US"/>
              <a:t>워커 스레드 시작</a:t>
            </a:r>
            <a:r>
              <a:rPr lang="en-US" altLang="ko-KR"/>
              <a:t>");</a:t>
            </a:r>
          </a:p>
          <a:p>
            <a:endParaRPr lang="en-US" altLang="ko-KR"/>
          </a:p>
          <a:p>
            <a:r>
              <a:rPr lang="en-US" altLang="ko-KR"/>
              <a:t>        //</a:t>
            </a:r>
            <a:r>
              <a:rPr lang="ko-KR" altLang="en-US"/>
              <a:t>시그널 상태가 될 때까지 스레드를 블럭한다</a:t>
            </a:r>
          </a:p>
          <a:p>
            <a:r>
              <a:rPr lang="ko-KR" altLang="en-US"/>
              <a:t>        </a:t>
            </a:r>
            <a:r>
              <a:rPr lang="en-US" altLang="ko-KR"/>
              <a:t>manualEvent.WaitOne();</a:t>
            </a:r>
          </a:p>
          <a:p>
            <a:endParaRPr lang="en-US" altLang="ko-KR"/>
          </a:p>
          <a:p>
            <a:r>
              <a:rPr lang="en-US" altLang="ko-KR"/>
              <a:t>        Console.WriteLine("</a:t>
            </a:r>
            <a:r>
              <a:rPr lang="ko-KR" altLang="en-US"/>
              <a:t>워커 스레드 종료</a:t>
            </a:r>
            <a:r>
              <a:rPr lang="en-US" altLang="ko-KR"/>
              <a:t>");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0098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571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AutoResetEvent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296346" y="1124744"/>
            <a:ext cx="77768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class Class1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private static System.Threading.AutoResetEvent autoEvent1;</a:t>
            </a:r>
          </a:p>
          <a:p>
            <a:r>
              <a:rPr lang="en-US" altLang="ko-KR"/>
              <a:t>    private static System.Threading.AutoResetEvent autoEvent2;</a:t>
            </a:r>
          </a:p>
          <a:p>
            <a:endParaRPr lang="en-US" altLang="ko-KR"/>
          </a:p>
          <a:p>
            <a:r>
              <a:rPr lang="en-US" altLang="ko-KR"/>
              <a:t>    public static void Main()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// </a:t>
            </a:r>
            <a:r>
              <a:rPr lang="ko-KR" altLang="en-US"/>
              <a:t>비 시그널 상태로 </a:t>
            </a:r>
            <a:r>
              <a:rPr lang="en-US" altLang="ko-KR"/>
              <a:t>ManualResetEvent </a:t>
            </a:r>
            <a:r>
              <a:rPr lang="ko-KR" altLang="en-US"/>
              <a:t>오브젝트를 만든다</a:t>
            </a:r>
          </a:p>
          <a:p>
            <a:r>
              <a:rPr lang="ko-KR" altLang="en-US"/>
              <a:t>        </a:t>
            </a:r>
            <a:r>
              <a:rPr lang="en-US" altLang="ko-KR"/>
              <a:t>autoEvent1 = new System.Threading.AutoResetEvent(false);</a:t>
            </a:r>
          </a:p>
          <a:p>
            <a:r>
              <a:rPr lang="en-US" altLang="ko-KR"/>
              <a:t>        autoEvent2 = new System.Threading.AutoResetEvent(false);</a:t>
            </a:r>
          </a:p>
          <a:p>
            <a:endParaRPr lang="en-US" altLang="ko-KR"/>
          </a:p>
          <a:p>
            <a:r>
              <a:rPr lang="en-US" altLang="ko-KR"/>
              <a:t>        // </a:t>
            </a:r>
            <a:r>
              <a:rPr lang="ko-KR" altLang="en-US"/>
              <a:t>스레드를 </a:t>
            </a:r>
            <a:r>
              <a:rPr lang="en-US" altLang="ko-KR"/>
              <a:t>2</a:t>
            </a:r>
            <a:r>
              <a:rPr lang="ko-KR" altLang="en-US"/>
              <a:t>개 만들고 시작한다</a:t>
            </a:r>
            <a:endParaRPr lang="ja-JP" altLang="en-US"/>
          </a:p>
          <a:p>
            <a:r>
              <a:rPr lang="ja-JP" altLang="en-US"/>
              <a:t>        </a:t>
            </a:r>
            <a:r>
              <a:rPr lang="en-US" altLang="ko-KR"/>
              <a:t>var t1 = new Thread(new ThreadStart(DoSomething1));</a:t>
            </a:r>
          </a:p>
          <a:p>
            <a:r>
              <a:rPr lang="en-US" altLang="ko-KR"/>
              <a:t>        var t2 = new Thread(new ThreadStart(DoSomething2));</a:t>
            </a:r>
          </a:p>
          <a:p>
            <a:r>
              <a:rPr lang="en-US" altLang="ko-KR"/>
              <a:t>        t1.Start();</a:t>
            </a:r>
          </a:p>
          <a:p>
            <a:r>
              <a:rPr lang="en-US" altLang="ko-KR"/>
              <a:t>        t2.Start();</a:t>
            </a:r>
          </a:p>
          <a:p>
            <a:endParaRPr lang="en-US" altLang="ko-KR"/>
          </a:p>
          <a:p>
            <a:r>
              <a:rPr lang="en-US" altLang="ko-KR"/>
              <a:t>        // manualEvent1</a:t>
            </a:r>
            <a:r>
              <a:rPr lang="ko-KR" altLang="en-US"/>
              <a:t>를 시그널 상태로 한다</a:t>
            </a:r>
            <a:endParaRPr lang="ja-JP" altLang="en-US"/>
          </a:p>
          <a:p>
            <a:r>
              <a:rPr lang="ja-JP" altLang="en-US"/>
              <a:t>        </a:t>
            </a:r>
            <a:r>
              <a:rPr lang="en-US" altLang="ko-KR"/>
              <a:t>autoEvent1.Set();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0098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96346" y="692696"/>
            <a:ext cx="77768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        Console.ReadLine();</a:t>
            </a:r>
          </a:p>
          <a:p>
            <a:r>
              <a:rPr lang="en-US" altLang="ko-KR"/>
              <a:t>    }</a:t>
            </a:r>
          </a:p>
          <a:p>
            <a:endParaRPr lang="en-US" altLang="ko-KR"/>
          </a:p>
          <a:p>
            <a:r>
              <a:rPr lang="en-US" altLang="ko-KR"/>
              <a:t>    // </a:t>
            </a:r>
            <a:r>
              <a:rPr lang="ko-KR" altLang="en-US"/>
              <a:t>다른 스레드에서 실행하는 메소드 </a:t>
            </a:r>
            <a:r>
              <a:rPr lang="en-US" altLang="ko-KR"/>
              <a:t>1</a:t>
            </a:r>
            <a:endParaRPr lang="en-US" altLang="ja-JP"/>
          </a:p>
          <a:p>
            <a:r>
              <a:rPr lang="en-US" altLang="ja-JP"/>
              <a:t>    </a:t>
            </a:r>
            <a:r>
              <a:rPr lang="en-US" altLang="ko-KR"/>
              <a:t>private static void DoSomething1()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for (int i = 0; i &lt; 10; i++)</a:t>
            </a:r>
          </a:p>
          <a:p>
            <a:r>
              <a:rPr lang="en-US" altLang="ko-KR"/>
              <a:t>        {</a:t>
            </a:r>
          </a:p>
          <a:p>
            <a:r>
              <a:rPr lang="en-US" altLang="ko-KR"/>
              <a:t>            // manualEvent1</a:t>
            </a:r>
            <a:r>
              <a:rPr lang="ko-KR" altLang="en-US"/>
              <a:t>가 시그널 상태가 될 때까지 스레드를 블럭</a:t>
            </a:r>
            <a:endParaRPr lang="ja-JP" altLang="en-US"/>
          </a:p>
          <a:p>
            <a:r>
              <a:rPr lang="ja-JP" altLang="en-US"/>
              <a:t>            </a:t>
            </a:r>
            <a:r>
              <a:rPr lang="en-US" altLang="ko-KR"/>
              <a:t>autoEvent1.WaitOne();</a:t>
            </a:r>
          </a:p>
          <a:p>
            <a:endParaRPr lang="en-US" altLang="ko-KR"/>
          </a:p>
          <a:p>
            <a:r>
              <a:rPr lang="en-US" altLang="ko-KR"/>
              <a:t>            Console.WriteLine("1");</a:t>
            </a:r>
          </a:p>
          <a:p>
            <a:endParaRPr lang="en-US" altLang="ko-KR"/>
          </a:p>
          <a:p>
            <a:r>
              <a:rPr lang="en-US" altLang="ko-KR"/>
              <a:t>            // manualEvent2</a:t>
            </a:r>
            <a:r>
              <a:rPr lang="ko-KR" altLang="en-US"/>
              <a:t>를 시그널 상태로 한다</a:t>
            </a:r>
            <a:endParaRPr lang="ja-JP" altLang="en-US"/>
          </a:p>
          <a:p>
            <a:r>
              <a:rPr lang="ja-JP" altLang="en-US"/>
              <a:t>            </a:t>
            </a:r>
            <a:r>
              <a:rPr lang="en-US" altLang="ko-KR"/>
              <a:t>autoEvent2.Set();</a:t>
            </a:r>
          </a:p>
          <a:p>
            <a:r>
              <a:rPr lang="en-US" altLang="ko-KR"/>
              <a:t>        }</a:t>
            </a:r>
          </a:p>
          <a:p>
            <a:r>
              <a:rPr lang="en-US" altLang="ko-KR"/>
              <a:t>    }</a:t>
            </a:r>
          </a:p>
          <a:p>
            <a:endParaRPr lang="en-US" altLang="ko-KR"/>
          </a:p>
          <a:p>
            <a:r>
              <a:rPr lang="en-US" altLang="ko-KR"/>
              <a:t>  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2547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96346" y="692696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/>
          </a:p>
          <a:p>
            <a:r>
              <a:rPr lang="en-US" altLang="ko-KR"/>
              <a:t>    // </a:t>
            </a:r>
            <a:r>
              <a:rPr lang="ko-KR" altLang="en-US"/>
              <a:t>다른 스레드에서 실행하는 스레드 </a:t>
            </a:r>
            <a:r>
              <a:rPr lang="en-US" altLang="ko-KR"/>
              <a:t>2</a:t>
            </a:r>
            <a:endParaRPr lang="en-US" altLang="ja-JP"/>
          </a:p>
          <a:p>
            <a:r>
              <a:rPr lang="en-US" altLang="ja-JP"/>
              <a:t>    </a:t>
            </a:r>
            <a:r>
              <a:rPr lang="en-US" altLang="ko-KR"/>
              <a:t>private static void DoSomething2()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for (int i = 0; i &lt; 10; i++)</a:t>
            </a:r>
          </a:p>
          <a:p>
            <a:r>
              <a:rPr lang="en-US" altLang="ko-KR"/>
              <a:t>        {</a:t>
            </a:r>
          </a:p>
          <a:p>
            <a:r>
              <a:rPr lang="en-US" altLang="ko-KR"/>
              <a:t>            // manualEvent2</a:t>
            </a:r>
            <a:r>
              <a:rPr lang="ko-KR" altLang="en-US"/>
              <a:t>가 시그널 상태가 될 때까지 스레드를 블럭</a:t>
            </a:r>
            <a:endParaRPr lang="ja-JP" altLang="en-US"/>
          </a:p>
          <a:p>
            <a:r>
              <a:rPr lang="ja-JP" altLang="en-US"/>
              <a:t>            </a:t>
            </a:r>
            <a:r>
              <a:rPr lang="en-US" altLang="ko-KR"/>
              <a:t>autoEvent2.WaitOne();</a:t>
            </a:r>
          </a:p>
          <a:p>
            <a:endParaRPr lang="en-US" altLang="ko-KR"/>
          </a:p>
          <a:p>
            <a:r>
              <a:rPr lang="en-US" altLang="ko-KR"/>
              <a:t>            Console.WriteLine("2");</a:t>
            </a:r>
          </a:p>
          <a:p>
            <a:endParaRPr lang="en-US" altLang="ko-KR"/>
          </a:p>
          <a:p>
            <a:r>
              <a:rPr lang="en-US" altLang="ko-KR"/>
              <a:t>            // manualEvent1</a:t>
            </a:r>
            <a:r>
              <a:rPr lang="ko-KR" altLang="en-US"/>
              <a:t>을 시그널 상태로 한다</a:t>
            </a:r>
            <a:endParaRPr lang="ja-JP" altLang="en-US"/>
          </a:p>
          <a:p>
            <a:r>
              <a:rPr lang="ja-JP" altLang="en-US"/>
              <a:t>            </a:t>
            </a:r>
            <a:r>
              <a:rPr lang="en-US" altLang="ko-KR"/>
              <a:t>autoEvent1.Set();</a:t>
            </a:r>
          </a:p>
          <a:p>
            <a:r>
              <a:rPr lang="en-US" altLang="ko-KR"/>
              <a:t>        }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2466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052736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/>
              <a:t>ManualResetEvent, AutoResetEvent, </a:t>
            </a:r>
          </a:p>
          <a:p>
            <a:r>
              <a:rPr lang="en-US" altLang="ko-KR" sz="4800"/>
              <a:t>Mutex </a:t>
            </a:r>
          </a:p>
          <a:p>
            <a:r>
              <a:rPr lang="ko-KR" altLang="en-US" sz="4800"/>
              <a:t>클래스는 </a:t>
            </a:r>
            <a:r>
              <a:rPr lang="en-US" altLang="ko-KR" sz="4800"/>
              <a:t>Win32 </a:t>
            </a:r>
            <a:r>
              <a:rPr lang="ko-KR" altLang="en-US" sz="4800"/>
              <a:t>동기 핸들을 캡슐화 한 것으로 </a:t>
            </a:r>
            <a:r>
              <a:rPr lang="en-US" altLang="ko-KR" sz="4800"/>
              <a:t>Monitor</a:t>
            </a:r>
            <a:r>
              <a:rPr lang="ko-KR" altLang="en-US" sz="4800"/>
              <a:t>에 비해서 성능이 나쁘다</a:t>
            </a:r>
          </a:p>
        </p:txBody>
      </p:sp>
    </p:spTree>
    <p:extLst>
      <p:ext uri="{BB962C8B-B14F-4D97-AF65-F5344CB8AC3E}">
        <p14:creationId xmlns:p14="http://schemas.microsoft.com/office/powerpoint/2010/main" val="35053605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571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Interlocked</a:t>
            </a:r>
            <a:endParaRPr lang="ko-KR" altLang="en-US" sz="3600" b="1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05" y="1052736"/>
            <a:ext cx="8168557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835696" y="6334780"/>
            <a:ext cx="51845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hlinkClick r:id="rId3"/>
              </a:rPr>
              <a:t>http://msdn.microsoft.com/ja-jp/library/system.threading.interlocked(v=vs.110).aspx</a:t>
            </a:r>
            <a:r>
              <a:rPr lang="en-US" altLang="ko-KR" sz="1000"/>
              <a:t>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552663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196752"/>
            <a:ext cx="8031791" cy="275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47664" y="4437112"/>
            <a:ext cx="51845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hlinkClick r:id="rId3"/>
              </a:rPr>
              <a:t>http://msdn.microsoft.com/ja-jp/library/system.threading.interlocked(v=vs.110).aspx</a:t>
            </a:r>
            <a:r>
              <a:rPr lang="en-US" altLang="ko-KR" sz="1000"/>
              <a:t>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5526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852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기본 스레드 만들기 </a:t>
            </a:r>
            <a:r>
              <a:rPr lang="en-US" altLang="ko-KR" b="1"/>
              <a:t>- </a:t>
            </a:r>
            <a:r>
              <a:rPr lang="ko-KR" altLang="en-US" b="1"/>
              <a:t>스레드 함수에 인자를 전달하는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6346" y="1196752"/>
            <a:ext cx="619268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bool IsRunningThread = false;</a:t>
            </a:r>
          </a:p>
          <a:p>
            <a:r>
              <a:rPr lang="en-US" altLang="ko-KR"/>
              <a:t>protected System.Threading.Thread Thread1;</a:t>
            </a:r>
          </a:p>
          <a:p>
            <a:r>
              <a:rPr lang="en-US" altLang="ko-KR"/>
              <a:t>....</a:t>
            </a:r>
          </a:p>
          <a:p>
            <a:endParaRPr lang="en-US" altLang="ko-KR"/>
          </a:p>
          <a:p>
            <a:r>
              <a:rPr lang="en-US" altLang="ko-KR"/>
              <a:t>IsRunningThread = true;</a:t>
            </a:r>
          </a:p>
          <a:p>
            <a:r>
              <a:rPr lang="en-US" altLang="ko-KR"/>
              <a:t>Thread1 = new System.Threading.Thread(ThreadFunc);</a:t>
            </a:r>
          </a:p>
          <a:p>
            <a:r>
              <a:rPr lang="en-US" altLang="ko-KR"/>
              <a:t>int value = 1;</a:t>
            </a:r>
          </a:p>
          <a:p>
            <a:r>
              <a:rPr lang="en-US" altLang="ko-KR" b="1"/>
              <a:t>Thread1.Start(value)</a:t>
            </a:r>
            <a:r>
              <a:rPr lang="en-US" altLang="ko-KR"/>
              <a:t>;</a:t>
            </a:r>
          </a:p>
          <a:p>
            <a:r>
              <a:rPr lang="en-US" altLang="ko-KR"/>
              <a:t>....</a:t>
            </a:r>
          </a:p>
          <a:p>
            <a:endParaRPr lang="en-US" altLang="ko-KR"/>
          </a:p>
          <a:p>
            <a:r>
              <a:rPr lang="en-US" altLang="ko-KR"/>
              <a:t>protected void </a:t>
            </a:r>
            <a:r>
              <a:rPr lang="en-US" altLang="ko-KR" b="1"/>
              <a:t>ThreadFunc(object parameter)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	</a:t>
            </a:r>
            <a:r>
              <a:rPr lang="en-US" altLang="ko-KR" b="1"/>
              <a:t>var value = (int)parameter;</a:t>
            </a:r>
          </a:p>
          <a:p>
            <a:r>
              <a:rPr lang="en-US" altLang="ko-KR"/>
              <a:t>	</a:t>
            </a:r>
          </a:p>
          <a:p>
            <a:r>
              <a:rPr lang="en-US" altLang="ko-KR"/>
              <a:t>	while (IsRunningThread)</a:t>
            </a:r>
          </a:p>
          <a:p>
            <a:r>
              <a:rPr lang="en-US" altLang="ko-KR"/>
              <a:t>	{</a:t>
            </a:r>
          </a:p>
          <a:p>
            <a:r>
              <a:rPr lang="en-US" altLang="ko-KR"/>
              <a:t>		......</a:t>
            </a:r>
          </a:p>
          <a:p>
            <a:r>
              <a:rPr lang="en-US" altLang="ko-KR"/>
              <a:t>	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571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ReaderWriterLock</a:t>
            </a:r>
            <a:endParaRPr lang="ko-KR" altLang="en-US" sz="3600" b="1"/>
          </a:p>
        </p:txBody>
      </p:sp>
      <p:sp>
        <p:nvSpPr>
          <p:cNvPr id="3" name="TextBox 2"/>
          <p:cNvSpPr txBox="1"/>
          <p:nvPr/>
        </p:nvSpPr>
        <p:spPr>
          <a:xfrm>
            <a:off x="395536" y="1340768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복수의 스레드에서 공유 리소스를 사용할 때 읽기는 복수의 스레드 접근을 허용하고</a:t>
            </a:r>
            <a:r>
              <a:rPr lang="en-US" altLang="ko-KR"/>
              <a:t>, </a:t>
            </a:r>
            <a:r>
              <a:rPr lang="ko-KR" altLang="en-US"/>
              <a:t>쓰기에는 하나의 스레드만을 허용할 때는 </a:t>
            </a:r>
            <a:r>
              <a:rPr lang="en-US" altLang="ko-KR"/>
              <a:t>ReaderWriterLock</a:t>
            </a:r>
            <a:r>
              <a:rPr lang="ko-KR" altLang="en-US"/>
              <a:t>이 아주 효율적이다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읽기는 빈번한데</a:t>
            </a:r>
            <a:r>
              <a:rPr lang="en-US" altLang="ko-KR"/>
              <a:t>, </a:t>
            </a:r>
            <a:r>
              <a:rPr lang="ko-KR" altLang="en-US"/>
              <a:t>쓰기는 간혹 있는 경우라면 아주 좋다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094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620688"/>
            <a:ext cx="770485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class Class1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 private static System.Threading.ReaderWriterLock rwl =</a:t>
            </a:r>
          </a:p>
          <a:p>
            <a:r>
              <a:rPr lang="en-US" altLang="ko-KR" sz="1400"/>
              <a:t>        new System.Threading.ReaderWriterLock();</a:t>
            </a:r>
          </a:p>
          <a:p>
            <a:r>
              <a:rPr lang="en-US" altLang="ko-KR" sz="1400"/>
              <a:t>    private static string resource = "0123456789";</a:t>
            </a:r>
          </a:p>
          <a:p>
            <a:endParaRPr lang="en-US" altLang="ko-KR" sz="1400"/>
          </a:p>
          <a:p>
            <a:r>
              <a:rPr lang="en-US" altLang="ko-KR" sz="1400"/>
              <a:t>    public static void Main()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ja-JP" sz="1400"/>
              <a:t>        // </a:t>
            </a:r>
            <a:r>
              <a:rPr lang="ko-KR" altLang="en-US" sz="1400"/>
              <a:t>스레드 중 반은 공유 리소스에서 읽기 메소드를</a:t>
            </a:r>
            <a:endParaRPr lang="ja-JP" altLang="en-US" sz="1400"/>
          </a:p>
          <a:p>
            <a:r>
              <a:rPr lang="ja-JP" altLang="en-US" sz="1400"/>
              <a:t>        </a:t>
            </a:r>
            <a:r>
              <a:rPr lang="en-US" altLang="ja-JP" sz="1400"/>
              <a:t>// </a:t>
            </a:r>
            <a:r>
              <a:rPr lang="ko-KR" altLang="en-US" sz="1400"/>
              <a:t>나머지 반은 공유리소스에서 쓰기 메소드를 실행</a:t>
            </a:r>
            <a:endParaRPr lang="ja-JP" altLang="en-US" sz="1400"/>
          </a:p>
          <a:p>
            <a:r>
              <a:rPr lang="ja-JP" altLang="en-US" sz="1400"/>
              <a:t>        </a:t>
            </a:r>
            <a:r>
              <a:rPr lang="en-US" altLang="ko-KR" sz="1400"/>
              <a:t>for (int i = 0; i &lt; 200; i++)</a:t>
            </a:r>
          </a:p>
          <a:p>
            <a:r>
              <a:rPr lang="en-US" altLang="ko-KR" sz="1400"/>
              <a:t>        {</a:t>
            </a:r>
          </a:p>
          <a:p>
            <a:r>
              <a:rPr lang="en-US" altLang="ko-KR" sz="1400"/>
              <a:t>            if (i % 2 == 0)</a:t>
            </a:r>
          </a:p>
          <a:p>
            <a:r>
              <a:rPr lang="en-US" altLang="ko-KR" sz="1400"/>
              <a:t>            {</a:t>
            </a:r>
          </a:p>
          <a:p>
            <a:r>
              <a:rPr lang="en-US" altLang="ko-KR" sz="1400"/>
              <a:t>                (new System.Threading.Thread(</a:t>
            </a:r>
          </a:p>
          <a:p>
            <a:r>
              <a:rPr lang="en-US" altLang="ko-KR" sz="1400"/>
              <a:t>                    new System.Threading.ThreadStart(</a:t>
            </a:r>
          </a:p>
          <a:p>
            <a:r>
              <a:rPr lang="en-US" altLang="ko-KR" sz="1400"/>
              <a:t>                    ReadFromResource))).Start();</a:t>
            </a:r>
          </a:p>
          <a:p>
            <a:r>
              <a:rPr lang="en-US" altLang="ko-KR" sz="1400"/>
              <a:t>            }</a:t>
            </a:r>
          </a:p>
          <a:p>
            <a:r>
              <a:rPr lang="en-US" altLang="ko-KR" sz="1400"/>
              <a:t>            else</a:t>
            </a:r>
          </a:p>
          <a:p>
            <a:r>
              <a:rPr lang="en-US" altLang="ko-KR" sz="1400"/>
              <a:t>            {</a:t>
            </a:r>
          </a:p>
          <a:p>
            <a:r>
              <a:rPr lang="en-US" altLang="ko-KR" sz="1400"/>
              <a:t>                (new System.Threading.Thread(</a:t>
            </a:r>
          </a:p>
          <a:p>
            <a:r>
              <a:rPr lang="en-US" altLang="ko-KR" sz="1400"/>
              <a:t>                    new System.Threading.ThreadStart(</a:t>
            </a:r>
          </a:p>
          <a:p>
            <a:r>
              <a:rPr lang="en-US" altLang="ko-KR" sz="1400"/>
              <a:t>                    WriteToResource))).Start();</a:t>
            </a:r>
          </a:p>
          <a:p>
            <a:r>
              <a:rPr lang="en-US" altLang="ko-KR" sz="1400"/>
              <a:t>            }</a:t>
            </a:r>
          </a:p>
          <a:p>
            <a:r>
              <a:rPr lang="en-US" altLang="ko-KR" sz="1400"/>
              <a:t>        }</a:t>
            </a:r>
          </a:p>
          <a:p>
            <a:endParaRPr lang="en-US" altLang="ko-KR" sz="1400"/>
          </a:p>
          <a:p>
            <a:r>
              <a:rPr lang="en-US" altLang="ko-KR" sz="1400"/>
              <a:t>        Console.ReadLine();</a:t>
            </a:r>
          </a:p>
          <a:p>
            <a:r>
              <a:rPr lang="en-US" altLang="ko-KR" sz="140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499337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517803"/>
            <a:ext cx="770485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    private static void ReadFromResource()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/>
              <a:t>        // </a:t>
            </a:r>
            <a:r>
              <a:rPr lang="ko-KR" altLang="en-US" sz="1400"/>
              <a:t>리더 락을 얻는다</a:t>
            </a:r>
          </a:p>
          <a:p>
            <a:r>
              <a:rPr lang="ko-KR" altLang="en-US" sz="1400"/>
              <a:t>        </a:t>
            </a:r>
            <a:r>
              <a:rPr lang="en-US" altLang="ko-KR" sz="1400"/>
              <a:t>rwl.AcquireReaderLock(System.Threading.Timeout.Infinite);</a:t>
            </a:r>
          </a:p>
          <a:p>
            <a:endParaRPr lang="en-US" altLang="ko-KR" sz="1400"/>
          </a:p>
          <a:p>
            <a:r>
              <a:rPr lang="en-US" altLang="ko-KR" sz="1400"/>
              <a:t>        // </a:t>
            </a:r>
            <a:r>
              <a:rPr lang="ko-KR" altLang="en-US" sz="1400"/>
              <a:t>공유 리소스에서 읽기는 스레드 세이프</a:t>
            </a:r>
            <a:endParaRPr lang="ja-JP" altLang="en-US" sz="1400"/>
          </a:p>
          <a:p>
            <a:r>
              <a:rPr lang="ja-JP" altLang="en-US" sz="1400"/>
              <a:t>        </a:t>
            </a:r>
            <a:r>
              <a:rPr lang="en-US" altLang="ko-KR" sz="1400"/>
              <a:t>Console.WriteLine(resource);</a:t>
            </a:r>
          </a:p>
          <a:p>
            <a:endParaRPr lang="en-US" altLang="ko-KR" sz="1400"/>
          </a:p>
          <a:p>
            <a:r>
              <a:rPr lang="en-US" altLang="ko-KR" sz="1400"/>
              <a:t>        // </a:t>
            </a:r>
            <a:r>
              <a:rPr lang="ko-KR" altLang="en-US" sz="1400"/>
              <a:t>락 카운드를 줄인다</a:t>
            </a:r>
            <a:r>
              <a:rPr lang="en-US" altLang="ko-KR" sz="1400"/>
              <a:t>. 0</a:t>
            </a:r>
            <a:r>
              <a:rPr lang="ko-KR" altLang="en-US" sz="1400"/>
              <a:t>이 되면 락이 풀린다</a:t>
            </a:r>
            <a:endParaRPr lang="ja-JP" altLang="en-US" sz="1400"/>
          </a:p>
          <a:p>
            <a:r>
              <a:rPr lang="ja-JP" altLang="en-US" sz="1400"/>
              <a:t>        </a:t>
            </a:r>
            <a:r>
              <a:rPr lang="en-US" altLang="ko-KR" sz="1400"/>
              <a:t>rwl.ReleaseReaderLock();</a:t>
            </a:r>
          </a:p>
          <a:p>
            <a:r>
              <a:rPr lang="en-US" altLang="ko-KR" sz="1400"/>
              <a:t>    }</a:t>
            </a:r>
          </a:p>
          <a:p>
            <a:endParaRPr lang="en-US" altLang="ko-KR" sz="1400"/>
          </a:p>
          <a:p>
            <a:r>
              <a:rPr lang="en-US" altLang="ko-KR" sz="1400"/>
              <a:t>    private static void WriteToResource()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/>
              <a:t>        // </a:t>
            </a:r>
            <a:r>
              <a:rPr lang="ko-KR" altLang="en-US" sz="1400"/>
              <a:t>라이터 락을 얻는다</a:t>
            </a:r>
          </a:p>
          <a:p>
            <a:r>
              <a:rPr lang="ko-KR" altLang="en-US" sz="1400"/>
              <a:t>        </a:t>
            </a:r>
            <a:r>
              <a:rPr lang="en-US" altLang="ko-KR" sz="1400"/>
              <a:t>rwl.AcquireWriterLock(System.Threading.Timeout.Infinite);</a:t>
            </a:r>
          </a:p>
          <a:p>
            <a:endParaRPr lang="en-US" altLang="ko-KR" sz="1400"/>
          </a:p>
          <a:p>
            <a:r>
              <a:rPr lang="en-US" altLang="ko-KR" sz="1400"/>
              <a:t>        // </a:t>
            </a:r>
            <a:r>
              <a:rPr lang="ko-KR" altLang="en-US" sz="1400"/>
              <a:t>공유 리소스에 쓰기</a:t>
            </a:r>
            <a:r>
              <a:rPr lang="en-US" altLang="ko-KR" sz="1400"/>
              <a:t>(</a:t>
            </a:r>
            <a:r>
              <a:rPr lang="ko-KR" altLang="en-US" sz="1400"/>
              <a:t>읽기도</a:t>
            </a:r>
            <a:r>
              <a:rPr lang="en-US" altLang="ko-KR" sz="1400"/>
              <a:t>)</a:t>
            </a:r>
            <a:r>
              <a:rPr lang="ko-KR" altLang="en-US" sz="1400"/>
              <a:t>가 스레드 세이프</a:t>
            </a:r>
            <a:endParaRPr lang="ja-JP" altLang="en-US" sz="1400"/>
          </a:p>
          <a:p>
            <a:r>
              <a:rPr lang="ja-JP" altLang="en-US" sz="1400"/>
              <a:t>        </a:t>
            </a:r>
            <a:r>
              <a:rPr lang="en-US" altLang="ko-KR" sz="1400"/>
              <a:t>string s = resource.Substring(0, 1);</a:t>
            </a:r>
          </a:p>
          <a:p>
            <a:r>
              <a:rPr lang="en-US" altLang="ko-KR" sz="1400"/>
              <a:t>        resource = resource.Substring(1);</a:t>
            </a:r>
          </a:p>
          <a:p>
            <a:r>
              <a:rPr lang="en-US" altLang="ko-KR" sz="1400"/>
              <a:t>        System.Threading.Thread.Sleep(1);</a:t>
            </a:r>
          </a:p>
          <a:p>
            <a:r>
              <a:rPr lang="en-US" altLang="ko-KR" sz="1400"/>
              <a:t>        resource += s;</a:t>
            </a:r>
          </a:p>
          <a:p>
            <a:endParaRPr lang="en-US" altLang="ko-KR" sz="1400"/>
          </a:p>
          <a:p>
            <a:r>
              <a:rPr lang="en-US" altLang="ko-KR" sz="1400"/>
              <a:t>        // </a:t>
            </a:r>
            <a:r>
              <a:rPr lang="ko-KR" altLang="en-US" sz="1400"/>
              <a:t>라이터 락 카운트를 줄인다</a:t>
            </a:r>
            <a:r>
              <a:rPr lang="en-US" altLang="ko-KR" sz="1400"/>
              <a:t>. 0</a:t>
            </a:r>
            <a:r>
              <a:rPr lang="ko-KR" altLang="en-US" sz="1400"/>
              <a:t>이 되면 락이 풀린다</a:t>
            </a:r>
            <a:endParaRPr lang="ja-JP" altLang="en-US" sz="1400"/>
          </a:p>
          <a:p>
            <a:r>
              <a:rPr lang="en-US" altLang="ko-KR" sz="1400"/>
              <a:t>        rwl.ReleaseWriterLock();</a:t>
            </a:r>
          </a:p>
          <a:p>
            <a:r>
              <a:rPr lang="en-US" altLang="ko-KR" sz="1400"/>
              <a:t>   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5776644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6" y="332656"/>
            <a:ext cx="571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Synchronized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389044" y="1271625"/>
            <a:ext cx="87549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// </a:t>
            </a:r>
            <a:r>
              <a:rPr lang="ko-KR" altLang="en-US"/>
              <a:t>스레드 세이프하지 않은 </a:t>
            </a:r>
            <a:r>
              <a:rPr lang="en-US" altLang="ko-KR"/>
              <a:t>ArrayList </a:t>
            </a:r>
            <a:r>
              <a:rPr lang="ko-KR" altLang="en-US"/>
              <a:t>오브젝트를 만든다</a:t>
            </a:r>
            <a:r>
              <a:rPr lang="en-US" altLang="ko-KR"/>
              <a:t>.</a:t>
            </a:r>
          </a:p>
          <a:p>
            <a:r>
              <a:rPr lang="en-US" altLang="ko-KR"/>
              <a:t>var al = new System.Collections.ArrayList();</a:t>
            </a:r>
          </a:p>
          <a:p>
            <a:endParaRPr lang="en-US" altLang="ko-KR"/>
          </a:p>
          <a:p>
            <a:r>
              <a:rPr lang="en-US" altLang="ko-KR"/>
              <a:t>// al</a:t>
            </a:r>
            <a:r>
              <a:rPr lang="ko-KR" altLang="en-US"/>
              <a:t>를 기초로한 스레드 세이프한 </a:t>
            </a:r>
            <a:r>
              <a:rPr lang="en-US" altLang="ko-KR"/>
              <a:t>ArrayList </a:t>
            </a:r>
            <a:r>
              <a:rPr lang="ko-KR" altLang="en-US"/>
              <a:t>랩퍼 만들기 </a:t>
            </a:r>
          </a:p>
          <a:p>
            <a:r>
              <a:rPr lang="en-US" altLang="ko-KR"/>
              <a:t>var syncdAl = System.Collections.ArrayList.Synchronized(al);</a:t>
            </a:r>
          </a:p>
          <a:p>
            <a:r>
              <a:rPr lang="ko-KR" altLang="en-US"/>
              <a:t>또는</a:t>
            </a:r>
            <a:endParaRPr lang="en-US" altLang="ko-KR"/>
          </a:p>
          <a:p>
            <a:r>
              <a:rPr lang="en-US" altLang="ko-KR"/>
              <a:t>var syncdAl = ArrayList.Synchronized(new ArrayList());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9226" y="3645024"/>
            <a:ext cx="68050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// syncdAl</a:t>
            </a:r>
            <a:r>
              <a:rPr lang="ko-KR" altLang="en-US"/>
              <a:t>로의 접근이 스레드 세이프한지 조사한다</a:t>
            </a:r>
            <a:r>
              <a:rPr lang="en-US" altLang="ko-KR"/>
              <a:t>.</a:t>
            </a:r>
          </a:p>
          <a:p>
            <a:r>
              <a:rPr lang="en-US" altLang="ko-KR"/>
              <a:t>if (syncdAl.IsSynchronized)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Console.WriteLine("syncdAl</a:t>
            </a:r>
            <a:r>
              <a:rPr lang="ko-KR" altLang="en-US"/>
              <a:t>는 스레드 세이프하다</a:t>
            </a:r>
            <a:r>
              <a:rPr lang="en-US" altLang="ko-KR"/>
              <a:t>.");</a:t>
            </a:r>
          </a:p>
          <a:p>
            <a:r>
              <a:rPr lang="en-US" altLang="ko-KR"/>
              <a:t>}</a:t>
            </a:r>
          </a:p>
          <a:p>
            <a:r>
              <a:rPr lang="en-US" altLang="ko-KR"/>
              <a:t>else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Console.WriteLine("syncdAl</a:t>
            </a:r>
            <a:r>
              <a:rPr lang="ko-KR" altLang="en-US"/>
              <a:t>는 스레드 세이프하지 않다</a:t>
            </a:r>
            <a:r>
              <a:rPr lang="en-US" altLang="ko-KR"/>
              <a:t>.");</a:t>
            </a:r>
          </a:p>
          <a:p>
            <a:r>
              <a:rPr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31742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SyncRoot</a:t>
            </a:r>
            <a:r>
              <a:rPr lang="ko-KR" altLang="en-US" sz="3600" b="1"/>
              <a:t>를 사용한 컬렉션 동기화</a:t>
            </a:r>
            <a:r>
              <a:rPr lang="en-US" altLang="ko-KR" sz="3600" b="1"/>
              <a:t>c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251520" y="1170032"/>
            <a:ext cx="655272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private static System.Collections.ArrayList syncdAl;</a:t>
            </a:r>
          </a:p>
          <a:p>
            <a:endParaRPr lang="en-US" altLang="ko-KR"/>
          </a:p>
          <a:p>
            <a:r>
              <a:rPr lang="en-US" altLang="ko-KR"/>
              <a:t>public static void Main()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syncdAl =System.Collections.ArrayList.Synchronized(</a:t>
            </a:r>
          </a:p>
          <a:p>
            <a:r>
              <a:rPr lang="en-US" altLang="ko-KR"/>
              <a:t>        new System.Collections.ArrayList());</a:t>
            </a:r>
          </a:p>
          <a:p>
            <a:endParaRPr lang="en-US" altLang="ko-KR"/>
          </a:p>
          <a:p>
            <a:r>
              <a:rPr lang="en-US" altLang="ko-KR"/>
              <a:t>    for (int i = 0; i &lt; 100; i++)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syncdAl.Add(i);</a:t>
            </a:r>
          </a:p>
          <a:p>
            <a:r>
              <a:rPr lang="en-US" altLang="ko-KR"/>
              <a:t>    }</a:t>
            </a:r>
          </a:p>
          <a:p>
            <a:endParaRPr lang="en-US" altLang="ko-KR"/>
          </a:p>
          <a:p>
            <a:r>
              <a:rPr lang="en-US" altLang="ko-KR"/>
              <a:t>    var t = new Thread(new ThreadStart(MyThread));</a:t>
            </a:r>
          </a:p>
          <a:p>
            <a:r>
              <a:rPr lang="en-US" altLang="ko-KR"/>
              <a:t>    t.Start();</a:t>
            </a:r>
          </a:p>
          <a:p>
            <a:endParaRPr lang="en-US" altLang="ko-KR"/>
          </a:p>
          <a:p>
            <a:r>
              <a:rPr lang="en-US" altLang="ko-KR"/>
              <a:t>    syncdAl.RemoveAt(0);</a:t>
            </a:r>
          </a:p>
          <a:p>
            <a:endParaRPr lang="en-US" altLang="ko-KR"/>
          </a:p>
          <a:p>
            <a:r>
              <a:rPr lang="en-US" altLang="ko-KR"/>
              <a:t>    Console.ReadLine();</a:t>
            </a:r>
          </a:p>
          <a:p>
            <a:r>
              <a:rPr lang="en-US" altLang="ko-KR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39565" y="2363282"/>
            <a:ext cx="2916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/>
              <a:t>syncdAl</a:t>
            </a:r>
            <a:r>
              <a:rPr lang="ko-KR" altLang="en-US" sz="1400" i="1"/>
              <a:t>은 컬렉션 열거에는 스레드 세이프하지 않다</a:t>
            </a:r>
            <a:r>
              <a:rPr lang="en-US" altLang="ko-KR" sz="1400" i="1"/>
              <a:t>.</a:t>
            </a:r>
            <a:endParaRPr lang="ko-KR" altLang="en-US" sz="1400" i="1"/>
          </a:p>
        </p:txBody>
      </p:sp>
    </p:spTree>
    <p:extLst>
      <p:ext uri="{BB962C8B-B14F-4D97-AF65-F5344CB8AC3E}">
        <p14:creationId xmlns:p14="http://schemas.microsoft.com/office/powerpoint/2010/main" val="25431154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7544" y="998341"/>
            <a:ext cx="70385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/>
          </a:p>
          <a:p>
            <a:r>
              <a:rPr lang="en-US" altLang="ko-KR"/>
              <a:t>private static void MyThread()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 lock(syncdAl.SyncRoot)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  foreach (int i in syncdAl)</a:t>
            </a:r>
          </a:p>
          <a:p>
            <a:r>
              <a:rPr lang="en-US" altLang="ko-KR"/>
              <a:t>        {</a:t>
            </a:r>
          </a:p>
          <a:p>
            <a:r>
              <a:rPr lang="en-US" altLang="ko-KR"/>
              <a:t>            Console.Write(i);</a:t>
            </a:r>
          </a:p>
          <a:p>
            <a:r>
              <a:rPr lang="en-US" altLang="ko-KR"/>
              <a:t>        }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850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ManualResetEventSlim</a:t>
            </a:r>
            <a:endParaRPr lang="ko-KR" altLang="en-US" sz="3600" b="1"/>
          </a:p>
        </p:txBody>
      </p:sp>
      <p:sp>
        <p:nvSpPr>
          <p:cNvPr id="2" name="직사각형 1"/>
          <p:cNvSpPr/>
          <p:nvPr/>
        </p:nvSpPr>
        <p:spPr>
          <a:xfrm>
            <a:off x="317444" y="1268760"/>
            <a:ext cx="828700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이미 </a:t>
            </a:r>
            <a:r>
              <a:rPr lang="en-US" altLang="ja-JP"/>
              <a:t>System.Threading.ManualResetEvent </a:t>
            </a:r>
            <a:r>
              <a:rPr lang="ko-KR" altLang="en-US"/>
              <a:t>클래스라는 것이 있다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ManualResetEventSlim</a:t>
            </a:r>
            <a:r>
              <a:rPr lang="ko-KR" altLang="en-US"/>
              <a:t>은 </a:t>
            </a:r>
            <a:r>
              <a:rPr lang="en-US" altLang="ja-JP"/>
              <a:t>ManualResetEvent</a:t>
            </a:r>
            <a:r>
              <a:rPr lang="ko-KR" altLang="en-US"/>
              <a:t>의 경량판이다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짧은 시간에 대기하는 경우는 이것을 이용하는 것이 성능에 더 좋다 </a:t>
            </a:r>
            <a:br>
              <a:rPr lang="ja-JP" altLang="en-US"/>
            </a:br>
            <a:endParaRPr lang="en-US" altLang="ja-JP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비슷한 류로 </a:t>
            </a:r>
            <a:r>
              <a:rPr lang="en-US" altLang="ja-JP"/>
              <a:t>SemaphoreSlim</a:t>
            </a:r>
            <a:r>
              <a:rPr lang="ja-JP" altLang="en-US"/>
              <a:t> </a:t>
            </a:r>
            <a:r>
              <a:rPr lang="ko-KR" altLang="en-US"/>
              <a:t>클래스가 있는데 이것도 </a:t>
            </a:r>
            <a:r>
              <a:rPr lang="en-US" altLang="ja-JP"/>
              <a:t>Samaphore </a:t>
            </a:r>
            <a:r>
              <a:rPr lang="ko-KR" altLang="en-US"/>
              <a:t>클래스의 경량판이다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/>
              <a:t>ManualResetEvent </a:t>
            </a:r>
            <a:r>
              <a:rPr lang="ko-KR" altLang="en-US"/>
              <a:t>클래스와 기능은 거의 같다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단 </a:t>
            </a:r>
            <a:r>
              <a:rPr lang="en-US" altLang="ko-KR"/>
              <a:t>Wait </a:t>
            </a:r>
            <a:r>
              <a:rPr lang="ko-KR" altLang="en-US"/>
              <a:t>메소드에 </a:t>
            </a:r>
            <a:r>
              <a:rPr lang="en-US" altLang="ko-KR"/>
              <a:t>CancellationToken</a:t>
            </a:r>
            <a:r>
              <a:rPr lang="ko-KR" altLang="en-US"/>
              <a:t>을 붙는 오버로드가 추가 되었다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캔슬토큰을 지정한 </a:t>
            </a:r>
            <a:r>
              <a:rPr lang="en-US" altLang="ko-KR"/>
              <a:t>Wait </a:t>
            </a:r>
            <a:r>
              <a:rPr lang="ko-KR" altLang="en-US"/>
              <a:t>메소드의 경우 보통 시그널 상태가 될 때까지 대기하는 것과 동시에 취소 되었는지 여부를 조사한다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캔슬토큰을 지정한 경우 캔슬 조작이 발생하면 </a:t>
            </a:r>
            <a:r>
              <a:rPr lang="en-US" altLang="ja-JP"/>
              <a:t>OperationCanceledException </a:t>
            </a:r>
            <a:r>
              <a:rPr lang="ko-KR" altLang="en-US"/>
              <a:t>예외가 발생하므로 </a:t>
            </a:r>
            <a:r>
              <a:rPr lang="en-US" altLang="ja-JP"/>
              <a:t>try-catch</a:t>
            </a:r>
            <a:r>
              <a:rPr lang="ko-KR" altLang="en-US"/>
              <a:t>가 필수 이다</a:t>
            </a:r>
            <a:r>
              <a:rPr lang="en-US" altLang="ko-KR"/>
              <a:t>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41733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23528" y="260648"/>
            <a:ext cx="79928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public class ManualResetEventSlimSamples01 : IExecutable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 public void Execute()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/>
              <a:t>        ManualResetEventSlim mres = new ManualResetEventSlim(false);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/>
              <a:t>        ThreadPool.QueueUserWorkItem(DoProc, mres);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/>
              <a:t>        Console.Write("</a:t>
            </a:r>
            <a:r>
              <a:rPr lang="ko-KR" altLang="en-US" sz="1400"/>
              <a:t>메인</a:t>
            </a:r>
            <a:r>
              <a:rPr lang="en-US" altLang="ja-JP" sz="1400"/>
              <a:t> </a:t>
            </a:r>
            <a:r>
              <a:rPr lang="ko-KR" altLang="en-US" sz="1400"/>
              <a:t>스레드 대기 중</a:t>
            </a:r>
            <a:r>
              <a:rPr lang="en-US" altLang="ko-KR" sz="1400"/>
              <a:t>…..");</a:t>
            </a:r>
          </a:p>
          <a:p>
            <a:r>
              <a:rPr lang="en-US" altLang="ko-KR" sz="1400"/>
              <a:t>        mres.Wait(); </a:t>
            </a:r>
          </a:p>
          <a:p>
            <a:r>
              <a:rPr lang="en-US" altLang="ko-KR" sz="1400"/>
              <a:t>        Console.WriteLine("</a:t>
            </a:r>
            <a:r>
              <a:rPr lang="ko-KR" altLang="en-US" sz="1400"/>
              <a:t>종료</a:t>
            </a:r>
            <a:r>
              <a:rPr lang="en-US" altLang="ko-KR" sz="1400"/>
              <a:t>");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/>
              <a:t>        // Wait </a:t>
            </a:r>
            <a:r>
              <a:rPr lang="ko-KR" altLang="en-US" sz="1400"/>
              <a:t>메소드에 </a:t>
            </a:r>
            <a:r>
              <a:rPr lang="en-US" altLang="ko-KR" sz="1400"/>
              <a:t>CancellationToken</a:t>
            </a:r>
            <a:r>
              <a:rPr lang="ko-KR" altLang="en-US" sz="1400"/>
              <a:t>을 받아 들이는 오버로드를 사용</a:t>
            </a:r>
          </a:p>
          <a:p>
            <a:r>
              <a:rPr lang="en-US" altLang="ko-KR" sz="1400"/>
              <a:t>        mres.Reset();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/>
              <a:t>        CancellationTokenSource tokenSource = new CancellationTokenSource();</a:t>
            </a:r>
          </a:p>
          <a:p>
            <a:r>
              <a:rPr lang="en-US" altLang="ko-KR" sz="1400"/>
              <a:t>        CancellationToken       token       = tokenSource.Token;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/>
              <a:t>        Task task = Task.Factory.StartNew(DoProc, mres);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/>
              <a:t>        // </a:t>
            </a:r>
            <a:r>
              <a:rPr lang="ko-KR" altLang="en-US" sz="1400"/>
              <a:t>캔슬 상태를 설정</a:t>
            </a:r>
            <a:endParaRPr lang="en-US" altLang="ko-KR" sz="1400"/>
          </a:p>
          <a:p>
            <a:r>
              <a:rPr lang="en-US" altLang="ko-KR" sz="1400"/>
              <a:t>        tokenSource.Cancel();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/>
              <a:t>        Console.Write("</a:t>
            </a:r>
            <a:r>
              <a:rPr lang="ko-KR" altLang="en-US" sz="1400"/>
              <a:t>메인 스레드 대기 중</a:t>
            </a:r>
            <a:r>
              <a:rPr lang="en-US" altLang="ko-KR" sz="1400"/>
              <a:t>….");</a:t>
            </a:r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23528" y="188640"/>
            <a:ext cx="7992888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        try</a:t>
            </a:r>
          </a:p>
          <a:p>
            <a:r>
              <a:rPr lang="en-US" altLang="ko-KR" sz="1400"/>
              <a:t>        {</a:t>
            </a:r>
          </a:p>
          <a:p>
            <a:r>
              <a:rPr lang="en-US" altLang="ko-KR" sz="1400"/>
              <a:t>	// CancellationToken</a:t>
            </a:r>
            <a:r>
              <a:rPr lang="ko-KR" altLang="en-US" sz="1400"/>
              <a:t>을 지정하여 </a:t>
            </a:r>
            <a:r>
              <a:rPr lang="en-US" altLang="ko-KR" sz="1400"/>
              <a:t>Wait </a:t>
            </a:r>
            <a:r>
              <a:rPr lang="ko-KR" altLang="en-US" sz="1400"/>
              <a:t>호출</a:t>
            </a:r>
            <a:endParaRPr lang="ja-JP" altLang="en-US" sz="1400"/>
          </a:p>
          <a:p>
            <a:r>
              <a:rPr lang="ja-JP" altLang="en-US" sz="1400"/>
              <a:t>	</a:t>
            </a:r>
            <a:r>
              <a:rPr lang="en-US" altLang="ja-JP" sz="1400"/>
              <a:t>// </a:t>
            </a:r>
            <a:r>
              <a:rPr lang="ko-KR" altLang="en-US" sz="1400"/>
              <a:t>이 경우 아래의 조건 중 하나를 만족한 시점에 </a:t>
            </a:r>
            <a:r>
              <a:rPr lang="en-US" altLang="ko-KR" sz="1400"/>
              <a:t>Wait</a:t>
            </a:r>
            <a:r>
              <a:rPr lang="ko-KR" altLang="en-US" sz="1400"/>
              <a:t>가 해제된다</a:t>
            </a:r>
            <a:endParaRPr lang="ja-JP" altLang="en-US" sz="1400"/>
          </a:p>
          <a:p>
            <a:r>
              <a:rPr lang="ja-JP" altLang="en-US" sz="1400"/>
              <a:t>	</a:t>
            </a:r>
            <a:r>
              <a:rPr lang="en-US" altLang="ja-JP" sz="1400"/>
              <a:t>//    </a:t>
            </a:r>
            <a:r>
              <a:rPr lang="ja-JP" altLang="en-US" sz="1400"/>
              <a:t>・ </a:t>
            </a:r>
            <a:r>
              <a:rPr lang="ko-KR" altLang="en-US" sz="1400"/>
              <a:t>다른 곳에서 </a:t>
            </a:r>
            <a:r>
              <a:rPr lang="en-US" altLang="ko-KR" sz="1400"/>
              <a:t>Set</a:t>
            </a:r>
            <a:r>
              <a:rPr lang="ko-KR" altLang="en-US" sz="1400"/>
              <a:t>이 호출되어 시그널 상태가 된다</a:t>
            </a:r>
            <a:endParaRPr lang="ja-JP" altLang="en-US" sz="1400"/>
          </a:p>
          <a:p>
            <a:r>
              <a:rPr lang="ja-JP" altLang="en-US" sz="1400"/>
              <a:t>	</a:t>
            </a:r>
            <a:r>
              <a:rPr lang="en-US" altLang="ja-JP" sz="1400"/>
              <a:t>//    </a:t>
            </a:r>
            <a:r>
              <a:rPr lang="ja-JP" altLang="en-US" sz="1400"/>
              <a:t>・ </a:t>
            </a:r>
            <a:r>
              <a:rPr lang="en-US" altLang="ko-KR" sz="1400"/>
              <a:t>CancellationToken</a:t>
            </a:r>
            <a:r>
              <a:rPr lang="ko-KR" altLang="en-US" sz="1400"/>
              <a:t>이 캔슬된다</a:t>
            </a:r>
            <a:endParaRPr lang="ja-JP" altLang="en-US" sz="1400"/>
          </a:p>
          <a:p>
            <a:r>
              <a:rPr lang="ja-JP" altLang="en-US" sz="1400"/>
              <a:t>	</a:t>
            </a:r>
            <a:r>
              <a:rPr lang="en-US" altLang="ja-JP" sz="1400"/>
              <a:t>//</a:t>
            </a:r>
          </a:p>
          <a:p>
            <a:r>
              <a:rPr lang="en-US" altLang="ja-JP" sz="1400"/>
              <a:t>	// </a:t>
            </a:r>
            <a:r>
              <a:rPr lang="ko-KR" altLang="en-US" sz="1400"/>
              <a:t>토큰이 캔슬된 경우 </a:t>
            </a:r>
            <a:r>
              <a:rPr lang="en-US" altLang="ko-KR" sz="1400"/>
              <a:t>OperationCanceledException </a:t>
            </a:r>
            <a:r>
              <a:rPr lang="ko-KR" altLang="en-US" sz="1400"/>
              <a:t>이 발생하므로</a:t>
            </a:r>
            <a:endParaRPr lang="ja-JP" altLang="en-US" sz="1400"/>
          </a:p>
          <a:p>
            <a:r>
              <a:rPr lang="ja-JP" altLang="en-US" sz="1400"/>
              <a:t>	</a:t>
            </a:r>
            <a:r>
              <a:rPr lang="en-US" altLang="ja-JP" sz="1400"/>
              <a:t>// </a:t>
            </a:r>
            <a:r>
              <a:rPr lang="en-US" altLang="ko-KR" sz="1400"/>
              <a:t>CancellationToken</a:t>
            </a:r>
            <a:r>
              <a:rPr lang="ko-KR" altLang="en-US" sz="1400"/>
              <a:t>을 지정한 </a:t>
            </a:r>
            <a:r>
              <a:rPr lang="en-US" altLang="ko-KR" sz="1400"/>
              <a:t>Wait</a:t>
            </a:r>
            <a:r>
              <a:rPr lang="ko-KR" altLang="en-US" sz="1400"/>
              <a:t>를 호출한 경우는 </a:t>
            </a:r>
            <a:r>
              <a:rPr lang="en-US" altLang="ko-KR" sz="1400"/>
              <a:t>try-catch</a:t>
            </a:r>
            <a:r>
              <a:rPr lang="ko-KR" altLang="en-US" sz="1400"/>
              <a:t>가 필수이다</a:t>
            </a:r>
            <a:r>
              <a:rPr lang="en-US" altLang="ko-KR" sz="1400"/>
              <a:t>.</a:t>
            </a:r>
            <a:endParaRPr lang="ja-JP" altLang="en-US" sz="1400"/>
          </a:p>
          <a:p>
            <a:r>
              <a:rPr lang="ja-JP" altLang="en-US" sz="1400"/>
              <a:t>	</a:t>
            </a:r>
            <a:r>
              <a:rPr lang="en-US" altLang="ja-JP" sz="1400"/>
              <a:t>//</a:t>
            </a:r>
          </a:p>
          <a:p>
            <a:r>
              <a:rPr lang="en-US" altLang="ja-JP" sz="1400"/>
              <a:t>	// </a:t>
            </a:r>
            <a:r>
              <a:rPr lang="ko-KR" altLang="en-US" sz="1400"/>
              <a:t>이번은 자식의 </a:t>
            </a:r>
            <a:r>
              <a:rPr lang="en-US" altLang="ko-KR" sz="1400"/>
              <a:t>CancellationToken</a:t>
            </a:r>
            <a:r>
              <a:rPr lang="ko-KR" altLang="en-US" sz="1400"/>
              <a:t>을 캔슬하고 있으므로</a:t>
            </a:r>
            <a:endParaRPr lang="en-US" altLang="ko-KR" sz="1400"/>
          </a:p>
          <a:p>
            <a:r>
              <a:rPr lang="ja-JP" altLang="en-US" sz="1400"/>
              <a:t>	</a:t>
            </a:r>
            <a:r>
              <a:rPr lang="en-US" altLang="ja-JP" sz="1400"/>
              <a:t>// </a:t>
            </a:r>
            <a:r>
              <a:rPr lang="ko-KR" altLang="en-US" sz="1400"/>
              <a:t>태스크 처리에서 시그널 상태로 설정되는 것 보다 먼저 캔슬 상태로 설정된다</a:t>
            </a:r>
            <a:endParaRPr lang="ja-JP" altLang="en-US" sz="1400"/>
          </a:p>
          <a:p>
            <a:r>
              <a:rPr lang="ja-JP" altLang="en-US" sz="1400"/>
              <a:t>	</a:t>
            </a:r>
            <a:r>
              <a:rPr lang="en-US" altLang="ja-JP" sz="1400"/>
              <a:t>// </a:t>
            </a:r>
            <a:r>
              <a:rPr lang="ko-KR" altLang="en-US" sz="1400"/>
              <a:t>그러므로 실행결과는 </a:t>
            </a:r>
            <a:r>
              <a:rPr lang="ja-JP" altLang="en-US" sz="1400"/>
              <a:t>「*** </a:t>
            </a:r>
            <a:r>
              <a:rPr lang="ko-KR" altLang="en-US" sz="1400"/>
              <a:t>시그널 상태로 설정 ***」은 출력되지 않는다</a:t>
            </a:r>
            <a:endParaRPr lang="ja-JP" altLang="en-US" sz="1400"/>
          </a:p>
          <a:p>
            <a:r>
              <a:rPr lang="ja-JP" altLang="en-US" sz="1400"/>
              <a:t>	</a:t>
            </a:r>
            <a:r>
              <a:rPr lang="en-US" altLang="ja-JP" sz="1400"/>
              <a:t>//</a:t>
            </a:r>
          </a:p>
          <a:p>
            <a:r>
              <a:rPr lang="en-US" altLang="ja-JP" sz="1400"/>
              <a:t>	</a:t>
            </a:r>
            <a:r>
              <a:rPr lang="en-US" altLang="ko-KR" sz="1400"/>
              <a:t>mres.Wait(token);</a:t>
            </a:r>
          </a:p>
          <a:p>
            <a:r>
              <a:rPr lang="en-US" altLang="ko-KR" sz="1400"/>
              <a:t>        }</a:t>
            </a:r>
          </a:p>
          <a:p>
            <a:r>
              <a:rPr lang="en-US" altLang="ko-KR" sz="1400"/>
              <a:t>        catch (OperationCanceledException cancelEx)</a:t>
            </a:r>
          </a:p>
          <a:p>
            <a:r>
              <a:rPr lang="en-US" altLang="ko-KR" sz="1400"/>
              <a:t>        {</a:t>
            </a:r>
          </a:p>
          <a:p>
            <a:r>
              <a:rPr lang="en-US" altLang="ko-KR" sz="1400"/>
              <a:t>	Console.Write("*** {0} *** ", cancelEx.Message);</a:t>
            </a:r>
          </a:p>
          <a:p>
            <a:r>
              <a:rPr lang="en-US" altLang="ko-KR" sz="1400"/>
              <a:t>        }</a:t>
            </a:r>
          </a:p>
          <a:p>
            <a:endParaRPr lang="en-US" altLang="ko-KR" sz="1400"/>
          </a:p>
          <a:p>
            <a:r>
              <a:rPr lang="en-US" altLang="ko-KR" sz="1400"/>
              <a:t>        Console.WriteLine("</a:t>
            </a:r>
            <a:r>
              <a:rPr lang="ko-KR" altLang="en-US" sz="1400"/>
              <a:t>종료</a:t>
            </a:r>
            <a:r>
              <a:rPr lang="en-US" altLang="ko-KR" sz="1400"/>
              <a:t>");</a:t>
            </a:r>
          </a:p>
          <a:p>
            <a:r>
              <a:rPr lang="en-US" altLang="ko-KR" sz="1400"/>
              <a:t>    }</a:t>
            </a:r>
          </a:p>
          <a:p>
            <a:r>
              <a:rPr lang="en-US" altLang="ko-KR" sz="1400"/>
              <a:t>	</a:t>
            </a:r>
          </a:p>
          <a:p>
            <a:r>
              <a:rPr lang="en-US" altLang="ko-KR" sz="1400"/>
              <a:t>    void DoProc(object stateObj)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/>
              <a:t>        Thread.Sleep(TimeSpan.FromSeconds(1));</a:t>
            </a:r>
          </a:p>
          <a:p>
            <a:r>
              <a:rPr lang="en-US" altLang="ko-KR" sz="1400"/>
              <a:t>        Console.Write("*** </a:t>
            </a:r>
            <a:r>
              <a:rPr lang="ko-KR" altLang="en-US" sz="1400"/>
              <a:t>시그널 상태로 설정 *** </a:t>
            </a:r>
            <a:r>
              <a:rPr lang="en-US" altLang="ko-KR" sz="1400"/>
              <a:t>");</a:t>
            </a:r>
          </a:p>
          <a:p>
            <a:r>
              <a:rPr lang="en-US" altLang="ko-KR" sz="1400"/>
              <a:t>        (stateObj as ManualResetEventSlim).Set();</a:t>
            </a:r>
          </a:p>
          <a:p>
            <a:r>
              <a:rPr lang="en-US" altLang="ko-KR" sz="1400"/>
              <a:t>   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6923834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CountdownEvent</a:t>
            </a:r>
            <a:endParaRPr lang="ko-KR" altLang="en-US" sz="3600" b="1"/>
          </a:p>
        </p:txBody>
      </p:sp>
      <p:sp>
        <p:nvSpPr>
          <p:cNvPr id="4" name="직사각형 3"/>
          <p:cNvSpPr/>
          <p:nvPr/>
        </p:nvSpPr>
        <p:spPr>
          <a:xfrm>
            <a:off x="270385" y="1196752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/>
              <a:t>ManualResetEventSlim </a:t>
            </a:r>
            <a:r>
              <a:rPr lang="ko-KR" altLang="en-US"/>
              <a:t>클래스와 비슷한 기능을 가진다</a:t>
            </a:r>
            <a:r>
              <a:rPr lang="en-US" altLang="ko-KR"/>
              <a:t>. </a:t>
            </a:r>
            <a:r>
              <a:rPr lang="ko-KR" altLang="en-US"/>
              <a:t>다만 </a:t>
            </a:r>
            <a:r>
              <a:rPr lang="en-US" altLang="ja-JP"/>
              <a:t>ManualResetEventSlim </a:t>
            </a:r>
            <a:r>
              <a:rPr lang="ko-KR" altLang="en-US"/>
              <a:t>클래스는 </a:t>
            </a:r>
            <a:r>
              <a:rPr lang="en-US" altLang="ko-KR"/>
              <a:t>1</a:t>
            </a:r>
            <a:r>
              <a:rPr lang="ko-KR" altLang="en-US"/>
              <a:t>회 </a:t>
            </a:r>
            <a:r>
              <a:rPr lang="en-US" altLang="ko-KR"/>
              <a:t>Set </a:t>
            </a:r>
            <a:r>
              <a:rPr lang="ko-KR" altLang="en-US"/>
              <a:t>메소드를 호출하면 시그널 상태가 되지만 </a:t>
            </a:r>
            <a:r>
              <a:rPr lang="en-US" altLang="ja-JP"/>
              <a:t>CountdownEvent</a:t>
            </a:r>
            <a:r>
              <a:rPr lang="ko-KR" altLang="en-US"/>
              <a:t>는 문자대로 일정 회수의 카운트를 기다리고 </a:t>
            </a:r>
            <a:r>
              <a:rPr lang="en-US" altLang="ko-KR"/>
              <a:t>0</a:t>
            </a:r>
            <a:r>
              <a:rPr lang="ko-KR" altLang="en-US"/>
              <a:t>이 되면 시그널 상태가 된다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/>
              <a:t>CountdownEvent </a:t>
            </a:r>
            <a:r>
              <a:rPr lang="ko-KR" altLang="en-US"/>
              <a:t>클래스도 캔슬토큰을 인자로 받을 수 있다</a:t>
            </a:r>
            <a:br>
              <a:rPr lang="en-US" altLang="ko-KR"/>
            </a:br>
            <a:r>
              <a:rPr lang="ko-KR" altLang="en-US"/>
              <a:t>취소가 발생하면 </a:t>
            </a:r>
            <a:r>
              <a:rPr lang="en-US" altLang="ja-JP"/>
              <a:t>OperationCanceledException </a:t>
            </a:r>
            <a:r>
              <a:rPr lang="ko-KR" altLang="en-US"/>
              <a:t>예외가 발생한다</a:t>
            </a:r>
            <a:r>
              <a:rPr lang="en-US" altLang="ko-KR"/>
              <a:t>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7" y="332656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공유 리소스 동기화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9552" y="1452840"/>
            <a:ext cx="53103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static readonly object locker = new object();</a:t>
            </a:r>
          </a:p>
          <a:p>
            <a:endParaRPr lang="en-US" altLang="ko-KR"/>
          </a:p>
          <a:p>
            <a:r>
              <a:rPr lang="en-US" altLang="ko-KR"/>
              <a:t>protected void ThreadFunc(object parameter)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	while (IsRunningThread)</a:t>
            </a:r>
          </a:p>
          <a:p>
            <a:r>
              <a:rPr lang="en-US" altLang="ko-KR"/>
              <a:t>	{</a:t>
            </a:r>
          </a:p>
          <a:p>
            <a:r>
              <a:rPr lang="en-US" altLang="ko-KR"/>
              <a:t>	    lock (locker)</a:t>
            </a:r>
          </a:p>
          <a:p>
            <a:r>
              <a:rPr lang="en-US" altLang="ko-KR"/>
              <a:t>               {</a:t>
            </a:r>
          </a:p>
          <a:p>
            <a:r>
              <a:rPr lang="en-US" altLang="ko-KR"/>
              <a:t>	        ....</a:t>
            </a:r>
          </a:p>
          <a:p>
            <a:r>
              <a:rPr lang="en-US" altLang="ko-KR"/>
              <a:t>	    }</a:t>
            </a:r>
          </a:p>
          <a:p>
            <a:r>
              <a:rPr lang="en-US" altLang="ko-KR"/>
              <a:t>	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97152" y="40764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크리티컬섹션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3163353" y="3354029"/>
            <a:ext cx="2632783" cy="7224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260648"/>
            <a:ext cx="8208912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public class CountdownEventSamples01 : IExecutable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 public void Execute()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/>
              <a:t>        // </a:t>
            </a:r>
            <a:r>
              <a:rPr lang="ko-KR" altLang="en-US" sz="1400"/>
              <a:t>초기 카운트 </a:t>
            </a:r>
            <a:r>
              <a:rPr lang="en-US" altLang="ko-KR" sz="1400"/>
              <a:t>1</a:t>
            </a:r>
            <a:r>
              <a:rPr lang="ko-KR" altLang="en-US" sz="1400"/>
              <a:t>의 </a:t>
            </a:r>
            <a:r>
              <a:rPr lang="en-US" altLang="ko-KR" sz="1400"/>
              <a:t>CountdownEvent</a:t>
            </a:r>
            <a:r>
              <a:rPr lang="ko-KR" altLang="en-US" sz="1400"/>
              <a:t>를 만든다</a:t>
            </a:r>
            <a:r>
              <a:rPr lang="en-US" altLang="ko-KR" sz="1400"/>
              <a:t>        </a:t>
            </a:r>
          </a:p>
          <a:p>
            <a:r>
              <a:rPr lang="en-US" altLang="ko-KR" sz="1400"/>
              <a:t>        // </a:t>
            </a:r>
            <a:r>
              <a:rPr lang="ko-KR" altLang="en-US" sz="1400"/>
              <a:t>이 경우 어딘가에서 처리로 카운트를 하나 줄여야 한다</a:t>
            </a:r>
            <a:endParaRPr lang="ja-JP" altLang="en-US" sz="1400"/>
          </a:p>
          <a:p>
            <a:r>
              <a:rPr lang="en-US" altLang="ja-JP" sz="1400"/>
              <a:t>        // </a:t>
            </a:r>
            <a:r>
              <a:rPr lang="ko-KR" altLang="en-US" sz="1400"/>
              <a:t>카운트가 남아 있는 상태에서 </a:t>
            </a:r>
            <a:r>
              <a:rPr lang="en-US" altLang="ko-KR" sz="1400"/>
              <a:t>Wait</a:t>
            </a:r>
            <a:r>
              <a:rPr lang="ko-KR" altLang="en-US" sz="1400"/>
              <a:t>를 하고 있으면 언제까지라도 </a:t>
            </a:r>
            <a:r>
              <a:rPr lang="en-US" altLang="ko-KR" sz="1400"/>
              <a:t>Wait</a:t>
            </a:r>
            <a:r>
              <a:rPr lang="ko-KR" altLang="en-US" sz="1400"/>
              <a:t>를 빠져 나올 수 없다</a:t>
            </a:r>
            <a:r>
              <a:rPr lang="ja-JP" altLang="en-US" sz="1400"/>
              <a:t>		</a:t>
            </a:r>
            <a:endParaRPr lang="en-US" altLang="ja-JP" sz="1400"/>
          </a:p>
          <a:p>
            <a:r>
              <a:rPr lang="en-US" altLang="ko-KR" sz="1400"/>
              <a:t>        using (CountdownEvent cde = new CountdownEvent(1))</a:t>
            </a:r>
          </a:p>
          <a:p>
            <a:r>
              <a:rPr lang="en-US" altLang="ko-KR" sz="1400"/>
              <a:t>        {</a:t>
            </a:r>
          </a:p>
          <a:p>
            <a:r>
              <a:rPr lang="en-US" altLang="ko-KR" sz="1400"/>
              <a:t>	Console.WriteLine("InitialCount={0}", cde.InitialCount);</a:t>
            </a:r>
          </a:p>
          <a:p>
            <a:r>
              <a:rPr lang="en-US" altLang="ko-KR" sz="1400"/>
              <a:t>	Console.WriteLine("CurrentCount={0}", cde.CurrentCount);</a:t>
            </a:r>
          </a:p>
          <a:p>
            <a:r>
              <a:rPr lang="en-US" altLang="ko-KR" sz="1400"/>
              <a:t>	Console.WriteLine("IsSet={0}", cde.IsSet);</a:t>
            </a:r>
          </a:p>
          <a:p>
            <a:r>
              <a:rPr lang="en-US" altLang="ko-KR" sz="1400"/>
              <a:t>			</a:t>
            </a:r>
          </a:p>
          <a:p>
            <a:r>
              <a:rPr lang="en-US" altLang="ko-KR" sz="1400"/>
              <a:t>	Task t = Task.Factory.StartNew(() =&gt; </a:t>
            </a:r>
          </a:p>
          <a:p>
            <a:r>
              <a:rPr lang="en-US" altLang="ko-KR" sz="1400"/>
              <a:t>	{</a:t>
            </a:r>
          </a:p>
          <a:p>
            <a:r>
              <a:rPr lang="en-US" altLang="ko-KR" sz="1400"/>
              <a:t>	    Thread.Sleep(TimeSpan.FromSeconds(1));</a:t>
            </a:r>
          </a:p>
          <a:p>
            <a:r>
              <a:rPr lang="en-US" altLang="ko-KR" sz="1400"/>
              <a:t>				</a:t>
            </a:r>
          </a:p>
          <a:p>
            <a:r>
              <a:rPr lang="en-US" altLang="ko-KR" sz="1400"/>
              <a:t>	    // </a:t>
            </a:r>
            <a:r>
              <a:rPr lang="ko-KR" altLang="en-US" sz="1400"/>
              <a:t>카운트를 줄인다</a:t>
            </a:r>
            <a:endParaRPr lang="en-US" altLang="ja-JP" sz="1400"/>
          </a:p>
          <a:p>
            <a:r>
              <a:rPr lang="en-US" altLang="ja-JP" sz="1400"/>
              <a:t>	    // </a:t>
            </a:r>
            <a:r>
              <a:rPr lang="en-US" altLang="ko-KR" sz="1400"/>
              <a:t>Signal </a:t>
            </a:r>
            <a:r>
              <a:rPr lang="ko-KR" altLang="en-US" sz="1400"/>
              <a:t>메소드를 인수 없이 호출하면 하나의 카운트를 줄일 수 있다</a:t>
            </a:r>
            <a:endParaRPr lang="ja-JP" altLang="en-US" sz="1400"/>
          </a:p>
          <a:p>
            <a:r>
              <a:rPr lang="ja-JP" altLang="en-US" sz="1400"/>
              <a:t>	    </a:t>
            </a:r>
            <a:r>
              <a:rPr lang="en-US" altLang="ja-JP" sz="1400"/>
              <a:t>// (</a:t>
            </a:r>
            <a:r>
              <a:rPr lang="ko-KR" altLang="en-US" sz="1400"/>
              <a:t>지정한만큼 카운트를 줄여주는 오버로드도 있다</a:t>
            </a:r>
            <a:r>
              <a:rPr lang="en-US" altLang="ja-JP" sz="1400"/>
              <a:t>)</a:t>
            </a:r>
          </a:p>
          <a:p>
            <a:r>
              <a:rPr lang="en-US" altLang="ja-JP" sz="1400"/>
              <a:t>	    // </a:t>
            </a:r>
            <a:r>
              <a:rPr lang="en-US" altLang="ko-KR" sz="1400"/>
              <a:t>CountdownEvent.CurrentCount</a:t>
            </a:r>
            <a:r>
              <a:rPr lang="ko-KR" altLang="en-US" sz="1400"/>
              <a:t>가 </a:t>
            </a:r>
            <a:r>
              <a:rPr lang="en-US" altLang="ko-KR" sz="1400"/>
              <a:t>0 </a:t>
            </a:r>
            <a:r>
              <a:rPr lang="ko-KR" altLang="en-US" sz="1400"/>
              <a:t>상태에서 또 </a:t>
            </a:r>
            <a:r>
              <a:rPr lang="en-US" altLang="ko-KR" sz="1400"/>
              <a:t>Signal</a:t>
            </a:r>
            <a:r>
              <a:rPr lang="en-US" altLang="ja-JP" sz="1400"/>
              <a:t> </a:t>
            </a:r>
            <a:r>
              <a:rPr lang="ko-KR" altLang="en-US" sz="1400"/>
              <a:t>메소드를 호출하면</a:t>
            </a:r>
            <a:endParaRPr lang="ja-JP" altLang="en-US" sz="1400"/>
          </a:p>
          <a:p>
            <a:r>
              <a:rPr lang="ja-JP" altLang="en-US" sz="1400"/>
              <a:t>	    </a:t>
            </a:r>
            <a:r>
              <a:rPr lang="en-US" altLang="ja-JP" sz="1400"/>
              <a:t>// </a:t>
            </a:r>
            <a:r>
              <a:rPr lang="en-US" altLang="ko-KR" sz="1400"/>
              <a:t>InvalidOperationException (</a:t>
            </a:r>
            <a:r>
              <a:rPr lang="ko-KR" altLang="en-US" sz="1400"/>
              <a:t>이벤트 카운트를</a:t>
            </a:r>
            <a:r>
              <a:rPr lang="ja-JP" altLang="en-US" sz="1400"/>
              <a:t> </a:t>
            </a:r>
            <a:r>
              <a:rPr lang="en-US" altLang="ja-JP" sz="1400"/>
              <a:t>0 </a:t>
            </a:r>
            <a:r>
              <a:rPr lang="ko-KR" altLang="en-US" sz="1400"/>
              <a:t>보다 작은 값으로 줄여버린</a:t>
            </a:r>
            <a:r>
              <a:rPr lang="en-US" altLang="ja-JP" sz="1400"/>
              <a:t>)</a:t>
            </a:r>
            <a:r>
              <a:rPr lang="ko-KR" altLang="en-US" sz="1400"/>
              <a:t>이 발생</a:t>
            </a:r>
            <a:endParaRPr lang="ja-JP" altLang="en-US" sz="1400"/>
          </a:p>
          <a:p>
            <a:r>
              <a:rPr lang="ja-JP" altLang="en-US" sz="1400"/>
              <a:t>	    </a:t>
            </a:r>
            <a:endParaRPr lang="en-US" altLang="ja-JP" sz="1400"/>
          </a:p>
          <a:p>
            <a:r>
              <a:rPr lang="en-US" altLang="ja-JP" sz="1400"/>
              <a:t>	    </a:t>
            </a:r>
            <a:r>
              <a:rPr lang="en-US" altLang="ko-KR" sz="1400"/>
              <a:t>cde.Signal();</a:t>
            </a:r>
          </a:p>
          <a:p>
            <a:r>
              <a:rPr lang="en-US" altLang="ko-KR" sz="1400"/>
              <a:t>	    cde.Signal(); // </a:t>
            </a:r>
            <a:r>
              <a:rPr lang="ko-KR" altLang="en-US" sz="1400"/>
              <a:t>이 타이밍에서 예외가 발생</a:t>
            </a:r>
            <a:endParaRPr lang="en-US" altLang="ja-JP" sz="1400"/>
          </a:p>
          <a:p>
            <a:r>
              <a:rPr lang="en-US" altLang="ja-JP" sz="1400"/>
              <a:t>	});</a:t>
            </a:r>
          </a:p>
          <a:p>
            <a:r>
              <a:rPr lang="en-US" altLang="ja-JP" sz="1400"/>
              <a:t>			</a:t>
            </a:r>
          </a:p>
          <a:p>
            <a:r>
              <a:rPr lang="en-US" altLang="ja-JP" sz="1400"/>
              <a:t>	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0432091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260648"/>
            <a:ext cx="820891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/>
              <a:t>			</a:t>
            </a:r>
          </a:p>
          <a:p>
            <a:r>
              <a:rPr lang="en-US" altLang="ja-JP" sz="1400"/>
              <a:t>	</a:t>
            </a:r>
            <a:r>
              <a:rPr lang="en-US" altLang="ko-KR" sz="1400"/>
              <a:t>try</a:t>
            </a:r>
          </a:p>
          <a:p>
            <a:r>
              <a:rPr lang="en-US" altLang="ko-KR" sz="1400"/>
              <a:t>	{</a:t>
            </a:r>
          </a:p>
          <a:p>
            <a:r>
              <a:rPr lang="en-US" altLang="ko-KR" sz="1400"/>
              <a:t>                   t.Wait();</a:t>
            </a:r>
          </a:p>
          <a:p>
            <a:r>
              <a:rPr lang="en-US" altLang="ko-KR" sz="1400"/>
              <a:t>	}</a:t>
            </a:r>
          </a:p>
          <a:p>
            <a:r>
              <a:rPr lang="en-US" altLang="ko-KR" sz="1400"/>
              <a:t>	catch (AggregateException aggEx)</a:t>
            </a:r>
          </a:p>
          <a:p>
            <a:r>
              <a:rPr lang="en-US" altLang="ko-KR" sz="1400"/>
              <a:t>	{</a:t>
            </a:r>
          </a:p>
          <a:p>
            <a:r>
              <a:rPr lang="en-US" altLang="ko-KR" sz="1400"/>
              <a:t>	    foreach (Exception innerEx in aggEx.Flatten().InnerExceptions)</a:t>
            </a:r>
          </a:p>
          <a:p>
            <a:r>
              <a:rPr lang="en-US" altLang="ko-KR" sz="1400"/>
              <a:t>	    {</a:t>
            </a:r>
          </a:p>
          <a:p>
            <a:r>
              <a:rPr lang="en-US" altLang="ko-KR" sz="1400"/>
              <a:t>	        Console.WriteLine("ERROR={0}", innerEx.Message);</a:t>
            </a:r>
          </a:p>
          <a:p>
            <a:r>
              <a:rPr lang="en-US" altLang="ko-KR" sz="1400"/>
              <a:t>	    }</a:t>
            </a:r>
          </a:p>
          <a:p>
            <a:r>
              <a:rPr lang="en-US" altLang="ko-KR" sz="1400"/>
              <a:t>	}</a:t>
            </a:r>
          </a:p>
          <a:p>
            <a:endParaRPr lang="en-US" altLang="ko-KR" sz="1400"/>
          </a:p>
          <a:p>
            <a:r>
              <a:rPr lang="en-US" altLang="ko-KR" sz="1400"/>
              <a:t>	// </a:t>
            </a:r>
            <a:r>
              <a:rPr lang="ko-KR" altLang="en-US" sz="1400"/>
              <a:t>카운트가 </a:t>
            </a:r>
            <a:r>
              <a:rPr lang="en-US" altLang="ko-KR" sz="1400"/>
              <a:t>0</a:t>
            </a:r>
            <a:r>
              <a:rPr lang="ko-KR" altLang="en-US" sz="1400"/>
              <a:t>이 될 때까지 대기</a:t>
            </a:r>
            <a:endParaRPr lang="en-US" altLang="ko-KR" sz="1400"/>
          </a:p>
          <a:p>
            <a:r>
              <a:rPr lang="en-US" altLang="ko-KR" sz="1400"/>
              <a:t>	cde.Wait();</a:t>
            </a:r>
          </a:p>
          <a:p>
            <a:r>
              <a:rPr lang="en-US" altLang="ko-KR" sz="1400"/>
              <a:t>			</a:t>
            </a:r>
          </a:p>
          <a:p>
            <a:r>
              <a:rPr lang="en-US" altLang="ko-KR" sz="1400"/>
              <a:t>	// </a:t>
            </a:r>
            <a:r>
              <a:rPr lang="ko-KR" altLang="en-US" sz="1400"/>
              <a:t>현재 상태를 표시</a:t>
            </a:r>
            <a:endParaRPr lang="en-US" altLang="ko-KR" sz="1400"/>
          </a:p>
          <a:p>
            <a:r>
              <a:rPr lang="en-US" altLang="ko-KR" sz="1400"/>
              <a:t>	Console.WriteLine("InitialCount={0}", cde.InitialCount);</a:t>
            </a:r>
          </a:p>
          <a:p>
            <a:r>
              <a:rPr lang="en-US" altLang="ko-KR" sz="1400"/>
              <a:t>	Console.WriteLine("CurrentCount={0}", cde.CurrentCount);</a:t>
            </a:r>
          </a:p>
          <a:p>
            <a:r>
              <a:rPr lang="en-US" altLang="ko-KR" sz="1400"/>
              <a:t>	Console.WriteLine("IsSet={0}", cde.IsSet);</a:t>
            </a:r>
          </a:p>
          <a:p>
            <a:r>
              <a:rPr lang="en-US" altLang="ko-KR" sz="1400"/>
              <a:t>        }</a:t>
            </a:r>
          </a:p>
          <a:p>
            <a:r>
              <a:rPr lang="en-US" altLang="ko-KR" sz="1400"/>
              <a:t>   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9957847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1886" y="332656"/>
            <a:ext cx="7704856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// http://devlights.hatenablog.com/entry/20110324/p2</a:t>
            </a:r>
          </a:p>
          <a:p>
            <a:r>
              <a:rPr lang="en-US" altLang="ko-KR" sz="1400"/>
              <a:t>public class CountdownEventSamples02 : IExecutable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 public void Execute()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/>
              <a:t>        const int LEAST_TASK_FINISH_COUNT = 3;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/>
              <a:t>        // </a:t>
            </a:r>
            <a:r>
              <a:rPr lang="ko-KR" altLang="en-US" sz="1400"/>
              <a:t>복수의 스레드에서 하는의 </a:t>
            </a:r>
            <a:r>
              <a:rPr lang="en-US" altLang="ko-KR" sz="1400"/>
              <a:t>CountdownEvent</a:t>
            </a:r>
            <a:r>
              <a:rPr lang="ko-KR" altLang="en-US" sz="1400"/>
              <a:t>을 시느널 한다</a:t>
            </a:r>
            <a:endParaRPr lang="en-US" altLang="ja-JP" sz="1400"/>
          </a:p>
          <a:p>
            <a:r>
              <a:rPr lang="en-US" altLang="ja-JP" sz="1400"/>
              <a:t>        // </a:t>
            </a:r>
            <a:r>
              <a:rPr lang="en-US" altLang="ko-KR" sz="1400"/>
              <a:t>CountdownEvent</a:t>
            </a:r>
            <a:r>
              <a:rPr lang="ko-KR" altLang="en-US" sz="1400"/>
              <a:t>을 자주 이용하는 패턴</a:t>
            </a:r>
            <a:endParaRPr lang="ja-JP" altLang="en-US" sz="1400"/>
          </a:p>
          <a:p>
            <a:r>
              <a:rPr lang="en-US" altLang="ja-JP" sz="1400"/>
              <a:t>        // </a:t>
            </a:r>
            <a:r>
              <a:rPr lang="en-US" altLang="ko-KR" sz="1400"/>
              <a:t>N</a:t>
            </a:r>
            <a:r>
              <a:rPr lang="ko-KR" altLang="en-US" sz="1400"/>
              <a:t>개의 처리가 규정 수 종료까지 메인 스레드의 진행을 대기한다</a:t>
            </a:r>
            <a:endParaRPr lang="en-US" altLang="ja-JP" sz="1400"/>
          </a:p>
          <a:p>
            <a:r>
              <a:rPr lang="en-US" altLang="ja-JP" sz="1400"/>
              <a:t>        // </a:t>
            </a:r>
            <a:r>
              <a:rPr lang="ko-KR" altLang="en-US" sz="1400"/>
              <a:t>아래 처리에서는 </a:t>
            </a:r>
            <a:r>
              <a:rPr lang="en-US" altLang="ko-KR" sz="1400"/>
              <a:t>5</a:t>
            </a:r>
            <a:r>
              <a:rPr lang="ko-KR" altLang="en-US" sz="1400"/>
              <a:t>개의 태스크를 만들고 </a:t>
            </a:r>
            <a:r>
              <a:rPr lang="en-US" altLang="ko-KR" sz="1400"/>
              <a:t>3</a:t>
            </a:r>
            <a:r>
              <a:rPr lang="ko-KR" altLang="en-US" sz="1400"/>
              <a:t>개가 끝난 시점에서</a:t>
            </a:r>
            <a:endParaRPr lang="ja-JP" altLang="en-US" sz="1400"/>
          </a:p>
          <a:p>
            <a:r>
              <a:rPr lang="en-US" altLang="ja-JP" sz="1400"/>
              <a:t>        // </a:t>
            </a:r>
            <a:r>
              <a:rPr lang="ko-KR" altLang="en-US" sz="1400"/>
              <a:t>메인 스레드는 처리를 속행하도록 한다</a:t>
            </a:r>
            <a:endParaRPr lang="en-US" altLang="ja-JP" sz="1400"/>
          </a:p>
          <a:p>
            <a:r>
              <a:rPr lang="en-US" altLang="ja-JP" sz="1400"/>
              <a:t>        // </a:t>
            </a:r>
            <a:r>
              <a:rPr lang="en-US" altLang="ko-KR" sz="1400"/>
              <a:t>N</a:t>
            </a:r>
            <a:r>
              <a:rPr lang="ko-KR" altLang="en-US" sz="1400"/>
              <a:t>개의 처리가 전부 끝날 때까지 메인 스레드의 속행을 대기하는 경우는</a:t>
            </a:r>
            <a:endParaRPr lang="ja-JP" altLang="en-US" sz="1400"/>
          </a:p>
          <a:p>
            <a:r>
              <a:rPr lang="ja-JP" altLang="en-US" sz="1400"/>
              <a:t>        </a:t>
            </a:r>
            <a:r>
              <a:rPr lang="en-US" altLang="ja-JP" sz="1400"/>
              <a:t>// </a:t>
            </a:r>
            <a:r>
              <a:rPr lang="en-US" altLang="ko-KR" sz="1400"/>
              <a:t>CountdownEvent</a:t>
            </a:r>
            <a:r>
              <a:rPr lang="ko-KR" altLang="en-US" sz="1400"/>
              <a:t>의 카운트를 테스크 처리 수와 같도록 하면 좋다</a:t>
            </a:r>
            <a:endParaRPr lang="ja-JP" altLang="en-US" sz="1400"/>
          </a:p>
          <a:p>
            <a:r>
              <a:rPr lang="ja-JP" altLang="en-US" sz="1400"/>
              <a:t>	</a:t>
            </a:r>
            <a:endParaRPr lang="en-US" altLang="ja-JP" sz="1400"/>
          </a:p>
          <a:p>
            <a:r>
              <a:rPr lang="en-US" altLang="ko-KR" sz="1400"/>
              <a:t>        using (CountdownEvent cde = new CountdownEvent(LEAST_TASK_FINISH_COUNT))</a:t>
            </a:r>
          </a:p>
          <a:p>
            <a:r>
              <a:rPr lang="en-US" altLang="ko-KR" sz="1400"/>
              <a:t>        {</a:t>
            </a:r>
          </a:p>
          <a:p>
            <a:r>
              <a:rPr lang="en-US" altLang="ko-KR" sz="1400"/>
              <a:t>	Console.WriteLine("InitialCount={0}", cde.InitialCount);</a:t>
            </a:r>
          </a:p>
          <a:p>
            <a:r>
              <a:rPr lang="en-US" altLang="ko-KR" sz="1400"/>
              <a:t>	Console.WriteLine("CurrentCount={0}", cde.CurrentCount);</a:t>
            </a:r>
          </a:p>
          <a:p>
            <a:r>
              <a:rPr lang="en-US" altLang="ko-KR" sz="1400"/>
              <a:t>	Console.WriteLine("IsSet={0}", cde.IsSet);</a:t>
            </a:r>
          </a:p>
          <a:p>
            <a:r>
              <a:rPr lang="en-US" altLang="ko-KR" sz="1400"/>
              <a:t>			</a:t>
            </a:r>
          </a:p>
          <a:p>
            <a:r>
              <a:rPr lang="en-US" altLang="ko-KR" sz="1400"/>
              <a:t>	Task[] tasks = new Task[]</a:t>
            </a:r>
          </a:p>
          <a:p>
            <a:r>
              <a:rPr lang="en-US" altLang="ko-KR" sz="1400"/>
              <a:t>	{</a:t>
            </a:r>
          </a:p>
          <a:p>
            <a:r>
              <a:rPr lang="en-US" altLang="ko-KR" sz="1400"/>
              <a:t>	    Task.Factory.StartNew(TaskProc, cde),</a:t>
            </a:r>
          </a:p>
          <a:p>
            <a:r>
              <a:rPr lang="en-US" altLang="ko-KR" sz="1400"/>
              <a:t>	    Task.Factory.StartNew(TaskProc, cde),</a:t>
            </a:r>
          </a:p>
          <a:p>
            <a:r>
              <a:rPr lang="en-US" altLang="ko-KR" sz="1400"/>
              <a:t>	    Task.Factory.StartNew(TaskProc, cde),</a:t>
            </a:r>
          </a:p>
          <a:p>
            <a:r>
              <a:rPr lang="en-US" altLang="ko-KR" sz="1400"/>
              <a:t>	    Task.Factory.StartNew(TaskProc, cde),</a:t>
            </a:r>
          </a:p>
          <a:p>
            <a:r>
              <a:rPr lang="en-US" altLang="ko-KR" sz="1400"/>
              <a:t>	    Task.Factory.StartNew(TaskProc, cde)</a:t>
            </a:r>
          </a:p>
          <a:p>
            <a:r>
              <a:rPr lang="en-US" altLang="ko-KR" sz="1400"/>
              <a:t>	 };	</a:t>
            </a:r>
          </a:p>
          <a:p>
            <a:r>
              <a:rPr lang="en-US" altLang="ko-KR" sz="1400"/>
              <a:t>	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1886" y="332656"/>
            <a:ext cx="7704856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	// 3</a:t>
            </a:r>
            <a:r>
              <a:rPr lang="ko-KR" altLang="en-US" sz="1400"/>
              <a:t>개 끝날 때까지 대기</a:t>
            </a:r>
            <a:endParaRPr lang="en-US" altLang="ko-KR" sz="1400"/>
          </a:p>
          <a:p>
            <a:r>
              <a:rPr lang="en-US" altLang="ko-KR" sz="1400"/>
              <a:t>	cde.Wait();</a:t>
            </a:r>
          </a:p>
          <a:p>
            <a:r>
              <a:rPr lang="en-US" altLang="ko-KR" sz="1400"/>
              <a:t>	Console.WriteLine("5</a:t>
            </a:r>
            <a:r>
              <a:rPr lang="ko-KR" altLang="en-US" sz="1400"/>
              <a:t>개의 테스크 중 </a:t>
            </a:r>
            <a:r>
              <a:rPr lang="en-US" altLang="ko-KR" sz="1400"/>
              <a:t>3</a:t>
            </a:r>
            <a:r>
              <a:rPr lang="ko-KR" altLang="en-US" sz="1400"/>
              <a:t>개 종료</a:t>
            </a:r>
            <a:r>
              <a:rPr lang="en-US" altLang="ko-KR" sz="1400"/>
              <a:t>");</a:t>
            </a:r>
          </a:p>
          <a:p>
            <a:r>
              <a:rPr lang="en-US" altLang="ko-KR" sz="1400"/>
              <a:t>	Console.WriteLine("</a:t>
            </a:r>
            <a:r>
              <a:rPr lang="ko-KR" altLang="en-US" sz="1400"/>
              <a:t>메인 스레드 속행 개시</a:t>
            </a:r>
            <a:r>
              <a:rPr lang="en-US" altLang="ko-KR" sz="1400"/>
              <a:t>….");</a:t>
            </a:r>
          </a:p>
          <a:p>
            <a:r>
              <a:rPr lang="en-US" altLang="ko-KR" sz="1400"/>
              <a:t>	Thread.Sleep(TimeSpan.FromSeconds(1));</a:t>
            </a:r>
          </a:p>
          <a:p>
            <a:r>
              <a:rPr lang="en-US" altLang="ko-KR" sz="1400"/>
              <a:t>			</a:t>
            </a:r>
          </a:p>
          <a:p>
            <a:r>
              <a:rPr lang="en-US" altLang="ko-KR" sz="1400"/>
              <a:t>	// </a:t>
            </a:r>
            <a:r>
              <a:rPr lang="ko-KR" altLang="en-US" sz="1400"/>
              <a:t>나머지 테스크를 대기</a:t>
            </a:r>
            <a:endParaRPr lang="en-US" altLang="ko-KR" sz="1400"/>
          </a:p>
          <a:p>
            <a:r>
              <a:rPr lang="en-US" altLang="ko-KR" sz="1400"/>
              <a:t>	Task.WaitAll(tasks);</a:t>
            </a:r>
          </a:p>
          <a:p>
            <a:r>
              <a:rPr lang="en-US" altLang="ko-KR" sz="1400"/>
              <a:t>	Console.WriteLine("</a:t>
            </a:r>
            <a:r>
              <a:rPr lang="ko-KR" altLang="en-US" sz="1400"/>
              <a:t>모든 테스크 종료</a:t>
            </a:r>
            <a:r>
              <a:rPr lang="en-US" altLang="ko-KR" sz="1400"/>
              <a:t>");</a:t>
            </a:r>
          </a:p>
          <a:p>
            <a:r>
              <a:rPr lang="en-US" altLang="ko-KR" sz="1400"/>
              <a:t>			</a:t>
            </a:r>
          </a:p>
          <a:p>
            <a:r>
              <a:rPr lang="en-US" altLang="ko-KR" sz="1400"/>
              <a:t>	Console.WriteLine("InitialCount={0}", cde.InitialCount);</a:t>
            </a:r>
          </a:p>
          <a:p>
            <a:r>
              <a:rPr lang="en-US" altLang="ko-KR" sz="1400"/>
              <a:t>	Console.WriteLine("CurrentCount={0}", cde.CurrentCount);</a:t>
            </a:r>
          </a:p>
          <a:p>
            <a:r>
              <a:rPr lang="en-US" altLang="ko-KR" sz="1400"/>
              <a:t>	Console.WriteLine("IsSet={0}", cde.IsSet);</a:t>
            </a:r>
          </a:p>
          <a:p>
            <a:r>
              <a:rPr lang="en-US" altLang="ko-KR" sz="1400"/>
              <a:t>        }</a:t>
            </a:r>
          </a:p>
          <a:p>
            <a:r>
              <a:rPr lang="en-US" altLang="ko-KR" sz="1400"/>
              <a:t>    }</a:t>
            </a:r>
          </a:p>
          <a:p>
            <a:r>
              <a:rPr lang="en-US" altLang="ko-KR" sz="1400"/>
              <a:t>	</a:t>
            </a:r>
          </a:p>
          <a:p>
            <a:r>
              <a:rPr lang="en-US" altLang="ko-KR" sz="1400"/>
              <a:t>    void TaskProc(object data)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/>
              <a:t>        Console.WriteLine("Task ID={0} </a:t>
            </a:r>
            <a:r>
              <a:rPr lang="ko-KR" altLang="en-US" sz="1400"/>
              <a:t>開始</a:t>
            </a:r>
            <a:r>
              <a:rPr lang="en-US" altLang="ko-KR" sz="1400"/>
              <a:t>", Task.CurrentId);</a:t>
            </a:r>
          </a:p>
          <a:p>
            <a:r>
              <a:rPr lang="en-US" altLang="ko-KR" sz="1400"/>
              <a:t>        Thread.Sleep(TimeSpan.FromSeconds(new Random().Next(10)));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/>
              <a:t>         // </a:t>
            </a:r>
            <a:r>
              <a:rPr lang="ko-KR" altLang="en-US" sz="1400"/>
              <a:t>이미 </a:t>
            </a:r>
            <a:r>
              <a:rPr lang="en-US" altLang="ko-KR" sz="1400"/>
              <a:t>3</a:t>
            </a:r>
            <a:r>
              <a:rPr lang="ko-KR" altLang="en-US" sz="1400"/>
              <a:t>개를 종료하고 있는지 여부를 확인하고</a:t>
            </a:r>
            <a:r>
              <a:rPr lang="en-US" altLang="ko-KR" sz="1400"/>
              <a:t>, </a:t>
            </a:r>
            <a:r>
              <a:rPr lang="ko-KR" altLang="en-US" sz="1400"/>
              <a:t>아직이라면 시그널</a:t>
            </a:r>
            <a:endParaRPr lang="en-US" altLang="ja-JP" sz="1400"/>
          </a:p>
          <a:p>
            <a:r>
              <a:rPr lang="en-US" altLang="ko-KR" sz="1400"/>
              <a:t>         CountdownEvent cde = data as CountdownEvent;</a:t>
            </a:r>
          </a:p>
          <a:p>
            <a:r>
              <a:rPr lang="en-US" altLang="ko-KR" sz="1400"/>
              <a:t>         if (!cde.IsSet) {</a:t>
            </a:r>
          </a:p>
          <a:p>
            <a:r>
              <a:rPr lang="en-US" altLang="ko-KR" sz="1400"/>
              <a:t>	cde.Signal();</a:t>
            </a:r>
          </a:p>
          <a:p>
            <a:r>
              <a:rPr lang="en-US" altLang="ko-KR" sz="1400"/>
              <a:t>	Console.WriteLine("</a:t>
            </a:r>
            <a:r>
              <a:rPr lang="ko-KR" altLang="en-US" sz="1400"/>
              <a:t>카운트를 줄인다</a:t>
            </a:r>
            <a:r>
              <a:rPr lang="en-US" altLang="ko-KR" sz="1400"/>
              <a:t>.</a:t>
            </a:r>
            <a:r>
              <a:rPr lang="ja-JP" altLang="en-US" sz="1400"/>
              <a:t> </a:t>
            </a:r>
            <a:r>
              <a:rPr lang="en-US" altLang="ko-KR" sz="1400"/>
              <a:t>Task ID={0} CountdownEvent.CurrentCount={1}", Task.CurrentId, cde.CurrentCount);</a:t>
            </a:r>
          </a:p>
          <a:p>
            <a:r>
              <a:rPr lang="en-US" altLang="ko-KR" sz="1400"/>
              <a:t>         }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/>
              <a:t>         Console.WriteLine("Task ID={0} </a:t>
            </a:r>
            <a:r>
              <a:rPr lang="ko-KR" altLang="en-US" sz="1400"/>
              <a:t>종료</a:t>
            </a:r>
            <a:r>
              <a:rPr lang="en-US" altLang="ko-KR" sz="1400"/>
              <a:t>", Task.CurrentId);</a:t>
            </a:r>
          </a:p>
          <a:p>
            <a:r>
              <a:rPr lang="en-US" altLang="ko-KR" sz="1400"/>
              <a:t>    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021738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Barrier</a:t>
            </a:r>
            <a:endParaRPr lang="ko-KR" altLang="en-US" sz="3600" b="1"/>
          </a:p>
        </p:txBody>
      </p:sp>
      <p:sp>
        <p:nvSpPr>
          <p:cNvPr id="4" name="직사각형 3"/>
          <p:cNvSpPr/>
          <p:nvPr/>
        </p:nvSpPr>
        <p:spPr>
          <a:xfrm>
            <a:off x="335652" y="1196752"/>
            <a:ext cx="784887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/>
              <a:t>Barrier </a:t>
            </a:r>
            <a:r>
              <a:rPr lang="ko-KR" altLang="en-US"/>
              <a:t>클래스는 병렬 처리를 복수의 페이즈 마다 협조 동작 시킬 때 사용한다</a:t>
            </a:r>
            <a:r>
              <a:rPr lang="en-US" altLang="ko-KR"/>
              <a:t>. </a:t>
            </a:r>
            <a:r>
              <a:rPr lang="ko-KR" altLang="en-US"/>
              <a:t>다시말해 </a:t>
            </a:r>
            <a:r>
              <a:rPr lang="en-US" altLang="ko-KR"/>
              <a:t>N</a:t>
            </a:r>
            <a:r>
              <a:rPr lang="ko-KR" altLang="en-US"/>
              <a:t>개의 스레드를 특정 페이즈 마다 발을 맞추어서 다음 페이즈로 진행하듯이</a:t>
            </a:r>
            <a:endParaRPr lang="ja-JP" altLang="en-US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ja-JP" altLang="en-US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/>
              <a:t>Barrier</a:t>
            </a:r>
            <a:r>
              <a:rPr lang="ko-KR" altLang="en-US"/>
              <a:t>에서는 복수의 스레드가 전진하기 위해서 베리어 부근에 모두 모이이지 않으면 안된다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ja-JP" altLang="en-US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/>
              <a:t>CountdownEvent</a:t>
            </a:r>
            <a:r>
              <a:rPr lang="ko-KR" altLang="en-US"/>
              <a:t>와 비슷하게 보이지만 다음과 같이 다르다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CountdownEvent</a:t>
            </a:r>
            <a:r>
              <a:rPr lang="ko-KR" altLang="en-US"/>
              <a:t>은 특정 이벤트가 끝날 때까지 기다릴 때 사용하지만 </a:t>
            </a:r>
            <a:r>
              <a:rPr lang="en-US" altLang="ja-JP"/>
              <a:t>Barrier</a:t>
            </a:r>
            <a:r>
              <a:rPr lang="ko-KR" altLang="en-US"/>
              <a:t>는 동료 스레드를 기다릴 때 사용한다</a:t>
            </a:r>
            <a:r>
              <a:rPr lang="en-US" altLang="ko-KR"/>
              <a:t>.</a:t>
            </a:r>
            <a:endParaRPr lang="ja-JP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CountdownEvent</a:t>
            </a:r>
            <a:r>
              <a:rPr lang="ko-KR" altLang="en-US"/>
              <a:t>은 </a:t>
            </a:r>
            <a:r>
              <a:rPr lang="en-US" altLang="ja-JP"/>
              <a:t>Signal</a:t>
            </a:r>
            <a:r>
              <a:rPr lang="ko-KR" altLang="en-US"/>
              <a:t>을 부르면 카운트가 줄어든다</a:t>
            </a:r>
            <a:r>
              <a:rPr lang="en-US" altLang="ko-KR"/>
              <a:t>.</a:t>
            </a:r>
            <a:endParaRPr lang="ja-JP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CountdownEvent.Wait</a:t>
            </a:r>
            <a:r>
              <a:rPr lang="ko-KR" altLang="en-US"/>
              <a:t>를 호출한 스레드는 각각의 워커 스레드가 자신의 처리를 종료하고 카운트를 줄이는 것을 기다린다</a:t>
            </a:r>
            <a:r>
              <a:rPr lang="en-US" altLang="ko-KR"/>
              <a:t>. </a:t>
            </a:r>
            <a:r>
              <a:rPr lang="ko-KR" altLang="en-US"/>
              <a:t>카운트가 </a:t>
            </a:r>
            <a:r>
              <a:rPr lang="en-US" altLang="ko-KR"/>
              <a:t>0</a:t>
            </a:r>
            <a:r>
              <a:rPr lang="ko-KR" altLang="en-US"/>
              <a:t>이 되는 시점에서 스레드가 동작한다</a:t>
            </a:r>
            <a:r>
              <a:rPr lang="en-US" altLang="ko-KR"/>
              <a:t>.</a:t>
            </a:r>
            <a:endParaRPr lang="ja-JP" altLang="en-US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ja-JP" altLang="en-US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/>
              <a:t>Barrier</a:t>
            </a:r>
            <a:r>
              <a:rPr lang="ko-KR" altLang="en-US"/>
              <a:t>는 </a:t>
            </a:r>
            <a:r>
              <a:rPr lang="en-US" altLang="ja-JP"/>
              <a:t>SignalAndWait</a:t>
            </a:r>
            <a:r>
              <a:rPr lang="ko-KR" altLang="en-US"/>
              <a:t>를 호출하여 동료 스레드가 모일때까지 기다린다</a:t>
            </a:r>
            <a:r>
              <a:rPr lang="en-US" altLang="ko-KR"/>
              <a:t>.</a:t>
            </a:r>
            <a:r>
              <a:rPr lang="ja-JP" altLang="en-US"/>
              <a:t> </a:t>
            </a:r>
            <a:r>
              <a:rPr lang="ko-KR" altLang="en-US"/>
              <a:t>동료 스레드가 전원 </a:t>
            </a:r>
            <a:r>
              <a:rPr lang="en-US" altLang="ja-JP"/>
              <a:t>SignalAndWait</a:t>
            </a:r>
            <a:r>
              <a:rPr lang="ko-KR" altLang="en-US"/>
              <a:t>를 호출하는 시점에서 베리어가 해제 되어 각 스레드는 다음 페이즈로 나아간다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943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052736"/>
            <a:ext cx="80960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/>
              <a:t>Barrier </a:t>
            </a:r>
            <a:r>
              <a:rPr lang="ko-KR" altLang="en-US"/>
              <a:t>클래스는 생성자에서 각 처리가 모인 시점에서 호출될 콜백을 넘길 수 있다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이것을 이용하면 각각의 페이즈 단위에서 결과를 수집할 수 있다</a:t>
            </a:r>
            <a:r>
              <a:rPr lang="en-US" altLang="ko-KR"/>
              <a:t>.</a:t>
            </a:r>
            <a:endParaRPr lang="en-US" altLang="ja-JP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이</a:t>
            </a:r>
            <a:r>
              <a:rPr lang="en-US" altLang="ko-KR"/>
              <a:t> </a:t>
            </a:r>
            <a:r>
              <a:rPr lang="ko-KR" altLang="en-US"/>
              <a:t>콜백이 호출되는 동안은 워커스레드는 블록 상태가 된다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다시말해 콜백이 실행되는 동안에는 워커스레드는 진행하지 않는다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1152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4441" y="188592"/>
            <a:ext cx="806489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// http://devlights.hatenablog.com/entry/20110329/p1</a:t>
            </a:r>
          </a:p>
          <a:p>
            <a:r>
              <a:rPr lang="en-US" altLang="ko-KR" sz="1400"/>
              <a:t>public class BarrierSamples01 : IExecutable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 long _count; // </a:t>
            </a:r>
            <a:r>
              <a:rPr lang="ko-KR" altLang="en-US" sz="1400"/>
              <a:t>계산 값을 보존하는 변수</a:t>
            </a:r>
          </a:p>
          <a:p>
            <a:r>
              <a:rPr lang="en-US" altLang="ko-KR" sz="1400"/>
              <a:t>	</a:t>
            </a:r>
          </a:p>
          <a:p>
            <a:r>
              <a:rPr lang="en-US" altLang="ko-KR" sz="1400"/>
              <a:t>    public void Execute()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/>
              <a:t>        // Barrier </a:t>
            </a:r>
            <a:r>
              <a:rPr lang="ko-KR" altLang="en-US" sz="1400"/>
              <a:t>클래스는 병행 처리를 복수의 페이즈 마다 협조 동작 시키는 경우에 이용한다</a:t>
            </a:r>
            <a:endParaRPr lang="en-US" altLang="ja-JP" sz="1400"/>
          </a:p>
          <a:p>
            <a:r>
              <a:rPr lang="en-US" altLang="ja-JP" sz="1400"/>
              <a:t>        // </a:t>
            </a:r>
            <a:r>
              <a:rPr lang="ko-KR" altLang="en-US" sz="1400"/>
              <a:t>다시 말해 동시 실행 조작을 동기할 때 이용할 수 있다</a:t>
            </a:r>
            <a:endParaRPr lang="ja-JP" altLang="en-US" sz="1400"/>
          </a:p>
          <a:p>
            <a:r>
              <a:rPr lang="en-US" altLang="ja-JP" sz="1400"/>
              <a:t>        // </a:t>
            </a:r>
            <a:r>
              <a:rPr lang="en-US" altLang="ko-KR" sz="1400"/>
              <a:t>Barrier </a:t>
            </a:r>
            <a:r>
              <a:rPr lang="ko-KR" altLang="en-US" sz="1400"/>
              <a:t>클래스를 인스턴스 화 할 때에 대상이 되는 병행처리 수를 생성자에 지정한다</a:t>
            </a:r>
            <a:endParaRPr lang="ja-JP" altLang="en-US" sz="1400"/>
          </a:p>
          <a:p>
            <a:r>
              <a:rPr lang="en-US" altLang="ja-JP" sz="1400"/>
              <a:t>        // </a:t>
            </a:r>
            <a:r>
              <a:rPr lang="ko-KR" altLang="en-US" sz="1400"/>
              <a:t>생성자에는 페이즈 마다 실행될 콜백을 설정 할 수도 있다</a:t>
            </a:r>
            <a:endParaRPr lang="ja-JP" altLang="en-US" sz="1400"/>
          </a:p>
          <a:p>
            <a:r>
              <a:rPr lang="en-US" altLang="ja-JP" sz="1400"/>
              <a:t>        // </a:t>
            </a:r>
            <a:r>
              <a:rPr lang="ko-KR" altLang="en-US" sz="1400"/>
              <a:t>뒤에는 </a:t>
            </a:r>
            <a:r>
              <a:rPr lang="en-US" altLang="ko-KR" sz="1400"/>
              <a:t>Barrier.SignalAndWait</a:t>
            </a:r>
            <a:r>
              <a:rPr lang="ko-KR" altLang="en-US" sz="1400"/>
              <a:t>를 각 병행 처리가 호출하면 된다</a:t>
            </a:r>
            <a:r>
              <a:rPr lang="en-US" altLang="ko-KR" sz="1400"/>
              <a:t>.</a:t>
            </a:r>
            <a:endParaRPr lang="ja-JP" altLang="en-US" sz="1400"/>
          </a:p>
          <a:p>
            <a:r>
              <a:rPr lang="en-US" altLang="ja-JP" sz="1400"/>
              <a:t>        // </a:t>
            </a:r>
            <a:r>
              <a:rPr lang="ko-KR" altLang="en-US" sz="1400"/>
              <a:t>생성자에 지정한 수만큼 </a:t>
            </a:r>
            <a:r>
              <a:rPr lang="en-US" altLang="ko-KR" sz="1400"/>
              <a:t>SignalAndWait</a:t>
            </a:r>
            <a:r>
              <a:rPr lang="ko-KR" altLang="en-US" sz="1400"/>
              <a:t>가 호출된 시점에서 </a:t>
            </a:r>
            <a:r>
              <a:rPr lang="en-US" altLang="ko-KR" sz="1400"/>
              <a:t>1 </a:t>
            </a:r>
            <a:r>
              <a:rPr lang="ko-KR" altLang="en-US" sz="1400"/>
              <a:t>페이즈 종료가 된다</a:t>
            </a:r>
            <a:endParaRPr lang="ja-JP" altLang="en-US" sz="1400"/>
          </a:p>
          <a:p>
            <a:r>
              <a:rPr lang="en-US" altLang="ja-JP" sz="1400"/>
              <a:t>        // </a:t>
            </a:r>
            <a:r>
              <a:rPr lang="ko-KR" altLang="en-US" sz="1400"/>
              <a:t>설정한 콜백이 실행된다</a:t>
            </a:r>
            <a:r>
              <a:rPr lang="en-US" altLang="ko-KR" sz="1400"/>
              <a:t>.</a:t>
            </a:r>
            <a:endParaRPr lang="ja-JP" altLang="en-US" sz="1400"/>
          </a:p>
          <a:p>
            <a:r>
              <a:rPr lang="en-US" altLang="ja-JP" sz="1400"/>
              <a:t>        // </a:t>
            </a:r>
            <a:r>
              <a:rPr lang="ko-KR" altLang="en-US" sz="1400"/>
              <a:t>각 병행처리는 </a:t>
            </a:r>
            <a:r>
              <a:rPr lang="en-US" altLang="ko-KR" sz="1400"/>
              <a:t>SignalAndWait</a:t>
            </a:r>
            <a:r>
              <a:rPr lang="ko-KR" altLang="en-US" sz="1400"/>
              <a:t>를 호출한 후</a:t>
            </a:r>
            <a:r>
              <a:rPr lang="en-US" altLang="ko-KR" sz="1400"/>
              <a:t>Barrier</a:t>
            </a:r>
            <a:r>
              <a:rPr lang="ko-KR" altLang="en-US" sz="1400"/>
              <a:t>에 지정한 처리 수 만큼 </a:t>
            </a:r>
            <a:r>
              <a:rPr lang="en-US" altLang="ko-KR" sz="1400"/>
              <a:t>SignalAndWait</a:t>
            </a:r>
            <a:r>
              <a:rPr lang="ko-KR" altLang="en-US" sz="1400"/>
              <a:t>가</a:t>
            </a:r>
            <a:endParaRPr lang="ja-JP" altLang="en-US" sz="1400"/>
          </a:p>
          <a:p>
            <a:r>
              <a:rPr lang="en-US" altLang="ja-JP" sz="1400"/>
              <a:t>        // </a:t>
            </a:r>
            <a:r>
              <a:rPr lang="ko-KR" altLang="en-US" sz="1400"/>
              <a:t>호출 될 때까지 블럭된다</a:t>
            </a:r>
            <a:endParaRPr lang="ja-JP" altLang="en-US" sz="1400"/>
          </a:p>
          <a:p>
            <a:r>
              <a:rPr lang="en-US" altLang="ja-JP" sz="1400"/>
              <a:t>        // </a:t>
            </a:r>
            <a:r>
              <a:rPr lang="ko-KR" altLang="en-US" sz="1400"/>
              <a:t>대상이 되는 병행 처리 수는 아래의 메소드를 이용하여 증감 시킬 수 있다</a:t>
            </a:r>
            <a:endParaRPr lang="ja-JP" altLang="en-US" sz="1400"/>
          </a:p>
          <a:p>
            <a:r>
              <a:rPr lang="en-US" altLang="ja-JP" sz="1400"/>
              <a:t>        //     </a:t>
            </a:r>
            <a:r>
              <a:rPr lang="ja-JP" altLang="en-US" sz="1400"/>
              <a:t>・</a:t>
            </a:r>
            <a:r>
              <a:rPr lang="en-US" altLang="ko-KR" sz="1400"/>
              <a:t>AddParticipants</a:t>
            </a:r>
          </a:p>
          <a:p>
            <a:r>
              <a:rPr lang="en-US" altLang="ko-KR" sz="1400"/>
              <a:t>        //    </a:t>
            </a:r>
            <a:r>
              <a:rPr lang="ko-KR" altLang="en-US" sz="1400"/>
              <a:t>・</a:t>
            </a:r>
            <a:r>
              <a:rPr lang="en-US" altLang="ko-KR" sz="1400"/>
              <a:t>RemoveParticipants</a:t>
            </a:r>
          </a:p>
          <a:p>
            <a:r>
              <a:rPr lang="en-US" altLang="ko-KR" sz="1400"/>
              <a:t>    </a:t>
            </a:r>
          </a:p>
          <a:p>
            <a:r>
              <a:rPr lang="en-US" altLang="ko-KR" sz="1400"/>
              <a:t>        // CountdownEvent, ManualResetEventSlim</a:t>
            </a:r>
            <a:r>
              <a:rPr lang="ko-KR" altLang="en-US" sz="1400"/>
              <a:t>와 같이 이 클래스의 </a:t>
            </a:r>
            <a:r>
              <a:rPr lang="en-US" altLang="ko-KR" sz="1400"/>
              <a:t>SignalAndWait</a:t>
            </a:r>
            <a:r>
              <a:rPr lang="ja-JP" altLang="en-US" sz="1400"/>
              <a:t> </a:t>
            </a:r>
            <a:r>
              <a:rPr lang="ko-KR" altLang="en-US" sz="1400"/>
              <a:t>메소드도</a:t>
            </a:r>
            <a:endParaRPr lang="ja-JP" altLang="en-US" sz="1400"/>
          </a:p>
          <a:p>
            <a:r>
              <a:rPr lang="en-US" altLang="ja-JP" sz="1400"/>
              <a:t>        // </a:t>
            </a:r>
            <a:r>
              <a:rPr lang="en-US" altLang="ko-KR" sz="1400"/>
              <a:t>CancellationToken</a:t>
            </a:r>
            <a:r>
              <a:rPr lang="ko-KR" altLang="en-US" sz="1400"/>
              <a:t>을 받아 들일 수 있는 오버로드가 존재한다</a:t>
            </a:r>
            <a:endParaRPr lang="ja-JP" altLang="en-US" sz="1400"/>
          </a:p>
          <a:p>
            <a:r>
              <a:rPr lang="ja-JP" altLang="en-US" sz="1400"/>
              <a:t>        </a:t>
            </a:r>
            <a:r>
              <a:rPr lang="en-US" altLang="ja-JP" sz="1400"/>
              <a:t>// </a:t>
            </a:r>
            <a:r>
              <a:rPr lang="en-US" altLang="ko-KR" sz="1400"/>
              <a:t>CountdownEvent</a:t>
            </a:r>
            <a:r>
              <a:rPr lang="ko-KR" altLang="en-US" sz="1400"/>
              <a:t>와 같이 이 클래스도 </a:t>
            </a:r>
            <a:r>
              <a:rPr lang="en-US" altLang="ko-KR" sz="1400"/>
              <a:t>IDisposable</a:t>
            </a:r>
            <a:r>
              <a:rPr lang="ko-KR" altLang="en-US" sz="1400"/>
              <a:t>를 구현하고 있으므로 </a:t>
            </a:r>
            <a:r>
              <a:rPr lang="en-US" altLang="ko-KR" sz="1400"/>
              <a:t>using</a:t>
            </a:r>
            <a:r>
              <a:rPr lang="ko-KR" altLang="en-US" sz="1400"/>
              <a:t> 가능</a:t>
            </a:r>
          </a:p>
          <a:p>
            <a:r>
              <a:rPr lang="ko-KR" altLang="en-US" sz="1400"/>
              <a:t>	</a:t>
            </a:r>
            <a:r>
              <a:rPr lang="en-US" altLang="ko-KR" sz="1400"/>
              <a:t>	</a:t>
            </a:r>
          </a:p>
          <a:p>
            <a:r>
              <a:rPr lang="en-US" altLang="ko-KR" sz="1400"/>
              <a:t>        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711152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4441" y="188592"/>
            <a:ext cx="80648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        // 5</a:t>
            </a:r>
            <a:r>
              <a:rPr lang="ko-KR" altLang="en-US" sz="1400"/>
              <a:t>개의 처리를 지정한 페이즈 마다 동기 시키면서 실행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       // </a:t>
            </a:r>
            <a:r>
              <a:rPr lang="ko-KR" altLang="en-US" sz="1400"/>
              <a:t>도한 페이즈 단위로 도중 결과를 출력하도록 한다</a:t>
            </a:r>
            <a:r>
              <a:rPr lang="en-US" altLang="ko-KR" sz="1400"/>
              <a:t>.</a:t>
            </a:r>
            <a:endParaRPr lang="en-US" altLang="ja-JP" sz="1400"/>
          </a:p>
          <a:p>
            <a:r>
              <a:rPr lang="en-US" altLang="ja-JP" sz="1400"/>
              <a:t>        </a:t>
            </a:r>
            <a:r>
              <a:rPr lang="en-US" altLang="ko-KR" sz="1400"/>
              <a:t>using (Barrier barrier = new Barrier(5, PostPhaseProc))</a:t>
            </a:r>
          </a:p>
          <a:p>
            <a:r>
              <a:rPr lang="en-US" altLang="ko-KR" sz="1400"/>
              <a:t>        {</a:t>
            </a:r>
          </a:p>
          <a:p>
            <a:r>
              <a:rPr lang="en-US" altLang="ko-KR" sz="1400"/>
              <a:t>	Parallel.Invoke(</a:t>
            </a:r>
          </a:p>
          <a:p>
            <a:r>
              <a:rPr lang="en-US" altLang="ko-KR" sz="1400"/>
              <a:t>		() =&gt; ParallelProc(barrier, 10, 123456, 2), </a:t>
            </a:r>
          </a:p>
          <a:p>
            <a:r>
              <a:rPr lang="en-US" altLang="ko-KR" sz="1400"/>
              <a:t>		() =&gt; ParallelProc(barrier, 20, 678910, 3),</a:t>
            </a:r>
          </a:p>
          <a:p>
            <a:r>
              <a:rPr lang="en-US" altLang="ko-KR" sz="1400"/>
              <a:t>		() =&gt; ParallelProc(barrier, 30, 749827, 5),</a:t>
            </a:r>
          </a:p>
          <a:p>
            <a:r>
              <a:rPr lang="en-US" altLang="ko-KR" sz="1400"/>
              <a:t>		() =&gt; ParallelProc(barrier, 40, 847202, 7),</a:t>
            </a:r>
          </a:p>
          <a:p>
            <a:r>
              <a:rPr lang="en-US" altLang="ko-KR" sz="1400"/>
              <a:t>		() =&gt; ParallelProc(barrier, 50, 503295, 777)</a:t>
            </a:r>
          </a:p>
          <a:p>
            <a:r>
              <a:rPr lang="en-US" altLang="ko-KR" sz="1400"/>
              <a:t>		);</a:t>
            </a:r>
          </a:p>
          <a:p>
            <a:r>
              <a:rPr lang="en-US" altLang="ko-KR" sz="1400"/>
              <a:t>        }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/>
              <a:t>        Console.WriteLine("</a:t>
            </a:r>
            <a:r>
              <a:rPr lang="ko-KR" altLang="en-US" sz="1400"/>
              <a:t>최종 값：</a:t>
            </a:r>
            <a:r>
              <a:rPr lang="en-US" altLang="ko-KR" sz="1400"/>
              <a:t>{0}", _count);</a:t>
            </a:r>
          </a:p>
          <a:p>
            <a:r>
              <a:rPr lang="en-US" altLang="ko-KR" sz="1400"/>
              <a:t>    }</a:t>
            </a:r>
          </a:p>
          <a:p>
            <a:r>
              <a:rPr lang="en-US" altLang="ko-KR" sz="1400"/>
              <a:t>	</a:t>
            </a:r>
          </a:p>
          <a:p>
            <a:r>
              <a:rPr lang="en-US" altLang="ko-KR" sz="1400"/>
              <a:t>    // </a:t>
            </a:r>
            <a:r>
              <a:rPr lang="ko-KR" altLang="en-US" sz="1400"/>
              <a:t>각 병행 처리 용 액션</a:t>
            </a:r>
            <a:endParaRPr lang="en-US" altLang="ja-JP" sz="1400"/>
          </a:p>
          <a:p>
            <a:r>
              <a:rPr lang="en-US" altLang="ko-KR" sz="1400"/>
              <a:t>    void ParallelProc(Barrier barrier, int randomMaxValue, int randomSeed, int modValue)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/>
              <a:t>        Calculate(barrier, randomMaxValue, randomSeed, modValue, 100);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/>
              <a:t>        Calculate(barrier, randomMaxValue, randomSeed, modValue, 5000);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/>
              <a:t>        Calculate(barrier, randomMaxValue, randomSeed, modValue, 10000);</a:t>
            </a:r>
          </a:p>
          <a:p>
            <a:r>
              <a:rPr lang="en-US" altLang="ko-KR" sz="1400"/>
              <a:t>    }</a:t>
            </a:r>
          </a:p>
          <a:p>
            <a:r>
              <a:rPr lang="en-US" altLang="ko-KR" sz="1400"/>
              <a:t>	</a:t>
            </a:r>
          </a:p>
          <a:p>
            <a:r>
              <a:rPr lang="en-US" altLang="ko-KR" sz="1400"/>
              <a:t>    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928601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4441" y="188592"/>
            <a:ext cx="80648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    // </a:t>
            </a:r>
            <a:r>
              <a:rPr lang="ko-KR" altLang="en-US" sz="1400"/>
              <a:t>계산 처리</a:t>
            </a:r>
            <a:endParaRPr lang="en-US" altLang="ko-KR" sz="1400"/>
          </a:p>
          <a:p>
            <a:r>
              <a:rPr lang="en-US" altLang="ko-KR" sz="1400"/>
              <a:t>    void Calculate(Barrier barrier, int randomMaxValue, int randomSeed, int modValue, </a:t>
            </a:r>
          </a:p>
          <a:p>
            <a:r>
              <a:rPr lang="en-US" altLang="ko-KR" sz="1400"/>
              <a:t>                        int loopCountMaxValue)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/>
              <a:t>        Random    rnd   = new Random(randomSeed);</a:t>
            </a:r>
          </a:p>
          <a:p>
            <a:r>
              <a:rPr lang="en-US" altLang="ko-KR" sz="1400"/>
              <a:t>        Stopwatch watch = Stopwatch.StartNew();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/>
              <a:t>        int loopCount = rnd.Next(loopCountMaxValue);</a:t>
            </a:r>
          </a:p>
          <a:p>
            <a:r>
              <a:rPr lang="en-US" altLang="ko-KR" sz="1400"/>
              <a:t>        Console.WriteLine("[Phase{0}] </a:t>
            </a:r>
            <a:r>
              <a:rPr lang="ko-KR" altLang="en-US" sz="1400"/>
              <a:t>루프</a:t>
            </a:r>
            <a:r>
              <a:rPr lang="en-US" altLang="ko-KR" sz="1400"/>
              <a:t> </a:t>
            </a:r>
            <a:r>
              <a:rPr lang="ko-KR" altLang="en-US" sz="1400"/>
              <a:t>카운트</a:t>
            </a:r>
            <a:r>
              <a:rPr lang="ja-JP" altLang="en-US" sz="1400"/>
              <a:t>：</a:t>
            </a:r>
            <a:r>
              <a:rPr lang="en-US" altLang="ja-JP" sz="1400"/>
              <a:t>{1}, </a:t>
            </a:r>
            <a:r>
              <a:rPr lang="en-US" altLang="ko-KR" sz="1400"/>
              <a:t>TASK:{2}", </a:t>
            </a:r>
          </a:p>
          <a:p>
            <a:r>
              <a:rPr lang="en-US" altLang="ko-KR" sz="1400"/>
              <a:t>                                     barrier.CurrentPhaseNumber, loopCount, Task.CurrentId);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/>
              <a:t>        for (int i = 0; i &lt; loopCount; i++)</a:t>
            </a:r>
          </a:p>
          <a:p>
            <a:r>
              <a:rPr lang="en-US" altLang="ko-KR" sz="1400"/>
              <a:t>        {</a:t>
            </a:r>
          </a:p>
          <a:p>
            <a:r>
              <a:rPr lang="en-US" altLang="ko-KR" sz="1400"/>
              <a:t>	// </a:t>
            </a:r>
            <a:r>
              <a:rPr lang="ko-KR" altLang="en-US" sz="1400"/>
              <a:t>適度</a:t>
            </a:r>
            <a:r>
              <a:rPr lang="ja-JP" altLang="en-US" sz="1400"/>
              <a:t>に</a:t>
            </a:r>
            <a:r>
              <a:rPr lang="ko-KR" altLang="en-US" sz="1400"/>
              <a:t>時間</a:t>
            </a:r>
            <a:r>
              <a:rPr lang="ja-JP" altLang="en-US" sz="1400"/>
              <a:t>がかかるように</a:t>
            </a:r>
            <a:r>
              <a:rPr lang="ko-KR" altLang="en-US" sz="1400"/>
              <a:t>調整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	if (rnd.Next(10000) % modValue == 0)</a:t>
            </a:r>
          </a:p>
          <a:p>
            <a:r>
              <a:rPr lang="en-US" altLang="ko-KR" sz="1400"/>
              <a:t>	{</a:t>
            </a:r>
          </a:p>
          <a:p>
            <a:r>
              <a:rPr lang="en-US" altLang="ko-KR" sz="1400"/>
              <a:t>	    Thread.Sleep(TimeSpan.FromMilliseconds(10));</a:t>
            </a:r>
          </a:p>
          <a:p>
            <a:r>
              <a:rPr lang="en-US" altLang="ko-KR" sz="1400"/>
              <a:t>	}</a:t>
            </a:r>
          </a:p>
          <a:p>
            <a:r>
              <a:rPr lang="en-US" altLang="ko-KR" sz="1400"/>
              <a:t>			</a:t>
            </a:r>
          </a:p>
          <a:p>
            <a:r>
              <a:rPr lang="en-US" altLang="ko-KR" sz="1400"/>
              <a:t>	Interlocked.Add(ref _count, (i + rnd.Next(randomMaxValue)));</a:t>
            </a:r>
          </a:p>
          <a:p>
            <a:r>
              <a:rPr lang="en-US" altLang="ko-KR" sz="1400"/>
              <a:t>        }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/>
              <a:t>        watch.Stop();</a:t>
            </a:r>
          </a:p>
          <a:p>
            <a:r>
              <a:rPr lang="en-US" altLang="ko-KR" sz="1400"/>
              <a:t>        Console.WriteLine("[Phase{0}] SignalAndWait -- TASK:{1}, ELAPSED:{2}", </a:t>
            </a:r>
          </a:p>
          <a:p>
            <a:r>
              <a:rPr lang="en-US" altLang="ko-KR" sz="1400"/>
              <a:t>                                  barrier.CurrentPhaseNumber, Task.CurrentId, watch.Elapsed);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/>
              <a:t>        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8792260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4441" y="188592"/>
            <a:ext cx="806489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        try</a:t>
            </a:r>
          </a:p>
          <a:p>
            <a:r>
              <a:rPr lang="en-US" altLang="ko-KR" sz="1400"/>
              <a:t>        {</a:t>
            </a:r>
          </a:p>
          <a:p>
            <a:r>
              <a:rPr lang="en-US" altLang="ko-KR" sz="1400"/>
              <a:t>	// </a:t>
            </a:r>
            <a:r>
              <a:rPr lang="ko-KR" altLang="en-US" sz="1400"/>
              <a:t>시그널을 발행하고 동료 스레드를 기다린다</a:t>
            </a:r>
            <a:endParaRPr lang="en-US" altLang="ja-JP" sz="1400"/>
          </a:p>
          <a:p>
            <a:r>
              <a:rPr lang="en-US" altLang="ja-JP" sz="1400"/>
              <a:t>	</a:t>
            </a:r>
            <a:r>
              <a:rPr lang="en-US" altLang="ko-KR" sz="1400"/>
              <a:t>barrier.SignalAndWait();</a:t>
            </a:r>
          </a:p>
          <a:p>
            <a:r>
              <a:rPr lang="en-US" altLang="ko-KR" sz="1400"/>
              <a:t>        }</a:t>
            </a:r>
          </a:p>
          <a:p>
            <a:r>
              <a:rPr lang="en-US" altLang="ko-KR" sz="1400"/>
              <a:t>        catch (BarrierPostPhaseException postPhaseEx)</a:t>
            </a:r>
          </a:p>
          <a:p>
            <a:r>
              <a:rPr lang="en-US" altLang="ko-KR" sz="1400"/>
              <a:t>        {</a:t>
            </a:r>
          </a:p>
          <a:p>
            <a:r>
              <a:rPr lang="en-US" altLang="ko-KR" sz="1400"/>
              <a:t>	// Post Phase </a:t>
            </a:r>
            <a:r>
              <a:rPr lang="ko-KR" altLang="en-US" sz="1400"/>
              <a:t>액션에서 에러가 발생한 경우에 여기에 온다</a:t>
            </a:r>
            <a:endParaRPr lang="en-US" altLang="ja-JP" sz="1400"/>
          </a:p>
          <a:p>
            <a:r>
              <a:rPr lang="en-US" altLang="ja-JP" sz="1400"/>
              <a:t>	</a:t>
            </a:r>
            <a:r>
              <a:rPr lang="en-US" altLang="ko-KR" sz="1400"/>
              <a:t>Console.WriteLine("*** {0} ***", postPhaseEx.Message);</a:t>
            </a:r>
          </a:p>
          <a:p>
            <a:r>
              <a:rPr lang="en-US" altLang="ko-KR" sz="1400"/>
              <a:t>	throw;</a:t>
            </a:r>
          </a:p>
          <a:p>
            <a:r>
              <a:rPr lang="en-US" altLang="ko-KR" sz="1400"/>
              <a:t>         }</a:t>
            </a:r>
          </a:p>
          <a:p>
            <a:r>
              <a:rPr lang="en-US" altLang="ko-KR" sz="1400"/>
              <a:t>    }</a:t>
            </a:r>
          </a:p>
          <a:p>
            <a:r>
              <a:rPr lang="en-US" altLang="ko-KR" sz="1400"/>
              <a:t>	</a:t>
            </a:r>
          </a:p>
          <a:p>
            <a:r>
              <a:rPr lang="en-US" altLang="ko-KR" sz="1400"/>
              <a:t>    // Barrier</a:t>
            </a:r>
            <a:r>
              <a:rPr lang="ko-KR" altLang="en-US" sz="1400"/>
              <a:t>는 각 페이즈 마다 완료했을 때 호출 되는 콜백</a:t>
            </a:r>
            <a:endParaRPr lang="en-US" altLang="ja-JP" sz="1400"/>
          </a:p>
          <a:p>
            <a:r>
              <a:rPr lang="en-US" altLang="ko-KR" sz="1400"/>
              <a:t>    void PostPhaseProc(Barrier barrier)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/>
              <a:t>        // Post Phase </a:t>
            </a:r>
            <a:r>
              <a:rPr lang="ko-KR" altLang="en-US" sz="1400"/>
              <a:t>액션은 동시 실행하고 있는 처리가 모두 </a:t>
            </a:r>
            <a:r>
              <a:rPr lang="en-US" altLang="ko-KR" sz="1400"/>
              <a:t>SignalAndWait</a:t>
            </a:r>
            <a:r>
              <a:rPr lang="ko-KR" altLang="en-US" sz="1400"/>
              <a:t>를 호출하지 않으면</a:t>
            </a:r>
            <a:endParaRPr lang="ja-JP" altLang="en-US" sz="1400"/>
          </a:p>
          <a:p>
            <a:r>
              <a:rPr lang="ja-JP" altLang="en-US" sz="1400"/>
              <a:t>        </a:t>
            </a:r>
            <a:r>
              <a:rPr lang="en-US" altLang="ja-JP" sz="1400"/>
              <a:t>// </a:t>
            </a:r>
            <a:r>
              <a:rPr lang="ko-KR" altLang="en-US" sz="1400"/>
              <a:t>발생하지 않는다</a:t>
            </a:r>
            <a:endParaRPr lang="ja-JP" altLang="en-US" sz="1400"/>
          </a:p>
          <a:p>
            <a:r>
              <a:rPr lang="ja-JP" altLang="en-US" sz="1400"/>
              <a:t>        </a:t>
            </a:r>
            <a:r>
              <a:rPr lang="en-US" altLang="ja-JP" sz="1400"/>
              <a:t>// </a:t>
            </a:r>
            <a:r>
              <a:rPr lang="ko-KR" altLang="en-US" sz="1400"/>
              <a:t>즉 이 처리가 돌아가는 동안 다른 동시 실행 처리는 모두 블록 되는 상태가 된다</a:t>
            </a:r>
            <a:endParaRPr lang="ja-JP" altLang="en-US" sz="1400"/>
          </a:p>
          <a:p>
            <a:r>
              <a:rPr lang="en-US" altLang="ja-JP" sz="1400"/>
              <a:t>        </a:t>
            </a:r>
            <a:r>
              <a:rPr lang="en-US" altLang="ko-KR" sz="1400"/>
              <a:t>long current = Interlocked.Read(ref _count);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/>
              <a:t>        Console.WriteLine("</a:t>
            </a:r>
            <a:r>
              <a:rPr lang="ko-KR" altLang="en-US" sz="1400"/>
              <a:t>현재 페이즈</a:t>
            </a:r>
            <a:r>
              <a:rPr lang="ja-JP" altLang="en-US" sz="1400"/>
              <a:t>：</a:t>
            </a:r>
            <a:r>
              <a:rPr lang="en-US" altLang="ja-JP" sz="1400"/>
              <a:t>{0}, </a:t>
            </a:r>
            <a:r>
              <a:rPr lang="ko-KR" altLang="en-US" sz="1400"/>
              <a:t>참가 요소 수：</a:t>
            </a:r>
            <a:r>
              <a:rPr lang="en-US" altLang="ko-KR" sz="1400"/>
              <a:t>{1}", </a:t>
            </a:r>
          </a:p>
          <a:p>
            <a:r>
              <a:rPr lang="en-US" altLang="ko-KR" sz="1400"/>
              <a:t>                                        barrier.CurrentPhaseNumber, barrier.ParticipantCount);</a:t>
            </a:r>
          </a:p>
          <a:p>
            <a:r>
              <a:rPr lang="en-US" altLang="ko-KR" sz="1400"/>
              <a:t>        Console.WriteLine("\t</a:t>
            </a:r>
            <a:r>
              <a:rPr lang="ko-KR" altLang="en-US" sz="1400"/>
              <a:t>현재 값：</a:t>
            </a:r>
            <a:r>
              <a:rPr lang="en-US" altLang="ko-KR" sz="1400"/>
              <a:t>{0}", current);</a:t>
            </a:r>
          </a:p>
          <a:p>
            <a:r>
              <a:rPr lang="en-US" altLang="ko-KR" sz="1400"/>
              <a:t>		</a:t>
            </a:r>
          </a:p>
          <a:p>
            <a:r>
              <a:rPr lang="en-US" altLang="ko-KR" sz="1400"/>
              <a:t>        // </a:t>
            </a:r>
            <a:r>
              <a:rPr lang="ko-KR" altLang="en-US" sz="1400"/>
              <a:t>아래 주석을 떼면 다음의 </a:t>
            </a:r>
            <a:r>
              <a:rPr lang="en-US" altLang="ko-KR" sz="1400"/>
              <a:t>Post Phase</a:t>
            </a:r>
            <a:r>
              <a:rPr lang="ja-JP" altLang="en-US" sz="1400"/>
              <a:t> </a:t>
            </a:r>
            <a:r>
              <a:rPr lang="ko-KR" altLang="en-US" sz="1400"/>
              <a:t>액션에서</a:t>
            </a:r>
            <a:endParaRPr lang="ja-JP" altLang="en-US" sz="1400"/>
          </a:p>
          <a:p>
            <a:r>
              <a:rPr lang="en-US" altLang="ja-JP" sz="1400"/>
              <a:t>        // </a:t>
            </a:r>
            <a:r>
              <a:rPr lang="ko-KR" altLang="en-US" sz="1400"/>
              <a:t>모든 </a:t>
            </a:r>
            <a:r>
              <a:rPr lang="en-US" altLang="ko-KR" sz="1400"/>
              <a:t>SignalAndWait</a:t>
            </a:r>
            <a:r>
              <a:rPr lang="ko-KR" altLang="en-US" sz="1400"/>
              <a:t>를 호출하고 있는 처리에서 </a:t>
            </a:r>
            <a:r>
              <a:rPr lang="en-US" altLang="ko-KR" sz="1400"/>
              <a:t>BarrierPostPhaseException</a:t>
            </a:r>
            <a:r>
              <a:rPr lang="ko-KR" altLang="en-US" sz="1400"/>
              <a:t>가 발생한다</a:t>
            </a:r>
            <a:endParaRPr lang="ja-JP" altLang="en-US" sz="1400"/>
          </a:p>
          <a:p>
            <a:r>
              <a:rPr lang="en-US" altLang="ja-JP" sz="1400"/>
              <a:t>        //</a:t>
            </a:r>
            <a:r>
              <a:rPr lang="en-US" altLang="ko-KR" sz="1400"/>
              <a:t>throw new InvalidOperationException("dummy");</a:t>
            </a:r>
          </a:p>
          <a:p>
            <a:r>
              <a:rPr lang="en-US" altLang="ko-KR" sz="1400"/>
              <a:t>   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58291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7" y="332656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join</a:t>
            </a:r>
            <a:r>
              <a:rPr lang="ko-KR" altLang="en-US" sz="3600" b="1"/>
              <a:t>과 </a:t>
            </a:r>
            <a:r>
              <a:rPr lang="en-US" altLang="ko-KR" sz="3600" b="1"/>
              <a:t>sleep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467544" y="1620836"/>
            <a:ext cx="3078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Thread t = new Thread(Go);</a:t>
            </a:r>
          </a:p>
          <a:p>
            <a:r>
              <a:rPr lang="en-US" altLang="ko-KR"/>
              <a:t>t.Start();</a:t>
            </a:r>
          </a:p>
          <a:p>
            <a:r>
              <a:rPr lang="en-US" altLang="ko-KR"/>
              <a:t>....</a:t>
            </a:r>
          </a:p>
          <a:p>
            <a:r>
              <a:rPr lang="en-US" altLang="ko-KR"/>
              <a:t>t.Join();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03648" y="2492896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t </a:t>
            </a:r>
            <a:r>
              <a:rPr lang="ko-KR" altLang="en-US" sz="1400" b="1">
                <a:solidFill>
                  <a:srgbClr val="FF0000"/>
                </a:solidFill>
              </a:rPr>
              <a:t>스레드가 끝날 때까지 대기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3930" y="328498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// 1 </a:t>
            </a:r>
            <a:r>
              <a:rPr lang="ko-KR" altLang="en-US"/>
              <a:t>시간 정지</a:t>
            </a:r>
          </a:p>
          <a:p>
            <a:r>
              <a:rPr lang="en-US" altLang="ko-KR"/>
              <a:t>Thread.Sleep(TimeSpan.FromHours (1));  </a:t>
            </a:r>
          </a:p>
          <a:p>
            <a:endParaRPr lang="en-US" altLang="ko-KR"/>
          </a:p>
          <a:p>
            <a:r>
              <a:rPr lang="en-US" altLang="ko-KR"/>
              <a:t>// 500</a:t>
            </a:r>
            <a:r>
              <a:rPr lang="ko-KR" altLang="en-US"/>
              <a:t>밀리초 정지</a:t>
            </a:r>
          </a:p>
          <a:p>
            <a:r>
              <a:rPr lang="en-US" altLang="ko-KR"/>
              <a:t>Thread.Sleep(500);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8711" y="5157192"/>
            <a:ext cx="83218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Thread.Sleep(0)</a:t>
            </a:r>
            <a:r>
              <a:rPr lang="ko-KR" altLang="en-US" sz="1400"/>
              <a:t>와 </a:t>
            </a:r>
            <a:r>
              <a:rPr lang="en-US" altLang="ko-KR" sz="1400"/>
              <a:t>Thread.Yield()</a:t>
            </a:r>
            <a:r>
              <a:rPr lang="ko-KR" altLang="en-US" sz="1400"/>
              <a:t>는 다른 스레드에 </a:t>
            </a:r>
            <a:r>
              <a:rPr lang="en-US" altLang="ko-KR" sz="1400"/>
              <a:t>CPU </a:t>
            </a:r>
            <a:r>
              <a:rPr lang="ko-KR" altLang="en-US" sz="1400"/>
              <a:t>타임을 양보한다</a:t>
            </a:r>
            <a:r>
              <a:rPr lang="en-US" altLang="ko-KR" sz="1400"/>
              <a:t>.</a:t>
            </a:r>
          </a:p>
          <a:p>
            <a:r>
              <a:rPr lang="ko-KR" altLang="en-US" sz="1400" b="1"/>
              <a:t>차이점은 </a:t>
            </a:r>
            <a:r>
              <a:rPr lang="en-US" altLang="ko-KR" sz="1400" b="1"/>
              <a:t>Thread.Yield()</a:t>
            </a:r>
            <a:r>
              <a:rPr lang="ko-KR" altLang="en-US" sz="1400" b="1"/>
              <a:t>은 깉은 프로세서에서 실행되고 있는 스레드에 대해서만 </a:t>
            </a:r>
            <a:r>
              <a:rPr lang="en-US" altLang="ko-KR" sz="1400" b="1"/>
              <a:t>CPU </a:t>
            </a:r>
            <a:r>
              <a:rPr lang="ko-KR" altLang="en-US" sz="1400" b="1"/>
              <a:t>타임을 양보한다는 것</a:t>
            </a:r>
            <a:r>
              <a:rPr lang="ko-KR" altLang="en-US" sz="1400"/>
              <a:t>이 다르다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Sleep(0)</a:t>
            </a:r>
            <a:r>
              <a:rPr lang="ko-KR" altLang="en-US" sz="1400"/>
              <a:t>과 </a:t>
            </a:r>
            <a:r>
              <a:rPr lang="en-US" altLang="ko-KR" sz="1400"/>
              <a:t>Yield</a:t>
            </a:r>
            <a:r>
              <a:rPr lang="ko-KR" altLang="en-US" sz="1400"/>
              <a:t>는 최적화 작업이나 디버깅에서 유용할 때가 있다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만약 </a:t>
            </a:r>
            <a:r>
              <a:rPr lang="en-US" altLang="ko-KR" sz="1400"/>
              <a:t>Thread.Yield()</a:t>
            </a:r>
            <a:r>
              <a:rPr lang="ko-KR" altLang="en-US" sz="1400"/>
              <a:t>를 프로그램의 다양한 곳에서 사용되는 경우 프로그램이 실행 도중 크래쉬가 발생한다면 스레드 처리에 문제가 있다고 봐도 괜찮다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537732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268760"/>
            <a:ext cx="6768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/>
              <a:t>Task</a:t>
            </a:r>
            <a:endParaRPr lang="ko-KR" altLang="en-US" sz="8000" b="1"/>
          </a:p>
        </p:txBody>
      </p:sp>
    </p:spTree>
    <p:extLst>
      <p:ext uri="{BB962C8B-B14F-4D97-AF65-F5344CB8AC3E}">
        <p14:creationId xmlns:p14="http://schemas.microsoft.com/office/powerpoint/2010/main" val="4112370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Task </a:t>
            </a:r>
            <a:r>
              <a:rPr lang="ko-KR" altLang="en-US" sz="3600" b="1"/>
              <a:t>병렬 라이브러리</a:t>
            </a:r>
            <a:r>
              <a:rPr lang="en-US" altLang="ko-KR" sz="3600" b="1"/>
              <a:t>?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395536" y="1412776"/>
            <a:ext cx="7200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태스크 라이브러리와 병렬 라이브리의 모음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ja-JP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태스크</a:t>
            </a:r>
            <a:r>
              <a:rPr lang="en-US" altLang="ko-KR"/>
              <a:t>: </a:t>
            </a:r>
            <a:r>
              <a:rPr lang="en-US" altLang="ja-JP"/>
              <a:t>System.Threading.Tasks.Task</a:t>
            </a:r>
            <a:r>
              <a:rPr lang="ko-KR" altLang="en-US"/>
              <a:t>를 중심으로 한 라이브러리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병렬</a:t>
            </a:r>
            <a:r>
              <a:rPr lang="en-US" altLang="ko-KR"/>
              <a:t>: </a:t>
            </a:r>
            <a:r>
              <a:rPr lang="en-US" altLang="ja-JP"/>
              <a:t>System.Threading.Tasks.Parallel</a:t>
            </a:r>
            <a:r>
              <a:rPr lang="ko-KR" altLang="en-US"/>
              <a:t>를 중심으로 한 라이브러리</a:t>
            </a:r>
            <a:r>
              <a:rPr lang="en-US" altLang="ko-KR"/>
              <a:t>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21085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Task </a:t>
            </a:r>
            <a:r>
              <a:rPr lang="ko-KR" altLang="en-US" sz="3600" b="1"/>
              <a:t>만드는 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3528" y="1397675"/>
            <a:ext cx="7416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/>
              <a:t>TaskFactory</a:t>
            </a:r>
            <a:r>
              <a:rPr lang="ko-KR" altLang="en-US"/>
              <a:t>를 이용하여 만드는 법</a:t>
            </a:r>
            <a:br>
              <a:rPr lang="en-US" altLang="ko-KR"/>
            </a:br>
            <a:endParaRPr lang="en-US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/>
              <a:t>Task.Factory.StartNew </a:t>
            </a:r>
            <a:r>
              <a:rPr lang="ko-KR" altLang="en-US"/>
              <a:t>메소드를 이용하여 만든다</a:t>
            </a:r>
            <a:br>
              <a:rPr lang="en-US" altLang="ko-KR"/>
            </a:br>
            <a:endParaRPr lang="en-US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이 경우 오브젝트를 취득한 시점에서 태스크 처리는 시작하고 있다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ja-JP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인수에는 </a:t>
            </a:r>
            <a:r>
              <a:rPr lang="en-US" altLang="ja-JP"/>
              <a:t>Action</a:t>
            </a:r>
            <a:r>
              <a:rPr lang="ko-KR" altLang="en-US"/>
              <a:t>을 지정하면 반환 값은 없다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ja-JP"/>
              <a:t>Func</a:t>
            </a:r>
            <a:r>
              <a:rPr lang="ko-KR" altLang="en-US"/>
              <a:t>을 지정하면 반환 값이 있는 태스크가 된다</a:t>
            </a:r>
            <a:r>
              <a:rPr lang="en-US" altLang="ko-KR"/>
              <a:t>.</a:t>
            </a:r>
            <a:endParaRPr lang="ja-JP" altLang="en-US"/>
          </a:p>
        </p:txBody>
      </p:sp>
      <p:sp>
        <p:nvSpPr>
          <p:cNvPr id="4" name="직사각형 3"/>
          <p:cNvSpPr/>
          <p:nvPr/>
        </p:nvSpPr>
        <p:spPr>
          <a:xfrm>
            <a:off x="352837" y="4226310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Task t = Task.Factory.StartNew(() =&gt; ...);                              // Action</a:t>
            </a:r>
          </a:p>
          <a:p>
            <a:r>
              <a:rPr lang="en-US" altLang="ko-KR"/>
              <a:t>Task t = Task.Factory.StartNew((obj) =&gt; ..., T);                       // Action&lt;T&gt;</a:t>
            </a:r>
          </a:p>
          <a:p>
            <a:r>
              <a:rPr lang="en-US" altLang="ko-KR"/>
              <a:t>Task&lt;T&gt; t = Task&lt;T&gt;.Factory.StartNew(() =&gt; { return T });        // Func&lt;T&gt;</a:t>
            </a:r>
          </a:p>
          <a:p>
            <a:r>
              <a:rPr lang="en-US" altLang="ko-KR"/>
              <a:t>Task&lt;T&gt; t = Task&lt;T&gt;.Factory.StartNew(obj) =&gt; { return T }, A); // Func&lt;A, T&gt;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948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55576" y="1196752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직접 </a:t>
            </a:r>
            <a:r>
              <a:rPr lang="en-US" altLang="ja-JP"/>
              <a:t>New</a:t>
            </a:r>
            <a:r>
              <a:rPr lang="ko-KR" altLang="en-US"/>
              <a:t>로 만들기</a:t>
            </a:r>
            <a:br>
              <a:rPr lang="en-US" altLang="ko-KR"/>
            </a:br>
            <a:r>
              <a:rPr lang="ko-KR" altLang="en-US"/>
              <a:t>인스턴스를 취득한 후에 명시적으로 </a:t>
            </a:r>
            <a:r>
              <a:rPr lang="en-US" altLang="ja-JP"/>
              <a:t>Start</a:t>
            </a:r>
            <a:r>
              <a:rPr lang="ja-JP" altLang="en-US"/>
              <a:t> </a:t>
            </a:r>
            <a:r>
              <a:rPr lang="ko-KR" altLang="en-US"/>
              <a:t>메소드를 호출해야 한다</a:t>
            </a:r>
            <a:r>
              <a:rPr lang="en-US" altLang="ko-KR"/>
              <a:t>.</a:t>
            </a:r>
            <a:br>
              <a:rPr lang="en-US" altLang="ja-JP"/>
            </a:br>
            <a:endParaRPr lang="ja-JP" altLang="en-US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/>
              <a:t>실제 태스크 예</a:t>
            </a:r>
            <a:br>
              <a:rPr lang="en-US" altLang="ko-KR"/>
            </a:br>
            <a:r>
              <a:rPr lang="ko-KR" altLang="en-US"/>
              <a:t>인수로 </a:t>
            </a:r>
            <a:r>
              <a:rPr lang="en-US" altLang="ja-JP"/>
              <a:t>Int32 </a:t>
            </a:r>
            <a:r>
              <a:rPr lang="ko-KR" altLang="en-US"/>
              <a:t>타입 데이터를 받고</a:t>
            </a:r>
            <a:r>
              <a:rPr lang="en-US" altLang="ko-KR"/>
              <a:t>, </a:t>
            </a:r>
            <a:r>
              <a:rPr lang="ko-KR" altLang="en-US"/>
              <a:t>반환 값으로 </a:t>
            </a:r>
            <a:r>
              <a:rPr lang="en-US" altLang="ko-KR"/>
              <a:t>List</a:t>
            </a:r>
            <a:r>
              <a:rPr lang="ko-KR" altLang="en-US"/>
              <a:t>를 돌려주는 태스크</a:t>
            </a:r>
            <a:endParaRPr lang="ja-JP" altLang="en-US"/>
          </a:p>
        </p:txBody>
      </p:sp>
      <p:sp>
        <p:nvSpPr>
          <p:cNvPr id="4" name="직사각형 3"/>
          <p:cNvSpPr/>
          <p:nvPr/>
        </p:nvSpPr>
        <p:spPr>
          <a:xfrm>
            <a:off x="1115616" y="2927519"/>
            <a:ext cx="7128792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Task&lt;List&lt;string&gt;&gt; t = Task&lt;List&lt;string&gt;&gt;.Factory.StartNew(</a:t>
            </a:r>
          </a:p>
          <a:p>
            <a:r>
              <a:rPr lang="en-US" altLang="ko-KR"/>
              <a:t>                                  i =&gt; </a:t>
            </a:r>
          </a:p>
          <a:p>
            <a:r>
              <a:rPr lang="en-US" altLang="ko-KR"/>
              <a:t>                                  { </a:t>
            </a:r>
          </a:p>
          <a:p>
            <a:r>
              <a:rPr lang="en-US" altLang="ko-KR"/>
              <a:t>                                     return new List&lt;string&gt;(); </a:t>
            </a:r>
          </a:p>
          <a:p>
            <a:r>
              <a:rPr lang="en-US" altLang="ko-KR"/>
              <a:t>                                   }, 2000 );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990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Task </a:t>
            </a:r>
            <a:r>
              <a:rPr lang="ko-KR" altLang="en-US" sz="3600" b="1"/>
              <a:t>대기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1412776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태스크 오브젝트의  </a:t>
            </a:r>
            <a:r>
              <a:rPr lang="en-US" altLang="ko-KR"/>
              <a:t>Wait </a:t>
            </a:r>
            <a:r>
              <a:rPr lang="ko-KR" altLang="en-US"/>
              <a:t>메소드</a:t>
            </a:r>
            <a:br>
              <a:rPr lang="en-US" altLang="ko-KR"/>
            </a:br>
            <a:r>
              <a:rPr lang="ko-KR" altLang="en-US"/>
              <a:t>스레드와 비슷하게 </a:t>
            </a:r>
            <a:r>
              <a:rPr lang="en-US" altLang="ko-KR"/>
              <a:t>Wait</a:t>
            </a:r>
            <a:r>
              <a:rPr lang="ko-KR" altLang="en-US"/>
              <a:t>를 호출한 태스크가 종료할 때까지 대기한다</a:t>
            </a:r>
            <a:r>
              <a:rPr lang="en-US" altLang="ja-JP"/>
              <a:t>.</a:t>
            </a:r>
            <a:endParaRPr lang="ja-JP" altLang="en-US"/>
          </a:p>
        </p:txBody>
      </p:sp>
      <p:sp>
        <p:nvSpPr>
          <p:cNvPr id="5" name="직사각형 4"/>
          <p:cNvSpPr/>
          <p:nvPr/>
        </p:nvSpPr>
        <p:spPr>
          <a:xfrm>
            <a:off x="473966" y="4468470"/>
            <a:ext cx="8058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WaitAll</a:t>
            </a:r>
            <a:r>
              <a:rPr lang="ja-JP" altLang="en-US"/>
              <a:t> </a:t>
            </a:r>
            <a:r>
              <a:rPr lang="ko-KR" altLang="en-US"/>
              <a:t>메소드를 이용하여 지정한 태스크 모두가 끝날 때까지 기다린다</a:t>
            </a:r>
            <a:r>
              <a:rPr lang="en-US" altLang="ko-KR"/>
              <a:t>.</a:t>
            </a:r>
            <a:endParaRPr lang="ja-JP" altLang="en-US"/>
          </a:p>
        </p:txBody>
      </p:sp>
      <p:sp>
        <p:nvSpPr>
          <p:cNvPr id="6" name="직사각형 5"/>
          <p:cNvSpPr/>
          <p:nvPr/>
        </p:nvSpPr>
        <p:spPr>
          <a:xfrm>
            <a:off x="531237" y="4837802"/>
            <a:ext cx="8064896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Task t1 = Task.Factory.StartNew(() =&gt; Console.WriteLine("Task 1"));</a:t>
            </a:r>
          </a:p>
          <a:p>
            <a:r>
              <a:rPr lang="en-US" altLang="ko-KR"/>
              <a:t>Task t2 = Task.Factory.StartNew(() =&gt; Console.WriteLine("Task 2"));</a:t>
            </a:r>
          </a:p>
          <a:p>
            <a:r>
              <a:rPr lang="en-US" altLang="ko-KR"/>
              <a:t>Task t3 = Task.Factory.StartNew(() =&gt; Console.WriteLine("Task 3"));</a:t>
            </a:r>
          </a:p>
          <a:p>
            <a:endParaRPr lang="en-US" altLang="ko-KR"/>
          </a:p>
          <a:p>
            <a:r>
              <a:rPr lang="en-US" altLang="ko-KR"/>
              <a:t>Task.WaitAll(new Task[]{ t1, t2, t3 });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7123" y="2276872"/>
            <a:ext cx="7128792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Task&lt;List&lt;string&gt;&gt; t = Task&lt;List&lt;string&gt;&gt;.Factory.StartNew(</a:t>
            </a:r>
          </a:p>
          <a:p>
            <a:r>
              <a:rPr lang="en-US" altLang="ko-KR"/>
              <a:t>                                  i =&gt; </a:t>
            </a:r>
          </a:p>
          <a:p>
            <a:r>
              <a:rPr lang="en-US" altLang="ko-KR"/>
              <a:t>                                  { </a:t>
            </a:r>
          </a:p>
          <a:p>
            <a:r>
              <a:rPr lang="en-US" altLang="ko-KR"/>
              <a:t>                                     return new List&lt;string&gt;(); </a:t>
            </a:r>
          </a:p>
          <a:p>
            <a:r>
              <a:rPr lang="en-US" altLang="ko-KR"/>
              <a:t>                                   }, 2000 );</a:t>
            </a:r>
          </a:p>
          <a:p>
            <a:r>
              <a:rPr lang="en-US" altLang="ko-KR"/>
              <a:t>t.Wait();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9034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3528" y="1196752"/>
            <a:ext cx="5832648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using System;</a:t>
            </a:r>
          </a:p>
          <a:p>
            <a:r>
              <a:rPr lang="en-US" altLang="ko-KR"/>
              <a:t>using System.Threading.Tasks;</a:t>
            </a:r>
          </a:p>
          <a:p>
            <a:endParaRPr lang="en-US" altLang="ko-KR"/>
          </a:p>
          <a:p>
            <a:r>
              <a:rPr lang="en-US" altLang="ko-KR"/>
              <a:t>class Program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static void Main(string[] args)</a:t>
            </a:r>
          </a:p>
          <a:p>
            <a:r>
              <a:rPr lang="en-US" altLang="ko-KR"/>
              <a:t>  {</a:t>
            </a:r>
          </a:p>
          <a:p>
            <a:r>
              <a:rPr lang="en-US" altLang="ko-KR"/>
              <a:t>    // </a:t>
            </a:r>
            <a:r>
              <a:rPr lang="ko-KR" altLang="en-US"/>
              <a:t>서브 태스크</a:t>
            </a:r>
            <a:endParaRPr lang="ja-JP" altLang="en-US"/>
          </a:p>
          <a:p>
            <a:r>
              <a:rPr lang="ja-JP" altLang="en-US"/>
              <a:t>    </a:t>
            </a:r>
            <a:r>
              <a:rPr lang="en-US" altLang="ko-KR"/>
              <a:t>var task = Task.Factory.StartNew(() =&gt;</a:t>
            </a:r>
          </a:p>
          <a:p>
            <a:r>
              <a:rPr lang="en-US" altLang="ko-KR"/>
              <a:t>      {</a:t>
            </a:r>
          </a:p>
          <a:p>
            <a:r>
              <a:rPr lang="en-US" altLang="ko-KR"/>
              <a:t>        for (int i = 0; i &lt; 100; i++) Console.Write('B');</a:t>
            </a:r>
          </a:p>
          <a:p>
            <a:r>
              <a:rPr lang="en-US" altLang="ko-KR"/>
              <a:t>      });</a:t>
            </a:r>
          </a:p>
          <a:p>
            <a:endParaRPr lang="en-US" altLang="ko-KR"/>
          </a:p>
          <a:p>
            <a:r>
              <a:rPr lang="en-US" altLang="ko-KR"/>
              <a:t>    // </a:t>
            </a:r>
            <a:r>
              <a:rPr lang="ko-KR" altLang="en-US"/>
              <a:t>메인 태스크</a:t>
            </a:r>
            <a:endParaRPr lang="ja-JP" altLang="en-US"/>
          </a:p>
          <a:p>
            <a:r>
              <a:rPr lang="ja-JP" altLang="en-US"/>
              <a:t>    </a:t>
            </a:r>
            <a:r>
              <a:rPr lang="en-US" altLang="ko-KR"/>
              <a:t>for (int i = 0; i &lt; 100; i++) Console.Write('A');</a:t>
            </a:r>
          </a:p>
          <a:p>
            <a:endParaRPr lang="en-US" altLang="ko-KR"/>
          </a:p>
          <a:p>
            <a:r>
              <a:rPr lang="en-US" altLang="ko-KR"/>
              <a:t>    task.Wait();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51920" y="3121223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/>
              <a:t>Task </a:t>
            </a:r>
            <a:r>
              <a:rPr lang="ko-KR" altLang="en-US" sz="1400" i="1"/>
              <a:t>생성 후 시작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7704" y="5589240"/>
            <a:ext cx="2287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/>
              <a:t>Tas</a:t>
            </a:r>
            <a:r>
              <a:rPr lang="ko-KR" altLang="en-US" sz="1400" i="1"/>
              <a:t>가 완료 될 때까지 대기</a:t>
            </a:r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Task </a:t>
            </a:r>
            <a:r>
              <a:rPr lang="ko-KR" altLang="en-US" sz="3600" b="1"/>
              <a:t>바로 실행 </a:t>
            </a:r>
            <a:r>
              <a:rPr lang="en-US" altLang="ko-KR" sz="3600" b="1"/>
              <a:t>- Task.Run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391031" y="1052736"/>
            <a:ext cx="6390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.NET 4.5</a:t>
            </a:r>
            <a:r>
              <a:rPr lang="ko-KR" altLang="en-US"/>
              <a:t>에서 태스크 시작 방법에 새로운 메소드가 생겼다</a:t>
            </a:r>
            <a:r>
              <a:rPr lang="en-US" altLang="ko-KR"/>
              <a:t>.</a:t>
            </a:r>
          </a:p>
          <a:p>
            <a:r>
              <a:rPr lang="en-US" altLang="ja-JP"/>
              <a:t>Task.Run(...)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67544" y="1844824"/>
            <a:ext cx="554461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  class TaskSamples05 : IExecutable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public void Execute()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/>
              <a:t>      // </a:t>
            </a:r>
            <a:r>
              <a:rPr lang="ko-KR" altLang="en-US" sz="1400"/>
              <a:t>인수에 </a:t>
            </a:r>
            <a:r>
              <a:rPr lang="en-US" altLang="ko-KR" sz="1400"/>
              <a:t>Action</a:t>
            </a:r>
            <a:r>
              <a:rPr lang="ko-KR" altLang="en-US" sz="1400"/>
              <a:t>을 지정</a:t>
            </a:r>
            <a:r>
              <a:rPr lang="en-US" altLang="ko-KR" sz="1400"/>
              <a:t>(</a:t>
            </a:r>
            <a:r>
              <a:rPr lang="ko-KR" altLang="en-US" sz="1400"/>
              <a:t>가장 간단한 패턴</a:t>
            </a:r>
            <a:r>
              <a:rPr lang="en-US" altLang="ja-JP" sz="1400"/>
              <a:t>)</a:t>
            </a:r>
          </a:p>
          <a:p>
            <a:r>
              <a:rPr lang="en-US" altLang="ko-KR" sz="1400"/>
              <a:t>      Task.Run(() =&gt; Output.WriteLine("Task.Run(Action)")).Wait();</a:t>
            </a:r>
          </a:p>
          <a:p>
            <a:endParaRPr lang="en-US" altLang="ko-KR" sz="1400"/>
          </a:p>
          <a:p>
            <a:r>
              <a:rPr lang="en-US" altLang="ko-KR" sz="1400"/>
              <a:t>      // </a:t>
            </a:r>
            <a:r>
              <a:rPr lang="ko-KR" altLang="en-US" sz="1400"/>
              <a:t>인수에 </a:t>
            </a:r>
            <a:r>
              <a:rPr lang="en-US" altLang="ko-KR" sz="1400"/>
              <a:t>Func</a:t>
            </a:r>
            <a:r>
              <a:rPr lang="ko-KR" altLang="en-US" sz="1400"/>
              <a:t>을 지정</a:t>
            </a:r>
          </a:p>
          <a:p>
            <a:r>
              <a:rPr lang="en-US" altLang="ko-KR" sz="1400"/>
              <a:t>      var task1 = Task.Run(() =&gt; 100);</a:t>
            </a:r>
          </a:p>
          <a:p>
            <a:r>
              <a:rPr lang="en-US" altLang="ko-KR" sz="1400"/>
              <a:t>      Output.WriteLine(task1.Result);</a:t>
            </a:r>
          </a:p>
          <a:p>
            <a:endParaRPr lang="en-US" altLang="ko-KR" sz="1400"/>
          </a:p>
          <a:p>
            <a:r>
              <a:rPr lang="en-US" altLang="ja-JP" sz="1400"/>
              <a:t>      </a:t>
            </a:r>
            <a:r>
              <a:rPr lang="en-US" altLang="ko-KR" sz="1400"/>
              <a:t>RunAsync();</a:t>
            </a:r>
          </a:p>
          <a:p>
            <a:r>
              <a:rPr lang="en-US" altLang="ko-KR" sz="1400"/>
              <a:t>      </a:t>
            </a:r>
          </a:p>
          <a:p>
            <a:r>
              <a:rPr lang="en-US" altLang="ko-KR" sz="1400"/>
              <a:t>      var task2   = Task.Run(() =&gt; 300);</a:t>
            </a:r>
          </a:p>
          <a:p>
            <a:r>
              <a:rPr lang="en-US" altLang="ko-KR" sz="1400"/>
              <a:t>      var awaiter = task2.GetAwaiter();</a:t>
            </a:r>
          </a:p>
          <a:p>
            <a:r>
              <a:rPr lang="en-US" altLang="ko-KR" sz="1400"/>
              <a:t>      awaiter.OnCompleted(() =&gt;</a:t>
            </a:r>
          </a:p>
          <a:p>
            <a:r>
              <a:rPr lang="en-US" altLang="ko-KR" sz="1400"/>
              <a:t>        {</a:t>
            </a:r>
          </a:p>
          <a:p>
            <a:r>
              <a:rPr lang="en-US" altLang="ko-KR" sz="1400"/>
              <a:t>          Output.WriteLine(awaiter.GetResult());</a:t>
            </a:r>
          </a:p>
          <a:p>
            <a:r>
              <a:rPr lang="en-US" altLang="ko-KR" sz="1400"/>
              <a:t>        }</a:t>
            </a:r>
          </a:p>
          <a:p>
            <a:r>
              <a:rPr lang="en-US" altLang="ko-KR" sz="1400"/>
              <a:t>      );</a:t>
            </a:r>
          </a:p>
          <a:p>
            <a:endParaRPr lang="en-US" altLang="ko-KR" sz="1400"/>
          </a:p>
          <a:p>
            <a:r>
              <a:rPr lang="en-US" altLang="ko-KR" sz="1400"/>
              <a:t>      task2.Wait();     </a:t>
            </a:r>
            <a:endParaRPr lang="ko-KR" altLang="en-US" sz="1400"/>
          </a:p>
        </p:txBody>
      </p:sp>
      <p:sp>
        <p:nvSpPr>
          <p:cNvPr id="5" name="직사각형 4"/>
          <p:cNvSpPr/>
          <p:nvPr/>
        </p:nvSpPr>
        <p:spPr>
          <a:xfrm>
            <a:off x="4907026" y="5507365"/>
            <a:ext cx="374892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async Task RunAsync()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   int result = await Task.Run(() =&gt; 200);</a:t>
            </a:r>
          </a:p>
          <a:p>
            <a:r>
              <a:rPr lang="en-US" altLang="ko-KR" sz="1400"/>
              <a:t>      Output.WriteLine(result);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165420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1962" y="404664"/>
            <a:ext cx="813690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      // Task.Run </a:t>
            </a:r>
            <a:r>
              <a:rPr lang="ko-KR" altLang="en-US" sz="1400"/>
              <a:t>메소드에는 </a:t>
            </a:r>
            <a:r>
              <a:rPr lang="en-US" altLang="ko-KR" sz="1400"/>
              <a:t>Action, Func</a:t>
            </a:r>
            <a:r>
              <a:rPr lang="ko-KR" altLang="en-US" sz="1400"/>
              <a:t>을 지정하고 또</a:t>
            </a:r>
            <a:r>
              <a:rPr lang="en-US" altLang="ko-KR" sz="1400"/>
              <a:t>CancellationToken</a:t>
            </a:r>
            <a:r>
              <a:rPr lang="ko-KR" altLang="en-US" sz="1400"/>
              <a:t>을 지정할 수도 있다</a:t>
            </a:r>
            <a:r>
              <a:rPr lang="en-US" altLang="ko-KR" sz="1400"/>
              <a:t>.</a:t>
            </a:r>
            <a:endParaRPr lang="ja-JP" altLang="en-US" sz="1400"/>
          </a:p>
          <a:p>
            <a:r>
              <a:rPr lang="en-US" altLang="ko-KR" sz="1400"/>
              <a:t>      var tokenSource = new CancellationTokenSource();</a:t>
            </a:r>
          </a:p>
          <a:p>
            <a:r>
              <a:rPr lang="en-US" altLang="ko-KR" sz="1400"/>
              <a:t>      var token       = tokenSource.Token;</a:t>
            </a:r>
          </a:p>
          <a:p>
            <a:endParaRPr lang="en-US" altLang="ko-KR" sz="1400"/>
          </a:p>
          <a:p>
            <a:r>
              <a:rPr lang="en-US" altLang="ko-KR" sz="1400"/>
              <a:t>      var printDot = new Action(() =&gt;</a:t>
            </a:r>
          </a:p>
          <a:p>
            <a:r>
              <a:rPr lang="en-US" altLang="ko-KR" sz="1400"/>
              <a:t>        {</a:t>
            </a:r>
          </a:p>
          <a:p>
            <a:r>
              <a:rPr lang="en-US" altLang="ko-KR" sz="1400"/>
              <a:t>          while (true)</a:t>
            </a:r>
          </a:p>
          <a:p>
            <a:r>
              <a:rPr lang="en-US" altLang="ko-KR" sz="1400"/>
              <a:t>          {</a:t>
            </a:r>
          </a:p>
          <a:p>
            <a:r>
              <a:rPr lang="en-US" altLang="ko-KR" sz="1400"/>
              <a:t>            if (token.IsCancellationRequested)</a:t>
            </a:r>
          </a:p>
          <a:p>
            <a:r>
              <a:rPr lang="en-US" altLang="ko-KR" sz="1400"/>
              <a:t>            {</a:t>
            </a:r>
          </a:p>
          <a:p>
            <a:r>
              <a:rPr lang="en-US" altLang="ko-KR" sz="1400"/>
              <a:t>               Output.WriteLine(string.Empty);</a:t>
            </a:r>
          </a:p>
          <a:p>
            <a:r>
              <a:rPr lang="en-US" altLang="ko-KR" sz="1400"/>
              <a:t>               break;</a:t>
            </a:r>
          </a:p>
          <a:p>
            <a:r>
              <a:rPr lang="en-US" altLang="ko-KR" sz="1400"/>
              <a:t>            }</a:t>
            </a:r>
          </a:p>
          <a:p>
            <a:endParaRPr lang="en-US" altLang="ko-KR" sz="1400"/>
          </a:p>
          <a:p>
            <a:r>
              <a:rPr lang="en-US" altLang="ko-KR" sz="1400"/>
              <a:t>            Output.Write(".");</a:t>
            </a:r>
          </a:p>
          <a:p>
            <a:r>
              <a:rPr lang="en-US" altLang="ko-KR" sz="1400"/>
              <a:t>            Thread.Sleep(TimeSpan.FromMilliseconds(500));</a:t>
            </a:r>
          </a:p>
          <a:p>
            <a:r>
              <a:rPr lang="en-US" altLang="ko-KR" sz="1400"/>
              <a:t>          }</a:t>
            </a:r>
          </a:p>
          <a:p>
            <a:r>
              <a:rPr lang="en-US" altLang="ko-KR" sz="1400"/>
              <a:t>        }</a:t>
            </a:r>
          </a:p>
          <a:p>
            <a:r>
              <a:rPr lang="en-US" altLang="ko-KR" sz="1400"/>
              <a:t>      );</a:t>
            </a:r>
          </a:p>
          <a:p>
            <a:endParaRPr lang="en-US" altLang="ko-KR" sz="1400"/>
          </a:p>
          <a:p>
            <a:r>
              <a:rPr lang="en-US" altLang="ko-KR" sz="1400"/>
              <a:t>      var task3 = Task.Run(printDot, token);</a:t>
            </a:r>
          </a:p>
          <a:p>
            <a:r>
              <a:rPr lang="en-US" altLang="ko-KR" sz="1400"/>
              <a:t>      </a:t>
            </a:r>
          </a:p>
          <a:p>
            <a:r>
              <a:rPr lang="en-US" altLang="ko-KR" sz="1400"/>
              <a:t>      Thread.Sleep(TimeSpan.FromSeconds(3));</a:t>
            </a:r>
          </a:p>
          <a:p>
            <a:r>
              <a:rPr lang="en-US" altLang="ko-KR" sz="1400"/>
              <a:t>      tokenSource.Cancel();</a:t>
            </a:r>
          </a:p>
          <a:p>
            <a:endParaRPr lang="en-US" altLang="ko-KR" sz="1400"/>
          </a:p>
          <a:p>
            <a:r>
              <a:rPr lang="en-US" altLang="ko-KR" sz="1400"/>
              <a:t>      task3.Wait();</a:t>
            </a:r>
          </a:p>
          <a:p>
            <a:r>
              <a:rPr lang="en-US" altLang="ko-KR" sz="1400"/>
              <a:t>      tokenSource.Dispose();</a:t>
            </a:r>
          </a:p>
          <a:p>
            <a:r>
              <a:rPr lang="en-US" altLang="ko-KR" sz="1400"/>
              <a:t>    }</a:t>
            </a:r>
          </a:p>
          <a:p>
            <a:r>
              <a:rPr lang="en-US" altLang="ko-KR" sz="1400"/>
              <a:t>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3848746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이어서 다음 작업 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49492" y="1124744"/>
            <a:ext cx="56906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using System;</a:t>
            </a:r>
          </a:p>
          <a:p>
            <a:r>
              <a:rPr lang="en-US" altLang="ko-KR" sz="1400"/>
              <a:t>using System.Threading.Tasks;</a:t>
            </a:r>
          </a:p>
          <a:p>
            <a:endParaRPr lang="en-US" altLang="ko-KR" sz="1400"/>
          </a:p>
          <a:p>
            <a:r>
              <a:rPr lang="en-US" altLang="ko-KR" sz="1400"/>
              <a:t>class Program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private static void notify(Task t)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Console.WriteLine();</a:t>
            </a:r>
          </a:p>
          <a:p>
            <a:r>
              <a:rPr lang="en-US" altLang="ko-KR" sz="1400"/>
              <a:t>    Console.WriteLine("sub task {0} done", t.Id);</a:t>
            </a:r>
          </a:p>
          <a:p>
            <a:r>
              <a:rPr lang="en-US" altLang="ko-KR" sz="1400"/>
              <a:t>  }</a:t>
            </a:r>
          </a:p>
          <a:p>
            <a:endParaRPr lang="en-US" altLang="ko-KR" sz="1400"/>
          </a:p>
          <a:p>
            <a:r>
              <a:rPr lang="en-US" altLang="ko-KR" sz="1400"/>
              <a:t>  static void Main(string[] args)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var task = Task.Factory.StartNew(() =&gt;</a:t>
            </a:r>
          </a:p>
          <a:p>
            <a:r>
              <a:rPr lang="en-US" altLang="ko-KR" sz="1400"/>
              <a:t>      {</a:t>
            </a:r>
          </a:p>
          <a:p>
            <a:r>
              <a:rPr lang="en-US" altLang="ko-KR" sz="1400"/>
              <a:t>        for (int i = 0; i &lt; 100; i++) Console.Write('B');</a:t>
            </a:r>
          </a:p>
          <a:p>
            <a:r>
              <a:rPr lang="en-US" altLang="ko-KR" sz="1400"/>
              <a:t>      });</a:t>
            </a:r>
          </a:p>
          <a:p>
            <a:r>
              <a:rPr lang="en-US" altLang="ko-KR" sz="1400"/>
              <a:t>    task.ContinueWith(notify);</a:t>
            </a:r>
          </a:p>
          <a:p>
            <a:endParaRPr lang="en-US" altLang="ko-KR" sz="1400"/>
          </a:p>
          <a:p>
            <a:r>
              <a:rPr lang="en-US" altLang="ko-KR" sz="1400"/>
              <a:t>    for (int i = 0; i &lt; 100; i++) Console.Write('A');</a:t>
            </a:r>
          </a:p>
          <a:p>
            <a:endParaRPr lang="en-US" altLang="ko-KR" sz="1400"/>
          </a:p>
          <a:p>
            <a:r>
              <a:rPr lang="en-US" altLang="ko-KR" sz="1400"/>
              <a:t>    task.Wait();</a:t>
            </a:r>
          </a:p>
          <a:p>
            <a:r>
              <a:rPr lang="en-US" altLang="ko-KR" sz="1400"/>
              <a:t> 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  <p:sp>
        <p:nvSpPr>
          <p:cNvPr id="4" name="직사각형 3"/>
          <p:cNvSpPr/>
          <p:nvPr/>
        </p:nvSpPr>
        <p:spPr>
          <a:xfrm>
            <a:off x="4932040" y="5373216"/>
            <a:ext cx="39604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// </a:t>
            </a:r>
            <a:r>
              <a:rPr lang="ko-KR" altLang="en-US" sz="1400"/>
              <a:t>람다식</a:t>
            </a:r>
            <a:endParaRPr lang="en-US" altLang="ko-KR" sz="1400"/>
          </a:p>
          <a:p>
            <a:r>
              <a:rPr lang="en-US" altLang="ko-KR" sz="1400"/>
              <a:t>task.ContinueWith((t) =&gt;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Console.WriteLine();</a:t>
            </a:r>
          </a:p>
          <a:p>
            <a:r>
              <a:rPr lang="en-US" altLang="ko-KR" sz="1400"/>
              <a:t>  Console.WriteLine("sub task {0} done", t.Id);</a:t>
            </a:r>
          </a:p>
          <a:p>
            <a:r>
              <a:rPr lang="en-US" altLang="ko-KR" sz="1400"/>
              <a:t>});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63495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4644" y="620688"/>
            <a:ext cx="7560840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Task&lt;int&gt; t1 = new Task&lt;int&gt;(() =&gt; { return 1; });</a:t>
            </a:r>
          </a:p>
          <a:p>
            <a:r>
              <a:rPr lang="en-US" altLang="ko-KR" sz="1400"/>
              <a:t>Task&lt;int&gt; t2 = new Task&lt;int&gt;(() =&gt; { return 2; });</a:t>
            </a:r>
          </a:p>
          <a:p>
            <a:r>
              <a:rPr lang="en-US" altLang="ko-KR" sz="1400"/>
              <a:t>Task&lt;int&gt; t3 = new Task&lt;int&gt;(() =&gt; { return 3; });</a:t>
            </a:r>
          </a:p>
          <a:p>
            <a:endParaRPr lang="en-US" altLang="ko-KR" sz="1400"/>
          </a:p>
          <a:p>
            <a:r>
              <a:rPr lang="en-US" altLang="ko-KR" sz="1400"/>
              <a:t>Task&lt;int&gt;[] tasks = new Task&lt;int&gt;[]{ t1, t2, t3 };</a:t>
            </a:r>
          </a:p>
          <a:p>
            <a:endParaRPr lang="en-US" altLang="ko-KR" sz="1400"/>
          </a:p>
          <a:p>
            <a:r>
              <a:rPr lang="en-US" altLang="ko-KR" sz="1400"/>
              <a:t>// </a:t>
            </a:r>
            <a:r>
              <a:rPr lang="ko-KR" altLang="en-US" sz="1400"/>
              <a:t>복수의 연속 태스크가 모두 완료한 후에 연속하는 태스크를 만든다</a:t>
            </a:r>
            <a:endParaRPr lang="en-US" altLang="ko-KR" sz="1400"/>
          </a:p>
          <a:p>
            <a:r>
              <a:rPr lang="en-US" altLang="ko-KR" sz="1400"/>
              <a:t>Task&lt;int&gt; continuationTask = Task&lt;int&gt;.Factory.ContinueWhenAll(</a:t>
            </a:r>
          </a:p>
          <a:p>
            <a:r>
              <a:rPr lang="en-US" altLang="ko-KR" sz="1400"/>
              <a:t>                               tasks, </a:t>
            </a:r>
          </a:p>
          <a:p>
            <a:r>
              <a:rPr lang="en-US" altLang="ko-KR" sz="1400"/>
              <a:t>                               </a:t>
            </a:r>
            <a:r>
              <a:rPr lang="en-US" altLang="ja-JP" sz="1400"/>
              <a:t>(</a:t>
            </a:r>
            <a:r>
              <a:rPr lang="en-US" altLang="ko-KR" sz="1400"/>
              <a:t>antecedents) =&gt; { return antecedents.Sum(i =&gt; i.Result); }</a:t>
            </a:r>
          </a:p>
          <a:p>
            <a:r>
              <a:rPr lang="en-US" altLang="ko-KR" sz="1400"/>
              <a:t>                             );</a:t>
            </a:r>
          </a:p>
          <a:p>
            <a:endParaRPr lang="en-US" altLang="ko-KR" sz="1400"/>
          </a:p>
          <a:p>
            <a:r>
              <a:rPr lang="en-US" altLang="ko-KR" sz="1400"/>
              <a:t>// </a:t>
            </a:r>
            <a:r>
              <a:rPr lang="ko-KR" altLang="en-US" sz="1400"/>
              <a:t>연속 태스크를 시작</a:t>
            </a:r>
            <a:endParaRPr lang="en-US" altLang="ko-KR" sz="1400"/>
          </a:p>
          <a:p>
            <a:r>
              <a:rPr lang="en-US" altLang="ko-KR" sz="1400"/>
              <a:t>tasks.ToList().ForEach(t =&gt; t.Start());</a:t>
            </a:r>
          </a:p>
          <a:p>
            <a:endParaRPr lang="en-US" altLang="ko-KR" sz="1400"/>
          </a:p>
          <a:p>
            <a:r>
              <a:rPr lang="en-US" altLang="ko-KR" sz="1400"/>
              <a:t>// </a:t>
            </a:r>
            <a:r>
              <a:rPr lang="ko-KR" altLang="en-US" sz="1400"/>
              <a:t>연속 태스크 결과를 표시</a:t>
            </a:r>
            <a:endParaRPr lang="en-US" altLang="ko-KR" sz="1400"/>
          </a:p>
          <a:p>
            <a:r>
              <a:rPr lang="en-US" altLang="ko-KR" sz="1400"/>
              <a:t>Console.WriteLine(continuationTask.Result);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307201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7" y="332656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스레드의 동작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1268760"/>
            <a:ext cx="823609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ko-KR"/>
              <a:t>멀티스레드는 내부적으로 스레드 스케쥴러에 의해서 관리</a:t>
            </a:r>
            <a:r>
              <a:rPr lang="en-US" altLang="ko-KR"/>
              <a:t>.</a:t>
            </a:r>
            <a:endParaRPr lang="ko-KR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/>
              <a:t>CLR</a:t>
            </a:r>
            <a:r>
              <a:rPr lang="ko-KR" altLang="ko-KR"/>
              <a:t>은 보통 이 기능을</a:t>
            </a:r>
            <a:r>
              <a:rPr lang="en-US" altLang="ko-KR"/>
              <a:t> OS</a:t>
            </a:r>
            <a:r>
              <a:rPr lang="ko-KR" altLang="ko-KR"/>
              <a:t>의 기능을 이용하는 형태로 제공</a:t>
            </a:r>
            <a:r>
              <a:rPr lang="en-US" altLang="ko-KR"/>
              <a:t>.</a:t>
            </a:r>
            <a:br>
              <a:rPr lang="en-US" altLang="ko-KR"/>
            </a:br>
            <a:endParaRPr lang="ko-KR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ko-KR"/>
              <a:t>스레드 스케쥴러는 모든 스레드가 올바르게 실행 시간을 할당 받도록 각 스레드를 관리하고</a:t>
            </a:r>
            <a:r>
              <a:rPr lang="en-US" altLang="ko-KR"/>
              <a:t>, </a:t>
            </a:r>
            <a:r>
              <a:rPr lang="ko-KR" altLang="ko-KR"/>
              <a:t>또 대기 상태나 블럭된 스레드</a:t>
            </a:r>
            <a:r>
              <a:rPr lang="en-US" altLang="ko-KR"/>
              <a:t>(ExclusiveLock </a:t>
            </a:r>
            <a:r>
              <a:rPr lang="ko-KR" altLang="ko-KR"/>
              <a:t>등</a:t>
            </a:r>
            <a:r>
              <a:rPr lang="en-US" altLang="ko-KR"/>
              <a:t>)</a:t>
            </a:r>
            <a:r>
              <a:rPr lang="ko-KR" altLang="ko-KR"/>
              <a:t>가 쓸데 없이</a:t>
            </a:r>
            <a:r>
              <a:rPr lang="en-US" altLang="ko-KR"/>
              <a:t> CPU</a:t>
            </a:r>
            <a:r>
              <a:rPr lang="ko-KR" altLang="ko-KR"/>
              <a:t>를 소비하지 않도록 한다</a:t>
            </a:r>
            <a:r>
              <a:rPr lang="en-US" altLang="ko-KR"/>
              <a:t>.</a:t>
            </a:r>
            <a:br>
              <a:rPr lang="en-US" altLang="ko-KR"/>
            </a:br>
            <a:endParaRPr lang="ko-KR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ko-KR"/>
              <a:t>프로세서가 하나밖에 없는 컴퓨터의 경우 스레드 스케쥴러는 타임 슬라이스를 한다</a:t>
            </a:r>
            <a:r>
              <a:rPr lang="en-US" altLang="ko-KR"/>
              <a:t>.</a:t>
            </a:r>
            <a:endParaRPr lang="ko-KR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ko-KR"/>
              <a:t>타임 슬라이스는 고속으로 실행하는 스레드를 바꾸어 가면서 복수의 애플리케이션이 동시에 실행하고 있는 것처럼 보여준다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Windows</a:t>
            </a:r>
            <a:r>
              <a:rPr lang="ko-KR" altLang="ko-KR"/>
              <a:t>에서 타임 슬라이스는 보통 수 </a:t>
            </a:r>
            <a:r>
              <a:rPr lang="en-US" altLang="ko-KR"/>
              <a:t>10ms</a:t>
            </a:r>
            <a:r>
              <a:rPr lang="ko-KR" altLang="ko-KR"/>
              <a:t> 정도</a:t>
            </a:r>
            <a:r>
              <a:rPr lang="en-US" altLang="ko-KR"/>
              <a:t>.</a:t>
            </a:r>
            <a:br>
              <a:rPr lang="en-US" altLang="ko-KR"/>
            </a:br>
            <a:endParaRPr lang="ko-KR" altLang="ko-KR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ko-KR"/>
              <a:t>프로세서가 </a:t>
            </a:r>
            <a:r>
              <a:rPr lang="en-US" altLang="ko-KR"/>
              <a:t>2</a:t>
            </a:r>
            <a:r>
              <a:rPr lang="ko-KR" altLang="ko-KR"/>
              <a:t>개 이상인 경우 멀티스레드는 타임 슬라이스와 서로 다른 스레드가 서로 다른</a:t>
            </a:r>
            <a:r>
              <a:rPr lang="en-US" altLang="ko-KR"/>
              <a:t> CPU</a:t>
            </a:r>
            <a:r>
              <a:rPr lang="ko-KR" altLang="ko-KR"/>
              <a:t>에서 각각 병렬로 실행된다</a:t>
            </a:r>
            <a:r>
              <a:rPr lang="en-US" altLang="ko-KR"/>
              <a:t>. </a:t>
            </a:r>
            <a:r>
              <a:rPr lang="ko-KR" altLang="ko-KR"/>
              <a:t>프로세서 수와 상관 없이 타임 슬라이스를 한다</a:t>
            </a:r>
            <a:r>
              <a:rPr lang="en-US" altLang="ko-KR"/>
              <a:t>. </a:t>
            </a:r>
            <a:r>
              <a:rPr lang="ko-KR" altLang="ko-KR"/>
              <a:t>최소한</a:t>
            </a:r>
            <a:r>
              <a:rPr lang="en-US" altLang="ko-KR"/>
              <a:t> OS </a:t>
            </a:r>
            <a:r>
              <a:rPr lang="ko-KR" altLang="ko-KR"/>
              <a:t>자신의 스레드도 실행되어야 하기 때문이다</a:t>
            </a:r>
            <a:r>
              <a:rPr lang="en-US" altLang="ko-KR"/>
              <a:t>.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768307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1340768"/>
            <a:ext cx="7632848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Task A = Task.Factory.StartNew(() =&gt; { ParallelLogicA(); });</a:t>
            </a:r>
          </a:p>
          <a:p>
            <a:r>
              <a:rPr lang="en-US" altLang="ko-KR"/>
              <a:t>Task B = Task.Factory.StartNew(() =&gt; { ParallelLogicB(); });</a:t>
            </a:r>
          </a:p>
          <a:p>
            <a:endParaRPr lang="en-US" altLang="ko-KR"/>
          </a:p>
          <a:p>
            <a:r>
              <a:rPr lang="en-US" altLang="ko-KR"/>
              <a:t>Task.Factory.ContinueWhenAll( new Task[] { A, B }, _ =&gt;</a:t>
            </a:r>
          </a:p>
          <a:p>
            <a:r>
              <a:rPr lang="en-US" altLang="ko-KR"/>
              <a:t>                                          {</a:t>
            </a:r>
          </a:p>
          <a:p>
            <a:r>
              <a:rPr lang="en-US" altLang="ko-KR"/>
              <a:t>                                             AdditionalLogic();</a:t>
            </a:r>
          </a:p>
          <a:p>
            <a:r>
              <a:rPr lang="en-US" altLang="ko-KR"/>
              <a:t>                                          });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8631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복수의 </a:t>
            </a:r>
            <a:r>
              <a:rPr lang="en-US" altLang="ko-KR" sz="3600" b="1"/>
              <a:t>Task </a:t>
            </a:r>
            <a:r>
              <a:rPr lang="ko-KR" altLang="en-US" sz="3600" b="1"/>
              <a:t>완료 대기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3528" y="996921"/>
            <a:ext cx="4752528" cy="61247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class Program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static void Main(string[] args)</a:t>
            </a:r>
          </a:p>
          <a:p>
            <a:r>
              <a:rPr lang="en-US" altLang="ko-KR" sz="1400"/>
              <a:t>  {</a:t>
            </a:r>
          </a:p>
          <a:p>
            <a:r>
              <a:rPr lang="en-US" altLang="ko-KR" sz="1400"/>
              <a:t>      var task1 = Task.Factory.StartNew(() =&gt;</a:t>
            </a:r>
          </a:p>
          <a:p>
            <a:r>
              <a:rPr lang="en-US" altLang="ko-KR" sz="1400"/>
              <a:t>      {</a:t>
            </a:r>
          </a:p>
          <a:p>
            <a:r>
              <a:rPr lang="en-US" altLang="ko-KR" sz="1400"/>
              <a:t>        for (int i = 0; i &lt; 100; i++) Console.Write('A');</a:t>
            </a:r>
          </a:p>
          <a:p>
            <a:r>
              <a:rPr lang="en-US" altLang="ko-KR" sz="1400"/>
              <a:t>      });</a:t>
            </a:r>
          </a:p>
          <a:p>
            <a:r>
              <a:rPr lang="en-US" altLang="ko-KR" sz="1400"/>
              <a:t>    </a:t>
            </a:r>
          </a:p>
          <a:p>
            <a:r>
              <a:rPr lang="en-US" altLang="ko-KR" sz="1400"/>
              <a:t>      var task2 = Task.Factory.StartNew(() =&gt;</a:t>
            </a:r>
          </a:p>
          <a:p>
            <a:r>
              <a:rPr lang="en-US" altLang="ko-KR" sz="1400"/>
              <a:t>      {</a:t>
            </a:r>
          </a:p>
          <a:p>
            <a:r>
              <a:rPr lang="en-US" altLang="ko-KR" sz="1400"/>
              <a:t>        for (int i = 0; i &lt; 200; i++) Console.Write('B');</a:t>
            </a:r>
          </a:p>
          <a:p>
            <a:r>
              <a:rPr lang="en-US" altLang="ko-KR" sz="1400"/>
              <a:t>      });</a:t>
            </a:r>
          </a:p>
          <a:p>
            <a:r>
              <a:rPr lang="en-US" altLang="ko-KR" sz="1400"/>
              <a:t>      </a:t>
            </a:r>
          </a:p>
          <a:p>
            <a:r>
              <a:rPr lang="en-US" altLang="ko-KR" sz="1400"/>
              <a:t>      var task3 = Task.Factory.StartNew(() =&gt;</a:t>
            </a:r>
          </a:p>
          <a:p>
            <a:r>
              <a:rPr lang="en-US" altLang="ko-KR" sz="1400"/>
              <a:t>      {</a:t>
            </a:r>
          </a:p>
          <a:p>
            <a:r>
              <a:rPr lang="en-US" altLang="ko-KR" sz="1400"/>
              <a:t>        for (int i = 0; i &lt; 300; i++) Console.Write('C');</a:t>
            </a:r>
          </a:p>
          <a:p>
            <a:r>
              <a:rPr lang="en-US" altLang="ko-KR" sz="1400"/>
              <a:t>      });</a:t>
            </a:r>
          </a:p>
          <a:p>
            <a:endParaRPr lang="en-US" altLang="ko-KR" sz="1400"/>
          </a:p>
          <a:p>
            <a:r>
              <a:rPr lang="en-US" altLang="ko-KR" sz="1400"/>
              <a:t>    Task.WaitAny(task1, task2, task3);</a:t>
            </a:r>
          </a:p>
          <a:p>
            <a:r>
              <a:rPr lang="en-US" altLang="ko-KR" sz="1400"/>
              <a:t>    Console.WriteLine();</a:t>
            </a:r>
          </a:p>
          <a:p>
            <a:r>
              <a:rPr lang="en-US" altLang="ko-KR" sz="1400"/>
              <a:t>    Console.WriteLine("stopped one task");</a:t>
            </a:r>
          </a:p>
          <a:p>
            <a:endParaRPr lang="en-US" altLang="ko-KR" sz="1400"/>
          </a:p>
          <a:p>
            <a:r>
              <a:rPr lang="en-US" altLang="ko-KR" sz="1400"/>
              <a:t>    Task.WaitAll(task1, task2, task3);</a:t>
            </a:r>
          </a:p>
          <a:p>
            <a:r>
              <a:rPr lang="en-US" altLang="ko-KR" sz="1400"/>
              <a:t>    Console.WriteLine();</a:t>
            </a:r>
          </a:p>
          <a:p>
            <a:r>
              <a:rPr lang="en-US" altLang="ko-KR" sz="1400"/>
              <a:t>    Console.WriteLine("stopped all tasks");</a:t>
            </a:r>
          </a:p>
          <a:p>
            <a:r>
              <a:rPr lang="en-US" altLang="ko-KR" sz="1400"/>
              <a:t> 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4812041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반환 값을 가지는 </a:t>
            </a:r>
            <a:r>
              <a:rPr lang="en-US" altLang="ko-KR" sz="3600" b="1"/>
              <a:t>Task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323528" y="1196752"/>
            <a:ext cx="8136904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Task&lt;DayOfWeek&gt; rootTask = new Task&lt;DayOfWeek&gt;(() =&gt;</a:t>
            </a:r>
          </a:p>
          <a:p>
            <a:r>
              <a:rPr lang="en-US" altLang="ko-KR"/>
              <a:t>                                         DateTime.Now.DayOfWeek);</a:t>
            </a:r>
          </a:p>
          <a:p>
            <a:r>
              <a:rPr lang="en-US" altLang="ko-KR"/>
              <a:t>Task&lt;string&gt; continuationTask = rootTask.ContinueWith((antecedent) =&gt;</a:t>
            </a:r>
          </a:p>
          <a:p>
            <a:r>
              <a:rPr lang="en-US" altLang="ko-KR"/>
              <a:t>                  {</a:t>
            </a:r>
          </a:p>
          <a:p>
            <a:r>
              <a:rPr lang="en-US" altLang="ko-KR"/>
              <a:t>                      return antecedent.Result.ToString();</a:t>
            </a:r>
          </a:p>
          <a:p>
            <a:r>
              <a:rPr lang="en-US" altLang="ko-KR"/>
              <a:t>                  });</a:t>
            </a:r>
          </a:p>
          <a:p>
            <a:endParaRPr lang="en-US" altLang="ko-KR"/>
          </a:p>
          <a:p>
            <a:r>
              <a:rPr lang="en-US" altLang="ko-KR"/>
              <a:t>rootTask.Start();</a:t>
            </a:r>
          </a:p>
          <a:p>
            <a:endParaRPr lang="en-US" altLang="ko-KR"/>
          </a:p>
          <a:p>
            <a:r>
              <a:rPr lang="en-US" altLang="ko-KR"/>
              <a:t>Console.WriteLine(continuationTask.Result);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12041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복수의 </a:t>
            </a:r>
            <a:r>
              <a:rPr lang="en-US" altLang="ko-KR" sz="3600" b="1"/>
              <a:t>Task</a:t>
            </a:r>
            <a:r>
              <a:rPr lang="ko-KR" altLang="en-US" sz="3600" b="1"/>
              <a:t>에서 예외 발생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48126" y="1340768"/>
            <a:ext cx="7704856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Task&lt;int&gt; t = Task&lt;int&gt;.Factory.StartNew(() =&gt; { return 1; });</a:t>
            </a:r>
          </a:p>
          <a:p>
            <a:r>
              <a:rPr lang="en-US" altLang="ko-KR" sz="1400"/>
              <a:t>Task&lt;int&gt; c = t.ContinueWith((antecedent) =&gt; { throw new InvalidOperationException(""); });</a:t>
            </a:r>
          </a:p>
          <a:p>
            <a:endParaRPr lang="en-US" altLang="ko-KR" sz="1400"/>
          </a:p>
          <a:p>
            <a:r>
              <a:rPr lang="en-US" altLang="ko-KR" sz="1400"/>
              <a:t>try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 t.Wait();</a:t>
            </a:r>
          </a:p>
          <a:p>
            <a:r>
              <a:rPr lang="en-US" altLang="ko-KR" sz="1400"/>
              <a:t>    c.Wait();</a:t>
            </a:r>
          </a:p>
          <a:p>
            <a:r>
              <a:rPr lang="en-US" altLang="ko-KR" sz="1400"/>
              <a:t>}</a:t>
            </a:r>
          </a:p>
          <a:p>
            <a:r>
              <a:rPr lang="en-US" altLang="ko-KR" sz="1400"/>
              <a:t>catch (AggregatedException aggEx)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 foreach (Exception ex in aggEx.InnerExceptions)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/>
              <a:t>        Console.WriteLine(e.Message);</a:t>
            </a:r>
          </a:p>
          <a:p>
            <a:r>
              <a:rPr lang="en-US" altLang="ko-KR" sz="1400"/>
              <a:t>   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5161061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부모</a:t>
            </a:r>
            <a:r>
              <a:rPr lang="en-US" altLang="ko-KR" sz="3600" b="1"/>
              <a:t>-</a:t>
            </a:r>
            <a:r>
              <a:rPr lang="ko-KR" altLang="en-US" sz="3600" b="1"/>
              <a:t>자식 </a:t>
            </a:r>
            <a:r>
              <a:rPr lang="en-US" altLang="ko-KR" sz="3600" b="1"/>
              <a:t>Task </a:t>
            </a:r>
            <a:r>
              <a:rPr lang="ko-KR" altLang="en-US" sz="3600" b="1"/>
              <a:t>예</a:t>
            </a:r>
          </a:p>
        </p:txBody>
      </p:sp>
    </p:spTree>
    <p:extLst>
      <p:ext uri="{BB962C8B-B14F-4D97-AF65-F5344CB8AC3E}">
        <p14:creationId xmlns:p14="http://schemas.microsoft.com/office/powerpoint/2010/main" val="194906559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188640"/>
            <a:ext cx="8280920" cy="13234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public class TaskSamples03 : </a:t>
            </a:r>
            <a:r>
              <a:rPr lang="en-US" altLang="ko-KR" sz="1400" dirty="0" err="1"/>
              <a:t>IExecutable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	public void Execute()</a:t>
            </a:r>
          </a:p>
          <a:p>
            <a:r>
              <a:rPr lang="en-US" altLang="ko-KR" sz="1400" dirty="0"/>
              <a:t>	{</a:t>
            </a:r>
          </a:p>
          <a:p>
            <a:r>
              <a:rPr lang="en-US" altLang="ko-KR" sz="1400" dirty="0"/>
              <a:t>	  // </a:t>
            </a:r>
            <a:r>
              <a:rPr lang="ko-KR" altLang="en-US" sz="1400" dirty="0"/>
              <a:t>단순한 입력 자식 태스크를 만든다</a:t>
            </a:r>
            <a:endParaRPr lang="en-US" altLang="ko-KR" sz="1400" dirty="0"/>
          </a:p>
          <a:p>
            <a:r>
              <a:rPr lang="en-US" altLang="ko-KR" sz="1400" dirty="0"/>
              <a:t>	  //</a:t>
            </a:r>
          </a:p>
          <a:p>
            <a:r>
              <a:rPr lang="en-US" altLang="ko-KR" sz="1400" dirty="0"/>
              <a:t>	  </a:t>
            </a:r>
            <a:r>
              <a:rPr lang="en-US" altLang="ko-KR" sz="1400" dirty="0" err="1"/>
              <a:t>Console.WriteLine</a:t>
            </a:r>
            <a:r>
              <a:rPr lang="en-US" altLang="ko-KR" sz="1400" dirty="0"/>
              <a:t>("</a:t>
            </a:r>
            <a:r>
              <a:rPr lang="ko-KR" altLang="en-US" sz="1400" dirty="0"/>
              <a:t>외측 태스크 시작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	  Task t = new Task(</a:t>
            </a:r>
            <a:r>
              <a:rPr lang="en-US" altLang="ko-KR" sz="1400" dirty="0" err="1"/>
              <a:t>ParentTaskProc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  </a:t>
            </a:r>
            <a:r>
              <a:rPr lang="en-US" altLang="ko-KR" sz="1400" dirty="0" err="1"/>
              <a:t>t.Start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	  </a:t>
            </a:r>
            <a:r>
              <a:rPr lang="en-US" altLang="ko-KR" sz="1400" dirty="0" err="1"/>
              <a:t>t.Wait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	  </a:t>
            </a:r>
            <a:r>
              <a:rPr lang="en-US" altLang="ko-KR" sz="1400" dirty="0" err="1"/>
              <a:t>Console.WriteLine</a:t>
            </a:r>
            <a:r>
              <a:rPr lang="en-US" altLang="ko-KR" sz="1400" dirty="0"/>
              <a:t>("</a:t>
            </a:r>
            <a:r>
              <a:rPr lang="ko-KR" altLang="en-US" sz="1400" dirty="0"/>
              <a:t>외측 태스크 종료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	  </a:t>
            </a:r>
          </a:p>
          <a:p>
            <a:r>
              <a:rPr lang="en-US" altLang="ko-KR" sz="1400" dirty="0"/>
              <a:t>	}</a:t>
            </a:r>
          </a:p>
          <a:p>
            <a:endParaRPr lang="en-US" altLang="ko-KR" sz="1400" dirty="0"/>
          </a:p>
          <a:p>
            <a:r>
              <a:rPr lang="en-US" altLang="ko-KR" sz="1400" dirty="0"/>
              <a:t>	void </a:t>
            </a:r>
            <a:r>
              <a:rPr lang="en-US" altLang="ko-KR" sz="1400" dirty="0" err="1"/>
              <a:t>ParentTaskProc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	{</a:t>
            </a:r>
          </a:p>
          <a:p>
            <a:r>
              <a:rPr lang="en-US" altLang="ko-KR" sz="1400" dirty="0"/>
              <a:t>	  </a:t>
            </a:r>
            <a:r>
              <a:rPr lang="en-US" altLang="ko-KR" sz="1400" dirty="0" err="1"/>
              <a:t>PrintTaskId</a:t>
            </a:r>
            <a:r>
              <a:rPr lang="en-US" altLang="ko-KR" sz="1400" dirty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  //</a:t>
            </a:r>
          </a:p>
          <a:p>
            <a:r>
              <a:rPr lang="en-US" altLang="ko-KR" sz="1400" dirty="0"/>
              <a:t>	  // </a:t>
            </a:r>
            <a:r>
              <a:rPr lang="ko-KR" altLang="en-US" sz="1400" dirty="0"/>
              <a:t>명시적으로 </a:t>
            </a:r>
            <a:r>
              <a:rPr lang="en-US" altLang="ko-KR" sz="1400" dirty="0" err="1"/>
              <a:t>TaskCreationOptions</a:t>
            </a:r>
            <a:r>
              <a:rPr lang="ko-KR" altLang="en-US" sz="1400" dirty="0"/>
              <a:t>을 지정하지 않으므로</a:t>
            </a:r>
            <a:endParaRPr lang="ja-JP" altLang="en-US" sz="1400" dirty="0"/>
          </a:p>
          <a:p>
            <a:r>
              <a:rPr lang="ja-JP" altLang="en-US" sz="1400" dirty="0"/>
              <a:t>	  </a:t>
            </a:r>
            <a:r>
              <a:rPr lang="en-US" altLang="ja-JP" sz="1400" dirty="0"/>
              <a:t>// </a:t>
            </a:r>
            <a:r>
              <a:rPr lang="ko-KR" altLang="en-US" sz="1400" dirty="0"/>
              <a:t>아래의 입력 자식 태스크는 </a:t>
            </a:r>
            <a:r>
              <a:rPr lang="ja-JP" altLang="en-US" sz="1400" dirty="0"/>
              <a:t>「</a:t>
            </a:r>
            <a:r>
              <a:rPr lang="ko-KR" altLang="en-US" sz="1400" dirty="0"/>
              <a:t>디 </a:t>
            </a:r>
            <a:r>
              <a:rPr lang="ko-KR" altLang="en-US" sz="1400" dirty="0" err="1"/>
              <a:t>태치된</a:t>
            </a:r>
            <a:r>
              <a:rPr lang="ko-KR" altLang="en-US" sz="1400" dirty="0"/>
              <a:t> 입력 자식 태스크</a:t>
            </a:r>
            <a:r>
              <a:rPr lang="ja-JP" altLang="en-US" sz="1400" dirty="0"/>
              <a:t>」</a:t>
            </a:r>
          </a:p>
          <a:p>
            <a:r>
              <a:rPr lang="ja-JP" altLang="en-US" sz="1400" dirty="0"/>
              <a:t>	  </a:t>
            </a:r>
            <a:r>
              <a:rPr lang="en-US" altLang="ja-JP" sz="1400" dirty="0"/>
              <a:t>// </a:t>
            </a:r>
            <a:r>
              <a:rPr lang="ko-KR" altLang="en-US" sz="1400" dirty="0"/>
              <a:t>로서 생성된다</a:t>
            </a:r>
            <a:r>
              <a:rPr lang="en-US" altLang="ko-KR" sz="1400" dirty="0"/>
              <a:t>.</a:t>
            </a:r>
            <a:endParaRPr lang="ja-JP" altLang="en-US" sz="1400" dirty="0"/>
          </a:p>
          <a:p>
            <a:r>
              <a:rPr lang="ja-JP" altLang="en-US" sz="1400" dirty="0"/>
              <a:t>	  </a:t>
            </a:r>
            <a:r>
              <a:rPr lang="en-US" altLang="ja-JP" sz="1400" dirty="0"/>
              <a:t>//</a:t>
            </a:r>
          </a:p>
          <a:p>
            <a:r>
              <a:rPr lang="en-US" altLang="ja-JP" sz="1400" dirty="0"/>
              <a:t>	  </a:t>
            </a:r>
            <a:r>
              <a:rPr lang="en-US" altLang="ko-KR" sz="1400" dirty="0"/>
              <a:t>Task </a:t>
            </a:r>
            <a:r>
              <a:rPr lang="en-US" altLang="ko-KR" sz="1400" dirty="0" err="1"/>
              <a:t>detachedTask</a:t>
            </a:r>
            <a:r>
              <a:rPr lang="en-US" altLang="ko-KR" sz="1400" dirty="0"/>
              <a:t> = new Task(</a:t>
            </a:r>
            <a:r>
              <a:rPr lang="en-US" altLang="ko-KR" sz="1400" dirty="0" err="1"/>
              <a:t>ChildTaskProc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TaskCreationOptions.None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  </a:t>
            </a:r>
            <a:r>
              <a:rPr lang="en-US" altLang="ko-KR" sz="1400" dirty="0" err="1"/>
              <a:t>detachedTask.Start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	  </a:t>
            </a:r>
          </a:p>
          <a:p>
            <a:r>
              <a:rPr lang="en-US" altLang="ko-KR" sz="1400" dirty="0"/>
              <a:t>	  //</a:t>
            </a:r>
          </a:p>
          <a:p>
            <a:r>
              <a:rPr lang="en-US" altLang="ko-KR" sz="1400" dirty="0"/>
              <a:t>	  // </a:t>
            </a:r>
            <a:r>
              <a:rPr lang="ko-KR" altLang="en-US" sz="1400" dirty="0"/>
              <a:t>아래의 </a:t>
            </a:r>
            <a:r>
              <a:rPr lang="en-US" altLang="ko-KR" sz="1400" dirty="0"/>
              <a:t>Wait</a:t>
            </a:r>
            <a:r>
              <a:rPr lang="ko-KR" altLang="en-US" sz="1400" dirty="0"/>
              <a:t>를 주석처리 하면</a:t>
            </a:r>
            <a:endParaRPr lang="ja-JP" altLang="en-US" sz="1400" dirty="0"/>
          </a:p>
          <a:p>
            <a:r>
              <a:rPr lang="ja-JP" altLang="en-US" sz="1400" dirty="0"/>
              <a:t>	  </a:t>
            </a:r>
            <a:r>
              <a:rPr lang="en-US" altLang="ja-JP" sz="1400" dirty="0"/>
              <a:t>// </a:t>
            </a:r>
            <a:r>
              <a:rPr lang="ko-KR" altLang="en-US" sz="1400" dirty="0"/>
              <a:t>출력이</a:t>
            </a:r>
            <a:endParaRPr lang="ja-JP" altLang="en-US" sz="1400" dirty="0"/>
          </a:p>
          <a:p>
            <a:r>
              <a:rPr lang="ja-JP" altLang="en-US" sz="1400" dirty="0"/>
              <a:t>	  </a:t>
            </a:r>
            <a:r>
              <a:rPr lang="en-US" altLang="ja-JP" sz="1400" dirty="0"/>
              <a:t>//     </a:t>
            </a:r>
            <a:r>
              <a:rPr lang="ko-KR" altLang="en-US" sz="1400" dirty="0"/>
              <a:t>외측의 태스크 시작</a:t>
            </a:r>
          </a:p>
          <a:p>
            <a:r>
              <a:rPr lang="ko-KR" altLang="en-US" sz="1400" dirty="0"/>
              <a:t>	  </a:t>
            </a:r>
            <a:r>
              <a:rPr lang="en-US" altLang="ko-KR" sz="1400" dirty="0"/>
              <a:t>//      Task Id: 1</a:t>
            </a:r>
          </a:p>
          <a:p>
            <a:r>
              <a:rPr lang="en-US" altLang="ko-KR" sz="1400" dirty="0"/>
              <a:t>	  //     </a:t>
            </a:r>
            <a:r>
              <a:rPr lang="ko-KR" altLang="en-US" sz="1400" dirty="0"/>
              <a:t>내측의 태스크 시작</a:t>
            </a:r>
          </a:p>
          <a:p>
            <a:r>
              <a:rPr lang="ko-KR" altLang="en-US" sz="1400" dirty="0"/>
              <a:t>	  </a:t>
            </a:r>
            <a:r>
              <a:rPr lang="en-US" altLang="ko-KR" sz="1400" dirty="0"/>
              <a:t>//      Task Id: 2</a:t>
            </a:r>
          </a:p>
          <a:p>
            <a:r>
              <a:rPr lang="en-US" altLang="ko-KR" sz="1400" dirty="0"/>
              <a:t>	  //     </a:t>
            </a:r>
            <a:r>
              <a:rPr lang="ko-KR" altLang="en-US" sz="1400" dirty="0"/>
              <a:t>외측의 태스크 종료</a:t>
            </a:r>
          </a:p>
          <a:p>
            <a:r>
              <a:rPr lang="ko-KR" altLang="en-US" sz="1400" dirty="0"/>
              <a:t>	  </a:t>
            </a:r>
            <a:r>
              <a:rPr lang="en-US" altLang="ko-KR" sz="1400" dirty="0"/>
              <a:t>//</a:t>
            </a:r>
          </a:p>
          <a:p>
            <a:r>
              <a:rPr lang="en-US" altLang="ko-KR" sz="1400" dirty="0"/>
              <a:t>	  // </a:t>
            </a:r>
            <a:r>
              <a:rPr lang="ko-KR" altLang="en-US" sz="1400" dirty="0"/>
              <a:t>라고 출력되고</a:t>
            </a:r>
            <a:r>
              <a:rPr lang="en-US" altLang="ko-KR" sz="1400" dirty="0"/>
              <a:t>, </a:t>
            </a:r>
            <a:r>
              <a:rPr lang="ja-JP" altLang="en-US" sz="1400" dirty="0"/>
              <a:t>「</a:t>
            </a:r>
            <a:r>
              <a:rPr lang="ko-KR" altLang="en-US" sz="1400" dirty="0"/>
              <a:t>내측의 태스크 종료」 출력이 되지 않은 채로</a:t>
            </a:r>
            <a:endParaRPr lang="ja-JP" altLang="en-US" sz="1400" dirty="0"/>
          </a:p>
          <a:p>
            <a:r>
              <a:rPr lang="ja-JP" altLang="en-US" sz="1400" dirty="0"/>
              <a:t>	  </a:t>
            </a:r>
            <a:r>
              <a:rPr lang="en-US" altLang="ja-JP" sz="1400" dirty="0"/>
              <a:t>// </a:t>
            </a:r>
            <a:r>
              <a:rPr lang="ko-KR" altLang="en-US" sz="1400" dirty="0"/>
              <a:t>메인 처리가 종료하기도 한다</a:t>
            </a:r>
            <a:r>
              <a:rPr lang="en-US" altLang="ko-KR" sz="1400" dirty="0"/>
              <a:t>.</a:t>
            </a:r>
            <a:r>
              <a:rPr lang="ja-JP" altLang="en-US" sz="1400" dirty="0"/>
              <a:t> </a:t>
            </a:r>
          </a:p>
          <a:p>
            <a:r>
              <a:rPr lang="ja-JP" altLang="en-US" sz="1400" dirty="0"/>
              <a:t>	  </a:t>
            </a:r>
            <a:r>
              <a:rPr lang="en-US" altLang="ja-JP" sz="1400" dirty="0"/>
              <a:t>//</a:t>
            </a:r>
          </a:p>
          <a:p>
            <a:r>
              <a:rPr lang="en-US" altLang="ja-JP" sz="1400" dirty="0"/>
              <a:t>	  // </a:t>
            </a:r>
            <a:r>
              <a:rPr lang="ko-KR" altLang="en-US" sz="1400" dirty="0"/>
              <a:t>이것은 </a:t>
            </a:r>
            <a:r>
              <a:rPr lang="en-US" altLang="ko-KR" sz="1400" dirty="0"/>
              <a:t>2</a:t>
            </a:r>
            <a:r>
              <a:rPr lang="ko-KR" altLang="en-US" sz="1400" dirty="0"/>
              <a:t>개의 태스크가 부모 자식 관계를 가지고 있지 않기 때문에</a:t>
            </a:r>
            <a:endParaRPr lang="ja-JP" altLang="en-US" sz="1400" dirty="0"/>
          </a:p>
          <a:p>
            <a:r>
              <a:rPr lang="ja-JP" altLang="en-US" sz="1400" dirty="0"/>
              <a:t>	  </a:t>
            </a:r>
            <a:r>
              <a:rPr lang="en-US" altLang="ja-JP" sz="1400" dirty="0"/>
              <a:t>// </a:t>
            </a:r>
            <a:r>
              <a:rPr lang="ko-KR" altLang="en-US" sz="1400" dirty="0"/>
              <a:t>별개로 처리가 행해지기 때문이다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ja-JP" altLang="en-US" sz="1400" dirty="0"/>
          </a:p>
          <a:p>
            <a:r>
              <a:rPr lang="ja-JP" altLang="en-US" sz="1400" dirty="0"/>
              <a:t>	  </a:t>
            </a:r>
            <a:r>
              <a:rPr lang="en-US" altLang="ja-JP" sz="1400" dirty="0"/>
              <a:t>//</a:t>
            </a:r>
          </a:p>
          <a:p>
            <a:r>
              <a:rPr lang="en-US" altLang="ja-JP" sz="1400" dirty="0"/>
              <a:t>	  </a:t>
            </a:r>
            <a:r>
              <a:rPr lang="en-US" altLang="ko-KR" sz="1400" dirty="0" err="1"/>
              <a:t>detachedTask.Wait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	}</a:t>
            </a:r>
          </a:p>
          <a:p>
            <a:endParaRPr lang="en-US" altLang="ko-KR" sz="1400" dirty="0"/>
          </a:p>
          <a:p>
            <a:r>
              <a:rPr lang="en-US" altLang="ko-KR" sz="1400" dirty="0"/>
              <a:t>	void </a:t>
            </a:r>
            <a:r>
              <a:rPr lang="en-US" altLang="ko-KR" sz="1400" dirty="0" err="1"/>
              <a:t>ChildTaskProc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	{</a:t>
            </a:r>
          </a:p>
          <a:p>
            <a:r>
              <a:rPr lang="en-US" altLang="ko-KR" sz="1400" dirty="0"/>
              <a:t>	  </a:t>
            </a:r>
            <a:r>
              <a:rPr lang="en-US" altLang="ko-KR" sz="1400" dirty="0" err="1"/>
              <a:t>Console.WriteLine</a:t>
            </a:r>
            <a:r>
              <a:rPr lang="en-US" altLang="ko-KR" sz="1400" dirty="0"/>
              <a:t>("</a:t>
            </a:r>
            <a:r>
              <a:rPr lang="ko-KR" altLang="en-US" sz="1400" dirty="0"/>
              <a:t>내측 태스크 시작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	  </a:t>
            </a:r>
            <a:r>
              <a:rPr lang="en-US" altLang="ko-KR" sz="1400" dirty="0" err="1"/>
              <a:t>PrintTaskId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	  </a:t>
            </a:r>
            <a:r>
              <a:rPr lang="en-US" altLang="ko-KR" sz="1400" dirty="0" err="1"/>
              <a:t>Thread.Sleep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TimeSpan.FromSeconds</a:t>
            </a:r>
            <a:r>
              <a:rPr lang="en-US" altLang="ko-KR" sz="1400" dirty="0"/>
              <a:t>(2.0));</a:t>
            </a:r>
          </a:p>
          <a:p>
            <a:r>
              <a:rPr lang="en-US" altLang="ko-KR" sz="1400" dirty="0"/>
              <a:t>	  </a:t>
            </a:r>
            <a:r>
              <a:rPr lang="en-US" altLang="ko-KR" sz="1400" dirty="0" err="1"/>
              <a:t>Console.WriteLine</a:t>
            </a:r>
            <a:r>
              <a:rPr lang="en-US" altLang="ko-KR" sz="1400" dirty="0"/>
              <a:t>("</a:t>
            </a:r>
            <a:r>
              <a:rPr lang="ko-KR" altLang="en-US" sz="1400" dirty="0"/>
              <a:t>내측 태스크 종료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	}</a:t>
            </a:r>
          </a:p>
          <a:p>
            <a:endParaRPr lang="en-US" altLang="ko-KR" sz="1400" dirty="0"/>
          </a:p>
          <a:p>
            <a:r>
              <a:rPr lang="en-US" altLang="ko-KR" sz="1400" dirty="0"/>
              <a:t>	void </a:t>
            </a:r>
            <a:r>
              <a:rPr lang="en-US" altLang="ko-KR" sz="1400" dirty="0" err="1"/>
              <a:t>PrintTaskId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	{</a:t>
            </a:r>
          </a:p>
          <a:p>
            <a:r>
              <a:rPr lang="en-US" altLang="ko-KR" sz="1400" dirty="0"/>
              <a:t>	  //</a:t>
            </a:r>
          </a:p>
          <a:p>
            <a:r>
              <a:rPr lang="en-US" altLang="ko-KR" sz="1400" dirty="0"/>
              <a:t>	  // </a:t>
            </a:r>
            <a:r>
              <a:rPr lang="ko-KR" altLang="en-US" sz="1400" dirty="0"/>
              <a:t>현재 실행 중인 태스크 </a:t>
            </a:r>
            <a:r>
              <a:rPr lang="en-US" altLang="ko-KR" sz="1400" dirty="0"/>
              <a:t>ID</a:t>
            </a:r>
            <a:r>
              <a:rPr lang="ko-KR" altLang="en-US" sz="1400" dirty="0"/>
              <a:t>를 표시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  //</a:t>
            </a:r>
          </a:p>
          <a:p>
            <a:r>
              <a:rPr lang="en-US" altLang="ko-KR" sz="1400" dirty="0"/>
              <a:t>	  </a:t>
            </a:r>
            <a:r>
              <a:rPr lang="en-US" altLang="ko-KR" sz="1400" dirty="0" err="1"/>
              <a:t>Console.WriteLine</a:t>
            </a:r>
            <a:r>
              <a:rPr lang="en-US" altLang="ko-KR" sz="1400" dirty="0"/>
              <a:t>("\</a:t>
            </a:r>
            <a:r>
              <a:rPr lang="en-US" altLang="ko-KR" sz="1400" dirty="0" err="1"/>
              <a:t>tTask</a:t>
            </a:r>
            <a:r>
              <a:rPr lang="en-US" altLang="ko-KR" sz="1400" dirty="0"/>
              <a:t> Id: {0}", </a:t>
            </a:r>
            <a:r>
              <a:rPr lang="en-US" altLang="ko-KR" sz="1400" dirty="0" err="1"/>
              <a:t>Task.CurrentId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906559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13427"/>
            <a:ext cx="8208912" cy="1021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public class TaskSamples04 : </a:t>
            </a:r>
            <a:r>
              <a:rPr lang="en-US" altLang="ko-KR" sz="1400" dirty="0" err="1"/>
              <a:t>IExecutable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	public void Execute()</a:t>
            </a:r>
          </a:p>
          <a:p>
            <a:r>
              <a:rPr lang="en-US" altLang="ko-KR" sz="1400" dirty="0"/>
              <a:t>	{	  </a:t>
            </a:r>
          </a:p>
          <a:p>
            <a:r>
              <a:rPr lang="en-US" altLang="ko-KR" sz="1400" dirty="0"/>
              <a:t>	  // </a:t>
            </a:r>
            <a:r>
              <a:rPr lang="ko-KR" altLang="en-US" sz="1400" dirty="0"/>
              <a:t>부모 자식 관계를 가진 자식 태스크를 만든다</a:t>
            </a:r>
            <a:endParaRPr lang="en-US" altLang="ko-KR" sz="1400" dirty="0"/>
          </a:p>
          <a:p>
            <a:r>
              <a:rPr lang="en-US" altLang="ko-KR" sz="1400" dirty="0"/>
              <a:t>	  //</a:t>
            </a:r>
          </a:p>
          <a:p>
            <a:r>
              <a:rPr lang="en-US" altLang="ko-KR" sz="1400" dirty="0"/>
              <a:t>	  </a:t>
            </a:r>
            <a:r>
              <a:rPr lang="en-US" altLang="ko-KR" sz="1400" dirty="0" err="1"/>
              <a:t>Console.WriteLine</a:t>
            </a:r>
            <a:r>
              <a:rPr lang="en-US" altLang="ko-KR" sz="1400" dirty="0"/>
              <a:t>(＂</a:t>
            </a:r>
            <a:r>
              <a:rPr lang="ko-KR" altLang="en-US" sz="1400" dirty="0"/>
              <a:t>부모 태스크 시작</a:t>
            </a:r>
            <a:r>
              <a:rPr lang="en-US" altLang="ko-KR" sz="1400" dirty="0"/>
              <a:t>＂);</a:t>
            </a:r>
          </a:p>
          <a:p>
            <a:r>
              <a:rPr lang="en-US" altLang="ko-KR" sz="1400" dirty="0"/>
              <a:t>	  Task t = new Task(</a:t>
            </a:r>
            <a:r>
              <a:rPr lang="en-US" altLang="ko-KR" sz="1400" dirty="0" err="1"/>
              <a:t>ParentTaskProc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  </a:t>
            </a:r>
            <a:r>
              <a:rPr lang="en-US" altLang="ko-KR" sz="1400" dirty="0" err="1"/>
              <a:t>t.Start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	  </a:t>
            </a:r>
            <a:r>
              <a:rPr lang="en-US" altLang="ko-KR" sz="1400" dirty="0" err="1"/>
              <a:t>t.Wait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	  </a:t>
            </a:r>
            <a:r>
              <a:rPr lang="en-US" altLang="ko-KR" sz="1400" dirty="0" err="1"/>
              <a:t>Console.WriteLine</a:t>
            </a:r>
            <a:r>
              <a:rPr lang="en-US" altLang="ko-KR" sz="1400" dirty="0"/>
              <a:t>(＂</a:t>
            </a:r>
            <a:r>
              <a:rPr lang="ko-KR" altLang="en-US" sz="1400" dirty="0"/>
              <a:t>부모 태스크 종료</a:t>
            </a:r>
            <a:r>
              <a:rPr lang="en-US" altLang="ko-KR" sz="1400" dirty="0"/>
              <a:t>＂);</a:t>
            </a:r>
          </a:p>
          <a:p>
            <a:r>
              <a:rPr lang="en-US" altLang="ko-KR" sz="1400" dirty="0"/>
              <a:t>	}</a:t>
            </a:r>
          </a:p>
          <a:p>
            <a:endParaRPr lang="en-US" altLang="ko-KR" sz="1400" dirty="0"/>
          </a:p>
          <a:p>
            <a:r>
              <a:rPr lang="en-US" altLang="ko-KR" sz="1400" dirty="0"/>
              <a:t>	void </a:t>
            </a:r>
            <a:r>
              <a:rPr lang="en-US" altLang="ko-KR" sz="1400" dirty="0" err="1"/>
              <a:t>ParentTaskProc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	{</a:t>
            </a:r>
          </a:p>
          <a:p>
            <a:r>
              <a:rPr lang="en-US" altLang="ko-KR" sz="1400" dirty="0"/>
              <a:t>	  </a:t>
            </a:r>
            <a:r>
              <a:rPr lang="en-US" altLang="ko-KR" sz="1400" dirty="0" err="1"/>
              <a:t>PrintTaskId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	  </a:t>
            </a:r>
          </a:p>
          <a:p>
            <a:r>
              <a:rPr lang="en-US" altLang="ko-KR" sz="1400" dirty="0"/>
              <a:t>	  //</a:t>
            </a:r>
          </a:p>
          <a:p>
            <a:r>
              <a:rPr lang="en-US" altLang="ko-KR" sz="1400" dirty="0"/>
              <a:t>	  // </a:t>
            </a:r>
            <a:r>
              <a:rPr lang="ko-KR" altLang="en-US" sz="1400" dirty="0"/>
              <a:t>명시적으로 </a:t>
            </a:r>
            <a:r>
              <a:rPr lang="en-US" altLang="ko-KR" sz="1400" dirty="0" err="1"/>
              <a:t>TaskCreationOptions</a:t>
            </a:r>
            <a:r>
              <a:rPr lang="ko-KR" altLang="en-US" sz="1400" dirty="0"/>
              <a:t>를 지정하여</a:t>
            </a:r>
            <a:endParaRPr lang="ja-JP" altLang="en-US" sz="1400" dirty="0"/>
          </a:p>
          <a:p>
            <a:r>
              <a:rPr lang="ja-JP" altLang="en-US" sz="1400" dirty="0"/>
              <a:t>	  </a:t>
            </a:r>
            <a:r>
              <a:rPr lang="en-US" altLang="ja-JP" sz="1400" dirty="0"/>
              <a:t>// </a:t>
            </a:r>
            <a:r>
              <a:rPr lang="ko-KR" altLang="en-US" sz="1400" dirty="0" err="1"/>
              <a:t>어태치된</a:t>
            </a:r>
            <a:r>
              <a:rPr lang="ko-KR" altLang="en-US" sz="1400" dirty="0"/>
              <a:t> 입력 자식 태스크를 지정한다</a:t>
            </a:r>
            <a:r>
              <a:rPr lang="en-US" altLang="ko-KR" sz="1400" dirty="0"/>
              <a:t>.</a:t>
            </a:r>
            <a:r>
              <a:rPr lang="ja-JP" altLang="en-US" sz="1400" dirty="0"/>
              <a:t> </a:t>
            </a:r>
          </a:p>
          <a:p>
            <a:r>
              <a:rPr lang="ja-JP" altLang="en-US" sz="1400" dirty="0"/>
              <a:t>	  </a:t>
            </a:r>
            <a:r>
              <a:rPr lang="en-US" altLang="ja-JP" sz="1400" dirty="0"/>
              <a:t>//</a:t>
            </a:r>
          </a:p>
          <a:p>
            <a:r>
              <a:rPr lang="en-US" altLang="ja-JP" sz="1400" dirty="0"/>
              <a:t>	  </a:t>
            </a:r>
            <a:r>
              <a:rPr lang="en-US" altLang="ko-KR" sz="1400" dirty="0"/>
              <a:t>Task </a:t>
            </a:r>
            <a:r>
              <a:rPr lang="en-US" altLang="ko-KR" sz="1400" dirty="0" err="1"/>
              <a:t>childTask</a:t>
            </a:r>
            <a:r>
              <a:rPr lang="en-US" altLang="ko-KR" sz="1400" dirty="0"/>
              <a:t> = new Task(</a:t>
            </a:r>
            <a:r>
              <a:rPr lang="en-US" altLang="ko-KR" sz="1400" dirty="0" err="1"/>
              <a:t>ChildTaskProc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TaskCreationOptions.AttachedToParent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  </a:t>
            </a:r>
            <a:r>
              <a:rPr lang="en-US" altLang="ko-KR" sz="1400" dirty="0" err="1"/>
              <a:t>childTask.Start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	  </a:t>
            </a:r>
          </a:p>
          <a:p>
            <a:r>
              <a:rPr lang="en-US" altLang="ko-KR" sz="1400" dirty="0"/>
              <a:t>	  //</a:t>
            </a:r>
          </a:p>
          <a:p>
            <a:r>
              <a:rPr lang="en-US" altLang="ko-KR" sz="1400" dirty="0"/>
              <a:t>	  // </a:t>
            </a:r>
            <a:r>
              <a:rPr lang="ko-KR" altLang="en-US" sz="1400" dirty="0"/>
              <a:t>「디 </a:t>
            </a:r>
            <a:r>
              <a:rPr lang="ko-KR" altLang="en-US" sz="1400" dirty="0" err="1"/>
              <a:t>태치된</a:t>
            </a:r>
            <a:r>
              <a:rPr lang="ko-KR" altLang="en-US" sz="1400" dirty="0"/>
              <a:t> 입력 자식 태스크</a:t>
            </a:r>
            <a:r>
              <a:rPr lang="ja-JP" altLang="en-US" sz="1400" dirty="0"/>
              <a:t>」</a:t>
            </a:r>
            <a:r>
              <a:rPr lang="ko-KR" altLang="en-US" sz="1400" dirty="0"/>
              <a:t>와 달리</a:t>
            </a:r>
            <a:r>
              <a:rPr lang="ja-JP" altLang="en-US" sz="1400" dirty="0"/>
              <a:t>、</a:t>
            </a:r>
            <a:r>
              <a:rPr lang="ko-KR" altLang="en-US" sz="1400" dirty="0"/>
              <a:t>부모 태스크에 </a:t>
            </a:r>
            <a:r>
              <a:rPr lang="ko-KR" altLang="en-US" sz="1400" dirty="0" err="1"/>
              <a:t>어태치된</a:t>
            </a:r>
            <a:r>
              <a:rPr lang="ko-KR" altLang="en-US" sz="1400" dirty="0"/>
              <a:t> 입력 자식 태스크는</a:t>
            </a:r>
            <a:endParaRPr lang="ja-JP" altLang="en-US" sz="1400" dirty="0"/>
          </a:p>
          <a:p>
            <a:r>
              <a:rPr lang="ja-JP" altLang="en-US" sz="1400" dirty="0"/>
              <a:t>	  </a:t>
            </a:r>
            <a:r>
              <a:rPr lang="en-US" altLang="ja-JP" sz="1400" dirty="0"/>
              <a:t>// </a:t>
            </a:r>
            <a:r>
              <a:rPr lang="ko-KR" altLang="en-US" sz="1400" dirty="0"/>
              <a:t>명시적으로 </a:t>
            </a:r>
            <a:r>
              <a:rPr lang="en-US" altLang="ko-KR" sz="1400" dirty="0"/>
              <a:t>Wait</a:t>
            </a:r>
            <a:r>
              <a:rPr lang="ko-KR" altLang="en-US" sz="1400" dirty="0"/>
              <a:t>를 하지 않아도 부모 태스크가 자식 태스크의 종료를 기다려준다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ja-JP" altLang="en-US" sz="1400" dirty="0"/>
          </a:p>
          <a:p>
            <a:r>
              <a:rPr lang="ja-JP" altLang="en-US" sz="1400" dirty="0"/>
              <a:t>	  </a:t>
            </a:r>
            <a:r>
              <a:rPr lang="en-US" altLang="ja-JP" sz="1400" dirty="0"/>
              <a:t>//</a:t>
            </a:r>
          </a:p>
          <a:p>
            <a:r>
              <a:rPr lang="en-US" altLang="ja-JP" sz="1400" dirty="0"/>
              <a:t>	}</a:t>
            </a:r>
          </a:p>
          <a:p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ChildTaskProc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	{</a:t>
            </a:r>
          </a:p>
          <a:p>
            <a:r>
              <a:rPr lang="en-US" altLang="ko-KR" sz="1400" dirty="0"/>
              <a:t>	  </a:t>
            </a:r>
            <a:r>
              <a:rPr lang="en-US" altLang="ko-KR" sz="1400" dirty="0" err="1"/>
              <a:t>Console.WriteLine</a:t>
            </a:r>
            <a:r>
              <a:rPr lang="en-US" altLang="ko-KR" sz="1400" dirty="0"/>
              <a:t>("</a:t>
            </a:r>
            <a:r>
              <a:rPr lang="ko-KR" altLang="en-US" sz="1400" dirty="0"/>
              <a:t>자식 태스크 시작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	  </a:t>
            </a:r>
            <a:r>
              <a:rPr lang="en-US" altLang="ko-KR" sz="1400" dirty="0" err="1"/>
              <a:t>PrintTaskId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	  </a:t>
            </a:r>
            <a:r>
              <a:rPr lang="en-US" altLang="ko-KR" sz="1400" dirty="0" err="1"/>
              <a:t>Thread.Sleep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TimeSpan.FromSeconds</a:t>
            </a:r>
            <a:r>
              <a:rPr lang="en-US" altLang="ko-KR" sz="1400" dirty="0"/>
              <a:t>(2.0));</a:t>
            </a:r>
          </a:p>
          <a:p>
            <a:r>
              <a:rPr lang="en-US" altLang="ko-KR" sz="1400" dirty="0"/>
              <a:t>	  </a:t>
            </a:r>
            <a:r>
              <a:rPr lang="en-US" altLang="ko-KR" sz="1400" dirty="0" err="1"/>
              <a:t>Console.WriteLine</a:t>
            </a:r>
            <a:r>
              <a:rPr lang="en-US" altLang="ko-KR" sz="1400" dirty="0"/>
              <a:t>(“</a:t>
            </a:r>
            <a:r>
              <a:rPr lang="ko-KR" altLang="en-US" sz="1400" dirty="0"/>
              <a:t>자식 태스크 종료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	}</a:t>
            </a:r>
          </a:p>
          <a:p>
            <a:endParaRPr lang="en-US" altLang="ko-KR" sz="1400" dirty="0"/>
          </a:p>
          <a:p>
            <a:r>
              <a:rPr lang="en-US" altLang="ko-KR" sz="1400" dirty="0"/>
              <a:t>	void </a:t>
            </a:r>
            <a:r>
              <a:rPr lang="en-US" altLang="ko-KR" sz="1400" dirty="0" err="1"/>
              <a:t>PrintTaskId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	{</a:t>
            </a:r>
          </a:p>
          <a:p>
            <a:r>
              <a:rPr lang="en-US" altLang="ko-KR" sz="1400" dirty="0"/>
              <a:t>	  //</a:t>
            </a:r>
          </a:p>
          <a:p>
            <a:r>
              <a:rPr lang="en-US" altLang="ko-KR" sz="1400" dirty="0"/>
              <a:t>	  // </a:t>
            </a:r>
            <a:r>
              <a:rPr lang="ko-KR" altLang="en-US" sz="1400" dirty="0"/>
              <a:t>현재 실행 중인 태스크의 </a:t>
            </a:r>
            <a:r>
              <a:rPr lang="en-US" altLang="ko-KR" sz="1400" dirty="0"/>
              <a:t>ID</a:t>
            </a:r>
            <a:r>
              <a:rPr lang="ko-KR" altLang="en-US" sz="1400" dirty="0"/>
              <a:t>를 표시</a:t>
            </a:r>
            <a:endParaRPr lang="en-US" altLang="ko-KR" sz="1400" dirty="0"/>
          </a:p>
          <a:p>
            <a:r>
              <a:rPr lang="en-US" altLang="ko-KR" sz="1400" dirty="0"/>
              <a:t>	  //</a:t>
            </a:r>
          </a:p>
          <a:p>
            <a:r>
              <a:rPr lang="en-US" altLang="ko-KR" sz="1400" dirty="0"/>
              <a:t>	  </a:t>
            </a:r>
            <a:r>
              <a:rPr lang="en-US" altLang="ko-KR" sz="1400" dirty="0" err="1"/>
              <a:t>Console.WriteLine</a:t>
            </a:r>
            <a:r>
              <a:rPr lang="en-US" altLang="ko-KR" sz="1400" dirty="0"/>
              <a:t>("\</a:t>
            </a:r>
            <a:r>
              <a:rPr lang="en-US" altLang="ko-KR" sz="1400" dirty="0" err="1"/>
              <a:t>tTask</a:t>
            </a:r>
            <a:r>
              <a:rPr lang="en-US" altLang="ko-KR" sz="1400" dirty="0"/>
              <a:t> Id: {0}", </a:t>
            </a:r>
            <a:r>
              <a:rPr lang="en-US" altLang="ko-KR" sz="1400" dirty="0" err="1"/>
              <a:t>Task.CurrentId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2933230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50590"/>
            <a:ext cx="780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예외처리와 트리거 메소드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934973"/>
            <a:ext cx="828092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예외 처리와 트리거 메소드</a:t>
            </a:r>
            <a:endParaRPr lang="en-US" altLang="ko-KR"/>
          </a:p>
          <a:p>
            <a:r>
              <a:rPr lang="ko-KR" altLang="en-US"/>
              <a:t>태스크 내부에서 발생한 예외는 내부에서 </a:t>
            </a:r>
            <a:r>
              <a:rPr lang="en-US" altLang="ja-JP"/>
              <a:t>AggregateException</a:t>
            </a:r>
            <a:r>
              <a:rPr lang="ko-KR" altLang="en-US"/>
              <a:t>로 모아서 처리 된다</a:t>
            </a:r>
            <a:r>
              <a:rPr lang="en-US" altLang="ko-KR"/>
              <a:t>.</a:t>
            </a:r>
            <a:endParaRPr lang="en-US" altLang="ja-JP"/>
          </a:p>
          <a:p>
            <a:r>
              <a:rPr lang="ko-KR" altLang="en-US"/>
              <a:t>태스크에서는 아래의 메소드</a:t>
            </a:r>
            <a:r>
              <a:rPr lang="en-US" altLang="ko-KR"/>
              <a:t>/</a:t>
            </a:r>
            <a:r>
              <a:rPr lang="ko-KR" altLang="en-US"/>
              <a:t>프로퍼티를 호출한 타이밍에서 예외는 </a:t>
            </a:r>
            <a:r>
              <a:rPr lang="en-US" altLang="ko-KR"/>
              <a:t>throw </a:t>
            </a:r>
            <a:r>
              <a:rPr lang="ko-KR" altLang="en-US"/>
              <a:t>된다</a:t>
            </a:r>
            <a:r>
              <a:rPr lang="en-US" altLang="ko-KR"/>
              <a:t>.</a:t>
            </a:r>
            <a:r>
              <a:rPr lang="ja-JP" altLang="en-US"/>
              <a:t> </a:t>
            </a:r>
            <a:r>
              <a:rPr lang="en-US" altLang="ja-JP"/>
              <a:t>(</a:t>
            </a:r>
            <a:r>
              <a:rPr lang="ko-KR" altLang="en-US"/>
              <a:t>트리거 메소드</a:t>
            </a:r>
            <a:r>
              <a:rPr lang="en-US" altLang="ja-JP"/>
              <a:t>/</a:t>
            </a:r>
            <a:r>
              <a:rPr lang="ko-KR" altLang="en-US"/>
              <a:t>프로퍼티</a:t>
            </a:r>
            <a:r>
              <a:rPr lang="ja-JP" altLang="en-US"/>
              <a:t>）</a:t>
            </a:r>
            <a:endParaRPr lang="en-US" altLang="ja-JP"/>
          </a:p>
          <a:p>
            <a:r>
              <a:rPr lang="en-US" altLang="ja-JP"/>
              <a:t>  Wait</a:t>
            </a:r>
          </a:p>
          <a:p>
            <a:r>
              <a:rPr lang="en-US" altLang="ja-JP"/>
              <a:t>  Result</a:t>
            </a:r>
          </a:p>
          <a:p>
            <a:r>
              <a:rPr lang="ko-KR" altLang="en-US"/>
              <a:t>예외를 잡을지 말지는 유저에는 맡긴다</a:t>
            </a:r>
            <a:r>
              <a:rPr lang="en-US" altLang="ja-JP"/>
              <a:t>.</a:t>
            </a:r>
          </a:p>
          <a:p>
            <a:r>
              <a:rPr lang="ko-KR" altLang="en-US"/>
              <a:t>태스크를 시작 시킨 후 </a:t>
            </a:r>
            <a:r>
              <a:rPr lang="en-US" altLang="ja-JP"/>
              <a:t>Wait</a:t>
            </a:r>
            <a:r>
              <a:rPr lang="ko-KR" altLang="en-US"/>
              <a:t>도 </a:t>
            </a:r>
            <a:r>
              <a:rPr lang="en-US" altLang="ja-JP"/>
              <a:t>Result</a:t>
            </a:r>
            <a:r>
              <a:rPr lang="ko-KR" altLang="en-US"/>
              <a:t>도 호출하지 않은 경우는 최종적으로 예외는 </a:t>
            </a:r>
            <a:r>
              <a:rPr lang="en-US" altLang="ko-KR"/>
              <a:t>throw </a:t>
            </a:r>
            <a:r>
              <a:rPr lang="ko-KR" altLang="en-US"/>
              <a:t>되지 않는다</a:t>
            </a:r>
            <a:r>
              <a:rPr lang="en-US" altLang="ko-KR"/>
              <a:t>.</a:t>
            </a:r>
            <a:endParaRPr lang="en-US" altLang="ja-JP"/>
          </a:p>
          <a:p>
            <a:r>
              <a:rPr lang="ko-KR" altLang="en-US"/>
              <a:t>태스크 내부에서 발생하여 </a:t>
            </a:r>
            <a:r>
              <a:rPr lang="en-US" altLang="ja-JP"/>
              <a:t>AggregateException </a:t>
            </a:r>
            <a:r>
              <a:rPr lang="ko-KR" altLang="en-US"/>
              <a:t>상태로 관리된 채로 된다</a:t>
            </a:r>
            <a:r>
              <a:rPr lang="en-US" altLang="ko-KR"/>
              <a:t>.</a:t>
            </a:r>
            <a:endParaRPr lang="en-US" altLang="ja-JP"/>
          </a:p>
          <a:p>
            <a:r>
              <a:rPr lang="ko-KR" altLang="en-US"/>
              <a:t>기본적으로 반환 값을 가진 태스크의 경우는 </a:t>
            </a:r>
            <a:r>
              <a:rPr lang="en-US" altLang="ja-JP"/>
              <a:t>Result</a:t>
            </a:r>
            <a:r>
              <a:rPr lang="ko-KR" altLang="en-US"/>
              <a:t>를 호출하지 않으면 반화 값을 얻지 않으므로 문제 없다</a:t>
            </a:r>
            <a:r>
              <a:rPr lang="en-US" altLang="ko-KR"/>
              <a:t>.</a:t>
            </a:r>
            <a:endParaRPr lang="en-US" altLang="ja-JP"/>
          </a:p>
          <a:p>
            <a:r>
              <a:rPr lang="en-US" altLang="ja-JP"/>
              <a:t>AggregateException</a:t>
            </a:r>
            <a:r>
              <a:rPr lang="ko-KR" altLang="en-US"/>
              <a:t>의 </a:t>
            </a:r>
            <a:r>
              <a:rPr lang="en-US" altLang="ja-JP"/>
              <a:t>InnerExceptions </a:t>
            </a:r>
            <a:r>
              <a:rPr lang="ko-KR" altLang="en-US"/>
              <a:t>프로퍼티에서 태스크 내부에서 발생한 예외를 얻을 수 있다</a:t>
            </a:r>
            <a:r>
              <a:rPr lang="en-US" altLang="ko-KR"/>
              <a:t>.</a:t>
            </a:r>
            <a:endParaRPr lang="ja-JP" altLang="en-US"/>
          </a:p>
          <a:p>
            <a:endParaRPr lang="en-US" altLang="ja-JP"/>
          </a:p>
          <a:p>
            <a:r>
              <a:rPr lang="ko-KR" altLang="en-US"/>
              <a:t>태스크 캔슬 처리</a:t>
            </a:r>
            <a:endParaRPr lang="en-US" altLang="ko-KR"/>
          </a:p>
          <a:p>
            <a:r>
              <a:rPr lang="ko-KR" altLang="en-US"/>
              <a:t>태스크에 캔슬 기능을 부여할 때는 </a:t>
            </a:r>
            <a:r>
              <a:rPr lang="en-US" altLang="ja-JP"/>
              <a:t>CancellationToken</a:t>
            </a:r>
            <a:r>
              <a:rPr lang="ko-KR" altLang="en-US"/>
              <a:t>을 이용한다</a:t>
            </a:r>
            <a:r>
              <a:rPr lang="en-US" altLang="ko-KR"/>
              <a:t>.</a:t>
            </a:r>
            <a:endParaRPr lang="en-US" altLang="ja-JP"/>
          </a:p>
          <a:p>
            <a:r>
              <a:rPr lang="en-US" altLang="ja-JP"/>
              <a:t>CancellationToken</a:t>
            </a:r>
            <a:r>
              <a:rPr lang="ko-KR" altLang="en-US"/>
              <a:t>은 </a:t>
            </a:r>
            <a:r>
              <a:rPr lang="en-US" altLang="ja-JP"/>
              <a:t>CancellationTokenSource</a:t>
            </a:r>
            <a:r>
              <a:rPr lang="ko-KR" altLang="en-US"/>
              <a:t>에서 얻는다</a:t>
            </a:r>
            <a:r>
              <a:rPr lang="en-US" altLang="ko-KR"/>
              <a:t>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2190345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1124744"/>
            <a:ext cx="792088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CancellationTokenSource tokenSource = new CancellationTokenSource();</a:t>
            </a:r>
          </a:p>
          <a:p>
            <a:r>
              <a:rPr lang="en-US" altLang="ko-KR"/>
              <a:t>CancellationToken       token       = tokenSource.Token;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2730980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태스크를 작성하고 토큰을 넘기는 오버로드를 사용한다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1560" y="3152001"/>
            <a:ext cx="624644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Task t = Task.Factory.StartNew(DoSomeWork, token);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40404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612948"/>
            <a:ext cx="7920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캔슬을 할 때는 </a:t>
            </a:r>
            <a:r>
              <a:rPr lang="en-US" altLang="ja-JP"/>
              <a:t>CancellationTokenSource.Cancel</a:t>
            </a:r>
            <a:r>
              <a:rPr lang="ko-KR" altLang="en-US"/>
              <a:t>을 호출한다</a:t>
            </a:r>
            <a:r>
              <a:rPr lang="en-US" altLang="ko-KR"/>
              <a:t>.</a:t>
            </a:r>
          </a:p>
          <a:p>
            <a:r>
              <a:rPr lang="ko-KR" altLang="en-US"/>
              <a:t>호출되면 토큰이 캔슬을 인식한다</a:t>
            </a:r>
            <a:r>
              <a:rPr lang="en-US" altLang="ko-KR"/>
              <a:t>.</a:t>
            </a:r>
            <a:endParaRPr lang="ja-JP" altLang="en-US"/>
          </a:p>
          <a:p>
            <a:endParaRPr lang="en-US" altLang="ja-JP"/>
          </a:p>
          <a:p>
            <a:r>
              <a:rPr lang="en-US" altLang="ja-JP"/>
              <a:t>CancellationTokenSource.Cancel</a:t>
            </a:r>
            <a:r>
              <a:rPr lang="ko-KR" altLang="en-US"/>
              <a:t>을 호출하는 것만으로는  캔슬 처리는 완료하지 않는다</a:t>
            </a:r>
            <a:r>
              <a:rPr lang="en-US" altLang="ko-KR"/>
              <a:t>.</a:t>
            </a:r>
          </a:p>
          <a:p>
            <a:r>
              <a:rPr lang="ko-KR" altLang="en-US"/>
              <a:t>뒤에는 </a:t>
            </a:r>
            <a:r>
              <a:rPr lang="en-US" altLang="ja-JP"/>
              <a:t>token.IsCancellationRequested</a:t>
            </a:r>
            <a:r>
              <a:rPr lang="ja-JP" altLang="en-US"/>
              <a:t> </a:t>
            </a:r>
            <a:r>
              <a:rPr lang="ko-KR" altLang="en-US"/>
              <a:t>나 </a:t>
            </a:r>
            <a:r>
              <a:rPr lang="en-US" altLang="ja-JP"/>
              <a:t>ThrowIfCancellationRequested</a:t>
            </a:r>
            <a:r>
              <a:rPr lang="ko-KR" altLang="en-US"/>
              <a:t>를 이용하여 태스크 내부에서 처리를 캔슬 시킨다</a:t>
            </a:r>
            <a:r>
              <a:rPr lang="en-US" altLang="ko-KR"/>
              <a:t>.</a:t>
            </a:r>
            <a:endParaRPr lang="ja-JP" altLang="en-US"/>
          </a:p>
          <a:p>
            <a:endParaRPr lang="en-US" altLang="ja-JP"/>
          </a:p>
          <a:p>
            <a:r>
              <a:rPr lang="ko-KR" altLang="en-US"/>
              <a:t>태스크 내부에서 캔슬 처리가 발생하면 </a:t>
            </a:r>
            <a:r>
              <a:rPr lang="en-US" altLang="ja-JP"/>
              <a:t>OperationCanceledException</a:t>
            </a:r>
            <a:r>
              <a:rPr lang="ko-KR" altLang="en-US"/>
              <a:t>이 발생한다</a:t>
            </a:r>
            <a:r>
              <a:rPr lang="en-US" altLang="ko-KR"/>
              <a:t>.</a:t>
            </a:r>
            <a:endParaRPr lang="ja-JP" altLang="en-US"/>
          </a:p>
          <a:p>
            <a:r>
              <a:rPr lang="en-US" altLang="ja-JP"/>
              <a:t>OperationCanceledException</a:t>
            </a:r>
            <a:r>
              <a:rPr lang="ko-KR" altLang="en-US"/>
              <a:t>을 얻으려면 트리거 메소드</a:t>
            </a:r>
            <a:r>
              <a:rPr lang="en-US" altLang="ko-KR"/>
              <a:t>(</a:t>
            </a:r>
            <a:r>
              <a:rPr lang="en-US" altLang="ja-JP"/>
              <a:t>Wait Or Result</a:t>
            </a:r>
            <a:r>
              <a:rPr lang="ja-JP" altLang="en-US"/>
              <a:t>）</a:t>
            </a:r>
            <a:r>
              <a:rPr lang="ko-KR" altLang="en-US"/>
              <a:t>을 호출한다</a:t>
            </a:r>
            <a:r>
              <a:rPr lang="en-US" altLang="ko-KR"/>
              <a:t>.</a:t>
            </a:r>
          </a:p>
          <a:p>
            <a:endParaRPr lang="en-US" altLang="ja-JP"/>
          </a:p>
          <a:p>
            <a:r>
              <a:rPr lang="ko-KR" altLang="en-US"/>
              <a:t>태스크 내부에서 캔슬 처리가 발생하면 태스크의 </a:t>
            </a:r>
            <a:r>
              <a:rPr lang="en-US" altLang="ja-JP"/>
              <a:t>IsCanceled</a:t>
            </a:r>
            <a:r>
              <a:rPr lang="ko-KR" altLang="en-US"/>
              <a:t>가 </a:t>
            </a:r>
            <a:r>
              <a:rPr lang="en-US" altLang="ja-JP"/>
              <a:t>True</a:t>
            </a:r>
            <a:r>
              <a:rPr lang="ko-KR" altLang="en-US"/>
              <a:t>로 된다</a:t>
            </a:r>
            <a:r>
              <a:rPr lang="en-US" altLang="ko-KR"/>
              <a:t>. </a:t>
            </a:r>
            <a:r>
              <a:rPr lang="en-US" altLang="ja-JP"/>
              <a:t>IsCanceled</a:t>
            </a:r>
            <a:r>
              <a:rPr lang="ko-KR" altLang="en-US"/>
              <a:t>가 </a:t>
            </a:r>
            <a:r>
              <a:rPr lang="en-US" altLang="ja-JP"/>
              <a:t>True</a:t>
            </a:r>
            <a:r>
              <a:rPr lang="ko-KR" altLang="en-US"/>
              <a:t>가 되는 타이밍은 트리거 메소드가 호출될 때가 된다</a:t>
            </a:r>
            <a:r>
              <a:rPr lang="en-US" altLang="ko-KR"/>
              <a:t>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72404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15470</Words>
  <Application>Microsoft Office PowerPoint</Application>
  <PresentationFormat>화면 슬라이드 쇼(4:3)</PresentationFormat>
  <Paragraphs>2349</Paragraphs>
  <Slides>165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165</vt:i4>
      </vt:variant>
    </vt:vector>
  </HeadingPairs>
  <TitlesOfParts>
    <vt:vector size="170" baseType="lpstr">
      <vt:lpstr>inherit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흥배</cp:lastModifiedBy>
  <cp:revision>209</cp:revision>
  <dcterms:created xsi:type="dcterms:W3CDTF">2014-04-09T02:35:30Z</dcterms:created>
  <dcterms:modified xsi:type="dcterms:W3CDTF">2020-09-17T09:12:57Z</dcterms:modified>
</cp:coreProperties>
</file>