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07" r:id="rId3"/>
    <p:sldId id="311" r:id="rId4"/>
    <p:sldId id="310" r:id="rId5"/>
    <p:sldId id="314" r:id="rId6"/>
    <p:sldId id="315" r:id="rId7"/>
    <p:sldId id="309" r:id="rId8"/>
    <p:sldId id="308" r:id="rId9"/>
    <p:sldId id="312" r:id="rId10"/>
    <p:sldId id="292" r:id="rId11"/>
    <p:sldId id="313" r:id="rId12"/>
    <p:sldId id="330" r:id="rId13"/>
    <p:sldId id="320" r:id="rId14"/>
    <p:sldId id="321" r:id="rId15"/>
    <p:sldId id="298" r:id="rId16"/>
    <p:sldId id="288" r:id="rId17"/>
    <p:sldId id="302" r:id="rId18"/>
    <p:sldId id="291" r:id="rId19"/>
    <p:sldId id="285" r:id="rId20"/>
    <p:sldId id="299" r:id="rId21"/>
    <p:sldId id="319" r:id="rId22"/>
    <p:sldId id="293" r:id="rId23"/>
    <p:sldId id="318" r:id="rId24"/>
    <p:sldId id="287" r:id="rId25"/>
    <p:sldId id="317" r:id="rId26"/>
    <p:sldId id="327" r:id="rId27"/>
    <p:sldId id="316" r:id="rId28"/>
    <p:sldId id="328" r:id="rId29"/>
    <p:sldId id="331" r:id="rId30"/>
    <p:sldId id="295" r:id="rId31"/>
    <p:sldId id="282" r:id="rId32"/>
    <p:sldId id="281" r:id="rId33"/>
    <p:sldId id="305" r:id="rId34"/>
    <p:sldId id="306" r:id="rId35"/>
    <p:sldId id="284" r:id="rId36"/>
    <p:sldId id="289" r:id="rId37"/>
    <p:sldId id="260" r:id="rId38"/>
    <p:sldId id="322" r:id="rId39"/>
    <p:sldId id="323" r:id="rId40"/>
    <p:sldId id="262" r:id="rId41"/>
    <p:sldId id="326" r:id="rId42"/>
    <p:sldId id="325" r:id="rId43"/>
    <p:sldId id="324" r:id="rId44"/>
    <p:sldId id="333" r:id="rId45"/>
    <p:sldId id="280" r:id="rId46"/>
    <p:sldId id="332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0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7FED-D14C-4621-8916-208C239035C5}" type="datetimeFigureOut">
              <a:rPr lang="ko-KR" altLang="en-US" smtClean="0"/>
              <a:t>2014-07-18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0137-C038-477D-B230-D70330B62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7FED-D14C-4621-8916-208C239035C5}" type="datetimeFigureOut">
              <a:rPr lang="ko-KR" altLang="en-US" smtClean="0"/>
              <a:t>2014-07-18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0137-C038-477D-B230-D70330B62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76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7FED-D14C-4621-8916-208C239035C5}" type="datetimeFigureOut">
              <a:rPr lang="ko-KR" altLang="en-US" smtClean="0"/>
              <a:t>2014-07-18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0137-C038-477D-B230-D70330B62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74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7FED-D14C-4621-8916-208C239035C5}" type="datetimeFigureOut">
              <a:rPr lang="ko-KR" altLang="en-US" smtClean="0"/>
              <a:t>2014-07-18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0137-C038-477D-B230-D70330B62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2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7FED-D14C-4621-8916-208C239035C5}" type="datetimeFigureOut">
              <a:rPr lang="ko-KR" altLang="en-US" smtClean="0"/>
              <a:t>2014-07-18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0137-C038-477D-B230-D70330B62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7FED-D14C-4621-8916-208C239035C5}" type="datetimeFigureOut">
              <a:rPr lang="ko-KR" altLang="en-US" smtClean="0"/>
              <a:t>2014-07-18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0137-C038-477D-B230-D70330B62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2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7FED-D14C-4621-8916-208C239035C5}" type="datetimeFigureOut">
              <a:rPr lang="ko-KR" altLang="en-US" smtClean="0"/>
              <a:t>2014-07-18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0137-C038-477D-B230-D70330B62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0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7FED-D14C-4621-8916-208C239035C5}" type="datetimeFigureOut">
              <a:rPr lang="ko-KR" altLang="en-US" smtClean="0"/>
              <a:t>2014-07-18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0137-C038-477D-B230-D70330B62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32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7FED-D14C-4621-8916-208C239035C5}" type="datetimeFigureOut">
              <a:rPr lang="ko-KR" altLang="en-US" smtClean="0"/>
              <a:t>2014-07-18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0137-C038-477D-B230-D70330B62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89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7FED-D14C-4621-8916-208C239035C5}" type="datetimeFigureOut">
              <a:rPr lang="ko-KR" altLang="en-US" smtClean="0"/>
              <a:t>2014-07-18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0137-C038-477D-B230-D70330B62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80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7FED-D14C-4621-8916-208C239035C5}" type="datetimeFigureOut">
              <a:rPr lang="ko-KR" altLang="en-US" smtClean="0"/>
              <a:t>2014-07-18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0137-C038-477D-B230-D70330B62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2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37FED-D14C-4621-8916-208C239035C5}" type="datetimeFigureOut">
              <a:rPr lang="ko-KR" altLang="en-US" smtClean="0"/>
              <a:t>2014-07-18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0137-C038-477D-B230-D70330B62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7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.jp/asahi/hishidama/home/tech/lang/socket.html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703445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smtClean="0"/>
              <a:t>.NET </a:t>
            </a:r>
            <a:r>
              <a:rPr lang="ko-KR" altLang="en-US" sz="4800" b="1" smtClean="0"/>
              <a:t>네트워크 </a:t>
            </a:r>
            <a:r>
              <a:rPr lang="ko-KR" altLang="en-US" sz="4800" b="1" smtClean="0"/>
              <a:t>프로그래밍</a:t>
            </a:r>
            <a:endParaRPr lang="ko-KR" altLang="en-US" sz="4800" b="1"/>
          </a:p>
        </p:txBody>
      </p:sp>
      <p:sp>
        <p:nvSpPr>
          <p:cNvPr id="5" name="TextBox 4"/>
          <p:cNvSpPr txBox="1"/>
          <p:nvPr/>
        </p:nvSpPr>
        <p:spPr>
          <a:xfrm>
            <a:off x="5670579" y="5877272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최흥배</a:t>
            </a:r>
            <a:endParaRPr lang="en-US" altLang="ko-KR" smtClean="0"/>
          </a:p>
          <a:p>
            <a:r>
              <a:rPr lang="en-US" altLang="ko-KR" smtClean="0"/>
              <a:t>twitter: @jacking75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3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3" y="404664"/>
            <a:ext cx="5065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mtClean="0"/>
              <a:t>간단 </a:t>
            </a:r>
            <a:r>
              <a:rPr lang="en-US" altLang="ko-KR" sz="3200" b="1" smtClean="0"/>
              <a:t>Socket </a:t>
            </a:r>
            <a:r>
              <a:rPr lang="ko-KR" altLang="en-US" sz="3200" b="1" smtClean="0"/>
              <a:t>서버 </a:t>
            </a:r>
            <a:r>
              <a:rPr lang="en-US" altLang="ko-KR" sz="3200" b="1" smtClean="0"/>
              <a:t>(</a:t>
            </a:r>
            <a:r>
              <a:rPr lang="ko-KR" altLang="en-US" sz="3200" b="1" smtClean="0"/>
              <a:t>동기식</a:t>
            </a:r>
            <a:r>
              <a:rPr lang="en-US" altLang="ko-KR" sz="3200" b="1" smtClean="0"/>
              <a:t>)</a:t>
            </a:r>
            <a:endParaRPr lang="ko-KR" altLang="en-US" sz="3200" b="1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74" y="1311982"/>
            <a:ext cx="576575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111552" y="6579668"/>
            <a:ext cx="40324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http://msdn.microsoft.com/ja-jp/library/80z2essb(v=vs.110).aspx</a:t>
            </a:r>
            <a:endParaRPr lang="ko-KR" altLang="en-US" sz="1000"/>
          </a:p>
        </p:txBody>
      </p:sp>
      <p:sp>
        <p:nvSpPr>
          <p:cNvPr id="6" name="직사각형 5"/>
          <p:cNvSpPr/>
          <p:nvPr/>
        </p:nvSpPr>
        <p:spPr>
          <a:xfrm>
            <a:off x="6079287" y="908720"/>
            <a:ext cx="2642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예제</a:t>
            </a:r>
            <a:r>
              <a:rPr lang="en-US" altLang="ko-KR" smtClean="0"/>
              <a:t>: BasicSocketServer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29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404664"/>
            <a:ext cx="63367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mtClean="0"/>
              <a:t>간단 </a:t>
            </a:r>
            <a:r>
              <a:rPr lang="en-US" altLang="ko-KR" sz="3200" b="1" smtClean="0"/>
              <a:t>Socket </a:t>
            </a:r>
            <a:r>
              <a:rPr lang="ko-KR" altLang="en-US" sz="3200" b="1" smtClean="0"/>
              <a:t>클라이언트 </a:t>
            </a:r>
            <a:r>
              <a:rPr lang="en-US" altLang="ko-KR" sz="3200" b="1"/>
              <a:t>(</a:t>
            </a:r>
            <a:r>
              <a:rPr lang="ko-KR" altLang="en-US" sz="3200" b="1"/>
              <a:t>동기식</a:t>
            </a:r>
            <a:r>
              <a:rPr lang="en-US" altLang="ko-KR" sz="3200" b="1" smtClean="0"/>
              <a:t>)</a:t>
            </a:r>
            <a:endParaRPr lang="ko-KR" altLang="en-US" sz="3200" b="1"/>
          </a:p>
        </p:txBody>
      </p:sp>
      <p:sp>
        <p:nvSpPr>
          <p:cNvPr id="4" name="직사각형 3"/>
          <p:cNvSpPr/>
          <p:nvPr/>
        </p:nvSpPr>
        <p:spPr>
          <a:xfrm>
            <a:off x="5106205" y="6611779"/>
            <a:ext cx="40324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http://msdn.microsoft.com/ja-jp/library/6xt5x5zw(v=vs.110).aspx</a:t>
            </a:r>
            <a:endParaRPr lang="ko-KR" altLang="en-US" sz="1000"/>
          </a:p>
        </p:txBody>
      </p:sp>
      <p:sp>
        <p:nvSpPr>
          <p:cNvPr id="5" name="직사각형 4"/>
          <p:cNvSpPr/>
          <p:nvPr/>
        </p:nvSpPr>
        <p:spPr>
          <a:xfrm>
            <a:off x="6372200" y="952294"/>
            <a:ext cx="2581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예제</a:t>
            </a:r>
            <a:r>
              <a:rPr lang="en-US" altLang="ko-KR" smtClean="0"/>
              <a:t>: BasicSocketClient</a:t>
            </a:r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60798"/>
            <a:ext cx="5940714" cy="61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2544156"/>
            <a:ext cx="5616625" cy="38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11552"/>
            <a:ext cx="6456604" cy="2274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441574" y="2220621"/>
            <a:ext cx="4086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IPAddress IP = IPAddress.Parse("127.0.0.1");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03032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8208912" cy="68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24" y="2816474"/>
            <a:ext cx="8135817" cy="140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03" y="4653136"/>
            <a:ext cx="4105210" cy="66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7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404664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mtClean="0"/>
              <a:t>이진 데이터 전송 </a:t>
            </a:r>
            <a:r>
              <a:rPr lang="en-US" altLang="ko-KR" sz="3200" b="1" smtClean="0"/>
              <a:t>- </a:t>
            </a:r>
            <a:r>
              <a:rPr lang="ko-KR" altLang="en-US" sz="3200" b="1" smtClean="0"/>
              <a:t>예제 코드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467544" y="1181065"/>
            <a:ext cx="727280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try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 smtClean="0"/>
              <a:t>    ip </a:t>
            </a:r>
            <a:r>
              <a:rPr lang="en-US" altLang="ko-KR" sz="1600"/>
              <a:t>= textBox1.Text;</a:t>
            </a:r>
          </a:p>
          <a:p>
            <a:r>
              <a:rPr lang="en-US" altLang="ko-KR" sz="1600" smtClean="0"/>
              <a:t>    port </a:t>
            </a:r>
            <a:r>
              <a:rPr lang="en-US" altLang="ko-KR" sz="1600"/>
              <a:t>= int.Parse(textBox2.Text);</a:t>
            </a:r>
          </a:p>
          <a:p>
            <a:r>
              <a:rPr lang="en-US" altLang="ko-KR" sz="1600" smtClean="0"/>
              <a:t>    client </a:t>
            </a:r>
            <a:r>
              <a:rPr lang="en-US" altLang="ko-KR" sz="1600"/>
              <a:t>= new TcpClient(ip, port);</a:t>
            </a:r>
          </a:p>
          <a:p>
            <a:r>
              <a:rPr lang="en-US" altLang="ko-KR" sz="1600" smtClean="0"/>
              <a:t>    stream </a:t>
            </a:r>
            <a:r>
              <a:rPr lang="en-US" altLang="ko-KR" sz="1600"/>
              <a:t>= client.GetStream();</a:t>
            </a:r>
          </a:p>
          <a:p>
            <a:r>
              <a:rPr lang="en-US" altLang="ko-KR" sz="1600" smtClean="0"/>
              <a:t>    byte</a:t>
            </a:r>
            <a:r>
              <a:rPr lang="en-US" altLang="ko-KR" sz="1600"/>
              <a:t>[] tmp = ImageToByteArray(image1);</a:t>
            </a:r>
          </a:p>
          <a:p>
            <a:r>
              <a:rPr lang="en-US" altLang="ko-KR" sz="1600" smtClean="0"/>
              <a:t>    stream.Write(tmp</a:t>
            </a:r>
            <a:r>
              <a:rPr lang="en-US" altLang="ko-KR" sz="1600"/>
              <a:t>, 0, tmp.Length);</a:t>
            </a:r>
          </a:p>
          <a:p>
            <a:r>
              <a:rPr lang="en-US" altLang="ko-KR" sz="1600"/>
              <a:t>}</a:t>
            </a:r>
          </a:p>
          <a:p>
            <a:r>
              <a:rPr lang="en-US" altLang="ko-KR" sz="1600"/>
              <a:t>catch (Exception exp)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 smtClean="0"/>
              <a:t>    MessageBox.Show(exp.Message</a:t>
            </a:r>
            <a:r>
              <a:rPr lang="en-US" altLang="ko-KR" sz="1600"/>
              <a:t>);</a:t>
            </a:r>
          </a:p>
          <a:p>
            <a:r>
              <a:rPr lang="en-US" altLang="ko-KR" sz="1600" smtClean="0"/>
              <a:t>}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public static byte[] ImageToByteArray(Image img)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 smtClean="0"/>
              <a:t>    ImageConverter </a:t>
            </a:r>
            <a:r>
              <a:rPr lang="en-US" altLang="ko-KR" sz="1600"/>
              <a:t>imgconv = new ImageConverter();</a:t>
            </a:r>
          </a:p>
          <a:p>
            <a:r>
              <a:rPr lang="en-US" altLang="ko-KR" sz="1600" smtClean="0"/>
              <a:t>    byte</a:t>
            </a:r>
            <a:r>
              <a:rPr lang="en-US" altLang="ko-KR" sz="1600"/>
              <a:t>[] b = (byte[])imgconv.ConvertTo(img, typeof(byte[]));</a:t>
            </a:r>
          </a:p>
          <a:p>
            <a:r>
              <a:rPr lang="en-US" altLang="ko-KR" sz="1600" smtClean="0"/>
              <a:t>    return </a:t>
            </a:r>
            <a:r>
              <a:rPr lang="en-US" altLang="ko-KR" sz="1600"/>
              <a:t>b;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6263680" y="6609863"/>
            <a:ext cx="28803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http://knman.sakura.ne.jp/wordpress/?p=700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688166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8877" y="548680"/>
            <a:ext cx="8352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NetworkStream stream = client.GetStream();</a:t>
            </a:r>
          </a:p>
          <a:p>
            <a:r>
              <a:rPr lang="en-US" altLang="ko-KR" sz="1600"/>
              <a:t>byte[] getData = new byte[1024 * 1024 * 10]; </a:t>
            </a:r>
          </a:p>
          <a:p>
            <a:endParaRPr lang="en-US" altLang="ko-KR" sz="1600"/>
          </a:p>
          <a:p>
            <a:r>
              <a:rPr lang="en-US" altLang="ko-KR" sz="1600"/>
              <a:t>int count = stream.Read(getData, 0, getData.Length);</a:t>
            </a:r>
          </a:p>
          <a:p>
            <a:endParaRPr lang="en-US" altLang="ko-KR" sz="1600"/>
          </a:p>
          <a:p>
            <a:r>
              <a:rPr lang="en-US" altLang="ko-KR" sz="1600"/>
              <a:t>if (count != 0)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 smtClean="0"/>
              <a:t>    Byte</a:t>
            </a:r>
            <a:r>
              <a:rPr lang="en-US" altLang="ko-KR" sz="1600"/>
              <a:t>[] getByte = new byte[count];</a:t>
            </a:r>
          </a:p>
          <a:p>
            <a:r>
              <a:rPr lang="en-US" altLang="ko-KR" sz="1600" smtClean="0"/>
              <a:t>    for </a:t>
            </a:r>
            <a:r>
              <a:rPr lang="en-US" altLang="ko-KR" sz="1600"/>
              <a:t>(int i = 0; i &lt; count; i++)</a:t>
            </a:r>
          </a:p>
          <a:p>
            <a:r>
              <a:rPr lang="en-US" altLang="ko-KR" sz="1600" smtClean="0"/>
              <a:t>    {</a:t>
            </a:r>
            <a:endParaRPr lang="en-US" altLang="ko-KR" sz="1600"/>
          </a:p>
          <a:p>
            <a:r>
              <a:rPr lang="en-US" altLang="ko-KR" sz="1600" smtClean="0"/>
              <a:t>        getByte[i</a:t>
            </a:r>
            <a:r>
              <a:rPr lang="en-US" altLang="ko-KR" sz="1600"/>
              <a:t>] = getData[i];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}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 smtClean="0"/>
              <a:t>    Image </a:t>
            </a:r>
            <a:r>
              <a:rPr lang="en-US" altLang="ko-KR" sz="1600"/>
              <a:t>img1 = ByteArrayToImage(getByte);</a:t>
            </a:r>
          </a:p>
          <a:p>
            <a:endParaRPr lang="en-US" altLang="ko-KR" sz="1600"/>
          </a:p>
          <a:p>
            <a:r>
              <a:rPr lang="en-US" altLang="ko-KR" sz="1600" smtClean="0"/>
              <a:t>    pictureBox1.Image </a:t>
            </a:r>
            <a:r>
              <a:rPr lang="en-US" altLang="ko-KR" sz="1600"/>
              <a:t>= img1;</a:t>
            </a:r>
          </a:p>
          <a:p>
            <a:r>
              <a:rPr lang="en-US" altLang="ko-KR" sz="1600" smtClean="0"/>
              <a:t>}</a:t>
            </a:r>
          </a:p>
          <a:p>
            <a:endParaRPr lang="en-US" altLang="ko-KR" sz="1600"/>
          </a:p>
          <a:p>
            <a:r>
              <a:rPr lang="en-US" altLang="ko-KR" sz="1600"/>
              <a:t>public static Image ByteArrayToImage(byte[] b)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 smtClean="0"/>
              <a:t>    ImageConverter </a:t>
            </a:r>
            <a:r>
              <a:rPr lang="en-US" altLang="ko-KR" sz="1600"/>
              <a:t>imgconv = new ImageConverter();</a:t>
            </a:r>
          </a:p>
          <a:p>
            <a:r>
              <a:rPr lang="en-US" altLang="ko-KR" sz="1600" smtClean="0"/>
              <a:t>    Image </a:t>
            </a:r>
            <a:r>
              <a:rPr lang="en-US" altLang="ko-KR" sz="1600"/>
              <a:t>img = (Image)imgconv.ConvertFrom(b);</a:t>
            </a:r>
          </a:p>
          <a:p>
            <a:r>
              <a:rPr lang="en-US" altLang="ko-KR" sz="1600" smtClean="0"/>
              <a:t>    return </a:t>
            </a:r>
            <a:r>
              <a:rPr lang="en-US" altLang="ko-KR" sz="1600"/>
              <a:t>img;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283385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404664"/>
            <a:ext cx="63367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/>
              <a:t>UDP </a:t>
            </a:r>
            <a:r>
              <a:rPr lang="ko-KR" altLang="en-US" sz="3200" b="1" smtClean="0"/>
              <a:t>소켓 통신</a:t>
            </a:r>
            <a:endParaRPr lang="ko-KR" altLang="en-US" sz="3200" b="1"/>
          </a:p>
        </p:txBody>
      </p:sp>
      <p:sp>
        <p:nvSpPr>
          <p:cNvPr id="6" name="직사각형 5"/>
          <p:cNvSpPr/>
          <p:nvPr/>
        </p:nvSpPr>
        <p:spPr>
          <a:xfrm>
            <a:off x="5047036" y="804773"/>
            <a:ext cx="1757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예제</a:t>
            </a:r>
            <a:r>
              <a:rPr lang="en-US" altLang="ko-KR" smtClean="0"/>
              <a:t>: BasicUDP</a:t>
            </a:r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29992"/>
            <a:ext cx="8045032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29" y="2420888"/>
            <a:ext cx="7316013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25" y="3645024"/>
            <a:ext cx="821545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1416794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(1)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242088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(2)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3697287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(3)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91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7544" y="404664"/>
            <a:ext cx="756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mtClean="0"/>
              <a:t>소켓 통신 프로그래밍 언어별 비교</a:t>
            </a:r>
            <a:endParaRPr lang="ko-KR" altLang="en-US" sz="3200" b="1"/>
          </a:p>
        </p:txBody>
      </p:sp>
      <p:sp>
        <p:nvSpPr>
          <p:cNvPr id="7" name="직사각형 6"/>
          <p:cNvSpPr/>
          <p:nvPr/>
        </p:nvSpPr>
        <p:spPr>
          <a:xfrm>
            <a:off x="485603" y="1340768"/>
            <a:ext cx="66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hlinkClick r:id="rId2"/>
              </a:rPr>
              <a:t>http://</a:t>
            </a:r>
            <a:r>
              <a:rPr lang="en-US" altLang="ko-KR" smtClean="0">
                <a:hlinkClick r:id="rId2"/>
              </a:rPr>
              <a:t>www.ne.jp/asahi/hishidama/home/tech/lang/socket.html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679584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420888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smtClean="0"/>
              <a:t>비동기</a:t>
            </a:r>
            <a:endParaRPr lang="ko-KR" altLang="en-US" sz="7200" b="1"/>
          </a:p>
        </p:txBody>
      </p:sp>
    </p:spTree>
    <p:extLst>
      <p:ext uri="{BB962C8B-B14F-4D97-AF65-F5344CB8AC3E}">
        <p14:creationId xmlns:p14="http://schemas.microsoft.com/office/powerpoint/2010/main" val="1341945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404664"/>
            <a:ext cx="63367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mtClean="0"/>
              <a:t>비동기</a:t>
            </a:r>
            <a:r>
              <a:rPr lang="en-US" altLang="ko-KR" sz="3200" b="1" smtClean="0"/>
              <a:t> </a:t>
            </a:r>
            <a:r>
              <a:rPr lang="ko-KR" altLang="en-US" sz="3200" b="1" smtClean="0"/>
              <a:t>소켓 통신</a:t>
            </a:r>
            <a:endParaRPr lang="ko-KR" altLang="en-US" sz="3200" b="1"/>
          </a:p>
        </p:txBody>
      </p:sp>
      <p:sp>
        <p:nvSpPr>
          <p:cNvPr id="5" name="TextBox 4"/>
          <p:cNvSpPr txBox="1"/>
          <p:nvPr/>
        </p:nvSpPr>
        <p:spPr>
          <a:xfrm>
            <a:off x="467544" y="1196752"/>
            <a:ext cx="81369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mtClean="0"/>
              <a:t>BeginAccept</a:t>
            </a:r>
            <a:r>
              <a:rPr lang="ja-JP" altLang="en-US" smtClean="0"/>
              <a:t> </a:t>
            </a:r>
            <a:r>
              <a:rPr lang="ko-KR" altLang="en-US" smtClean="0"/>
              <a:t>함수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ja-JP" alt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mtClean="0"/>
              <a:t>EndAccept</a:t>
            </a:r>
            <a:r>
              <a:rPr lang="ja-JP" altLang="en-US" smtClean="0"/>
              <a:t> </a:t>
            </a:r>
            <a:r>
              <a:rPr lang="ko-KR" altLang="en-US" smtClean="0"/>
              <a:t>함수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ja-JP" alt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mtClean="0"/>
              <a:t>EndReceive</a:t>
            </a:r>
            <a:r>
              <a:rPr lang="ko-KR" altLang="en-US"/>
              <a:t> </a:t>
            </a:r>
            <a:r>
              <a:rPr lang="ko-KR" altLang="en-US" smtClean="0"/>
              <a:t>함수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ja-JP" alt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mtClean="0"/>
              <a:t>BeginRecive</a:t>
            </a:r>
            <a:r>
              <a:rPr lang="ko-KR" altLang="en-US"/>
              <a:t> </a:t>
            </a:r>
            <a:r>
              <a:rPr lang="ko-KR" altLang="en-US" smtClean="0"/>
              <a:t>함수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ja-JP" alt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mtClean="0"/>
              <a:t>BeginConnect</a:t>
            </a:r>
            <a:r>
              <a:rPr lang="ko-KR" altLang="en-US"/>
              <a:t> </a:t>
            </a:r>
            <a:r>
              <a:rPr lang="ko-KR" altLang="en-US" smtClean="0"/>
              <a:t>함수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ja-JP" alt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mtClean="0"/>
              <a:t>EndConnect</a:t>
            </a:r>
            <a:r>
              <a:rPr lang="ko-KR" altLang="en-US"/>
              <a:t> </a:t>
            </a:r>
            <a:r>
              <a:rPr lang="ko-KR" altLang="en-US" smtClean="0"/>
              <a:t>함수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ja-JP" alt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mtClean="0"/>
              <a:t>BeginSend</a:t>
            </a:r>
            <a:r>
              <a:rPr lang="ko-KR" altLang="en-US"/>
              <a:t> </a:t>
            </a:r>
            <a:r>
              <a:rPr lang="ko-KR" altLang="en-US" smtClean="0"/>
              <a:t>함수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ja-JP" alt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mtClean="0"/>
              <a:t>EndSend</a:t>
            </a:r>
            <a:r>
              <a:rPr lang="ko-KR" altLang="en-US"/>
              <a:t> </a:t>
            </a:r>
            <a:r>
              <a:rPr lang="ko-KR" altLang="en-US" smtClean="0"/>
              <a:t>함수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79584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404664"/>
            <a:ext cx="63367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mtClean="0"/>
              <a:t>비동기</a:t>
            </a:r>
            <a:r>
              <a:rPr lang="en-US" altLang="ko-KR" sz="3200" b="1" smtClean="0"/>
              <a:t> </a:t>
            </a:r>
            <a:r>
              <a:rPr lang="ko-KR" altLang="en-US" sz="3200" b="1" smtClean="0"/>
              <a:t>소켓 통신 </a:t>
            </a:r>
            <a:r>
              <a:rPr lang="en-US" altLang="ko-KR" sz="3200" b="1" smtClean="0"/>
              <a:t>- </a:t>
            </a:r>
            <a:r>
              <a:rPr lang="ko-KR" altLang="en-US" sz="3200" b="1" smtClean="0"/>
              <a:t>서버</a:t>
            </a:r>
            <a:endParaRPr lang="ko-KR" altLang="en-US" sz="3200" b="1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7586689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276872"/>
            <a:ext cx="6803209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1321023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(1)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3" y="227687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(2)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58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404664"/>
            <a:ext cx="7128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mtClean="0"/>
              <a:t>소켓 통신을 위한 </a:t>
            </a:r>
            <a:r>
              <a:rPr lang="en-US" altLang="ko-KR" sz="3200" b="1" smtClean="0"/>
              <a:t>.NET </a:t>
            </a:r>
            <a:r>
              <a:rPr lang="ko-KR" altLang="en-US" sz="3200" b="1" smtClean="0"/>
              <a:t>클래스</a:t>
            </a:r>
            <a:endParaRPr lang="ko-KR" altLang="en-US" sz="3200" b="1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538472"/>
              </p:ext>
            </p:extLst>
          </p:nvPr>
        </p:nvGraphicFramePr>
        <p:xfrm>
          <a:off x="899592" y="1484784"/>
          <a:ext cx="6696744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/>
                <a:gridCol w="41044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IPAddress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IP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주소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IPEndPoint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IP </a:t>
                      </a:r>
                      <a:r>
                        <a:rPr lang="ko-KR" altLang="en-US" smtClean="0"/>
                        <a:t>주소와 포트 번호 조합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Socket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소켓 인터페이스 구현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SocketAsy</a:t>
                      </a:r>
                      <a:r>
                        <a:rPr lang="en-US" altLang="ko-KR" baseline="0" smtClean="0"/>
                        <a:t>ncEventArgs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비동기 소켓 조작을 뜻한다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SocketException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소켓 에러가 발생했을 때 예외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TcpClient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TCP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접속을 위한 클라이언트 기능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TcpListener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TCP</a:t>
                      </a:r>
                      <a:r>
                        <a:rPr lang="ko-KR" altLang="en-US" smtClean="0"/>
                        <a:t>로 클라이언트 접속을 대기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UdpClient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UDP </a:t>
                      </a:r>
                      <a:r>
                        <a:rPr lang="ko-KR" altLang="en-US" smtClean="0"/>
                        <a:t>통신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NetworkStream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읽기</a:t>
                      </a:r>
                      <a:r>
                        <a:rPr lang="en-US" altLang="ko-KR" smtClean="0"/>
                        <a:t>/</a:t>
                      </a:r>
                      <a:r>
                        <a:rPr lang="ko-KR" altLang="en-US" smtClean="0"/>
                        <a:t>쓰기 데이트 스트림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63588" y="5548590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System.Net </a:t>
            </a:r>
            <a:r>
              <a:rPr lang="ko-KR" altLang="en-US"/>
              <a:t>혹은 </a:t>
            </a:r>
            <a:r>
              <a:rPr lang="en-US" altLang="ko-KR"/>
              <a:t>System.Net.Sockets </a:t>
            </a:r>
            <a:r>
              <a:rPr lang="ko-KR" altLang="en-US"/>
              <a:t>네임스페이스 사용</a:t>
            </a:r>
          </a:p>
        </p:txBody>
      </p:sp>
    </p:spTree>
    <p:extLst>
      <p:ext uri="{BB962C8B-B14F-4D97-AF65-F5344CB8AC3E}">
        <p14:creationId xmlns:p14="http://schemas.microsoft.com/office/powerpoint/2010/main" val="405016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4" y="1196752"/>
            <a:ext cx="7950073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964" y="1124744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(3)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435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4" y="1196752"/>
            <a:ext cx="6611173" cy="197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55" y="3851175"/>
            <a:ext cx="6917973" cy="223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119675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(3)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315" y="378904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(4)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613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378416"/>
            <a:ext cx="5328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mtClean="0"/>
              <a:t>채팅 서버</a:t>
            </a:r>
            <a:r>
              <a:rPr lang="en-US" altLang="ko-KR" sz="3200" b="1" smtClean="0"/>
              <a:t>/</a:t>
            </a:r>
            <a:r>
              <a:rPr lang="ko-KR" altLang="en-US" sz="3200" b="1" smtClean="0"/>
              <a:t>클라이언트</a:t>
            </a:r>
            <a:endParaRPr lang="ko-KR" altLang="en-US" sz="3200" b="1"/>
          </a:p>
        </p:txBody>
      </p:sp>
      <p:sp>
        <p:nvSpPr>
          <p:cNvPr id="5" name="직사각형 4"/>
          <p:cNvSpPr/>
          <p:nvPr/>
        </p:nvSpPr>
        <p:spPr>
          <a:xfrm>
            <a:off x="6667040" y="6611779"/>
            <a:ext cx="24769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http://codezine.jp/article/detail/22?p=1</a:t>
            </a:r>
            <a:endParaRPr lang="ko-KR" altLang="en-US" sz="100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155" y="989438"/>
            <a:ext cx="3370901" cy="2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217" y="1002684"/>
            <a:ext cx="5554019" cy="549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933056"/>
            <a:ext cx="1930741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837" y="4833184"/>
            <a:ext cx="1522584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155" y="1045242"/>
            <a:ext cx="3226885" cy="23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91680" y="98943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// </a:t>
            </a:r>
            <a:r>
              <a:rPr lang="ko-KR" altLang="en-US" sz="1400" smtClean="0"/>
              <a:t>비동기 데이터 수신을 위한 상태 오브젝트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52435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20688"/>
            <a:ext cx="5949705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899964"/>
            <a:ext cx="216024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91" y="1633216"/>
            <a:ext cx="2050529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452280"/>
            <a:ext cx="144016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399" y="4526260"/>
            <a:ext cx="183450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772182"/>
            <a:ext cx="1224136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44008" y="3717032"/>
            <a:ext cx="126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"</a:t>
            </a:r>
            <a:r>
              <a:rPr lang="ko-KR" altLang="en-US" sz="1400" smtClean="0"/>
              <a:t>소켓 종료</a:t>
            </a:r>
            <a:r>
              <a:rPr lang="en-US" altLang="ko-KR" sz="1400" smtClean="0"/>
              <a:t>"</a:t>
            </a:r>
            <a:endParaRPr lang="ko-KR" altLang="en-US" sz="140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229200"/>
            <a:ext cx="1584176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4009" y="5301208"/>
            <a:ext cx="1800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"</a:t>
            </a:r>
            <a:r>
              <a:rPr lang="ko-KR" altLang="en-US" sz="1400" smtClean="0"/>
              <a:t>접속이 끊어졌다</a:t>
            </a:r>
            <a:r>
              <a:rPr lang="en-US" altLang="ko-KR" sz="1400" smtClean="0"/>
              <a:t>."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81817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6672"/>
            <a:ext cx="6136212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473" y="501281"/>
            <a:ext cx="292849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57350"/>
            <a:ext cx="3384376" cy="74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54052"/>
            <a:ext cx="244827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38228"/>
            <a:ext cx="1800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907704" y="1897087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// </a:t>
            </a:r>
            <a:r>
              <a:rPr lang="ko-KR" altLang="en-US" sz="1400" smtClean="0"/>
              <a:t>마지막까지 수신한 데이터를 문자열로 변환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1403648" y="544518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// </a:t>
            </a:r>
            <a:r>
              <a:rPr lang="ko-KR" altLang="en-US" sz="1400" smtClean="0"/>
              <a:t>수신한 데이터를 축적한다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52435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832" y="260648"/>
            <a:ext cx="4821138" cy="626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93254"/>
            <a:ext cx="1656184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832" y="1340768"/>
            <a:ext cx="1877128" cy="28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72816"/>
            <a:ext cx="151216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20888"/>
            <a:ext cx="1584176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511" y="3140968"/>
            <a:ext cx="18638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546" y="4725144"/>
            <a:ext cx="481842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48" y="4115806"/>
            <a:ext cx="3043188" cy="17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17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404664"/>
            <a:ext cx="5328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/>
              <a:t>UDP </a:t>
            </a:r>
            <a:r>
              <a:rPr lang="ko-KR" altLang="en-US" sz="3200" b="1" smtClean="0"/>
              <a:t>통신</a:t>
            </a:r>
            <a:endParaRPr lang="ko-KR" altLang="en-US" sz="3200" b="1"/>
          </a:p>
        </p:txBody>
      </p:sp>
      <p:sp>
        <p:nvSpPr>
          <p:cNvPr id="2" name="직사각형 1"/>
          <p:cNvSpPr/>
          <p:nvPr/>
        </p:nvSpPr>
        <p:spPr>
          <a:xfrm>
            <a:off x="467544" y="1410110"/>
            <a:ext cx="3952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/>
              <a:t>var IPCSocket = new UdpClient(MyPort);</a:t>
            </a:r>
            <a:endParaRPr lang="ko-KR" altLang="en-US" sz="1600"/>
          </a:p>
        </p:txBody>
      </p:sp>
      <p:sp>
        <p:nvSpPr>
          <p:cNvPr id="3" name="직사각형 2"/>
          <p:cNvSpPr/>
          <p:nvPr/>
        </p:nvSpPr>
        <p:spPr>
          <a:xfrm>
            <a:off x="462196" y="2140401"/>
            <a:ext cx="828626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public void SendMessage(short packetID, string jsonString)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 smtClean="0"/>
              <a:t>    byte</a:t>
            </a:r>
            <a:r>
              <a:rPr lang="en-US" altLang="ko-KR" sz="1600"/>
              <a:t>[] bodyData = Encoding.UTF8.GetBytes(jsonString);</a:t>
            </a:r>
          </a:p>
          <a:p>
            <a:endParaRPr lang="en-US" altLang="ko-KR" sz="1600"/>
          </a:p>
          <a:p>
            <a:r>
              <a:rPr lang="en-US" altLang="ko-KR" sz="1600" smtClean="0"/>
              <a:t>    List&lt;byte</a:t>
            </a:r>
            <a:r>
              <a:rPr lang="en-US" altLang="ko-KR" sz="1600"/>
              <a:t>&gt; sendBytes = new List&lt;byte&gt;();</a:t>
            </a:r>
          </a:p>
          <a:p>
            <a:r>
              <a:rPr lang="en-US" altLang="ko-KR" sz="1600" smtClean="0"/>
              <a:t>    sendBytes.AddRange(BitConverter.GetBytes</a:t>
            </a:r>
            <a:r>
              <a:rPr lang="en-US" altLang="ko-KR" sz="1600"/>
              <a:t>((short)packetID));</a:t>
            </a:r>
          </a:p>
          <a:p>
            <a:r>
              <a:rPr lang="en-US" altLang="ko-KR" sz="1600" smtClean="0"/>
              <a:t>    sendBytes.AddRange(BitConverter.GetBytes</a:t>
            </a:r>
            <a:r>
              <a:rPr lang="en-US" altLang="ko-KR" sz="1600"/>
              <a:t>((short)bodyData.Length));</a:t>
            </a:r>
          </a:p>
          <a:p>
            <a:r>
              <a:rPr lang="en-US" altLang="ko-KR" sz="1600" smtClean="0"/>
              <a:t>    sendBytes.AddRange(bodyData</a:t>
            </a:r>
            <a:r>
              <a:rPr lang="en-US" altLang="ko-KR" sz="1600"/>
              <a:t>);</a:t>
            </a:r>
          </a:p>
          <a:p>
            <a:endParaRPr lang="en-US" altLang="ko-KR" sz="1600"/>
          </a:p>
          <a:p>
            <a:r>
              <a:rPr lang="en-US" altLang="ko-KR" sz="1600" smtClean="0"/>
              <a:t>    IPCSocket.Send(sendBytes.ToArray</a:t>
            </a:r>
            <a:r>
              <a:rPr lang="en-US" altLang="ko-KR" sz="1600"/>
              <a:t>(), sendBytes.Count(), "127.0.0.1", OtherPort);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457505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55576" y="1052736"/>
            <a:ext cx="70567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public void PostReceiveMessages()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 smtClean="0"/>
              <a:t>    IPCSocket.BeginReceive(new </a:t>
            </a:r>
            <a:r>
              <a:rPr lang="en-US" altLang="ko-KR" sz="1600"/>
              <a:t>AsyncCallback(ReceiveCallback), null);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755576" y="2852936"/>
            <a:ext cx="73448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void ReceiveCallback(IAsyncResult ar)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 smtClean="0"/>
              <a:t>    var </a:t>
            </a:r>
            <a:r>
              <a:rPr lang="en-US" altLang="ko-KR" sz="1600"/>
              <a:t>remoteEndPoint = new IPEndPoint(IPAddress.Any, </a:t>
            </a:r>
            <a:r>
              <a:rPr lang="en-US" altLang="ko-KR" sz="1600" smtClean="0"/>
              <a:t>0);</a:t>
            </a:r>
            <a:endParaRPr lang="en-US" altLang="ko-KR" sz="1600"/>
          </a:p>
          <a:p>
            <a:r>
              <a:rPr lang="en-US" altLang="ko-KR" sz="1600" smtClean="0"/>
              <a:t>    Byte</a:t>
            </a:r>
            <a:r>
              <a:rPr lang="en-US" altLang="ko-KR" sz="1600"/>
              <a:t>[] receiveBytes = IPCSocket.EndReceive(ar, ref remoteEndPoint);</a:t>
            </a:r>
          </a:p>
          <a:p>
            <a:r>
              <a:rPr lang="en-US" altLang="ko-KR" sz="1600" smtClean="0"/>
              <a:t>    ......</a:t>
            </a:r>
            <a:endParaRPr lang="en-US" altLang="ko-KR" sz="1600"/>
          </a:p>
          <a:p>
            <a:r>
              <a:rPr lang="en-US" altLang="ko-KR" sz="1600" smtClean="0"/>
              <a:t>    PostReceiveMessages</a:t>
            </a:r>
            <a:r>
              <a:rPr lang="en-US" altLang="ko-KR" sz="1600"/>
              <a:t>();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375348" y="522920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EndReceive </a:t>
            </a:r>
            <a:r>
              <a:rPr lang="ko-KR" altLang="en-US" smtClean="0"/>
              <a:t>에서 예외가 발생</a:t>
            </a:r>
            <a:r>
              <a:rPr lang="en-US" altLang="ko-KR" smtClean="0"/>
              <a:t>. </a:t>
            </a:r>
            <a:r>
              <a:rPr lang="ko-KR" altLang="en-US" smtClean="0"/>
              <a:t>에러 코드가 </a:t>
            </a:r>
            <a:r>
              <a:rPr lang="en-US" altLang="ko-KR" smtClean="0"/>
              <a:t>10054</a:t>
            </a:r>
          </a:p>
          <a:p>
            <a:endParaRPr lang="en-US" altLang="ko-KR" smtClean="0"/>
          </a:p>
          <a:p>
            <a:r>
              <a:rPr lang="ko-KR" altLang="en-US" smtClean="0"/>
              <a:t>수신측이 </a:t>
            </a:r>
            <a:r>
              <a:rPr lang="en-US" altLang="ko-KR" smtClean="0"/>
              <a:t>listen</a:t>
            </a:r>
            <a:r>
              <a:rPr lang="ko-KR" altLang="en-US" smtClean="0"/>
              <a:t>을 하지 않은 경우 </a:t>
            </a:r>
            <a:r>
              <a:rPr lang="en-US" altLang="ko-KR" smtClean="0"/>
              <a:t>(send</a:t>
            </a:r>
            <a:r>
              <a:rPr lang="ko-KR" altLang="en-US" smtClean="0"/>
              <a:t>를 했을 때</a:t>
            </a:r>
            <a:r>
              <a:rPr lang="en-US" altLang="ko-KR" smtClean="0"/>
              <a:t>)UDP </a:t>
            </a:r>
            <a:r>
              <a:rPr lang="ko-KR" altLang="en-US" smtClean="0"/>
              <a:t>스택에서 </a:t>
            </a:r>
            <a:r>
              <a:rPr lang="en-US" altLang="ko-KR" smtClean="0"/>
              <a:t>ICMP </a:t>
            </a:r>
            <a:r>
              <a:rPr lang="ko-KR" altLang="en-US" smtClean="0"/>
              <a:t>포트 도달불가능 응답을 받는다</a:t>
            </a:r>
            <a:r>
              <a:rPr lang="en-US" altLang="ko-KR" smtClean="0"/>
              <a:t>. </a:t>
            </a:r>
            <a:r>
              <a:rPr lang="ko-KR" altLang="en-US" smtClean="0"/>
              <a:t>이 응답에 의해 송신 측 애플리케이션이 예외처리를 하고 있는 경우 </a:t>
            </a:r>
            <a:r>
              <a:rPr lang="en-US" altLang="ko-KR" smtClean="0"/>
              <a:t>SocketException</a:t>
            </a:r>
            <a:r>
              <a:rPr lang="ko-KR" altLang="en-US" smtClean="0"/>
              <a:t> 예외에 에러코드는 </a:t>
            </a:r>
            <a:r>
              <a:rPr lang="en-US" altLang="ko-KR" smtClean="0"/>
              <a:t>10054</a:t>
            </a:r>
            <a:r>
              <a:rPr lang="ko-KR" altLang="en-US" smtClean="0"/>
              <a:t>로 확인할 수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7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5336" y="683426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/>
              <a:t>Chat </a:t>
            </a:r>
            <a:r>
              <a:rPr lang="ko-KR" altLang="en-US" sz="3200" b="1" smtClean="0"/>
              <a:t>예제 보기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580635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420888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smtClean="0"/>
              <a:t>.NET</a:t>
            </a:r>
            <a:r>
              <a:rPr lang="ko-KR" altLang="en-US" sz="7200" b="1" smtClean="0"/>
              <a:t>의 네트워크 성능 향상</a:t>
            </a:r>
            <a:endParaRPr lang="ko-KR" altLang="en-US" sz="7200" b="1"/>
          </a:p>
        </p:txBody>
      </p:sp>
    </p:spTree>
    <p:extLst>
      <p:ext uri="{BB962C8B-B14F-4D97-AF65-F5344CB8AC3E}">
        <p14:creationId xmlns:p14="http://schemas.microsoft.com/office/powerpoint/2010/main" val="368722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404664"/>
            <a:ext cx="7128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/>
              <a:t>TcpClient</a:t>
            </a:r>
            <a:r>
              <a:rPr lang="ko-KR" altLang="en-US" sz="3200" b="1" smtClean="0"/>
              <a:t>와 </a:t>
            </a:r>
            <a:r>
              <a:rPr lang="en-US" altLang="ko-KR" sz="3200" b="1" smtClean="0"/>
              <a:t>TcpListner </a:t>
            </a:r>
            <a:r>
              <a:rPr lang="ko-KR" altLang="en-US" sz="3200" b="1" smtClean="0"/>
              <a:t>흐름</a:t>
            </a:r>
            <a:r>
              <a:rPr lang="ko-KR" altLang="en-US" sz="3200" b="1"/>
              <a:t>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557998" y="5796447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000"/>
              <a:t>http://www.atmarkit.co.jp/fdotnet/special/networkprog/networkprog03.gif</a:t>
            </a:r>
            <a:endParaRPr lang="ko-KR" altLang="en-US" sz="1000"/>
          </a:p>
        </p:txBody>
      </p:sp>
      <p:grpSp>
        <p:nvGrpSpPr>
          <p:cNvPr id="5" name="그룹 4"/>
          <p:cNvGrpSpPr/>
          <p:nvPr/>
        </p:nvGrpSpPr>
        <p:grpSpPr>
          <a:xfrm>
            <a:off x="1619672" y="1124744"/>
            <a:ext cx="6120680" cy="4671703"/>
            <a:chOff x="1619672" y="1124744"/>
            <a:chExt cx="6120680" cy="4671703"/>
          </a:xfrm>
        </p:grpSpPr>
        <p:pic>
          <p:nvPicPr>
            <p:cNvPr id="1025" name="Picture 1" descr="http://www.atmarkit.co.jp/fdotnet/special/networkprog/networkprog03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1124744"/>
              <a:ext cx="6120680" cy="4671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9401" y="1268760"/>
              <a:ext cx="848463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1268760"/>
              <a:ext cx="5048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527" y="2546995"/>
              <a:ext cx="504825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4271" y="4653136"/>
              <a:ext cx="707505" cy="226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2627957"/>
              <a:ext cx="648072" cy="20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4478" y="3429000"/>
              <a:ext cx="504825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4271" y="3878386"/>
              <a:ext cx="707505" cy="226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2383572" y="140392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클라이언</a:t>
            </a:r>
            <a:r>
              <a:rPr lang="ko-KR" altLang="en-US" sz="1200"/>
              <a:t>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07904" y="2431921"/>
            <a:ext cx="55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접속</a:t>
            </a:r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5364088" y="1366521"/>
            <a:ext cx="54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서버</a:t>
            </a:r>
            <a:endParaRPr lang="ko-KR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4067944" y="336802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통신 확립</a:t>
            </a:r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4031940" y="382832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데이터 전송</a:t>
            </a:r>
            <a:endParaRPr lang="ko-KR" alt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4056876" y="460307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데이터 전송</a:t>
            </a:r>
            <a:endParaRPr lang="ko-KR" alt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5292080" y="260723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접속 만들기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674856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404664"/>
            <a:ext cx="63367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/>
              <a:t>.NET Framework 3.5</a:t>
            </a:r>
            <a:endParaRPr lang="ko-KR" altLang="en-US" sz="3200" b="1"/>
          </a:p>
        </p:txBody>
      </p:sp>
      <p:sp>
        <p:nvSpPr>
          <p:cNvPr id="6" name="TextBox 5"/>
          <p:cNvSpPr txBox="1"/>
          <p:nvPr/>
        </p:nvSpPr>
        <p:spPr>
          <a:xfrm>
            <a:off x="467544" y="1196752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주요 변경점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고 성능 소켓 </a:t>
            </a:r>
            <a:r>
              <a:rPr lang="en-US" altLang="ko-KR" smtClean="0"/>
              <a:t>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URI</a:t>
            </a:r>
            <a:r>
              <a:rPr lang="ko-KR" altLang="en-US" smtClean="0"/>
              <a:t>에</a:t>
            </a:r>
            <a:r>
              <a:rPr lang="en-US" altLang="ko-KR"/>
              <a:t> </a:t>
            </a:r>
            <a:r>
              <a:rPr lang="ko-KR" altLang="en-US" smtClean="0"/>
              <a:t>대한 </a:t>
            </a:r>
            <a:r>
              <a:rPr lang="en-US" altLang="ko-KR" smtClean="0"/>
              <a:t>International Resource Identifier </a:t>
            </a:r>
            <a:r>
              <a:rPr lang="ko-KR" altLang="en-US" smtClean="0"/>
              <a:t>지원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mtClean="0"/>
              <a:t>P2P namespace</a:t>
            </a:r>
            <a:br>
              <a:rPr lang="en-US" altLang="ja-JP" smtClean="0"/>
            </a:br>
            <a:endParaRPr lang="en-US" altLang="ja-JP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닷넷프레임워크 </a:t>
            </a:r>
            <a:r>
              <a:rPr lang="en-US" altLang="ko-KR" smtClean="0"/>
              <a:t>2.0</a:t>
            </a:r>
            <a:r>
              <a:rPr lang="ko-KR" altLang="en-US" smtClean="0"/>
              <a:t>의 </a:t>
            </a:r>
            <a:r>
              <a:rPr lang="en-US" altLang="ko-KR" smtClean="0"/>
              <a:t>Socket </a:t>
            </a:r>
            <a:r>
              <a:rPr lang="ko-KR" altLang="en-US" smtClean="0"/>
              <a:t>클래스의 최대 문제점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단일 소켓 </a:t>
            </a:r>
            <a:r>
              <a:rPr lang="en-US" altLang="ko-KR" smtClean="0"/>
              <a:t>I/O </a:t>
            </a:r>
            <a:r>
              <a:rPr lang="ko-KR" altLang="en-US" smtClean="0"/>
              <a:t>조작을 할 때나 다수의 소켓에 대한 </a:t>
            </a:r>
            <a:r>
              <a:rPr lang="en-US" altLang="ko-KR" smtClean="0"/>
              <a:t>I/O </a:t>
            </a:r>
            <a:r>
              <a:rPr lang="ko-KR" altLang="en-US" smtClean="0"/>
              <a:t>조작을 동시에 유지하기 위해 필요한 기초가 되는 오브젝트 할당을 할 때 과도한 </a:t>
            </a:r>
            <a:r>
              <a:rPr lang="en-US" altLang="ko-KR" smtClean="0"/>
              <a:t>CPU </a:t>
            </a:r>
            <a:r>
              <a:rPr lang="ko-KR" altLang="en-US" smtClean="0"/>
              <a:t>사이클 사용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ja-JP" altLang="en-US"/>
          </a:p>
        </p:txBody>
      </p:sp>
      <p:sp>
        <p:nvSpPr>
          <p:cNvPr id="7" name="직사각형 6"/>
          <p:cNvSpPr/>
          <p:nvPr/>
        </p:nvSpPr>
        <p:spPr>
          <a:xfrm>
            <a:off x="5543600" y="6619254"/>
            <a:ext cx="3600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http://msdn.microsoft.com/ko-kr/magazine/cc163356.aspx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136291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196752"/>
            <a:ext cx="81369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닷넷프레임워크 </a:t>
            </a:r>
            <a:r>
              <a:rPr lang="en-US" altLang="ko-KR" smtClean="0"/>
              <a:t>3.0</a:t>
            </a:r>
            <a:r>
              <a:rPr lang="ko-KR" altLang="en-US" smtClean="0"/>
              <a:t>에서는 </a:t>
            </a:r>
            <a:r>
              <a:rPr lang="en-US" altLang="ko-KR" smtClean="0"/>
              <a:t>CLI </a:t>
            </a:r>
            <a:r>
              <a:rPr lang="ko-KR" altLang="en-US" smtClean="0"/>
              <a:t>이 동시에 사용하는 다수의 </a:t>
            </a:r>
            <a:r>
              <a:rPr lang="en-US" altLang="ko-KR" smtClean="0"/>
              <a:t>Overlapped </a:t>
            </a:r>
            <a:r>
              <a:rPr lang="ko-KR" altLang="en-US" smtClean="0"/>
              <a:t>오브젝트를 보다 효율을적으로 관리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CLR</a:t>
            </a:r>
            <a:r>
              <a:rPr lang="ko-KR" altLang="en-US" smtClean="0"/>
              <a:t>의 </a:t>
            </a:r>
            <a:r>
              <a:rPr lang="en-US" altLang="ko-KR" smtClean="0"/>
              <a:t>Overlapped </a:t>
            </a:r>
            <a:r>
              <a:rPr lang="ko-KR" altLang="en-US" smtClean="0"/>
              <a:t>오브젝트는 비동기 </a:t>
            </a:r>
            <a:r>
              <a:rPr lang="en-US" altLang="ko-KR" smtClean="0"/>
              <a:t>I/O </a:t>
            </a:r>
            <a:r>
              <a:rPr lang="ko-KR" altLang="en-US" smtClean="0"/>
              <a:t>조작 관리에 사용되는 네이티브 </a:t>
            </a:r>
            <a:r>
              <a:rPr lang="en-US" altLang="ko-KR" smtClean="0"/>
              <a:t>Windows OVERLAPPED </a:t>
            </a:r>
            <a:r>
              <a:rPr lang="ko-KR" altLang="en-US" smtClean="0"/>
              <a:t>구조체를 효율적으로 랩핑한다</a:t>
            </a:r>
            <a:r>
              <a:rPr lang="en-US" altLang="ko-KR" smtClean="0"/>
              <a:t>. </a:t>
            </a:r>
            <a:br>
              <a:rPr lang="en-US" altLang="ko-KR" smtClean="0"/>
            </a:br>
            <a:r>
              <a:rPr lang="ko-KR" altLang="en-US" smtClean="0"/>
              <a:t>비동기 </a:t>
            </a:r>
            <a:r>
              <a:rPr lang="en-US" altLang="ko-KR" smtClean="0"/>
              <a:t>I/O </a:t>
            </a:r>
            <a:r>
              <a:rPr lang="ko-KR" altLang="en-US" smtClean="0"/>
              <a:t>조작마다 </a:t>
            </a:r>
            <a:r>
              <a:rPr lang="en-US" altLang="ko-KR" smtClean="0"/>
              <a:t>Overlapped </a:t>
            </a:r>
            <a:r>
              <a:rPr lang="ko-KR" altLang="en-US" smtClean="0"/>
              <a:t>오브젝트 인스터스가 하나 만들지고 또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b="1" smtClean="0"/>
              <a:t>각 소켓에 대한 보류중의 비동기 수신 </a:t>
            </a:r>
            <a:r>
              <a:rPr lang="en-US" altLang="ko-KR" b="1" smtClean="0"/>
              <a:t>I/O </a:t>
            </a:r>
            <a:r>
              <a:rPr lang="ko-KR" altLang="en-US" b="1" smtClean="0"/>
              <a:t>조작을 유지하면서 </a:t>
            </a:r>
            <a:r>
              <a:rPr lang="en-US" altLang="ko-KR" b="1" smtClean="0"/>
              <a:t>60000 </a:t>
            </a:r>
            <a:r>
              <a:rPr lang="ko-KR" altLang="en-US" b="1" smtClean="0"/>
              <a:t>이상의 소켓을 접속할 수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완료포트 읽기와 </a:t>
            </a:r>
            <a:r>
              <a:rPr lang="en-US" altLang="ko-KR" smtClean="0"/>
              <a:t>IAsyncResult </a:t>
            </a:r>
            <a:r>
              <a:rPr lang="ko-KR" altLang="en-US" smtClean="0"/>
              <a:t>오브젝트에서 애플리케이션 완료 델리게이트 호출이나 </a:t>
            </a:r>
            <a:r>
              <a:rPr lang="en-US" altLang="ko-KR" smtClean="0"/>
              <a:t>I/O </a:t>
            </a:r>
            <a:r>
              <a:rPr lang="ko-KR" altLang="en-US" smtClean="0"/>
              <a:t>완료 이벤트 오브젝트 통지 간의 코드 베이스에서 발생하는 오버헤드를 최소화 시키는데 중점을 두었다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닷넷 </a:t>
            </a:r>
            <a:r>
              <a:rPr lang="en-US" altLang="ko-KR" smtClean="0"/>
              <a:t>2.0</a:t>
            </a:r>
            <a:r>
              <a:rPr lang="ko-KR" altLang="en-US" smtClean="0"/>
              <a:t>에서는 조작마다 </a:t>
            </a:r>
            <a:r>
              <a:rPr lang="en-US" altLang="ja-JP"/>
              <a:t>IAsyncResult</a:t>
            </a:r>
            <a:r>
              <a:rPr lang="ko-KR" altLang="en-US" smtClean="0"/>
              <a:t> 오브젝트를 만들어야 한고 그것을 재 이용할 수 없었다</a:t>
            </a:r>
            <a:r>
              <a:rPr lang="en-US" altLang="ko-KR" smtClean="0"/>
              <a:t>.</a:t>
            </a:r>
            <a:r>
              <a:rPr lang="ko-KR" altLang="en-US" smtClean="0"/>
              <a:t> 이 때문에 </a:t>
            </a:r>
            <a:r>
              <a:rPr lang="ko-KR" altLang="en-US" b="1" smtClean="0"/>
              <a:t>오브젝트 할당과 </a:t>
            </a:r>
            <a:r>
              <a:rPr lang="en-US" altLang="ko-KR" b="1" smtClean="0"/>
              <a:t>GC</a:t>
            </a:r>
            <a:r>
              <a:rPr lang="ko-KR" altLang="en-US" b="1" smtClean="0"/>
              <a:t>가 자주 실행되어 성능에 나쁜 영향을 줄 수 있다</a:t>
            </a:r>
            <a:r>
              <a:rPr lang="en-US" altLang="ko-KR" smtClean="0"/>
              <a:t>. </a:t>
            </a:r>
            <a:r>
              <a:rPr lang="en-US" altLang="ko-KR" b="1" smtClean="0"/>
              <a:t>3.5</a:t>
            </a:r>
            <a:r>
              <a:rPr lang="ko-KR" altLang="en-US" b="1" smtClean="0"/>
              <a:t>에서는 소켓 비동기 </a:t>
            </a:r>
            <a:r>
              <a:rPr lang="en-US" altLang="ko-KR" b="1" smtClean="0"/>
              <a:t>I/O</a:t>
            </a:r>
            <a:r>
              <a:rPr lang="ko-KR" altLang="en-US" b="1" smtClean="0"/>
              <a:t>를 실행할 때 패턴 함수를 준비하였다</a:t>
            </a:r>
            <a:r>
              <a:rPr lang="en-US" altLang="ko-KR" b="1" smtClean="0"/>
              <a:t>. </a:t>
            </a:r>
            <a:r>
              <a:rPr lang="ko-KR" altLang="en-US" b="1" smtClean="0"/>
              <a:t>이 새로운 패턴에서는 소켓 조작 마다 조작 컨텍스트 오브젝트를 할당할 필요가 없다</a:t>
            </a:r>
            <a:r>
              <a:rPr lang="en-US" altLang="ko-KR" smtClean="0"/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79584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6797770" cy="105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573017"/>
            <a:ext cx="6912768" cy="1449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아래쪽 화살표 3"/>
          <p:cNvSpPr/>
          <p:nvPr/>
        </p:nvSpPr>
        <p:spPr>
          <a:xfrm>
            <a:off x="3564517" y="2420888"/>
            <a:ext cx="574808" cy="73345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435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1196752"/>
            <a:ext cx="80648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애플리케이션은 </a:t>
            </a:r>
            <a:r>
              <a:rPr lang="en-US" altLang="ja-JP" b="1" smtClean="0"/>
              <a:t>SocketAsyncEventArgs </a:t>
            </a:r>
            <a:r>
              <a:rPr lang="ko-KR" altLang="en-US" b="1" smtClean="0"/>
              <a:t>오브젝트를 만들고 관리하여 재이용</a:t>
            </a:r>
            <a:r>
              <a:rPr lang="ko-KR" altLang="en-US" smtClean="0"/>
              <a:t>할 수가 있다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소켓 조작의 모든 파라메터는 </a:t>
            </a:r>
            <a:r>
              <a:rPr lang="en-US" altLang="ja-JP" smtClean="0"/>
              <a:t>SocketAsyncEventArgs </a:t>
            </a:r>
            <a:r>
              <a:rPr lang="ko-KR" altLang="en-US" smtClean="0"/>
              <a:t>오브젝트의 프로퍼티와 메소드에 의해 지정된다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ja-JP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완료 상태도 </a:t>
            </a:r>
            <a:r>
              <a:rPr lang="en-US" altLang="ja-JP" smtClean="0"/>
              <a:t>SocketAsyncEventArgs </a:t>
            </a:r>
            <a:r>
              <a:rPr lang="ko-KR" altLang="en-US" smtClean="0"/>
              <a:t>오브젝트의 프로퍼티에 의해 지정된다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또한 이벤트 핸들러 콜백 완료 메소드를 사용해야 한다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ja-JP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이런 변경에 의해서 </a:t>
            </a:r>
            <a:r>
              <a:rPr lang="en-US" altLang="ja-JP" b="1" smtClean="0"/>
              <a:t>.</a:t>
            </a:r>
            <a:r>
              <a:rPr lang="en-US" altLang="ja-JP" b="1"/>
              <a:t>NET Framework </a:t>
            </a:r>
            <a:r>
              <a:rPr lang="en-US" altLang="ja-JP" b="1" smtClean="0"/>
              <a:t>3.5</a:t>
            </a:r>
            <a:r>
              <a:rPr lang="ko-KR" altLang="en-US" b="1" smtClean="0"/>
              <a:t>의</a:t>
            </a:r>
            <a:r>
              <a:rPr lang="ja-JP" altLang="en-US" b="1" smtClean="0"/>
              <a:t> </a:t>
            </a:r>
            <a:r>
              <a:rPr lang="en-US" altLang="ja-JP" b="1"/>
              <a:t>System.Net.Sockets </a:t>
            </a:r>
            <a:r>
              <a:rPr lang="ko-KR" altLang="en-US" b="1" smtClean="0"/>
              <a:t>클래스의 성능과 확장성은 대폭으로 향상</a:t>
            </a:r>
            <a:r>
              <a:rPr lang="ko-KR" altLang="en-US" smtClean="0"/>
              <a:t> 되었다</a:t>
            </a:r>
            <a:r>
              <a:rPr lang="en-US" altLang="ko-KR" smtClean="0"/>
              <a:t>.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90893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5336" y="683426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/>
              <a:t>.NET Framework 3.5 </a:t>
            </a:r>
            <a:r>
              <a:rPr lang="ko-KR" altLang="en-US" sz="3200" b="1" smtClean="0"/>
              <a:t>비동기 통신 예제</a:t>
            </a:r>
            <a:endParaRPr lang="ko-KR" altLang="en-US" sz="3200" b="1"/>
          </a:p>
        </p:txBody>
      </p:sp>
      <p:sp>
        <p:nvSpPr>
          <p:cNvPr id="5" name="직사각형 4"/>
          <p:cNvSpPr/>
          <p:nvPr/>
        </p:nvSpPr>
        <p:spPr>
          <a:xfrm>
            <a:off x="611560" y="3244333"/>
            <a:ext cx="52765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smtClean="0"/>
              <a:t>예제</a:t>
            </a:r>
            <a:r>
              <a:rPr lang="en-US" altLang="ko-KR" sz="3600" smtClean="0"/>
              <a:t>: AsyncSocketServer</a:t>
            </a:r>
            <a:endParaRPr lang="ko-KR" altLang="en-US" sz="3600"/>
          </a:p>
        </p:txBody>
      </p:sp>
      <p:sp>
        <p:nvSpPr>
          <p:cNvPr id="6" name="직사각형 5"/>
          <p:cNvSpPr/>
          <p:nvPr/>
        </p:nvSpPr>
        <p:spPr>
          <a:xfrm>
            <a:off x="632448" y="4149080"/>
            <a:ext cx="7320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smtClean="0"/>
              <a:t>예제</a:t>
            </a:r>
            <a:r>
              <a:rPr lang="en-US" altLang="ko-KR" sz="3600"/>
              <a:t>: SocketAsyncServerAndClient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417299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420888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smtClean="0"/>
              <a:t>Tips</a:t>
            </a:r>
            <a:endParaRPr lang="ko-KR" altLang="en-US" sz="7200" b="1"/>
          </a:p>
        </p:txBody>
      </p:sp>
    </p:spTree>
    <p:extLst>
      <p:ext uri="{BB962C8B-B14F-4D97-AF65-F5344CB8AC3E}">
        <p14:creationId xmlns:p14="http://schemas.microsoft.com/office/powerpoint/2010/main" val="652435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404664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mtClean="0"/>
              <a:t>컴퓨터의 네트워크 카드 리스트</a:t>
            </a:r>
            <a:endParaRPr lang="ko-KR" altLang="en-US" sz="3200" b="1"/>
          </a:p>
        </p:txBody>
      </p:sp>
      <p:sp>
        <p:nvSpPr>
          <p:cNvPr id="5" name="직사각형 4"/>
          <p:cNvSpPr/>
          <p:nvPr/>
        </p:nvSpPr>
        <p:spPr>
          <a:xfrm>
            <a:off x="470122" y="1412776"/>
            <a:ext cx="80623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/>
              <a:t>using System.Management; // </a:t>
            </a:r>
            <a:r>
              <a:rPr lang="ko-KR" altLang="en-US" sz="1600" smtClean="0"/>
              <a:t>참조 설정에</a:t>
            </a:r>
            <a:r>
              <a:rPr lang="ja-JP" altLang="en-US" sz="1600" smtClean="0"/>
              <a:t> </a:t>
            </a:r>
            <a:r>
              <a:rPr lang="en-US" altLang="ko-KR" sz="1600" smtClean="0"/>
              <a:t>System.Management </a:t>
            </a:r>
            <a:r>
              <a:rPr lang="ko-KR" altLang="en-US" sz="1600" smtClean="0"/>
              <a:t>를 추가</a:t>
            </a:r>
          </a:p>
          <a:p>
            <a:endParaRPr lang="ko-KR" altLang="en-US" sz="1600" smtClean="0"/>
          </a:p>
          <a:p>
            <a:r>
              <a:rPr lang="en-US" altLang="ko-KR" sz="1600" smtClean="0"/>
              <a:t>ManagementClass mc = new ManagementClass("Win32_PerfRawData_Tcpip_NetworkInterface");</a:t>
            </a:r>
          </a:p>
          <a:p>
            <a:r>
              <a:rPr lang="en-US" altLang="ko-KR" sz="1600" smtClean="0"/>
              <a:t>ManagementObjectCollection moc = mc.GetInstances();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foreach (ManagementObject mo in moc)</a:t>
            </a:r>
          </a:p>
          <a:p>
            <a:r>
              <a:rPr lang="en-US" altLang="ko-KR" sz="1600" smtClean="0"/>
              <a:t>{</a:t>
            </a:r>
          </a:p>
          <a:p>
            <a:r>
              <a:rPr lang="en-US" altLang="ko-KR" sz="1600" smtClean="0"/>
              <a:t>    // </a:t>
            </a:r>
            <a:r>
              <a:rPr lang="ko-KR" altLang="en-US" sz="1600" smtClean="0"/>
              <a:t>정보를 표시</a:t>
            </a:r>
          </a:p>
          <a:p>
            <a:r>
              <a:rPr lang="ko-KR" altLang="en-US" sz="1600" smtClean="0"/>
              <a:t>    </a:t>
            </a:r>
            <a:r>
              <a:rPr lang="en-US" altLang="ko-KR" sz="1600" smtClean="0"/>
              <a:t>Console.WriteLine("</a:t>
            </a:r>
            <a:r>
              <a:rPr lang="ko-KR" altLang="en-US" sz="1600" smtClean="0"/>
              <a:t>이름     </a:t>
            </a:r>
            <a:r>
              <a:rPr lang="en-US" altLang="ko-KR" sz="1600" smtClean="0"/>
              <a:t>= {0}", mo["Name"]);</a:t>
            </a:r>
          </a:p>
          <a:p>
            <a:r>
              <a:rPr lang="en-US" altLang="ko-KR" sz="1600" smtClean="0"/>
              <a:t>    Console.WriteLine("</a:t>
            </a:r>
            <a:r>
              <a:rPr lang="ko-KR" altLang="en-US" sz="1600" smtClean="0"/>
              <a:t>접속 속도 </a:t>
            </a:r>
            <a:r>
              <a:rPr lang="en-US" altLang="ko-KR" sz="1600" smtClean="0"/>
              <a:t>= {0} Mbps", </a:t>
            </a:r>
          </a:p>
          <a:p>
            <a:r>
              <a:rPr lang="en-US" altLang="ko-KR" sz="1600" smtClean="0"/>
              <a:t>                  Convert.ToInt32(mo["CurrentBandwidth"]) / 1000 / 1000);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    Console.WriteLine("------");</a:t>
            </a:r>
          </a:p>
          <a:p>
            <a:r>
              <a:rPr lang="en-US" altLang="ko-KR" sz="1600" smtClean="0"/>
              <a:t>}</a:t>
            </a:r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1849311" y="6525344"/>
            <a:ext cx="72728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http://www.shise.net/wiki/wiki.cgi?page=C%23%2F%A5%CD%A5%C3%A5%C8%A5%EF%A1%BC%A5%AF%B4%D8%B7%B8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136291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404664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/>
              <a:t>UDP TTL</a:t>
            </a:r>
            <a:r>
              <a:rPr lang="ko-KR" altLang="en-US" sz="3200" b="1" smtClean="0"/>
              <a:t> 지정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539552" y="1268760"/>
            <a:ext cx="828092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// </a:t>
            </a:r>
            <a:r>
              <a:rPr lang="ko-KR" altLang="en-US" sz="1600" smtClean="0"/>
              <a:t>보낼 곳</a:t>
            </a:r>
            <a:endParaRPr lang="ko-KR" altLang="en-US" sz="1600"/>
          </a:p>
          <a:p>
            <a:r>
              <a:rPr lang="en-US" altLang="ko-KR" sz="1600"/>
              <a:t>IPEndPoint remoteIP = new IPEndPoint(IPAddress.Parse("192.168.11.2"), 80);</a:t>
            </a:r>
          </a:p>
          <a:p>
            <a:endParaRPr lang="en-US" altLang="ko-KR" sz="1600"/>
          </a:p>
          <a:p>
            <a:r>
              <a:rPr lang="en-US" altLang="ko-KR" sz="1600"/>
              <a:t>// </a:t>
            </a:r>
            <a:r>
              <a:rPr lang="ko-KR" altLang="en-US" sz="1600" smtClean="0"/>
              <a:t>보</a:t>
            </a:r>
            <a:r>
              <a:rPr lang="ko-KR" altLang="en-US" sz="1600"/>
              <a:t>낼</a:t>
            </a:r>
            <a:r>
              <a:rPr lang="ko-KR" altLang="en-US" sz="1600" smtClean="0"/>
              <a:t> 데이터</a:t>
            </a:r>
            <a:endParaRPr lang="ja-JP" altLang="en-US" sz="1600"/>
          </a:p>
          <a:p>
            <a:r>
              <a:rPr lang="en-US" altLang="ko-KR" sz="1600"/>
              <a:t>byte[] data = new byte[16];</a:t>
            </a:r>
          </a:p>
          <a:p>
            <a:endParaRPr lang="en-US" altLang="ko-KR" sz="1600"/>
          </a:p>
          <a:p>
            <a:r>
              <a:rPr lang="en-US" altLang="ko-KR" sz="1600"/>
              <a:t>// UDP </a:t>
            </a:r>
            <a:r>
              <a:rPr lang="ko-KR" altLang="en-US" sz="1600" smtClean="0"/>
              <a:t>소켓 만들기</a:t>
            </a:r>
            <a:endParaRPr lang="en-US" altLang="ko-KR" sz="1600" smtClean="0"/>
          </a:p>
          <a:p>
            <a:r>
              <a:rPr lang="en-US" altLang="ko-KR" sz="1600" smtClean="0"/>
              <a:t>Socket </a:t>
            </a:r>
            <a:r>
              <a:rPr lang="en-US" altLang="ko-KR" sz="1600"/>
              <a:t>s = new Socket</a:t>
            </a:r>
            <a:r>
              <a:rPr lang="en-US" altLang="ko-KR" sz="1600" smtClean="0"/>
              <a:t>( AddressFamily.InterNetwork</a:t>
            </a:r>
            <a:r>
              <a:rPr lang="en-US" altLang="ko-KR" sz="1600"/>
              <a:t>, 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                               SocketType.Dgram</a:t>
            </a:r>
            <a:r>
              <a:rPr lang="en-US" altLang="ko-KR" sz="1600"/>
              <a:t>, 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                               ProtocolType.U</a:t>
            </a:r>
            <a:r>
              <a:rPr lang="ko-KR" altLang="en-US" sz="1600" smtClean="0"/>
              <a:t>에</a:t>
            </a:r>
            <a:r>
              <a:rPr lang="en-US" altLang="ko-KR" sz="1600" smtClean="0"/>
              <a:t> );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// </a:t>
            </a:r>
            <a:r>
              <a:rPr lang="en-US" altLang="ko-KR" sz="1600" smtClean="0"/>
              <a:t>TTL</a:t>
            </a:r>
            <a:r>
              <a:rPr lang="ko-KR" altLang="en-US" sz="1600" smtClean="0"/>
              <a:t>를 설정</a:t>
            </a:r>
            <a:endParaRPr lang="ko-KR" altLang="en-US" sz="1600"/>
          </a:p>
          <a:p>
            <a:r>
              <a:rPr lang="en-US" altLang="ko-KR" sz="1600"/>
              <a:t>// </a:t>
            </a:r>
            <a:r>
              <a:rPr lang="en-US" altLang="ko-KR" sz="1600" smtClean="0"/>
              <a:t>TTL</a:t>
            </a:r>
            <a:r>
              <a:rPr lang="ko-KR" altLang="en-US" sz="1600" smtClean="0"/>
              <a:t>라는 것은</a:t>
            </a:r>
            <a:r>
              <a:rPr lang="en-US" altLang="ja-JP" sz="1600" smtClean="0"/>
              <a:t>…</a:t>
            </a:r>
            <a:r>
              <a:rPr lang="en-US" altLang="ja-JP" sz="1600"/>
              <a:t>→</a:t>
            </a:r>
            <a:r>
              <a:rPr lang="ja-JP" altLang="en-US" sz="1600"/>
              <a:t>　</a:t>
            </a:r>
            <a:r>
              <a:rPr lang="en-US" altLang="ko-KR" sz="1600"/>
              <a:t>http://e-words.jp/w/TTL-2.html</a:t>
            </a:r>
          </a:p>
          <a:p>
            <a:r>
              <a:rPr lang="en-US" altLang="ko-KR" sz="1600"/>
              <a:t>s.SetSocketOption(SocketOptionLevel.IP, SocketOptionName.IpTimeToLive, 255);</a:t>
            </a:r>
          </a:p>
          <a:p>
            <a:endParaRPr lang="en-US" altLang="ko-KR" sz="1600"/>
          </a:p>
          <a:p>
            <a:r>
              <a:rPr lang="en-US" altLang="ko-KR" sz="1600"/>
              <a:t>// </a:t>
            </a:r>
            <a:r>
              <a:rPr lang="ko-KR" altLang="en-US" sz="1600" smtClean="0"/>
              <a:t>데이터를 보낸다</a:t>
            </a:r>
            <a:endParaRPr lang="ko-KR" altLang="en-US" sz="1600"/>
          </a:p>
          <a:p>
            <a:r>
              <a:rPr lang="en-US" altLang="ko-KR" sz="1600"/>
              <a:t>s.SendTo(data, 0, data.Length, SocketFlags.None, remoteIP);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49311" y="6525344"/>
            <a:ext cx="72728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http://www.shise.net/wiki/wiki.cgi?page=C%23%2F%A5%CD%A5%C3%A5%C8%A5%EF%A1%BC%A5%AF%B4%D8%B7%B8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652435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404664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/>
              <a:t>UDP </a:t>
            </a:r>
            <a:r>
              <a:rPr lang="ko-KR" altLang="en-US" sz="3200" b="1" smtClean="0"/>
              <a:t>브로드캐스트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323528" y="1340768"/>
            <a:ext cx="849694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IPEndPoint remoteIP = new IPEndPoint(IPAddress.Broadcast, 10002);</a:t>
            </a:r>
          </a:p>
          <a:p>
            <a:endParaRPr lang="en-US" altLang="ko-KR" sz="1600"/>
          </a:p>
          <a:p>
            <a:r>
              <a:rPr lang="en-US" altLang="ko-KR" sz="1600"/>
              <a:t>byte[] data = new byte[16];</a:t>
            </a:r>
          </a:p>
          <a:p>
            <a:r>
              <a:rPr lang="en-US" altLang="ko-KR" sz="1600"/>
              <a:t>Socket s = new Socket</a:t>
            </a:r>
            <a:r>
              <a:rPr lang="en-US" altLang="ko-KR" sz="1600" smtClean="0"/>
              <a:t>( AddressFamily.InterNetwork</a:t>
            </a:r>
            <a:r>
              <a:rPr lang="en-US" altLang="ko-KR" sz="1600"/>
              <a:t>, 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                               SocketType.Dgram</a:t>
            </a:r>
            <a:r>
              <a:rPr lang="en-US" altLang="ko-KR" sz="1600"/>
              <a:t>, </a:t>
            </a:r>
            <a:endParaRPr lang="en-US" altLang="ko-KR" sz="1600" smtClean="0"/>
          </a:p>
          <a:p>
            <a:r>
              <a:rPr lang="en-US" altLang="ko-KR" sz="1600"/>
              <a:t> </a:t>
            </a:r>
            <a:r>
              <a:rPr lang="en-US" altLang="ko-KR" sz="1600" smtClean="0"/>
              <a:t>                              ProtocolType.Udp );</a:t>
            </a:r>
          </a:p>
          <a:p>
            <a:endParaRPr lang="en-US" altLang="ko-KR" sz="1600"/>
          </a:p>
          <a:p>
            <a:r>
              <a:rPr lang="en-US" altLang="ko-KR" sz="1600"/>
              <a:t>s.SetSocketOption(SocketOptionLevel.IP, SocketOptionName.IpTimeToLive, 16);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// </a:t>
            </a:r>
            <a:r>
              <a:rPr lang="ko-KR" altLang="en-US" sz="1600" smtClean="0"/>
              <a:t>브로드캐스트는 옵션으로 사용 가능하도록 한다 </a:t>
            </a:r>
            <a:endParaRPr lang="ja-JP" altLang="en-US" sz="1600"/>
          </a:p>
          <a:p>
            <a:r>
              <a:rPr lang="en-US" altLang="ko-KR" sz="1600"/>
              <a:t>s.SetSocketOption(SocketOptionLevel.Socket, SocketOptionName.Broadcast, 1);</a:t>
            </a:r>
          </a:p>
          <a:p>
            <a:endParaRPr lang="en-US" altLang="ko-KR" sz="1600"/>
          </a:p>
          <a:p>
            <a:r>
              <a:rPr lang="en-US" altLang="ko-KR" sz="1600"/>
              <a:t>s.SendTo(data, data.Length, SocketFlags.None, remoteIP);</a:t>
            </a:r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1849311" y="6639163"/>
            <a:ext cx="72728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http://www.shise.net/wiki/wiki.cgi?page=C%23%2F%A5%CD%A5%C3%A5%C8%A5%EF%A1%BC%A5%AF%B4%D8%B7%B8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148802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404664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mtClean="0"/>
              <a:t>맥어드레스 얻기 </a:t>
            </a:r>
            <a:r>
              <a:rPr lang="en-US" altLang="ko-KR" sz="3200" b="1" smtClean="0"/>
              <a:t>- SendARP </a:t>
            </a:r>
            <a:r>
              <a:rPr lang="ko-KR" altLang="en-US" sz="3200" b="1" smtClean="0"/>
              <a:t>방식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395536" y="1046341"/>
            <a:ext cx="84249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using System;</a:t>
            </a:r>
          </a:p>
          <a:p>
            <a:r>
              <a:rPr lang="en-US" altLang="ko-KR" sz="1600"/>
              <a:t>using System.Net;</a:t>
            </a:r>
          </a:p>
          <a:p>
            <a:r>
              <a:rPr lang="en-US" altLang="ko-KR" sz="1600"/>
              <a:t>using System.Runtime.InteropServices;</a:t>
            </a:r>
          </a:p>
          <a:p>
            <a:endParaRPr lang="en-US" altLang="ko-KR" sz="1600"/>
          </a:p>
          <a:p>
            <a:r>
              <a:rPr lang="en-US" altLang="ko-KR" sz="1600"/>
              <a:t>[DllImport("iphlpapi.dll", ExactSpelling=true)]</a:t>
            </a:r>
          </a:p>
          <a:p>
            <a:r>
              <a:rPr lang="en-US" altLang="ko-KR" sz="1600"/>
              <a:t>private static extern int SendARP( int DestIP, int SrcIP, byte[] pMacAddr, ref int PhyAddrLen );</a:t>
            </a:r>
          </a:p>
          <a:p>
            <a:endParaRPr lang="en-US" altLang="ko-KR" sz="1600"/>
          </a:p>
          <a:p>
            <a:r>
              <a:rPr lang="en-US" altLang="ko-KR" sz="1600"/>
              <a:t>private byte[] getMacAddress(string val</a:t>
            </a:r>
            <a:r>
              <a:rPr lang="en-US" altLang="ko-KR" sz="1600" smtClean="0"/>
              <a:t>)</a:t>
            </a:r>
          </a:p>
          <a:p>
            <a:r>
              <a:rPr lang="en-US" altLang="ko-KR" sz="1600" smtClean="0"/>
              <a:t>{</a:t>
            </a:r>
            <a:endParaRPr lang="en-US" altLang="ko-KR" sz="1600"/>
          </a:p>
          <a:p>
            <a:r>
              <a:rPr lang="en-US" altLang="ko-KR" sz="1600"/>
              <a:t>    return getMacAddress(IPAddress.Parse(val));</a:t>
            </a:r>
          </a:p>
          <a:p>
            <a:r>
              <a:rPr lang="en-US" altLang="ko-KR" sz="1600"/>
              <a:t>}</a:t>
            </a:r>
          </a:p>
          <a:p>
            <a:endParaRPr lang="en-US" altLang="ko-KR" sz="1600"/>
          </a:p>
          <a:p>
            <a:r>
              <a:rPr lang="en-US" altLang="ko-KR" sz="1600"/>
              <a:t>private byte[] getMacAddress(IPAddress addr)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    byte[] mac = new byte[6];</a:t>
            </a:r>
          </a:p>
          <a:p>
            <a:r>
              <a:rPr lang="en-US" altLang="ko-KR" sz="1600"/>
              <a:t>    int len = mac.Length;</a:t>
            </a:r>
          </a:p>
          <a:p>
            <a:r>
              <a:rPr lang="en-US" altLang="ko-KR" sz="1600"/>
              <a:t>    int r = SendARP( BitConverter.ToInt32(addr.GetAddressBytes(), 0), 0, mac, ref len );</a:t>
            </a:r>
          </a:p>
          <a:p>
            <a:endParaRPr lang="en-US" altLang="ko-KR" sz="1600"/>
          </a:p>
          <a:p>
            <a:r>
              <a:rPr lang="en-US" altLang="ko-KR" sz="1600"/>
              <a:t>    return mac;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54501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404664"/>
            <a:ext cx="3096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mtClean="0"/>
              <a:t>스트림</a:t>
            </a:r>
            <a:endParaRPr lang="ko-KR" altLang="en-US" sz="3200" b="1"/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8280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순차적으로 흘러오는 데이터를 뜻한다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닷넷에서는 다음과 같은 스트림 클래스가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FileStream, NetworkStream, MemoryStream, BufferedStream</a:t>
            </a:r>
            <a:br>
              <a:rPr lang="en-US" altLang="ko-KR" smtClean="0"/>
            </a:br>
            <a:r>
              <a:rPr lang="en-US" altLang="ko-KR" smtClean="0"/>
              <a:t>BufferedStream: </a:t>
            </a:r>
            <a:r>
              <a:rPr lang="ko-KR" altLang="en-US" smtClean="0"/>
              <a:t>다른 스트림을 버퍼링하는 스트림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이 스트림들에 읽기</a:t>
            </a:r>
            <a:r>
              <a:rPr lang="en-US" altLang="ko-KR" smtClean="0"/>
              <a:t>/</a:t>
            </a:r>
            <a:r>
              <a:rPr lang="ko-KR" altLang="en-US" smtClean="0"/>
              <a:t>쓰기를 할 때는 기본적으로 </a:t>
            </a:r>
            <a:r>
              <a:rPr lang="en-US" altLang="ko-KR" smtClean="0"/>
              <a:t>Reader</a:t>
            </a:r>
            <a:r>
              <a:rPr lang="ko-KR" altLang="en-US" smtClean="0"/>
              <a:t>와 </a:t>
            </a:r>
            <a:r>
              <a:rPr lang="en-US" altLang="ko-KR" smtClean="0"/>
              <a:t>Writer</a:t>
            </a:r>
            <a:r>
              <a:rPr lang="ko-KR" altLang="en-US" smtClean="0"/>
              <a:t>를 사용한다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바이너리 읽기</a:t>
            </a:r>
            <a:r>
              <a:rPr lang="en-US" altLang="ko-KR" smtClean="0"/>
              <a:t>/</a:t>
            </a:r>
            <a:r>
              <a:rPr lang="ko-KR" altLang="en-US" smtClean="0"/>
              <a:t>쓰기</a:t>
            </a:r>
            <a:r>
              <a:rPr lang="en-US" altLang="ko-KR" smtClean="0"/>
              <a:t>: BinaryReader, BinaryWriter </a:t>
            </a:r>
            <a:br>
              <a:rPr lang="en-US" altLang="ko-KR" smtClean="0"/>
            </a:br>
            <a:r>
              <a:rPr lang="ko-KR" altLang="en-US" smtClean="0"/>
              <a:t>텍스트 읽기</a:t>
            </a:r>
            <a:r>
              <a:rPr lang="en-US" altLang="ko-KR" smtClean="0"/>
              <a:t>/</a:t>
            </a:r>
            <a:r>
              <a:rPr lang="ko-KR" altLang="en-US" smtClean="0"/>
              <a:t>쓰기</a:t>
            </a:r>
            <a:r>
              <a:rPr lang="en-US" altLang="ko-KR" smtClean="0"/>
              <a:t>: StreamReader, StreamWriter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스트림 클래스 자체에도 </a:t>
            </a:r>
            <a:r>
              <a:rPr lang="en-US" altLang="ko-KR" smtClean="0"/>
              <a:t>Read</a:t>
            </a:r>
            <a:r>
              <a:rPr lang="ko-KR" altLang="en-US" smtClean="0"/>
              <a:t>와 </a:t>
            </a:r>
            <a:r>
              <a:rPr lang="en-US" altLang="ko-KR" smtClean="0"/>
              <a:t>Write</a:t>
            </a:r>
            <a:r>
              <a:rPr lang="ko-KR" altLang="en-US" smtClean="0"/>
              <a:t>가 있지만 문자 코드의 엔코딩 방법등을 지정할 수 없다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스트림 클래스와 </a:t>
            </a:r>
            <a:r>
              <a:rPr lang="en-US" altLang="ko-KR" smtClean="0"/>
              <a:t>Reader </a:t>
            </a:r>
            <a:r>
              <a:rPr lang="ko-KR" altLang="en-US" smtClean="0"/>
              <a:t>클래스</a:t>
            </a:r>
            <a:r>
              <a:rPr lang="en-US" altLang="ko-KR" smtClean="0"/>
              <a:t>/Writer </a:t>
            </a:r>
            <a:r>
              <a:rPr lang="ko-KR" altLang="en-US" smtClean="0"/>
              <a:t>클래스를 조합하면 스트림의 접근과 스트림에 대한 읽기</a:t>
            </a:r>
            <a:r>
              <a:rPr lang="en-US" altLang="ko-KR" smtClean="0"/>
              <a:t>/</a:t>
            </a:r>
            <a:r>
              <a:rPr lang="ko-KR" altLang="en-US" smtClean="0"/>
              <a:t>쓰기를 할 수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856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404664"/>
            <a:ext cx="76328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/>
              <a:t>IP, </a:t>
            </a:r>
            <a:r>
              <a:rPr lang="ko-KR" altLang="en-US" sz="3200" b="1" smtClean="0"/>
              <a:t>맥어드레스 얻기 </a:t>
            </a:r>
            <a:r>
              <a:rPr lang="en-US" altLang="ko-KR" sz="3200" b="1" smtClean="0"/>
              <a:t>- NetworkInformation </a:t>
            </a:r>
            <a:r>
              <a:rPr lang="ko-KR" altLang="en-US" sz="3200" b="1" smtClean="0"/>
              <a:t>방식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323528" y="1834946"/>
            <a:ext cx="84249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/>
              <a:t>    var </a:t>
            </a:r>
            <a:r>
              <a:rPr lang="en-US" altLang="ko-KR" sz="1400"/>
              <a:t>adapters </a:t>
            </a:r>
            <a:r>
              <a:rPr lang="en-US" altLang="ko-KR" sz="1400" smtClean="0"/>
              <a:t>= System.Net.NetworkInformation.NetworkInterface.GetAllNetworkInterfaces</a:t>
            </a:r>
            <a:r>
              <a:rPr lang="en-US" altLang="ko-KR" sz="1400"/>
              <a:t>();</a:t>
            </a:r>
          </a:p>
          <a:p>
            <a:r>
              <a:rPr lang="en-US" altLang="ko-KR" sz="1400"/>
              <a:t>            </a:t>
            </a:r>
            <a:endParaRPr lang="en-US" altLang="ko-KR" sz="1400" smtClean="0"/>
          </a:p>
          <a:p>
            <a:r>
              <a:rPr lang="en-US" altLang="ko-KR" sz="1400" smtClean="0"/>
              <a:t>    foreach </a:t>
            </a:r>
            <a:r>
              <a:rPr lang="en-US" altLang="ko-KR" sz="1400"/>
              <a:t>(var adapter in adapters)</a:t>
            </a:r>
          </a:p>
          <a:p>
            <a:r>
              <a:rPr lang="en-US" altLang="ko-KR" sz="1400" smtClean="0"/>
              <a:t>    {</a:t>
            </a:r>
            <a:endParaRPr lang="en-US" altLang="ko-KR" sz="1400"/>
          </a:p>
          <a:p>
            <a:r>
              <a:rPr lang="en-US" altLang="ko-KR" sz="1400" smtClean="0"/>
              <a:t>        if </a:t>
            </a:r>
            <a:r>
              <a:rPr lang="en-US" altLang="ko-KR" sz="1400"/>
              <a:t>(adapter.OperationalStatus.Equals(System.Net.NetworkInformation.OperationalStatus.Up))</a:t>
            </a:r>
          </a:p>
          <a:p>
            <a:r>
              <a:rPr lang="ko-KR" altLang="en-US" sz="1400"/>
              <a:t>        </a:t>
            </a:r>
            <a:r>
              <a:rPr lang="en-US" altLang="ko-KR" sz="1400" smtClean="0"/>
              <a:t>{</a:t>
            </a:r>
            <a:endParaRPr lang="en-US" altLang="ko-KR" sz="1400"/>
          </a:p>
          <a:p>
            <a:r>
              <a:rPr lang="en-US" altLang="ko-KR" sz="1400" smtClean="0"/>
              <a:t>            var </a:t>
            </a:r>
            <a:r>
              <a:rPr lang="en-US" altLang="ko-KR" sz="1400"/>
              <a:t>properties = adapter.GetIPProperties();</a:t>
            </a:r>
          </a:p>
          <a:p>
            <a:r>
              <a:rPr lang="en-US" altLang="ko-KR" sz="1400"/>
              <a:t>            </a:t>
            </a:r>
            <a:r>
              <a:rPr lang="en-US" altLang="ko-KR" sz="1400" smtClean="0"/>
              <a:t>foreach </a:t>
            </a:r>
            <a:r>
              <a:rPr lang="en-US" altLang="ko-KR" sz="1400"/>
              <a:t>(var ipInfo in properties.UnicastAddresses)</a:t>
            </a:r>
          </a:p>
          <a:p>
            <a:r>
              <a:rPr lang="ko-KR" altLang="en-US" sz="1400"/>
              <a:t>            </a:t>
            </a:r>
            <a:r>
              <a:rPr lang="en-US" altLang="ko-KR" sz="1400" smtClean="0"/>
              <a:t>{</a:t>
            </a:r>
            <a:endParaRPr lang="en-US" altLang="ko-KR" sz="1400"/>
          </a:p>
          <a:p>
            <a:r>
              <a:rPr lang="en-US" altLang="ko-KR" sz="1400"/>
              <a:t>            </a:t>
            </a:r>
            <a:r>
              <a:rPr lang="en-US" altLang="ko-KR" sz="1400" smtClean="0"/>
              <a:t>    var </a:t>
            </a:r>
            <a:r>
              <a:rPr lang="en-US" altLang="ko-KR" sz="1400"/>
              <a:t>ip = ipInfo.Address;</a:t>
            </a:r>
          </a:p>
          <a:p>
            <a:r>
              <a:rPr lang="en-US" altLang="ko-KR" sz="1400"/>
              <a:t>                </a:t>
            </a:r>
            <a:r>
              <a:rPr lang="en-US" altLang="ko-KR" sz="1400" smtClean="0"/>
              <a:t>if </a:t>
            </a:r>
            <a:r>
              <a:rPr lang="en-US" altLang="ko-KR" sz="1400"/>
              <a:t>(!System.Net.IPAddress.IsLoopback(ip))</a:t>
            </a:r>
          </a:p>
          <a:p>
            <a:r>
              <a:rPr lang="ko-KR" altLang="en-US" sz="1400"/>
              <a:t>                </a:t>
            </a:r>
            <a:r>
              <a:rPr lang="en-US" altLang="ko-KR" sz="1400" smtClean="0"/>
              <a:t>{</a:t>
            </a:r>
            <a:endParaRPr lang="en-US" altLang="ko-KR" sz="1400"/>
          </a:p>
          <a:p>
            <a:r>
              <a:rPr lang="en-US" altLang="ko-KR" sz="1400" smtClean="0"/>
              <a:t>                    Console.WriteLine</a:t>
            </a:r>
            <a:r>
              <a:rPr lang="en-US" altLang="ko-KR" sz="1400"/>
              <a:t>("IP = " + ip);</a:t>
            </a:r>
          </a:p>
          <a:p>
            <a:r>
              <a:rPr lang="en-US" altLang="ko-KR" sz="1400"/>
              <a:t>                    </a:t>
            </a:r>
            <a:r>
              <a:rPr lang="en-US" altLang="ko-KR" sz="1400" smtClean="0"/>
              <a:t>Console.WriteLine</a:t>
            </a:r>
            <a:r>
              <a:rPr lang="en-US" altLang="ko-KR" sz="1400"/>
              <a:t>("MAC = " + adapter.GetPhysicalAddress());</a:t>
            </a:r>
          </a:p>
          <a:p>
            <a:r>
              <a:rPr lang="ko-KR" altLang="en-US" sz="1400"/>
              <a:t>                </a:t>
            </a:r>
            <a:r>
              <a:rPr lang="en-US" altLang="ko-KR" sz="1400" smtClean="0"/>
              <a:t>}</a:t>
            </a:r>
            <a:endParaRPr lang="en-US" altLang="ko-KR" sz="1400"/>
          </a:p>
          <a:p>
            <a:r>
              <a:rPr lang="ko-KR" altLang="en-US" sz="1400"/>
              <a:t>             </a:t>
            </a:r>
            <a:r>
              <a:rPr lang="en-US" altLang="ko-KR" sz="1400" smtClean="0"/>
              <a:t>}</a:t>
            </a:r>
            <a:endParaRPr lang="en-US" altLang="ko-KR" sz="1400"/>
          </a:p>
          <a:p>
            <a:r>
              <a:rPr lang="ko-KR" altLang="en-US" sz="1400"/>
              <a:t>         </a:t>
            </a:r>
            <a:r>
              <a:rPr lang="en-US" altLang="ko-KR" sz="1400" smtClean="0"/>
              <a:t>}</a:t>
            </a:r>
            <a:endParaRPr lang="en-US" altLang="ko-KR" sz="1400"/>
          </a:p>
          <a:p>
            <a:r>
              <a:rPr lang="ko-KR" altLang="en-US" sz="1400"/>
              <a:t>    </a:t>
            </a:r>
            <a:r>
              <a:rPr lang="en-US" altLang="ko-KR" sz="1400" smtClean="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36291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404664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mtClean="0"/>
              <a:t>자신의 </a:t>
            </a:r>
            <a:r>
              <a:rPr lang="en-US" altLang="ko-KR" sz="3200" b="1" smtClean="0"/>
              <a:t>IP </a:t>
            </a:r>
            <a:r>
              <a:rPr lang="ko-KR" altLang="en-US" sz="3200" b="1" smtClean="0"/>
              <a:t>얻기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611560" y="1505041"/>
            <a:ext cx="7560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IPAddress[] address = Dns.GetHostAddresses(Dns.GetHostName());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63865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404664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mtClean="0"/>
              <a:t>소켓 타임 아웃 설정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467544" y="1484784"/>
            <a:ext cx="8352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// </a:t>
            </a:r>
            <a:r>
              <a:rPr lang="ko-KR" altLang="en-US" sz="1600" smtClean="0"/>
              <a:t>접속 대기</a:t>
            </a:r>
            <a:endParaRPr lang="ja-JP" altLang="en-US" sz="1600"/>
          </a:p>
          <a:p>
            <a:r>
              <a:rPr lang="en-US" altLang="ko-KR" sz="1600"/>
              <a:t>Socket client = tcplistener.AcceptSocket();</a:t>
            </a:r>
          </a:p>
          <a:p>
            <a:endParaRPr lang="en-US" altLang="ko-KR" sz="1600"/>
          </a:p>
          <a:p>
            <a:r>
              <a:rPr lang="en-US" altLang="ko-KR" sz="1600"/>
              <a:t>// </a:t>
            </a:r>
            <a:r>
              <a:rPr lang="en-US" altLang="ko-KR" sz="1600" smtClean="0"/>
              <a:t>2</a:t>
            </a:r>
            <a:r>
              <a:rPr lang="ko-KR" altLang="en-US" sz="1600" smtClean="0"/>
              <a:t>초 동안 수신하지 못하면 타임아웃으로 설정</a:t>
            </a:r>
            <a:endParaRPr lang="ko-KR" altLang="en-US" sz="1600"/>
          </a:p>
          <a:p>
            <a:r>
              <a:rPr lang="en-US" altLang="ko-KR" sz="1600"/>
              <a:t>client.SetSocketOption</a:t>
            </a:r>
            <a:r>
              <a:rPr lang="en-US" altLang="ko-KR" sz="1600" smtClean="0"/>
              <a:t>( SocketOptionLevel.Socket</a:t>
            </a:r>
            <a:r>
              <a:rPr lang="en-US" altLang="ko-KR" sz="1600"/>
              <a:t>, 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                               SocketOptionName.ReceiveTimeout</a:t>
            </a:r>
            <a:r>
              <a:rPr lang="en-US" altLang="ko-KR" sz="1600"/>
              <a:t>, </a:t>
            </a:r>
            <a:endParaRPr lang="en-US" altLang="ko-KR" sz="1600" smtClean="0"/>
          </a:p>
          <a:p>
            <a:r>
              <a:rPr lang="en-US" altLang="ko-KR" sz="1600"/>
              <a:t> </a:t>
            </a:r>
            <a:r>
              <a:rPr lang="en-US" altLang="ko-KR" sz="1600" smtClean="0"/>
              <a:t>                              2000 );</a:t>
            </a:r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467544" y="4581128"/>
            <a:ext cx="576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TcpClient client = new TcpClient("127.0.0.1", 12345);</a:t>
            </a:r>
          </a:p>
          <a:p>
            <a:r>
              <a:rPr lang="en-US" altLang="ko-KR" sz="1600"/>
              <a:t>client.ReceiveTimeout = 2000;</a:t>
            </a:r>
          </a:p>
          <a:p>
            <a:r>
              <a:rPr lang="en-US" altLang="ko-KR" sz="1600"/>
              <a:t>client.SendTimeout = 2000;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63865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404664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/>
              <a:t>BinaryFormatter</a:t>
            </a:r>
            <a:r>
              <a:rPr lang="ko-KR" altLang="en-US" sz="3200" b="1"/>
              <a:t>을 사용하여 데이터 통신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580112" y="6567155"/>
            <a:ext cx="35283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http://atamoco.boy.jp/vbcs/serialize.network.stream.php</a:t>
            </a:r>
            <a:endParaRPr lang="ko-KR" altLang="en-US" sz="1000"/>
          </a:p>
        </p:txBody>
      </p:sp>
      <p:sp>
        <p:nvSpPr>
          <p:cNvPr id="4" name="직사각형 3"/>
          <p:cNvSpPr/>
          <p:nvPr/>
        </p:nvSpPr>
        <p:spPr>
          <a:xfrm>
            <a:off x="557533" y="1106735"/>
            <a:ext cx="676875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/>
              <a:t>[Serializable]</a:t>
            </a:r>
          </a:p>
          <a:p>
            <a:r>
              <a:rPr lang="en-US" altLang="ja-JP" sz="1600"/>
              <a:t>public class SerialObject</a:t>
            </a:r>
          </a:p>
          <a:p>
            <a:r>
              <a:rPr lang="en-US" altLang="ja-JP" sz="1600"/>
              <a:t>{</a:t>
            </a:r>
          </a:p>
          <a:p>
            <a:r>
              <a:rPr lang="en-US" altLang="ja-JP" sz="1600" smtClean="0"/>
              <a:t>    // </a:t>
            </a:r>
            <a:r>
              <a:rPr lang="ko-KR" altLang="en-US" sz="1600" smtClean="0"/>
              <a:t>직렬화 하지 않는다</a:t>
            </a:r>
            <a:endParaRPr lang="ja-JP" altLang="en-US" sz="1600"/>
          </a:p>
          <a:p>
            <a:r>
              <a:rPr lang="ja-JP" altLang="en-US" sz="1600" smtClean="0"/>
              <a:t>    </a:t>
            </a:r>
            <a:r>
              <a:rPr lang="en-US" altLang="ja-JP" sz="1600" smtClean="0"/>
              <a:t>// </a:t>
            </a:r>
            <a:r>
              <a:rPr lang="ko-KR" altLang="en-US" sz="1600" smtClean="0"/>
              <a:t>역질력화 할 때도 </a:t>
            </a:r>
            <a:r>
              <a:rPr lang="en-US" altLang="ja-JP" sz="1600" smtClean="0"/>
              <a:t>100</a:t>
            </a:r>
            <a:r>
              <a:rPr lang="ko-KR" altLang="en-US" sz="1600" smtClean="0"/>
              <a:t>은 저장 되지 않는다</a:t>
            </a:r>
            <a:r>
              <a:rPr lang="en-US" altLang="ja-JP" sz="1600" smtClean="0"/>
              <a:t>(0</a:t>
            </a:r>
            <a:r>
              <a:rPr lang="ko-KR" altLang="en-US" sz="1600" smtClean="0"/>
              <a:t>으로 된다</a:t>
            </a:r>
            <a:r>
              <a:rPr lang="en-US" altLang="ko-KR" sz="1600" smtClean="0"/>
              <a:t>)</a:t>
            </a:r>
            <a:endParaRPr lang="ja-JP" altLang="en-US" sz="1600"/>
          </a:p>
          <a:p>
            <a:r>
              <a:rPr lang="ja-JP" altLang="en-US" sz="1600" smtClean="0"/>
              <a:t>    </a:t>
            </a:r>
            <a:r>
              <a:rPr lang="en-US" altLang="ja-JP" sz="1600" smtClean="0"/>
              <a:t>[</a:t>
            </a:r>
            <a:r>
              <a:rPr lang="en-US" altLang="ja-JP" sz="1600"/>
              <a:t>NonSerialized]</a:t>
            </a:r>
          </a:p>
          <a:p>
            <a:r>
              <a:rPr lang="en-US" altLang="ja-JP" sz="1600" smtClean="0"/>
              <a:t>    public </a:t>
            </a:r>
            <a:r>
              <a:rPr lang="en-US" altLang="ja-JP" sz="1600"/>
              <a:t>int    PublicData = 100;</a:t>
            </a:r>
          </a:p>
          <a:p>
            <a:endParaRPr lang="en-US" altLang="ja-JP" sz="1600"/>
          </a:p>
          <a:p>
            <a:r>
              <a:rPr lang="en-US" altLang="ja-JP" sz="1600" smtClean="0"/>
              <a:t>    // </a:t>
            </a:r>
            <a:r>
              <a:rPr lang="ko-KR" altLang="en-US" sz="1600" smtClean="0"/>
              <a:t>직렬화 한다</a:t>
            </a:r>
            <a:endParaRPr lang="ja-JP" altLang="en-US" sz="1600"/>
          </a:p>
          <a:p>
            <a:r>
              <a:rPr lang="ja-JP" altLang="en-US" sz="1600" smtClean="0"/>
              <a:t>    </a:t>
            </a:r>
            <a:r>
              <a:rPr lang="en-US" altLang="ja-JP" sz="1600" smtClean="0"/>
              <a:t>public </a:t>
            </a:r>
            <a:r>
              <a:rPr lang="en-US" altLang="ja-JP" sz="1600"/>
              <a:t>string StrData { get ; set; }</a:t>
            </a:r>
          </a:p>
          <a:p>
            <a:r>
              <a:rPr lang="en-US" altLang="ja-JP" sz="1600" smtClean="0"/>
              <a:t>    public </a:t>
            </a:r>
            <a:r>
              <a:rPr lang="en-US" altLang="ja-JP" sz="1600"/>
              <a:t>int    NumData { get; set;}</a:t>
            </a:r>
          </a:p>
          <a:p>
            <a:endParaRPr lang="en-US" altLang="ja-JP" sz="1600"/>
          </a:p>
          <a:p>
            <a:r>
              <a:rPr lang="en-US" altLang="ja-JP" sz="1600" smtClean="0"/>
              <a:t>    // </a:t>
            </a:r>
            <a:r>
              <a:rPr lang="ko-KR" altLang="en-US" sz="1600" smtClean="0"/>
              <a:t>수치 데이터를 설정한다</a:t>
            </a:r>
            <a:endParaRPr lang="ja-JP" altLang="en-US" sz="1600"/>
          </a:p>
          <a:p>
            <a:r>
              <a:rPr lang="ja-JP" altLang="en-US" sz="1600" smtClean="0"/>
              <a:t>    </a:t>
            </a:r>
            <a:r>
              <a:rPr lang="en-US" altLang="ja-JP" sz="1600" smtClean="0"/>
              <a:t>public </a:t>
            </a:r>
            <a:r>
              <a:rPr lang="en-US" altLang="ja-JP" sz="1600"/>
              <a:t>void setNumber(int m)</a:t>
            </a:r>
          </a:p>
          <a:p>
            <a:r>
              <a:rPr lang="en-US" altLang="ja-JP" sz="1600" smtClean="0"/>
              <a:t>    {</a:t>
            </a:r>
            <a:endParaRPr lang="en-US" altLang="ja-JP" sz="1600"/>
          </a:p>
          <a:p>
            <a:r>
              <a:rPr lang="en-US" altLang="ja-JP" sz="1600" smtClean="0"/>
              <a:t>        NumData    </a:t>
            </a:r>
            <a:r>
              <a:rPr lang="en-US" altLang="ja-JP" sz="1600"/>
              <a:t>= m; // </a:t>
            </a:r>
            <a:r>
              <a:rPr lang="ko-KR" altLang="en-US" sz="1600" smtClean="0"/>
              <a:t>직렬화 대상 데이터</a:t>
            </a:r>
            <a:endParaRPr lang="ja-JP" altLang="en-US" sz="1600"/>
          </a:p>
          <a:p>
            <a:r>
              <a:rPr lang="ja-JP" altLang="en-US" sz="1600" smtClean="0"/>
              <a:t>        </a:t>
            </a:r>
            <a:r>
              <a:rPr lang="en-US" altLang="ja-JP" sz="1600" smtClean="0"/>
              <a:t>PublicData </a:t>
            </a:r>
            <a:r>
              <a:rPr lang="en-US" altLang="ja-JP" sz="1600"/>
              <a:t>= m; </a:t>
            </a:r>
            <a:r>
              <a:rPr lang="en-US" altLang="ja-JP" sz="1600" smtClean="0"/>
              <a:t> // </a:t>
            </a:r>
            <a:r>
              <a:rPr lang="ko-KR" altLang="en-US" sz="1600" smtClean="0"/>
              <a:t>직렬화 하지 않는 데이터</a:t>
            </a:r>
            <a:endParaRPr lang="ja-JP" altLang="en-US" sz="1600"/>
          </a:p>
          <a:p>
            <a:r>
              <a:rPr lang="ja-JP" altLang="en-US" sz="1600" smtClean="0"/>
              <a:t>    </a:t>
            </a:r>
            <a:r>
              <a:rPr lang="en-US" altLang="ja-JP" sz="1600" smtClean="0"/>
              <a:t>}</a:t>
            </a:r>
            <a:endParaRPr lang="en-US" altLang="ja-JP" sz="1600"/>
          </a:p>
          <a:p>
            <a:r>
              <a:rPr lang="en-US" altLang="ja-JP" sz="1600"/>
              <a:t>}</a:t>
            </a:r>
            <a:endParaRPr lang="ko-KR" altLang="en-US" sz="1600"/>
          </a:p>
        </p:txBody>
      </p:sp>
      <p:sp>
        <p:nvSpPr>
          <p:cNvPr id="5" name="직사각형 4"/>
          <p:cNvSpPr/>
          <p:nvPr/>
        </p:nvSpPr>
        <p:spPr>
          <a:xfrm>
            <a:off x="6804248" y="1124744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/>
              <a:t>직렬화 데이터</a:t>
            </a:r>
            <a:endParaRPr lang="en-US" altLang="ja-JP" b="1"/>
          </a:p>
        </p:txBody>
      </p:sp>
    </p:spTree>
    <p:extLst>
      <p:ext uri="{BB962C8B-B14F-4D97-AF65-F5344CB8AC3E}">
        <p14:creationId xmlns:p14="http://schemas.microsoft.com/office/powerpoint/2010/main" val="5658532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580112" y="6567155"/>
            <a:ext cx="35283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http://atamoco.boy.jp/vbcs/serialize.network.stream.php</a:t>
            </a:r>
            <a:endParaRPr lang="ko-KR" altLang="en-US" sz="1000"/>
          </a:p>
        </p:txBody>
      </p:sp>
      <p:sp>
        <p:nvSpPr>
          <p:cNvPr id="4" name="직사각형 3"/>
          <p:cNvSpPr/>
          <p:nvPr/>
        </p:nvSpPr>
        <p:spPr>
          <a:xfrm>
            <a:off x="557533" y="1106735"/>
            <a:ext cx="676875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smtClean="0"/>
              <a:t>// </a:t>
            </a:r>
            <a:r>
              <a:rPr lang="ko-KR" altLang="en-US" sz="1600" smtClean="0"/>
              <a:t>직렬화 할 오브젝트를 초기화</a:t>
            </a:r>
            <a:endParaRPr lang="ko-KR" altLang="en-US" sz="1600"/>
          </a:p>
          <a:p>
            <a:r>
              <a:rPr lang="en-US" altLang="ko-KR" sz="1600"/>
              <a:t>SerialObject sobj = new SerialObject();</a:t>
            </a:r>
          </a:p>
          <a:p>
            <a:r>
              <a:rPr lang="en-US" altLang="ko-KR" sz="1600"/>
              <a:t>sobj.NumData = 999;</a:t>
            </a:r>
          </a:p>
          <a:p>
            <a:r>
              <a:rPr lang="en-US" altLang="ko-KR" sz="1600"/>
              <a:t>sobj.StrData = </a:t>
            </a:r>
            <a:r>
              <a:rPr lang="en-US" altLang="ko-KR" sz="1600" smtClean="0"/>
              <a:t>"</a:t>
            </a:r>
            <a:r>
              <a:rPr lang="ko-KR" altLang="en-US" sz="1600" smtClean="0"/>
              <a:t>보냅니다</a:t>
            </a:r>
            <a:r>
              <a:rPr lang="en-US" altLang="ja-JP" sz="1600" smtClean="0"/>
              <a:t>";</a:t>
            </a:r>
            <a:endParaRPr lang="en-US" altLang="ja-JP" sz="1600"/>
          </a:p>
          <a:p>
            <a:r>
              <a:rPr lang="en-US" altLang="ko-KR" sz="1600"/>
              <a:t>sobj.setNumber(12);  </a:t>
            </a:r>
            <a:r>
              <a:rPr lang="en-US" altLang="ko-KR" sz="1600" smtClean="0"/>
              <a:t>     </a:t>
            </a:r>
            <a:endParaRPr lang="ja-JP" altLang="en-US" sz="1600"/>
          </a:p>
          <a:p>
            <a:endParaRPr lang="ja-JP" altLang="en-US" sz="1600"/>
          </a:p>
          <a:p>
            <a:r>
              <a:rPr lang="en-US" altLang="ja-JP" sz="1600"/>
              <a:t>// </a:t>
            </a:r>
            <a:r>
              <a:rPr lang="en-US" altLang="ko-KR" sz="1600" smtClean="0"/>
              <a:t>TCP</a:t>
            </a:r>
            <a:r>
              <a:rPr lang="ko-KR" altLang="en-US" sz="1600" smtClean="0"/>
              <a:t> 접속</a:t>
            </a:r>
            <a:endParaRPr lang="ko-KR" altLang="en-US" sz="1600"/>
          </a:p>
          <a:p>
            <a:r>
              <a:rPr lang="en-US" altLang="ko-KR" sz="1600"/>
              <a:t>TcpClient client = new TcpClient();</a:t>
            </a:r>
          </a:p>
          <a:p>
            <a:r>
              <a:rPr lang="en-US" altLang="ko-KR" sz="1600"/>
              <a:t>client.Connect("localhost", 23444);</a:t>
            </a:r>
          </a:p>
          <a:p>
            <a:endParaRPr lang="en-US" altLang="ko-KR" sz="1600"/>
          </a:p>
          <a:p>
            <a:r>
              <a:rPr lang="en-US" altLang="ko-KR" sz="1600"/>
              <a:t>NetworkStream strm = client.GetStream();</a:t>
            </a:r>
          </a:p>
          <a:p>
            <a:r>
              <a:rPr lang="en-US" altLang="ko-KR" sz="1600"/>
              <a:t>IFormatter formatter = new BinaryFormatter();</a:t>
            </a:r>
          </a:p>
          <a:p>
            <a:endParaRPr lang="en-US" altLang="ko-KR" sz="1600"/>
          </a:p>
          <a:p>
            <a:r>
              <a:rPr lang="en-US" altLang="ko-KR" sz="1600"/>
              <a:t>// </a:t>
            </a:r>
            <a:r>
              <a:rPr lang="ko-KR" altLang="en-US" sz="1600" smtClean="0"/>
              <a:t>직렬화 한다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스트림은 </a:t>
            </a:r>
            <a:r>
              <a:rPr lang="en-US" altLang="ko-KR" sz="1600" smtClean="0"/>
              <a:t>NetworkStream</a:t>
            </a:r>
            <a:endParaRPr lang="en-US" altLang="ko-KR" sz="1600"/>
          </a:p>
          <a:p>
            <a:r>
              <a:rPr lang="en-US" altLang="ko-KR" sz="1600"/>
              <a:t>formatter.Serialize(strm, sobj);</a:t>
            </a:r>
          </a:p>
          <a:p>
            <a:r>
              <a:rPr lang="en-US" altLang="ko-KR" sz="1600"/>
              <a:t>strm.Close();</a:t>
            </a:r>
          </a:p>
          <a:p>
            <a:endParaRPr lang="en-US" altLang="ko-KR" sz="1600"/>
          </a:p>
          <a:p>
            <a:r>
              <a:rPr lang="en-US" altLang="ko-KR" sz="1600"/>
              <a:t>// </a:t>
            </a:r>
            <a:r>
              <a:rPr lang="en-US" altLang="ko-KR" sz="1600" smtClean="0"/>
              <a:t>TCP</a:t>
            </a:r>
            <a:r>
              <a:rPr lang="ko-KR" altLang="en-US" sz="1600" smtClean="0"/>
              <a:t> 끊기</a:t>
            </a:r>
            <a:endParaRPr lang="ko-KR" altLang="en-US" sz="1600"/>
          </a:p>
          <a:p>
            <a:r>
              <a:rPr lang="en-US" altLang="ko-KR" sz="1600"/>
              <a:t>client.Close();</a:t>
            </a:r>
            <a:endParaRPr lang="ko-KR" altLang="en-US" sz="1600"/>
          </a:p>
        </p:txBody>
      </p:sp>
      <p:sp>
        <p:nvSpPr>
          <p:cNvPr id="5" name="직사각형 4"/>
          <p:cNvSpPr/>
          <p:nvPr/>
        </p:nvSpPr>
        <p:spPr>
          <a:xfrm>
            <a:off x="6804248" y="11247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클라이언트</a:t>
            </a:r>
            <a:endParaRPr lang="en-US" altLang="ja-JP" b="1"/>
          </a:p>
        </p:txBody>
      </p:sp>
    </p:spTree>
    <p:extLst>
      <p:ext uri="{BB962C8B-B14F-4D97-AF65-F5344CB8AC3E}">
        <p14:creationId xmlns:p14="http://schemas.microsoft.com/office/powerpoint/2010/main" val="7388604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7951" y="667717"/>
            <a:ext cx="849694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/>
              <a:t>IPAddress </a:t>
            </a:r>
            <a:r>
              <a:rPr lang="en-US" altLang="ko-KR" sz="1600"/>
              <a:t>ipaddr = IPAddress.Parse("127.0.0.1"); </a:t>
            </a:r>
          </a:p>
          <a:p>
            <a:r>
              <a:rPr lang="en-US" altLang="ko-KR" sz="1600"/>
              <a:t>TcpListener listener = new TcpListener(ipaddr, 23444);</a:t>
            </a:r>
          </a:p>
          <a:p>
            <a:r>
              <a:rPr lang="en-US" altLang="ko-KR" sz="1600"/>
              <a:t>		</a:t>
            </a:r>
          </a:p>
          <a:p>
            <a:r>
              <a:rPr lang="en-US" altLang="ko-KR" sz="1600" smtClean="0"/>
              <a:t>listener.Start</a:t>
            </a:r>
            <a:r>
              <a:rPr lang="en-US" altLang="ko-KR" sz="1600"/>
              <a:t>();</a:t>
            </a:r>
          </a:p>
          <a:p>
            <a:endParaRPr lang="en-US" altLang="ko-KR" sz="1600"/>
          </a:p>
          <a:p>
            <a:r>
              <a:rPr lang="en-US" altLang="ko-KR" sz="1600" smtClean="0"/>
              <a:t>TcpClient </a:t>
            </a:r>
            <a:r>
              <a:rPr lang="en-US" altLang="ko-KR" sz="1600"/>
              <a:t>tcp = listener.AcceptTcpClient();</a:t>
            </a:r>
          </a:p>
          <a:p>
            <a:endParaRPr lang="en-US" altLang="ko-KR" sz="1600"/>
          </a:p>
          <a:p>
            <a:r>
              <a:rPr lang="en-US" altLang="ko-KR" sz="1600"/>
              <a:t>NetworkStream stream = tcp.GetStream();</a:t>
            </a:r>
          </a:p>
          <a:p>
            <a:r>
              <a:rPr lang="en-US" altLang="ko-KR" sz="1600"/>
              <a:t>IFormatter formatter = new BinaryFormatter();</a:t>
            </a:r>
          </a:p>
          <a:p>
            <a:endParaRPr lang="en-US" altLang="ko-KR" sz="1600"/>
          </a:p>
          <a:p>
            <a:r>
              <a:rPr lang="en-US" altLang="ko-KR" sz="1600"/>
              <a:t>// </a:t>
            </a:r>
            <a:r>
              <a:rPr lang="ko-KR" altLang="en-US" sz="1600" smtClean="0"/>
              <a:t>수신한 데이터를 역직렬화</a:t>
            </a:r>
            <a:endParaRPr lang="ja-JP" altLang="en-US" sz="1600"/>
          </a:p>
          <a:p>
            <a:r>
              <a:rPr lang="en-US" altLang="ko-KR" sz="1600"/>
              <a:t>SerialObject obj = (SerialObject)formatter.Deserialize(stream);</a:t>
            </a:r>
          </a:p>
          <a:p>
            <a:r>
              <a:rPr lang="en-US" altLang="ko-KR" sz="1600"/>
              <a:t>stream.Close();</a:t>
            </a:r>
          </a:p>
          <a:p>
            <a:endParaRPr lang="en-US" altLang="ko-KR" sz="1600"/>
          </a:p>
          <a:p>
            <a:r>
              <a:rPr lang="en-US" altLang="ko-KR" sz="1600" smtClean="0"/>
              <a:t>tcp.Close</a:t>
            </a:r>
            <a:r>
              <a:rPr lang="en-US" altLang="ko-KR" sz="1600"/>
              <a:t>();</a:t>
            </a:r>
          </a:p>
          <a:p>
            <a:endParaRPr lang="en-US" altLang="ko-KR" sz="1600"/>
          </a:p>
          <a:p>
            <a:r>
              <a:rPr lang="en-US" altLang="ko-KR" sz="1600" smtClean="0"/>
              <a:t>listener.Stop</a:t>
            </a:r>
            <a:r>
              <a:rPr lang="en-US" altLang="ko-KR" sz="1600"/>
              <a:t>();</a:t>
            </a:r>
          </a:p>
          <a:p>
            <a:endParaRPr lang="en-US" altLang="ko-KR" sz="1600"/>
          </a:p>
          <a:p>
            <a:r>
              <a:rPr lang="en-US" altLang="ko-KR" sz="1600"/>
              <a:t>// </a:t>
            </a:r>
            <a:r>
              <a:rPr lang="ko-KR" altLang="en-US" sz="1600" smtClean="0"/>
              <a:t>직렬화 대상 데이터 확인</a:t>
            </a:r>
            <a:endParaRPr lang="ko-KR" altLang="en-US" sz="1600"/>
          </a:p>
          <a:p>
            <a:r>
              <a:rPr lang="en-US" altLang="ko-KR" sz="1600"/>
              <a:t>MessageBox.Show("NumData = " + obj.NumData.ToString()); // NumData = 12</a:t>
            </a:r>
          </a:p>
          <a:p>
            <a:r>
              <a:rPr lang="en-US" altLang="ko-KR" sz="1600"/>
              <a:t>MessageBox.Show("StrData = " + obj.StrData);            // StrData = </a:t>
            </a:r>
            <a:r>
              <a:rPr lang="ko-KR" altLang="en-US" sz="1600" smtClean="0"/>
              <a:t>보냅니다</a:t>
            </a:r>
            <a:endParaRPr lang="ja-JP" altLang="en-US" sz="1600"/>
          </a:p>
          <a:p>
            <a:endParaRPr lang="ja-JP" altLang="en-US" sz="1600"/>
          </a:p>
          <a:p>
            <a:r>
              <a:rPr lang="en-US" altLang="ja-JP" sz="1600"/>
              <a:t>// </a:t>
            </a:r>
            <a:r>
              <a:rPr lang="ko-KR" altLang="en-US" sz="1600" smtClean="0"/>
              <a:t>직렬화 미 대상（초기 설정 값도 반영 되지 않는다</a:t>
            </a:r>
            <a:r>
              <a:rPr lang="ja-JP" altLang="en-US" sz="1600" smtClean="0"/>
              <a:t>）</a:t>
            </a:r>
            <a:endParaRPr lang="ja-JP" altLang="en-US" sz="1600"/>
          </a:p>
          <a:p>
            <a:r>
              <a:rPr lang="en-US" altLang="ko-KR" sz="1600"/>
              <a:t>MessageBox.Show("NonSerialData = " + obj.PublicData.ToString()); // NonSerialData = 0</a:t>
            </a:r>
            <a:endParaRPr lang="ko-KR" altLang="en-US" sz="1600"/>
          </a:p>
        </p:txBody>
      </p:sp>
      <p:sp>
        <p:nvSpPr>
          <p:cNvPr id="3" name="직사각형 2"/>
          <p:cNvSpPr/>
          <p:nvPr/>
        </p:nvSpPr>
        <p:spPr>
          <a:xfrm>
            <a:off x="6732240" y="66405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/>
              <a:t>서버</a:t>
            </a:r>
            <a:endParaRPr lang="en-US" altLang="ja-JP" b="1"/>
          </a:p>
        </p:txBody>
      </p:sp>
    </p:spTree>
    <p:extLst>
      <p:ext uri="{BB962C8B-B14F-4D97-AF65-F5344CB8AC3E}">
        <p14:creationId xmlns:p14="http://schemas.microsoft.com/office/powerpoint/2010/main" val="31362918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6477" y="1268760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SocketAsyncEventArgs </a:t>
            </a:r>
            <a:r>
              <a:rPr lang="ko-KR" altLang="en-US" smtClean="0"/>
              <a:t>클래스</a:t>
            </a:r>
            <a:endParaRPr lang="en-US" altLang="ko-KR" smtClean="0"/>
          </a:p>
          <a:p>
            <a:r>
              <a:rPr lang="en-US" altLang="ko-KR" smtClean="0"/>
              <a:t>http</a:t>
            </a:r>
            <a:r>
              <a:rPr lang="en-US" altLang="ko-KR"/>
              <a:t>://msdn.microsoft.com/ja-jp/library/vstudio/system.net.sockets.socketasynceventargs(v=vs.100).aspx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7544" y="404664"/>
            <a:ext cx="63367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mtClean="0"/>
              <a:t>참고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37745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404664"/>
            <a:ext cx="7128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mtClean="0"/>
              <a:t>예제</a:t>
            </a:r>
            <a:r>
              <a:rPr lang="en-US" altLang="ko-KR" sz="3200" b="1" smtClean="0"/>
              <a:t>: </a:t>
            </a:r>
            <a:r>
              <a:rPr lang="ko-KR" altLang="en-US" sz="3200" b="1" smtClean="0"/>
              <a:t>파일 전송</a:t>
            </a:r>
            <a:endParaRPr lang="ko-KR" altLang="en-US" sz="3200" b="1"/>
          </a:p>
        </p:txBody>
      </p:sp>
      <p:grpSp>
        <p:nvGrpSpPr>
          <p:cNvPr id="3" name="그룹 2"/>
          <p:cNvGrpSpPr/>
          <p:nvPr/>
        </p:nvGrpSpPr>
        <p:grpSpPr>
          <a:xfrm>
            <a:off x="953451" y="1412776"/>
            <a:ext cx="6974874" cy="4199160"/>
            <a:chOff x="953451" y="1412776"/>
            <a:chExt cx="6974874" cy="4199160"/>
          </a:xfrm>
        </p:grpSpPr>
        <p:pic>
          <p:nvPicPr>
            <p:cNvPr id="2050" name="Picture 2" descr="http://www.atmarkit.co.jp/fdotnet/special/networkprog/networkprog05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451" y="1412776"/>
              <a:ext cx="6974874" cy="4199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460" y="2348878"/>
              <a:ext cx="2043436" cy="262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19" y="1619424"/>
              <a:ext cx="1224906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8506" y="1628800"/>
              <a:ext cx="973734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2011" y="3115853"/>
              <a:ext cx="1442641" cy="22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454" y="4822389"/>
              <a:ext cx="2043436" cy="262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454" y="3861048"/>
              <a:ext cx="2043436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613" y="4077072"/>
              <a:ext cx="2043436" cy="262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8444" y="2950181"/>
              <a:ext cx="2043436" cy="262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3655" y="4822389"/>
              <a:ext cx="2043436" cy="262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613" y="3429000"/>
              <a:ext cx="2043436" cy="262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1790420" y="2950181"/>
            <a:ext cx="1845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/>
              <a:t>Base64 </a:t>
            </a:r>
            <a:r>
              <a:rPr lang="ko-KR" altLang="en-US" sz="1200" smtClean="0"/>
              <a:t>엔코딩</a:t>
            </a:r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1791199" y="3789839"/>
            <a:ext cx="1715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파일 이름을 추가해서 전송 데이터 만들기</a:t>
            </a:r>
            <a:endParaRPr lang="ko-KR" alt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2341873" y="4822389"/>
            <a:ext cx="54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전송</a:t>
            </a:r>
            <a:endParaRPr lang="ko-KR" alt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1763688" y="2348878"/>
            <a:ext cx="1743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파일 읽기</a:t>
            </a:r>
            <a:r>
              <a:rPr lang="en-US" altLang="ko-KR" sz="1200" smtClean="0"/>
              <a:t>(</a:t>
            </a:r>
            <a:r>
              <a:rPr lang="ko-KR" altLang="en-US" sz="1200" smtClean="0"/>
              <a:t>바이너리</a:t>
            </a:r>
            <a:endParaRPr lang="ko-KR" alt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2050904" y="1675651"/>
            <a:ext cx="129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파일 전송 측</a:t>
            </a:r>
            <a:endParaRPr lang="ko-KR" altLang="en-US" sz="120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464" y="2394550"/>
            <a:ext cx="973734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776464" y="3421897"/>
            <a:ext cx="955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파일 이름</a:t>
            </a:r>
            <a:endParaRPr lang="ko-KR" altLang="en-US" sz="1200"/>
          </a:p>
        </p:txBody>
      </p:sp>
      <p:sp>
        <p:nvSpPr>
          <p:cNvPr id="27" name="TextBox 26"/>
          <p:cNvSpPr txBox="1"/>
          <p:nvPr/>
        </p:nvSpPr>
        <p:spPr>
          <a:xfrm>
            <a:off x="5580112" y="3079993"/>
            <a:ext cx="1386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수신 데이터 해석</a:t>
            </a:r>
            <a:endParaRPr lang="ko-KR" altLang="en-US" sz="1200"/>
          </a:p>
        </p:txBody>
      </p:sp>
      <p:sp>
        <p:nvSpPr>
          <p:cNvPr id="28" name="TextBox 27"/>
          <p:cNvSpPr txBox="1"/>
          <p:nvPr/>
        </p:nvSpPr>
        <p:spPr>
          <a:xfrm>
            <a:off x="5652120" y="1677971"/>
            <a:ext cx="1098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파일 수신 측</a:t>
            </a:r>
            <a:endParaRPr lang="ko-KR" alt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5943242" y="2318886"/>
            <a:ext cx="721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수신</a:t>
            </a:r>
            <a:endParaRPr lang="ko-KR" altLang="en-US" sz="1200"/>
          </a:p>
        </p:txBody>
      </p:sp>
      <p:sp>
        <p:nvSpPr>
          <p:cNvPr id="29" name="TextBox 28"/>
          <p:cNvSpPr txBox="1"/>
          <p:nvPr/>
        </p:nvSpPr>
        <p:spPr>
          <a:xfrm>
            <a:off x="5652119" y="4069969"/>
            <a:ext cx="131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/>
              <a:t>Base64 </a:t>
            </a:r>
            <a:r>
              <a:rPr lang="ko-KR" altLang="en-US" sz="1200" smtClean="0"/>
              <a:t>디코딩</a:t>
            </a:r>
            <a:endParaRPr lang="ko-KR" alt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5776464" y="4815286"/>
            <a:ext cx="955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파일 보존</a:t>
            </a:r>
            <a:endParaRPr lang="ko-KR" altLang="en-US" sz="1200"/>
          </a:p>
        </p:txBody>
      </p:sp>
      <p:sp>
        <p:nvSpPr>
          <p:cNvPr id="4" name="직사각형 3"/>
          <p:cNvSpPr/>
          <p:nvPr/>
        </p:nvSpPr>
        <p:spPr>
          <a:xfrm>
            <a:off x="1791199" y="5614035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000"/>
              <a:t>http://www.atmarkit.co.jp/fdotnet/special/networkprog/networkprog05.gif</a:t>
            </a:r>
            <a:endParaRPr lang="ko-KR" altLang="en-US" sz="1000"/>
          </a:p>
        </p:txBody>
      </p:sp>
      <p:sp>
        <p:nvSpPr>
          <p:cNvPr id="11" name="TextBox 10"/>
          <p:cNvSpPr txBox="1"/>
          <p:nvPr/>
        </p:nvSpPr>
        <p:spPr>
          <a:xfrm>
            <a:off x="539552" y="6165304"/>
            <a:ext cx="738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바이너리 데이터를 텍스트 데이터로 변환하기 위해 </a:t>
            </a:r>
            <a:r>
              <a:rPr lang="en-US" altLang="ko-KR" smtClean="0"/>
              <a:t>Base64 </a:t>
            </a:r>
            <a:r>
              <a:rPr lang="ko-KR" altLang="en-US" smtClean="0"/>
              <a:t>사용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97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18656"/>
            <a:ext cx="532619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51" y="1822712"/>
            <a:ext cx="572954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85" y="3025049"/>
            <a:ext cx="5314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13" y="3879363"/>
            <a:ext cx="550482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13" y="5517232"/>
            <a:ext cx="346611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2082" y="3027103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(2)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212" y="1416795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(1)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212" y="5363343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(4)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3838936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(3)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404664"/>
            <a:ext cx="7128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/>
              <a:t>Server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4030324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32" y="1340768"/>
            <a:ext cx="702078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31" y="2060848"/>
            <a:ext cx="542023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31" y="3501008"/>
            <a:ext cx="3767800" cy="106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5991" y="206084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(2)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404664"/>
            <a:ext cx="23762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/>
              <a:t>Client</a:t>
            </a:r>
            <a:endParaRPr lang="ko-KR" altLang="en-US" sz="3200" b="1"/>
          </a:p>
        </p:txBody>
      </p:sp>
      <p:sp>
        <p:nvSpPr>
          <p:cNvPr id="7" name="TextBox 6"/>
          <p:cNvSpPr txBox="1"/>
          <p:nvPr/>
        </p:nvSpPr>
        <p:spPr>
          <a:xfrm>
            <a:off x="265991" y="134076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(1)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63888" y="1186879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인스턴스 생성과 </a:t>
            </a:r>
            <a:r>
              <a:rPr lang="en-US" altLang="ko-KR" sz="1400" b="1" smtClean="0"/>
              <a:t>host</a:t>
            </a:r>
            <a:r>
              <a:rPr lang="ko-KR" altLang="en-US" sz="1400" b="1" smtClean="0"/>
              <a:t>에 접속</a:t>
            </a:r>
            <a:endParaRPr lang="ko-KR" altLang="en-US" sz="1400" b="1"/>
          </a:p>
        </p:txBody>
      </p:sp>
      <p:sp>
        <p:nvSpPr>
          <p:cNvPr id="9" name="TextBox 8"/>
          <p:cNvSpPr txBox="1"/>
          <p:nvPr/>
        </p:nvSpPr>
        <p:spPr>
          <a:xfrm>
            <a:off x="265991" y="350100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(3)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5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53" y="1639902"/>
            <a:ext cx="701838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53" y="3212976"/>
            <a:ext cx="707138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8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6408712" cy="423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97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1301</Words>
  <Application>Microsoft Office PowerPoint</Application>
  <PresentationFormat>화면 슬라이드 쇼(4:3)</PresentationFormat>
  <Paragraphs>368</Paragraphs>
  <Slides>46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83</cp:revision>
  <dcterms:created xsi:type="dcterms:W3CDTF">2014-04-14T04:42:22Z</dcterms:created>
  <dcterms:modified xsi:type="dcterms:W3CDTF">2014-07-18T02:26:31Z</dcterms:modified>
</cp:coreProperties>
</file>