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8" r:id="rId5"/>
    <p:sldId id="259" r:id="rId6"/>
    <p:sldId id="260" r:id="rId7"/>
    <p:sldId id="262" r:id="rId8"/>
    <p:sldId id="265" r:id="rId9"/>
    <p:sldId id="266" r:id="rId10"/>
    <p:sldId id="267" r:id="rId11"/>
    <p:sldId id="264"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4AE8C-9854-476C-A8FF-C4E7A2FD303F}">
          <p14:sldIdLst>
            <p14:sldId id="256"/>
          </p14:sldIdLst>
        </p14:section>
        <p14:section name="What is AI" id="{22E613EC-3544-416F-9440-92EBE3268101}">
          <p14:sldIdLst>
            <p14:sldId id="257"/>
            <p14:sldId id="263"/>
          </p14:sldIdLst>
        </p14:section>
        <p14:section name="AI level" id="{2F39D871-4C72-4A02-A47E-4CA4CC7A5F9A}">
          <p14:sldIdLst>
            <p14:sldId id="258"/>
            <p14:sldId id="259"/>
          </p14:sldIdLst>
        </p14:section>
        <p14:section name="AI Use case" id="{0D353AF0-6278-4884-9143-7419C93FB53F}">
          <p14:sldIdLst>
            <p14:sldId id="260"/>
            <p14:sldId id="262"/>
            <p14:sldId id="265"/>
            <p14:sldId id="266"/>
            <p14:sldId id="267"/>
          </p14:sldIdLst>
        </p14:section>
        <p14:section name="Our AI Technology" id="{A5FD027C-F630-4F95-82E8-A79D8974274E}">
          <p14:sldIdLst>
            <p14:sldId id="264"/>
          </p14:sldIdLst>
        </p14:section>
        <p14:section name="Beginer" id="{05F878BF-B41E-4D25-9F8D-A8357BECBD10}">
          <p14:sldIdLst>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7197" autoAdjust="0"/>
  </p:normalViewPr>
  <p:slideViewPr>
    <p:cSldViewPr snapToGrid="0">
      <p:cViewPr varScale="1">
        <p:scale>
          <a:sx n="87" d="100"/>
          <a:sy n="87" d="100"/>
        </p:scale>
        <p:origin x="15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BFFEE-2E6B-4723-9D9B-7338056FD6A5}"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88C1E-52AD-453D-8EBD-D021A96241A9}" type="slidenum">
              <a:rPr lang="en-US" smtClean="0"/>
              <a:t>‹#›</a:t>
            </a:fld>
            <a:endParaRPr lang="en-US"/>
          </a:p>
        </p:txBody>
      </p:sp>
    </p:spTree>
    <p:extLst>
      <p:ext uri="{BB962C8B-B14F-4D97-AF65-F5344CB8AC3E}">
        <p14:creationId xmlns:p14="http://schemas.microsoft.com/office/powerpoint/2010/main" val="344314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bm.com/topics/machine-learn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ibm.com/topics/deep-learn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ltalogix.blog/en/2021/10/07/data-science-how-to-transform-data-into-business-valu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ltalogix.blog/en/2021/04/20/can-artificial-intelligence-see-think-and-act-it-depen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linkedin.com/pulse/teslas-use-ai-revolutionary-approach-car-technology-alexander-stah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fool.com/investing/2023/04/28/why-nvidias-ai-technology-is-essential-for-the-aut/" TargetMode="External"/><Relationship Id="rId5" Type="http://schemas.openxmlformats.org/officeDocument/2006/relationships/hyperlink" Target="https://support.google.com/waymo/answer/9190838?hl=en#:~:text=The%20Waymo%20Driver%20uses%20all,to%20continuously%20improve%20its%20performance." TargetMode="External"/><Relationship Id="rId4" Type="http://schemas.openxmlformats.org/officeDocument/2006/relationships/hyperlink" Target="https://www.press.bmwgroup.com/global/article/detail/T0298650EN/fast-efficient-reliable:-artificial-intelligence-in-bmw-group-production?language=e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inkedin.com/pulse/teslas-use-ai-revolutionary-approach-car-technology-alexander-stah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fool.com/investing/2023/04/28/why-nvidias-ai-technology-is-essential-for-the-aut/" TargetMode="External"/><Relationship Id="rId5" Type="http://schemas.openxmlformats.org/officeDocument/2006/relationships/hyperlink" Target="https://support.google.com/waymo/answer/9190838?hl=en#:~:text=The%20Waymo%20Driver%20uses%20all,to%20continuously%20improve%20its%20performance." TargetMode="External"/><Relationship Id="rId4" Type="http://schemas.openxmlformats.org/officeDocument/2006/relationships/hyperlink" Target="https://www.press.bmwgroup.com/global/article/detail/T0298650EN/fast-efficient-reliable:-artificial-intelligence-in-bmw-group-production?language=e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a:solidFill>
                  <a:srgbClr val="4258C0"/>
                </a:solidFill>
                <a:effectLst/>
                <a:latin typeface="museo-sans"/>
              </a:rPr>
              <a:t>AI is a broad area of computer science. </a:t>
            </a:r>
            <a:r>
              <a:rPr lang="en-US">
                <a:effectLst/>
                <a:latin typeface="inherit"/>
              </a:rPr>
              <a:t>On its own or combined with other technologies (e.g., sensors, geolocation, robotics) AI can perform tasks that would otherwise require human intelligence or intervention. Digital assistants, GPS guidance, autonomous vehicles, and generative AI tools (like Open AI's Chat GPT) are just a few examples of AI in the daily news and our daily lives.</a:t>
            </a:r>
          </a:p>
          <a:p>
            <a:pPr fontAlgn="base"/>
            <a:r>
              <a:rPr lang="en-US">
                <a:effectLst/>
                <a:latin typeface="inherit"/>
              </a:rPr>
              <a:t>As a field of computer science, artificial intelligence encompasses (and is often mentioned together with) </a:t>
            </a:r>
            <a:r>
              <a:rPr lang="en-US" u="none" strike="noStrike">
                <a:solidFill>
                  <a:srgbClr val="0062FE"/>
                </a:solidFill>
                <a:effectLst/>
                <a:latin typeface="inherit"/>
                <a:hlinkClick r:id="rId3"/>
              </a:rPr>
              <a:t>machine learning</a:t>
            </a:r>
            <a:r>
              <a:rPr lang="en-US">
                <a:effectLst/>
                <a:latin typeface="inherit"/>
              </a:rPr>
              <a:t> and </a:t>
            </a:r>
            <a:r>
              <a:rPr lang="en-US" u="none" strike="noStrike">
                <a:solidFill>
                  <a:srgbClr val="0062FE"/>
                </a:solidFill>
                <a:effectLst/>
                <a:latin typeface="inherit"/>
                <a:hlinkClick r:id="rId4"/>
              </a:rPr>
              <a:t>deep learning</a:t>
            </a:r>
            <a:r>
              <a:rPr lang="en-US">
                <a:effectLst/>
                <a:latin typeface="inherit"/>
              </a:rPr>
              <a:t>. These disciplines involve the development of AI algorithms, modeled after the decision-making processes of the human brain, that can ‘learn’ from available data and make increasingly more accurate classifications or predictions over time.</a:t>
            </a:r>
          </a:p>
          <a:p>
            <a:pPr fontAlgn="base"/>
            <a:r>
              <a:rPr lang="en-US">
                <a:effectLst/>
                <a:latin typeface="inherit"/>
              </a:rPr>
              <a:t>Artificial intelligence has gone through many cycles of hype, but even to skeptics, the release of ChatGPT seems to mark a turning point. The last time generative AI loomed this large, the breakthroughs were in computer vision, but now the leap forward is in natural language processing (NLP). Today, generative AI can learn and synthesize not just human language but other data types including images, video, software code, and even molecular structures.</a:t>
            </a:r>
          </a:p>
          <a:p>
            <a:pPr fontAlgn="base"/>
            <a:r>
              <a:rPr lang="en-US">
                <a:effectLst/>
                <a:latin typeface="inherit"/>
              </a:rPr>
              <a:t>Applications for AI are growing every day.</a:t>
            </a:r>
            <a:br>
              <a:rPr lang="en-US" b="0" i="0">
                <a:solidFill>
                  <a:srgbClr val="161616"/>
                </a:solidFill>
                <a:effectLst/>
                <a:latin typeface="IBM Plex Sans" panose="020B0503050203000203" pitchFamily="34" charset="0"/>
              </a:rPr>
            </a:b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2</a:t>
            </a:fld>
            <a:endParaRPr lang="en-US"/>
          </a:p>
        </p:txBody>
      </p:sp>
    </p:spTree>
    <p:extLst>
      <p:ext uri="{BB962C8B-B14F-4D97-AF65-F5344CB8AC3E}">
        <p14:creationId xmlns:p14="http://schemas.microsoft.com/office/powerpoint/2010/main" val="1966427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11</a:t>
            </a:fld>
            <a:endParaRPr lang="en-US"/>
          </a:p>
        </p:txBody>
      </p:sp>
    </p:spTree>
    <p:extLst>
      <p:ext uri="{BB962C8B-B14F-4D97-AF65-F5344CB8AC3E}">
        <p14:creationId xmlns:p14="http://schemas.microsoft.com/office/powerpoint/2010/main" val="191685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3</a:t>
            </a:fld>
            <a:endParaRPr lang="en-US"/>
          </a:p>
        </p:txBody>
      </p:sp>
    </p:spTree>
    <p:extLst>
      <p:ext uri="{BB962C8B-B14F-4D97-AF65-F5344CB8AC3E}">
        <p14:creationId xmlns:p14="http://schemas.microsoft.com/office/powerpoint/2010/main" val="205375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i="0">
                <a:solidFill>
                  <a:srgbClr val="494949"/>
                </a:solidFill>
                <a:effectLst/>
                <a:latin typeface="Montserrat" panose="020F0502020204030204" pitchFamily="2" charset="0"/>
              </a:rPr>
              <a:t>Artificial Narrow Intelligence</a:t>
            </a:r>
            <a:r>
              <a:rPr lang="en-US" b="0" i="0">
                <a:solidFill>
                  <a:srgbClr val="494949"/>
                </a:solidFill>
                <a:effectLst/>
                <a:latin typeface="Montserrat" panose="020F0502020204030204" pitchFamily="2" charset="0"/>
              </a:rPr>
              <a:t> (</a:t>
            </a:r>
            <a:r>
              <a:rPr lang="en-US" b="1" i="0">
                <a:solidFill>
                  <a:srgbClr val="494949"/>
                </a:solidFill>
                <a:effectLst/>
                <a:latin typeface="Montserrat" panose="020F0502020204030204" pitchFamily="2" charset="0"/>
              </a:rPr>
              <a:t>ANI</a:t>
            </a:r>
            <a:r>
              <a:rPr lang="en-US" b="0" i="0">
                <a:solidFill>
                  <a:srgbClr val="494949"/>
                </a:solidFill>
                <a:effectLst/>
                <a:latin typeface="Montserrat" panose="020F0502020204030204" pitchFamily="2" charset="0"/>
              </a:rPr>
              <a:t>) is the current predominant form of AI, adopted in applications on </a:t>
            </a:r>
            <a:r>
              <a:rPr lang="en-US" b="1" i="0">
                <a:solidFill>
                  <a:srgbClr val="494949"/>
                </a:solidFill>
                <a:effectLst/>
                <a:latin typeface="Montserrat" panose="020F0502020204030204" pitchFamily="2" charset="0"/>
              </a:rPr>
              <a:t>mobile phones</a:t>
            </a:r>
            <a:r>
              <a:rPr lang="en-US" b="0" i="0">
                <a:solidFill>
                  <a:srgbClr val="494949"/>
                </a:solidFill>
                <a:effectLst/>
                <a:latin typeface="Montserrat" panose="020F0502020204030204" pitchFamily="2" charset="0"/>
              </a:rPr>
              <a:t>, the </a:t>
            </a:r>
            <a:r>
              <a:rPr lang="en-US" b="1" i="0">
                <a:solidFill>
                  <a:srgbClr val="494949"/>
                </a:solidFill>
                <a:effectLst/>
                <a:latin typeface="Montserrat" panose="020F0502020204030204" pitchFamily="2" charset="0"/>
              </a:rPr>
              <a:t>Internet</a:t>
            </a:r>
            <a:r>
              <a:rPr lang="en-US" b="0" i="0">
                <a:solidFill>
                  <a:srgbClr val="494949"/>
                </a:solidFill>
                <a:effectLst/>
                <a:latin typeface="Montserrat" panose="020F0502020204030204" pitchFamily="2" charset="0"/>
              </a:rPr>
              <a:t>, and </a:t>
            </a:r>
            <a:r>
              <a:rPr lang="en-US" b="1" i="0" u="none" strike="noStrike">
                <a:solidFill>
                  <a:srgbClr val="399CF3"/>
                </a:solidFill>
                <a:effectLst/>
                <a:latin typeface="Montserrat" panose="020F0502020204030204" pitchFamily="2" charset="0"/>
                <a:hlinkClick r:id="rId3"/>
              </a:rPr>
              <a:t>big data analysis</a:t>
            </a:r>
            <a:r>
              <a:rPr lang="en-US" b="0" i="0">
                <a:solidFill>
                  <a:srgbClr val="494949"/>
                </a:solidFill>
                <a:effectLst/>
                <a:latin typeface="Montserrat" panose="020F0502020204030204" pitchFamily="2" charset="0"/>
              </a:rPr>
              <a:t>. Is designed it for a single task, hence its name, and because of this specificity is also called ‘</a:t>
            </a:r>
            <a:r>
              <a:rPr lang="en-US" b="1" i="0">
                <a:solidFill>
                  <a:srgbClr val="494949"/>
                </a:solidFill>
                <a:effectLst/>
                <a:latin typeface="Montserrat" panose="020F0502020204030204" pitchFamily="2" charset="0"/>
              </a:rPr>
              <a:t>weak AI</a:t>
            </a:r>
            <a:r>
              <a:rPr lang="en-US" b="0" i="0">
                <a:solidFill>
                  <a:srgbClr val="494949"/>
                </a:solidFill>
                <a:effectLst/>
                <a:latin typeface="Montserrat" panose="020F0502020204030204" pitchFamily="2" charset="0"/>
              </a:rPr>
              <a:t>‘. This allows it to focus on a task or set of tasks and further optimize its operation.</a:t>
            </a:r>
          </a:p>
          <a:p>
            <a:pPr fontAlgn="base"/>
            <a:endParaRPr lang="en-US" b="0" i="0">
              <a:solidFill>
                <a:srgbClr val="494949"/>
              </a:solidFill>
              <a:effectLst/>
              <a:latin typeface="Montserrat" panose="020F0502020204030204" pitchFamily="2" charset="0"/>
            </a:endParaRPr>
          </a:p>
          <a:p>
            <a:pPr fontAlgn="base"/>
            <a:r>
              <a:rPr lang="en-US" b="0" i="0">
                <a:solidFill>
                  <a:srgbClr val="494949"/>
                </a:solidFill>
                <a:effectLst/>
                <a:latin typeface="Montserrat" panose="00000500000000000000" pitchFamily="2" charset="0"/>
              </a:rPr>
              <a:t>Narrow AI is what Artificial Intelligence is today, but </a:t>
            </a:r>
            <a:r>
              <a:rPr lang="en-US" b="1" i="0">
                <a:solidFill>
                  <a:srgbClr val="494949"/>
                </a:solidFill>
                <a:effectLst/>
                <a:latin typeface="Montserrat" panose="00000500000000000000" pitchFamily="2" charset="0"/>
              </a:rPr>
              <a:t>General AI</a:t>
            </a:r>
            <a:r>
              <a:rPr lang="en-US" b="0" i="0">
                <a:solidFill>
                  <a:srgbClr val="494949"/>
                </a:solidFill>
                <a:effectLst/>
                <a:latin typeface="Montserrat" panose="00000500000000000000" pitchFamily="2" charset="0"/>
              </a:rPr>
              <a:t> represents the future of AI. Also known as </a:t>
            </a:r>
            <a:r>
              <a:rPr lang="en-US" b="1" i="0">
                <a:solidFill>
                  <a:srgbClr val="494949"/>
                </a:solidFill>
                <a:effectLst/>
                <a:latin typeface="Montserrat" panose="00000500000000000000" pitchFamily="2" charset="0"/>
              </a:rPr>
              <a:t>Artificial General Intelligence</a:t>
            </a:r>
            <a:r>
              <a:rPr lang="en-US" b="0" i="0">
                <a:solidFill>
                  <a:srgbClr val="494949"/>
                </a:solidFill>
                <a:effectLst/>
                <a:latin typeface="Montserrat" panose="00000500000000000000" pitchFamily="2" charset="0"/>
              </a:rPr>
              <a:t> (</a:t>
            </a:r>
            <a:r>
              <a:rPr lang="en-US" b="1" i="0">
                <a:solidFill>
                  <a:srgbClr val="494949"/>
                </a:solidFill>
                <a:effectLst/>
                <a:latin typeface="Montserrat" panose="00000500000000000000" pitchFamily="2" charset="0"/>
              </a:rPr>
              <a:t>AGI</a:t>
            </a:r>
            <a:r>
              <a:rPr lang="en-US" b="0" i="0">
                <a:solidFill>
                  <a:srgbClr val="494949"/>
                </a:solidFill>
                <a:effectLst/>
                <a:latin typeface="Montserrat" panose="00000500000000000000" pitchFamily="2" charset="0"/>
              </a:rPr>
              <a:t>) or</a:t>
            </a:r>
            <a:r>
              <a:rPr lang="en-US" b="1" i="0">
                <a:solidFill>
                  <a:srgbClr val="494949"/>
                </a:solidFill>
                <a:effectLst/>
                <a:latin typeface="Montserrat" panose="00000500000000000000" pitchFamily="2" charset="0"/>
              </a:rPr>
              <a:t> Strong Intelligence</a:t>
            </a:r>
            <a:r>
              <a:rPr lang="en-US" b="0" i="0">
                <a:solidFill>
                  <a:srgbClr val="494949"/>
                </a:solidFill>
                <a:effectLst/>
                <a:latin typeface="Montserrat" panose="00000500000000000000" pitchFamily="2" charset="0"/>
              </a:rPr>
              <a:t>, General AI could be able to </a:t>
            </a:r>
            <a:r>
              <a:rPr lang="en-US" b="1" i="0" u="none" strike="noStrike">
                <a:solidFill>
                  <a:srgbClr val="399CF3"/>
                </a:solidFill>
                <a:effectLst/>
                <a:latin typeface="Montserrat" panose="00000500000000000000" pitchFamily="2" charset="0"/>
                <a:hlinkClick r:id="rId4"/>
              </a:rPr>
              <a:t>think</a:t>
            </a:r>
            <a:r>
              <a:rPr lang="en-US" b="0" i="0" u="none" strike="noStrike">
                <a:solidFill>
                  <a:srgbClr val="399CF3"/>
                </a:solidFill>
                <a:effectLst/>
                <a:latin typeface="Montserrat" panose="00000500000000000000" pitchFamily="2" charset="0"/>
                <a:hlinkClick r:id="rId4"/>
              </a:rPr>
              <a:t> </a:t>
            </a:r>
            <a:r>
              <a:rPr lang="en-US" b="0" i="0">
                <a:solidFill>
                  <a:srgbClr val="494949"/>
                </a:solidFill>
                <a:effectLst/>
                <a:latin typeface="Montserrat" panose="00000500000000000000" pitchFamily="2" charset="0"/>
              </a:rPr>
              <a:t>and </a:t>
            </a:r>
            <a:r>
              <a:rPr lang="en-US" b="1" i="0">
                <a:solidFill>
                  <a:srgbClr val="494949"/>
                </a:solidFill>
                <a:effectLst/>
                <a:latin typeface="Montserrat" panose="00000500000000000000" pitchFamily="2" charset="0"/>
              </a:rPr>
              <a:t>function</a:t>
            </a:r>
            <a:r>
              <a:rPr lang="en-US" b="0" i="0">
                <a:solidFill>
                  <a:srgbClr val="494949"/>
                </a:solidFill>
                <a:effectLst/>
                <a:latin typeface="Montserrat" panose="00000500000000000000" pitchFamily="2" charset="0"/>
              </a:rPr>
              <a:t> like humans, including perceptual tasks such as vision and language processing, as well as cognitive tasks such as processing, contextual understanding, and general thinking. Narrow AI is created to perform specific tasks, but general AI could be </a:t>
            </a:r>
            <a:r>
              <a:rPr lang="en-US" b="1" i="0">
                <a:solidFill>
                  <a:srgbClr val="494949"/>
                </a:solidFill>
                <a:effectLst/>
                <a:latin typeface="Montserrat" panose="00000500000000000000" pitchFamily="2" charset="0"/>
              </a:rPr>
              <a:t>broad</a:t>
            </a:r>
            <a:r>
              <a:rPr lang="en-US" b="0" i="0">
                <a:solidFill>
                  <a:srgbClr val="494949"/>
                </a:solidFill>
                <a:effectLst/>
                <a:latin typeface="Montserrat" panose="00000500000000000000" pitchFamily="2" charset="0"/>
              </a:rPr>
              <a:t> and </a:t>
            </a:r>
            <a:r>
              <a:rPr lang="en-US" b="1" i="0">
                <a:solidFill>
                  <a:srgbClr val="494949"/>
                </a:solidFill>
                <a:effectLst/>
                <a:latin typeface="Montserrat" panose="00000500000000000000" pitchFamily="2" charset="0"/>
              </a:rPr>
              <a:t>adaptable</a:t>
            </a:r>
            <a:r>
              <a:rPr lang="en-US" b="0" i="0">
                <a:solidFill>
                  <a:srgbClr val="494949"/>
                </a:solidFill>
                <a:effectLst/>
                <a:latin typeface="Montserrat" panose="00000500000000000000" pitchFamily="2" charset="0"/>
              </a:rPr>
              <a:t>.</a:t>
            </a:r>
            <a:endParaRPr lang="en-US" b="0" i="0">
              <a:solidFill>
                <a:srgbClr val="494949"/>
              </a:solidFill>
              <a:effectLst/>
              <a:latin typeface="Montserrat" panose="020F0502020204030204" pitchFamily="2" charset="0"/>
            </a:endParaRPr>
          </a:p>
          <a:p>
            <a:pPr fontAlgn="base"/>
            <a:endParaRPr lang="en-US" b="1" i="0">
              <a:solidFill>
                <a:srgbClr val="494949"/>
              </a:solidFill>
              <a:effectLst/>
              <a:latin typeface="Montserrat" panose="00000500000000000000" pitchFamily="2" charset="0"/>
            </a:endParaRPr>
          </a:p>
          <a:p>
            <a:pPr fontAlgn="base"/>
            <a:r>
              <a:rPr lang="en-US" b="1" i="0">
                <a:solidFill>
                  <a:srgbClr val="494949"/>
                </a:solidFill>
                <a:effectLst/>
                <a:latin typeface="Montserrat" panose="00000500000000000000" pitchFamily="2" charset="0"/>
              </a:rPr>
              <a:t>ASI</a:t>
            </a:r>
            <a:r>
              <a:rPr lang="en-US" b="0" i="0">
                <a:solidFill>
                  <a:srgbClr val="494949"/>
                </a:solidFill>
                <a:effectLst/>
                <a:latin typeface="Montserrat" panose="00000500000000000000" pitchFamily="2" charset="0"/>
              </a:rPr>
              <a:t>, or </a:t>
            </a:r>
            <a:r>
              <a:rPr lang="en-US" b="1" i="0">
                <a:solidFill>
                  <a:srgbClr val="494949"/>
                </a:solidFill>
                <a:effectLst/>
                <a:latin typeface="Montserrat" panose="00000500000000000000" pitchFamily="2" charset="0"/>
              </a:rPr>
              <a:t>Artificial Super Intelligence</a:t>
            </a:r>
            <a:r>
              <a:rPr lang="en-US" b="0" i="0">
                <a:solidFill>
                  <a:srgbClr val="494949"/>
                </a:solidFill>
                <a:effectLst/>
                <a:latin typeface="Montserrat" panose="00000500000000000000" pitchFamily="2" charset="0"/>
              </a:rPr>
              <a:t>, would represent the pinnacle of Artificial Intelligence and would surpass human cognition in every way. Although still a theory, experts agree that ASI could result from the </a:t>
            </a:r>
            <a:r>
              <a:rPr lang="en-US" b="1" i="0">
                <a:solidFill>
                  <a:srgbClr val="494949"/>
                </a:solidFill>
                <a:effectLst/>
                <a:latin typeface="Montserrat" panose="00000500000000000000" pitchFamily="2" charset="0"/>
              </a:rPr>
              <a:t>explosion</a:t>
            </a:r>
            <a:r>
              <a:rPr lang="en-US" b="0" i="0">
                <a:solidFill>
                  <a:srgbClr val="494949"/>
                </a:solidFill>
                <a:effectLst/>
                <a:latin typeface="Montserrat" panose="00000500000000000000" pitchFamily="2" charset="0"/>
              </a:rPr>
              <a:t> of Artificial Intelligence, i.e. an </a:t>
            </a:r>
            <a:r>
              <a:rPr lang="en-US" b="1" i="0">
                <a:solidFill>
                  <a:srgbClr val="494949"/>
                </a:solidFill>
                <a:effectLst/>
                <a:latin typeface="Montserrat" panose="00000500000000000000" pitchFamily="2" charset="0"/>
              </a:rPr>
              <a:t>exponential growth of AI algorithms</a:t>
            </a:r>
            <a:r>
              <a:rPr lang="en-US" b="0" i="0">
                <a:solidFill>
                  <a:srgbClr val="494949"/>
                </a:solidFill>
                <a:effectLst/>
                <a:latin typeface="Montserrat" panose="00000500000000000000" pitchFamily="2" charset="0"/>
              </a:rPr>
              <a:t>.</a:t>
            </a:r>
            <a:br>
              <a:rPr lang="en-US" b="0" i="0">
                <a:solidFill>
                  <a:srgbClr val="161616"/>
                </a:solidFill>
                <a:effectLst/>
                <a:latin typeface="IBM Plex Sans" panose="020B0503050203000203" pitchFamily="34" charset="0"/>
              </a:rPr>
            </a:b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4</a:t>
            </a:fld>
            <a:endParaRPr lang="en-US"/>
          </a:p>
        </p:txBody>
      </p:sp>
    </p:spTree>
    <p:extLst>
      <p:ext uri="{BB962C8B-B14F-4D97-AF65-F5344CB8AC3E}">
        <p14:creationId xmlns:p14="http://schemas.microsoft.com/office/powerpoint/2010/main" val="287566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r>
              <a:rPr lang="en-US" b="0" i="0">
                <a:solidFill>
                  <a:srgbClr val="161616"/>
                </a:solidFill>
                <a:effectLst/>
                <a:latin typeface="IBM Plex Sans" panose="020B0503050203000203" pitchFamily="34" charset="0"/>
              </a:rPr>
            </a:b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5</a:t>
            </a:fld>
            <a:endParaRPr lang="en-US"/>
          </a:p>
        </p:txBody>
      </p:sp>
    </p:spTree>
    <p:extLst>
      <p:ext uri="{BB962C8B-B14F-4D97-AF65-F5344CB8AC3E}">
        <p14:creationId xmlns:p14="http://schemas.microsoft.com/office/powerpoint/2010/main" val="370679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b="0" i="0">
                <a:solidFill>
                  <a:srgbClr val="161616"/>
                </a:solidFill>
                <a:effectLst/>
                <a:latin typeface="IBM Plex Sans" panose="020B0503050203000203" pitchFamily="34" charset="0"/>
              </a:rPr>
            </a:br>
            <a:r>
              <a:rPr lang="en-US" b="0" i="0" u="sng" strike="noStrike">
                <a:solidFill>
                  <a:srgbClr val="83BBF7"/>
                </a:solidFill>
                <a:effectLst/>
                <a:latin typeface="Graphik-Regular"/>
                <a:hlinkClick r:id="rId3"/>
              </a:rPr>
              <a:t>Tesla</a:t>
            </a:r>
            <a:r>
              <a:rPr lang="en-US" b="0" i="0">
                <a:solidFill>
                  <a:srgbClr val="67788A"/>
                </a:solidFill>
                <a:effectLst/>
                <a:latin typeface="Graphik-Regular"/>
              </a:rPr>
              <a:t> has become almost synonymous with the modern electric vehicle. Still, it’s their use of AI that truly sets them apart. How? By integrating advanced AI, Tesla has elevated autonomous driving to new heights. The AI used in Tesla’s fleet isn’t just about navigating from point A to B; it’s about understanding and reacting to dynamic road conditions in real time, making split-second decisions for safety and efficiency. Why is this important? For businesses in the automotive sector, Tesla’s model showcases the potential of AI to not only enhance driver experience but also to push the boundaries of what we consider possible in vehicle autonomy.</a:t>
            </a:r>
          </a:p>
          <a:p>
            <a:br>
              <a:rPr lang="en-US"/>
            </a:br>
            <a:r>
              <a:rPr lang="en-US" b="0" i="0" u="sng" strike="noStrike">
                <a:solidFill>
                  <a:srgbClr val="83BBF7"/>
                </a:solidFill>
                <a:effectLst/>
                <a:latin typeface="Graphik-Regular"/>
                <a:hlinkClick r:id="rId4"/>
              </a:rPr>
              <a:t>BMW’s</a:t>
            </a:r>
            <a:r>
              <a:rPr lang="en-US" b="0" i="0">
                <a:solidFill>
                  <a:srgbClr val="67788A"/>
                </a:solidFill>
                <a:effectLst/>
                <a:latin typeface="Graphik-Regular"/>
              </a:rPr>
              <a:t> approach demonstrates the versatility of AI applications in the automotive industry. By embedding approximately 400 AI applications, BMW has streamlined everything from the initial concept of a vehicle to its energy consumption</a:t>
            </a:r>
          </a:p>
          <a:p>
            <a:r>
              <a:rPr lang="en-US" b="0" i="0" u="sng" strike="noStrike">
                <a:solidFill>
                  <a:srgbClr val="83BBF7"/>
                </a:solidFill>
                <a:effectLst/>
                <a:latin typeface="Graphik-Regular"/>
                <a:hlinkClick r:id="rId5"/>
              </a:rPr>
              <a:t>Waymo</a:t>
            </a:r>
            <a:r>
              <a:rPr lang="en-US" b="0" i="0">
                <a:solidFill>
                  <a:srgbClr val="67788A"/>
                </a:solidFill>
                <a:effectLst/>
                <a:latin typeface="Graphik-Regular"/>
              </a:rPr>
              <a:t> stands out for its commitment to AI-driven autonomous driving technologies. Their use of AI extends beyond passenger vehicles to include delivery vans, taxis, and tractor-trailers</a:t>
            </a:r>
          </a:p>
          <a:p>
            <a:r>
              <a:rPr lang="en-US" b="0" i="0" u="sng" strike="noStrike">
                <a:solidFill>
                  <a:srgbClr val="83BBF7"/>
                </a:solidFill>
                <a:effectLst/>
                <a:latin typeface="Graphik-Regular"/>
                <a:hlinkClick r:id="rId6"/>
              </a:rPr>
              <a:t>Nvidia’s </a:t>
            </a:r>
            <a:r>
              <a:rPr lang="en-US" b="0" i="0">
                <a:solidFill>
                  <a:srgbClr val="67788A"/>
                </a:solidFill>
                <a:effectLst/>
                <a:latin typeface="Graphik-Regular"/>
              </a:rPr>
              <a:t>role in the automotive AI revolution is pivotal. They specialize in processing complex sensor data, a fundamental aspect of autonomous vehicle technology. This involves interpreting input from various sensors and cameras, allowing vehicles to ‘understand’ their surroundings</a:t>
            </a: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6</a:t>
            </a:fld>
            <a:endParaRPr lang="en-US"/>
          </a:p>
        </p:txBody>
      </p:sp>
    </p:spTree>
    <p:extLst>
      <p:ext uri="{BB962C8B-B14F-4D97-AF65-F5344CB8AC3E}">
        <p14:creationId xmlns:p14="http://schemas.microsoft.com/office/powerpoint/2010/main" val="252581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r>
              <a:rPr lang="en-US" b="0" i="0">
                <a:solidFill>
                  <a:srgbClr val="161616"/>
                </a:solidFill>
                <a:effectLst/>
                <a:latin typeface="IBM Plex Sans" panose="020B0503050203000203" pitchFamily="34" charset="0"/>
              </a:rPr>
            </a:b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7</a:t>
            </a:fld>
            <a:endParaRPr lang="en-US"/>
          </a:p>
        </p:txBody>
      </p:sp>
    </p:spTree>
    <p:extLst>
      <p:ext uri="{BB962C8B-B14F-4D97-AF65-F5344CB8AC3E}">
        <p14:creationId xmlns:p14="http://schemas.microsoft.com/office/powerpoint/2010/main" val="134835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r>
              <a:rPr lang="en-US" b="0" i="0">
                <a:solidFill>
                  <a:srgbClr val="161616"/>
                </a:solidFill>
                <a:effectLst/>
                <a:latin typeface="IBM Plex Sans" panose="020B0503050203000203" pitchFamily="34" charset="0"/>
              </a:rPr>
            </a:b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8</a:t>
            </a:fld>
            <a:endParaRPr lang="en-US"/>
          </a:p>
        </p:txBody>
      </p:sp>
    </p:spTree>
    <p:extLst>
      <p:ext uri="{BB962C8B-B14F-4D97-AF65-F5344CB8AC3E}">
        <p14:creationId xmlns:p14="http://schemas.microsoft.com/office/powerpoint/2010/main" val="369247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u="sng" strike="noStrike">
                <a:solidFill>
                  <a:srgbClr val="83BBF7"/>
                </a:solidFill>
                <a:effectLst/>
                <a:latin typeface="Graphik-Regular"/>
                <a:hlinkClick r:id="rId3"/>
              </a:rPr>
              <a:t>Tesla</a:t>
            </a:r>
            <a:r>
              <a:rPr lang="en-US" b="0" i="0">
                <a:solidFill>
                  <a:srgbClr val="67788A"/>
                </a:solidFill>
                <a:effectLst/>
                <a:latin typeface="Graphik-Regular"/>
              </a:rPr>
              <a:t> has become almost synonymous with the modern electric vehicle. Still, it’s their use of AI that truly sets them apart.</a:t>
            </a:r>
            <a:endParaRPr lang="en-US" b="0" i="0" u="sng" strike="noStrike">
              <a:solidFill>
                <a:srgbClr val="83BBF7"/>
              </a:solidFill>
              <a:effectLst/>
              <a:latin typeface="Graphik-Regular"/>
              <a:hlinkClick r:id="rId4"/>
            </a:endParaRPr>
          </a:p>
          <a:p>
            <a:pPr fontAlgn="base"/>
            <a:endParaRPr lang="en-US" b="0" i="0" u="sng" strike="noStrike">
              <a:solidFill>
                <a:srgbClr val="83BBF7"/>
              </a:solidFill>
              <a:effectLst/>
              <a:latin typeface="Graphik-Regular"/>
              <a:hlinkClick r:id="rId4"/>
            </a:endParaRPr>
          </a:p>
          <a:p>
            <a:pPr fontAlgn="base"/>
            <a:r>
              <a:rPr lang="en-US" b="0" i="0" u="sng" strike="noStrike">
                <a:solidFill>
                  <a:srgbClr val="83BBF7"/>
                </a:solidFill>
                <a:effectLst/>
                <a:latin typeface="Graphik-Regular"/>
                <a:hlinkClick r:id="rId4"/>
              </a:rPr>
              <a:t>BMW’s</a:t>
            </a:r>
            <a:r>
              <a:rPr lang="en-US" b="0" i="0">
                <a:solidFill>
                  <a:srgbClr val="67788A"/>
                </a:solidFill>
                <a:effectLst/>
                <a:latin typeface="Graphik-Regular"/>
              </a:rPr>
              <a:t> approach demonstrates the versatility of AI applications in the automotive industry. By embedding approximately 400 AI applications, BMW has streamlined everything from the initial concept of a vehicle to its energy consumption.</a:t>
            </a:r>
            <a:endParaRPr lang="en-US" b="0" i="0" u="sng" strike="noStrike">
              <a:solidFill>
                <a:srgbClr val="83BBF7"/>
              </a:solidFill>
              <a:effectLst/>
              <a:latin typeface="Graphik-Regular"/>
              <a:hlinkClick r:id="rId5"/>
            </a:endParaRPr>
          </a:p>
          <a:p>
            <a:pPr fontAlgn="base"/>
            <a:r>
              <a:rPr lang="en-US" b="0" i="0" u="sng" strike="noStrike">
                <a:solidFill>
                  <a:srgbClr val="83BBF7"/>
                </a:solidFill>
                <a:effectLst/>
                <a:latin typeface="Graphik-Regular"/>
                <a:hlinkClick r:id="rId5"/>
              </a:rPr>
              <a:t>Waymo</a:t>
            </a:r>
            <a:r>
              <a:rPr lang="en-US" b="0" i="0">
                <a:solidFill>
                  <a:srgbClr val="67788A"/>
                </a:solidFill>
                <a:effectLst/>
                <a:latin typeface="Graphik-Regular"/>
              </a:rPr>
              <a:t> stands out for its commitment to AI-driven autonomous driving technologies. Their use of AI extends beyond passenger vehicles to include delivery vans, taxis, and tractor-trailers</a:t>
            </a:r>
            <a:br>
              <a:rPr lang="en-US" b="0" i="0">
                <a:solidFill>
                  <a:srgbClr val="161616"/>
                </a:solidFill>
                <a:effectLst/>
                <a:latin typeface="IBM Plex Sans" panose="020B0503050203000203" pitchFamily="34" charset="0"/>
              </a:rPr>
            </a:br>
            <a:endParaRPr lang="en-US" b="0" i="0">
              <a:solidFill>
                <a:srgbClr val="161616"/>
              </a:solidFill>
              <a:effectLst/>
              <a:latin typeface="IBM Plex Sans" panose="020B0503050203000203" pitchFamily="34" charset="0"/>
            </a:endParaRPr>
          </a:p>
          <a:p>
            <a:pPr fontAlgn="base"/>
            <a:r>
              <a:rPr lang="en-US" b="0" i="0" u="sng" strike="noStrike">
                <a:solidFill>
                  <a:srgbClr val="83BBF7"/>
                </a:solidFill>
                <a:effectLst/>
                <a:latin typeface="Graphik-Regular"/>
                <a:hlinkClick r:id="rId6"/>
              </a:rPr>
              <a:t>Nvidia’s </a:t>
            </a:r>
            <a:r>
              <a:rPr lang="en-US" b="0" i="0">
                <a:solidFill>
                  <a:srgbClr val="67788A"/>
                </a:solidFill>
                <a:effectLst/>
                <a:latin typeface="Graphik-Regular"/>
              </a:rPr>
              <a:t>role in the automotive AI revolution is pivotal. They specialize in processing complex sensor data, a fundamental aspect of autonomous vehicle technology. This involves interpreting input from various sensors and cameras, allowing vehicles to ‘understand’ their surroundings</a:t>
            </a:r>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9</a:t>
            </a:fld>
            <a:endParaRPr lang="en-US"/>
          </a:p>
        </p:txBody>
      </p:sp>
    </p:spTree>
    <p:extLst>
      <p:ext uri="{BB962C8B-B14F-4D97-AF65-F5344CB8AC3E}">
        <p14:creationId xmlns:p14="http://schemas.microsoft.com/office/powerpoint/2010/main" val="1022892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p>
        </p:txBody>
      </p:sp>
      <p:sp>
        <p:nvSpPr>
          <p:cNvPr id="4" name="Slide Number Placeholder 3"/>
          <p:cNvSpPr>
            <a:spLocks noGrp="1"/>
          </p:cNvSpPr>
          <p:nvPr>
            <p:ph type="sldNum" sz="quarter" idx="5"/>
          </p:nvPr>
        </p:nvSpPr>
        <p:spPr/>
        <p:txBody>
          <a:bodyPr/>
          <a:lstStyle/>
          <a:p>
            <a:fld id="{69B88C1E-52AD-453D-8EBD-D021A96241A9}" type="slidenum">
              <a:rPr lang="en-US" smtClean="0"/>
              <a:t>10</a:t>
            </a:fld>
            <a:endParaRPr lang="en-US"/>
          </a:p>
        </p:txBody>
      </p:sp>
    </p:spTree>
    <p:extLst>
      <p:ext uri="{BB962C8B-B14F-4D97-AF65-F5344CB8AC3E}">
        <p14:creationId xmlns:p14="http://schemas.microsoft.com/office/powerpoint/2010/main" val="408351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BC19-B142-D066-A634-76A5C6264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0D8BA-4538-ED2F-2D5F-8FB465D4E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A4F69-23E6-C247-C47C-5AB58694AFF3}"/>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2BBAE659-0766-1A3A-F494-07B5AFC70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8726-E18D-815C-B88A-380EC65EB868}"/>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2456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A49-D2B4-A948-C705-802F1A55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3C69B-39BB-37B0-CB22-64E330C1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1936-0ACD-7EAB-F66F-227FC6DF1E22}"/>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5C49B6C4-8E73-1508-C082-7BB453579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45EAA-6F62-2ACD-B10F-1B8B84E4DFC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577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8397-123C-2B5E-7FA5-FBFB02CF2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CF3C5-2463-6A84-28F1-A23BC0DF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D2DE-4B5B-3103-D494-6B56A89C2719}"/>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CCDD286A-1025-0B5C-9E68-B01A3FA28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49FA9-E6B5-9CC7-BBFC-BF943559E00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73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E5-00AF-E87B-DF7F-4C33DFBE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4E916-254A-F6F0-3922-7B4D43667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21F84-9BCB-7D39-EF50-24EA1088A612}"/>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F6F29249-6F0E-8D62-983B-7FBC14B9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9DBC2-8D4A-ABB0-2790-C9363500E785}"/>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6481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C3A-2EA3-BB0B-7E1F-8A20470C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8D18D-648F-59FA-2032-0037648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B181F-981A-759C-552B-C3FB5B60BDC1}"/>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FAA14677-0F31-0262-46E2-856F8EE9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AB7E-1E66-8B25-618C-C63EA9A2D752}"/>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72060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542-F969-1A16-7A15-18F5F2744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3FEA2-4FD5-8577-B15F-9E43F54E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CAD10-A4A0-BD64-2C27-30239890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FF0B-E64F-52E9-A2F1-1715DDA6C02A}"/>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6" name="Footer Placeholder 5">
            <a:extLst>
              <a:ext uri="{FF2B5EF4-FFF2-40B4-BE49-F238E27FC236}">
                <a16:creationId xmlns:a16="http://schemas.microsoft.com/office/drawing/2014/main" id="{DA9E474C-7274-3518-0CBB-EC39254E1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94FC1-9627-A0FE-C211-42EF8A16F02A}"/>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3587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C3AE-C919-0FDC-1B12-D2ACCFBC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DB94-B7E4-320D-1A5B-4D99BF0E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A802-8B8C-7936-5F81-A99A21AD0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30AA-7438-6BE9-86B8-911DF17D8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4943-8F6F-7C20-7592-3774E45D5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D635E-5CC2-2603-7288-276DED71F8F7}"/>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8" name="Footer Placeholder 7">
            <a:extLst>
              <a:ext uri="{FF2B5EF4-FFF2-40B4-BE49-F238E27FC236}">
                <a16:creationId xmlns:a16="http://schemas.microsoft.com/office/drawing/2014/main" id="{688D3FE6-F02A-2DEE-F65A-416DA4398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D702C-743D-4D3F-F277-2163D719B313}"/>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16089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800-CA6B-7A77-8C86-2C47514D5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4F419-6EC6-E32D-5EA0-C3C6ED31C6BA}"/>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4" name="Footer Placeholder 3">
            <a:extLst>
              <a:ext uri="{FF2B5EF4-FFF2-40B4-BE49-F238E27FC236}">
                <a16:creationId xmlns:a16="http://schemas.microsoft.com/office/drawing/2014/main" id="{87572F7C-23FD-7D59-F82B-C9CE45FE8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F95F2-AC03-E5FA-24A0-01DAD7D5CF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1819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0CC9-8BAB-3BC8-4597-003B25C6382B}"/>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3" name="Footer Placeholder 2">
            <a:extLst>
              <a:ext uri="{FF2B5EF4-FFF2-40B4-BE49-F238E27FC236}">
                <a16:creationId xmlns:a16="http://schemas.microsoft.com/office/drawing/2014/main" id="{443E22B8-E443-AD1E-40AF-3D0ABDE04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E8896-D60A-81BD-FB51-FA738D1E74B9}"/>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573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D05D-5FB7-B905-9860-7946869D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BAF23-043C-1966-A6D6-072A2B5BD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55E82-77D2-E982-7F15-B7F279AC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82EEC-494F-3365-48FF-71ADDBCFF0EA}"/>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6" name="Footer Placeholder 5">
            <a:extLst>
              <a:ext uri="{FF2B5EF4-FFF2-40B4-BE49-F238E27FC236}">
                <a16:creationId xmlns:a16="http://schemas.microsoft.com/office/drawing/2014/main" id="{93197A79-7A2B-E299-0AF8-62464EFB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BF1F-A15B-880F-DF4D-2BDF82686E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9881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AF56-2D26-52CF-9AE0-557C6F86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5E60C-AE51-88C0-ADD7-97BFA46A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2FB59-DBFC-C27D-9A94-280EBB26D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E66A-3784-05E4-2489-054DB8F4CABF}"/>
              </a:ext>
            </a:extLst>
          </p:cNvPr>
          <p:cNvSpPr>
            <a:spLocks noGrp="1"/>
          </p:cNvSpPr>
          <p:nvPr>
            <p:ph type="dt" sz="half" idx="10"/>
          </p:nvPr>
        </p:nvSpPr>
        <p:spPr/>
        <p:txBody>
          <a:bodyPr/>
          <a:lstStyle/>
          <a:p>
            <a:fld id="{AA615309-C2D2-4BA3-8D64-75D0674DABB0}" type="datetimeFigureOut">
              <a:rPr lang="en-US" smtClean="0"/>
              <a:t>5/22/2024</a:t>
            </a:fld>
            <a:endParaRPr lang="en-US"/>
          </a:p>
        </p:txBody>
      </p:sp>
      <p:sp>
        <p:nvSpPr>
          <p:cNvPr id="6" name="Footer Placeholder 5">
            <a:extLst>
              <a:ext uri="{FF2B5EF4-FFF2-40B4-BE49-F238E27FC236}">
                <a16:creationId xmlns:a16="http://schemas.microsoft.com/office/drawing/2014/main" id="{F759A0BF-C03C-7F74-E766-5CD06236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B63E-7CF4-5C7A-9604-B8AE459D797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930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10C11-B5EC-A667-7621-7592DE19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5EBE3-18FF-9975-8849-738870CE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8E14-D886-FF7A-5A32-80EB544A6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15309-C2D2-4BA3-8D64-75D0674DABB0}" type="datetimeFigureOut">
              <a:rPr lang="en-US" smtClean="0"/>
              <a:t>5/22/2024</a:t>
            </a:fld>
            <a:endParaRPr lang="en-US"/>
          </a:p>
        </p:txBody>
      </p:sp>
      <p:sp>
        <p:nvSpPr>
          <p:cNvPr id="5" name="Footer Placeholder 4">
            <a:extLst>
              <a:ext uri="{FF2B5EF4-FFF2-40B4-BE49-F238E27FC236}">
                <a16:creationId xmlns:a16="http://schemas.microsoft.com/office/drawing/2014/main" id="{1C2218F0-2705-AF48-96FD-BCF67F3FC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61841-BEDE-9BE1-134E-33D920184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CC5D-2BB3-4584-AF39-B9DB06CE49F8}" type="slidenum">
              <a:rPr lang="en-US" smtClean="0"/>
              <a:t>‹#›</a:t>
            </a:fld>
            <a:endParaRPr lang="en-US"/>
          </a:p>
        </p:txBody>
      </p:sp>
    </p:spTree>
    <p:extLst>
      <p:ext uri="{BB962C8B-B14F-4D97-AF65-F5344CB8AC3E}">
        <p14:creationId xmlns:p14="http://schemas.microsoft.com/office/powerpoint/2010/main" val="21212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eep-learning-tutorial/"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1524000" y="2576589"/>
            <a:ext cx="9144000" cy="1078970"/>
          </a:xfrm>
        </p:spPr>
        <p:txBody>
          <a:bodyPr>
            <a:normAutofit/>
          </a:bodyPr>
          <a:lstStyle/>
          <a:p>
            <a:r>
              <a:rPr lang="en-US" sz="4800"/>
              <a:t>Introduction To Artificial Intelligence</a:t>
            </a:r>
          </a:p>
        </p:txBody>
      </p:sp>
    </p:spTree>
    <p:extLst>
      <p:ext uri="{BB962C8B-B14F-4D97-AF65-F5344CB8AC3E}">
        <p14:creationId xmlns:p14="http://schemas.microsoft.com/office/powerpoint/2010/main" val="67918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AI for Developer</a:t>
            </a:r>
          </a:p>
        </p:txBody>
      </p:sp>
      <p:sp>
        <p:nvSpPr>
          <p:cNvPr id="30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68657E-6BBF-4141-4BAA-B087336A9DF1}"/>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0" i="0">
                <a:effectLst/>
              </a:rPr>
              <a:t>Suggest codes.</a:t>
            </a:r>
          </a:p>
          <a:p>
            <a:pPr marL="285750" indent="-228600">
              <a:lnSpc>
                <a:spcPct val="90000"/>
              </a:lnSpc>
              <a:spcAft>
                <a:spcPts val="600"/>
              </a:spcAft>
              <a:buFont typeface="Arial" panose="020B0604020202020204" pitchFamily="34" charset="0"/>
              <a:buChar char="•"/>
            </a:pPr>
            <a:r>
              <a:rPr lang="en-US" sz="2000" b="0" i="0">
                <a:effectLst/>
              </a:rPr>
              <a:t>Autocomplete code in any programming language.</a:t>
            </a:r>
          </a:p>
          <a:p>
            <a:pPr marL="285750" indent="-228600">
              <a:lnSpc>
                <a:spcPct val="90000"/>
              </a:lnSpc>
              <a:spcAft>
                <a:spcPts val="600"/>
              </a:spcAft>
              <a:buFont typeface="Arial" panose="020B0604020202020204" pitchFamily="34" charset="0"/>
              <a:buChar char="•"/>
            </a:pPr>
            <a:r>
              <a:rPr lang="en-US" sz="2000" b="0" i="0">
                <a:effectLst/>
              </a:rPr>
              <a:t>Debug or clean your code.</a:t>
            </a:r>
          </a:p>
          <a:p>
            <a:pPr marL="285750" indent="-228600">
              <a:lnSpc>
                <a:spcPct val="90000"/>
              </a:lnSpc>
              <a:spcAft>
                <a:spcPts val="600"/>
              </a:spcAft>
              <a:buFont typeface="Arial" panose="020B0604020202020204" pitchFamily="34" charset="0"/>
              <a:buChar char="•"/>
            </a:pPr>
            <a:r>
              <a:rPr lang="en-US" sz="2000" b="0" i="0">
                <a:effectLst/>
              </a:rPr>
              <a:t>Test it to make sure it works.</a:t>
            </a:r>
          </a:p>
          <a:p>
            <a:pPr marL="285750" indent="-228600">
              <a:lnSpc>
                <a:spcPct val="90000"/>
              </a:lnSpc>
              <a:spcAft>
                <a:spcPts val="600"/>
              </a:spcAft>
              <a:buFont typeface="Arial" panose="020B0604020202020204" pitchFamily="34" charset="0"/>
              <a:buChar char="•"/>
            </a:pPr>
            <a:r>
              <a:rPr lang="en-US" sz="2000" b="0" i="0">
                <a:effectLst/>
              </a:rPr>
              <a:t>Capture and document your processes.</a:t>
            </a:r>
          </a:p>
          <a:p>
            <a:pPr indent="-228600">
              <a:lnSpc>
                <a:spcPct val="90000"/>
              </a:lnSpc>
              <a:spcAft>
                <a:spcPts val="600"/>
              </a:spcAft>
              <a:buFont typeface="Arial" panose="020B0604020202020204" pitchFamily="34" charset="0"/>
              <a:buChar char="•"/>
            </a:pPr>
            <a:endParaRPr lang="en-US" sz="2000"/>
          </a:p>
        </p:txBody>
      </p:sp>
      <p:pic>
        <p:nvPicPr>
          <p:cNvPr id="3074" name="Picture 2" descr="Best AI tools for developers">
            <a:extLst>
              <a:ext uri="{FF2B5EF4-FFF2-40B4-BE49-F238E27FC236}">
                <a16:creationId xmlns:a16="http://schemas.microsoft.com/office/drawing/2014/main" id="{4DE46455-8BB6-D489-ADB7-9E106C9B76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029957"/>
            <a:ext cx="6903720" cy="47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7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384ED-142C-0985-2D38-1F3419457DC5}"/>
              </a:ext>
            </a:extLst>
          </p:cNvPr>
          <p:cNvPicPr>
            <a:picLocks noChangeAspect="1"/>
          </p:cNvPicPr>
          <p:nvPr/>
        </p:nvPicPr>
        <p:blipFill>
          <a:blip r:embed="rId3"/>
          <a:stretch>
            <a:fillRect/>
          </a:stretch>
        </p:blipFill>
        <p:spPr>
          <a:xfrm>
            <a:off x="3509227" y="463260"/>
            <a:ext cx="6222404" cy="1997234"/>
          </a:xfrm>
          <a:prstGeom prst="rect">
            <a:avLst/>
          </a:prstGeom>
        </p:spPr>
      </p:pic>
      <p:pic>
        <p:nvPicPr>
          <p:cNvPr id="7" name="Picture 6">
            <a:extLst>
              <a:ext uri="{FF2B5EF4-FFF2-40B4-BE49-F238E27FC236}">
                <a16:creationId xmlns:a16="http://schemas.microsoft.com/office/drawing/2014/main" id="{DD3DC7E9-1976-66A6-0875-33E1160E03D6}"/>
              </a:ext>
            </a:extLst>
          </p:cNvPr>
          <p:cNvPicPr>
            <a:picLocks noChangeAspect="1"/>
          </p:cNvPicPr>
          <p:nvPr/>
        </p:nvPicPr>
        <p:blipFill>
          <a:blip r:embed="rId4"/>
          <a:stretch>
            <a:fillRect/>
          </a:stretch>
        </p:blipFill>
        <p:spPr>
          <a:xfrm>
            <a:off x="3509227" y="2541653"/>
            <a:ext cx="6378715" cy="2128476"/>
          </a:xfrm>
          <a:prstGeom prst="rect">
            <a:avLst/>
          </a:prstGeom>
        </p:spPr>
      </p:pic>
      <p:pic>
        <p:nvPicPr>
          <p:cNvPr id="9" name="Picture 8">
            <a:extLst>
              <a:ext uri="{FF2B5EF4-FFF2-40B4-BE49-F238E27FC236}">
                <a16:creationId xmlns:a16="http://schemas.microsoft.com/office/drawing/2014/main" id="{460F480B-98FD-33A9-93E8-0912AFF87F9B}"/>
              </a:ext>
            </a:extLst>
          </p:cNvPr>
          <p:cNvPicPr>
            <a:picLocks noChangeAspect="1"/>
          </p:cNvPicPr>
          <p:nvPr/>
        </p:nvPicPr>
        <p:blipFill>
          <a:blip r:embed="rId5"/>
          <a:stretch>
            <a:fillRect/>
          </a:stretch>
        </p:blipFill>
        <p:spPr>
          <a:xfrm>
            <a:off x="3509227" y="4751288"/>
            <a:ext cx="6428593" cy="1997233"/>
          </a:xfrm>
          <a:prstGeom prst="rect">
            <a:avLst/>
          </a:prstGeom>
        </p:spPr>
      </p:pic>
      <p:sp>
        <p:nvSpPr>
          <p:cNvPr id="11" name="Title 1">
            <a:extLst>
              <a:ext uri="{FF2B5EF4-FFF2-40B4-BE49-F238E27FC236}">
                <a16:creationId xmlns:a16="http://schemas.microsoft.com/office/drawing/2014/main" id="{8BB1920B-1A6D-B7CB-71C1-97807DB11290}"/>
              </a:ext>
            </a:extLst>
          </p:cNvPr>
          <p:cNvSpPr txBox="1">
            <a:spLocks/>
          </p:cNvSpPr>
          <p:nvPr/>
        </p:nvSpPr>
        <p:spPr>
          <a:xfrm>
            <a:off x="166171" y="217856"/>
            <a:ext cx="9242234" cy="129145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AI </a:t>
            </a:r>
            <a:br>
              <a:rPr lang="en-US"/>
            </a:br>
            <a:r>
              <a:rPr lang="en-US"/>
              <a:t>Technology</a:t>
            </a:r>
          </a:p>
        </p:txBody>
      </p:sp>
    </p:spTree>
    <p:extLst>
      <p:ext uri="{BB962C8B-B14F-4D97-AF65-F5344CB8AC3E}">
        <p14:creationId xmlns:p14="http://schemas.microsoft.com/office/powerpoint/2010/main" val="228473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DFCE-FD70-85E4-2837-5FCC6791719D}"/>
              </a:ext>
            </a:extLst>
          </p:cNvPr>
          <p:cNvSpPr>
            <a:spLocks noGrp="1"/>
          </p:cNvSpPr>
          <p:nvPr>
            <p:ph type="title"/>
          </p:nvPr>
        </p:nvSpPr>
        <p:spPr>
          <a:xfrm>
            <a:off x="838200" y="365125"/>
            <a:ext cx="10515600" cy="780629"/>
          </a:xfrm>
        </p:spPr>
        <p:txBody>
          <a:bodyPr/>
          <a:lstStyle/>
          <a:p>
            <a:r>
              <a:rPr lang="en-US"/>
              <a:t>Program language for AI</a:t>
            </a:r>
          </a:p>
        </p:txBody>
      </p:sp>
      <p:pic>
        <p:nvPicPr>
          <p:cNvPr id="9" name="Picture 8">
            <a:extLst>
              <a:ext uri="{FF2B5EF4-FFF2-40B4-BE49-F238E27FC236}">
                <a16:creationId xmlns:a16="http://schemas.microsoft.com/office/drawing/2014/main" id="{30BF0326-80DA-3B55-4201-DF001D173225}"/>
              </a:ext>
            </a:extLst>
          </p:cNvPr>
          <p:cNvPicPr>
            <a:picLocks noChangeAspect="1"/>
          </p:cNvPicPr>
          <p:nvPr/>
        </p:nvPicPr>
        <p:blipFill>
          <a:blip r:embed="rId2"/>
          <a:stretch>
            <a:fillRect/>
          </a:stretch>
        </p:blipFill>
        <p:spPr>
          <a:xfrm>
            <a:off x="3320772" y="1421807"/>
            <a:ext cx="5371536" cy="4962467"/>
          </a:xfrm>
          <a:prstGeom prst="rect">
            <a:avLst/>
          </a:prstGeom>
        </p:spPr>
      </p:pic>
    </p:spTree>
    <p:extLst>
      <p:ext uri="{BB962C8B-B14F-4D97-AF65-F5344CB8AC3E}">
        <p14:creationId xmlns:p14="http://schemas.microsoft.com/office/powerpoint/2010/main" val="304198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DFCE-FD70-85E4-2837-5FCC6791719D}"/>
              </a:ext>
            </a:extLst>
          </p:cNvPr>
          <p:cNvSpPr>
            <a:spLocks noGrp="1"/>
          </p:cNvSpPr>
          <p:nvPr>
            <p:ph type="title"/>
          </p:nvPr>
        </p:nvSpPr>
        <p:spPr>
          <a:xfrm>
            <a:off x="838200" y="365125"/>
            <a:ext cx="10515600" cy="780629"/>
          </a:xfrm>
        </p:spPr>
        <p:txBody>
          <a:bodyPr/>
          <a:lstStyle/>
          <a:p>
            <a:r>
              <a:rPr lang="en-US"/>
              <a:t>Beginer Cource</a:t>
            </a:r>
          </a:p>
        </p:txBody>
      </p:sp>
      <p:sp>
        <p:nvSpPr>
          <p:cNvPr id="3" name="Content Placeholder 2">
            <a:extLst>
              <a:ext uri="{FF2B5EF4-FFF2-40B4-BE49-F238E27FC236}">
                <a16:creationId xmlns:a16="http://schemas.microsoft.com/office/drawing/2014/main" id="{600F3BD2-91EB-08C3-8F10-F8453D24159C}"/>
              </a:ext>
            </a:extLst>
          </p:cNvPr>
          <p:cNvSpPr>
            <a:spLocks noGrp="1"/>
          </p:cNvSpPr>
          <p:nvPr>
            <p:ph idx="1"/>
          </p:nvPr>
        </p:nvSpPr>
        <p:spPr/>
        <p:txBody>
          <a:bodyPr/>
          <a:lstStyle/>
          <a:p>
            <a:r>
              <a:rPr lang="en-US">
                <a:hlinkClick r:id="rId2"/>
              </a:rPr>
              <a:t>https://www.geeksforgeeks.org/machine-learning/</a:t>
            </a:r>
            <a:endParaRPr lang="en-US"/>
          </a:p>
          <a:p>
            <a:r>
              <a:rPr lang="en-US">
                <a:hlinkClick r:id="rId3"/>
              </a:rPr>
              <a:t>https://www.geeksforgeeks.org/deep-learning-tutorial/</a:t>
            </a:r>
            <a:endParaRPr lang="en-US"/>
          </a:p>
          <a:p>
            <a:endParaRPr lang="en-US"/>
          </a:p>
        </p:txBody>
      </p:sp>
    </p:spTree>
    <p:extLst>
      <p:ext uri="{BB962C8B-B14F-4D97-AF65-F5344CB8AC3E}">
        <p14:creationId xmlns:p14="http://schemas.microsoft.com/office/powerpoint/2010/main" val="15805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557C-15D1-4D54-F4AE-E7FA175C87AD}"/>
              </a:ext>
            </a:extLst>
          </p:cNvPr>
          <p:cNvSpPr>
            <a:spLocks noGrp="1"/>
          </p:cNvSpPr>
          <p:nvPr>
            <p:ph type="title"/>
          </p:nvPr>
        </p:nvSpPr>
        <p:spPr/>
        <p:txBody>
          <a:bodyPr/>
          <a:lstStyle/>
          <a:p>
            <a:r>
              <a:rPr lang="en-US"/>
              <a:t>Roadmap</a:t>
            </a:r>
          </a:p>
        </p:txBody>
      </p:sp>
      <p:pic>
        <p:nvPicPr>
          <p:cNvPr id="12" name="Picture 11">
            <a:extLst>
              <a:ext uri="{FF2B5EF4-FFF2-40B4-BE49-F238E27FC236}">
                <a16:creationId xmlns:a16="http://schemas.microsoft.com/office/drawing/2014/main" id="{8C5DBA90-F2C1-4851-098E-92CF03165194}"/>
              </a:ext>
            </a:extLst>
          </p:cNvPr>
          <p:cNvPicPr>
            <a:picLocks noChangeAspect="1"/>
          </p:cNvPicPr>
          <p:nvPr/>
        </p:nvPicPr>
        <p:blipFill>
          <a:blip r:embed="rId2"/>
          <a:stretch>
            <a:fillRect/>
          </a:stretch>
        </p:blipFill>
        <p:spPr>
          <a:xfrm>
            <a:off x="4327318" y="295887"/>
            <a:ext cx="5366163" cy="6196988"/>
          </a:xfrm>
          <a:prstGeom prst="rect">
            <a:avLst/>
          </a:prstGeom>
        </p:spPr>
      </p:pic>
    </p:spTree>
    <p:extLst>
      <p:ext uri="{BB962C8B-B14F-4D97-AF65-F5344CB8AC3E}">
        <p14:creationId xmlns:p14="http://schemas.microsoft.com/office/powerpoint/2010/main" val="175336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557C-15D1-4D54-F4AE-E7FA175C87AD}"/>
              </a:ext>
            </a:extLst>
          </p:cNvPr>
          <p:cNvSpPr>
            <a:spLocks noGrp="1"/>
          </p:cNvSpPr>
          <p:nvPr>
            <p:ph type="title"/>
          </p:nvPr>
        </p:nvSpPr>
        <p:spPr/>
        <p:txBody>
          <a:bodyPr/>
          <a:lstStyle/>
          <a:p>
            <a:r>
              <a:rPr lang="en-US"/>
              <a:t>End</a:t>
            </a:r>
          </a:p>
        </p:txBody>
      </p:sp>
    </p:spTree>
    <p:extLst>
      <p:ext uri="{BB962C8B-B14F-4D97-AF65-F5344CB8AC3E}">
        <p14:creationId xmlns:p14="http://schemas.microsoft.com/office/powerpoint/2010/main" val="331470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76693" y="741391"/>
            <a:ext cx="3455821" cy="1616203"/>
          </a:xfrm>
        </p:spPr>
        <p:txBody>
          <a:bodyPr vert="horz" lIns="91440" tIns="45720" rIns="91440" bIns="45720" rtlCol="0" anchor="b">
            <a:normAutofit/>
          </a:bodyPr>
          <a:lstStyle/>
          <a:p>
            <a:pPr algn="l"/>
            <a:r>
              <a:rPr lang="en-US" sz="3200" kern="1200">
                <a:solidFill>
                  <a:schemeClr val="tx1"/>
                </a:solidFill>
                <a:latin typeface="+mj-lt"/>
                <a:ea typeface="+mj-ea"/>
                <a:cs typeface="+mj-cs"/>
              </a:rPr>
              <a:t>What is AI?</a:t>
            </a:r>
          </a:p>
        </p:txBody>
      </p:sp>
      <p:sp>
        <p:nvSpPr>
          <p:cNvPr id="4" name="TextBox 3">
            <a:extLst>
              <a:ext uri="{FF2B5EF4-FFF2-40B4-BE49-F238E27FC236}">
                <a16:creationId xmlns:a16="http://schemas.microsoft.com/office/drawing/2014/main" id="{A3807816-977B-67BC-C025-FC0B04240D54}"/>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a:effectLst/>
              </a:rPr>
              <a:t>Artificial intelligence, or AI, is technology that enables computers and machines to simulate human intelligence and problem-solving capabilities.</a:t>
            </a:r>
            <a:endParaRPr lang="en-US" sz="2000"/>
          </a:p>
        </p:txBody>
      </p:sp>
      <p:pic>
        <p:nvPicPr>
          <p:cNvPr id="5" name="Picture 2" descr="Artificial Intelligence vs. Machine Learning vs. Deep Learning | Built In">
            <a:extLst>
              <a:ext uri="{FF2B5EF4-FFF2-40B4-BE49-F238E27FC236}">
                <a16:creationId xmlns:a16="http://schemas.microsoft.com/office/drawing/2014/main" id="{C86E6DA3-F0C7-1A56-7886-92995D5BCE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756452"/>
            <a:ext cx="6389346" cy="33544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069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384BB8D-7532-B437-F6A8-B323F2DEABDA}"/>
              </a:ext>
            </a:extLst>
          </p:cNvPr>
          <p:cNvPicPr>
            <a:picLocks noChangeAspect="1"/>
          </p:cNvPicPr>
          <p:nvPr/>
        </p:nvPicPr>
        <p:blipFill>
          <a:blip r:embed="rId3"/>
          <a:stretch>
            <a:fillRect/>
          </a:stretch>
        </p:blipFill>
        <p:spPr>
          <a:xfrm>
            <a:off x="980746" y="991609"/>
            <a:ext cx="9478112" cy="4874781"/>
          </a:xfrm>
          <a:prstGeom prst="rect">
            <a:avLst/>
          </a:prstGeom>
        </p:spPr>
      </p:pic>
    </p:spTree>
    <p:extLst>
      <p:ext uri="{BB962C8B-B14F-4D97-AF65-F5344CB8AC3E}">
        <p14:creationId xmlns:p14="http://schemas.microsoft.com/office/powerpoint/2010/main" val="372861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5200" kern="1200">
                <a:solidFill>
                  <a:schemeClr val="tx1"/>
                </a:solidFill>
                <a:latin typeface="+mj-lt"/>
                <a:ea typeface="+mj-ea"/>
                <a:cs typeface="+mj-cs"/>
              </a:rPr>
              <a:t>Type of AI?</a:t>
            </a:r>
          </a:p>
        </p:txBody>
      </p:sp>
      <p:pic>
        <p:nvPicPr>
          <p:cNvPr id="6" name="Picture 5">
            <a:extLst>
              <a:ext uri="{FF2B5EF4-FFF2-40B4-BE49-F238E27FC236}">
                <a16:creationId xmlns:a16="http://schemas.microsoft.com/office/drawing/2014/main" id="{E57FA905-D671-F813-B6FA-FED9176098C9}"/>
              </a:ext>
            </a:extLst>
          </p:cNvPr>
          <p:cNvPicPr>
            <a:picLocks noChangeAspect="1"/>
          </p:cNvPicPr>
          <p:nvPr/>
        </p:nvPicPr>
        <p:blipFill>
          <a:blip r:embed="rId3"/>
          <a:stretch>
            <a:fillRect/>
          </a:stretch>
        </p:blipFill>
        <p:spPr>
          <a:xfrm>
            <a:off x="1621808" y="1845426"/>
            <a:ext cx="8945331" cy="4450303"/>
          </a:xfrm>
          <a:prstGeom prst="rect">
            <a:avLst/>
          </a:prstGeom>
        </p:spPr>
      </p:pic>
    </p:spTree>
    <p:extLst>
      <p:ext uri="{BB962C8B-B14F-4D97-AF65-F5344CB8AC3E}">
        <p14:creationId xmlns:p14="http://schemas.microsoft.com/office/powerpoint/2010/main" val="369560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5200" kern="1200">
                <a:solidFill>
                  <a:schemeClr val="tx1"/>
                </a:solidFill>
                <a:latin typeface="+mj-lt"/>
                <a:ea typeface="+mj-ea"/>
                <a:cs typeface="+mj-cs"/>
              </a:rPr>
              <a:t>Machine Learning &amp; Deep Learning</a:t>
            </a:r>
          </a:p>
        </p:txBody>
      </p:sp>
      <p:sp>
        <p:nvSpPr>
          <p:cNvPr id="3" name="TextBox 2">
            <a:extLst>
              <a:ext uri="{FF2B5EF4-FFF2-40B4-BE49-F238E27FC236}">
                <a16:creationId xmlns:a16="http://schemas.microsoft.com/office/drawing/2014/main" id="{7A180BBB-CD44-95A7-735A-5F43CD9F5B1D}"/>
              </a:ext>
            </a:extLst>
          </p:cNvPr>
          <p:cNvSpPr txBox="1"/>
          <p:nvPr/>
        </p:nvSpPr>
        <p:spPr>
          <a:xfrm>
            <a:off x="838200" y="1875493"/>
            <a:ext cx="4674823" cy="1477328"/>
          </a:xfrm>
          <a:prstGeom prst="rect">
            <a:avLst/>
          </a:prstGeom>
          <a:noFill/>
        </p:spPr>
        <p:txBody>
          <a:bodyPr wrap="square" rtlCol="0">
            <a:spAutoFit/>
          </a:bodyPr>
          <a:lstStyle/>
          <a:p>
            <a:pPr algn="just"/>
            <a:r>
              <a:rPr lang="en-US" b="0" i="0">
                <a:effectLst/>
                <a:latin typeface="Nunito" panose="020F0502020204030204" pitchFamily="2" charset="0"/>
              </a:rPr>
              <a:t>Machine learning (ML) is a subdomain of artificial intelligence (AI) that focuses on developing systems that learn—or improve performance—based on the data they ingest.</a:t>
            </a:r>
            <a:endParaRPr lang="en-US"/>
          </a:p>
        </p:txBody>
      </p:sp>
      <p:sp>
        <p:nvSpPr>
          <p:cNvPr id="4" name="TextBox 3">
            <a:extLst>
              <a:ext uri="{FF2B5EF4-FFF2-40B4-BE49-F238E27FC236}">
                <a16:creationId xmlns:a16="http://schemas.microsoft.com/office/drawing/2014/main" id="{CAC4A94F-522D-0A26-5BC4-868722688557}"/>
              </a:ext>
            </a:extLst>
          </p:cNvPr>
          <p:cNvSpPr txBox="1"/>
          <p:nvPr/>
        </p:nvSpPr>
        <p:spPr>
          <a:xfrm>
            <a:off x="6094476" y="1875493"/>
            <a:ext cx="4674823" cy="1754326"/>
          </a:xfrm>
          <a:prstGeom prst="rect">
            <a:avLst/>
          </a:prstGeom>
          <a:noFill/>
        </p:spPr>
        <p:txBody>
          <a:bodyPr wrap="square" rtlCol="0">
            <a:spAutoFit/>
          </a:bodyPr>
          <a:lstStyle/>
          <a:p>
            <a:pPr algn="just"/>
            <a:r>
              <a:rPr lang="en-US" b="0" i="0">
                <a:effectLst/>
                <a:latin typeface="Nunito" pitchFamily="2" charset="0"/>
              </a:rPr>
              <a:t>Deep learning is a branch of machine learning which is completely based on artificial neural networks, as neural networks are going to mimic the human brain so deep learning is also a kind of mimic of the human brain.</a:t>
            </a:r>
            <a:endParaRPr lang="en-US"/>
          </a:p>
        </p:txBody>
      </p:sp>
      <p:pic>
        <p:nvPicPr>
          <p:cNvPr id="8" name="Picture 7">
            <a:extLst>
              <a:ext uri="{FF2B5EF4-FFF2-40B4-BE49-F238E27FC236}">
                <a16:creationId xmlns:a16="http://schemas.microsoft.com/office/drawing/2014/main" id="{07D6421F-7E88-4C7C-CA26-75C52BE26E32}"/>
              </a:ext>
            </a:extLst>
          </p:cNvPr>
          <p:cNvPicPr>
            <a:picLocks noChangeAspect="1"/>
          </p:cNvPicPr>
          <p:nvPr/>
        </p:nvPicPr>
        <p:blipFill>
          <a:blip r:embed="rId3"/>
          <a:stretch>
            <a:fillRect/>
          </a:stretch>
        </p:blipFill>
        <p:spPr>
          <a:xfrm>
            <a:off x="2936498" y="4047988"/>
            <a:ext cx="6315956" cy="2114845"/>
          </a:xfrm>
          <a:prstGeom prst="rect">
            <a:avLst/>
          </a:prstGeom>
        </p:spPr>
      </p:pic>
    </p:spTree>
    <p:extLst>
      <p:ext uri="{BB962C8B-B14F-4D97-AF65-F5344CB8AC3E}">
        <p14:creationId xmlns:p14="http://schemas.microsoft.com/office/powerpoint/2010/main" val="187670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4400" kern="1200">
                <a:solidFill>
                  <a:schemeClr val="tx1"/>
                </a:solidFill>
                <a:latin typeface="+mj-lt"/>
                <a:ea typeface="+mj-ea"/>
                <a:cs typeface="+mj-cs"/>
              </a:rPr>
              <a:t>Where is AI used ?</a:t>
            </a:r>
          </a:p>
        </p:txBody>
      </p:sp>
      <p:pic>
        <p:nvPicPr>
          <p:cNvPr id="6" name="Picture 5">
            <a:extLst>
              <a:ext uri="{FF2B5EF4-FFF2-40B4-BE49-F238E27FC236}">
                <a16:creationId xmlns:a16="http://schemas.microsoft.com/office/drawing/2014/main" id="{5297AC54-E8EF-E759-5136-C927B5BC65CB}"/>
              </a:ext>
            </a:extLst>
          </p:cNvPr>
          <p:cNvPicPr>
            <a:picLocks noChangeAspect="1"/>
          </p:cNvPicPr>
          <p:nvPr/>
        </p:nvPicPr>
        <p:blipFill>
          <a:blip r:embed="rId3"/>
          <a:stretch>
            <a:fillRect/>
          </a:stretch>
        </p:blipFill>
        <p:spPr>
          <a:xfrm>
            <a:off x="2250602" y="2062780"/>
            <a:ext cx="7687748" cy="3839111"/>
          </a:xfrm>
          <a:prstGeom prst="rect">
            <a:avLst/>
          </a:prstGeom>
        </p:spPr>
      </p:pic>
    </p:spTree>
    <p:extLst>
      <p:ext uri="{BB962C8B-B14F-4D97-AF65-F5344CB8AC3E}">
        <p14:creationId xmlns:p14="http://schemas.microsoft.com/office/powerpoint/2010/main" val="302348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4400" kern="1200">
                <a:solidFill>
                  <a:schemeClr val="tx1"/>
                </a:solidFill>
                <a:latin typeface="+mj-lt"/>
                <a:ea typeface="+mj-ea"/>
                <a:cs typeface="+mj-cs"/>
              </a:rPr>
              <a:t>AI Trend</a:t>
            </a:r>
          </a:p>
        </p:txBody>
      </p:sp>
      <p:pic>
        <p:nvPicPr>
          <p:cNvPr id="4" name="Picture 3">
            <a:extLst>
              <a:ext uri="{FF2B5EF4-FFF2-40B4-BE49-F238E27FC236}">
                <a16:creationId xmlns:a16="http://schemas.microsoft.com/office/drawing/2014/main" id="{F2C8D93D-94F5-755B-422A-9947E54E3C09}"/>
              </a:ext>
            </a:extLst>
          </p:cNvPr>
          <p:cNvPicPr>
            <a:picLocks noChangeAspect="1"/>
          </p:cNvPicPr>
          <p:nvPr/>
        </p:nvPicPr>
        <p:blipFill>
          <a:blip r:embed="rId3"/>
          <a:stretch>
            <a:fillRect/>
          </a:stretch>
        </p:blipFill>
        <p:spPr>
          <a:xfrm>
            <a:off x="2083891" y="1973935"/>
            <a:ext cx="8021169" cy="3791479"/>
          </a:xfrm>
          <a:prstGeom prst="rect">
            <a:avLst/>
          </a:prstGeom>
        </p:spPr>
      </p:pic>
    </p:spTree>
    <p:extLst>
      <p:ext uri="{BB962C8B-B14F-4D97-AF65-F5344CB8AC3E}">
        <p14:creationId xmlns:p14="http://schemas.microsoft.com/office/powerpoint/2010/main" val="266198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4400" kern="1200">
                <a:solidFill>
                  <a:schemeClr val="tx1"/>
                </a:solidFill>
                <a:latin typeface="+mj-lt"/>
                <a:ea typeface="+mj-ea"/>
                <a:cs typeface="+mj-cs"/>
              </a:rPr>
              <a:t>AI in Automotive field</a:t>
            </a:r>
          </a:p>
        </p:txBody>
      </p:sp>
      <p:pic>
        <p:nvPicPr>
          <p:cNvPr id="2050" name="Picture 2">
            <a:extLst>
              <a:ext uri="{FF2B5EF4-FFF2-40B4-BE49-F238E27FC236}">
                <a16:creationId xmlns:a16="http://schemas.microsoft.com/office/drawing/2014/main" id="{6DD0C641-719B-80F5-9DB6-5FFB0757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805" y="1424848"/>
            <a:ext cx="9133270" cy="513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9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4400" kern="1200">
                <a:solidFill>
                  <a:schemeClr val="tx1"/>
                </a:solidFill>
                <a:latin typeface="+mj-lt"/>
                <a:ea typeface="+mj-ea"/>
                <a:cs typeface="+mj-cs"/>
              </a:rPr>
              <a:t>AI in Automotive field - Pioneer</a:t>
            </a:r>
          </a:p>
        </p:txBody>
      </p:sp>
      <p:pic>
        <p:nvPicPr>
          <p:cNvPr id="4" name="Picture 3">
            <a:extLst>
              <a:ext uri="{FF2B5EF4-FFF2-40B4-BE49-F238E27FC236}">
                <a16:creationId xmlns:a16="http://schemas.microsoft.com/office/drawing/2014/main" id="{36C33B44-6CE7-D27E-38B2-8D43AF521FBB}"/>
              </a:ext>
            </a:extLst>
          </p:cNvPr>
          <p:cNvPicPr>
            <a:picLocks noChangeAspect="1"/>
          </p:cNvPicPr>
          <p:nvPr/>
        </p:nvPicPr>
        <p:blipFill>
          <a:blip r:embed="rId3"/>
          <a:stretch>
            <a:fillRect/>
          </a:stretch>
        </p:blipFill>
        <p:spPr>
          <a:xfrm>
            <a:off x="1764759" y="1371995"/>
            <a:ext cx="8659433" cy="5039428"/>
          </a:xfrm>
          <a:prstGeom prst="rect">
            <a:avLst/>
          </a:prstGeom>
        </p:spPr>
      </p:pic>
    </p:spTree>
    <p:extLst>
      <p:ext uri="{BB962C8B-B14F-4D97-AF65-F5344CB8AC3E}">
        <p14:creationId xmlns:p14="http://schemas.microsoft.com/office/powerpoint/2010/main" val="190661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1010</Words>
  <Application>Microsoft Office PowerPoint</Application>
  <PresentationFormat>Widescreen</PresentationFormat>
  <Paragraphs>55</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Graphik-Regular</vt:lpstr>
      <vt:lpstr>IBM Plex Sans</vt:lpstr>
      <vt:lpstr>inherit</vt:lpstr>
      <vt:lpstr>Montserrat</vt:lpstr>
      <vt:lpstr>museo-sans</vt:lpstr>
      <vt:lpstr>Nunito</vt:lpstr>
      <vt:lpstr>Office Theme</vt:lpstr>
      <vt:lpstr>Introduction To Artificial Intelligence</vt:lpstr>
      <vt:lpstr>What is AI?</vt:lpstr>
      <vt:lpstr>PowerPoint Presentation</vt:lpstr>
      <vt:lpstr>Type of AI?</vt:lpstr>
      <vt:lpstr>Machine Learning &amp; Deep Learning</vt:lpstr>
      <vt:lpstr>Where is AI used ?</vt:lpstr>
      <vt:lpstr>AI Trend</vt:lpstr>
      <vt:lpstr>AI in Automotive field</vt:lpstr>
      <vt:lpstr>AI in Automotive field - Pioneer</vt:lpstr>
      <vt:lpstr>AI for Developer</vt:lpstr>
      <vt:lpstr>PowerPoint Presentation</vt:lpstr>
      <vt:lpstr>Program language for AI</vt:lpstr>
      <vt:lpstr>Beginer Cource</vt:lpstr>
      <vt:lpstr>Roadmap</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AI development proccess</dc:title>
  <dc:creator>Cuong</dc:creator>
  <cp:lastModifiedBy>Cuong</cp:lastModifiedBy>
  <cp:revision>5</cp:revision>
  <dcterms:created xsi:type="dcterms:W3CDTF">2024-03-10T15:37:51Z</dcterms:created>
  <dcterms:modified xsi:type="dcterms:W3CDTF">2024-05-21T23:32:21Z</dcterms:modified>
</cp:coreProperties>
</file>