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BC19-B142-D066-A634-76A5C6264D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50D8BA-4538-ED2F-2D5F-8FB465D4E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BA4F69-23E6-C247-C47C-5AB58694AFF3}"/>
              </a:ext>
            </a:extLst>
          </p:cNvPr>
          <p:cNvSpPr>
            <a:spLocks noGrp="1"/>
          </p:cNvSpPr>
          <p:nvPr>
            <p:ph type="dt" sz="half" idx="10"/>
          </p:nvPr>
        </p:nvSpPr>
        <p:spPr/>
        <p:txBody>
          <a:bodyPr/>
          <a:lstStyle/>
          <a:p>
            <a:fld id="{AA615309-C2D2-4BA3-8D64-75D0674DABB0}" type="datetimeFigureOut">
              <a:rPr lang="en-US" smtClean="0"/>
              <a:t>3/12/2024</a:t>
            </a:fld>
            <a:endParaRPr lang="en-US"/>
          </a:p>
        </p:txBody>
      </p:sp>
      <p:sp>
        <p:nvSpPr>
          <p:cNvPr id="5" name="Footer Placeholder 4">
            <a:extLst>
              <a:ext uri="{FF2B5EF4-FFF2-40B4-BE49-F238E27FC236}">
                <a16:creationId xmlns:a16="http://schemas.microsoft.com/office/drawing/2014/main" id="{2BBAE659-0766-1A3A-F494-07B5AFC70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F8726-E18D-815C-B88A-380EC65EB868}"/>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124562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4A49-D2B4-A948-C705-802F1A55EA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03C69B-39BB-37B0-CB22-64E330C1C8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71936-0ACD-7EAB-F66F-227FC6DF1E22}"/>
              </a:ext>
            </a:extLst>
          </p:cNvPr>
          <p:cNvSpPr>
            <a:spLocks noGrp="1"/>
          </p:cNvSpPr>
          <p:nvPr>
            <p:ph type="dt" sz="half" idx="10"/>
          </p:nvPr>
        </p:nvSpPr>
        <p:spPr/>
        <p:txBody>
          <a:bodyPr/>
          <a:lstStyle/>
          <a:p>
            <a:fld id="{AA615309-C2D2-4BA3-8D64-75D0674DABB0}" type="datetimeFigureOut">
              <a:rPr lang="en-US" smtClean="0"/>
              <a:t>3/12/2024</a:t>
            </a:fld>
            <a:endParaRPr lang="en-US"/>
          </a:p>
        </p:txBody>
      </p:sp>
      <p:sp>
        <p:nvSpPr>
          <p:cNvPr id="5" name="Footer Placeholder 4">
            <a:extLst>
              <a:ext uri="{FF2B5EF4-FFF2-40B4-BE49-F238E27FC236}">
                <a16:creationId xmlns:a16="http://schemas.microsoft.com/office/drawing/2014/main" id="{5C49B6C4-8E73-1508-C082-7BB453579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45EAA-6F62-2ACD-B10F-1B8B84E4DFC4}"/>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257788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298397-123C-2B5E-7FA5-FBFB02CF21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3CF3C5-2463-6A84-28F1-A23BC0DF9B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4D2DE-4B5B-3103-D494-6B56A89C2719}"/>
              </a:ext>
            </a:extLst>
          </p:cNvPr>
          <p:cNvSpPr>
            <a:spLocks noGrp="1"/>
          </p:cNvSpPr>
          <p:nvPr>
            <p:ph type="dt" sz="half" idx="10"/>
          </p:nvPr>
        </p:nvSpPr>
        <p:spPr/>
        <p:txBody>
          <a:bodyPr/>
          <a:lstStyle/>
          <a:p>
            <a:fld id="{AA615309-C2D2-4BA3-8D64-75D0674DABB0}" type="datetimeFigureOut">
              <a:rPr lang="en-US" smtClean="0"/>
              <a:t>3/12/2024</a:t>
            </a:fld>
            <a:endParaRPr lang="en-US"/>
          </a:p>
        </p:txBody>
      </p:sp>
      <p:sp>
        <p:nvSpPr>
          <p:cNvPr id="5" name="Footer Placeholder 4">
            <a:extLst>
              <a:ext uri="{FF2B5EF4-FFF2-40B4-BE49-F238E27FC236}">
                <a16:creationId xmlns:a16="http://schemas.microsoft.com/office/drawing/2014/main" id="{CCDD286A-1025-0B5C-9E68-B01A3FA28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49FA9-E6B5-9CC7-BBFC-BF943559E004}"/>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77354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5CE5-00AF-E87B-DF7F-4C33DFBE1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4E916-254A-F6F0-3922-7B4D436674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21F84-9BCB-7D39-EF50-24EA1088A612}"/>
              </a:ext>
            </a:extLst>
          </p:cNvPr>
          <p:cNvSpPr>
            <a:spLocks noGrp="1"/>
          </p:cNvSpPr>
          <p:nvPr>
            <p:ph type="dt" sz="half" idx="10"/>
          </p:nvPr>
        </p:nvSpPr>
        <p:spPr/>
        <p:txBody>
          <a:bodyPr/>
          <a:lstStyle/>
          <a:p>
            <a:fld id="{AA615309-C2D2-4BA3-8D64-75D0674DABB0}" type="datetimeFigureOut">
              <a:rPr lang="en-US" smtClean="0"/>
              <a:t>3/12/2024</a:t>
            </a:fld>
            <a:endParaRPr lang="en-US"/>
          </a:p>
        </p:txBody>
      </p:sp>
      <p:sp>
        <p:nvSpPr>
          <p:cNvPr id="5" name="Footer Placeholder 4">
            <a:extLst>
              <a:ext uri="{FF2B5EF4-FFF2-40B4-BE49-F238E27FC236}">
                <a16:creationId xmlns:a16="http://schemas.microsoft.com/office/drawing/2014/main" id="{F6F29249-6F0E-8D62-983B-7FBC14B9A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9DBC2-8D4A-ABB0-2790-C9363500E785}"/>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64811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CC3A-2EA3-BB0B-7E1F-8A20470CE7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98D18D-648F-59FA-2032-0037648360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9B181F-981A-759C-552B-C3FB5B60BDC1}"/>
              </a:ext>
            </a:extLst>
          </p:cNvPr>
          <p:cNvSpPr>
            <a:spLocks noGrp="1"/>
          </p:cNvSpPr>
          <p:nvPr>
            <p:ph type="dt" sz="half" idx="10"/>
          </p:nvPr>
        </p:nvSpPr>
        <p:spPr/>
        <p:txBody>
          <a:bodyPr/>
          <a:lstStyle/>
          <a:p>
            <a:fld id="{AA615309-C2D2-4BA3-8D64-75D0674DABB0}" type="datetimeFigureOut">
              <a:rPr lang="en-US" smtClean="0"/>
              <a:t>3/12/2024</a:t>
            </a:fld>
            <a:endParaRPr lang="en-US"/>
          </a:p>
        </p:txBody>
      </p:sp>
      <p:sp>
        <p:nvSpPr>
          <p:cNvPr id="5" name="Footer Placeholder 4">
            <a:extLst>
              <a:ext uri="{FF2B5EF4-FFF2-40B4-BE49-F238E27FC236}">
                <a16:creationId xmlns:a16="http://schemas.microsoft.com/office/drawing/2014/main" id="{FAA14677-0F31-0262-46E2-856F8EE90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CAB7E-1E66-8B25-618C-C63EA9A2D752}"/>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172060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7542-F969-1A16-7A15-18F5F27447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33FEA2-4FD5-8577-B15F-9E43F54EEF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FCAD10-A4A0-BD64-2C27-30239890FC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97FF0B-E64F-52E9-A2F1-1715DDA6C02A}"/>
              </a:ext>
            </a:extLst>
          </p:cNvPr>
          <p:cNvSpPr>
            <a:spLocks noGrp="1"/>
          </p:cNvSpPr>
          <p:nvPr>
            <p:ph type="dt" sz="half" idx="10"/>
          </p:nvPr>
        </p:nvSpPr>
        <p:spPr/>
        <p:txBody>
          <a:bodyPr/>
          <a:lstStyle/>
          <a:p>
            <a:fld id="{AA615309-C2D2-4BA3-8D64-75D0674DABB0}" type="datetimeFigureOut">
              <a:rPr lang="en-US" smtClean="0"/>
              <a:t>3/12/2024</a:t>
            </a:fld>
            <a:endParaRPr lang="en-US"/>
          </a:p>
        </p:txBody>
      </p:sp>
      <p:sp>
        <p:nvSpPr>
          <p:cNvPr id="6" name="Footer Placeholder 5">
            <a:extLst>
              <a:ext uri="{FF2B5EF4-FFF2-40B4-BE49-F238E27FC236}">
                <a16:creationId xmlns:a16="http://schemas.microsoft.com/office/drawing/2014/main" id="{DA9E474C-7274-3518-0CBB-EC39254E1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94FC1-9627-A0FE-C211-42EF8A16F02A}"/>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135876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CC3AE-C919-0FDC-1B12-D2ACCFBCAD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A9DB94-B7E4-320D-1A5B-4D99BF0ED0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84A802-8B8C-7936-5F81-A99A21AD03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7A30AA-7438-6BE9-86B8-911DF17D8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634943-8F6F-7C20-7592-3774E45D5A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DD635E-5CC2-2603-7288-276DED71F8F7}"/>
              </a:ext>
            </a:extLst>
          </p:cNvPr>
          <p:cNvSpPr>
            <a:spLocks noGrp="1"/>
          </p:cNvSpPr>
          <p:nvPr>
            <p:ph type="dt" sz="half" idx="10"/>
          </p:nvPr>
        </p:nvSpPr>
        <p:spPr/>
        <p:txBody>
          <a:bodyPr/>
          <a:lstStyle/>
          <a:p>
            <a:fld id="{AA615309-C2D2-4BA3-8D64-75D0674DABB0}" type="datetimeFigureOut">
              <a:rPr lang="en-US" smtClean="0"/>
              <a:t>3/12/2024</a:t>
            </a:fld>
            <a:endParaRPr lang="en-US"/>
          </a:p>
        </p:txBody>
      </p:sp>
      <p:sp>
        <p:nvSpPr>
          <p:cNvPr id="8" name="Footer Placeholder 7">
            <a:extLst>
              <a:ext uri="{FF2B5EF4-FFF2-40B4-BE49-F238E27FC236}">
                <a16:creationId xmlns:a16="http://schemas.microsoft.com/office/drawing/2014/main" id="{688D3FE6-F02A-2DEE-F65A-416DA43986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D702C-743D-4D3F-F277-2163D719B313}"/>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2160895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E800-CA6B-7A77-8C86-2C47514D50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64F419-6EC6-E32D-5EA0-C3C6ED31C6BA}"/>
              </a:ext>
            </a:extLst>
          </p:cNvPr>
          <p:cNvSpPr>
            <a:spLocks noGrp="1"/>
          </p:cNvSpPr>
          <p:nvPr>
            <p:ph type="dt" sz="half" idx="10"/>
          </p:nvPr>
        </p:nvSpPr>
        <p:spPr/>
        <p:txBody>
          <a:bodyPr/>
          <a:lstStyle/>
          <a:p>
            <a:fld id="{AA615309-C2D2-4BA3-8D64-75D0674DABB0}" type="datetimeFigureOut">
              <a:rPr lang="en-US" smtClean="0"/>
              <a:t>3/12/2024</a:t>
            </a:fld>
            <a:endParaRPr lang="en-US"/>
          </a:p>
        </p:txBody>
      </p:sp>
      <p:sp>
        <p:nvSpPr>
          <p:cNvPr id="4" name="Footer Placeholder 3">
            <a:extLst>
              <a:ext uri="{FF2B5EF4-FFF2-40B4-BE49-F238E27FC236}">
                <a16:creationId xmlns:a16="http://schemas.microsoft.com/office/drawing/2014/main" id="{87572F7C-23FD-7D59-F82B-C9CE45FE8B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2F95F2-AC03-E5FA-24A0-01DAD7D5CFDB}"/>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118199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CF0CC9-8BAB-3BC8-4597-003B25C6382B}"/>
              </a:ext>
            </a:extLst>
          </p:cNvPr>
          <p:cNvSpPr>
            <a:spLocks noGrp="1"/>
          </p:cNvSpPr>
          <p:nvPr>
            <p:ph type="dt" sz="half" idx="10"/>
          </p:nvPr>
        </p:nvSpPr>
        <p:spPr/>
        <p:txBody>
          <a:bodyPr/>
          <a:lstStyle/>
          <a:p>
            <a:fld id="{AA615309-C2D2-4BA3-8D64-75D0674DABB0}" type="datetimeFigureOut">
              <a:rPr lang="en-US" smtClean="0"/>
              <a:t>3/12/2024</a:t>
            </a:fld>
            <a:endParaRPr lang="en-US"/>
          </a:p>
        </p:txBody>
      </p:sp>
      <p:sp>
        <p:nvSpPr>
          <p:cNvPr id="3" name="Footer Placeholder 2">
            <a:extLst>
              <a:ext uri="{FF2B5EF4-FFF2-40B4-BE49-F238E27FC236}">
                <a16:creationId xmlns:a16="http://schemas.microsoft.com/office/drawing/2014/main" id="{443E22B8-E443-AD1E-40AF-3D0ABDE049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0E8896-D60A-81BD-FB51-FA738D1E74B9}"/>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75739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D05D-5FB7-B905-9860-7946869D0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ABAF23-043C-1966-A6D6-072A2B5BD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E55E82-77D2-E982-7F15-B7F279AC9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C82EEC-494F-3365-48FF-71ADDBCFF0EA}"/>
              </a:ext>
            </a:extLst>
          </p:cNvPr>
          <p:cNvSpPr>
            <a:spLocks noGrp="1"/>
          </p:cNvSpPr>
          <p:nvPr>
            <p:ph type="dt" sz="half" idx="10"/>
          </p:nvPr>
        </p:nvSpPr>
        <p:spPr/>
        <p:txBody>
          <a:bodyPr/>
          <a:lstStyle/>
          <a:p>
            <a:fld id="{AA615309-C2D2-4BA3-8D64-75D0674DABB0}" type="datetimeFigureOut">
              <a:rPr lang="en-US" smtClean="0"/>
              <a:t>3/12/2024</a:t>
            </a:fld>
            <a:endParaRPr lang="en-US"/>
          </a:p>
        </p:txBody>
      </p:sp>
      <p:sp>
        <p:nvSpPr>
          <p:cNvPr id="6" name="Footer Placeholder 5">
            <a:extLst>
              <a:ext uri="{FF2B5EF4-FFF2-40B4-BE49-F238E27FC236}">
                <a16:creationId xmlns:a16="http://schemas.microsoft.com/office/drawing/2014/main" id="{93197A79-7A2B-E299-0AF8-62464EFB72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8BF1F-A15B-880F-DF4D-2BDF82686EDB}"/>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298817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AF56-2D26-52CF-9AE0-557C6F865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55E60C-AE51-88C0-ADD7-97BFA46AEE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C2FB59-DBFC-C27D-9A94-280EBB26D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CCE66A-3784-05E4-2489-054DB8F4CABF}"/>
              </a:ext>
            </a:extLst>
          </p:cNvPr>
          <p:cNvSpPr>
            <a:spLocks noGrp="1"/>
          </p:cNvSpPr>
          <p:nvPr>
            <p:ph type="dt" sz="half" idx="10"/>
          </p:nvPr>
        </p:nvSpPr>
        <p:spPr/>
        <p:txBody>
          <a:bodyPr/>
          <a:lstStyle/>
          <a:p>
            <a:fld id="{AA615309-C2D2-4BA3-8D64-75D0674DABB0}" type="datetimeFigureOut">
              <a:rPr lang="en-US" smtClean="0"/>
              <a:t>3/12/2024</a:t>
            </a:fld>
            <a:endParaRPr lang="en-US"/>
          </a:p>
        </p:txBody>
      </p:sp>
      <p:sp>
        <p:nvSpPr>
          <p:cNvPr id="6" name="Footer Placeholder 5">
            <a:extLst>
              <a:ext uri="{FF2B5EF4-FFF2-40B4-BE49-F238E27FC236}">
                <a16:creationId xmlns:a16="http://schemas.microsoft.com/office/drawing/2014/main" id="{F759A0BF-C03C-7F74-E766-5CD06236F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D7B63E-7CF4-5C7A-9604-B8AE459D797B}"/>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930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C10C11-B5EC-A667-7621-7592DE19C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5EBE3-18FF-9975-8849-738870CEC6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88E14-D886-FF7A-5A32-80EB544A6A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15309-C2D2-4BA3-8D64-75D0674DABB0}" type="datetimeFigureOut">
              <a:rPr lang="en-US" smtClean="0"/>
              <a:t>3/12/2024</a:t>
            </a:fld>
            <a:endParaRPr lang="en-US"/>
          </a:p>
        </p:txBody>
      </p:sp>
      <p:sp>
        <p:nvSpPr>
          <p:cNvPr id="5" name="Footer Placeholder 4">
            <a:extLst>
              <a:ext uri="{FF2B5EF4-FFF2-40B4-BE49-F238E27FC236}">
                <a16:creationId xmlns:a16="http://schemas.microsoft.com/office/drawing/2014/main" id="{1C2218F0-2705-AF48-96FD-BCF67F3FC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661841-BEDE-9BE1-134E-33D9201844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ECC5D-2BB3-4584-AF39-B9DB06CE49F8}" type="slidenum">
              <a:rPr lang="en-US" smtClean="0"/>
              <a:t>‹#›</a:t>
            </a:fld>
            <a:endParaRPr lang="en-US"/>
          </a:p>
        </p:txBody>
      </p:sp>
    </p:spTree>
    <p:extLst>
      <p:ext uri="{BB962C8B-B14F-4D97-AF65-F5344CB8AC3E}">
        <p14:creationId xmlns:p14="http://schemas.microsoft.com/office/powerpoint/2010/main" val="2121211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app.roboflow.com/" TargetMode="External"/><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hyperlink" Target="https://www.cvat.a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techtarget.com/whatis/definition/Python" TargetMode="External"/><Relationship Id="rId2" Type="http://schemas.openxmlformats.org/officeDocument/2006/relationships/hyperlink" Target="https://www.techtarget.com/searchenterpriseai/definition/machine-learning-ML" TargetMode="Externa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www.techtarget.com/searchenterpriseai/definition/deep-learning-deep-neural-network"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1.xml"/><Relationship Id="rId1" Type="http://schemas.openxmlformats.org/officeDocument/2006/relationships/video" Target="https://www.youtube.com/embed/f0t-OCG79-U?feature=oembe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p:txBody>
          <a:bodyPr>
            <a:normAutofit/>
          </a:bodyPr>
          <a:lstStyle/>
          <a:p>
            <a:r>
              <a:rPr lang="en-US" sz="4800"/>
              <a:t>Lesson 1: AI development proccess</a:t>
            </a:r>
          </a:p>
        </p:txBody>
      </p:sp>
    </p:spTree>
    <p:extLst>
      <p:ext uri="{BB962C8B-B14F-4D97-AF65-F5344CB8AC3E}">
        <p14:creationId xmlns:p14="http://schemas.microsoft.com/office/powerpoint/2010/main" val="679183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3. Data preparation and manipulation</a:t>
            </a:r>
          </a:p>
        </p:txBody>
      </p:sp>
      <p:sp>
        <p:nvSpPr>
          <p:cNvPr id="3" name="TextBox 2">
            <a:extLst>
              <a:ext uri="{FF2B5EF4-FFF2-40B4-BE49-F238E27FC236}">
                <a16:creationId xmlns:a16="http://schemas.microsoft.com/office/drawing/2014/main" id="{476F4960-C372-1C3B-60EA-95C5D213CBDA}"/>
              </a:ext>
            </a:extLst>
          </p:cNvPr>
          <p:cNvSpPr txBox="1"/>
          <p:nvPr/>
        </p:nvSpPr>
        <p:spPr>
          <a:xfrm>
            <a:off x="1016390" y="973667"/>
            <a:ext cx="9618133" cy="3139321"/>
          </a:xfrm>
          <a:prstGeom prst="rect">
            <a:avLst/>
          </a:prstGeom>
          <a:noFill/>
        </p:spPr>
        <p:txBody>
          <a:bodyPr wrap="square" rtlCol="0">
            <a:spAutoFit/>
          </a:bodyPr>
          <a:lstStyle/>
          <a:p>
            <a:pPr algn="l"/>
            <a:r>
              <a:rPr lang="en-US" i="0">
                <a:solidFill>
                  <a:srgbClr val="000000"/>
                </a:solidFill>
                <a:effectLst/>
                <a:latin typeface="var(--font-jakarta)"/>
              </a:rPr>
              <a:t>3.4. Data annotation</a:t>
            </a:r>
          </a:p>
          <a:p>
            <a:pPr algn="l"/>
            <a:r>
              <a:rPr lang="en-US">
                <a:solidFill>
                  <a:srgbClr val="000000"/>
                </a:solidFill>
                <a:latin typeface="var(--font-jakarta)"/>
              </a:rPr>
              <a:t>3.4.1. Lập kế hoạch và xác định nhu cầu: Xác định nguồn dữ liệu</a:t>
            </a:r>
          </a:p>
          <a:p>
            <a:pPr algn="l"/>
            <a:r>
              <a:rPr lang="vi-VN" b="0" i="0">
                <a:solidFill>
                  <a:srgbClr val="000000"/>
                </a:solidFill>
                <a:effectLst/>
                <a:latin typeface="__Work_Sans_5b7e72"/>
              </a:rPr>
              <a:t>Một trong những bước đầu tiên là xác định dữ liệu sẽ đến từ đâu. Tùy thuộc vào mục tiêu, các nguồn dữ liệu khác nhau có thể phù hợp hơn những nguồn khác</a:t>
            </a:r>
            <a:r>
              <a:rPr lang="en-US" b="0" i="0">
                <a:solidFill>
                  <a:srgbClr val="000000"/>
                </a:solidFill>
                <a:effectLst/>
                <a:latin typeface="__Work_Sans_5b7e72"/>
              </a:rPr>
              <a:t>.</a:t>
            </a:r>
          </a:p>
          <a:p>
            <a:pPr algn="l"/>
            <a:endParaRPr lang="en-US" b="0" i="0">
              <a:solidFill>
                <a:srgbClr val="000000"/>
              </a:solidFill>
              <a:effectLst/>
              <a:latin typeface="__Work_Sans_5b7e72"/>
            </a:endParaRPr>
          </a:p>
          <a:p>
            <a:pPr algn="l"/>
            <a:r>
              <a:rPr lang="vi-VN" b="0" i="0">
                <a:solidFill>
                  <a:srgbClr val="000000"/>
                </a:solidFill>
                <a:effectLst/>
                <a:latin typeface="__Work_Sans_5b7e72"/>
              </a:rPr>
              <a:t>Ví dụ: </a:t>
            </a:r>
            <a:r>
              <a:rPr lang="vi-VN" b="0" i="0" u="none" strike="noStrike">
                <a:effectLst/>
                <a:latin typeface="__Work_Sans_5b7e72"/>
              </a:rPr>
              <a:t>hệ thống nhận dạng khuôn mặt</a:t>
            </a:r>
            <a:r>
              <a:rPr lang="vi-VN" b="0" i="0">
                <a:solidFill>
                  <a:srgbClr val="000000"/>
                </a:solidFill>
                <a:effectLst/>
                <a:latin typeface="__Work_Sans_5b7e72"/>
              </a:rPr>
              <a:t> tại sân bay sẽ phân tích các khuôn mặt có hình dạng, màu sắc và kích cỡ khác nhau. Điều này đòi hỏi một tập dữ liệu đa dạng và lớn. Việc thu thập tập dữ liệu nội bộ như vậy có thể tốn kém và mất thời gian; do đó, phương pháp huy động nguồn lực từ cộng đồng có thể hoạt động tốt hơn đối với tập dữ liệu như vậy.</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Lý thuyết mẫu: </a:t>
            </a:r>
          </a:p>
        </p:txBody>
      </p:sp>
      <p:pic>
        <p:nvPicPr>
          <p:cNvPr id="5" name="Picture 4">
            <a:extLst>
              <a:ext uri="{FF2B5EF4-FFF2-40B4-BE49-F238E27FC236}">
                <a16:creationId xmlns:a16="http://schemas.microsoft.com/office/drawing/2014/main" id="{1D8D1541-EDF7-A6DA-04FB-66579E25C046}"/>
              </a:ext>
            </a:extLst>
          </p:cNvPr>
          <p:cNvPicPr>
            <a:picLocks noChangeAspect="1"/>
          </p:cNvPicPr>
          <p:nvPr/>
        </p:nvPicPr>
        <p:blipFill>
          <a:blip r:embed="rId2"/>
          <a:stretch>
            <a:fillRect/>
          </a:stretch>
        </p:blipFill>
        <p:spPr>
          <a:xfrm>
            <a:off x="1862876" y="4112988"/>
            <a:ext cx="7933057" cy="2715437"/>
          </a:xfrm>
          <a:prstGeom prst="rect">
            <a:avLst/>
          </a:prstGeom>
        </p:spPr>
      </p:pic>
    </p:spTree>
    <p:extLst>
      <p:ext uri="{BB962C8B-B14F-4D97-AF65-F5344CB8AC3E}">
        <p14:creationId xmlns:p14="http://schemas.microsoft.com/office/powerpoint/2010/main" val="94434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3. Data preparation and manipulation</a:t>
            </a:r>
          </a:p>
        </p:txBody>
      </p:sp>
      <p:sp>
        <p:nvSpPr>
          <p:cNvPr id="3" name="TextBox 2">
            <a:extLst>
              <a:ext uri="{FF2B5EF4-FFF2-40B4-BE49-F238E27FC236}">
                <a16:creationId xmlns:a16="http://schemas.microsoft.com/office/drawing/2014/main" id="{476F4960-C372-1C3B-60EA-95C5D213CBDA}"/>
              </a:ext>
            </a:extLst>
          </p:cNvPr>
          <p:cNvSpPr txBox="1"/>
          <p:nvPr/>
        </p:nvSpPr>
        <p:spPr>
          <a:xfrm>
            <a:off x="1016390" y="973667"/>
            <a:ext cx="9618133"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Lý thuyết mẫu: </a:t>
            </a:r>
          </a:p>
        </p:txBody>
      </p:sp>
      <p:pic>
        <p:nvPicPr>
          <p:cNvPr id="6" name="Picture 5">
            <a:extLst>
              <a:ext uri="{FF2B5EF4-FFF2-40B4-BE49-F238E27FC236}">
                <a16:creationId xmlns:a16="http://schemas.microsoft.com/office/drawing/2014/main" id="{71FCD1A2-26B2-76D3-3F36-F486F85E2E00}"/>
              </a:ext>
            </a:extLst>
          </p:cNvPr>
          <p:cNvPicPr>
            <a:picLocks noChangeAspect="1"/>
          </p:cNvPicPr>
          <p:nvPr/>
        </p:nvPicPr>
        <p:blipFill>
          <a:blip r:embed="rId2"/>
          <a:stretch>
            <a:fillRect/>
          </a:stretch>
        </p:blipFill>
        <p:spPr>
          <a:xfrm>
            <a:off x="5105790" y="1834270"/>
            <a:ext cx="5775317" cy="4050063"/>
          </a:xfrm>
          <a:prstGeom prst="rect">
            <a:avLst/>
          </a:prstGeom>
        </p:spPr>
      </p:pic>
      <p:pic>
        <p:nvPicPr>
          <p:cNvPr id="8" name="Picture 7">
            <a:extLst>
              <a:ext uri="{FF2B5EF4-FFF2-40B4-BE49-F238E27FC236}">
                <a16:creationId xmlns:a16="http://schemas.microsoft.com/office/drawing/2014/main" id="{B806B80C-1C10-96A9-7800-A5FFD9654425}"/>
              </a:ext>
            </a:extLst>
          </p:cNvPr>
          <p:cNvPicPr>
            <a:picLocks noChangeAspect="1"/>
          </p:cNvPicPr>
          <p:nvPr/>
        </p:nvPicPr>
        <p:blipFill>
          <a:blip r:embed="rId3"/>
          <a:stretch>
            <a:fillRect/>
          </a:stretch>
        </p:blipFill>
        <p:spPr>
          <a:xfrm>
            <a:off x="1310893" y="2678036"/>
            <a:ext cx="3162741" cy="2362530"/>
          </a:xfrm>
          <a:prstGeom prst="rect">
            <a:avLst/>
          </a:prstGeom>
        </p:spPr>
      </p:pic>
      <p:sp>
        <p:nvSpPr>
          <p:cNvPr id="9" name="TextBox 8">
            <a:extLst>
              <a:ext uri="{FF2B5EF4-FFF2-40B4-BE49-F238E27FC236}">
                <a16:creationId xmlns:a16="http://schemas.microsoft.com/office/drawing/2014/main" id="{815CAEE4-5E78-BF51-D142-4D15A0DA88DA}"/>
              </a:ext>
            </a:extLst>
          </p:cNvPr>
          <p:cNvSpPr txBox="1"/>
          <p:nvPr/>
        </p:nvSpPr>
        <p:spPr>
          <a:xfrm>
            <a:off x="2892263" y="5884333"/>
            <a:ext cx="5971763" cy="369332"/>
          </a:xfrm>
          <a:prstGeom prst="rect">
            <a:avLst/>
          </a:prstGeom>
          <a:noFill/>
        </p:spPr>
        <p:txBody>
          <a:bodyPr wrap="none" rtlCol="0">
            <a:spAutoFit/>
          </a:bodyPr>
          <a:lstStyle/>
          <a:p>
            <a:r>
              <a:rPr lang="en-US"/>
              <a:t>https://staff.agu.edu.vn/dhan/files/2016/08/Chuong4xstk.pdf</a:t>
            </a:r>
          </a:p>
        </p:txBody>
      </p:sp>
    </p:spTree>
    <p:extLst>
      <p:ext uri="{BB962C8B-B14F-4D97-AF65-F5344CB8AC3E}">
        <p14:creationId xmlns:p14="http://schemas.microsoft.com/office/powerpoint/2010/main" val="2978461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3. Data preparation and manipulation</a:t>
            </a:r>
          </a:p>
        </p:txBody>
      </p:sp>
      <p:sp>
        <p:nvSpPr>
          <p:cNvPr id="3" name="TextBox 2">
            <a:extLst>
              <a:ext uri="{FF2B5EF4-FFF2-40B4-BE49-F238E27FC236}">
                <a16:creationId xmlns:a16="http://schemas.microsoft.com/office/drawing/2014/main" id="{476F4960-C372-1C3B-60EA-95C5D213CBDA}"/>
              </a:ext>
            </a:extLst>
          </p:cNvPr>
          <p:cNvSpPr txBox="1"/>
          <p:nvPr/>
        </p:nvSpPr>
        <p:spPr>
          <a:xfrm>
            <a:off x="1016390" y="973667"/>
            <a:ext cx="9618133" cy="1754326"/>
          </a:xfrm>
          <a:prstGeom prst="rect">
            <a:avLst/>
          </a:prstGeom>
          <a:noFill/>
        </p:spPr>
        <p:txBody>
          <a:bodyPr wrap="square" rtlCol="0">
            <a:spAutoFit/>
          </a:bodyPr>
          <a:lstStyle/>
          <a:p>
            <a:pPr algn="l"/>
            <a:r>
              <a:rPr lang="en-US" b="1">
                <a:solidFill>
                  <a:srgbClr val="000000"/>
                </a:solidFill>
                <a:latin typeface="var(--font-jakarta)"/>
              </a:rPr>
              <a:t>3.4.2</a:t>
            </a:r>
            <a:r>
              <a:rPr lang="vi-VN" b="1" i="0">
                <a:solidFill>
                  <a:srgbClr val="000000"/>
                </a:solidFill>
                <a:effectLst/>
                <a:latin typeface="var(--font-jakarta)"/>
              </a:rPr>
              <a:t>. Đảm bảo chất lượng</a:t>
            </a:r>
            <a:endParaRPr lang="en-US" b="1" i="0">
              <a:solidFill>
                <a:srgbClr val="000000"/>
              </a:solidFill>
              <a:effectLst/>
              <a:latin typeface="var(--font-jakarta)"/>
            </a:endParaRPr>
          </a:p>
          <a:p>
            <a:pPr algn="l"/>
            <a:endParaRPr lang="en-US" b="1">
              <a:solidFill>
                <a:srgbClr val="000000"/>
              </a:solidFill>
              <a:latin typeface="var(--font-jakarta)"/>
            </a:endParaRPr>
          </a:p>
          <a:p>
            <a:pPr algn="l"/>
            <a:r>
              <a:rPr lang="vi-VN" b="0" i="0">
                <a:solidFill>
                  <a:srgbClr val="000000"/>
                </a:solidFill>
                <a:effectLst/>
                <a:latin typeface="__Work_Sans_5b7e72"/>
              </a:rPr>
              <a:t>Thực hiện QA và QC trong và sau khi dữ liệu được thu thập là điều tối quan trọng. Giai đoạn này đảm bảo dữ liệu đáng tin cậy, chính xác và hữu ích để xây dựng các mô hình học máy mạnh mẽ.</a:t>
            </a:r>
            <a:endParaRPr lang="vi-VN" b="1" i="0">
              <a:solidFill>
                <a:srgbClr val="000000"/>
              </a:solidFill>
              <a:effectLst/>
              <a:latin typeface="var(--font-jakarta)"/>
            </a:endParaRPr>
          </a:p>
          <a:p>
            <a:br>
              <a:rPr lang="vi-VN"/>
            </a:br>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B8D49E5-0601-DFB2-CD11-AC3659E34405}"/>
              </a:ext>
            </a:extLst>
          </p:cNvPr>
          <p:cNvPicPr>
            <a:picLocks noChangeAspect="1"/>
          </p:cNvPicPr>
          <p:nvPr/>
        </p:nvPicPr>
        <p:blipFill>
          <a:blip r:embed="rId2"/>
          <a:stretch>
            <a:fillRect/>
          </a:stretch>
        </p:blipFill>
        <p:spPr>
          <a:xfrm>
            <a:off x="2236759" y="2208468"/>
            <a:ext cx="5974348" cy="4272236"/>
          </a:xfrm>
          <a:prstGeom prst="rect">
            <a:avLst/>
          </a:prstGeom>
        </p:spPr>
      </p:pic>
    </p:spTree>
    <p:extLst>
      <p:ext uri="{BB962C8B-B14F-4D97-AF65-F5344CB8AC3E}">
        <p14:creationId xmlns:p14="http://schemas.microsoft.com/office/powerpoint/2010/main" val="1374180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a:bodyPr>
          <a:lstStyle/>
          <a:p>
            <a:pPr algn="l"/>
            <a:r>
              <a:rPr lang="en-US" sz="1600"/>
              <a:t>3.4.3</a:t>
            </a:r>
            <a:r>
              <a:rPr lang="vi-VN" sz="1600"/>
              <a:t> Lưu trữ dữ liệu</a:t>
            </a:r>
            <a:endParaRPr lang="en-US" sz="1600"/>
          </a:p>
        </p:txBody>
      </p:sp>
      <p:pic>
        <p:nvPicPr>
          <p:cNvPr id="5" name="Picture 4">
            <a:extLst>
              <a:ext uri="{FF2B5EF4-FFF2-40B4-BE49-F238E27FC236}">
                <a16:creationId xmlns:a16="http://schemas.microsoft.com/office/drawing/2014/main" id="{6FA4FBD3-3EF9-38D6-99D7-2B0EC70159AA}"/>
              </a:ext>
            </a:extLst>
          </p:cNvPr>
          <p:cNvPicPr>
            <a:picLocks noChangeAspect="1"/>
          </p:cNvPicPr>
          <p:nvPr/>
        </p:nvPicPr>
        <p:blipFill>
          <a:blip r:embed="rId2"/>
          <a:stretch>
            <a:fillRect/>
          </a:stretch>
        </p:blipFill>
        <p:spPr>
          <a:xfrm>
            <a:off x="2466558" y="1196798"/>
            <a:ext cx="8087141" cy="3436390"/>
          </a:xfrm>
          <a:prstGeom prst="rect">
            <a:avLst/>
          </a:prstGeom>
        </p:spPr>
      </p:pic>
    </p:spTree>
    <p:extLst>
      <p:ext uri="{BB962C8B-B14F-4D97-AF65-F5344CB8AC3E}">
        <p14:creationId xmlns:p14="http://schemas.microsoft.com/office/powerpoint/2010/main" val="689703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A4FBD3-3EF9-38D6-99D7-2B0EC70159AA}"/>
              </a:ext>
            </a:extLst>
          </p:cNvPr>
          <p:cNvPicPr>
            <a:picLocks noChangeAspect="1"/>
          </p:cNvPicPr>
          <p:nvPr/>
        </p:nvPicPr>
        <p:blipFill>
          <a:blip r:embed="rId2"/>
          <a:stretch>
            <a:fillRect/>
          </a:stretch>
        </p:blipFill>
        <p:spPr>
          <a:xfrm>
            <a:off x="2466558" y="1196798"/>
            <a:ext cx="8087141" cy="3436390"/>
          </a:xfrm>
          <a:prstGeom prst="rect">
            <a:avLst/>
          </a:prstGeom>
        </p:spPr>
      </p:pic>
      <p:pic>
        <p:nvPicPr>
          <p:cNvPr id="10" name="Picture 9">
            <a:extLst>
              <a:ext uri="{FF2B5EF4-FFF2-40B4-BE49-F238E27FC236}">
                <a16:creationId xmlns:a16="http://schemas.microsoft.com/office/drawing/2014/main" id="{BFF918F5-FDCA-BF58-2086-662FB7410E55}"/>
              </a:ext>
            </a:extLst>
          </p:cNvPr>
          <p:cNvPicPr>
            <a:picLocks noChangeAspect="1"/>
          </p:cNvPicPr>
          <p:nvPr/>
        </p:nvPicPr>
        <p:blipFill>
          <a:blip r:embed="rId3"/>
          <a:stretch>
            <a:fillRect/>
          </a:stretch>
        </p:blipFill>
        <p:spPr>
          <a:xfrm>
            <a:off x="875571" y="1031644"/>
            <a:ext cx="10440857" cy="5449060"/>
          </a:xfrm>
          <a:prstGeom prst="rect">
            <a:avLst/>
          </a:prstGeom>
        </p:spPr>
      </p:pic>
      <p:sp>
        <p:nvSpPr>
          <p:cNvPr id="6" name="Title 1">
            <a:extLst>
              <a:ext uri="{FF2B5EF4-FFF2-40B4-BE49-F238E27FC236}">
                <a16:creationId xmlns:a16="http://schemas.microsoft.com/office/drawing/2014/main" id="{E0FB9A6B-6AFD-B3C0-086C-8A913BFAA04D}"/>
              </a:ext>
            </a:extLst>
          </p:cNvPr>
          <p:cNvSpPr txBox="1">
            <a:spLocks/>
          </p:cNvSpPr>
          <p:nvPr/>
        </p:nvSpPr>
        <p:spPr>
          <a:xfrm>
            <a:off x="651933" y="377296"/>
            <a:ext cx="9144000" cy="4778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a:t>3.4.3</a:t>
            </a:r>
            <a:r>
              <a:rPr lang="vi-VN" sz="1600"/>
              <a:t> Lưu trữ dữ liệu</a:t>
            </a:r>
            <a:endParaRPr lang="en-US" sz="1600"/>
          </a:p>
        </p:txBody>
      </p:sp>
    </p:spTree>
    <p:extLst>
      <p:ext uri="{BB962C8B-B14F-4D97-AF65-F5344CB8AC3E}">
        <p14:creationId xmlns:p14="http://schemas.microsoft.com/office/powerpoint/2010/main" val="347042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0FB9A6B-6AFD-B3C0-086C-8A913BFAA04D}"/>
              </a:ext>
            </a:extLst>
          </p:cNvPr>
          <p:cNvSpPr txBox="1">
            <a:spLocks/>
          </p:cNvSpPr>
          <p:nvPr/>
        </p:nvSpPr>
        <p:spPr>
          <a:xfrm>
            <a:off x="651933" y="377296"/>
            <a:ext cx="9144000" cy="477837"/>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a:t>3.4.3</a:t>
            </a:r>
            <a:r>
              <a:rPr lang="vi-VN" sz="1600"/>
              <a:t> Chú thích dữ liệu</a:t>
            </a:r>
            <a:br>
              <a:rPr lang="en-US" sz="1600"/>
            </a:br>
            <a:endParaRPr lang="en-US" sz="1600"/>
          </a:p>
        </p:txBody>
      </p:sp>
      <p:sp>
        <p:nvSpPr>
          <p:cNvPr id="2" name="TextBox 1">
            <a:extLst>
              <a:ext uri="{FF2B5EF4-FFF2-40B4-BE49-F238E27FC236}">
                <a16:creationId xmlns:a16="http://schemas.microsoft.com/office/drawing/2014/main" id="{35E0C93E-0848-7D5C-5AD4-4BBDD7788579}"/>
              </a:ext>
            </a:extLst>
          </p:cNvPr>
          <p:cNvSpPr txBox="1"/>
          <p:nvPr/>
        </p:nvSpPr>
        <p:spPr>
          <a:xfrm>
            <a:off x="1117600" y="736600"/>
            <a:ext cx="9144000" cy="1200329"/>
          </a:xfrm>
          <a:prstGeom prst="rect">
            <a:avLst/>
          </a:prstGeom>
          <a:noFill/>
        </p:spPr>
        <p:txBody>
          <a:bodyPr wrap="square" rtlCol="0">
            <a:spAutoFit/>
          </a:bodyPr>
          <a:lstStyle/>
          <a:p>
            <a:r>
              <a:rPr lang="vi-VN" b="0" i="0">
                <a:solidFill>
                  <a:srgbClr val="000000"/>
                </a:solidFill>
                <a:effectLst/>
                <a:latin typeface="__Work_Sans_5b7e72"/>
              </a:rPr>
              <a:t>Chú thích dữ liệu cũng là một bước quan trọng trong việc chuẩn bị dữ liệu cho việc huấn luyện. Nó liên quan đến việc dán nhãn hoặc gắn thẻ dữ liệu để làm cho dữ liệu có thể đọc được bằng máy. Ví dụ: đối với hệ thống nhận dạng khuôn mặt, hình ảnh khuôn mặt sẽ được chú thích bằng cách tạo thẻ trên các phần khác nhau của khuôn mặt trong ảnh. </a:t>
            </a:r>
            <a:endParaRPr lang="en-US"/>
          </a:p>
        </p:txBody>
      </p:sp>
      <p:pic>
        <p:nvPicPr>
          <p:cNvPr id="4" name="Picture 3">
            <a:extLst>
              <a:ext uri="{FF2B5EF4-FFF2-40B4-BE49-F238E27FC236}">
                <a16:creationId xmlns:a16="http://schemas.microsoft.com/office/drawing/2014/main" id="{5121AE80-2990-7708-9E19-1FDBFB65F21E}"/>
              </a:ext>
            </a:extLst>
          </p:cNvPr>
          <p:cNvPicPr>
            <a:picLocks noChangeAspect="1"/>
          </p:cNvPicPr>
          <p:nvPr/>
        </p:nvPicPr>
        <p:blipFill>
          <a:blip r:embed="rId2"/>
          <a:stretch>
            <a:fillRect/>
          </a:stretch>
        </p:blipFill>
        <p:spPr>
          <a:xfrm>
            <a:off x="2722180" y="2081024"/>
            <a:ext cx="5477639" cy="2695951"/>
          </a:xfrm>
          <a:prstGeom prst="rect">
            <a:avLst/>
          </a:prstGeom>
        </p:spPr>
      </p:pic>
      <p:sp>
        <p:nvSpPr>
          <p:cNvPr id="7" name="TextBox 6">
            <a:extLst>
              <a:ext uri="{FF2B5EF4-FFF2-40B4-BE49-F238E27FC236}">
                <a16:creationId xmlns:a16="http://schemas.microsoft.com/office/drawing/2014/main" id="{264A1B7E-E5AD-EEA7-3DBF-28BC7B8C4CBB}"/>
              </a:ext>
            </a:extLst>
          </p:cNvPr>
          <p:cNvSpPr txBox="1"/>
          <p:nvPr/>
        </p:nvSpPr>
        <p:spPr>
          <a:xfrm>
            <a:off x="1562100" y="5283200"/>
            <a:ext cx="7086600" cy="646331"/>
          </a:xfrm>
          <a:prstGeom prst="rect">
            <a:avLst/>
          </a:prstGeom>
          <a:noFill/>
        </p:spPr>
        <p:txBody>
          <a:bodyPr wrap="square" rtlCol="0">
            <a:spAutoFit/>
          </a:bodyPr>
          <a:lstStyle/>
          <a:p>
            <a:r>
              <a:rPr lang="en-US">
                <a:hlinkClick r:id="rId3"/>
              </a:rPr>
              <a:t>https://app.roboflow.com/</a:t>
            </a:r>
            <a:endParaRPr lang="en-US"/>
          </a:p>
          <a:p>
            <a:r>
              <a:rPr lang="en-US">
                <a:hlinkClick r:id="rId4"/>
              </a:rPr>
              <a:t>https://www.cvat.ai/</a:t>
            </a:r>
            <a:endParaRPr lang="en-US"/>
          </a:p>
        </p:txBody>
      </p:sp>
    </p:spTree>
    <p:extLst>
      <p:ext uri="{BB962C8B-B14F-4D97-AF65-F5344CB8AC3E}">
        <p14:creationId xmlns:p14="http://schemas.microsoft.com/office/powerpoint/2010/main" val="2589416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4. Lựa chọn và phát triển mô hình</a:t>
            </a:r>
          </a:p>
        </p:txBody>
      </p:sp>
      <p:sp>
        <p:nvSpPr>
          <p:cNvPr id="4" name="TextBox 3">
            <a:extLst>
              <a:ext uri="{FF2B5EF4-FFF2-40B4-BE49-F238E27FC236}">
                <a16:creationId xmlns:a16="http://schemas.microsoft.com/office/drawing/2014/main" id="{F2238A60-96A8-4390-0430-EB60823AD0C3}"/>
              </a:ext>
            </a:extLst>
          </p:cNvPr>
          <p:cNvSpPr txBox="1"/>
          <p:nvPr/>
        </p:nvSpPr>
        <p:spPr>
          <a:xfrm>
            <a:off x="1071032" y="1079500"/>
            <a:ext cx="9685867" cy="5632311"/>
          </a:xfrm>
          <a:prstGeom prst="rect">
            <a:avLst/>
          </a:prstGeom>
          <a:noFill/>
        </p:spPr>
        <p:txBody>
          <a:bodyPr wrap="square" rtlCol="0">
            <a:spAutoFit/>
          </a:bodyPr>
          <a:lstStyle/>
          <a:p>
            <a:r>
              <a:rPr lang="vi-VN" b="0" i="0">
                <a:solidFill>
                  <a:srgbClr val="000000"/>
                </a:solidFill>
                <a:effectLst/>
                <a:latin typeface="__Work_Sans_5b7e72"/>
              </a:rPr>
              <a:t>Học máy cung cấp một loạt các thuật toán phong phú được thiết kế để xử lý các tác vụ khác nhau. Các thuật toán này, thường được lấy cảm hứng từ mạng lưới thần kinh, có khả năng nhận dạng mẫu vượt trội và có thể xử lý dữ liệu phi cấu trúc một cách hiệu quả. Các mô hình deep learning đặc biệt phổ biến trong các dự án AI liên quan đến CV (thị giác máy tính) và NLP (xử lý ngôn ngữ tự nhiên).</a:t>
            </a:r>
            <a:endParaRPr lang="en-US" b="0" i="0">
              <a:solidFill>
                <a:srgbClr val="000000"/>
              </a:solidFill>
              <a:effectLst/>
              <a:latin typeface="__Work_Sans_5b7e72"/>
            </a:endParaRPr>
          </a:p>
          <a:p>
            <a:endParaRPr lang="en-US">
              <a:solidFill>
                <a:srgbClr val="000000"/>
              </a:solidFill>
              <a:latin typeface="__Work_Sans_5b7e72"/>
            </a:endParaRPr>
          </a:p>
          <a:p>
            <a:pPr algn="l"/>
            <a:r>
              <a:rPr lang="vi-VN" b="0" i="0">
                <a:solidFill>
                  <a:srgbClr val="000000"/>
                </a:solidFill>
                <a:effectLst/>
                <a:latin typeface="__Work_Sans_5b7e72"/>
              </a:rPr>
              <a:t>Việc chọn thuật toán phù hợp phụ thuộc vào nhiều yếu tố, chẳng hạn như</a:t>
            </a:r>
          </a:p>
          <a:p>
            <a:br>
              <a:rPr lang="vi-VN" b="0" i="0">
                <a:solidFill>
                  <a:srgbClr val="000000"/>
                </a:solidFill>
                <a:effectLst/>
                <a:latin typeface="__Work_Sans_5b7e72"/>
              </a:rPr>
            </a:br>
            <a:r>
              <a:rPr lang="en-US" b="1" i="0">
                <a:solidFill>
                  <a:srgbClr val="000000"/>
                </a:solidFill>
                <a:effectLst/>
                <a:latin typeface="__Work_Sans_5b7e72"/>
              </a:rPr>
              <a:t>Loại nhiệm vụ</a:t>
            </a:r>
          </a:p>
          <a:p>
            <a:r>
              <a:rPr lang="vi-VN" b="1" i="0">
                <a:solidFill>
                  <a:srgbClr val="000000"/>
                </a:solidFill>
                <a:effectLst/>
                <a:latin typeface="__Work_Sans_5b7e72"/>
              </a:rPr>
              <a:t>Chất lượng và số lượng dữ liệu</a:t>
            </a:r>
            <a:endParaRPr lang="en-US" b="1">
              <a:solidFill>
                <a:srgbClr val="000000"/>
              </a:solidFill>
              <a:latin typeface="__Work_Sans_5b7e72"/>
            </a:endParaRPr>
          </a:p>
          <a:p>
            <a:r>
              <a:rPr lang="en-US" b="1" i="0">
                <a:solidFill>
                  <a:srgbClr val="000000"/>
                </a:solidFill>
                <a:effectLst/>
                <a:latin typeface="__Work_Sans_5b7e72"/>
              </a:rPr>
              <a:t>Tài nguyên tính toán</a:t>
            </a:r>
          </a:p>
          <a:p>
            <a:r>
              <a:rPr lang="en-US" b="1">
                <a:solidFill>
                  <a:srgbClr val="000000"/>
                </a:solidFill>
                <a:latin typeface="__Work_Sans_5b7e72"/>
              </a:rPr>
              <a:t>Runtime</a:t>
            </a:r>
          </a:p>
          <a:p>
            <a:endParaRPr lang="en-US" b="1">
              <a:solidFill>
                <a:srgbClr val="000000"/>
              </a:solidFill>
              <a:latin typeface="__Work_Sans_5b7e72"/>
            </a:endParaRPr>
          </a:p>
          <a:p>
            <a:pPr algn="l"/>
            <a:r>
              <a:rPr lang="vi-VN" b="0" i="0">
                <a:solidFill>
                  <a:srgbClr val="000000"/>
                </a:solidFill>
                <a:effectLst/>
                <a:latin typeface="var(--font-jakarta)"/>
              </a:rPr>
              <a:t>Sử dụng các mô hình được đào tạo trước</a:t>
            </a:r>
            <a:r>
              <a:rPr lang="en-US" b="0" i="0">
                <a:solidFill>
                  <a:srgbClr val="000000"/>
                </a:solidFill>
                <a:effectLst/>
                <a:latin typeface="var(--font-jakarta)"/>
              </a:rPr>
              <a:t>:</a:t>
            </a:r>
          </a:p>
          <a:p>
            <a:pPr algn="l"/>
            <a:r>
              <a:rPr lang="vi-VN" b="0" i="0">
                <a:solidFill>
                  <a:srgbClr val="000000"/>
                </a:solidFill>
                <a:effectLst/>
                <a:latin typeface="__Work_Sans_5b7e72"/>
              </a:rPr>
              <a:t>Các mô hình được đào tạo trước có thể đẩy nhanh quá trình phát triển AI. Những mô hình này đã được đào tạo trên các bộ dữ liệu toàn diện và có thể được điều chỉnh cho các nhiệm vụ tương tự. Ví dụ: nếu</a:t>
            </a:r>
            <a:r>
              <a:rPr lang="en-US" b="0" i="0">
                <a:solidFill>
                  <a:srgbClr val="000000"/>
                </a:solidFill>
                <a:effectLst/>
                <a:latin typeface="__Work_Sans_5b7e72"/>
              </a:rPr>
              <a:t> </a:t>
            </a:r>
            <a:r>
              <a:rPr lang="vi-VN" b="0" i="0">
                <a:solidFill>
                  <a:srgbClr val="000000"/>
                </a:solidFill>
                <a:effectLst/>
                <a:latin typeface="__Work_Sans_5b7e72"/>
              </a:rPr>
              <a:t>đang làm việc về nhận dạng hình ảnh, việc sử dụng mô hình được đào tạo trước như VGG hoặc ResNet có thể tiết kiệm đáng kể thời gian đào tạo.</a:t>
            </a:r>
            <a:endParaRPr lang="en-US">
              <a:solidFill>
                <a:srgbClr val="000000"/>
              </a:solidFill>
              <a:latin typeface="var(--font-jakarta)"/>
            </a:endParaRPr>
          </a:p>
          <a:p>
            <a:pPr algn="l"/>
            <a:endParaRPr lang="vi-VN" b="0" i="0">
              <a:solidFill>
                <a:srgbClr val="000000"/>
              </a:solidFill>
              <a:effectLst/>
              <a:latin typeface="var(--font-jakarta)"/>
            </a:endParaRPr>
          </a:p>
          <a:p>
            <a:br>
              <a:rPr lang="vi-VN"/>
            </a:br>
            <a:endParaRPr lang="en-US"/>
          </a:p>
        </p:txBody>
      </p:sp>
    </p:spTree>
    <p:extLst>
      <p:ext uri="{BB962C8B-B14F-4D97-AF65-F5344CB8AC3E}">
        <p14:creationId xmlns:p14="http://schemas.microsoft.com/office/powerpoint/2010/main" val="2578322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4. Lựa chọn và phát triển mô hình</a:t>
            </a:r>
          </a:p>
        </p:txBody>
      </p:sp>
      <p:sp>
        <p:nvSpPr>
          <p:cNvPr id="4" name="TextBox 3">
            <a:extLst>
              <a:ext uri="{FF2B5EF4-FFF2-40B4-BE49-F238E27FC236}">
                <a16:creationId xmlns:a16="http://schemas.microsoft.com/office/drawing/2014/main" id="{F2238A60-96A8-4390-0430-EB60823AD0C3}"/>
              </a:ext>
            </a:extLst>
          </p:cNvPr>
          <p:cNvSpPr txBox="1"/>
          <p:nvPr/>
        </p:nvSpPr>
        <p:spPr>
          <a:xfrm>
            <a:off x="1071033" y="1079500"/>
            <a:ext cx="6028268" cy="5632311"/>
          </a:xfrm>
          <a:prstGeom prst="rect">
            <a:avLst/>
          </a:prstGeom>
          <a:noFill/>
        </p:spPr>
        <p:txBody>
          <a:bodyPr wrap="square" rtlCol="0">
            <a:spAutoFit/>
          </a:bodyPr>
          <a:lstStyle/>
          <a:p>
            <a:pPr algn="l"/>
            <a:r>
              <a:rPr lang="vi-VN" b="0" i="0">
                <a:solidFill>
                  <a:srgbClr val="000000"/>
                </a:solidFill>
                <a:effectLst/>
                <a:latin typeface="__Work_Sans_5b7e72"/>
              </a:rPr>
              <a:t>Các ngôn ngữ lập trình phổ biến nhất để phát triển phần mềm AI là Python, R và Java. Ngoài ra, các framework deep learning như TensorFlow và PyTorch thường được sử dụng cho các mô hình phức tạp hơn.</a:t>
            </a:r>
            <a:endParaRPr lang="en-US" b="0" i="0">
              <a:solidFill>
                <a:srgbClr val="000000"/>
              </a:solidFill>
              <a:effectLst/>
              <a:latin typeface="__Work_Sans_5b7e72"/>
            </a:endParaRPr>
          </a:p>
          <a:p>
            <a:pPr algn="l"/>
            <a:endParaRPr lang="en-US">
              <a:solidFill>
                <a:srgbClr val="000000"/>
              </a:solidFill>
              <a:latin typeface="__Work_Sans_5b7e72"/>
            </a:endParaRPr>
          </a:p>
          <a:p>
            <a:pPr algn="l"/>
            <a:endParaRPr lang="en-US">
              <a:solidFill>
                <a:srgbClr val="000000"/>
              </a:solidFill>
              <a:latin typeface="__Work_Sans_5b7e72"/>
            </a:endParaRPr>
          </a:p>
          <a:p>
            <a:pPr algn="l"/>
            <a:endParaRPr lang="en-US">
              <a:solidFill>
                <a:srgbClr val="000000"/>
              </a:solidFill>
              <a:latin typeface="__Work_Sans_5b7e72"/>
            </a:endParaRPr>
          </a:p>
          <a:p>
            <a:pPr algn="l"/>
            <a:endParaRPr lang="en-US">
              <a:solidFill>
                <a:srgbClr val="000000"/>
              </a:solidFill>
              <a:latin typeface="__Work_Sans_5b7e72"/>
            </a:endParaRPr>
          </a:p>
          <a:p>
            <a:pPr algn="l"/>
            <a:endParaRPr lang="en-US">
              <a:solidFill>
                <a:srgbClr val="000000"/>
              </a:solidFill>
              <a:latin typeface="__Work_Sans_5b7e72"/>
            </a:endParaRPr>
          </a:p>
          <a:p>
            <a:pPr algn="l"/>
            <a:endParaRPr lang="en-US">
              <a:solidFill>
                <a:srgbClr val="000000"/>
              </a:solidFill>
              <a:latin typeface="__Work_Sans_5b7e72"/>
            </a:endParaRPr>
          </a:p>
          <a:p>
            <a:pPr algn="l"/>
            <a:r>
              <a:rPr lang="vi-VN" b="0" i="0">
                <a:solidFill>
                  <a:srgbClr val="666666"/>
                </a:solidFill>
                <a:effectLst/>
                <a:latin typeface="Arial" panose="020B0604020202020204" pitchFamily="34" charset="0"/>
              </a:rPr>
              <a:t>PyTorch là một framework machine learning ( </a:t>
            </a:r>
            <a:r>
              <a:rPr lang="vi-VN" b="0" i="0" u="sng">
                <a:solidFill>
                  <a:srgbClr val="007CAD"/>
                </a:solidFill>
                <a:effectLst/>
                <a:latin typeface="Arial" panose="020B0604020202020204" pitchFamily="34" charset="0"/>
                <a:hlinkClick r:id="rId2"/>
              </a:rPr>
              <a:t>ML</a:t>
            </a:r>
            <a:r>
              <a:rPr lang="vi-VN" b="0" i="0">
                <a:solidFill>
                  <a:srgbClr val="666666"/>
                </a:solidFill>
                <a:effectLst/>
                <a:latin typeface="Arial" panose="020B0604020202020204" pitchFamily="34" charset="0"/>
              </a:rPr>
              <a:t> ) mã nguồn mở dựa trên ngôn ngữ lập trình </a:t>
            </a:r>
            <a:r>
              <a:rPr lang="vi-VN" b="0" i="0" u="sng">
                <a:solidFill>
                  <a:srgbClr val="007CAD"/>
                </a:solidFill>
                <a:effectLst/>
                <a:latin typeface="Arial" panose="020B0604020202020204" pitchFamily="34" charset="0"/>
                <a:hlinkClick r:id="rId3"/>
              </a:rPr>
              <a:t>Python</a:t>
            </a:r>
            <a:r>
              <a:rPr lang="vi-VN" b="0" i="0">
                <a:solidFill>
                  <a:srgbClr val="666666"/>
                </a:solidFill>
                <a:effectLst/>
                <a:latin typeface="Arial" panose="020B0604020202020204" pitchFamily="34" charset="0"/>
              </a:rPr>
              <a:t> và thư viện Torch. Torch là thư viện ML mã nguồn mở được sử dụng để tạo mạng lưới thần kinh sâu và được viết bằng ngôn ngữ kịch bản lệnh Lua. Đây là một trong những nền tảng ưa thích cho nghiên cứu </a:t>
            </a:r>
            <a:r>
              <a:rPr lang="vi-VN" b="0" i="0" u="sng">
                <a:solidFill>
                  <a:srgbClr val="007CAD"/>
                </a:solidFill>
                <a:effectLst/>
                <a:latin typeface="Arial" panose="020B0604020202020204" pitchFamily="34" charset="0"/>
                <a:hlinkClick r:id="rId4"/>
              </a:rPr>
              <a:t>học sâu</a:t>
            </a:r>
            <a:r>
              <a:rPr lang="vi-VN" b="0" i="0">
                <a:solidFill>
                  <a:srgbClr val="666666"/>
                </a:solidFill>
                <a:effectLst/>
                <a:latin typeface="Arial" panose="020B0604020202020204" pitchFamily="34" charset="0"/>
              </a:rPr>
              <a:t> . Khung này được xây dựng để tăng tốc quá trình giữa nguyên mẫu nghiên cứu và triển khai.</a:t>
            </a:r>
            <a:endParaRPr lang="en-US" b="0" i="0">
              <a:solidFill>
                <a:srgbClr val="000000"/>
              </a:solidFill>
              <a:effectLst/>
              <a:latin typeface="__Work_Sans_5b7e72"/>
            </a:endParaRPr>
          </a:p>
          <a:p>
            <a:pPr algn="l"/>
            <a:endParaRPr lang="en-US">
              <a:solidFill>
                <a:srgbClr val="000000"/>
              </a:solidFill>
              <a:latin typeface="__Work_Sans_5b7e72"/>
            </a:endParaRPr>
          </a:p>
          <a:p>
            <a:endParaRPr lang="en-US"/>
          </a:p>
        </p:txBody>
      </p:sp>
      <p:pic>
        <p:nvPicPr>
          <p:cNvPr id="5" name="Picture 4">
            <a:extLst>
              <a:ext uri="{FF2B5EF4-FFF2-40B4-BE49-F238E27FC236}">
                <a16:creationId xmlns:a16="http://schemas.microsoft.com/office/drawing/2014/main" id="{91E141CC-28A4-7A65-6DC2-DE0C10D78C99}"/>
              </a:ext>
            </a:extLst>
          </p:cNvPr>
          <p:cNvPicPr>
            <a:picLocks noChangeAspect="1"/>
          </p:cNvPicPr>
          <p:nvPr/>
        </p:nvPicPr>
        <p:blipFill>
          <a:blip r:embed="rId5"/>
          <a:stretch>
            <a:fillRect/>
          </a:stretch>
        </p:blipFill>
        <p:spPr>
          <a:xfrm>
            <a:off x="7239001" y="3733708"/>
            <a:ext cx="3052871" cy="2746996"/>
          </a:xfrm>
          <a:prstGeom prst="rect">
            <a:avLst/>
          </a:prstGeom>
        </p:spPr>
      </p:pic>
      <p:pic>
        <p:nvPicPr>
          <p:cNvPr id="7" name="Picture 6">
            <a:extLst>
              <a:ext uri="{FF2B5EF4-FFF2-40B4-BE49-F238E27FC236}">
                <a16:creationId xmlns:a16="http://schemas.microsoft.com/office/drawing/2014/main" id="{5AD8C351-0643-9C9A-AB9C-E2A63F48224B}"/>
              </a:ext>
            </a:extLst>
          </p:cNvPr>
          <p:cNvPicPr>
            <a:picLocks noChangeAspect="1"/>
          </p:cNvPicPr>
          <p:nvPr/>
        </p:nvPicPr>
        <p:blipFill>
          <a:blip r:embed="rId6"/>
          <a:stretch>
            <a:fillRect/>
          </a:stretch>
        </p:blipFill>
        <p:spPr>
          <a:xfrm>
            <a:off x="7425357" y="984177"/>
            <a:ext cx="2680157" cy="1760801"/>
          </a:xfrm>
          <a:prstGeom prst="rect">
            <a:avLst/>
          </a:prstGeom>
        </p:spPr>
      </p:pic>
    </p:spTree>
    <p:extLst>
      <p:ext uri="{BB962C8B-B14F-4D97-AF65-F5344CB8AC3E}">
        <p14:creationId xmlns:p14="http://schemas.microsoft.com/office/powerpoint/2010/main" val="3452422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vi-VN" sz="3200"/>
              <a:t>5. </a:t>
            </a:r>
            <a:r>
              <a:rPr lang="en-US" sz="3200"/>
              <a:t>Training model</a:t>
            </a:r>
          </a:p>
        </p:txBody>
      </p:sp>
      <p:pic>
        <p:nvPicPr>
          <p:cNvPr id="3" name="Online Media 2" title="Convolutional Neural Network Visualization by Otavio Good">
            <a:hlinkClick r:id="" action="ppaction://media"/>
            <a:extLst>
              <a:ext uri="{FF2B5EF4-FFF2-40B4-BE49-F238E27FC236}">
                <a16:creationId xmlns:a16="http://schemas.microsoft.com/office/drawing/2014/main" id="{C5AB005C-1344-DC43-2542-36FE91B9425C}"/>
              </a:ext>
            </a:extLst>
          </p:cNvPr>
          <p:cNvPicPr>
            <a:picLocks noRot="1" noChangeAspect="1"/>
          </p:cNvPicPr>
          <p:nvPr>
            <a:videoFile r:link="rId1"/>
          </p:nvPr>
        </p:nvPicPr>
        <p:blipFill>
          <a:blip r:embed="rId3"/>
          <a:stretch>
            <a:fillRect/>
          </a:stretch>
        </p:blipFill>
        <p:spPr>
          <a:xfrm>
            <a:off x="1352550" y="1120605"/>
            <a:ext cx="9486900" cy="5360099"/>
          </a:xfrm>
          <a:prstGeom prst="rect">
            <a:avLst/>
          </a:prstGeom>
        </p:spPr>
      </p:pic>
    </p:spTree>
    <p:extLst>
      <p:ext uri="{BB962C8B-B14F-4D97-AF65-F5344CB8AC3E}">
        <p14:creationId xmlns:p14="http://schemas.microsoft.com/office/powerpoint/2010/main" val="394743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vi-VN" sz="3200"/>
              <a:t>6. Xác nhận và thử nghiệm</a:t>
            </a:r>
            <a:endParaRPr lang="en-US" sz="3200"/>
          </a:p>
        </p:txBody>
      </p:sp>
      <p:sp>
        <p:nvSpPr>
          <p:cNvPr id="4" name="TextBox 3">
            <a:extLst>
              <a:ext uri="{FF2B5EF4-FFF2-40B4-BE49-F238E27FC236}">
                <a16:creationId xmlns:a16="http://schemas.microsoft.com/office/drawing/2014/main" id="{E9699B59-72CD-C54A-92FC-9C593A163B51}"/>
              </a:ext>
            </a:extLst>
          </p:cNvPr>
          <p:cNvSpPr txBox="1"/>
          <p:nvPr/>
        </p:nvSpPr>
        <p:spPr>
          <a:xfrm>
            <a:off x="1026582" y="1120676"/>
            <a:ext cx="9781117" cy="2862322"/>
          </a:xfrm>
          <a:prstGeom prst="rect">
            <a:avLst/>
          </a:prstGeom>
          <a:noFill/>
        </p:spPr>
        <p:txBody>
          <a:bodyPr wrap="square" rtlCol="0">
            <a:spAutoFit/>
          </a:bodyPr>
          <a:lstStyle/>
          <a:p>
            <a:pPr algn="l"/>
            <a:r>
              <a:rPr lang="vi-VN" b="0" i="0">
                <a:solidFill>
                  <a:srgbClr val="000000"/>
                </a:solidFill>
                <a:effectLst/>
                <a:latin typeface="__Work_Sans_5b7e72"/>
              </a:rPr>
              <a:t>Đây là một trong những giai đoạn quan trọng nhất vì nó giúp xác định các vấn đề trong mô hình AI và cải thiện chúng.</a:t>
            </a:r>
          </a:p>
          <a:p>
            <a:pPr algn="l"/>
            <a:r>
              <a:rPr lang="en-US" b="0" i="0">
                <a:solidFill>
                  <a:srgbClr val="000000"/>
                </a:solidFill>
                <a:effectLst/>
                <a:latin typeface="var(--font-jakarta)"/>
              </a:rPr>
              <a:t>- </a:t>
            </a:r>
            <a:r>
              <a:rPr lang="vi-VN" b="0" i="0">
                <a:solidFill>
                  <a:srgbClr val="000000"/>
                </a:solidFill>
                <a:effectLst/>
                <a:latin typeface="var(--font-jakarta)"/>
              </a:rPr>
              <a:t>Đánh giá hiệu quả mô hình</a:t>
            </a:r>
          </a:p>
          <a:p>
            <a:pPr algn="l"/>
            <a:r>
              <a:rPr lang="vi-VN" b="0" i="0">
                <a:solidFill>
                  <a:srgbClr val="000000"/>
                </a:solidFill>
                <a:effectLst/>
                <a:latin typeface="__Work_Sans_5b7e72"/>
              </a:rPr>
              <a:t>Sau quá trình đào tạo, bước tiếp theo là xác thực mô hình AI bằng cách kiểm tra hiệu suất của nó trên một tập dữ liệu mới, chưa được nhìn thấy. Các nhà khoa học dữ liệu thường sử dụng các số liệu như độ chính xác, độ chính xác và khả năng thu hồi để đánh giá hiệu quả của mô hình.</a:t>
            </a:r>
            <a:endParaRPr lang="en-US" b="0" i="0">
              <a:solidFill>
                <a:srgbClr val="000000"/>
              </a:solidFill>
              <a:effectLst/>
              <a:latin typeface="__Work_Sans_5b7e72"/>
            </a:endParaRPr>
          </a:p>
          <a:p>
            <a:pPr algn="l"/>
            <a:endParaRPr lang="en-US">
              <a:solidFill>
                <a:srgbClr val="000000"/>
              </a:solidFill>
              <a:latin typeface="__Work_Sans_5b7e72"/>
            </a:endParaRPr>
          </a:p>
          <a:p>
            <a:pPr algn="l"/>
            <a:r>
              <a:rPr lang="vi-VN" b="0" i="0">
                <a:solidFill>
                  <a:srgbClr val="000000"/>
                </a:solidFill>
                <a:effectLst/>
                <a:latin typeface="__Work_Sans_5b7e72"/>
              </a:rPr>
              <a:t>Nếu mô hình không đáp ứng được các chỉ số hiệu suất, có thể phải quay lại </a:t>
            </a:r>
            <a:r>
              <a:rPr lang="en-US">
                <a:solidFill>
                  <a:srgbClr val="000000"/>
                </a:solidFill>
                <a:latin typeface="__Work_Sans_5b7e72"/>
              </a:rPr>
              <a:t>từ đầu</a:t>
            </a:r>
            <a:r>
              <a:rPr lang="vi-VN" b="0" i="0">
                <a:solidFill>
                  <a:srgbClr val="000000"/>
                </a:solidFill>
                <a:effectLst/>
                <a:latin typeface="__Work_Sans_5b7e72"/>
              </a:rPr>
              <a:t>. Điều này có thể có nghĩa là thu thập thêm dữ liệu đào tạo hoặc chọn các thuật toán học máy khác nhau.</a:t>
            </a:r>
          </a:p>
          <a:p>
            <a:endParaRPr lang="en-US"/>
          </a:p>
        </p:txBody>
      </p:sp>
      <p:pic>
        <p:nvPicPr>
          <p:cNvPr id="6" name="Picture 5">
            <a:extLst>
              <a:ext uri="{FF2B5EF4-FFF2-40B4-BE49-F238E27FC236}">
                <a16:creationId xmlns:a16="http://schemas.microsoft.com/office/drawing/2014/main" id="{48E9E2BA-A844-6519-F3D6-6269A8B83F17}"/>
              </a:ext>
            </a:extLst>
          </p:cNvPr>
          <p:cNvPicPr>
            <a:picLocks noChangeAspect="1"/>
          </p:cNvPicPr>
          <p:nvPr/>
        </p:nvPicPr>
        <p:blipFill>
          <a:blip r:embed="rId2"/>
          <a:stretch>
            <a:fillRect/>
          </a:stretch>
        </p:blipFill>
        <p:spPr>
          <a:xfrm>
            <a:off x="4850355" y="4072547"/>
            <a:ext cx="3188745" cy="1947035"/>
          </a:xfrm>
          <a:prstGeom prst="rect">
            <a:avLst/>
          </a:prstGeom>
        </p:spPr>
      </p:pic>
      <p:pic>
        <p:nvPicPr>
          <p:cNvPr id="8" name="Picture 7">
            <a:extLst>
              <a:ext uri="{FF2B5EF4-FFF2-40B4-BE49-F238E27FC236}">
                <a16:creationId xmlns:a16="http://schemas.microsoft.com/office/drawing/2014/main" id="{A900A130-E983-A481-D171-85F60CA5ACCF}"/>
              </a:ext>
            </a:extLst>
          </p:cNvPr>
          <p:cNvPicPr>
            <a:picLocks noChangeAspect="1"/>
          </p:cNvPicPr>
          <p:nvPr/>
        </p:nvPicPr>
        <p:blipFill>
          <a:blip r:embed="rId3"/>
          <a:stretch>
            <a:fillRect/>
          </a:stretch>
        </p:blipFill>
        <p:spPr>
          <a:xfrm>
            <a:off x="8340744" y="3707614"/>
            <a:ext cx="3543795" cy="2676899"/>
          </a:xfrm>
          <a:prstGeom prst="rect">
            <a:avLst/>
          </a:prstGeom>
        </p:spPr>
      </p:pic>
      <p:pic>
        <p:nvPicPr>
          <p:cNvPr id="10" name="Picture 9">
            <a:extLst>
              <a:ext uri="{FF2B5EF4-FFF2-40B4-BE49-F238E27FC236}">
                <a16:creationId xmlns:a16="http://schemas.microsoft.com/office/drawing/2014/main" id="{B1174109-284F-2721-EF2C-A50801180CA6}"/>
              </a:ext>
            </a:extLst>
          </p:cNvPr>
          <p:cNvPicPr>
            <a:picLocks noChangeAspect="1"/>
          </p:cNvPicPr>
          <p:nvPr/>
        </p:nvPicPr>
        <p:blipFill>
          <a:blip r:embed="rId4"/>
          <a:stretch>
            <a:fillRect/>
          </a:stretch>
        </p:blipFill>
        <p:spPr>
          <a:xfrm>
            <a:off x="307461" y="3938175"/>
            <a:ext cx="4295492" cy="2408157"/>
          </a:xfrm>
          <a:prstGeom prst="rect">
            <a:avLst/>
          </a:prstGeom>
        </p:spPr>
      </p:pic>
    </p:spTree>
    <p:extLst>
      <p:ext uri="{BB962C8B-B14F-4D97-AF65-F5344CB8AC3E}">
        <p14:creationId xmlns:p14="http://schemas.microsoft.com/office/powerpoint/2010/main" val="2549349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Overview</a:t>
            </a:r>
          </a:p>
        </p:txBody>
      </p:sp>
      <p:sp>
        <p:nvSpPr>
          <p:cNvPr id="3" name="TextBox 2">
            <a:extLst>
              <a:ext uri="{FF2B5EF4-FFF2-40B4-BE49-F238E27FC236}">
                <a16:creationId xmlns:a16="http://schemas.microsoft.com/office/drawing/2014/main" id="{C248A4EB-8286-6248-BB97-B57F8D6F1B97}"/>
              </a:ext>
            </a:extLst>
          </p:cNvPr>
          <p:cNvSpPr txBox="1"/>
          <p:nvPr/>
        </p:nvSpPr>
        <p:spPr>
          <a:xfrm>
            <a:off x="745066" y="1439332"/>
            <a:ext cx="10151533" cy="2031325"/>
          </a:xfrm>
          <a:prstGeom prst="rect">
            <a:avLst/>
          </a:prstGeom>
          <a:noFill/>
        </p:spPr>
        <p:txBody>
          <a:bodyPr wrap="square" rtlCol="0">
            <a:spAutoFit/>
          </a:bodyPr>
          <a:lstStyle/>
          <a:p>
            <a:pPr marL="285750" indent="-285750">
              <a:buFont typeface="Arial" panose="020B0604020202020204" pitchFamily="34" charset="0"/>
              <a:buChar char="•"/>
            </a:pPr>
            <a:r>
              <a:rPr lang="en-US">
                <a:solidFill>
                  <a:srgbClr val="000000"/>
                </a:solidFill>
                <a:latin typeface="Arial" panose="020B0604020202020204" pitchFamily="34" charset="0"/>
                <a:cs typeface="Arial" panose="020B0604020202020204" pitchFamily="34" charset="0"/>
              </a:rPr>
              <a:t>Phát triển các giải pháp hỗ trợ AI có thể là một nhiệm vụ khó khăn đối với nhiều doanh nghiệp.</a:t>
            </a:r>
          </a:p>
          <a:p>
            <a:endParaRPr lang="en-US" b="0" i="0">
              <a:solidFill>
                <a:srgbClr val="000000"/>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b="0" i="0">
                <a:solidFill>
                  <a:srgbClr val="000000"/>
                </a:solidFill>
                <a:effectLst/>
                <a:latin typeface="Arial" panose="020B0604020202020204" pitchFamily="34" charset="0"/>
                <a:cs typeface="Arial" panose="020B0604020202020204" pitchFamily="34" charset="0"/>
              </a:rPr>
              <a:t>Từ việc chọn thuật toán phù hợp đến đào tạo mô hình và triển khai giải pháp, có rất nhiều bước liên quan đến quy trình phát triển phần mềm AI.</a:t>
            </a:r>
            <a:endParaRPr lang="en-US" b="0" i="0">
              <a:solidFill>
                <a:srgbClr val="000000"/>
              </a:solidFill>
              <a:effectLst/>
              <a:latin typeface="Arial" panose="020B0604020202020204" pitchFamily="34" charset="0"/>
              <a:cs typeface="Arial" panose="020B0604020202020204" pitchFamily="34" charset="0"/>
            </a:endParaRPr>
          </a:p>
          <a:p>
            <a:endParaRPr lang="en-US" b="0" i="0">
              <a:solidFill>
                <a:srgbClr val="000000"/>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b="0" i="0">
                <a:solidFill>
                  <a:srgbClr val="000000"/>
                </a:solidFill>
                <a:effectLst/>
                <a:latin typeface="Arial" panose="020B0604020202020204" pitchFamily="34" charset="0"/>
                <a:cs typeface="Arial" panose="020B0604020202020204" pitchFamily="34" charset="0"/>
              </a:rPr>
              <a:t>Phần giới thiệu này nhằm mục đích làm sáng tỏ quy trình và cung cấp cho doanh nghiệp hướng dẫn toàn diện về cách xây dựng các giải pháp AI mạnh mẽ.</a:t>
            </a:r>
            <a:endParaRPr lang="en-US">
              <a:latin typeface="Arial" panose="020B0604020202020204" pitchFamily="34" charset="0"/>
              <a:cs typeface="Arial" panose="020B0604020202020204" pitchFamily="34" charset="0"/>
            </a:endParaRPr>
          </a:p>
        </p:txBody>
      </p:sp>
      <p:pic>
        <p:nvPicPr>
          <p:cNvPr id="1026" name="Picture 2" descr="Understanding and managing the AI lifecycle | GSA - IT Modernization  Centers of Excellence">
            <a:extLst>
              <a:ext uri="{FF2B5EF4-FFF2-40B4-BE49-F238E27FC236}">
                <a16:creationId xmlns:a16="http://schemas.microsoft.com/office/drawing/2014/main" id="{9789E481-7586-7C5A-A57F-2EB4141C4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5" y="3644861"/>
            <a:ext cx="4476750" cy="3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96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vi-VN" sz="3200"/>
              <a:t>7. Triển khai và bảo trì</a:t>
            </a:r>
            <a:endParaRPr lang="en-US" sz="3200"/>
          </a:p>
        </p:txBody>
      </p:sp>
      <p:pic>
        <p:nvPicPr>
          <p:cNvPr id="9" name="Picture 8">
            <a:extLst>
              <a:ext uri="{FF2B5EF4-FFF2-40B4-BE49-F238E27FC236}">
                <a16:creationId xmlns:a16="http://schemas.microsoft.com/office/drawing/2014/main" id="{C1E32A01-455C-49B4-F3C3-E4E03CCCA040}"/>
              </a:ext>
            </a:extLst>
          </p:cNvPr>
          <p:cNvPicPr>
            <a:picLocks noChangeAspect="1"/>
          </p:cNvPicPr>
          <p:nvPr/>
        </p:nvPicPr>
        <p:blipFill>
          <a:blip r:embed="rId2"/>
          <a:stretch>
            <a:fillRect/>
          </a:stretch>
        </p:blipFill>
        <p:spPr>
          <a:xfrm>
            <a:off x="2201368" y="1477713"/>
            <a:ext cx="7078063" cy="3572374"/>
          </a:xfrm>
          <a:prstGeom prst="rect">
            <a:avLst/>
          </a:prstGeom>
        </p:spPr>
      </p:pic>
    </p:spTree>
    <p:extLst>
      <p:ext uri="{BB962C8B-B14F-4D97-AF65-F5344CB8AC3E}">
        <p14:creationId xmlns:p14="http://schemas.microsoft.com/office/powerpoint/2010/main" val="1138918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vi-VN" sz="3200"/>
              <a:t>7. Triển khai và bảo trì</a:t>
            </a:r>
            <a:endParaRPr lang="en-US" sz="3200"/>
          </a:p>
        </p:txBody>
      </p:sp>
      <p:pic>
        <p:nvPicPr>
          <p:cNvPr id="4" name="Picture 3">
            <a:extLst>
              <a:ext uri="{FF2B5EF4-FFF2-40B4-BE49-F238E27FC236}">
                <a16:creationId xmlns:a16="http://schemas.microsoft.com/office/drawing/2014/main" id="{FB269C2B-5B95-2B91-9C24-3584429A0745}"/>
              </a:ext>
            </a:extLst>
          </p:cNvPr>
          <p:cNvPicPr>
            <a:picLocks noChangeAspect="1"/>
          </p:cNvPicPr>
          <p:nvPr/>
        </p:nvPicPr>
        <p:blipFill>
          <a:blip r:embed="rId2"/>
          <a:stretch>
            <a:fillRect/>
          </a:stretch>
        </p:blipFill>
        <p:spPr>
          <a:xfrm>
            <a:off x="2600333" y="1045745"/>
            <a:ext cx="6772267" cy="5434959"/>
          </a:xfrm>
          <a:prstGeom prst="rect">
            <a:avLst/>
          </a:prstGeom>
        </p:spPr>
      </p:pic>
    </p:spTree>
    <p:extLst>
      <p:ext uri="{BB962C8B-B14F-4D97-AF65-F5344CB8AC3E}">
        <p14:creationId xmlns:p14="http://schemas.microsoft.com/office/powerpoint/2010/main" val="2146278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vi-VN" sz="3200"/>
              <a:t>7. Triển khai và bảo trì</a:t>
            </a:r>
            <a:endParaRPr lang="en-US" sz="3200"/>
          </a:p>
        </p:txBody>
      </p:sp>
      <p:pic>
        <p:nvPicPr>
          <p:cNvPr id="9" name="Picture 8">
            <a:extLst>
              <a:ext uri="{FF2B5EF4-FFF2-40B4-BE49-F238E27FC236}">
                <a16:creationId xmlns:a16="http://schemas.microsoft.com/office/drawing/2014/main" id="{44115D22-1F0E-C131-B155-3F05D44A4BD7}"/>
              </a:ext>
            </a:extLst>
          </p:cNvPr>
          <p:cNvPicPr>
            <a:picLocks noChangeAspect="1"/>
          </p:cNvPicPr>
          <p:nvPr/>
        </p:nvPicPr>
        <p:blipFill>
          <a:blip r:embed="rId2"/>
          <a:stretch>
            <a:fillRect/>
          </a:stretch>
        </p:blipFill>
        <p:spPr>
          <a:xfrm>
            <a:off x="3505200" y="4488535"/>
            <a:ext cx="4042188" cy="2144569"/>
          </a:xfrm>
          <a:prstGeom prst="rect">
            <a:avLst/>
          </a:prstGeom>
        </p:spPr>
      </p:pic>
      <p:sp>
        <p:nvSpPr>
          <p:cNvPr id="10" name="TextBox 9">
            <a:extLst>
              <a:ext uri="{FF2B5EF4-FFF2-40B4-BE49-F238E27FC236}">
                <a16:creationId xmlns:a16="http://schemas.microsoft.com/office/drawing/2014/main" id="{62775F5E-4ACC-85E3-0F2D-D68CB161694D}"/>
              </a:ext>
            </a:extLst>
          </p:cNvPr>
          <p:cNvSpPr txBox="1"/>
          <p:nvPr/>
        </p:nvSpPr>
        <p:spPr>
          <a:xfrm>
            <a:off x="1612900" y="1066800"/>
            <a:ext cx="8183033" cy="3693319"/>
          </a:xfrm>
          <a:prstGeom prst="rect">
            <a:avLst/>
          </a:prstGeom>
          <a:noFill/>
        </p:spPr>
        <p:txBody>
          <a:bodyPr wrap="square" rtlCol="0">
            <a:spAutoFit/>
          </a:bodyPr>
          <a:lstStyle/>
          <a:p>
            <a:pPr algn="l" fontAlgn="auto"/>
            <a:r>
              <a:rPr lang="en-US" b="1" i="0">
                <a:effectLst/>
                <a:latin typeface="-apple-system"/>
              </a:rPr>
              <a:t>O</a:t>
            </a:r>
            <a:r>
              <a:rPr lang="en-US" b="0" i="0">
                <a:effectLst/>
                <a:latin typeface="-apple-system"/>
              </a:rPr>
              <a:t>pen </a:t>
            </a:r>
            <a:r>
              <a:rPr lang="en-US" b="1" i="0">
                <a:effectLst/>
                <a:latin typeface="-apple-system"/>
              </a:rPr>
              <a:t>N</a:t>
            </a:r>
            <a:r>
              <a:rPr lang="en-US" b="0" i="0">
                <a:effectLst/>
                <a:latin typeface="-apple-system"/>
              </a:rPr>
              <a:t>eural </a:t>
            </a:r>
            <a:r>
              <a:rPr lang="en-US" b="1" i="0">
                <a:effectLst/>
                <a:latin typeface="-apple-system"/>
              </a:rPr>
              <a:t>N</a:t>
            </a:r>
            <a:r>
              <a:rPr lang="en-US" b="0" i="0">
                <a:effectLst/>
                <a:latin typeface="-apple-system"/>
              </a:rPr>
              <a:t>etwork e</a:t>
            </a:r>
            <a:r>
              <a:rPr lang="en-US" b="1" i="0">
                <a:effectLst/>
                <a:latin typeface="-apple-system"/>
              </a:rPr>
              <a:t>X</a:t>
            </a:r>
            <a:r>
              <a:rPr lang="en-US" b="0" i="0">
                <a:effectLst/>
                <a:latin typeface="-apple-system"/>
              </a:rPr>
              <a:t>change (ONNX) </a:t>
            </a:r>
            <a:r>
              <a:rPr lang="vi-VN" b="0" i="0">
                <a:effectLst/>
                <a:latin typeface="-apple-system"/>
              </a:rPr>
              <a:t>một định dạng mở được thiết kế để thể hiện bất kỳ loại mô hình học máy hoặc học sâu nào. </a:t>
            </a:r>
          </a:p>
          <a:p>
            <a:pPr algn="l" fontAlgn="auto"/>
            <a:r>
              <a:rPr lang="vi-VN" b="0" i="0">
                <a:effectLst/>
                <a:latin typeface="-apple-system"/>
              </a:rPr>
              <a:t>Kết quả của quá trình đào tạo học máy là một tệp mô hình thể hiện mối quan hệ giữa dữ liệu đầu vào và dự đoán đầu ra. Những mô hình này có thể được đào tạo bằng nhiều </a:t>
            </a:r>
            <a:r>
              <a:rPr lang="en-US" b="0" i="0">
                <a:effectLst/>
                <a:latin typeface="-apple-system"/>
              </a:rPr>
              <a:t>framwork</a:t>
            </a:r>
            <a:r>
              <a:rPr lang="vi-VN" b="0" i="0">
                <a:effectLst/>
                <a:latin typeface="-apple-system"/>
              </a:rPr>
              <a:t> khác nhau, bao gồm PyTorch, TensorFlow và Caffe, cùng một số </a:t>
            </a:r>
            <a:r>
              <a:rPr lang="en-US" b="0" i="0">
                <a:effectLst/>
                <a:latin typeface="-apple-system"/>
              </a:rPr>
              <a:t>framwork</a:t>
            </a:r>
            <a:r>
              <a:rPr lang="vi-VN" b="0" i="0">
                <a:effectLst/>
                <a:latin typeface="-apple-system"/>
              </a:rPr>
              <a:t> khác. Mỗi </a:t>
            </a:r>
            <a:r>
              <a:rPr lang="en-US" b="0" i="0">
                <a:effectLst/>
                <a:latin typeface="-apple-system"/>
              </a:rPr>
              <a:t>framwork</a:t>
            </a:r>
            <a:r>
              <a:rPr lang="vi-VN" b="0" i="0">
                <a:effectLst/>
                <a:latin typeface="-apple-system"/>
              </a:rPr>
              <a:t> này tạo ra các mô hình được đào tạo ở các định dạng khác nhau khiến chúng không thể di chuyển để sử dụng trong nhiều môi trường phần mềm. </a:t>
            </a:r>
          </a:p>
          <a:p>
            <a:pPr algn="l" fontAlgn="auto"/>
            <a:r>
              <a:rPr lang="vi-VN" b="0" i="0">
                <a:effectLst/>
                <a:latin typeface="-apple-system"/>
              </a:rPr>
              <a:t>Định dạng ONNX cho phép khả năng tương tác của </a:t>
            </a:r>
            <a:r>
              <a:rPr lang="en-US" b="0" i="0">
                <a:effectLst/>
                <a:latin typeface="-apple-system"/>
              </a:rPr>
              <a:t>framwork</a:t>
            </a:r>
            <a:r>
              <a:rPr lang="vi-VN" b="0" i="0">
                <a:effectLst/>
                <a:latin typeface="-apple-system"/>
              </a:rPr>
              <a:t> bằng cách cung cấp định dạng thống nhất đóng vai trò trung gian giữa các </a:t>
            </a:r>
            <a:r>
              <a:rPr lang="en-US" b="0" i="0">
                <a:effectLst/>
                <a:latin typeface="-apple-system"/>
              </a:rPr>
              <a:t>framwork</a:t>
            </a:r>
            <a:r>
              <a:rPr lang="vi-VN" b="0" i="0">
                <a:effectLst/>
                <a:latin typeface="-apple-system"/>
              </a:rPr>
              <a:t> học máy. Khả năng tương tác này cho phép các mô hình được đào tạo dễ dàng triển khai trên các nền tảng phần mềm khác nhau.</a:t>
            </a:r>
          </a:p>
          <a:p>
            <a:endParaRPr lang="en-US"/>
          </a:p>
        </p:txBody>
      </p:sp>
    </p:spTree>
    <p:extLst>
      <p:ext uri="{BB962C8B-B14F-4D97-AF65-F5344CB8AC3E}">
        <p14:creationId xmlns:p14="http://schemas.microsoft.com/office/powerpoint/2010/main" val="2987085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vi-VN" sz="3200"/>
              <a:t>7. Triển khai và bảo trì</a:t>
            </a:r>
            <a:endParaRPr lang="en-US" sz="3200"/>
          </a:p>
        </p:txBody>
      </p:sp>
      <p:pic>
        <p:nvPicPr>
          <p:cNvPr id="4" name="Picture 3">
            <a:extLst>
              <a:ext uri="{FF2B5EF4-FFF2-40B4-BE49-F238E27FC236}">
                <a16:creationId xmlns:a16="http://schemas.microsoft.com/office/drawing/2014/main" id="{3D1CFFAE-DAAE-02C5-ADF1-93CD05823CD2}"/>
              </a:ext>
            </a:extLst>
          </p:cNvPr>
          <p:cNvPicPr>
            <a:picLocks noChangeAspect="1"/>
          </p:cNvPicPr>
          <p:nvPr/>
        </p:nvPicPr>
        <p:blipFill>
          <a:blip r:embed="rId2"/>
          <a:stretch>
            <a:fillRect/>
          </a:stretch>
        </p:blipFill>
        <p:spPr>
          <a:xfrm>
            <a:off x="3115806" y="1298410"/>
            <a:ext cx="5329694" cy="5182294"/>
          </a:xfrm>
          <a:prstGeom prst="rect">
            <a:avLst/>
          </a:prstGeom>
        </p:spPr>
      </p:pic>
    </p:spTree>
    <p:extLst>
      <p:ext uri="{BB962C8B-B14F-4D97-AF65-F5344CB8AC3E}">
        <p14:creationId xmlns:p14="http://schemas.microsoft.com/office/powerpoint/2010/main" val="2575962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vi-VN" sz="3200"/>
              <a:t>7. Triển khai và bảo trì</a:t>
            </a:r>
            <a:endParaRPr lang="en-US" sz="3200"/>
          </a:p>
        </p:txBody>
      </p:sp>
      <p:sp>
        <p:nvSpPr>
          <p:cNvPr id="5" name="TextBox 4">
            <a:extLst>
              <a:ext uri="{FF2B5EF4-FFF2-40B4-BE49-F238E27FC236}">
                <a16:creationId xmlns:a16="http://schemas.microsoft.com/office/drawing/2014/main" id="{937BB684-DD9A-CFE3-0864-AF12F85F39A5}"/>
              </a:ext>
            </a:extLst>
          </p:cNvPr>
          <p:cNvSpPr txBox="1"/>
          <p:nvPr/>
        </p:nvSpPr>
        <p:spPr>
          <a:xfrm>
            <a:off x="3048000" y="3244334"/>
            <a:ext cx="6096000" cy="369332"/>
          </a:xfrm>
          <a:prstGeom prst="rect">
            <a:avLst/>
          </a:prstGeom>
          <a:noFill/>
        </p:spPr>
        <p:txBody>
          <a:bodyPr wrap="square">
            <a:spAutoFit/>
          </a:bodyPr>
          <a:lstStyle/>
          <a:p>
            <a:r>
              <a:rPr lang="en-US"/>
              <a:t>https://www.bilibili.com/video/BV1mW4y197gp/</a:t>
            </a:r>
          </a:p>
        </p:txBody>
      </p:sp>
    </p:spTree>
    <p:extLst>
      <p:ext uri="{BB962C8B-B14F-4D97-AF65-F5344CB8AC3E}">
        <p14:creationId xmlns:p14="http://schemas.microsoft.com/office/powerpoint/2010/main" val="1555711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AI development proccess</a:t>
            </a:r>
          </a:p>
        </p:txBody>
      </p:sp>
      <p:pic>
        <p:nvPicPr>
          <p:cNvPr id="8" name="Picture 7">
            <a:extLst>
              <a:ext uri="{FF2B5EF4-FFF2-40B4-BE49-F238E27FC236}">
                <a16:creationId xmlns:a16="http://schemas.microsoft.com/office/drawing/2014/main" id="{5F6260B4-10D4-6049-F308-959C118EC6E6}"/>
              </a:ext>
            </a:extLst>
          </p:cNvPr>
          <p:cNvPicPr>
            <a:picLocks noChangeAspect="1"/>
          </p:cNvPicPr>
          <p:nvPr/>
        </p:nvPicPr>
        <p:blipFill>
          <a:blip r:embed="rId2"/>
          <a:stretch>
            <a:fillRect/>
          </a:stretch>
        </p:blipFill>
        <p:spPr>
          <a:xfrm>
            <a:off x="2459691" y="1636890"/>
            <a:ext cx="6638127" cy="2835418"/>
          </a:xfrm>
          <a:prstGeom prst="rect">
            <a:avLst/>
          </a:prstGeom>
        </p:spPr>
      </p:pic>
    </p:spTree>
    <p:extLst>
      <p:ext uri="{BB962C8B-B14F-4D97-AF65-F5344CB8AC3E}">
        <p14:creationId xmlns:p14="http://schemas.microsoft.com/office/powerpoint/2010/main" val="3948524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1. Defining objectives and requirements</a:t>
            </a:r>
          </a:p>
        </p:txBody>
      </p:sp>
      <p:sp>
        <p:nvSpPr>
          <p:cNvPr id="3" name="TextBox 2">
            <a:extLst>
              <a:ext uri="{FF2B5EF4-FFF2-40B4-BE49-F238E27FC236}">
                <a16:creationId xmlns:a16="http://schemas.microsoft.com/office/drawing/2014/main" id="{476F4960-C372-1C3B-60EA-95C5D213CBDA}"/>
              </a:ext>
            </a:extLst>
          </p:cNvPr>
          <p:cNvSpPr txBox="1"/>
          <p:nvPr/>
        </p:nvSpPr>
        <p:spPr>
          <a:xfrm>
            <a:off x="1142999" y="973667"/>
            <a:ext cx="9618133" cy="2308324"/>
          </a:xfrm>
          <a:prstGeom prst="rect">
            <a:avLst/>
          </a:prstGeom>
          <a:noFill/>
        </p:spPr>
        <p:txBody>
          <a:bodyPr wrap="square" rtlCol="0">
            <a:spAutoFit/>
          </a:bodyPr>
          <a:lstStyle/>
          <a:p>
            <a:r>
              <a:rPr lang="en-US" b="0" i="0">
                <a:solidFill>
                  <a:srgbClr val="000000"/>
                </a:solidFill>
                <a:effectLst/>
                <a:latin typeface="Arial" panose="020B0604020202020204" pitchFamily="34" charset="0"/>
                <a:cs typeface="Arial" panose="020B0604020202020204" pitchFamily="34" charset="0"/>
              </a:rPr>
              <a:t>1.1. Xác định phạm vi</a:t>
            </a:r>
          </a:p>
          <a:p>
            <a:endParaRPr lang="en-US">
              <a:solidFill>
                <a:srgbClr val="000000"/>
              </a:solidFill>
              <a:latin typeface="Arial" panose="020B0604020202020204" pitchFamily="34" charset="0"/>
              <a:cs typeface="Arial" panose="020B0604020202020204" pitchFamily="34" charset="0"/>
            </a:endParaRPr>
          </a:p>
          <a:p>
            <a:r>
              <a:rPr lang="vi-VN" b="0" i="0">
                <a:solidFill>
                  <a:srgbClr val="000000"/>
                </a:solidFill>
                <a:effectLst/>
                <a:latin typeface="Arial" panose="020B0604020202020204" pitchFamily="34" charset="0"/>
                <a:cs typeface="Arial" panose="020B0604020202020204" pitchFamily="34" charset="0"/>
              </a:rPr>
              <a:t>Trước khi đi sâu vào các thuật toán học máy và mạng lưới thần kinh, </a:t>
            </a:r>
            <a:r>
              <a:rPr lang="en-US">
                <a:solidFill>
                  <a:srgbClr val="000000"/>
                </a:solidFill>
                <a:latin typeface="Arial" panose="020B0604020202020204" pitchFamily="34" charset="0"/>
                <a:cs typeface="Arial" panose="020B0604020202020204" pitchFamily="34" charset="0"/>
              </a:rPr>
              <a:t>cần </a:t>
            </a:r>
            <a:r>
              <a:rPr lang="vi-VN" b="0" i="0">
                <a:solidFill>
                  <a:srgbClr val="000000"/>
                </a:solidFill>
                <a:effectLst/>
                <a:latin typeface="Arial" panose="020B0604020202020204" pitchFamily="34" charset="0"/>
                <a:cs typeface="Arial" panose="020B0604020202020204" pitchFamily="34" charset="0"/>
              </a:rPr>
              <a:t>phải xác định mục tiêu đạt được với hệ thống AI của mình. </a:t>
            </a:r>
            <a:endParaRPr lang="en-US" b="0" i="0">
              <a:solidFill>
                <a:srgbClr val="000000"/>
              </a:solidFill>
              <a:effectLst/>
              <a:latin typeface="Arial" panose="020B0604020202020204" pitchFamily="34" charset="0"/>
              <a:cs typeface="Arial" panose="020B0604020202020204" pitchFamily="34" charset="0"/>
            </a:endParaRPr>
          </a:p>
          <a:p>
            <a:endParaRPr lang="en-US" b="0" i="0">
              <a:solidFill>
                <a:srgbClr val="000000"/>
              </a:solidFill>
              <a:effectLst/>
              <a:latin typeface="Arial" panose="020B0604020202020204" pitchFamily="34" charset="0"/>
              <a:cs typeface="Arial" panose="020B0604020202020204" pitchFamily="34" charset="0"/>
            </a:endParaRPr>
          </a:p>
          <a:p>
            <a:r>
              <a:rPr lang="en-US" b="0" i="0">
                <a:solidFill>
                  <a:srgbClr val="000000"/>
                </a:solidFill>
                <a:effectLst/>
                <a:latin typeface="Arial" panose="020B0604020202020204" pitchFamily="34" charset="0"/>
                <a:cs typeface="Arial" panose="020B0604020202020204" pitchFamily="34" charset="0"/>
              </a:rPr>
              <a:t>Các trường hợp sử dụng AI: https://research.aimultiple.com/ai-usecases/</a:t>
            </a:r>
          </a:p>
          <a:p>
            <a:endParaRPr lang="en-US" b="0" i="0">
              <a:solidFill>
                <a:srgbClr val="000000"/>
              </a:solidFill>
              <a:effectLst/>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424EC8C-E86C-C0DF-8A4C-066EDA100FFF}"/>
              </a:ext>
            </a:extLst>
          </p:cNvPr>
          <p:cNvPicPr>
            <a:picLocks noChangeAspect="1"/>
          </p:cNvPicPr>
          <p:nvPr/>
        </p:nvPicPr>
        <p:blipFill>
          <a:blip r:embed="rId2"/>
          <a:stretch>
            <a:fillRect/>
          </a:stretch>
        </p:blipFill>
        <p:spPr>
          <a:xfrm>
            <a:off x="2937399" y="2803389"/>
            <a:ext cx="5657961" cy="2370888"/>
          </a:xfrm>
          <a:prstGeom prst="rect">
            <a:avLst/>
          </a:prstGeom>
        </p:spPr>
      </p:pic>
      <p:sp>
        <p:nvSpPr>
          <p:cNvPr id="4" name="TextBox 3">
            <a:extLst>
              <a:ext uri="{FF2B5EF4-FFF2-40B4-BE49-F238E27FC236}">
                <a16:creationId xmlns:a16="http://schemas.microsoft.com/office/drawing/2014/main" id="{C93F1A7F-8015-AD68-A486-08AF0A1D7D2D}"/>
              </a:ext>
            </a:extLst>
          </p:cNvPr>
          <p:cNvSpPr txBox="1"/>
          <p:nvPr/>
        </p:nvSpPr>
        <p:spPr>
          <a:xfrm>
            <a:off x="957312" y="5111713"/>
            <a:ext cx="9618133" cy="1200329"/>
          </a:xfrm>
          <a:prstGeom prst="rect">
            <a:avLst/>
          </a:prstGeom>
          <a:noFill/>
        </p:spPr>
        <p:txBody>
          <a:bodyPr wrap="square" rtlCol="0">
            <a:spAutoFit/>
          </a:bodyPr>
          <a:lstStyle/>
          <a:p>
            <a:r>
              <a:rPr lang="en-US" b="0" i="0">
                <a:solidFill>
                  <a:srgbClr val="000000"/>
                </a:solidFill>
                <a:effectLst/>
                <a:latin typeface="Arial" panose="020B0604020202020204" pitchFamily="34" charset="0"/>
                <a:cs typeface="Arial" panose="020B0604020202020204" pitchFamily="34" charset="0"/>
              </a:rPr>
              <a:t>1.2. Phân bổ nguồn lực</a:t>
            </a:r>
          </a:p>
          <a:p>
            <a:endParaRPr lang="en-US">
              <a:solidFill>
                <a:srgbClr val="000000"/>
              </a:solidFill>
              <a:latin typeface="Arial" panose="020B0604020202020204" pitchFamily="34" charset="0"/>
              <a:cs typeface="Arial" panose="020B0604020202020204" pitchFamily="34" charset="0"/>
            </a:endParaRPr>
          </a:p>
          <a:p>
            <a:r>
              <a:rPr lang="vi-VN" b="0" i="0">
                <a:solidFill>
                  <a:srgbClr val="000000"/>
                </a:solidFill>
                <a:effectLst/>
                <a:latin typeface="Arial" panose="020B0604020202020204" pitchFamily="34" charset="0"/>
                <a:cs typeface="Arial" panose="020B0604020202020204" pitchFamily="34" charset="0"/>
              </a:rPr>
              <a:t>Tùy thuộc vào mức độ phức tạp của dự án, lượng tài nguyên</a:t>
            </a:r>
            <a:r>
              <a:rPr lang="en-US" b="0" i="0">
                <a:solidFill>
                  <a:srgbClr val="000000"/>
                </a:solidFill>
                <a:effectLst/>
                <a:latin typeface="Arial" panose="020B0604020202020204" pitchFamily="34" charset="0"/>
                <a:cs typeface="Arial" panose="020B0604020202020204" pitchFamily="34" charset="0"/>
              </a:rPr>
              <a:t> cần sử dụng</a:t>
            </a:r>
            <a:r>
              <a:rPr lang="vi-VN" b="0" i="0">
                <a:solidFill>
                  <a:srgbClr val="000000"/>
                </a:solidFill>
                <a:effectLst/>
                <a:latin typeface="Arial" panose="020B0604020202020204" pitchFamily="34" charset="0"/>
                <a:cs typeface="Arial" panose="020B0604020202020204" pitchFamily="34" charset="0"/>
              </a:rPr>
              <a:t> khác nhau.</a:t>
            </a:r>
            <a:endParaRPr lang="en-US" b="0" i="0">
              <a:solidFill>
                <a:srgbClr val="000000"/>
              </a:solidFill>
              <a:effectLst/>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418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2. Gathering data</a:t>
            </a:r>
          </a:p>
        </p:txBody>
      </p:sp>
      <p:sp>
        <p:nvSpPr>
          <p:cNvPr id="3" name="TextBox 2">
            <a:extLst>
              <a:ext uri="{FF2B5EF4-FFF2-40B4-BE49-F238E27FC236}">
                <a16:creationId xmlns:a16="http://schemas.microsoft.com/office/drawing/2014/main" id="{476F4960-C372-1C3B-60EA-95C5D213CBDA}"/>
              </a:ext>
            </a:extLst>
          </p:cNvPr>
          <p:cNvSpPr txBox="1"/>
          <p:nvPr/>
        </p:nvSpPr>
        <p:spPr>
          <a:xfrm>
            <a:off x="1016390" y="973667"/>
            <a:ext cx="9618133" cy="2308324"/>
          </a:xfrm>
          <a:prstGeom prst="rect">
            <a:avLst/>
          </a:prstGeom>
          <a:noFill/>
        </p:spPr>
        <p:txBody>
          <a:bodyPr wrap="square" rtlCol="0">
            <a:spAutoFit/>
          </a:bodyPr>
          <a:lstStyle/>
          <a:p>
            <a:r>
              <a:rPr lang="vi-VN" b="0" i="0">
                <a:solidFill>
                  <a:srgbClr val="000000"/>
                </a:solidFill>
                <a:effectLst/>
                <a:latin typeface="Arial" panose="020B0604020202020204" pitchFamily="34" charset="0"/>
                <a:cs typeface="Arial" panose="020B0604020202020204" pitchFamily="34" charset="0"/>
              </a:rPr>
              <a:t>Thu thập dữ liệu đào tạo là một trong những giai đoạn quan trọng nhất để phát triển mô hình AI vì dữ liệu đóng vai trò là nhiên liệu cho mô hình học máy. Các nghiên cứu cho thấy rằng việc thu thập dữ liệu chất lượng cao và phù hợp là một trong những rào cản lớn nhất đối với việc áp dụng AI.</a:t>
            </a:r>
            <a:endParaRPr lang="en-US" b="0" i="0">
              <a:solidFill>
                <a:srgbClr val="000000"/>
              </a:solidFill>
              <a:effectLst/>
              <a:latin typeface="Arial" panose="020B0604020202020204" pitchFamily="34" charset="0"/>
              <a:cs typeface="Arial" panose="020B0604020202020204" pitchFamily="34" charset="0"/>
            </a:endParaRPr>
          </a:p>
          <a:p>
            <a:endParaRPr lang="en-US">
              <a:solidFill>
                <a:srgbClr val="000000"/>
              </a:solidFill>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Tùy thuộc vào ứng dụng AI, dữ liệu liên quan có thể đến từ nhiều nguồn khác nhau, chẳng hạn như sử dụng dữ liệu được đóng gói sẵn, tạo hoặc thu thập dữ liệu, tận dụng nguồn lực cộng đồng và tự động hóa quy trình thu thập dữ liệu thông qua các công cụ quét web.</a:t>
            </a:r>
            <a:endParaRPr lang="en-US">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AB657C8-85C2-B5FC-14BF-63CD25A02C6D}"/>
              </a:ext>
            </a:extLst>
          </p:cNvPr>
          <p:cNvPicPr>
            <a:picLocks noChangeAspect="1"/>
          </p:cNvPicPr>
          <p:nvPr/>
        </p:nvPicPr>
        <p:blipFill>
          <a:blip r:embed="rId2"/>
          <a:stretch>
            <a:fillRect/>
          </a:stretch>
        </p:blipFill>
        <p:spPr>
          <a:xfrm>
            <a:off x="2967557" y="3429000"/>
            <a:ext cx="5715798" cy="2857899"/>
          </a:xfrm>
          <a:prstGeom prst="rect">
            <a:avLst/>
          </a:prstGeom>
        </p:spPr>
      </p:pic>
    </p:spTree>
    <p:extLst>
      <p:ext uri="{BB962C8B-B14F-4D97-AF65-F5344CB8AC3E}">
        <p14:creationId xmlns:p14="http://schemas.microsoft.com/office/powerpoint/2010/main" val="332055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3. Data preparation and manipulation</a:t>
            </a:r>
          </a:p>
        </p:txBody>
      </p:sp>
      <p:sp>
        <p:nvSpPr>
          <p:cNvPr id="3" name="TextBox 2">
            <a:extLst>
              <a:ext uri="{FF2B5EF4-FFF2-40B4-BE49-F238E27FC236}">
                <a16:creationId xmlns:a16="http://schemas.microsoft.com/office/drawing/2014/main" id="{476F4960-C372-1C3B-60EA-95C5D213CBDA}"/>
              </a:ext>
            </a:extLst>
          </p:cNvPr>
          <p:cNvSpPr txBox="1"/>
          <p:nvPr/>
        </p:nvSpPr>
        <p:spPr>
          <a:xfrm>
            <a:off x="1016390" y="973667"/>
            <a:ext cx="9618133" cy="5355312"/>
          </a:xfrm>
          <a:prstGeom prst="rect">
            <a:avLst/>
          </a:prstGeom>
          <a:noFill/>
        </p:spPr>
        <p:txBody>
          <a:bodyPr wrap="square" rtlCol="0">
            <a:spAutoFit/>
          </a:bodyPr>
          <a:lstStyle/>
          <a:p>
            <a:pPr algn="l"/>
            <a:r>
              <a:rPr lang="vi-VN" b="0" i="0">
                <a:solidFill>
                  <a:srgbClr val="000000"/>
                </a:solidFill>
                <a:effectLst/>
                <a:latin typeface="__Work_Sans_5b7e72"/>
              </a:rPr>
              <a:t>Giai đoạn này diễn ra sau khi dữ liệu đã được thu thập. Điều này thường liên quan đến việc làm cho tập dữ liệu phù hợp hơn với phạm vi của dự án AI.</a:t>
            </a:r>
          </a:p>
          <a:p>
            <a:pPr algn="l"/>
            <a:br>
              <a:rPr lang="vi-VN"/>
            </a:br>
            <a:r>
              <a:rPr lang="vi-VN" b="0" i="0">
                <a:solidFill>
                  <a:srgbClr val="000000"/>
                </a:solidFill>
                <a:effectLst/>
                <a:latin typeface="var(--font-jakarta)"/>
              </a:rPr>
              <a:t>3.1. Chất lượng dữ liệu và làm sạch</a:t>
            </a:r>
          </a:p>
          <a:p>
            <a:br>
              <a:rPr lang="vi-VN"/>
            </a:br>
            <a:r>
              <a:rPr lang="vi-VN" b="0" i="0">
                <a:solidFill>
                  <a:srgbClr val="000000"/>
                </a:solidFill>
                <a:effectLst/>
                <a:latin typeface="__Work_Sans_5b7e72"/>
              </a:rPr>
              <a:t>Dữ liệu chất lượng thấp có thể cản trở hiệu suất của mô hình. Do đó, </a:t>
            </a:r>
            <a:r>
              <a:rPr lang="vi-VN" b="0" i="0" u="none" strike="noStrike">
                <a:effectLst/>
                <a:latin typeface="__Work_Sans_5b7e72"/>
              </a:rPr>
              <a:t>làm sạch dữ liệu</a:t>
            </a:r>
            <a:r>
              <a:rPr lang="vi-VN" b="0" i="0">
                <a:solidFill>
                  <a:srgbClr val="000000"/>
                </a:solidFill>
                <a:effectLst/>
                <a:latin typeface="__Work_Sans_5b7e72"/>
              </a:rPr>
              <a:t> , bao gồm việc loại bỏ hoặc sửa dữ liệu sai, là một bước thiết yếu trong quy trình. Giai đoạn này thường liên quan đến </a:t>
            </a:r>
            <a:r>
              <a:rPr lang="vi-VN" b="0" i="0" u="none" strike="noStrike">
                <a:effectLst/>
                <a:latin typeface="__Work_Sans_5b7e72"/>
              </a:rPr>
              <a:t>quá trình tiền xử lý dữ liệu</a:t>
            </a:r>
            <a:r>
              <a:rPr lang="vi-VN" b="0" i="0">
                <a:solidFill>
                  <a:srgbClr val="000000"/>
                </a:solidFill>
                <a:effectLst/>
                <a:latin typeface="__Work_Sans_5b7e72"/>
              </a:rPr>
              <a:t> , bao gồm việc đảm bảo chất lượng của dữ liệu trong khi dữ liệu được thu thập.</a:t>
            </a:r>
            <a:endParaRPr lang="en-US" b="0" i="0">
              <a:solidFill>
                <a:srgbClr val="000000"/>
              </a:solidFill>
              <a:effectLst/>
              <a:latin typeface="__Work_Sans_5b7e72"/>
            </a:endParaRPr>
          </a:p>
          <a:p>
            <a:endParaRPr lang="en-US">
              <a:solidFill>
                <a:srgbClr val="000000"/>
              </a:solidFill>
              <a:latin typeface="__Work_Sans_5b7e72"/>
              <a:cs typeface="Arial" panose="020B0604020202020204" pitchFamily="34" charset="0"/>
            </a:endParaRPr>
          </a:p>
          <a:p>
            <a:pPr algn="l"/>
            <a:r>
              <a:rPr lang="vi-VN" b="0" i="0">
                <a:solidFill>
                  <a:srgbClr val="000000"/>
                </a:solidFill>
                <a:effectLst/>
                <a:latin typeface="var(--font-jakarta)"/>
              </a:rPr>
              <a:t>3.2. Chuyển đổi dữ liệu thô</a:t>
            </a:r>
          </a:p>
          <a:p>
            <a:pPr algn="l"/>
            <a:r>
              <a:rPr lang="vi-VN" b="0" i="0">
                <a:solidFill>
                  <a:srgbClr val="000000"/>
                </a:solidFill>
                <a:effectLst/>
                <a:latin typeface="__Work_Sans_5b7e72"/>
              </a:rPr>
              <a:t>Nói cách khác, giai đoạn này được gọi là hậu xử lý dữ liệu huấn luyện. Điều này liên quan đến việc chuyển đổi dữ liệu thô sang định dạng phù hợp với các mô hình học máy. Đây là nơi các kỹ thuật thao tác dữ liệu có ích. Các nhà khoa học dữ liệu thường sử dụng các công cụ phân tích dữ liệu để chuyển đổi dữ liệu thô thành các tính năng liên quan.</a:t>
            </a:r>
            <a:endParaRPr lang="en-US" b="0" i="0">
              <a:solidFill>
                <a:srgbClr val="000000"/>
              </a:solidFill>
              <a:effectLst/>
              <a:latin typeface="__Work_Sans_5b7e72"/>
            </a:endParaRPr>
          </a:p>
          <a:p>
            <a:pPr algn="l"/>
            <a:endParaRPr lang="vi-VN" b="0" i="0">
              <a:solidFill>
                <a:srgbClr val="000000"/>
              </a:solidFill>
              <a:effectLst/>
              <a:latin typeface="__Work_Sans_5b7e72"/>
            </a:endParaRPr>
          </a:p>
          <a:p>
            <a:pPr algn="l"/>
            <a:r>
              <a:rPr lang="en-US" b="0" i="0">
                <a:solidFill>
                  <a:srgbClr val="000000"/>
                </a:solidFill>
                <a:effectLst/>
                <a:latin typeface="var(--font-jakarta)"/>
              </a:rPr>
              <a:t>3.3. Feature selection</a:t>
            </a:r>
            <a:endParaRPr lang="en-US">
              <a:solidFill>
                <a:srgbClr val="000000"/>
              </a:solidFill>
              <a:latin typeface="__Work_Sans_5b7e72"/>
              <a:cs typeface="Arial" panose="020B0604020202020204" pitchFamily="34" charset="0"/>
            </a:endParaRPr>
          </a:p>
          <a:p>
            <a:r>
              <a:rPr lang="en-US" b="0" i="0">
                <a:solidFill>
                  <a:srgbClr val="000000"/>
                </a:solidFill>
                <a:effectLst/>
                <a:latin typeface="__Work_Sans_5b7e72"/>
              </a:rPr>
              <a:t>Điều này liên quan đến việc xác định các biến hoặc đặc trưng phù hợp nhất sẽ giúp thuật toán AI nhận dạng mẫu hoặc các tác vụ khác.</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849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3. Data preparation and manipulation</a:t>
            </a:r>
          </a:p>
        </p:txBody>
      </p:sp>
      <p:sp>
        <p:nvSpPr>
          <p:cNvPr id="3" name="TextBox 2">
            <a:extLst>
              <a:ext uri="{FF2B5EF4-FFF2-40B4-BE49-F238E27FC236}">
                <a16:creationId xmlns:a16="http://schemas.microsoft.com/office/drawing/2014/main" id="{476F4960-C372-1C3B-60EA-95C5D213CBDA}"/>
              </a:ext>
            </a:extLst>
          </p:cNvPr>
          <p:cNvSpPr txBox="1"/>
          <p:nvPr/>
        </p:nvSpPr>
        <p:spPr>
          <a:xfrm>
            <a:off x="1016390" y="973667"/>
            <a:ext cx="9618133" cy="1754326"/>
          </a:xfrm>
          <a:prstGeom prst="rect">
            <a:avLst/>
          </a:prstGeom>
          <a:noFill/>
        </p:spPr>
        <p:txBody>
          <a:bodyPr wrap="square" rtlCol="0">
            <a:spAutoFit/>
          </a:bodyPr>
          <a:lstStyle/>
          <a:p>
            <a:pPr algn="l"/>
            <a:r>
              <a:rPr lang="en-US" b="0" i="0">
                <a:solidFill>
                  <a:srgbClr val="000000"/>
                </a:solidFill>
                <a:effectLst/>
                <a:latin typeface="var(--font-jakarta)"/>
              </a:rPr>
              <a:t>3.4. Data annotation</a:t>
            </a:r>
          </a:p>
          <a:p>
            <a:pPr algn="l"/>
            <a:endParaRPr lang="en-US" b="0" i="0">
              <a:solidFill>
                <a:srgbClr val="000000"/>
              </a:solidFill>
              <a:effectLst/>
              <a:latin typeface="var(--font-jakarta)"/>
            </a:endParaRPr>
          </a:p>
          <a:p>
            <a:pPr algn="l"/>
            <a:r>
              <a:rPr lang="en-US" b="0" i="0" u="none" strike="noStrike">
                <a:solidFill>
                  <a:srgbClr val="000000"/>
                </a:solidFill>
                <a:effectLst/>
                <a:latin typeface="__Work_Sans_5b7e72"/>
              </a:rPr>
              <a:t>Gán nhãn dữ liệu</a:t>
            </a:r>
            <a:r>
              <a:rPr lang="vi-VN" b="0" i="0">
                <a:solidFill>
                  <a:srgbClr val="000000"/>
                </a:solidFill>
                <a:effectLst/>
                <a:latin typeface="__Work_Sans_5b7e72"/>
              </a:rPr>
              <a:t> để làm cho máy </a:t>
            </a:r>
            <a:r>
              <a:rPr lang="en-US" b="0" i="0">
                <a:solidFill>
                  <a:srgbClr val="000000"/>
                </a:solidFill>
                <a:effectLst/>
                <a:latin typeface="__Work_Sans_5b7e72"/>
              </a:rPr>
              <a:t>c</a:t>
            </a:r>
            <a:r>
              <a:rPr lang="vi-VN" b="0" i="0">
                <a:solidFill>
                  <a:srgbClr val="000000"/>
                </a:solidFill>
                <a:effectLst/>
                <a:latin typeface="__Work_Sans_5b7e72"/>
              </a:rPr>
              <a:t>ó thể đọc</a:t>
            </a:r>
            <a:r>
              <a:rPr lang="en-US" b="0" i="0">
                <a:solidFill>
                  <a:srgbClr val="000000"/>
                </a:solidFill>
                <a:effectLst/>
                <a:latin typeface="__Work_Sans_5b7e72"/>
              </a:rPr>
              <a:t>/hiểu </a:t>
            </a:r>
            <a:r>
              <a:rPr lang="vi-VN" b="0" i="0">
                <a:solidFill>
                  <a:srgbClr val="000000"/>
                </a:solidFill>
                <a:effectLst/>
                <a:latin typeface="__Work_Sans_5b7e72"/>
              </a:rPr>
              <a:t>được. Thu thập dữ liệu để phát triển mô hình AI có thể là một quá trình tốn nhiều thời gian và tài nguyên; đây là hình minh họa đơn giản hóa toàn bộ quá trình:</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DF25BFE-ACFC-36D7-EE17-38EDD4498C42}"/>
              </a:ext>
            </a:extLst>
          </p:cNvPr>
          <p:cNvPicPr>
            <a:picLocks noChangeAspect="1"/>
          </p:cNvPicPr>
          <p:nvPr/>
        </p:nvPicPr>
        <p:blipFill>
          <a:blip r:embed="rId2"/>
          <a:stretch>
            <a:fillRect/>
          </a:stretch>
        </p:blipFill>
        <p:spPr>
          <a:xfrm>
            <a:off x="1589050" y="2727993"/>
            <a:ext cx="8472812" cy="2919318"/>
          </a:xfrm>
          <a:prstGeom prst="rect">
            <a:avLst/>
          </a:prstGeom>
        </p:spPr>
      </p:pic>
    </p:spTree>
    <p:extLst>
      <p:ext uri="{BB962C8B-B14F-4D97-AF65-F5344CB8AC3E}">
        <p14:creationId xmlns:p14="http://schemas.microsoft.com/office/powerpoint/2010/main" val="682484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3. Data preparation and manipulation</a:t>
            </a:r>
          </a:p>
        </p:txBody>
      </p:sp>
      <p:sp>
        <p:nvSpPr>
          <p:cNvPr id="3" name="TextBox 2">
            <a:extLst>
              <a:ext uri="{FF2B5EF4-FFF2-40B4-BE49-F238E27FC236}">
                <a16:creationId xmlns:a16="http://schemas.microsoft.com/office/drawing/2014/main" id="{476F4960-C372-1C3B-60EA-95C5D213CBDA}"/>
              </a:ext>
            </a:extLst>
          </p:cNvPr>
          <p:cNvSpPr txBox="1"/>
          <p:nvPr/>
        </p:nvSpPr>
        <p:spPr>
          <a:xfrm>
            <a:off x="1016390" y="973667"/>
            <a:ext cx="9618133" cy="1754326"/>
          </a:xfrm>
          <a:prstGeom prst="rect">
            <a:avLst/>
          </a:prstGeom>
          <a:noFill/>
        </p:spPr>
        <p:txBody>
          <a:bodyPr wrap="square" rtlCol="0">
            <a:spAutoFit/>
          </a:bodyPr>
          <a:lstStyle/>
          <a:p>
            <a:pPr algn="l"/>
            <a:r>
              <a:rPr lang="en-US" b="0" i="0">
                <a:solidFill>
                  <a:srgbClr val="000000"/>
                </a:solidFill>
                <a:effectLst/>
                <a:latin typeface="var(--font-jakarta)"/>
              </a:rPr>
              <a:t>3.4. Data annotation</a:t>
            </a:r>
          </a:p>
          <a:p>
            <a:pPr algn="l"/>
            <a:endParaRPr lang="en-US" b="0" i="0">
              <a:solidFill>
                <a:srgbClr val="000000"/>
              </a:solidFill>
              <a:effectLst/>
              <a:latin typeface="var(--font-jakarta)"/>
            </a:endParaRPr>
          </a:p>
          <a:p>
            <a:pPr algn="l"/>
            <a:r>
              <a:rPr lang="en-US" b="0" i="0" u="none" strike="noStrike">
                <a:solidFill>
                  <a:srgbClr val="000000"/>
                </a:solidFill>
                <a:effectLst/>
                <a:latin typeface="__Work_Sans_5b7e72"/>
              </a:rPr>
              <a:t>Gán nhãn dữ liệu</a:t>
            </a:r>
            <a:r>
              <a:rPr lang="vi-VN" b="0" i="0">
                <a:solidFill>
                  <a:srgbClr val="000000"/>
                </a:solidFill>
                <a:effectLst/>
                <a:latin typeface="__Work_Sans_5b7e72"/>
              </a:rPr>
              <a:t> để làm cho máy </a:t>
            </a:r>
            <a:r>
              <a:rPr lang="en-US" b="0" i="0">
                <a:solidFill>
                  <a:srgbClr val="000000"/>
                </a:solidFill>
                <a:effectLst/>
                <a:latin typeface="__Work_Sans_5b7e72"/>
              </a:rPr>
              <a:t>c</a:t>
            </a:r>
            <a:r>
              <a:rPr lang="vi-VN" b="0" i="0">
                <a:solidFill>
                  <a:srgbClr val="000000"/>
                </a:solidFill>
                <a:effectLst/>
                <a:latin typeface="__Work_Sans_5b7e72"/>
              </a:rPr>
              <a:t>ó thể đọc</a:t>
            </a:r>
            <a:r>
              <a:rPr lang="en-US" b="0" i="0">
                <a:solidFill>
                  <a:srgbClr val="000000"/>
                </a:solidFill>
                <a:effectLst/>
                <a:latin typeface="__Work_Sans_5b7e72"/>
              </a:rPr>
              <a:t>/hiểu </a:t>
            </a:r>
            <a:r>
              <a:rPr lang="vi-VN" b="0" i="0">
                <a:solidFill>
                  <a:srgbClr val="000000"/>
                </a:solidFill>
                <a:effectLst/>
                <a:latin typeface="__Work_Sans_5b7e72"/>
              </a:rPr>
              <a:t>được. Thu thập dữ liệu để phát triển mô hình AI có thể là một quá trình tốn nhiều thời gian và tài nguyên; đây là hình minh họa đơn giản hóa toàn bộ quá trình:</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DF25BFE-ACFC-36D7-EE17-38EDD4498C42}"/>
              </a:ext>
            </a:extLst>
          </p:cNvPr>
          <p:cNvPicPr>
            <a:picLocks noChangeAspect="1"/>
          </p:cNvPicPr>
          <p:nvPr/>
        </p:nvPicPr>
        <p:blipFill>
          <a:blip r:embed="rId2"/>
          <a:stretch>
            <a:fillRect/>
          </a:stretch>
        </p:blipFill>
        <p:spPr>
          <a:xfrm>
            <a:off x="1589050" y="2727993"/>
            <a:ext cx="8472812" cy="2919318"/>
          </a:xfrm>
          <a:prstGeom prst="rect">
            <a:avLst/>
          </a:prstGeom>
        </p:spPr>
      </p:pic>
    </p:spTree>
    <p:extLst>
      <p:ext uri="{BB962C8B-B14F-4D97-AF65-F5344CB8AC3E}">
        <p14:creationId xmlns:p14="http://schemas.microsoft.com/office/powerpoint/2010/main" val="148273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3. Data preparation and manipulation</a:t>
            </a:r>
          </a:p>
        </p:txBody>
      </p:sp>
      <p:sp>
        <p:nvSpPr>
          <p:cNvPr id="3" name="TextBox 2">
            <a:extLst>
              <a:ext uri="{FF2B5EF4-FFF2-40B4-BE49-F238E27FC236}">
                <a16:creationId xmlns:a16="http://schemas.microsoft.com/office/drawing/2014/main" id="{476F4960-C372-1C3B-60EA-95C5D213CBDA}"/>
              </a:ext>
            </a:extLst>
          </p:cNvPr>
          <p:cNvSpPr txBox="1"/>
          <p:nvPr/>
        </p:nvSpPr>
        <p:spPr>
          <a:xfrm>
            <a:off x="1016390" y="973667"/>
            <a:ext cx="9618133" cy="3139321"/>
          </a:xfrm>
          <a:prstGeom prst="rect">
            <a:avLst/>
          </a:prstGeom>
          <a:noFill/>
        </p:spPr>
        <p:txBody>
          <a:bodyPr wrap="square" rtlCol="0">
            <a:spAutoFit/>
          </a:bodyPr>
          <a:lstStyle/>
          <a:p>
            <a:pPr algn="l"/>
            <a:r>
              <a:rPr lang="en-US" b="0" i="0">
                <a:solidFill>
                  <a:srgbClr val="000000"/>
                </a:solidFill>
                <a:effectLst/>
                <a:latin typeface="var(--font-jakarta)"/>
              </a:rPr>
              <a:t>3.4. Data annotation</a:t>
            </a:r>
          </a:p>
          <a:p>
            <a:pPr algn="l"/>
            <a:r>
              <a:rPr lang="en-US">
                <a:solidFill>
                  <a:srgbClr val="000000"/>
                </a:solidFill>
                <a:latin typeface="var(--font-jakarta)"/>
              </a:rPr>
              <a:t>3.4.1. Lập kế hoạch và xác định nhu cầu:</a:t>
            </a:r>
          </a:p>
          <a:p>
            <a:pPr algn="l"/>
            <a:r>
              <a:rPr lang="vi-VN" b="0" i="0">
                <a:solidFill>
                  <a:srgbClr val="000000"/>
                </a:solidFill>
                <a:effectLst/>
                <a:latin typeface="__Work_Sans_5b7e72"/>
              </a:rPr>
              <a:t>Trước khi thu thập dữ liệu, điều cần thiết là phải hiểu rõ ràng về những gì dự định đạt được với mô hình AI hoặc ML. Việc xác định các yêu cầu dữ liệu sẽ</a:t>
            </a:r>
            <a:r>
              <a:rPr lang="en-US" b="0" i="0">
                <a:solidFill>
                  <a:srgbClr val="000000"/>
                </a:solidFill>
                <a:effectLst/>
                <a:latin typeface="__Work_Sans_5b7e72"/>
              </a:rPr>
              <a:t> là</a:t>
            </a:r>
            <a:r>
              <a:rPr lang="vi-VN" b="0" i="0">
                <a:solidFill>
                  <a:srgbClr val="000000"/>
                </a:solidFill>
                <a:effectLst/>
                <a:latin typeface="__Work_Sans_5b7e72"/>
              </a:rPr>
              <a:t> hướng dẫn</a:t>
            </a:r>
            <a:r>
              <a:rPr lang="en-US" b="0" i="0">
                <a:solidFill>
                  <a:srgbClr val="000000"/>
                </a:solidFill>
                <a:effectLst/>
                <a:latin typeface="__Work_Sans_5b7e72"/>
              </a:rPr>
              <a:t> </a:t>
            </a:r>
            <a:r>
              <a:rPr lang="vi-VN" b="0" i="0">
                <a:solidFill>
                  <a:srgbClr val="000000"/>
                </a:solidFill>
                <a:effectLst/>
                <a:latin typeface="__Work_Sans_5b7e72"/>
              </a:rPr>
              <a:t>thu thập dữ liệu chính xác, đảm bảo rằng dữ liệu </a:t>
            </a:r>
            <a:r>
              <a:rPr lang="en-US">
                <a:solidFill>
                  <a:srgbClr val="000000"/>
                </a:solidFill>
                <a:latin typeface="__Work_Sans_5b7e72"/>
              </a:rPr>
              <a:t>đang được thu thập là </a:t>
            </a:r>
            <a:r>
              <a:rPr lang="vi-VN" b="0" i="0">
                <a:solidFill>
                  <a:srgbClr val="000000"/>
                </a:solidFill>
                <a:effectLst/>
                <a:latin typeface="__Work_Sans_5b7e72"/>
              </a:rPr>
              <a:t>hữu ích cho trường hợp sử dụng cụ thể.</a:t>
            </a:r>
          </a:p>
          <a:p>
            <a:pPr algn="l"/>
            <a:r>
              <a:rPr lang="vi-VN" b="0" i="0">
                <a:solidFill>
                  <a:srgbClr val="000000"/>
                </a:solidFill>
                <a:effectLst/>
                <a:latin typeface="__Work_Sans_5b7e72"/>
              </a:rPr>
              <a:t>Ví dụ: nếu hệ thống thị giác máy tính được yêu cầu thực hiện đảm bảo chất lượng cho táo trên băng chuyền được chiếu sáng tốt, hệ thống đó sẽ không được hưởng lợi từ việc đào tạo hình ảnh quả táo trong các môi trường ánh sáng khác nhau. Đó là bởi vì trên thực tế, ánh sáng phía trên băng chuyền sẽ duy trì ổn định:</a:t>
            </a:r>
          </a:p>
          <a:p>
            <a:pPr algn="l"/>
            <a:endParaRPr lang="vi-VN" b="0" i="0">
              <a:solidFill>
                <a:srgbClr val="000000"/>
              </a:solidFill>
              <a:effectLst/>
              <a:latin typeface="__Work_Sans_5b7e72"/>
            </a:endParaRP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2A3345E-E0F1-05C8-B1DD-31CE9C620E2A}"/>
              </a:ext>
            </a:extLst>
          </p:cNvPr>
          <p:cNvPicPr>
            <a:picLocks noChangeAspect="1"/>
          </p:cNvPicPr>
          <p:nvPr/>
        </p:nvPicPr>
        <p:blipFill>
          <a:blip r:embed="rId2"/>
          <a:stretch>
            <a:fillRect/>
          </a:stretch>
        </p:blipFill>
        <p:spPr>
          <a:xfrm>
            <a:off x="3682465" y="3235965"/>
            <a:ext cx="3773413" cy="3244739"/>
          </a:xfrm>
          <a:prstGeom prst="rect">
            <a:avLst/>
          </a:prstGeom>
        </p:spPr>
      </p:pic>
    </p:spTree>
    <p:extLst>
      <p:ext uri="{BB962C8B-B14F-4D97-AF65-F5344CB8AC3E}">
        <p14:creationId xmlns:p14="http://schemas.microsoft.com/office/powerpoint/2010/main" val="763338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TotalTime>
  <Words>1971</Words>
  <Application>Microsoft Office PowerPoint</Application>
  <PresentationFormat>Widescreen</PresentationFormat>
  <Paragraphs>104</Paragraphs>
  <Slides>24</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__Work_Sans_5b7e72</vt:lpstr>
      <vt:lpstr>-apple-system</vt:lpstr>
      <vt:lpstr>Arial</vt:lpstr>
      <vt:lpstr>Calibri</vt:lpstr>
      <vt:lpstr>Calibri Light</vt:lpstr>
      <vt:lpstr>Times New Roman</vt:lpstr>
      <vt:lpstr>var(--font-jakarta)</vt:lpstr>
      <vt:lpstr>Office Theme</vt:lpstr>
      <vt:lpstr>Lesson 1: AI development proccess</vt:lpstr>
      <vt:lpstr>Overview</vt:lpstr>
      <vt:lpstr>AI development proccess</vt:lpstr>
      <vt:lpstr>1. Defining objectives and requirements</vt:lpstr>
      <vt:lpstr>2. Gathering data</vt:lpstr>
      <vt:lpstr>3. Data preparation and manipulation</vt:lpstr>
      <vt:lpstr>3. Data preparation and manipulation</vt:lpstr>
      <vt:lpstr>3. Data preparation and manipulation</vt:lpstr>
      <vt:lpstr>3. Data preparation and manipulation</vt:lpstr>
      <vt:lpstr>3. Data preparation and manipulation</vt:lpstr>
      <vt:lpstr>3. Data preparation and manipulation</vt:lpstr>
      <vt:lpstr>3. Data preparation and manipulation</vt:lpstr>
      <vt:lpstr>3.4.3 Lưu trữ dữ liệu</vt:lpstr>
      <vt:lpstr>PowerPoint Presentation</vt:lpstr>
      <vt:lpstr>PowerPoint Presentation</vt:lpstr>
      <vt:lpstr>4. Lựa chọn và phát triển mô hình</vt:lpstr>
      <vt:lpstr>4. Lựa chọn và phát triển mô hình</vt:lpstr>
      <vt:lpstr>5. Training model</vt:lpstr>
      <vt:lpstr>6. Xác nhận và thử nghiệm</vt:lpstr>
      <vt:lpstr>7. Triển khai và bảo trì</vt:lpstr>
      <vt:lpstr>7. Triển khai và bảo trì</vt:lpstr>
      <vt:lpstr>7. Triển khai và bảo trì</vt:lpstr>
      <vt:lpstr>7. Triển khai và bảo trì</vt:lpstr>
      <vt:lpstr>7. Triển khai và bảo trì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AI development proccess</dc:title>
  <dc:creator>Cuong</dc:creator>
  <cp:lastModifiedBy>Cuong</cp:lastModifiedBy>
  <cp:revision>3</cp:revision>
  <dcterms:created xsi:type="dcterms:W3CDTF">2024-03-10T15:37:51Z</dcterms:created>
  <dcterms:modified xsi:type="dcterms:W3CDTF">2024-03-12T12:40:17Z</dcterms:modified>
</cp:coreProperties>
</file>