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83" r:id="rId5"/>
    <p:sldId id="261" r:id="rId6"/>
    <p:sldId id="262" r:id="rId7"/>
    <p:sldId id="284" r:id="rId8"/>
    <p:sldId id="285" r:id="rId9"/>
    <p:sldId id="286" r:id="rId10"/>
    <p:sldId id="287" r:id="rId11"/>
    <p:sldId id="288" r:id="rId12"/>
    <p:sldId id="289" r:id="rId13"/>
    <p:sldId id="292" r:id="rId14"/>
    <p:sldId id="290" r:id="rId15"/>
    <p:sldId id="291"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0" d="100"/>
          <a:sy n="70" d="100"/>
        </p:scale>
        <p:origin x="88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BC19-B142-D066-A634-76A5C6264D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50D8BA-4538-ED2F-2D5F-8FB465D4E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BA4F69-23E6-C247-C47C-5AB58694AFF3}"/>
              </a:ext>
            </a:extLst>
          </p:cNvPr>
          <p:cNvSpPr>
            <a:spLocks noGrp="1"/>
          </p:cNvSpPr>
          <p:nvPr>
            <p:ph type="dt" sz="half" idx="10"/>
          </p:nvPr>
        </p:nvSpPr>
        <p:spPr/>
        <p:txBody>
          <a:bodyPr/>
          <a:lstStyle/>
          <a:p>
            <a:fld id="{AA615309-C2D2-4BA3-8D64-75D0674DABB0}" type="datetimeFigureOut">
              <a:rPr lang="en-US" smtClean="0"/>
              <a:t>3/29/2024</a:t>
            </a:fld>
            <a:endParaRPr lang="en-US"/>
          </a:p>
        </p:txBody>
      </p:sp>
      <p:sp>
        <p:nvSpPr>
          <p:cNvPr id="5" name="Footer Placeholder 4">
            <a:extLst>
              <a:ext uri="{FF2B5EF4-FFF2-40B4-BE49-F238E27FC236}">
                <a16:creationId xmlns:a16="http://schemas.microsoft.com/office/drawing/2014/main" id="{2BBAE659-0766-1A3A-F494-07B5AFC70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F8726-E18D-815C-B88A-380EC65EB868}"/>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124562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4A49-D2B4-A948-C705-802F1A55EA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03C69B-39BB-37B0-CB22-64E330C1C8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71936-0ACD-7EAB-F66F-227FC6DF1E22}"/>
              </a:ext>
            </a:extLst>
          </p:cNvPr>
          <p:cNvSpPr>
            <a:spLocks noGrp="1"/>
          </p:cNvSpPr>
          <p:nvPr>
            <p:ph type="dt" sz="half" idx="10"/>
          </p:nvPr>
        </p:nvSpPr>
        <p:spPr/>
        <p:txBody>
          <a:bodyPr/>
          <a:lstStyle/>
          <a:p>
            <a:fld id="{AA615309-C2D2-4BA3-8D64-75D0674DABB0}" type="datetimeFigureOut">
              <a:rPr lang="en-US" smtClean="0"/>
              <a:t>3/29/2024</a:t>
            </a:fld>
            <a:endParaRPr lang="en-US"/>
          </a:p>
        </p:txBody>
      </p:sp>
      <p:sp>
        <p:nvSpPr>
          <p:cNvPr id="5" name="Footer Placeholder 4">
            <a:extLst>
              <a:ext uri="{FF2B5EF4-FFF2-40B4-BE49-F238E27FC236}">
                <a16:creationId xmlns:a16="http://schemas.microsoft.com/office/drawing/2014/main" id="{5C49B6C4-8E73-1508-C082-7BB453579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45EAA-6F62-2ACD-B10F-1B8B84E4DFC4}"/>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257788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298397-123C-2B5E-7FA5-FBFB02CF21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3CF3C5-2463-6A84-28F1-A23BC0DF9B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4D2DE-4B5B-3103-D494-6B56A89C2719}"/>
              </a:ext>
            </a:extLst>
          </p:cNvPr>
          <p:cNvSpPr>
            <a:spLocks noGrp="1"/>
          </p:cNvSpPr>
          <p:nvPr>
            <p:ph type="dt" sz="half" idx="10"/>
          </p:nvPr>
        </p:nvSpPr>
        <p:spPr/>
        <p:txBody>
          <a:bodyPr/>
          <a:lstStyle/>
          <a:p>
            <a:fld id="{AA615309-C2D2-4BA3-8D64-75D0674DABB0}" type="datetimeFigureOut">
              <a:rPr lang="en-US" smtClean="0"/>
              <a:t>3/29/2024</a:t>
            </a:fld>
            <a:endParaRPr lang="en-US"/>
          </a:p>
        </p:txBody>
      </p:sp>
      <p:sp>
        <p:nvSpPr>
          <p:cNvPr id="5" name="Footer Placeholder 4">
            <a:extLst>
              <a:ext uri="{FF2B5EF4-FFF2-40B4-BE49-F238E27FC236}">
                <a16:creationId xmlns:a16="http://schemas.microsoft.com/office/drawing/2014/main" id="{CCDD286A-1025-0B5C-9E68-B01A3FA28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49FA9-E6B5-9CC7-BBFC-BF943559E004}"/>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77354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5CE5-00AF-E87B-DF7F-4C33DFBE1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4E916-254A-F6F0-3922-7B4D436674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21F84-9BCB-7D39-EF50-24EA1088A612}"/>
              </a:ext>
            </a:extLst>
          </p:cNvPr>
          <p:cNvSpPr>
            <a:spLocks noGrp="1"/>
          </p:cNvSpPr>
          <p:nvPr>
            <p:ph type="dt" sz="half" idx="10"/>
          </p:nvPr>
        </p:nvSpPr>
        <p:spPr/>
        <p:txBody>
          <a:bodyPr/>
          <a:lstStyle/>
          <a:p>
            <a:fld id="{AA615309-C2D2-4BA3-8D64-75D0674DABB0}" type="datetimeFigureOut">
              <a:rPr lang="en-US" smtClean="0"/>
              <a:t>3/29/2024</a:t>
            </a:fld>
            <a:endParaRPr lang="en-US"/>
          </a:p>
        </p:txBody>
      </p:sp>
      <p:sp>
        <p:nvSpPr>
          <p:cNvPr id="5" name="Footer Placeholder 4">
            <a:extLst>
              <a:ext uri="{FF2B5EF4-FFF2-40B4-BE49-F238E27FC236}">
                <a16:creationId xmlns:a16="http://schemas.microsoft.com/office/drawing/2014/main" id="{F6F29249-6F0E-8D62-983B-7FBC14B9A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9DBC2-8D4A-ABB0-2790-C9363500E785}"/>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64811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CC3A-2EA3-BB0B-7E1F-8A20470CE7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98D18D-648F-59FA-2032-0037648360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9B181F-981A-759C-552B-C3FB5B60BDC1}"/>
              </a:ext>
            </a:extLst>
          </p:cNvPr>
          <p:cNvSpPr>
            <a:spLocks noGrp="1"/>
          </p:cNvSpPr>
          <p:nvPr>
            <p:ph type="dt" sz="half" idx="10"/>
          </p:nvPr>
        </p:nvSpPr>
        <p:spPr/>
        <p:txBody>
          <a:bodyPr/>
          <a:lstStyle/>
          <a:p>
            <a:fld id="{AA615309-C2D2-4BA3-8D64-75D0674DABB0}" type="datetimeFigureOut">
              <a:rPr lang="en-US" smtClean="0"/>
              <a:t>3/29/2024</a:t>
            </a:fld>
            <a:endParaRPr lang="en-US"/>
          </a:p>
        </p:txBody>
      </p:sp>
      <p:sp>
        <p:nvSpPr>
          <p:cNvPr id="5" name="Footer Placeholder 4">
            <a:extLst>
              <a:ext uri="{FF2B5EF4-FFF2-40B4-BE49-F238E27FC236}">
                <a16:creationId xmlns:a16="http://schemas.microsoft.com/office/drawing/2014/main" id="{FAA14677-0F31-0262-46E2-856F8EE90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CAB7E-1E66-8B25-618C-C63EA9A2D752}"/>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172060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7542-F969-1A16-7A15-18F5F27447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33FEA2-4FD5-8577-B15F-9E43F54EEF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FCAD10-A4A0-BD64-2C27-30239890FC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97FF0B-E64F-52E9-A2F1-1715DDA6C02A}"/>
              </a:ext>
            </a:extLst>
          </p:cNvPr>
          <p:cNvSpPr>
            <a:spLocks noGrp="1"/>
          </p:cNvSpPr>
          <p:nvPr>
            <p:ph type="dt" sz="half" idx="10"/>
          </p:nvPr>
        </p:nvSpPr>
        <p:spPr/>
        <p:txBody>
          <a:bodyPr/>
          <a:lstStyle/>
          <a:p>
            <a:fld id="{AA615309-C2D2-4BA3-8D64-75D0674DABB0}" type="datetimeFigureOut">
              <a:rPr lang="en-US" smtClean="0"/>
              <a:t>3/29/2024</a:t>
            </a:fld>
            <a:endParaRPr lang="en-US"/>
          </a:p>
        </p:txBody>
      </p:sp>
      <p:sp>
        <p:nvSpPr>
          <p:cNvPr id="6" name="Footer Placeholder 5">
            <a:extLst>
              <a:ext uri="{FF2B5EF4-FFF2-40B4-BE49-F238E27FC236}">
                <a16:creationId xmlns:a16="http://schemas.microsoft.com/office/drawing/2014/main" id="{DA9E474C-7274-3518-0CBB-EC39254E1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94FC1-9627-A0FE-C211-42EF8A16F02A}"/>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135876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CC3AE-C919-0FDC-1B12-D2ACCFBCAD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A9DB94-B7E4-320D-1A5B-4D99BF0ED0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84A802-8B8C-7936-5F81-A99A21AD03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7A30AA-7438-6BE9-86B8-911DF17D8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634943-8F6F-7C20-7592-3774E45D5A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DD635E-5CC2-2603-7288-276DED71F8F7}"/>
              </a:ext>
            </a:extLst>
          </p:cNvPr>
          <p:cNvSpPr>
            <a:spLocks noGrp="1"/>
          </p:cNvSpPr>
          <p:nvPr>
            <p:ph type="dt" sz="half" idx="10"/>
          </p:nvPr>
        </p:nvSpPr>
        <p:spPr/>
        <p:txBody>
          <a:bodyPr/>
          <a:lstStyle/>
          <a:p>
            <a:fld id="{AA615309-C2D2-4BA3-8D64-75D0674DABB0}" type="datetimeFigureOut">
              <a:rPr lang="en-US" smtClean="0"/>
              <a:t>3/29/2024</a:t>
            </a:fld>
            <a:endParaRPr lang="en-US"/>
          </a:p>
        </p:txBody>
      </p:sp>
      <p:sp>
        <p:nvSpPr>
          <p:cNvPr id="8" name="Footer Placeholder 7">
            <a:extLst>
              <a:ext uri="{FF2B5EF4-FFF2-40B4-BE49-F238E27FC236}">
                <a16:creationId xmlns:a16="http://schemas.microsoft.com/office/drawing/2014/main" id="{688D3FE6-F02A-2DEE-F65A-416DA43986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D702C-743D-4D3F-F277-2163D719B313}"/>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2160895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E800-CA6B-7A77-8C86-2C47514D50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64F419-6EC6-E32D-5EA0-C3C6ED31C6BA}"/>
              </a:ext>
            </a:extLst>
          </p:cNvPr>
          <p:cNvSpPr>
            <a:spLocks noGrp="1"/>
          </p:cNvSpPr>
          <p:nvPr>
            <p:ph type="dt" sz="half" idx="10"/>
          </p:nvPr>
        </p:nvSpPr>
        <p:spPr/>
        <p:txBody>
          <a:bodyPr/>
          <a:lstStyle/>
          <a:p>
            <a:fld id="{AA615309-C2D2-4BA3-8D64-75D0674DABB0}" type="datetimeFigureOut">
              <a:rPr lang="en-US" smtClean="0"/>
              <a:t>3/29/2024</a:t>
            </a:fld>
            <a:endParaRPr lang="en-US"/>
          </a:p>
        </p:txBody>
      </p:sp>
      <p:sp>
        <p:nvSpPr>
          <p:cNvPr id="4" name="Footer Placeholder 3">
            <a:extLst>
              <a:ext uri="{FF2B5EF4-FFF2-40B4-BE49-F238E27FC236}">
                <a16:creationId xmlns:a16="http://schemas.microsoft.com/office/drawing/2014/main" id="{87572F7C-23FD-7D59-F82B-C9CE45FE8B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2F95F2-AC03-E5FA-24A0-01DAD7D5CFDB}"/>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118199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CF0CC9-8BAB-3BC8-4597-003B25C6382B}"/>
              </a:ext>
            </a:extLst>
          </p:cNvPr>
          <p:cNvSpPr>
            <a:spLocks noGrp="1"/>
          </p:cNvSpPr>
          <p:nvPr>
            <p:ph type="dt" sz="half" idx="10"/>
          </p:nvPr>
        </p:nvSpPr>
        <p:spPr/>
        <p:txBody>
          <a:bodyPr/>
          <a:lstStyle/>
          <a:p>
            <a:fld id="{AA615309-C2D2-4BA3-8D64-75D0674DABB0}" type="datetimeFigureOut">
              <a:rPr lang="en-US" smtClean="0"/>
              <a:t>3/29/2024</a:t>
            </a:fld>
            <a:endParaRPr lang="en-US"/>
          </a:p>
        </p:txBody>
      </p:sp>
      <p:sp>
        <p:nvSpPr>
          <p:cNvPr id="3" name="Footer Placeholder 2">
            <a:extLst>
              <a:ext uri="{FF2B5EF4-FFF2-40B4-BE49-F238E27FC236}">
                <a16:creationId xmlns:a16="http://schemas.microsoft.com/office/drawing/2014/main" id="{443E22B8-E443-AD1E-40AF-3D0ABDE049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0E8896-D60A-81BD-FB51-FA738D1E74B9}"/>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75739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D05D-5FB7-B905-9860-7946869D0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ABAF23-043C-1966-A6D6-072A2B5BD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E55E82-77D2-E982-7F15-B7F279AC9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C82EEC-494F-3365-48FF-71ADDBCFF0EA}"/>
              </a:ext>
            </a:extLst>
          </p:cNvPr>
          <p:cNvSpPr>
            <a:spLocks noGrp="1"/>
          </p:cNvSpPr>
          <p:nvPr>
            <p:ph type="dt" sz="half" idx="10"/>
          </p:nvPr>
        </p:nvSpPr>
        <p:spPr/>
        <p:txBody>
          <a:bodyPr/>
          <a:lstStyle/>
          <a:p>
            <a:fld id="{AA615309-C2D2-4BA3-8D64-75D0674DABB0}" type="datetimeFigureOut">
              <a:rPr lang="en-US" smtClean="0"/>
              <a:t>3/29/2024</a:t>
            </a:fld>
            <a:endParaRPr lang="en-US"/>
          </a:p>
        </p:txBody>
      </p:sp>
      <p:sp>
        <p:nvSpPr>
          <p:cNvPr id="6" name="Footer Placeholder 5">
            <a:extLst>
              <a:ext uri="{FF2B5EF4-FFF2-40B4-BE49-F238E27FC236}">
                <a16:creationId xmlns:a16="http://schemas.microsoft.com/office/drawing/2014/main" id="{93197A79-7A2B-E299-0AF8-62464EFB72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8BF1F-A15B-880F-DF4D-2BDF82686EDB}"/>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298817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AF56-2D26-52CF-9AE0-557C6F865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55E60C-AE51-88C0-ADD7-97BFA46AEE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C2FB59-DBFC-C27D-9A94-280EBB26D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CCE66A-3784-05E4-2489-054DB8F4CABF}"/>
              </a:ext>
            </a:extLst>
          </p:cNvPr>
          <p:cNvSpPr>
            <a:spLocks noGrp="1"/>
          </p:cNvSpPr>
          <p:nvPr>
            <p:ph type="dt" sz="half" idx="10"/>
          </p:nvPr>
        </p:nvSpPr>
        <p:spPr/>
        <p:txBody>
          <a:bodyPr/>
          <a:lstStyle/>
          <a:p>
            <a:fld id="{AA615309-C2D2-4BA3-8D64-75D0674DABB0}" type="datetimeFigureOut">
              <a:rPr lang="en-US" smtClean="0"/>
              <a:t>3/29/2024</a:t>
            </a:fld>
            <a:endParaRPr lang="en-US"/>
          </a:p>
        </p:txBody>
      </p:sp>
      <p:sp>
        <p:nvSpPr>
          <p:cNvPr id="6" name="Footer Placeholder 5">
            <a:extLst>
              <a:ext uri="{FF2B5EF4-FFF2-40B4-BE49-F238E27FC236}">
                <a16:creationId xmlns:a16="http://schemas.microsoft.com/office/drawing/2014/main" id="{F759A0BF-C03C-7F74-E766-5CD06236F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D7B63E-7CF4-5C7A-9604-B8AE459D797B}"/>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930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C10C11-B5EC-A667-7621-7592DE19C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5EBE3-18FF-9975-8849-738870CEC6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88E14-D886-FF7A-5A32-80EB544A6A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15309-C2D2-4BA3-8D64-75D0674DABB0}" type="datetimeFigureOut">
              <a:rPr lang="en-US" smtClean="0"/>
              <a:t>3/29/2024</a:t>
            </a:fld>
            <a:endParaRPr lang="en-US"/>
          </a:p>
        </p:txBody>
      </p:sp>
      <p:sp>
        <p:nvSpPr>
          <p:cNvPr id="5" name="Footer Placeholder 4">
            <a:extLst>
              <a:ext uri="{FF2B5EF4-FFF2-40B4-BE49-F238E27FC236}">
                <a16:creationId xmlns:a16="http://schemas.microsoft.com/office/drawing/2014/main" id="{1C2218F0-2705-AF48-96FD-BCF67F3FC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661841-BEDE-9BE1-134E-33D9201844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ECC5D-2BB3-4584-AF39-B9DB06CE49F8}" type="slidenum">
              <a:rPr lang="en-US" smtClean="0"/>
              <a:t>‹#›</a:t>
            </a:fld>
            <a:endParaRPr lang="en-US"/>
          </a:p>
        </p:txBody>
      </p:sp>
    </p:spTree>
    <p:extLst>
      <p:ext uri="{BB962C8B-B14F-4D97-AF65-F5344CB8AC3E}">
        <p14:creationId xmlns:p14="http://schemas.microsoft.com/office/powerpoint/2010/main" val="2121211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opencv/cvat"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p:txBody>
          <a:bodyPr>
            <a:normAutofit/>
          </a:bodyPr>
          <a:lstStyle/>
          <a:p>
            <a:r>
              <a:rPr lang="en-US" sz="4800"/>
              <a:t>Lesson 2: Low Code</a:t>
            </a:r>
            <a:br>
              <a:rPr lang="en-US" sz="4800"/>
            </a:br>
            <a:r>
              <a:rPr lang="en-US" sz="4800"/>
              <a:t>Computer Vison with Tools</a:t>
            </a:r>
          </a:p>
        </p:txBody>
      </p:sp>
    </p:spTree>
    <p:extLst>
      <p:ext uri="{BB962C8B-B14F-4D97-AF65-F5344CB8AC3E}">
        <p14:creationId xmlns:p14="http://schemas.microsoft.com/office/powerpoint/2010/main" val="679183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838200" y="365125"/>
            <a:ext cx="3822189" cy="810532"/>
          </a:xfrm>
        </p:spPr>
        <p:txBody>
          <a:bodyPr vert="horz" lIns="91440" tIns="45720" rIns="91440" bIns="45720" rtlCol="0" anchor="ctr">
            <a:normAutofit/>
          </a:bodyPr>
          <a:lstStyle/>
          <a:p>
            <a:pPr algn="l"/>
            <a:r>
              <a:rPr lang="en-US" sz="4000"/>
              <a:t>Dữ liệu</a:t>
            </a:r>
          </a:p>
        </p:txBody>
      </p:sp>
      <p:sp>
        <p:nvSpPr>
          <p:cNvPr id="3" name="TextBox 2">
            <a:extLst>
              <a:ext uri="{FF2B5EF4-FFF2-40B4-BE49-F238E27FC236}">
                <a16:creationId xmlns:a16="http://schemas.microsoft.com/office/drawing/2014/main" id="{62CAD1FC-EA61-DEDE-0732-7FB4CBC7205B}"/>
              </a:ext>
            </a:extLst>
          </p:cNvPr>
          <p:cNvSpPr txBox="1"/>
          <p:nvPr/>
        </p:nvSpPr>
        <p:spPr>
          <a:xfrm>
            <a:off x="1320800" y="1221992"/>
            <a:ext cx="8694057" cy="923330"/>
          </a:xfrm>
          <a:prstGeom prst="rect">
            <a:avLst/>
          </a:prstGeom>
          <a:noFill/>
        </p:spPr>
        <p:txBody>
          <a:bodyPr wrap="square" rtlCol="0">
            <a:spAutoFit/>
          </a:bodyPr>
          <a:lstStyle/>
          <a:p>
            <a:r>
              <a:rPr lang="en-US"/>
              <a:t>Mỗi ứng dụng gồm nhiều thành phần, các thành phần đó thường được triển khai trong một contaniner. Docker compose là công cụ để định nghĩa và run multi container. </a:t>
            </a:r>
            <a:br>
              <a:rPr lang="en-US"/>
            </a:br>
            <a:r>
              <a:rPr lang="en-US"/>
              <a:t>Docker compose sử dụng file yaml để cấu hình cho các dịch vụ trong ứng dụng</a:t>
            </a:r>
          </a:p>
        </p:txBody>
      </p:sp>
      <p:pic>
        <p:nvPicPr>
          <p:cNvPr id="5" name="Picture 4">
            <a:extLst>
              <a:ext uri="{FF2B5EF4-FFF2-40B4-BE49-F238E27FC236}">
                <a16:creationId xmlns:a16="http://schemas.microsoft.com/office/drawing/2014/main" id="{8A6BBBDF-0F0E-25CE-3C28-2B2691150F60}"/>
              </a:ext>
            </a:extLst>
          </p:cNvPr>
          <p:cNvPicPr>
            <a:picLocks noChangeAspect="1"/>
          </p:cNvPicPr>
          <p:nvPr/>
        </p:nvPicPr>
        <p:blipFill>
          <a:blip r:embed="rId2"/>
          <a:stretch>
            <a:fillRect/>
          </a:stretch>
        </p:blipFill>
        <p:spPr>
          <a:xfrm>
            <a:off x="2066875" y="2814198"/>
            <a:ext cx="7201905" cy="3029373"/>
          </a:xfrm>
          <a:prstGeom prst="rect">
            <a:avLst/>
          </a:prstGeom>
        </p:spPr>
      </p:pic>
    </p:spTree>
    <p:extLst>
      <p:ext uri="{BB962C8B-B14F-4D97-AF65-F5344CB8AC3E}">
        <p14:creationId xmlns:p14="http://schemas.microsoft.com/office/powerpoint/2010/main" val="3350581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838200" y="365125"/>
            <a:ext cx="3822189" cy="810532"/>
          </a:xfrm>
        </p:spPr>
        <p:txBody>
          <a:bodyPr vert="horz" lIns="91440" tIns="45720" rIns="91440" bIns="45720" rtlCol="0" anchor="ctr">
            <a:normAutofit/>
          </a:bodyPr>
          <a:lstStyle/>
          <a:p>
            <a:pPr algn="l"/>
            <a:r>
              <a:rPr lang="en-US" sz="4000"/>
              <a:t>Dữ liệu</a:t>
            </a:r>
          </a:p>
        </p:txBody>
      </p:sp>
      <p:sp>
        <p:nvSpPr>
          <p:cNvPr id="3" name="TextBox 2">
            <a:extLst>
              <a:ext uri="{FF2B5EF4-FFF2-40B4-BE49-F238E27FC236}">
                <a16:creationId xmlns:a16="http://schemas.microsoft.com/office/drawing/2014/main" id="{62CAD1FC-EA61-DEDE-0732-7FB4CBC7205B}"/>
              </a:ext>
            </a:extLst>
          </p:cNvPr>
          <p:cNvSpPr txBox="1"/>
          <p:nvPr/>
        </p:nvSpPr>
        <p:spPr>
          <a:xfrm>
            <a:off x="1320800" y="1221992"/>
            <a:ext cx="8694057" cy="369332"/>
          </a:xfrm>
          <a:prstGeom prst="rect">
            <a:avLst/>
          </a:prstGeom>
          <a:noFill/>
        </p:spPr>
        <p:txBody>
          <a:bodyPr wrap="square" rtlCol="0">
            <a:spAutoFit/>
          </a:bodyPr>
          <a:lstStyle/>
          <a:p>
            <a:r>
              <a:rPr lang="en-US"/>
              <a:t>Cài đặt docker:</a:t>
            </a:r>
          </a:p>
        </p:txBody>
      </p:sp>
      <p:sp>
        <p:nvSpPr>
          <p:cNvPr id="4" name="TextBox 3">
            <a:extLst>
              <a:ext uri="{FF2B5EF4-FFF2-40B4-BE49-F238E27FC236}">
                <a16:creationId xmlns:a16="http://schemas.microsoft.com/office/drawing/2014/main" id="{450B8906-B57D-BC60-5923-37CF291BB1CD}"/>
              </a:ext>
            </a:extLst>
          </p:cNvPr>
          <p:cNvSpPr txBox="1"/>
          <p:nvPr/>
        </p:nvSpPr>
        <p:spPr>
          <a:xfrm>
            <a:off x="1429657" y="2054669"/>
            <a:ext cx="9332685" cy="3139321"/>
          </a:xfrm>
          <a:prstGeom prst="rect">
            <a:avLst/>
          </a:prstGeom>
          <a:noFill/>
        </p:spPr>
        <p:txBody>
          <a:bodyPr wrap="square" rtlCol="0">
            <a:spAutoFit/>
          </a:bodyPr>
          <a:lstStyle/>
          <a:p>
            <a:r>
              <a:rPr lang="en-US" sz="1100"/>
              <a:t>sudo apt update –y</a:t>
            </a:r>
          </a:p>
          <a:p>
            <a:r>
              <a:rPr lang="en-US" sz="1100"/>
              <a:t>sudo apt upgrade –y</a:t>
            </a:r>
          </a:p>
          <a:p>
            <a:r>
              <a:rPr lang="en-US" sz="1100"/>
              <a:t>sudo apt-get update –y</a:t>
            </a:r>
            <a:br>
              <a:rPr lang="en-US" sz="1100"/>
            </a:br>
            <a:br>
              <a:rPr lang="en-US" sz="1100"/>
            </a:br>
            <a:r>
              <a:rPr lang="en-US" sz="1100"/>
              <a:t>sudo apt install apt-transport-https ca-certificates curl software-properties-common</a:t>
            </a:r>
            <a:br>
              <a:rPr lang="en-US" sz="1100"/>
            </a:br>
            <a:r>
              <a:rPr lang="en-US" sz="1100"/>
              <a:t>curl -fsSL https://download.docker.com/linux/ubuntu/gpg | sudo gpg --dearmor -o /usr/share/keyrings/docker-archive-keyring.gpg</a:t>
            </a:r>
            <a:br>
              <a:rPr lang="en-US" sz="1100"/>
            </a:br>
            <a:br>
              <a:rPr lang="en-US" sz="1100"/>
            </a:br>
            <a:r>
              <a:rPr lang="en-US" sz="1100"/>
              <a:t>echo "deb [arch=$(dpkg --print-architecture) signed-by=/usr/share/keyrings/docker-archive-keyring.gpg] https://download.docker.com/linux/ubuntu $(lsb_release -cs) stable" | sudo tee /etc/apt/sources.list.d/docker.list &gt; /dev/null</a:t>
            </a:r>
            <a:br>
              <a:rPr lang="en-US" sz="1100"/>
            </a:br>
            <a:br>
              <a:rPr lang="en-US" sz="1100"/>
            </a:br>
            <a:r>
              <a:rPr lang="en-US" sz="1100"/>
              <a:t>sudo apt update </a:t>
            </a:r>
            <a:br>
              <a:rPr lang="en-US" sz="1100"/>
            </a:br>
            <a:r>
              <a:rPr lang="en-US" sz="1100"/>
              <a:t>sudo apt-cache policy docker-ce</a:t>
            </a:r>
            <a:br>
              <a:rPr lang="en-US" sz="1100"/>
            </a:br>
            <a:br>
              <a:rPr lang="en-US" sz="1100"/>
            </a:br>
            <a:r>
              <a:rPr lang="fr-FR" sz="1100"/>
              <a:t>sudo apt install docker-ce</a:t>
            </a:r>
            <a:br>
              <a:rPr lang="fr-FR" sz="1100"/>
            </a:br>
            <a:endParaRPr lang="fr-FR" sz="1100"/>
          </a:p>
          <a:p>
            <a:r>
              <a:rPr lang="en-US" sz="1100"/>
              <a:t>sudo systemctl status docker</a:t>
            </a:r>
          </a:p>
          <a:p>
            <a:endParaRPr lang="en-US" sz="1100"/>
          </a:p>
          <a:p>
            <a:r>
              <a:rPr lang="de-DE" sz="1100"/>
              <a:t>sudo usermod -aG docker $USER</a:t>
            </a:r>
            <a:endParaRPr lang="en-US" sz="1100"/>
          </a:p>
        </p:txBody>
      </p:sp>
    </p:spTree>
    <p:extLst>
      <p:ext uri="{BB962C8B-B14F-4D97-AF65-F5344CB8AC3E}">
        <p14:creationId xmlns:p14="http://schemas.microsoft.com/office/powerpoint/2010/main" val="3677570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838200" y="365125"/>
            <a:ext cx="3822189" cy="810532"/>
          </a:xfrm>
        </p:spPr>
        <p:txBody>
          <a:bodyPr vert="horz" lIns="91440" tIns="45720" rIns="91440" bIns="45720" rtlCol="0" anchor="ctr">
            <a:normAutofit/>
          </a:bodyPr>
          <a:lstStyle/>
          <a:p>
            <a:pPr algn="l"/>
            <a:r>
              <a:rPr lang="en-US" sz="4000"/>
              <a:t>Dữ liệu</a:t>
            </a:r>
          </a:p>
        </p:txBody>
      </p:sp>
      <p:sp>
        <p:nvSpPr>
          <p:cNvPr id="3" name="TextBox 2">
            <a:extLst>
              <a:ext uri="{FF2B5EF4-FFF2-40B4-BE49-F238E27FC236}">
                <a16:creationId xmlns:a16="http://schemas.microsoft.com/office/drawing/2014/main" id="{62CAD1FC-EA61-DEDE-0732-7FB4CBC7205B}"/>
              </a:ext>
            </a:extLst>
          </p:cNvPr>
          <p:cNvSpPr txBox="1"/>
          <p:nvPr/>
        </p:nvSpPr>
        <p:spPr>
          <a:xfrm>
            <a:off x="1320800" y="1221992"/>
            <a:ext cx="8694057" cy="369332"/>
          </a:xfrm>
          <a:prstGeom prst="rect">
            <a:avLst/>
          </a:prstGeom>
          <a:noFill/>
        </p:spPr>
        <p:txBody>
          <a:bodyPr wrap="square" rtlCol="0">
            <a:spAutoFit/>
          </a:bodyPr>
          <a:lstStyle/>
          <a:p>
            <a:r>
              <a:rPr lang="en-US"/>
              <a:t>Cài đặt Cvat:</a:t>
            </a:r>
          </a:p>
        </p:txBody>
      </p:sp>
      <p:sp>
        <p:nvSpPr>
          <p:cNvPr id="4" name="TextBox 3">
            <a:extLst>
              <a:ext uri="{FF2B5EF4-FFF2-40B4-BE49-F238E27FC236}">
                <a16:creationId xmlns:a16="http://schemas.microsoft.com/office/drawing/2014/main" id="{450B8906-B57D-BC60-5923-37CF291BB1CD}"/>
              </a:ext>
            </a:extLst>
          </p:cNvPr>
          <p:cNvSpPr txBox="1"/>
          <p:nvPr/>
        </p:nvSpPr>
        <p:spPr>
          <a:xfrm>
            <a:off x="1429657" y="2054669"/>
            <a:ext cx="9332685" cy="1785104"/>
          </a:xfrm>
          <a:prstGeom prst="rect">
            <a:avLst/>
          </a:prstGeom>
          <a:noFill/>
        </p:spPr>
        <p:txBody>
          <a:bodyPr wrap="square" rtlCol="0">
            <a:spAutoFit/>
          </a:bodyPr>
          <a:lstStyle/>
          <a:p>
            <a:r>
              <a:rPr lang="en-US" sz="1100"/>
              <a:t>git clone </a:t>
            </a:r>
            <a:r>
              <a:rPr lang="en-US" sz="1100">
                <a:hlinkClick r:id="rId2"/>
              </a:rPr>
              <a:t>https://github.com/opencv/cvat</a:t>
            </a:r>
            <a:br>
              <a:rPr lang="en-US" sz="1100"/>
            </a:br>
            <a:br>
              <a:rPr lang="en-US" sz="1100"/>
            </a:br>
            <a:r>
              <a:rPr lang="en-US" sz="1100"/>
              <a:t>cd  cvat</a:t>
            </a:r>
            <a:br>
              <a:rPr lang="en-US" sz="1100"/>
            </a:br>
            <a:br>
              <a:rPr lang="en-US" sz="1100"/>
            </a:br>
            <a:r>
              <a:rPr lang="en-US" sz="1100"/>
              <a:t>export CVAT_HOST=ip</a:t>
            </a:r>
            <a:br>
              <a:rPr lang="en-US" sz="1100"/>
            </a:br>
            <a:r>
              <a:rPr lang="en-US" sz="1100"/>
              <a:t>export CVAT_VERSION=dev</a:t>
            </a:r>
            <a:br>
              <a:rPr lang="en-US" sz="1100"/>
            </a:br>
            <a:br>
              <a:rPr lang="en-US" sz="1100"/>
            </a:br>
            <a:r>
              <a:rPr lang="en-US" sz="1100"/>
              <a:t>docker compose up –d</a:t>
            </a:r>
            <a:br>
              <a:rPr lang="en-US" sz="1100"/>
            </a:br>
            <a:br>
              <a:rPr lang="en-US" sz="1100"/>
            </a:br>
            <a:r>
              <a:rPr lang="en-US" sz="1100"/>
              <a:t>docker exec -it cvat_server bash -ic 'python3 ~/manage.py createsuperuser'</a:t>
            </a:r>
          </a:p>
        </p:txBody>
      </p:sp>
    </p:spTree>
    <p:extLst>
      <p:ext uri="{BB962C8B-B14F-4D97-AF65-F5344CB8AC3E}">
        <p14:creationId xmlns:p14="http://schemas.microsoft.com/office/powerpoint/2010/main" val="453133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838200" y="365125"/>
            <a:ext cx="3822189" cy="810532"/>
          </a:xfrm>
        </p:spPr>
        <p:txBody>
          <a:bodyPr vert="horz" lIns="91440" tIns="45720" rIns="91440" bIns="45720" rtlCol="0" anchor="ctr">
            <a:normAutofit/>
          </a:bodyPr>
          <a:lstStyle/>
          <a:p>
            <a:pPr algn="l"/>
            <a:r>
              <a:rPr lang="en-US" sz="4000"/>
              <a:t>Dữ liệu</a:t>
            </a:r>
          </a:p>
        </p:txBody>
      </p:sp>
      <p:sp>
        <p:nvSpPr>
          <p:cNvPr id="3" name="TextBox 2">
            <a:extLst>
              <a:ext uri="{FF2B5EF4-FFF2-40B4-BE49-F238E27FC236}">
                <a16:creationId xmlns:a16="http://schemas.microsoft.com/office/drawing/2014/main" id="{62CAD1FC-EA61-DEDE-0732-7FB4CBC7205B}"/>
              </a:ext>
            </a:extLst>
          </p:cNvPr>
          <p:cNvSpPr txBox="1"/>
          <p:nvPr/>
        </p:nvSpPr>
        <p:spPr>
          <a:xfrm>
            <a:off x="838200" y="1309078"/>
            <a:ext cx="10003971" cy="1846659"/>
          </a:xfrm>
          <a:prstGeom prst="rect">
            <a:avLst/>
          </a:prstGeom>
          <a:noFill/>
        </p:spPr>
        <p:txBody>
          <a:bodyPr wrap="square" rtlCol="0">
            <a:spAutoFit/>
          </a:bodyPr>
          <a:lstStyle/>
          <a:p>
            <a:r>
              <a:rPr lang="en-US"/>
              <a:t>Định dạng dữ liệu CVAT</a:t>
            </a:r>
          </a:p>
          <a:p>
            <a:endParaRPr lang="en-US" sz="1600"/>
          </a:p>
          <a:p>
            <a:r>
              <a:rPr lang="vi-VN" sz="1600"/>
              <a:t>Đây là định dạng chú thích gốc của CVAT, hỗ trợ đầy đủ tất cả các tính năng chú thích của CVAT</a:t>
            </a:r>
            <a:r>
              <a:rPr lang="en-US" sz="1600"/>
              <a:t>.</a:t>
            </a:r>
          </a:p>
          <a:p>
            <a:endParaRPr lang="en-US" sz="1600"/>
          </a:p>
          <a:p>
            <a:pPr algn="l"/>
            <a:r>
              <a:rPr lang="en-US" sz="1600" b="0" i="0">
                <a:solidFill>
                  <a:srgbClr val="212529"/>
                </a:solidFill>
                <a:effectLst/>
                <a:latin typeface="Open Sans" panose="020B0606030504020204" pitchFamily="34" charset="0"/>
              </a:rPr>
              <a:t>Supported annotations: Bounding Boxes, Polygons, Polylines, Points, Cuboids, Skeletons, Tags, Tracks</a:t>
            </a:r>
          </a:p>
          <a:p>
            <a:br>
              <a:rPr lang="en-US" sz="1600"/>
            </a:br>
            <a:endParaRPr lang="en-US" sz="1600"/>
          </a:p>
        </p:txBody>
      </p:sp>
      <p:pic>
        <p:nvPicPr>
          <p:cNvPr id="8" name="Picture 7">
            <a:extLst>
              <a:ext uri="{FF2B5EF4-FFF2-40B4-BE49-F238E27FC236}">
                <a16:creationId xmlns:a16="http://schemas.microsoft.com/office/drawing/2014/main" id="{B462C8CC-D221-7A97-64C3-F99F6FAE9927}"/>
              </a:ext>
            </a:extLst>
          </p:cNvPr>
          <p:cNvPicPr>
            <a:picLocks noChangeAspect="1"/>
          </p:cNvPicPr>
          <p:nvPr/>
        </p:nvPicPr>
        <p:blipFill>
          <a:blip r:embed="rId2"/>
          <a:stretch>
            <a:fillRect/>
          </a:stretch>
        </p:blipFill>
        <p:spPr>
          <a:xfrm>
            <a:off x="714122" y="3155737"/>
            <a:ext cx="4423936" cy="3337138"/>
          </a:xfrm>
          <a:prstGeom prst="rect">
            <a:avLst/>
          </a:prstGeom>
        </p:spPr>
      </p:pic>
      <p:pic>
        <p:nvPicPr>
          <p:cNvPr id="13" name="Picture 12">
            <a:extLst>
              <a:ext uri="{FF2B5EF4-FFF2-40B4-BE49-F238E27FC236}">
                <a16:creationId xmlns:a16="http://schemas.microsoft.com/office/drawing/2014/main" id="{35A3095F-9299-A01D-35D9-7D1CD6A2A1EE}"/>
              </a:ext>
            </a:extLst>
          </p:cNvPr>
          <p:cNvPicPr>
            <a:picLocks noChangeAspect="1"/>
          </p:cNvPicPr>
          <p:nvPr/>
        </p:nvPicPr>
        <p:blipFill>
          <a:blip r:embed="rId3"/>
          <a:stretch>
            <a:fillRect/>
          </a:stretch>
        </p:blipFill>
        <p:spPr>
          <a:xfrm>
            <a:off x="5447568" y="3010594"/>
            <a:ext cx="6229754" cy="3337138"/>
          </a:xfrm>
          <a:prstGeom prst="rect">
            <a:avLst/>
          </a:prstGeom>
        </p:spPr>
      </p:pic>
    </p:spTree>
    <p:extLst>
      <p:ext uri="{BB962C8B-B14F-4D97-AF65-F5344CB8AC3E}">
        <p14:creationId xmlns:p14="http://schemas.microsoft.com/office/powerpoint/2010/main" val="3363194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838200" y="365125"/>
            <a:ext cx="3822189" cy="810532"/>
          </a:xfrm>
        </p:spPr>
        <p:txBody>
          <a:bodyPr vert="horz" lIns="91440" tIns="45720" rIns="91440" bIns="45720" rtlCol="0" anchor="ctr">
            <a:normAutofit/>
          </a:bodyPr>
          <a:lstStyle/>
          <a:p>
            <a:pPr algn="l"/>
            <a:r>
              <a:rPr lang="en-US" sz="4000"/>
              <a:t>Dữ liệu</a:t>
            </a:r>
          </a:p>
        </p:txBody>
      </p:sp>
      <p:sp>
        <p:nvSpPr>
          <p:cNvPr id="3" name="TextBox 2">
            <a:extLst>
              <a:ext uri="{FF2B5EF4-FFF2-40B4-BE49-F238E27FC236}">
                <a16:creationId xmlns:a16="http://schemas.microsoft.com/office/drawing/2014/main" id="{62CAD1FC-EA61-DEDE-0732-7FB4CBC7205B}"/>
              </a:ext>
            </a:extLst>
          </p:cNvPr>
          <p:cNvSpPr txBox="1"/>
          <p:nvPr/>
        </p:nvSpPr>
        <p:spPr>
          <a:xfrm>
            <a:off x="1320800" y="1221992"/>
            <a:ext cx="8694057" cy="1661993"/>
          </a:xfrm>
          <a:prstGeom prst="rect">
            <a:avLst/>
          </a:prstGeom>
          <a:noFill/>
        </p:spPr>
        <p:txBody>
          <a:bodyPr wrap="square" rtlCol="0">
            <a:spAutoFit/>
          </a:bodyPr>
          <a:lstStyle/>
          <a:p>
            <a:r>
              <a:rPr lang="en-US"/>
              <a:t>Định dạng dữ liệu YOLO:</a:t>
            </a:r>
          </a:p>
          <a:p>
            <a:r>
              <a:rPr lang="en-US"/>
              <a:t>Ultralytics YOLO format</a:t>
            </a:r>
            <a:br>
              <a:rPr lang="en-US"/>
            </a:br>
            <a:br>
              <a:rPr lang="en-US"/>
            </a:br>
            <a:r>
              <a:rPr lang="vi-VN" sz="1600"/>
              <a:t>Định dạng Ultralytics YOLO là định dạng cấu hình tập dữ liệu cho phép xác định thư mục gốc của tập dữ liệu, đường dẫn tương đối đến thư mục hình ảnh đào tạo/xác thực/kiểm tra hoặc tệp *.txt chứa đường dẫn hình ảnh và từ điển tên lớp. Đây là một ví dụ:</a:t>
            </a:r>
            <a:endParaRPr lang="en-US" sz="1600"/>
          </a:p>
        </p:txBody>
      </p:sp>
      <p:pic>
        <p:nvPicPr>
          <p:cNvPr id="6" name="Picture 5">
            <a:extLst>
              <a:ext uri="{FF2B5EF4-FFF2-40B4-BE49-F238E27FC236}">
                <a16:creationId xmlns:a16="http://schemas.microsoft.com/office/drawing/2014/main" id="{37EEA74B-C682-3768-1628-42C975CBECEB}"/>
              </a:ext>
            </a:extLst>
          </p:cNvPr>
          <p:cNvPicPr>
            <a:picLocks noChangeAspect="1"/>
          </p:cNvPicPr>
          <p:nvPr/>
        </p:nvPicPr>
        <p:blipFill>
          <a:blip r:embed="rId2"/>
          <a:stretch>
            <a:fillRect/>
          </a:stretch>
        </p:blipFill>
        <p:spPr>
          <a:xfrm>
            <a:off x="2613943" y="3173192"/>
            <a:ext cx="6325483" cy="3153215"/>
          </a:xfrm>
          <a:prstGeom prst="rect">
            <a:avLst/>
          </a:prstGeom>
        </p:spPr>
      </p:pic>
    </p:spTree>
    <p:extLst>
      <p:ext uri="{BB962C8B-B14F-4D97-AF65-F5344CB8AC3E}">
        <p14:creationId xmlns:p14="http://schemas.microsoft.com/office/powerpoint/2010/main" val="1584869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838200" y="365125"/>
            <a:ext cx="3822189" cy="810532"/>
          </a:xfrm>
        </p:spPr>
        <p:txBody>
          <a:bodyPr vert="horz" lIns="91440" tIns="45720" rIns="91440" bIns="45720" rtlCol="0" anchor="ctr">
            <a:normAutofit/>
          </a:bodyPr>
          <a:lstStyle/>
          <a:p>
            <a:pPr algn="l"/>
            <a:r>
              <a:rPr lang="en-US" sz="4000"/>
              <a:t>Dữ liệu</a:t>
            </a:r>
          </a:p>
        </p:txBody>
      </p:sp>
      <p:sp>
        <p:nvSpPr>
          <p:cNvPr id="3" name="TextBox 2">
            <a:extLst>
              <a:ext uri="{FF2B5EF4-FFF2-40B4-BE49-F238E27FC236}">
                <a16:creationId xmlns:a16="http://schemas.microsoft.com/office/drawing/2014/main" id="{62CAD1FC-EA61-DEDE-0732-7FB4CBC7205B}"/>
              </a:ext>
            </a:extLst>
          </p:cNvPr>
          <p:cNvSpPr txBox="1"/>
          <p:nvPr/>
        </p:nvSpPr>
        <p:spPr>
          <a:xfrm>
            <a:off x="1320800" y="1221992"/>
            <a:ext cx="8694057" cy="1846659"/>
          </a:xfrm>
          <a:prstGeom prst="rect">
            <a:avLst/>
          </a:prstGeom>
          <a:noFill/>
        </p:spPr>
        <p:txBody>
          <a:bodyPr wrap="square" rtlCol="0">
            <a:spAutoFit/>
          </a:bodyPr>
          <a:lstStyle/>
          <a:p>
            <a:r>
              <a:rPr lang="en-US"/>
              <a:t>Định dạng dữ liệu YOLO:</a:t>
            </a:r>
            <a:br>
              <a:rPr lang="en-US"/>
            </a:br>
            <a:r>
              <a:rPr lang="vi-VN" sz="1600"/>
              <a:t>Nhãn cho định dạng này phải được xuất sang định dạng YOLO với một tệp *.txt cho mỗi hình ảnh. Nếu không có đối tượng trong ảnh thì không cần tệp *.txt. Tệp *.txt phải được định dạng với một hàng cho mỗi đối tượng ở định dạng chiều cao chiều rộng của lớp x_center y_center. Tọa độ hộp phải ở định dạng xywh được chuẩn hóa (từ 0 đến 1). Nếu các hộp được tính bằng pixel, chia x_center và chiều rộng cho chiều rộng hình ảnh, y_center và chiều cao cho chiều cao hình ảnh. Số lớp phải được lập chỉ mục bằng 0 (bắt đầu bằng 0).</a:t>
            </a:r>
            <a:endParaRPr lang="en-US" sz="1600"/>
          </a:p>
        </p:txBody>
      </p:sp>
      <p:pic>
        <p:nvPicPr>
          <p:cNvPr id="7" name="Picture 6">
            <a:extLst>
              <a:ext uri="{FF2B5EF4-FFF2-40B4-BE49-F238E27FC236}">
                <a16:creationId xmlns:a16="http://schemas.microsoft.com/office/drawing/2014/main" id="{49412AB5-85BF-3E75-EBB3-62A43EB8246E}"/>
              </a:ext>
            </a:extLst>
          </p:cNvPr>
          <p:cNvPicPr>
            <a:picLocks noChangeAspect="1"/>
          </p:cNvPicPr>
          <p:nvPr/>
        </p:nvPicPr>
        <p:blipFill>
          <a:blip r:embed="rId2"/>
          <a:stretch>
            <a:fillRect/>
          </a:stretch>
        </p:blipFill>
        <p:spPr>
          <a:xfrm>
            <a:off x="1320800" y="3159018"/>
            <a:ext cx="5805714" cy="3618738"/>
          </a:xfrm>
          <a:prstGeom prst="rect">
            <a:avLst/>
          </a:prstGeom>
        </p:spPr>
      </p:pic>
      <p:pic>
        <p:nvPicPr>
          <p:cNvPr id="9" name="Picture 8">
            <a:extLst>
              <a:ext uri="{FF2B5EF4-FFF2-40B4-BE49-F238E27FC236}">
                <a16:creationId xmlns:a16="http://schemas.microsoft.com/office/drawing/2014/main" id="{3C258051-AE8F-B6E2-E20C-AC2B8B449538}"/>
              </a:ext>
            </a:extLst>
          </p:cNvPr>
          <p:cNvPicPr>
            <a:picLocks noChangeAspect="1"/>
          </p:cNvPicPr>
          <p:nvPr/>
        </p:nvPicPr>
        <p:blipFill>
          <a:blip r:embed="rId3"/>
          <a:stretch>
            <a:fillRect/>
          </a:stretch>
        </p:blipFill>
        <p:spPr>
          <a:xfrm>
            <a:off x="7390262" y="4288649"/>
            <a:ext cx="3724795" cy="1047896"/>
          </a:xfrm>
          <a:prstGeom prst="rect">
            <a:avLst/>
          </a:prstGeom>
        </p:spPr>
      </p:pic>
    </p:spTree>
    <p:extLst>
      <p:ext uri="{BB962C8B-B14F-4D97-AF65-F5344CB8AC3E}">
        <p14:creationId xmlns:p14="http://schemas.microsoft.com/office/powerpoint/2010/main" val="236435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838200" y="365125"/>
            <a:ext cx="3822189" cy="810532"/>
          </a:xfrm>
        </p:spPr>
        <p:txBody>
          <a:bodyPr vert="horz" lIns="91440" tIns="45720" rIns="91440" bIns="45720" rtlCol="0" anchor="ctr">
            <a:normAutofit/>
          </a:bodyPr>
          <a:lstStyle/>
          <a:p>
            <a:pPr algn="l"/>
            <a:r>
              <a:rPr lang="en-US" sz="4000"/>
              <a:t>Dữ liệu</a:t>
            </a:r>
          </a:p>
        </p:txBody>
      </p:sp>
      <p:sp>
        <p:nvSpPr>
          <p:cNvPr id="3" name="TextBox 2">
            <a:extLst>
              <a:ext uri="{FF2B5EF4-FFF2-40B4-BE49-F238E27FC236}">
                <a16:creationId xmlns:a16="http://schemas.microsoft.com/office/drawing/2014/main" id="{62CAD1FC-EA61-DEDE-0732-7FB4CBC7205B}"/>
              </a:ext>
            </a:extLst>
          </p:cNvPr>
          <p:cNvSpPr txBox="1"/>
          <p:nvPr/>
        </p:nvSpPr>
        <p:spPr>
          <a:xfrm>
            <a:off x="1320800" y="1221992"/>
            <a:ext cx="10711543" cy="4801314"/>
          </a:xfrm>
          <a:prstGeom prst="rect">
            <a:avLst/>
          </a:prstGeom>
          <a:noFill/>
        </p:spPr>
        <p:txBody>
          <a:bodyPr wrap="square" rtlCol="0">
            <a:spAutoFit/>
          </a:bodyPr>
          <a:lstStyle/>
          <a:p>
            <a:r>
              <a:rPr lang="en-US"/>
              <a:t>Cvat2yolo</a:t>
            </a:r>
          </a:p>
          <a:p>
            <a:r>
              <a:rPr lang="en-US" sz="1600"/>
              <a:t>Thông thường, tọa độ trên bức ảnh được đánh dấu là x, y. Trong đó x là tọa độ của cột, y là tọa độ hang.</a:t>
            </a:r>
            <a:br>
              <a:rPr lang="en-US" sz="1600"/>
            </a:br>
            <a:r>
              <a:rPr lang="en-US" sz="1600"/>
              <a:t>Mỗi một vật thể bất kỳ được xác định bằng một hình chữ nhật được gọi là bounding box</a:t>
            </a:r>
            <a:br>
              <a:rPr lang="en-US" sz="1600"/>
            </a:br>
            <a:r>
              <a:rPr lang="en-US" sz="1600"/>
              <a:t>* Hình chữ nhật được xác định bằng với 2 điểm (xmin, ymin) (xmax, ymax) được gọi là định dạng </a:t>
            </a:r>
            <a:r>
              <a:rPr lang="en-US" sz="1600" b="1"/>
              <a:t>xyxy</a:t>
            </a:r>
            <a:br>
              <a:rPr lang="en-US" sz="1600"/>
            </a:br>
            <a:r>
              <a:rPr lang="en-US" sz="1600"/>
              <a:t>* Hình chữ nhật được xác định bằng với 1 điểm (xcenter, ycenter) (width, height) là định dạng </a:t>
            </a:r>
            <a:r>
              <a:rPr lang="en-US" sz="1600" b="1"/>
              <a:t>xywh</a:t>
            </a:r>
          </a:p>
          <a:p>
            <a:endParaRPr lang="en-US" sz="1600" b="1"/>
          </a:p>
          <a:p>
            <a:r>
              <a:rPr lang="en-US" sz="1600" b="1"/>
              <a:t>Công thức chuyển đổi xyxy2xywh:</a:t>
            </a:r>
            <a:br>
              <a:rPr lang="en-US" sz="1600" b="1"/>
            </a:br>
            <a:r>
              <a:rPr lang="en-US" sz="1600" b="1"/>
              <a:t> </a:t>
            </a:r>
            <a:br>
              <a:rPr lang="en-US" sz="1600" b="1"/>
            </a:br>
            <a:r>
              <a:rPr lang="en-US" sz="1600" b="1"/>
              <a:t>xcenter = (xmax - xmin) / 2</a:t>
            </a:r>
            <a:br>
              <a:rPr lang="en-US" sz="1600" b="1"/>
            </a:br>
            <a:r>
              <a:rPr lang="en-US" sz="1600" b="1"/>
              <a:t>ycenter (ymax - ymin) /2</a:t>
            </a:r>
          </a:p>
          <a:p>
            <a:r>
              <a:rPr lang="en-US" sz="1600" b="1"/>
              <a:t>width = xmax – xmin</a:t>
            </a:r>
          </a:p>
          <a:p>
            <a:r>
              <a:rPr lang="en-US" sz="1600" b="1"/>
              <a:t>height = ymax – ymin</a:t>
            </a:r>
          </a:p>
          <a:p>
            <a:endParaRPr lang="en-US" sz="1600" b="1"/>
          </a:p>
          <a:p>
            <a:r>
              <a:rPr lang="en-US" sz="1600" b="1"/>
              <a:t>Công thức chuẩn hóa về định dạng YOLO</a:t>
            </a:r>
          </a:p>
          <a:p>
            <a:endParaRPr lang="en-US" sz="1600" b="1"/>
          </a:p>
          <a:p>
            <a:r>
              <a:rPr lang="en-US" sz="1600" b="1"/>
              <a:t>x = x / image_width</a:t>
            </a:r>
          </a:p>
          <a:p>
            <a:r>
              <a:rPr lang="en-US" sz="1600" b="1"/>
              <a:t>y = y / image_height</a:t>
            </a:r>
          </a:p>
          <a:p>
            <a:endParaRPr lang="en-US" sz="1600" b="1"/>
          </a:p>
          <a:p>
            <a:endParaRPr lang="en-US" sz="1600"/>
          </a:p>
        </p:txBody>
      </p:sp>
    </p:spTree>
    <p:extLst>
      <p:ext uri="{BB962C8B-B14F-4D97-AF65-F5344CB8AC3E}">
        <p14:creationId xmlns:p14="http://schemas.microsoft.com/office/powerpoint/2010/main" val="9181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Overview</a:t>
            </a:r>
          </a:p>
        </p:txBody>
      </p:sp>
      <p:pic>
        <p:nvPicPr>
          <p:cNvPr id="5" name="Picture 4" descr="A close-up of a circuit board&#10;&#10;Description automatically generated">
            <a:extLst>
              <a:ext uri="{FF2B5EF4-FFF2-40B4-BE49-F238E27FC236}">
                <a16:creationId xmlns:a16="http://schemas.microsoft.com/office/drawing/2014/main" id="{DE1577E2-8191-2BFB-85C5-A30FD9213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7900" y="1495425"/>
            <a:ext cx="5156200" cy="3867150"/>
          </a:xfrm>
          <a:prstGeom prst="rect">
            <a:avLst/>
          </a:prstGeom>
        </p:spPr>
      </p:pic>
      <p:sp>
        <p:nvSpPr>
          <p:cNvPr id="3" name="TextBox 2">
            <a:extLst>
              <a:ext uri="{FF2B5EF4-FFF2-40B4-BE49-F238E27FC236}">
                <a16:creationId xmlns:a16="http://schemas.microsoft.com/office/drawing/2014/main" id="{D5F1880D-7CE9-F5D9-ECB1-61C69B8865D9}"/>
              </a:ext>
            </a:extLst>
          </p:cNvPr>
          <p:cNvSpPr txBox="1"/>
          <p:nvPr/>
        </p:nvSpPr>
        <p:spPr>
          <a:xfrm>
            <a:off x="7141369" y="3283744"/>
            <a:ext cx="219075" cy="369332"/>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1110696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Phân tích</a:t>
            </a:r>
          </a:p>
        </p:txBody>
      </p:sp>
      <p:sp>
        <p:nvSpPr>
          <p:cNvPr id="3" name="TextBox 2">
            <a:extLst>
              <a:ext uri="{FF2B5EF4-FFF2-40B4-BE49-F238E27FC236}">
                <a16:creationId xmlns:a16="http://schemas.microsoft.com/office/drawing/2014/main" id="{5A0E4571-8553-A15D-9B97-5DD0A2880C5B}"/>
              </a:ext>
            </a:extLst>
          </p:cNvPr>
          <p:cNvSpPr txBox="1"/>
          <p:nvPr/>
        </p:nvSpPr>
        <p:spPr>
          <a:xfrm>
            <a:off x="1227667" y="1053803"/>
            <a:ext cx="9736666" cy="2585323"/>
          </a:xfrm>
          <a:prstGeom prst="rect">
            <a:avLst/>
          </a:prstGeom>
          <a:noFill/>
        </p:spPr>
        <p:txBody>
          <a:bodyPr wrap="square" rtlCol="0">
            <a:spAutoFit/>
          </a:bodyPr>
          <a:lstStyle/>
          <a:p>
            <a:r>
              <a:rPr lang="en-US"/>
              <a:t>Một bề mặt cần căn chỉnh dựa trên phối cảnh camera dựa trên mô hình 2D/3D</a:t>
            </a:r>
          </a:p>
          <a:p>
            <a:r>
              <a:rPr lang="en-US"/>
              <a:t>Thông thường, bài toán căn chỉnh đi liền với bài toán ước tính tư thế. </a:t>
            </a:r>
          </a:p>
          <a:p>
            <a:r>
              <a:rPr lang="en-US"/>
              <a:t>Ước tính tư thế được thực hiện thông qua việc tìm các điểm mốc trên vật thể, ước tính tư thế trong không gian phức tạp và khó chính xác trên ảnh, vậy nên, thường sử dụng bản đồ 2D của vật thể.</a:t>
            </a:r>
          </a:p>
          <a:p>
            <a:endParaRPr lang="en-US"/>
          </a:p>
          <a:p>
            <a:r>
              <a:rPr lang="en-US"/>
              <a:t>Về nguyên tắc, bài toán căn chỉnh gồm các bước sau đây:</a:t>
            </a:r>
          </a:p>
          <a:p>
            <a:r>
              <a:rPr lang="en-US"/>
              <a:t>- Phát hiện các điểm mốc – landmarks của vật thể</a:t>
            </a:r>
          </a:p>
          <a:p>
            <a:r>
              <a:rPr lang="en-US"/>
              <a:t>- Ước tính tư thế thông qua việc tính toán các góc lệch vật thể so với tư thế vật thể mốc</a:t>
            </a:r>
          </a:p>
          <a:p>
            <a:r>
              <a:rPr lang="en-US"/>
              <a:t>- Căn chỉnh về hình dạng mong muốn</a:t>
            </a:r>
          </a:p>
        </p:txBody>
      </p:sp>
      <p:pic>
        <p:nvPicPr>
          <p:cNvPr id="5" name="Picture 4">
            <a:extLst>
              <a:ext uri="{FF2B5EF4-FFF2-40B4-BE49-F238E27FC236}">
                <a16:creationId xmlns:a16="http://schemas.microsoft.com/office/drawing/2014/main" id="{F8BDCBCE-677F-1115-1610-67464443EE71}"/>
              </a:ext>
            </a:extLst>
          </p:cNvPr>
          <p:cNvPicPr>
            <a:picLocks noChangeAspect="1"/>
          </p:cNvPicPr>
          <p:nvPr/>
        </p:nvPicPr>
        <p:blipFill>
          <a:blip r:embed="rId2"/>
          <a:stretch>
            <a:fillRect/>
          </a:stretch>
        </p:blipFill>
        <p:spPr>
          <a:xfrm>
            <a:off x="5588980" y="4369674"/>
            <a:ext cx="1489485" cy="1521009"/>
          </a:xfrm>
          <a:prstGeom prst="rect">
            <a:avLst/>
          </a:prstGeom>
        </p:spPr>
      </p:pic>
      <p:pic>
        <p:nvPicPr>
          <p:cNvPr id="1026" name="Picture 2">
            <a:extLst>
              <a:ext uri="{FF2B5EF4-FFF2-40B4-BE49-F238E27FC236}">
                <a16:creationId xmlns:a16="http://schemas.microsoft.com/office/drawing/2014/main" id="{9E258419-2749-6320-96C6-5C08F9242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3533" y="5307219"/>
            <a:ext cx="1707495" cy="15871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D2AA59E-3B94-C31C-96F6-0BBF02B6DF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6947" y="3639126"/>
            <a:ext cx="1489485" cy="1641244"/>
          </a:xfrm>
          <a:prstGeom prst="rect">
            <a:avLst/>
          </a:prstGeom>
          <a:noFill/>
          <a:extLst>
            <a:ext uri="{909E8E84-426E-40DD-AFC4-6F175D3DCCD1}">
              <a14:hiddenFill xmlns:a14="http://schemas.microsoft.com/office/drawing/2010/main">
                <a:solidFill>
                  <a:srgbClr val="FFFFFF"/>
                </a:solidFill>
              </a14:hiddenFill>
            </a:ext>
          </a:extLst>
        </p:spPr>
      </p:pic>
      <p:sp>
        <p:nvSpPr>
          <p:cNvPr id="6" name="Right Brace 5">
            <a:extLst>
              <a:ext uri="{FF2B5EF4-FFF2-40B4-BE49-F238E27FC236}">
                <a16:creationId xmlns:a16="http://schemas.microsoft.com/office/drawing/2014/main" id="{0F01DD25-A255-659D-9E68-AD9691F7572E}"/>
              </a:ext>
            </a:extLst>
          </p:cNvPr>
          <p:cNvSpPr/>
          <p:nvPr/>
        </p:nvSpPr>
        <p:spPr>
          <a:xfrm>
            <a:off x="5001028" y="4369674"/>
            <a:ext cx="285347" cy="15210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30" name="Picture 6">
            <a:extLst>
              <a:ext uri="{FF2B5EF4-FFF2-40B4-BE49-F238E27FC236}">
                <a16:creationId xmlns:a16="http://schemas.microsoft.com/office/drawing/2014/main" id="{9973C23B-9462-DB12-2924-314B42D00E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2550" y="3863196"/>
            <a:ext cx="27813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524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Phân tích</a:t>
            </a:r>
          </a:p>
        </p:txBody>
      </p:sp>
      <p:sp>
        <p:nvSpPr>
          <p:cNvPr id="3" name="TextBox 2">
            <a:extLst>
              <a:ext uri="{FF2B5EF4-FFF2-40B4-BE49-F238E27FC236}">
                <a16:creationId xmlns:a16="http://schemas.microsoft.com/office/drawing/2014/main" id="{5A0E4571-8553-A15D-9B97-5DD0A2880C5B}"/>
              </a:ext>
            </a:extLst>
          </p:cNvPr>
          <p:cNvSpPr txBox="1"/>
          <p:nvPr/>
        </p:nvSpPr>
        <p:spPr>
          <a:xfrm>
            <a:off x="1227667" y="1053803"/>
            <a:ext cx="9736666" cy="923330"/>
          </a:xfrm>
          <a:prstGeom prst="rect">
            <a:avLst/>
          </a:prstGeom>
          <a:noFill/>
        </p:spPr>
        <p:txBody>
          <a:bodyPr wrap="square" rtlCol="0">
            <a:spAutoFit/>
          </a:bodyPr>
          <a:lstStyle/>
          <a:p>
            <a:r>
              <a:rPr lang="en-US"/>
              <a:t>Bài toán phân tích góc lệch linh kiện với giới hạn camera đặt chính diện, cần xác định góc quay của linh kiện theo mặt phẳng Oxy là một bài toán con của ước tính tư thế, với góc lệch cần xác định duy nhất là xOy</a:t>
            </a:r>
          </a:p>
        </p:txBody>
      </p:sp>
      <p:pic>
        <p:nvPicPr>
          <p:cNvPr id="7" name="Picture 6">
            <a:extLst>
              <a:ext uri="{FF2B5EF4-FFF2-40B4-BE49-F238E27FC236}">
                <a16:creationId xmlns:a16="http://schemas.microsoft.com/office/drawing/2014/main" id="{C3FEFBBA-8DAD-B40D-3CE6-79FFBEAEFA26}"/>
              </a:ext>
            </a:extLst>
          </p:cNvPr>
          <p:cNvPicPr>
            <a:picLocks noChangeAspect="1"/>
          </p:cNvPicPr>
          <p:nvPr/>
        </p:nvPicPr>
        <p:blipFill>
          <a:blip r:embed="rId2"/>
          <a:stretch>
            <a:fillRect/>
          </a:stretch>
        </p:blipFill>
        <p:spPr>
          <a:xfrm>
            <a:off x="7068064" y="2175804"/>
            <a:ext cx="3772815" cy="2887264"/>
          </a:xfrm>
          <a:prstGeom prst="rect">
            <a:avLst/>
          </a:prstGeom>
        </p:spPr>
      </p:pic>
      <p:pic>
        <p:nvPicPr>
          <p:cNvPr id="9" name="Picture 8">
            <a:extLst>
              <a:ext uri="{FF2B5EF4-FFF2-40B4-BE49-F238E27FC236}">
                <a16:creationId xmlns:a16="http://schemas.microsoft.com/office/drawing/2014/main" id="{B43A9C90-C3FC-0200-4475-B5BC515DAF4F}"/>
              </a:ext>
            </a:extLst>
          </p:cNvPr>
          <p:cNvPicPr>
            <a:picLocks noChangeAspect="1"/>
          </p:cNvPicPr>
          <p:nvPr/>
        </p:nvPicPr>
        <p:blipFill>
          <a:blip r:embed="rId3"/>
          <a:stretch>
            <a:fillRect/>
          </a:stretch>
        </p:blipFill>
        <p:spPr>
          <a:xfrm>
            <a:off x="3622815" y="2660981"/>
            <a:ext cx="2549385" cy="2000286"/>
          </a:xfrm>
          <a:prstGeom prst="rect">
            <a:avLst/>
          </a:prstGeom>
        </p:spPr>
      </p:pic>
      <p:sp>
        <p:nvSpPr>
          <p:cNvPr id="10" name="TextBox 9">
            <a:extLst>
              <a:ext uri="{FF2B5EF4-FFF2-40B4-BE49-F238E27FC236}">
                <a16:creationId xmlns:a16="http://schemas.microsoft.com/office/drawing/2014/main" id="{CA22BB2D-4128-EF46-920D-2DE13B0D1EC1}"/>
              </a:ext>
            </a:extLst>
          </p:cNvPr>
          <p:cNvSpPr txBox="1"/>
          <p:nvPr/>
        </p:nvSpPr>
        <p:spPr>
          <a:xfrm>
            <a:off x="1320800" y="5345115"/>
            <a:ext cx="9338733" cy="1200329"/>
          </a:xfrm>
          <a:prstGeom prst="rect">
            <a:avLst/>
          </a:prstGeom>
          <a:noFill/>
        </p:spPr>
        <p:txBody>
          <a:bodyPr wrap="square" rtlCol="0">
            <a:spAutoFit/>
          </a:bodyPr>
          <a:lstStyle/>
          <a:p>
            <a:pPr algn="just"/>
            <a:r>
              <a:rPr lang="en-US"/>
              <a:t>Độ lệch xOy được gọi là độ lệch trên mặt phẳng 2D, đây là dạng bài toán được xem là dễ nhất trong ước tính tư thế. Các bài toán đo độ lệch xOy chỉ cần tối thiểu 2 điểm mốc trên vật thể. </a:t>
            </a:r>
            <a:br>
              <a:rPr lang="en-US"/>
            </a:br>
            <a:r>
              <a:rPr lang="en-US"/>
              <a:t>Trong khi đó, để đo được độ lệch 3D, cần tối thiếu 3 điểm mốc (thông thường, số lượng điểm mốc cần để ước tính tư thế 3D là 5 điểm trở lên) </a:t>
            </a:r>
          </a:p>
        </p:txBody>
      </p:sp>
    </p:spTree>
    <p:extLst>
      <p:ext uri="{BB962C8B-B14F-4D97-AF65-F5344CB8AC3E}">
        <p14:creationId xmlns:p14="http://schemas.microsoft.com/office/powerpoint/2010/main" val="180158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Dữ liệu</a:t>
            </a:r>
          </a:p>
        </p:txBody>
      </p:sp>
      <p:pic>
        <p:nvPicPr>
          <p:cNvPr id="7" name="Picture 6">
            <a:extLst>
              <a:ext uri="{FF2B5EF4-FFF2-40B4-BE49-F238E27FC236}">
                <a16:creationId xmlns:a16="http://schemas.microsoft.com/office/drawing/2014/main" id="{DB28CCFD-9DA9-360C-0CA1-E5F6BDD2F666}"/>
              </a:ext>
            </a:extLst>
          </p:cNvPr>
          <p:cNvPicPr>
            <a:picLocks noChangeAspect="1"/>
          </p:cNvPicPr>
          <p:nvPr/>
        </p:nvPicPr>
        <p:blipFill>
          <a:blip r:embed="rId2"/>
          <a:stretch>
            <a:fillRect/>
          </a:stretch>
        </p:blipFill>
        <p:spPr>
          <a:xfrm>
            <a:off x="651933" y="2178472"/>
            <a:ext cx="10160001" cy="1489822"/>
          </a:xfrm>
          <a:prstGeom prst="rect">
            <a:avLst/>
          </a:prstGeom>
        </p:spPr>
      </p:pic>
      <p:sp>
        <p:nvSpPr>
          <p:cNvPr id="8" name="TextBox 7">
            <a:extLst>
              <a:ext uri="{FF2B5EF4-FFF2-40B4-BE49-F238E27FC236}">
                <a16:creationId xmlns:a16="http://schemas.microsoft.com/office/drawing/2014/main" id="{15BE11B7-5B7E-8E32-2D89-3656E33837E1}"/>
              </a:ext>
            </a:extLst>
          </p:cNvPr>
          <p:cNvSpPr txBox="1"/>
          <p:nvPr/>
        </p:nvSpPr>
        <p:spPr>
          <a:xfrm>
            <a:off x="829733" y="1354667"/>
            <a:ext cx="8881534" cy="646331"/>
          </a:xfrm>
          <a:prstGeom prst="rect">
            <a:avLst/>
          </a:prstGeom>
          <a:noFill/>
        </p:spPr>
        <p:txBody>
          <a:bodyPr wrap="square" rtlCol="0">
            <a:spAutoFit/>
          </a:bodyPr>
          <a:lstStyle/>
          <a:p>
            <a:r>
              <a:rPr lang="en-US"/>
              <a:t>Dữ liệu thu được trên các linh kiện khác nhau là đồng nhất, các linh kiện chỉ khác nhau về mức chiếu sáng, độ nhiễu, góc lệch linh kiện</a:t>
            </a:r>
          </a:p>
        </p:txBody>
      </p:sp>
      <p:sp>
        <p:nvSpPr>
          <p:cNvPr id="9" name="TextBox 8">
            <a:extLst>
              <a:ext uri="{FF2B5EF4-FFF2-40B4-BE49-F238E27FC236}">
                <a16:creationId xmlns:a16="http://schemas.microsoft.com/office/drawing/2014/main" id="{3FD8C0D7-B56C-1D47-5F2B-FC046A52B575}"/>
              </a:ext>
            </a:extLst>
          </p:cNvPr>
          <p:cNvSpPr txBox="1"/>
          <p:nvPr/>
        </p:nvSpPr>
        <p:spPr>
          <a:xfrm>
            <a:off x="783166" y="3845768"/>
            <a:ext cx="8881534" cy="369332"/>
          </a:xfrm>
          <a:prstGeom prst="rect">
            <a:avLst/>
          </a:prstGeom>
          <a:noFill/>
        </p:spPr>
        <p:txBody>
          <a:bodyPr wrap="square" rtlCol="0">
            <a:spAutoFit/>
          </a:bodyPr>
          <a:lstStyle/>
          <a:p>
            <a:r>
              <a:rPr lang="en-US"/>
              <a:t>=&gt; có thể làm giàu dữ liệu bằng nhiều phương pháp liên quan đến các yếu tố trên</a:t>
            </a:r>
          </a:p>
        </p:txBody>
      </p:sp>
      <p:pic>
        <p:nvPicPr>
          <p:cNvPr id="10" name="Picture 9">
            <a:extLst>
              <a:ext uri="{FF2B5EF4-FFF2-40B4-BE49-F238E27FC236}">
                <a16:creationId xmlns:a16="http://schemas.microsoft.com/office/drawing/2014/main" id="{C544189F-00E8-4C24-72AD-40580933C3AD}"/>
              </a:ext>
            </a:extLst>
          </p:cNvPr>
          <p:cNvPicPr>
            <a:picLocks noChangeAspect="1"/>
          </p:cNvPicPr>
          <p:nvPr/>
        </p:nvPicPr>
        <p:blipFill>
          <a:blip r:embed="rId3"/>
          <a:stretch>
            <a:fillRect/>
          </a:stretch>
        </p:blipFill>
        <p:spPr>
          <a:xfrm>
            <a:off x="2422442" y="4184510"/>
            <a:ext cx="5602981" cy="2637645"/>
          </a:xfrm>
          <a:prstGeom prst="rect">
            <a:avLst/>
          </a:prstGeom>
        </p:spPr>
      </p:pic>
    </p:spTree>
    <p:extLst>
      <p:ext uri="{BB962C8B-B14F-4D97-AF65-F5344CB8AC3E}">
        <p14:creationId xmlns:p14="http://schemas.microsoft.com/office/powerpoint/2010/main" val="195418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Dữ liệu</a:t>
            </a:r>
          </a:p>
        </p:txBody>
      </p:sp>
      <p:sp>
        <p:nvSpPr>
          <p:cNvPr id="4" name="TextBox 3">
            <a:extLst>
              <a:ext uri="{FF2B5EF4-FFF2-40B4-BE49-F238E27FC236}">
                <a16:creationId xmlns:a16="http://schemas.microsoft.com/office/drawing/2014/main" id="{2A4FA07B-F9F3-E559-A43E-4EE0DBA4B7FC}"/>
              </a:ext>
            </a:extLst>
          </p:cNvPr>
          <p:cNvSpPr txBox="1"/>
          <p:nvPr/>
        </p:nvSpPr>
        <p:spPr>
          <a:xfrm>
            <a:off x="1193800" y="1380067"/>
            <a:ext cx="9999133" cy="646331"/>
          </a:xfrm>
          <a:prstGeom prst="rect">
            <a:avLst/>
          </a:prstGeom>
          <a:noFill/>
        </p:spPr>
        <p:txBody>
          <a:bodyPr wrap="square" rtlCol="0">
            <a:spAutoFit/>
          </a:bodyPr>
          <a:lstStyle/>
          <a:p>
            <a:r>
              <a:rPr lang="en-US"/>
              <a:t>Quy trình dữ liệu của dạng vật thể này nên là:</a:t>
            </a:r>
          </a:p>
          <a:p>
            <a:r>
              <a:rPr lang="en-US"/>
              <a:t>Thu thập -&gt; gán nhãn -&gt;  đánh giá -&gt; làm giàu dữ liệu (data augmentation) -&gt; đánh giá</a:t>
            </a:r>
          </a:p>
        </p:txBody>
      </p:sp>
    </p:spTree>
    <p:extLst>
      <p:ext uri="{BB962C8B-B14F-4D97-AF65-F5344CB8AC3E}">
        <p14:creationId xmlns:p14="http://schemas.microsoft.com/office/powerpoint/2010/main" val="332055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raffic jam on a road&#10;&#10;Description automatically generated with medium confidence">
            <a:extLst>
              <a:ext uri="{FF2B5EF4-FFF2-40B4-BE49-F238E27FC236}">
                <a16:creationId xmlns:a16="http://schemas.microsoft.com/office/drawing/2014/main" id="{124F57E2-C640-7DC2-8692-142659161DE1}"/>
              </a:ext>
            </a:extLst>
          </p:cNvPr>
          <p:cNvPicPr>
            <a:picLocks noChangeAspect="1"/>
          </p:cNvPicPr>
          <p:nvPr/>
        </p:nvPicPr>
        <p:blipFill rotWithShape="1">
          <a:blip r:embed="rId2"/>
          <a:srcRect l="19631"/>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838200" y="365125"/>
            <a:ext cx="3822189" cy="1899912"/>
          </a:xfrm>
        </p:spPr>
        <p:txBody>
          <a:bodyPr vert="horz" lIns="91440" tIns="45720" rIns="91440" bIns="45720" rtlCol="0" anchor="ctr">
            <a:normAutofit/>
          </a:bodyPr>
          <a:lstStyle/>
          <a:p>
            <a:pPr algn="l"/>
            <a:r>
              <a:rPr lang="en-US" sz="4000"/>
              <a:t>Dữ liệu</a:t>
            </a:r>
          </a:p>
        </p:txBody>
      </p:sp>
      <p:sp>
        <p:nvSpPr>
          <p:cNvPr id="4" name="TextBox 3">
            <a:extLst>
              <a:ext uri="{FF2B5EF4-FFF2-40B4-BE49-F238E27FC236}">
                <a16:creationId xmlns:a16="http://schemas.microsoft.com/office/drawing/2014/main" id="{2A4FA07B-F9F3-E559-A43E-4EE0DBA4B7FC}"/>
              </a:ext>
            </a:extLst>
          </p:cNvPr>
          <p:cNvSpPr txBox="1"/>
          <p:nvPr/>
        </p:nvSpPr>
        <p:spPr>
          <a:xfrm>
            <a:off x="838200" y="2434201"/>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Cvat (</a:t>
            </a:r>
            <a:r>
              <a:rPr lang="en-US" sz="2000" b="0" i="0">
                <a:effectLst/>
              </a:rPr>
              <a:t>Computer Vision Annotation Tool</a:t>
            </a:r>
            <a:r>
              <a:rPr lang="en-US" sz="2000"/>
              <a:t>)</a:t>
            </a:r>
          </a:p>
          <a:p>
            <a:pPr indent="-228600">
              <a:lnSpc>
                <a:spcPct val="90000"/>
              </a:lnSpc>
              <a:spcAft>
                <a:spcPts val="600"/>
              </a:spcAft>
              <a:buFont typeface="Arial" panose="020B0604020202020204" pitchFamily="34" charset="0"/>
              <a:buChar char="•"/>
            </a:pPr>
            <a:br>
              <a:rPr lang="en-US" sz="2000"/>
            </a:br>
            <a:r>
              <a:rPr lang="en-US" sz="2000" b="0" i="1">
                <a:effectLst/>
              </a:rPr>
              <a:t>“Để tăng tốc quá trình chú thích dữ liệu trong lĩnh vực Computer Vision, chúng tôi đã phát triển một chương trình có tên CVAT. Nhìn chung, có nhiều cách để bạn chú thích dữ liệu, nhưng việc sử dụng các công cụ đặc biệt như CVAT có thể giúp quá trình này trở nên đơn giản và nhanh gọn hơn".</a:t>
            </a:r>
            <a:endParaRPr lang="en-US" sz="2000"/>
          </a:p>
        </p:txBody>
      </p:sp>
    </p:spTree>
    <p:extLst>
      <p:ext uri="{BB962C8B-B14F-4D97-AF65-F5344CB8AC3E}">
        <p14:creationId xmlns:p14="http://schemas.microsoft.com/office/powerpoint/2010/main" val="2369824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838200" y="365125"/>
            <a:ext cx="3822189" cy="810532"/>
          </a:xfrm>
        </p:spPr>
        <p:txBody>
          <a:bodyPr vert="horz" lIns="91440" tIns="45720" rIns="91440" bIns="45720" rtlCol="0" anchor="ctr">
            <a:normAutofit/>
          </a:bodyPr>
          <a:lstStyle/>
          <a:p>
            <a:pPr algn="l"/>
            <a:r>
              <a:rPr lang="en-US" sz="4000"/>
              <a:t>Dữ liệu</a:t>
            </a:r>
          </a:p>
        </p:txBody>
      </p:sp>
      <p:sp>
        <p:nvSpPr>
          <p:cNvPr id="3" name="TextBox 2">
            <a:extLst>
              <a:ext uri="{FF2B5EF4-FFF2-40B4-BE49-F238E27FC236}">
                <a16:creationId xmlns:a16="http://schemas.microsoft.com/office/drawing/2014/main" id="{62CAD1FC-EA61-DEDE-0732-7FB4CBC7205B}"/>
              </a:ext>
            </a:extLst>
          </p:cNvPr>
          <p:cNvSpPr txBox="1"/>
          <p:nvPr/>
        </p:nvSpPr>
        <p:spPr>
          <a:xfrm>
            <a:off x="1320800" y="1221992"/>
            <a:ext cx="8694057" cy="646331"/>
          </a:xfrm>
          <a:prstGeom prst="rect">
            <a:avLst/>
          </a:prstGeom>
          <a:noFill/>
        </p:spPr>
        <p:txBody>
          <a:bodyPr wrap="square" rtlCol="0">
            <a:spAutoFit/>
          </a:bodyPr>
          <a:lstStyle/>
          <a:p>
            <a:r>
              <a:rPr lang="en-US"/>
              <a:t>CVAT là mã nguồn mở, được triển khai thông qua Docker và truy cập thông qua giao diện web.</a:t>
            </a:r>
          </a:p>
        </p:txBody>
      </p:sp>
      <p:sp>
        <p:nvSpPr>
          <p:cNvPr id="8" name="Oval 7">
            <a:extLst>
              <a:ext uri="{FF2B5EF4-FFF2-40B4-BE49-F238E27FC236}">
                <a16:creationId xmlns:a16="http://schemas.microsoft.com/office/drawing/2014/main" id="{BA414BEA-1200-A2B7-8D6D-D3CD3D3ED67B}"/>
              </a:ext>
            </a:extLst>
          </p:cNvPr>
          <p:cNvSpPr/>
          <p:nvPr/>
        </p:nvSpPr>
        <p:spPr>
          <a:xfrm>
            <a:off x="1872343" y="2467429"/>
            <a:ext cx="1509486" cy="9615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Djnago</a:t>
            </a:r>
          </a:p>
        </p:txBody>
      </p:sp>
      <p:sp>
        <p:nvSpPr>
          <p:cNvPr id="13" name="Oval 12">
            <a:extLst>
              <a:ext uri="{FF2B5EF4-FFF2-40B4-BE49-F238E27FC236}">
                <a16:creationId xmlns:a16="http://schemas.microsoft.com/office/drawing/2014/main" id="{F33952C5-26FE-017D-5D4E-CD8F13A6336C}"/>
              </a:ext>
            </a:extLst>
          </p:cNvPr>
          <p:cNvSpPr/>
          <p:nvPr/>
        </p:nvSpPr>
        <p:spPr>
          <a:xfrm>
            <a:off x="3876559" y="2467429"/>
            <a:ext cx="1509486" cy="9615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Docker</a:t>
            </a:r>
          </a:p>
        </p:txBody>
      </p:sp>
      <p:sp>
        <p:nvSpPr>
          <p:cNvPr id="14" name="Oval 13">
            <a:extLst>
              <a:ext uri="{FF2B5EF4-FFF2-40B4-BE49-F238E27FC236}">
                <a16:creationId xmlns:a16="http://schemas.microsoft.com/office/drawing/2014/main" id="{753A2DA9-4A7B-046C-1A4B-F759BE57EE49}"/>
              </a:ext>
            </a:extLst>
          </p:cNvPr>
          <p:cNvSpPr/>
          <p:nvPr/>
        </p:nvSpPr>
        <p:spPr>
          <a:xfrm>
            <a:off x="6051214" y="2467428"/>
            <a:ext cx="1509486" cy="9615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Web interface</a:t>
            </a:r>
          </a:p>
        </p:txBody>
      </p:sp>
      <p:cxnSp>
        <p:nvCxnSpPr>
          <p:cNvPr id="16" name="Straight Arrow Connector 15">
            <a:extLst>
              <a:ext uri="{FF2B5EF4-FFF2-40B4-BE49-F238E27FC236}">
                <a16:creationId xmlns:a16="http://schemas.microsoft.com/office/drawing/2014/main" id="{57BA9867-B819-4A07-1D74-683484472DA7}"/>
              </a:ext>
            </a:extLst>
          </p:cNvPr>
          <p:cNvCxnSpPr>
            <a:stCxn id="8" idx="6"/>
            <a:endCxn id="13" idx="2"/>
          </p:cNvCxnSpPr>
          <p:nvPr/>
        </p:nvCxnSpPr>
        <p:spPr>
          <a:xfrm>
            <a:off x="3381829" y="2948215"/>
            <a:ext cx="494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9275F09-00B7-660A-E345-18218FE11550}"/>
              </a:ext>
            </a:extLst>
          </p:cNvPr>
          <p:cNvCxnSpPr>
            <a:stCxn id="13" idx="6"/>
            <a:endCxn id="14" idx="2"/>
          </p:cNvCxnSpPr>
          <p:nvPr/>
        </p:nvCxnSpPr>
        <p:spPr>
          <a:xfrm flipV="1">
            <a:off x="5386045" y="2948214"/>
            <a:ext cx="6651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3299045-1683-5FFB-CABA-1B697D967A8A}"/>
              </a:ext>
            </a:extLst>
          </p:cNvPr>
          <p:cNvSpPr txBox="1"/>
          <p:nvPr/>
        </p:nvSpPr>
        <p:spPr>
          <a:xfrm>
            <a:off x="1320800" y="3846286"/>
            <a:ext cx="8171543" cy="523220"/>
          </a:xfrm>
          <a:prstGeom prst="rect">
            <a:avLst/>
          </a:prstGeom>
          <a:noFill/>
        </p:spPr>
        <p:txBody>
          <a:bodyPr wrap="square" rtlCol="0">
            <a:spAutoFit/>
          </a:bodyPr>
          <a:lstStyle/>
          <a:p>
            <a:r>
              <a:rPr lang="vi-VN" sz="1400" b="1" i="0">
                <a:solidFill>
                  <a:srgbClr val="222222"/>
                </a:solidFill>
                <a:effectLst/>
                <a:latin typeface="Verdana" panose="020B0604030504040204" pitchFamily="34" charset="0"/>
              </a:rPr>
              <a:t>Docker</a:t>
            </a:r>
            <a:r>
              <a:rPr lang="vi-VN" sz="1400" b="0" i="0">
                <a:solidFill>
                  <a:srgbClr val="222222"/>
                </a:solidFill>
                <a:effectLst/>
                <a:latin typeface="Verdana" panose="020B0604030504040204" pitchFamily="34" charset="0"/>
              </a:rPr>
              <a:t> là một nền tảng để cung cấp cách để building, deploying và running ứng dụng dễ dàng hơn bằng cách sử dụng các containers (trên nền tảng ảo hóa).</a:t>
            </a:r>
            <a:endParaRPr lang="en-US" sz="1400"/>
          </a:p>
        </p:txBody>
      </p:sp>
      <p:pic>
        <p:nvPicPr>
          <p:cNvPr id="6" name="Picture 5">
            <a:extLst>
              <a:ext uri="{FF2B5EF4-FFF2-40B4-BE49-F238E27FC236}">
                <a16:creationId xmlns:a16="http://schemas.microsoft.com/office/drawing/2014/main" id="{6E0F30CE-125A-D68B-7489-A2F7BF01D947}"/>
              </a:ext>
            </a:extLst>
          </p:cNvPr>
          <p:cNvPicPr>
            <a:picLocks noChangeAspect="1"/>
          </p:cNvPicPr>
          <p:nvPr/>
        </p:nvPicPr>
        <p:blipFill>
          <a:blip r:embed="rId2"/>
          <a:stretch>
            <a:fillRect/>
          </a:stretch>
        </p:blipFill>
        <p:spPr>
          <a:xfrm>
            <a:off x="3363040" y="4443336"/>
            <a:ext cx="4087061" cy="2086215"/>
          </a:xfrm>
          <a:prstGeom prst="rect">
            <a:avLst/>
          </a:prstGeom>
        </p:spPr>
      </p:pic>
    </p:spTree>
    <p:extLst>
      <p:ext uri="{BB962C8B-B14F-4D97-AF65-F5344CB8AC3E}">
        <p14:creationId xmlns:p14="http://schemas.microsoft.com/office/powerpoint/2010/main" val="351375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838200" y="365125"/>
            <a:ext cx="3822189" cy="810532"/>
          </a:xfrm>
        </p:spPr>
        <p:txBody>
          <a:bodyPr vert="horz" lIns="91440" tIns="45720" rIns="91440" bIns="45720" rtlCol="0" anchor="ctr">
            <a:normAutofit/>
          </a:bodyPr>
          <a:lstStyle/>
          <a:p>
            <a:pPr algn="l"/>
            <a:r>
              <a:rPr lang="en-US" sz="4000"/>
              <a:t>Dữ liệu</a:t>
            </a:r>
          </a:p>
        </p:txBody>
      </p:sp>
      <p:sp>
        <p:nvSpPr>
          <p:cNvPr id="3" name="TextBox 2">
            <a:extLst>
              <a:ext uri="{FF2B5EF4-FFF2-40B4-BE49-F238E27FC236}">
                <a16:creationId xmlns:a16="http://schemas.microsoft.com/office/drawing/2014/main" id="{62CAD1FC-EA61-DEDE-0732-7FB4CBC7205B}"/>
              </a:ext>
            </a:extLst>
          </p:cNvPr>
          <p:cNvSpPr txBox="1"/>
          <p:nvPr/>
        </p:nvSpPr>
        <p:spPr>
          <a:xfrm>
            <a:off x="1320800" y="1221992"/>
            <a:ext cx="8694057" cy="369332"/>
          </a:xfrm>
          <a:prstGeom prst="rect">
            <a:avLst/>
          </a:prstGeom>
          <a:noFill/>
        </p:spPr>
        <p:txBody>
          <a:bodyPr wrap="square" rtlCol="0">
            <a:spAutoFit/>
          </a:bodyPr>
          <a:lstStyle/>
          <a:p>
            <a:r>
              <a:rPr lang="en-US"/>
              <a:t>Quy trình thực thi một hệ thống dùng docker:</a:t>
            </a:r>
          </a:p>
        </p:txBody>
      </p:sp>
      <p:pic>
        <p:nvPicPr>
          <p:cNvPr id="7" name="Picture 6">
            <a:extLst>
              <a:ext uri="{FF2B5EF4-FFF2-40B4-BE49-F238E27FC236}">
                <a16:creationId xmlns:a16="http://schemas.microsoft.com/office/drawing/2014/main" id="{63FFC6FC-64B0-6FC5-62DB-4EF8FA85018A}"/>
              </a:ext>
            </a:extLst>
          </p:cNvPr>
          <p:cNvPicPr>
            <a:picLocks noChangeAspect="1"/>
          </p:cNvPicPr>
          <p:nvPr/>
        </p:nvPicPr>
        <p:blipFill>
          <a:blip r:embed="rId2"/>
          <a:stretch>
            <a:fillRect/>
          </a:stretch>
        </p:blipFill>
        <p:spPr>
          <a:xfrm>
            <a:off x="2072234" y="2311615"/>
            <a:ext cx="6630325" cy="3410426"/>
          </a:xfrm>
          <a:prstGeom prst="rect">
            <a:avLst/>
          </a:prstGeom>
        </p:spPr>
      </p:pic>
    </p:spTree>
    <p:extLst>
      <p:ext uri="{BB962C8B-B14F-4D97-AF65-F5344CB8AC3E}">
        <p14:creationId xmlns:p14="http://schemas.microsoft.com/office/powerpoint/2010/main" val="2600087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2271</TotalTime>
  <Words>1227</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Open Sans</vt:lpstr>
      <vt:lpstr>Verdana</vt:lpstr>
      <vt:lpstr>Office Theme</vt:lpstr>
      <vt:lpstr>Lesson 2: Low Code Computer Vison with Tools</vt:lpstr>
      <vt:lpstr>Overview</vt:lpstr>
      <vt:lpstr>Phân tích</vt:lpstr>
      <vt:lpstr>Phân tích</vt:lpstr>
      <vt:lpstr>Dữ liệu</vt:lpstr>
      <vt:lpstr>Dữ liệu</vt:lpstr>
      <vt:lpstr>Dữ liệu</vt:lpstr>
      <vt:lpstr>Dữ liệu</vt:lpstr>
      <vt:lpstr>Dữ liệu</vt:lpstr>
      <vt:lpstr>Dữ liệu</vt:lpstr>
      <vt:lpstr>Dữ liệu</vt:lpstr>
      <vt:lpstr>Dữ liệu</vt:lpstr>
      <vt:lpstr>Dữ liệu</vt:lpstr>
      <vt:lpstr>Dữ liệu</vt:lpstr>
      <vt:lpstr>Dữ liệu</vt:lpstr>
      <vt:lpstr>Dữ liệu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AI development proccess</dc:title>
  <dc:creator>Cuong</dc:creator>
  <cp:lastModifiedBy>Cuong</cp:lastModifiedBy>
  <cp:revision>10</cp:revision>
  <dcterms:created xsi:type="dcterms:W3CDTF">2024-03-10T15:37:51Z</dcterms:created>
  <dcterms:modified xsi:type="dcterms:W3CDTF">2024-03-29T11:40:39Z</dcterms:modified>
</cp:coreProperties>
</file>