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p:scale>
          <a:sx n="66" d="100"/>
          <a:sy n="66" d="100"/>
        </p:scale>
        <p:origin x="72" y="3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BC19-B142-D066-A634-76A5C6264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50D8BA-4538-ED2F-2D5F-8FB465D4E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A4F69-23E6-C247-C47C-5AB58694AFF3}"/>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5" name="Footer Placeholder 4">
            <a:extLst>
              <a:ext uri="{FF2B5EF4-FFF2-40B4-BE49-F238E27FC236}">
                <a16:creationId xmlns:a16="http://schemas.microsoft.com/office/drawing/2014/main" id="{2BBAE659-0766-1A3A-F494-07B5AFC70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F8726-E18D-815C-B88A-380EC65EB868}"/>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24562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4A49-D2B4-A948-C705-802F1A55EA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03C69B-39BB-37B0-CB22-64E330C1C8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71936-0ACD-7EAB-F66F-227FC6DF1E22}"/>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5" name="Footer Placeholder 4">
            <a:extLst>
              <a:ext uri="{FF2B5EF4-FFF2-40B4-BE49-F238E27FC236}">
                <a16:creationId xmlns:a16="http://schemas.microsoft.com/office/drawing/2014/main" id="{5C49B6C4-8E73-1508-C082-7BB453579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445EAA-6F62-2ACD-B10F-1B8B84E4DFC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5778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98397-123C-2B5E-7FA5-FBFB02CF21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CF3C5-2463-6A84-28F1-A23BC0DF9B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44D2DE-4B5B-3103-D494-6B56A89C2719}"/>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5" name="Footer Placeholder 4">
            <a:extLst>
              <a:ext uri="{FF2B5EF4-FFF2-40B4-BE49-F238E27FC236}">
                <a16:creationId xmlns:a16="http://schemas.microsoft.com/office/drawing/2014/main" id="{CCDD286A-1025-0B5C-9E68-B01A3FA28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49FA9-E6B5-9CC7-BBFC-BF943559E004}"/>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73546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5CE5-00AF-E87B-DF7F-4C33DFBE1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4E916-254A-F6F0-3922-7B4D43667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21F84-9BCB-7D39-EF50-24EA1088A612}"/>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5" name="Footer Placeholder 4">
            <a:extLst>
              <a:ext uri="{FF2B5EF4-FFF2-40B4-BE49-F238E27FC236}">
                <a16:creationId xmlns:a16="http://schemas.microsoft.com/office/drawing/2014/main" id="{F6F29249-6F0E-8D62-983B-7FBC14B9A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9DBC2-8D4A-ABB0-2790-C9363500E785}"/>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64811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CC3A-2EA3-BB0B-7E1F-8A20470CE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98D18D-648F-59FA-2032-003764836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9B181F-981A-759C-552B-C3FB5B60BDC1}"/>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5" name="Footer Placeholder 4">
            <a:extLst>
              <a:ext uri="{FF2B5EF4-FFF2-40B4-BE49-F238E27FC236}">
                <a16:creationId xmlns:a16="http://schemas.microsoft.com/office/drawing/2014/main" id="{FAA14677-0F31-0262-46E2-856F8EE90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CAB7E-1E66-8B25-618C-C63EA9A2D752}"/>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72060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7542-F969-1A16-7A15-18F5F2744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33FEA2-4FD5-8577-B15F-9E43F54EEF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CAD10-A4A0-BD64-2C27-30239890FC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7FF0B-E64F-52E9-A2F1-1715DDA6C02A}"/>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6" name="Footer Placeholder 5">
            <a:extLst>
              <a:ext uri="{FF2B5EF4-FFF2-40B4-BE49-F238E27FC236}">
                <a16:creationId xmlns:a16="http://schemas.microsoft.com/office/drawing/2014/main" id="{DA9E474C-7274-3518-0CBB-EC39254E1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94FC1-9627-A0FE-C211-42EF8A16F02A}"/>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35876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CC3AE-C919-0FDC-1B12-D2ACCFBCAD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9DB94-B7E4-320D-1A5B-4D99BF0ED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4A802-8B8C-7936-5F81-A99A21AD03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A30AA-7438-6BE9-86B8-911DF17D8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634943-8F6F-7C20-7592-3774E45D5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DD635E-5CC2-2603-7288-276DED71F8F7}"/>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8" name="Footer Placeholder 7">
            <a:extLst>
              <a:ext uri="{FF2B5EF4-FFF2-40B4-BE49-F238E27FC236}">
                <a16:creationId xmlns:a16="http://schemas.microsoft.com/office/drawing/2014/main" id="{688D3FE6-F02A-2DEE-F65A-416DA4398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CD702C-743D-4D3F-F277-2163D719B313}"/>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160895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E800-CA6B-7A77-8C86-2C47514D5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4F419-6EC6-E32D-5EA0-C3C6ED31C6BA}"/>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4" name="Footer Placeholder 3">
            <a:extLst>
              <a:ext uri="{FF2B5EF4-FFF2-40B4-BE49-F238E27FC236}">
                <a16:creationId xmlns:a16="http://schemas.microsoft.com/office/drawing/2014/main" id="{87572F7C-23FD-7D59-F82B-C9CE45FE8B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2F95F2-AC03-E5FA-24A0-01DAD7D5CF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118199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F0CC9-8BAB-3BC8-4597-003B25C6382B}"/>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3" name="Footer Placeholder 2">
            <a:extLst>
              <a:ext uri="{FF2B5EF4-FFF2-40B4-BE49-F238E27FC236}">
                <a16:creationId xmlns:a16="http://schemas.microsoft.com/office/drawing/2014/main" id="{443E22B8-E443-AD1E-40AF-3D0ABDE049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0E8896-D60A-81BD-FB51-FA738D1E74B9}"/>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75739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D05D-5FB7-B905-9860-7946869D0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BAF23-043C-1966-A6D6-072A2B5BD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55E82-77D2-E982-7F15-B7F279AC9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82EEC-494F-3365-48FF-71ADDBCFF0EA}"/>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6" name="Footer Placeholder 5">
            <a:extLst>
              <a:ext uri="{FF2B5EF4-FFF2-40B4-BE49-F238E27FC236}">
                <a16:creationId xmlns:a16="http://schemas.microsoft.com/office/drawing/2014/main" id="{93197A79-7A2B-E299-0AF8-62464EFB72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8BF1F-A15B-880F-DF4D-2BDF82686ED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298817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AF56-2D26-52CF-9AE0-557C6F865B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5E60C-AE51-88C0-ADD7-97BFA46AE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C2FB59-DBFC-C27D-9A94-280EBB26D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CE66A-3784-05E4-2489-054DB8F4CABF}"/>
              </a:ext>
            </a:extLst>
          </p:cNvPr>
          <p:cNvSpPr>
            <a:spLocks noGrp="1"/>
          </p:cNvSpPr>
          <p:nvPr>
            <p:ph type="dt" sz="half" idx="10"/>
          </p:nvPr>
        </p:nvSpPr>
        <p:spPr/>
        <p:txBody>
          <a:bodyPr/>
          <a:lstStyle/>
          <a:p>
            <a:fld id="{AA615309-C2D2-4BA3-8D64-75D0674DABB0}" type="datetimeFigureOut">
              <a:rPr lang="en-US" smtClean="0"/>
              <a:t>3/20/2024</a:t>
            </a:fld>
            <a:endParaRPr lang="en-US"/>
          </a:p>
        </p:txBody>
      </p:sp>
      <p:sp>
        <p:nvSpPr>
          <p:cNvPr id="6" name="Footer Placeholder 5">
            <a:extLst>
              <a:ext uri="{FF2B5EF4-FFF2-40B4-BE49-F238E27FC236}">
                <a16:creationId xmlns:a16="http://schemas.microsoft.com/office/drawing/2014/main" id="{F759A0BF-C03C-7F74-E766-5CD06236F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7B63E-7CF4-5C7A-9604-B8AE459D797B}"/>
              </a:ext>
            </a:extLst>
          </p:cNvPr>
          <p:cNvSpPr>
            <a:spLocks noGrp="1"/>
          </p:cNvSpPr>
          <p:nvPr>
            <p:ph type="sldNum" sz="quarter" idx="12"/>
          </p:nvPr>
        </p:nvSpPr>
        <p:spPr/>
        <p:txBody>
          <a:bodyPr/>
          <a:lstStyle/>
          <a:p>
            <a:fld id="{081ECC5D-2BB3-4584-AF39-B9DB06CE49F8}" type="slidenum">
              <a:rPr lang="en-US" smtClean="0"/>
              <a:t>‹#›</a:t>
            </a:fld>
            <a:endParaRPr lang="en-US"/>
          </a:p>
        </p:txBody>
      </p:sp>
    </p:spTree>
    <p:extLst>
      <p:ext uri="{BB962C8B-B14F-4D97-AF65-F5344CB8AC3E}">
        <p14:creationId xmlns:p14="http://schemas.microsoft.com/office/powerpoint/2010/main" val="930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C10C11-B5EC-A667-7621-7592DE19CC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5EBE3-18FF-9975-8849-738870CEC6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88E14-D886-FF7A-5A32-80EB544A6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15309-C2D2-4BA3-8D64-75D0674DABB0}" type="datetimeFigureOut">
              <a:rPr lang="en-US" smtClean="0"/>
              <a:t>3/20/2024</a:t>
            </a:fld>
            <a:endParaRPr lang="en-US"/>
          </a:p>
        </p:txBody>
      </p:sp>
      <p:sp>
        <p:nvSpPr>
          <p:cNvPr id="5" name="Footer Placeholder 4">
            <a:extLst>
              <a:ext uri="{FF2B5EF4-FFF2-40B4-BE49-F238E27FC236}">
                <a16:creationId xmlns:a16="http://schemas.microsoft.com/office/drawing/2014/main" id="{1C2218F0-2705-AF48-96FD-BCF67F3FC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661841-BEDE-9BE1-134E-33D920184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ECC5D-2BB3-4584-AF39-B9DB06CE49F8}" type="slidenum">
              <a:rPr lang="en-US" smtClean="0"/>
              <a:t>‹#›</a:t>
            </a:fld>
            <a:endParaRPr lang="en-US"/>
          </a:p>
        </p:txBody>
      </p:sp>
    </p:spTree>
    <p:extLst>
      <p:ext uri="{BB962C8B-B14F-4D97-AF65-F5344CB8AC3E}">
        <p14:creationId xmlns:p14="http://schemas.microsoft.com/office/powerpoint/2010/main" val="2121211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p:txBody>
          <a:bodyPr>
            <a:normAutofit/>
          </a:bodyPr>
          <a:lstStyle/>
          <a:p>
            <a:r>
              <a:rPr lang="en-US" sz="4800"/>
              <a:t>Lesson 3: Low Code</a:t>
            </a:r>
            <a:br>
              <a:rPr lang="en-US" sz="4800"/>
            </a:br>
            <a:r>
              <a:rPr lang="en-US" sz="4800"/>
              <a:t>Computer Vison with Tools</a:t>
            </a:r>
          </a:p>
        </p:txBody>
      </p:sp>
    </p:spTree>
    <p:extLst>
      <p:ext uri="{BB962C8B-B14F-4D97-AF65-F5344CB8AC3E}">
        <p14:creationId xmlns:p14="http://schemas.microsoft.com/office/powerpoint/2010/main" val="679183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43278" y="2069975"/>
            <a:ext cx="2968607" cy="1007561"/>
          </a:xfrm>
        </p:spPr>
        <p:txBody>
          <a:bodyPr vert="horz" lIns="91440" tIns="45720" rIns="91440" bIns="45720" rtlCol="0" anchor="b">
            <a:normAutofit fontScale="90000"/>
          </a:bodyPr>
          <a:lstStyle/>
          <a:p>
            <a:pPr algn="l"/>
            <a:r>
              <a:rPr lang="en-US" sz="2000" b="0" i="0">
                <a:effectLst/>
                <a:latin typeface="Roboto" panose="02000000000000000000" pitchFamily="2" charset="0"/>
              </a:rPr>
              <a:t>Augmentation Settings and Hyperparameters</a:t>
            </a:r>
            <a:br>
              <a:rPr lang="en-US" sz="1600" b="0" i="0">
                <a:effectLst/>
                <a:latin typeface="Roboto" panose="02000000000000000000" pitchFamily="2" charset="0"/>
              </a:rPr>
            </a:br>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79A896-D76A-D630-93EF-C098F75616BF}"/>
              </a:ext>
            </a:extLst>
          </p:cNvPr>
          <p:cNvPicPr>
            <a:picLocks noChangeAspect="1"/>
          </p:cNvPicPr>
          <p:nvPr/>
        </p:nvPicPr>
        <p:blipFill>
          <a:blip r:embed="rId2"/>
          <a:stretch>
            <a:fillRect/>
          </a:stretch>
        </p:blipFill>
        <p:spPr>
          <a:xfrm>
            <a:off x="3611885" y="227158"/>
            <a:ext cx="8211696" cy="409632"/>
          </a:xfrm>
          <a:prstGeom prst="rect">
            <a:avLst/>
          </a:prstGeom>
        </p:spPr>
      </p:pic>
      <p:pic>
        <p:nvPicPr>
          <p:cNvPr id="6" name="Picture 5">
            <a:extLst>
              <a:ext uri="{FF2B5EF4-FFF2-40B4-BE49-F238E27FC236}">
                <a16:creationId xmlns:a16="http://schemas.microsoft.com/office/drawing/2014/main" id="{9B02E2AE-E526-869D-1987-9A705B295794}"/>
              </a:ext>
            </a:extLst>
          </p:cNvPr>
          <p:cNvPicPr>
            <a:picLocks noChangeAspect="1"/>
          </p:cNvPicPr>
          <p:nvPr/>
        </p:nvPicPr>
        <p:blipFill>
          <a:blip r:embed="rId3"/>
          <a:stretch>
            <a:fillRect/>
          </a:stretch>
        </p:blipFill>
        <p:spPr>
          <a:xfrm>
            <a:off x="3652850" y="1130639"/>
            <a:ext cx="8211696" cy="4887007"/>
          </a:xfrm>
          <a:prstGeom prst="rect">
            <a:avLst/>
          </a:prstGeom>
        </p:spPr>
      </p:pic>
    </p:spTree>
    <p:extLst>
      <p:ext uri="{BB962C8B-B14F-4D97-AF65-F5344CB8AC3E}">
        <p14:creationId xmlns:p14="http://schemas.microsoft.com/office/powerpoint/2010/main" val="624248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Train</a:t>
            </a:r>
          </a:p>
        </p:txBody>
      </p:sp>
      <p:sp>
        <p:nvSpPr>
          <p:cNvPr id="3" name="TextBox 2">
            <a:extLst>
              <a:ext uri="{FF2B5EF4-FFF2-40B4-BE49-F238E27FC236}">
                <a16:creationId xmlns:a16="http://schemas.microsoft.com/office/drawing/2014/main" id="{9F1293DC-BD55-DF41-0BEB-7765BC263553}"/>
              </a:ext>
            </a:extLst>
          </p:cNvPr>
          <p:cNvSpPr txBox="1"/>
          <p:nvPr/>
        </p:nvSpPr>
        <p:spPr>
          <a:xfrm>
            <a:off x="899886" y="1190171"/>
            <a:ext cx="9463314" cy="646331"/>
          </a:xfrm>
          <a:prstGeom prst="rect">
            <a:avLst/>
          </a:prstGeom>
          <a:noFill/>
        </p:spPr>
        <p:txBody>
          <a:bodyPr wrap="square" rtlCol="0">
            <a:spAutoFit/>
          </a:bodyPr>
          <a:lstStyle/>
          <a:p>
            <a:r>
              <a:rPr lang="en-US"/>
              <a:t>Các setting, cấu hình, tham số có thể truyền trực tiếp vào hàm train:</a:t>
            </a:r>
          </a:p>
          <a:p>
            <a:endParaRPr lang="en-US"/>
          </a:p>
        </p:txBody>
      </p:sp>
      <p:pic>
        <p:nvPicPr>
          <p:cNvPr id="8" name="Picture 7">
            <a:extLst>
              <a:ext uri="{FF2B5EF4-FFF2-40B4-BE49-F238E27FC236}">
                <a16:creationId xmlns:a16="http://schemas.microsoft.com/office/drawing/2014/main" id="{4E8029EC-F0E3-162F-B351-7D28C609118C}"/>
              </a:ext>
            </a:extLst>
          </p:cNvPr>
          <p:cNvPicPr>
            <a:picLocks noChangeAspect="1"/>
          </p:cNvPicPr>
          <p:nvPr/>
        </p:nvPicPr>
        <p:blipFill>
          <a:blip r:embed="rId2"/>
          <a:stretch>
            <a:fillRect/>
          </a:stretch>
        </p:blipFill>
        <p:spPr>
          <a:xfrm>
            <a:off x="1761520" y="1836502"/>
            <a:ext cx="8668960" cy="2286319"/>
          </a:xfrm>
          <a:prstGeom prst="rect">
            <a:avLst/>
          </a:prstGeom>
        </p:spPr>
      </p:pic>
    </p:spTree>
    <p:extLst>
      <p:ext uri="{BB962C8B-B14F-4D97-AF65-F5344CB8AC3E}">
        <p14:creationId xmlns:p14="http://schemas.microsoft.com/office/powerpoint/2010/main" val="335794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Train - Logging</a:t>
            </a:r>
          </a:p>
        </p:txBody>
      </p:sp>
      <p:sp>
        <p:nvSpPr>
          <p:cNvPr id="3" name="TextBox 2">
            <a:extLst>
              <a:ext uri="{FF2B5EF4-FFF2-40B4-BE49-F238E27FC236}">
                <a16:creationId xmlns:a16="http://schemas.microsoft.com/office/drawing/2014/main" id="{9F1293DC-BD55-DF41-0BEB-7765BC263553}"/>
              </a:ext>
            </a:extLst>
          </p:cNvPr>
          <p:cNvSpPr txBox="1"/>
          <p:nvPr/>
        </p:nvSpPr>
        <p:spPr>
          <a:xfrm>
            <a:off x="899886" y="1190171"/>
            <a:ext cx="9463314" cy="369332"/>
          </a:xfrm>
          <a:prstGeom prst="rect">
            <a:avLst/>
          </a:prstGeom>
          <a:noFill/>
        </p:spPr>
        <p:txBody>
          <a:bodyPr wrap="square" rtlCol="0">
            <a:spAutoFit/>
          </a:bodyPr>
          <a:lstStyle/>
          <a:p>
            <a:r>
              <a:rPr lang="en-US" b="0" i="0">
                <a:solidFill>
                  <a:srgbClr val="36464E"/>
                </a:solidFill>
                <a:effectLst/>
                <a:latin typeface="Roboto Mono" panose="020F0502020204030204" pitchFamily="49" charset="0"/>
              </a:rPr>
              <a:t>tensorboard --logdir ./runs</a:t>
            </a:r>
            <a:endParaRPr lang="en-US"/>
          </a:p>
        </p:txBody>
      </p:sp>
      <p:pic>
        <p:nvPicPr>
          <p:cNvPr id="5" name="Picture 4">
            <a:extLst>
              <a:ext uri="{FF2B5EF4-FFF2-40B4-BE49-F238E27FC236}">
                <a16:creationId xmlns:a16="http://schemas.microsoft.com/office/drawing/2014/main" id="{01C65707-15E5-04C2-2B48-BE00E784A075}"/>
              </a:ext>
            </a:extLst>
          </p:cNvPr>
          <p:cNvPicPr>
            <a:picLocks noChangeAspect="1"/>
          </p:cNvPicPr>
          <p:nvPr/>
        </p:nvPicPr>
        <p:blipFill>
          <a:blip r:embed="rId2"/>
          <a:stretch>
            <a:fillRect/>
          </a:stretch>
        </p:blipFill>
        <p:spPr>
          <a:xfrm>
            <a:off x="6212685" y="616214"/>
            <a:ext cx="3583248" cy="5678714"/>
          </a:xfrm>
          <a:prstGeom prst="rect">
            <a:avLst/>
          </a:prstGeom>
        </p:spPr>
      </p:pic>
    </p:spTree>
    <p:extLst>
      <p:ext uri="{BB962C8B-B14F-4D97-AF65-F5344CB8AC3E}">
        <p14:creationId xmlns:p14="http://schemas.microsoft.com/office/powerpoint/2010/main" val="342868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Đánh giá mô hình</a:t>
            </a:r>
          </a:p>
        </p:txBody>
      </p:sp>
      <p:sp>
        <p:nvSpPr>
          <p:cNvPr id="4" name="TextBox 3">
            <a:extLst>
              <a:ext uri="{FF2B5EF4-FFF2-40B4-BE49-F238E27FC236}">
                <a16:creationId xmlns:a16="http://schemas.microsoft.com/office/drawing/2014/main" id="{DC7687AD-F965-F654-858C-6B34280E9061}"/>
              </a:ext>
            </a:extLst>
          </p:cNvPr>
          <p:cNvSpPr txBox="1"/>
          <p:nvPr/>
        </p:nvSpPr>
        <p:spPr>
          <a:xfrm>
            <a:off x="1074057" y="1625600"/>
            <a:ext cx="9260114" cy="2585323"/>
          </a:xfrm>
          <a:prstGeom prst="rect">
            <a:avLst/>
          </a:prstGeom>
          <a:noFill/>
        </p:spPr>
        <p:txBody>
          <a:bodyPr wrap="square" rtlCol="0">
            <a:spAutoFit/>
          </a:bodyPr>
          <a:lstStyle/>
          <a:p>
            <a:r>
              <a:rPr lang="en-US" b="0" i="0">
                <a:solidFill>
                  <a:srgbClr val="000000"/>
                </a:solidFill>
                <a:effectLst/>
                <a:latin typeface="Arial" panose="020B0604020202020204" pitchFamily="34" charset="0"/>
              </a:rPr>
              <a:t>Accuracy: </a:t>
            </a:r>
            <a:r>
              <a:rPr lang="vi-VN" b="0" i="0">
                <a:solidFill>
                  <a:srgbClr val="000000"/>
                </a:solidFill>
                <a:effectLst/>
                <a:latin typeface="Arial" panose="020B0604020202020204" pitchFamily="34" charset="0"/>
              </a:rPr>
              <a:t>Cách đơn giản và hay được sử dụng nhất là </a:t>
            </a:r>
            <a:r>
              <a:rPr lang="vi-VN" b="0" i="1">
                <a:solidFill>
                  <a:srgbClr val="000000"/>
                </a:solidFill>
                <a:effectLst/>
                <a:latin typeface="Arial" panose="020B0604020202020204" pitchFamily="34" charset="0"/>
              </a:rPr>
              <a:t>accuracy</a:t>
            </a:r>
            <a:r>
              <a:rPr lang="vi-VN" b="0" i="0">
                <a:solidFill>
                  <a:srgbClr val="000000"/>
                </a:solidFill>
                <a:effectLst/>
                <a:latin typeface="Arial" panose="020B0604020202020204" pitchFamily="34" charset="0"/>
              </a:rPr>
              <a:t> (độ chính xác). Cách đánh giá này đơn giản tính tỉ lệ giữa số điểm được dự đoán đúng và tổng số điểm trong tập dữ liệu kiểm thử.</a:t>
            </a:r>
            <a:r>
              <a:rPr lang="en-US" b="0" i="0">
                <a:solidFill>
                  <a:srgbClr val="000000"/>
                </a:solidFill>
                <a:effectLst/>
                <a:latin typeface="Arial" panose="020B0604020202020204" pitchFamily="34" charset="0"/>
              </a:rPr>
              <a:t> Trong bài toán phát hiện đối tượng, nó là số vật thể phát hiện đúng trên tổng số các vật thể phát hiện sai + các vật thể được gán nhãn:</a:t>
            </a:r>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acc = tổng vật thể phát hiện đúng / (vật thể được phát hiện sai + vật thể được gán nhãn)</a:t>
            </a:r>
            <a:br>
              <a:rPr lang="en-US" b="0" i="0">
                <a:solidFill>
                  <a:srgbClr val="000000"/>
                </a:solidFill>
                <a:effectLst/>
                <a:latin typeface="Arial" panose="020B0604020202020204" pitchFamily="34" charset="0"/>
              </a:rPr>
            </a:br>
            <a:br>
              <a:rPr lang="en-US" b="0" i="0">
                <a:solidFill>
                  <a:srgbClr val="000000"/>
                </a:solidFill>
                <a:effectLst/>
                <a:latin typeface="Arial" panose="020B0604020202020204" pitchFamily="34" charset="0"/>
              </a:rPr>
            </a:br>
            <a:r>
              <a:rPr lang="en-US" b="0" i="0">
                <a:solidFill>
                  <a:srgbClr val="000000"/>
                </a:solidFill>
                <a:effectLst/>
                <a:latin typeface="Arial" panose="020B0604020202020204" pitchFamily="34" charset="0"/>
              </a:rPr>
              <a:t>Bài toán mới đặt ra là với box do người gắn nhãn và box do model phát hiện ra, 2 box này là 1?</a:t>
            </a:r>
          </a:p>
        </p:txBody>
      </p:sp>
      <p:pic>
        <p:nvPicPr>
          <p:cNvPr id="9" name="Picture 8">
            <a:extLst>
              <a:ext uri="{FF2B5EF4-FFF2-40B4-BE49-F238E27FC236}">
                <a16:creationId xmlns:a16="http://schemas.microsoft.com/office/drawing/2014/main" id="{930C0C25-0A73-E746-514A-21AA7B91EDD9}"/>
              </a:ext>
            </a:extLst>
          </p:cNvPr>
          <p:cNvPicPr>
            <a:picLocks noChangeAspect="1"/>
          </p:cNvPicPr>
          <p:nvPr/>
        </p:nvPicPr>
        <p:blipFill>
          <a:blip r:embed="rId2"/>
          <a:stretch>
            <a:fillRect/>
          </a:stretch>
        </p:blipFill>
        <p:spPr>
          <a:xfrm>
            <a:off x="2978180" y="4058878"/>
            <a:ext cx="3901591" cy="2579018"/>
          </a:xfrm>
          <a:prstGeom prst="rect">
            <a:avLst/>
          </a:prstGeom>
        </p:spPr>
      </p:pic>
    </p:spTree>
    <p:extLst>
      <p:ext uri="{BB962C8B-B14F-4D97-AF65-F5344CB8AC3E}">
        <p14:creationId xmlns:p14="http://schemas.microsoft.com/office/powerpoint/2010/main" val="875341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Đánh giá mô hình</a:t>
            </a:r>
          </a:p>
        </p:txBody>
      </p:sp>
      <p:sp>
        <p:nvSpPr>
          <p:cNvPr id="4" name="TextBox 3">
            <a:extLst>
              <a:ext uri="{FF2B5EF4-FFF2-40B4-BE49-F238E27FC236}">
                <a16:creationId xmlns:a16="http://schemas.microsoft.com/office/drawing/2014/main" id="{DC7687AD-F965-F654-858C-6B34280E9061}"/>
              </a:ext>
            </a:extLst>
          </p:cNvPr>
          <p:cNvSpPr txBox="1"/>
          <p:nvPr/>
        </p:nvSpPr>
        <p:spPr>
          <a:xfrm>
            <a:off x="1015999" y="2695161"/>
            <a:ext cx="9260114" cy="3416320"/>
          </a:xfrm>
          <a:prstGeom prst="rect">
            <a:avLst/>
          </a:prstGeom>
          <a:noFill/>
        </p:spPr>
        <p:txBody>
          <a:bodyPr wrap="square" rtlCol="0">
            <a:spAutoFit/>
          </a:bodyPr>
          <a:lstStyle/>
          <a:p>
            <a:r>
              <a:rPr lang="en-US" b="0" i="0">
                <a:solidFill>
                  <a:srgbClr val="000000"/>
                </a:solidFill>
                <a:effectLst/>
                <a:latin typeface="Arial" panose="020B0604020202020204" pitchFamily="34" charset="0"/>
              </a:rPr>
              <a:t>Tiêu chí để đánh giá vật thể được phát hiện đúng dựa trên chỉ số IoU</a:t>
            </a:r>
            <a:endParaRPr lang="vi-VN" b="0" i="0">
              <a:solidFill>
                <a:srgbClr val="000000"/>
              </a:solidFill>
              <a:effectLst/>
              <a:latin typeface="Arial" panose="020B0604020202020204" pitchFamily="34" charset="0"/>
            </a:endParaRPr>
          </a:p>
          <a:p>
            <a:br>
              <a:rPr lang="vi-VN"/>
            </a:br>
            <a:r>
              <a:rPr lang="en-US"/>
              <a:t>		</a:t>
            </a:r>
            <a:r>
              <a:rPr lang="vi-VN"/>
              <a:t>IoU = Diện tích phần GIAO /Diện tích phần HỢP</a:t>
            </a:r>
            <a:endParaRPr lang="en-US"/>
          </a:p>
          <a:p>
            <a:endParaRPr lang="en-US" b="0" i="0">
              <a:solidFill>
                <a:srgbClr val="000000"/>
              </a:solidFill>
              <a:effectLst/>
              <a:latin typeface="Arial" panose="020B0604020202020204" pitchFamily="34" charset="0"/>
            </a:endParaRPr>
          </a:p>
          <a:p>
            <a:r>
              <a:rPr lang="vi-VN">
                <a:solidFill>
                  <a:srgbClr val="000000"/>
                </a:solidFill>
                <a:latin typeface="Arial" panose="020B0604020202020204" pitchFamily="34" charset="0"/>
              </a:rPr>
              <a:t>IoU ≥</a:t>
            </a:r>
            <a:r>
              <a:rPr lang="en-US">
                <a:solidFill>
                  <a:srgbClr val="000000"/>
                </a:solidFill>
                <a:latin typeface="Arial" panose="020B0604020202020204" pitchFamily="34" charset="0"/>
              </a:rPr>
              <a:t> </a:t>
            </a:r>
            <a:r>
              <a:rPr lang="vi-VN">
                <a:solidFill>
                  <a:srgbClr val="000000"/>
                </a:solidFill>
                <a:latin typeface="Arial" panose="020B0604020202020204" pitchFamily="34" charset="0"/>
              </a:rPr>
              <a:t>0.5 được coi là có mức độ tương đồng cao.</a:t>
            </a:r>
            <a:endParaRPr lang="en-US">
              <a:solidFill>
                <a:srgbClr val="000000"/>
              </a:solidFill>
              <a:latin typeface="Arial" panose="020B0604020202020204" pitchFamily="34" charset="0"/>
            </a:endParaRPr>
          </a:p>
          <a:p>
            <a:endParaRPr lang="en-US">
              <a:solidFill>
                <a:srgbClr val="000000"/>
              </a:solidFill>
              <a:latin typeface="Arial" panose="020B0604020202020204" pitchFamily="34" charset="0"/>
            </a:endParaRPr>
          </a:p>
          <a:p>
            <a:endParaRPr lang="en-US">
              <a:solidFill>
                <a:srgbClr val="000000"/>
              </a:solidFill>
              <a:latin typeface="Arial" panose="020B0604020202020204" pitchFamily="34" charset="0"/>
            </a:endParaRPr>
          </a:p>
          <a:p>
            <a:r>
              <a:rPr lang="en-US">
                <a:solidFill>
                  <a:srgbClr val="000000"/>
                </a:solidFill>
                <a:latin typeface="Arial" panose="020B0604020202020204" pitchFamily="34" charset="0"/>
              </a:rPr>
              <a:t>Quay lại với bài toán tính toán độ chính xác, việc mô hình phát hiện ra box có IoU với nhãn vượt qua ngưỡng (do người thiết đặt) được gọi là nhận diện đúng.</a:t>
            </a:r>
          </a:p>
          <a:p>
            <a:endParaRPr lang="en-US">
              <a:solidFill>
                <a:srgbClr val="000000"/>
              </a:solidFill>
              <a:latin typeface="Arial" panose="020B0604020202020204" pitchFamily="34" charset="0"/>
            </a:endParaRPr>
          </a:p>
          <a:p>
            <a:endParaRPr lang="en-US" b="0" i="0">
              <a:solidFill>
                <a:srgbClr val="000000"/>
              </a:solidFill>
              <a:effectLst/>
              <a:latin typeface="Arial" panose="020B0604020202020204" pitchFamily="34" charset="0"/>
            </a:endParaRPr>
          </a:p>
          <a:p>
            <a:endParaRPr lang="en-US" b="0" i="0">
              <a:solidFill>
                <a:srgbClr val="000000"/>
              </a:solidFill>
              <a:effectLst/>
              <a:latin typeface="Arial" panose="020B0604020202020204" pitchFamily="34" charset="0"/>
            </a:endParaRPr>
          </a:p>
        </p:txBody>
      </p:sp>
      <p:pic>
        <p:nvPicPr>
          <p:cNvPr id="5" name="Picture 4">
            <a:extLst>
              <a:ext uri="{FF2B5EF4-FFF2-40B4-BE49-F238E27FC236}">
                <a16:creationId xmlns:a16="http://schemas.microsoft.com/office/drawing/2014/main" id="{CFA24B33-DE2B-E8F3-7A6D-6037EB7133DB}"/>
              </a:ext>
            </a:extLst>
          </p:cNvPr>
          <p:cNvPicPr>
            <a:picLocks noChangeAspect="1"/>
          </p:cNvPicPr>
          <p:nvPr/>
        </p:nvPicPr>
        <p:blipFill>
          <a:blip r:embed="rId2"/>
          <a:stretch>
            <a:fillRect/>
          </a:stretch>
        </p:blipFill>
        <p:spPr>
          <a:xfrm>
            <a:off x="8528931" y="1408379"/>
            <a:ext cx="2534004" cy="2676899"/>
          </a:xfrm>
          <a:prstGeom prst="rect">
            <a:avLst/>
          </a:prstGeom>
        </p:spPr>
      </p:pic>
      <p:pic>
        <p:nvPicPr>
          <p:cNvPr id="8" name="Picture 7">
            <a:extLst>
              <a:ext uri="{FF2B5EF4-FFF2-40B4-BE49-F238E27FC236}">
                <a16:creationId xmlns:a16="http://schemas.microsoft.com/office/drawing/2014/main" id="{AAF56C73-4C50-3E02-6402-07C5774BD864}"/>
              </a:ext>
            </a:extLst>
          </p:cNvPr>
          <p:cNvPicPr>
            <a:picLocks noChangeAspect="1"/>
          </p:cNvPicPr>
          <p:nvPr/>
        </p:nvPicPr>
        <p:blipFill>
          <a:blip r:embed="rId3"/>
          <a:stretch>
            <a:fillRect/>
          </a:stretch>
        </p:blipFill>
        <p:spPr>
          <a:xfrm>
            <a:off x="2778631" y="719710"/>
            <a:ext cx="5734850" cy="1857634"/>
          </a:xfrm>
          <a:prstGeom prst="rect">
            <a:avLst/>
          </a:prstGeom>
        </p:spPr>
      </p:pic>
    </p:spTree>
    <p:extLst>
      <p:ext uri="{BB962C8B-B14F-4D97-AF65-F5344CB8AC3E}">
        <p14:creationId xmlns:p14="http://schemas.microsoft.com/office/powerpoint/2010/main" val="93942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589560" y="856180"/>
            <a:ext cx="4560584" cy="1128068"/>
          </a:xfrm>
        </p:spPr>
        <p:txBody>
          <a:bodyPr vert="horz" lIns="91440" tIns="45720" rIns="91440" bIns="45720" rtlCol="0" anchor="ctr">
            <a:normAutofit/>
          </a:bodyPr>
          <a:lstStyle/>
          <a:p>
            <a:pPr algn="l"/>
            <a:r>
              <a:rPr lang="en-US" sz="4000"/>
              <a:t>Đánh giá mô hình</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7687AD-F965-F654-858C-6B34280E9061}"/>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a:t>Confusion matrix</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r>
              <a:rPr lang="en-US" sz="1700" b="0" i="0">
                <a:effectLst/>
              </a:rPr>
              <a:t>Cách tính sử dụng accuracy chỉ biết được bao nhiêu phần trăm lượng dữ liệu được phân loại đúng mà không chỉ ra được cụ thể mỗi loại được phân loại như thế nào, lớp nào được phân loại đúng nhiều nhất, và dữ liệu thuộc lớp nào thường bị phân loại nhầm vào lớp khác. Để có thể đánh giá được các giá trị này, ma trận gọi là </a:t>
            </a:r>
            <a:r>
              <a:rPr lang="en-US" sz="1700" b="0" i="1">
                <a:effectLst/>
              </a:rPr>
              <a:t>confusion matrix </a:t>
            </a:r>
            <a:r>
              <a:rPr lang="en-US" sz="1700" b="0">
                <a:effectLst/>
              </a:rPr>
              <a:t>được sử dụng.</a:t>
            </a:r>
            <a:br>
              <a:rPr lang="en-US" sz="1700" b="0">
                <a:effectLst/>
              </a:rPr>
            </a:br>
            <a:br>
              <a:rPr lang="en-US" sz="1700" b="0">
                <a:effectLst/>
              </a:rPr>
            </a:br>
            <a:r>
              <a:rPr lang="en-US" sz="1700" b="0" i="0">
                <a:effectLst/>
              </a:rPr>
              <a:t>Về cơ bản, confusion matrix thể hiện có bao nhiêu điểm dữ liệu </a:t>
            </a:r>
            <a:r>
              <a:rPr lang="en-US" sz="1700" b="0" i="1">
                <a:effectLst/>
              </a:rPr>
              <a:t>thực sự</a:t>
            </a:r>
            <a:r>
              <a:rPr lang="en-US" sz="1700" b="0" i="0">
                <a:effectLst/>
              </a:rPr>
              <a:t> thuộc vào một class, và được </a:t>
            </a:r>
            <a:r>
              <a:rPr lang="en-US" sz="1700" b="0" i="1">
                <a:effectLst/>
              </a:rPr>
              <a:t>dự đoán</a:t>
            </a:r>
            <a:r>
              <a:rPr lang="en-US" sz="1700" b="0" i="0">
                <a:effectLst/>
              </a:rPr>
              <a:t> là rơi vào một class.</a:t>
            </a:r>
            <a:endParaRPr lang="en-US" sz="1700" b="0">
              <a:effectLst/>
            </a:endParaRPr>
          </a:p>
          <a:p>
            <a:pPr indent="-228600">
              <a:lnSpc>
                <a:spcPct val="90000"/>
              </a:lnSpc>
              <a:spcAft>
                <a:spcPts val="600"/>
              </a:spcAft>
              <a:buFont typeface="Arial" panose="020B0604020202020204" pitchFamily="34" charset="0"/>
              <a:buChar char="•"/>
            </a:pPr>
            <a:endParaRPr lang="en-US" sz="1700" b="0" i="0">
              <a:effectLst/>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white diagram&#10;&#10;Description automatically generated">
            <a:extLst>
              <a:ext uri="{FF2B5EF4-FFF2-40B4-BE49-F238E27FC236}">
                <a16:creationId xmlns:a16="http://schemas.microsoft.com/office/drawing/2014/main" id="{477E293F-D822-DE07-73B7-1ABC5757A739}"/>
              </a:ext>
            </a:extLst>
          </p:cNvPr>
          <p:cNvPicPr>
            <a:picLocks noChangeAspect="1"/>
          </p:cNvPicPr>
          <p:nvPr/>
        </p:nvPicPr>
        <p:blipFill rotWithShape="1">
          <a:blip r:embed="rId2"/>
          <a:srcRect b="3893"/>
          <a:stretch/>
        </p:blipFill>
        <p:spPr>
          <a:xfrm>
            <a:off x="5977788" y="799352"/>
            <a:ext cx="5425410" cy="5259296"/>
          </a:xfrm>
          <a:prstGeom prst="rect">
            <a:avLst/>
          </a:prstGeom>
        </p:spPr>
      </p:pic>
    </p:spTree>
    <p:extLst>
      <p:ext uri="{BB962C8B-B14F-4D97-AF65-F5344CB8AC3E}">
        <p14:creationId xmlns:p14="http://schemas.microsoft.com/office/powerpoint/2010/main" val="2050455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793662" y="386930"/>
            <a:ext cx="10066122" cy="1298448"/>
          </a:xfrm>
        </p:spPr>
        <p:txBody>
          <a:bodyPr vert="horz" lIns="91440" tIns="45720" rIns="91440" bIns="45720" rtlCol="0" anchor="b">
            <a:normAutofit/>
          </a:bodyPr>
          <a:lstStyle/>
          <a:p>
            <a:pPr algn="l"/>
            <a:r>
              <a:rPr lang="en-US" sz="4800" kern="1200">
                <a:solidFill>
                  <a:schemeClr val="tx1"/>
                </a:solidFill>
                <a:latin typeface="+mj-lt"/>
                <a:ea typeface="+mj-ea"/>
                <a:cs typeface="+mj-cs"/>
              </a:rPr>
              <a:t>Đánh giá mô hình</a:t>
            </a:r>
          </a:p>
        </p:txBody>
      </p:sp>
      <p:sp>
        <p:nvSpPr>
          <p:cNvPr id="35"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7687AD-F965-F654-858C-6B34280E9061}"/>
              </a:ext>
            </a:extLst>
          </p:cNvPr>
          <p:cNvSpPr txBox="1"/>
          <p:nvPr/>
        </p:nvSpPr>
        <p:spPr>
          <a:xfrm>
            <a:off x="793661" y="2599509"/>
            <a:ext cx="4530898" cy="3639450"/>
          </a:xfrm>
          <a:prstGeom prst="rect">
            <a:avLst/>
          </a:prstGeom>
        </p:spPr>
        <p:txBody>
          <a:bodyPr vert="horz" lIns="91440" tIns="45720" rIns="91440" bIns="45720" rtlCol="0" anchor="ctr">
            <a:normAutofit lnSpcReduction="10000"/>
          </a:bodyPr>
          <a:lstStyle/>
          <a:p>
            <a:pPr algn="l"/>
            <a:r>
              <a:rPr lang="en-US" sz="1600" b="0" i="0">
                <a:solidFill>
                  <a:srgbClr val="000000"/>
                </a:solidFill>
                <a:effectLst/>
                <a:latin typeface="Arial" panose="020B0604020202020204" pitchFamily="34" charset="0"/>
              </a:rPr>
              <a:t>True/False Positive/Negative</a:t>
            </a:r>
          </a:p>
          <a:p>
            <a:pPr>
              <a:lnSpc>
                <a:spcPct val="90000"/>
              </a:lnSpc>
              <a:spcAft>
                <a:spcPts val="600"/>
              </a:spcAft>
            </a:pPr>
            <a:endParaRPr lang="en-US" sz="1700"/>
          </a:p>
          <a:p>
            <a:pPr indent="-228600">
              <a:lnSpc>
                <a:spcPct val="90000"/>
              </a:lnSpc>
              <a:spcAft>
                <a:spcPts val="600"/>
              </a:spcAft>
              <a:buFont typeface="Arial" panose="020B0604020202020204" pitchFamily="34" charset="0"/>
              <a:buChar char="•"/>
            </a:pPr>
            <a:r>
              <a:rPr lang="vi-VN" sz="1600" b="0" i="0">
                <a:solidFill>
                  <a:srgbClr val="000000"/>
                </a:solidFill>
                <a:effectLst/>
                <a:latin typeface="Arial" panose="020B0604020202020204" pitchFamily="34" charset="0"/>
              </a:rPr>
              <a:t>Cách đánh giá này thường được áp dụng cho các bài toán phân lớp có hai lớp dữ liệu. Cụ thể hơn, trong hai lớp dữ liệu này có một lớp </a:t>
            </a:r>
            <a:r>
              <a:rPr lang="vi-VN" sz="1600" b="0" i="1">
                <a:solidFill>
                  <a:srgbClr val="000000"/>
                </a:solidFill>
                <a:effectLst/>
                <a:latin typeface="Arial" panose="020B0604020202020204" pitchFamily="34" charset="0"/>
              </a:rPr>
              <a:t>nghiêm trọng</a:t>
            </a:r>
            <a:r>
              <a:rPr lang="vi-VN" sz="1600" b="0" i="0">
                <a:solidFill>
                  <a:srgbClr val="000000"/>
                </a:solidFill>
                <a:effectLst/>
                <a:latin typeface="Arial" panose="020B0604020202020204" pitchFamily="34" charset="0"/>
              </a:rPr>
              <a:t> hơn lớp kia và cần được dự đoán chính xác. Ví dụ, trong bài toán xác định có bệnh ung thư hay không thì việc không bị </a:t>
            </a:r>
            <a:r>
              <a:rPr lang="vi-VN" sz="1600" b="0" i="1">
                <a:solidFill>
                  <a:srgbClr val="000000"/>
                </a:solidFill>
                <a:effectLst/>
                <a:latin typeface="Arial" panose="020B0604020202020204" pitchFamily="34" charset="0"/>
              </a:rPr>
              <a:t>sót</a:t>
            </a:r>
            <a:r>
              <a:rPr lang="vi-VN" sz="1600" b="0" i="0">
                <a:solidFill>
                  <a:srgbClr val="000000"/>
                </a:solidFill>
                <a:effectLst/>
                <a:latin typeface="Arial" panose="020B0604020202020204" pitchFamily="34" charset="0"/>
              </a:rPr>
              <a:t> (miss) quan trọng hơn là việc chẩn đoán nhầm </a:t>
            </a:r>
            <a:r>
              <a:rPr lang="vi-VN" sz="1600" b="0" i="1">
                <a:solidFill>
                  <a:srgbClr val="000000"/>
                </a:solidFill>
                <a:effectLst/>
                <a:latin typeface="Arial" panose="020B0604020202020204" pitchFamily="34" charset="0"/>
              </a:rPr>
              <a:t>âm tính</a:t>
            </a:r>
            <a:r>
              <a:rPr lang="vi-VN" sz="1600" b="0" i="0">
                <a:solidFill>
                  <a:srgbClr val="000000"/>
                </a:solidFill>
                <a:effectLst/>
                <a:latin typeface="Arial" panose="020B0604020202020204" pitchFamily="34" charset="0"/>
              </a:rPr>
              <a:t> thành </a:t>
            </a:r>
            <a:r>
              <a:rPr lang="vi-VN" sz="1600" b="0" i="1">
                <a:solidFill>
                  <a:srgbClr val="000000"/>
                </a:solidFill>
                <a:effectLst/>
                <a:latin typeface="Arial" panose="020B0604020202020204" pitchFamily="34" charset="0"/>
              </a:rPr>
              <a:t>dương tính</a:t>
            </a:r>
            <a:r>
              <a:rPr lang="vi-VN" sz="1600" b="0" i="0">
                <a:solidFill>
                  <a:srgbClr val="000000"/>
                </a:solidFill>
                <a:effectLst/>
                <a:latin typeface="Arial" panose="020B0604020202020204" pitchFamily="34" charset="0"/>
              </a:rPr>
              <a:t>. Trong bài toán xác định có mìn dưới lòng đất hay không thì việc </a:t>
            </a:r>
            <a:r>
              <a:rPr lang="vi-VN" sz="1600" b="0" i="1">
                <a:solidFill>
                  <a:srgbClr val="000000"/>
                </a:solidFill>
                <a:effectLst/>
                <a:latin typeface="Arial" panose="020B0604020202020204" pitchFamily="34" charset="0"/>
              </a:rPr>
              <a:t>bỏ sót</a:t>
            </a:r>
            <a:r>
              <a:rPr lang="vi-VN" sz="1600" b="0" i="0">
                <a:solidFill>
                  <a:srgbClr val="000000"/>
                </a:solidFill>
                <a:effectLst/>
                <a:latin typeface="Arial" panose="020B0604020202020204" pitchFamily="34" charset="0"/>
              </a:rPr>
              <a:t> nghiêm trọng hơn việc </a:t>
            </a:r>
            <a:r>
              <a:rPr lang="vi-VN" sz="1600" b="0" i="1">
                <a:solidFill>
                  <a:srgbClr val="000000"/>
                </a:solidFill>
                <a:effectLst/>
                <a:latin typeface="Arial" panose="020B0604020202020204" pitchFamily="34" charset="0"/>
              </a:rPr>
              <a:t>báo động nhầm</a:t>
            </a:r>
            <a:r>
              <a:rPr lang="vi-VN" sz="1600" b="0" i="0">
                <a:solidFill>
                  <a:srgbClr val="000000"/>
                </a:solidFill>
                <a:effectLst/>
                <a:latin typeface="Arial" panose="020B0604020202020204" pitchFamily="34" charset="0"/>
              </a:rPr>
              <a:t> rất nhiều. Hay trong bài toán lọc email rác thì việc cho nhầm email quan trọng vào thùng rác nghiêm trọng hơn việc xác định một email rác là email thường.</a:t>
            </a:r>
            <a:endParaRPr lang="en-US" sz="1700" b="0" i="0">
              <a:effectLst/>
            </a:endParaRPr>
          </a:p>
        </p:txBody>
      </p:sp>
      <p:pic>
        <p:nvPicPr>
          <p:cNvPr id="5" name="Picture 4" descr="A screenshot of a computer screen&#10;&#10;Description automatically generated">
            <a:extLst>
              <a:ext uri="{FF2B5EF4-FFF2-40B4-BE49-F238E27FC236}">
                <a16:creationId xmlns:a16="http://schemas.microsoft.com/office/drawing/2014/main" id="{F2408D74-827C-33CD-84CD-081DDC5D9F4D}"/>
              </a:ext>
            </a:extLst>
          </p:cNvPr>
          <p:cNvPicPr>
            <a:picLocks noChangeAspect="1"/>
          </p:cNvPicPr>
          <p:nvPr/>
        </p:nvPicPr>
        <p:blipFill>
          <a:blip r:embed="rId2"/>
          <a:stretch>
            <a:fillRect/>
          </a:stretch>
        </p:blipFill>
        <p:spPr>
          <a:xfrm>
            <a:off x="5911532" y="3525547"/>
            <a:ext cx="5150277" cy="1631660"/>
          </a:xfrm>
          <a:prstGeom prst="rect">
            <a:avLst/>
          </a:prstGeom>
        </p:spPr>
      </p:pic>
      <p:sp>
        <p:nvSpPr>
          <p:cNvPr id="37"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872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793662" y="386930"/>
            <a:ext cx="10066122" cy="1298448"/>
          </a:xfrm>
        </p:spPr>
        <p:txBody>
          <a:bodyPr vert="horz" lIns="91440" tIns="45720" rIns="91440" bIns="45720" rtlCol="0" anchor="b">
            <a:normAutofit/>
          </a:bodyPr>
          <a:lstStyle/>
          <a:p>
            <a:pPr algn="l"/>
            <a:r>
              <a:rPr lang="en-US" sz="4800" kern="1200">
                <a:solidFill>
                  <a:schemeClr val="tx1"/>
                </a:solidFill>
                <a:latin typeface="+mj-lt"/>
                <a:ea typeface="+mj-ea"/>
                <a:cs typeface="+mj-cs"/>
              </a:rPr>
              <a:t>Đánh giá mô hình</a:t>
            </a:r>
          </a:p>
        </p:txBody>
      </p:sp>
      <p:sp>
        <p:nvSpPr>
          <p:cNvPr id="35"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7687AD-F965-F654-858C-6B34280E9061}"/>
              </a:ext>
            </a:extLst>
          </p:cNvPr>
          <p:cNvSpPr txBox="1"/>
          <p:nvPr/>
        </p:nvSpPr>
        <p:spPr>
          <a:xfrm>
            <a:off x="793661" y="2599509"/>
            <a:ext cx="4530898" cy="3639450"/>
          </a:xfrm>
          <a:prstGeom prst="rect">
            <a:avLst/>
          </a:prstGeom>
        </p:spPr>
        <p:txBody>
          <a:bodyPr vert="horz" lIns="91440" tIns="45720" rIns="91440" bIns="45720" rtlCol="0" anchor="ctr">
            <a:normAutofit lnSpcReduction="10000"/>
          </a:bodyPr>
          <a:lstStyle/>
          <a:p>
            <a:r>
              <a:rPr lang="en-US" sz="1600" b="0" i="0">
                <a:solidFill>
                  <a:srgbClr val="000000"/>
                </a:solidFill>
                <a:effectLst/>
                <a:latin typeface="Arial" panose="020B0604020202020204" pitchFamily="34" charset="0"/>
              </a:rPr>
              <a:t>Precision và Recall:</a:t>
            </a:r>
          </a:p>
          <a:p>
            <a:endParaRPr lang="en-US" sz="1600" b="0" i="0">
              <a:solidFill>
                <a:srgbClr val="000000"/>
              </a:solidFill>
              <a:effectLst/>
              <a:latin typeface="Arial" panose="020B0604020202020204" pitchFamily="34" charset="0"/>
            </a:endParaRPr>
          </a:p>
          <a:p>
            <a:pPr algn="l"/>
            <a:r>
              <a:rPr lang="vi-VN" sz="1600" b="0" i="0">
                <a:solidFill>
                  <a:srgbClr val="000000"/>
                </a:solidFill>
                <a:effectLst/>
                <a:latin typeface="Arial" panose="020B0604020202020204" pitchFamily="34" charset="0"/>
              </a:rPr>
              <a:t>Với một cách xác định một lớp là </a:t>
            </a:r>
            <a:r>
              <a:rPr lang="vi-VN" sz="1600" b="0" i="1">
                <a:solidFill>
                  <a:srgbClr val="000000"/>
                </a:solidFill>
                <a:effectLst/>
                <a:latin typeface="Arial" panose="020B0604020202020204" pitchFamily="34" charset="0"/>
              </a:rPr>
              <a:t>positive</a:t>
            </a:r>
            <a:r>
              <a:rPr lang="vi-VN" sz="1600" b="0" i="0">
                <a:solidFill>
                  <a:srgbClr val="000000"/>
                </a:solidFill>
                <a:effectLst/>
                <a:latin typeface="Arial" panose="020B0604020202020204" pitchFamily="34" charset="0"/>
              </a:rPr>
              <a:t>, </a:t>
            </a:r>
            <a:r>
              <a:rPr lang="vi-VN" sz="1600" b="1" i="0">
                <a:solidFill>
                  <a:srgbClr val="000000"/>
                </a:solidFill>
                <a:effectLst/>
                <a:latin typeface="Arial" panose="020B0604020202020204" pitchFamily="34" charset="0"/>
              </a:rPr>
              <a:t>Precision</a:t>
            </a:r>
            <a:r>
              <a:rPr lang="vi-VN" sz="1600" b="0" i="0">
                <a:solidFill>
                  <a:srgbClr val="000000"/>
                </a:solidFill>
                <a:effectLst/>
                <a:latin typeface="Arial" panose="020B0604020202020204" pitchFamily="34" charset="0"/>
              </a:rPr>
              <a:t> được định nghĩa là tỉ lệ số điểm </a:t>
            </a:r>
            <a:r>
              <a:rPr lang="vi-VN" sz="1600" b="1" i="0">
                <a:solidFill>
                  <a:srgbClr val="000000"/>
                </a:solidFill>
                <a:effectLst/>
                <a:latin typeface="Arial" panose="020B0604020202020204" pitchFamily="34" charset="0"/>
              </a:rPr>
              <a:t>true positive</a:t>
            </a:r>
            <a:r>
              <a:rPr lang="vi-VN" sz="1600" b="0" i="0">
                <a:solidFill>
                  <a:srgbClr val="000000"/>
                </a:solidFill>
                <a:effectLst/>
                <a:latin typeface="Arial" panose="020B0604020202020204" pitchFamily="34" charset="0"/>
              </a:rPr>
              <a:t> trong số những điểm </a:t>
            </a:r>
            <a:r>
              <a:rPr lang="vi-VN" sz="1600" b="1" i="0">
                <a:solidFill>
                  <a:srgbClr val="000000"/>
                </a:solidFill>
                <a:effectLst/>
                <a:latin typeface="Arial" panose="020B0604020202020204" pitchFamily="34" charset="0"/>
              </a:rPr>
              <a:t>được phân loại là </a:t>
            </a:r>
            <a:r>
              <a:rPr lang="vi-VN" sz="1600" b="1" i="1">
                <a:solidFill>
                  <a:srgbClr val="000000"/>
                </a:solidFill>
                <a:effectLst/>
                <a:latin typeface="Arial" panose="020B0604020202020204" pitchFamily="34" charset="0"/>
              </a:rPr>
              <a:t>positive</a:t>
            </a:r>
            <a:r>
              <a:rPr lang="vi-VN" sz="1600" b="0" i="0">
                <a:solidFill>
                  <a:srgbClr val="000000"/>
                </a:solidFill>
                <a:effectLst/>
                <a:latin typeface="Arial" panose="020B0604020202020204" pitchFamily="34" charset="0"/>
              </a:rPr>
              <a:t> (TP + FP).</a:t>
            </a:r>
            <a:endParaRPr lang="en-US" sz="1600" b="0" i="0">
              <a:solidFill>
                <a:srgbClr val="000000"/>
              </a:solidFill>
              <a:effectLst/>
              <a:latin typeface="Arial" panose="020B0604020202020204" pitchFamily="34" charset="0"/>
            </a:endParaRPr>
          </a:p>
          <a:p>
            <a:pPr algn="l"/>
            <a:endParaRPr lang="en-US" sz="1600">
              <a:solidFill>
                <a:srgbClr val="000000"/>
              </a:solidFill>
              <a:latin typeface="Arial" panose="020B0604020202020204" pitchFamily="34" charset="0"/>
            </a:endParaRPr>
          </a:p>
          <a:p>
            <a:pPr algn="l"/>
            <a:r>
              <a:rPr lang="vi-VN" sz="1600" b="1" i="0">
                <a:solidFill>
                  <a:srgbClr val="000000"/>
                </a:solidFill>
                <a:effectLst/>
                <a:latin typeface="Arial" panose="020B0604020202020204" pitchFamily="34" charset="0"/>
              </a:rPr>
              <a:t>Recall</a:t>
            </a:r>
            <a:r>
              <a:rPr lang="vi-VN" sz="1600" b="0" i="0">
                <a:solidFill>
                  <a:srgbClr val="000000"/>
                </a:solidFill>
                <a:effectLst/>
                <a:latin typeface="Arial" panose="020B0604020202020204" pitchFamily="34" charset="0"/>
              </a:rPr>
              <a:t> được định nghĩa là tỉ lệ số điểm </a:t>
            </a:r>
            <a:r>
              <a:rPr lang="vi-VN" sz="1600" b="1" i="0">
                <a:solidFill>
                  <a:srgbClr val="000000"/>
                </a:solidFill>
                <a:effectLst/>
                <a:latin typeface="Arial" panose="020B0604020202020204" pitchFamily="34" charset="0"/>
              </a:rPr>
              <a:t>true positive</a:t>
            </a:r>
            <a:r>
              <a:rPr lang="vi-VN" sz="1600" b="0" i="0">
                <a:solidFill>
                  <a:srgbClr val="000000"/>
                </a:solidFill>
                <a:effectLst/>
                <a:latin typeface="Arial" panose="020B0604020202020204" pitchFamily="34" charset="0"/>
              </a:rPr>
              <a:t> trong số những điểm </a:t>
            </a:r>
            <a:r>
              <a:rPr lang="vi-VN" sz="1600" b="1" i="0">
                <a:solidFill>
                  <a:srgbClr val="000000"/>
                </a:solidFill>
                <a:effectLst/>
                <a:latin typeface="Arial" panose="020B0604020202020204" pitchFamily="34" charset="0"/>
              </a:rPr>
              <a:t>thực sự là </a:t>
            </a:r>
            <a:r>
              <a:rPr lang="vi-VN" sz="1600" b="1" i="1">
                <a:solidFill>
                  <a:srgbClr val="000000"/>
                </a:solidFill>
                <a:effectLst/>
                <a:latin typeface="Arial" panose="020B0604020202020204" pitchFamily="34" charset="0"/>
              </a:rPr>
              <a:t>positive</a:t>
            </a:r>
            <a:r>
              <a:rPr lang="vi-VN" sz="1600" b="0" i="0">
                <a:solidFill>
                  <a:srgbClr val="000000"/>
                </a:solidFill>
                <a:effectLst/>
                <a:latin typeface="Arial" panose="020B0604020202020204" pitchFamily="34" charset="0"/>
              </a:rPr>
              <a:t> (TP + FN).</a:t>
            </a:r>
            <a:endParaRPr lang="en-US" sz="1600" b="0" i="0">
              <a:solidFill>
                <a:srgbClr val="000000"/>
              </a:solidFill>
              <a:effectLst/>
              <a:latin typeface="Arial" panose="020B0604020202020204" pitchFamily="34" charset="0"/>
            </a:endParaRPr>
          </a:p>
          <a:p>
            <a:pPr algn="l"/>
            <a:endParaRPr lang="en-US" sz="1600">
              <a:solidFill>
                <a:srgbClr val="000000"/>
              </a:solidFill>
              <a:latin typeface="Arial" panose="020B0604020202020204" pitchFamily="34" charset="0"/>
            </a:endParaRPr>
          </a:p>
          <a:p>
            <a:pPr algn="l"/>
            <a:r>
              <a:rPr lang="en-US" sz="1600" b="0" i="0">
                <a:solidFill>
                  <a:srgbClr val="000000"/>
                </a:solidFill>
                <a:effectLst/>
                <a:latin typeface="Arial" panose="020B0604020202020204" pitchFamily="34" charset="0"/>
              </a:rPr>
              <a:t>-&gt; </a:t>
            </a:r>
            <a:r>
              <a:rPr lang="vi-VN" sz="1600" b="0" i="0">
                <a:solidFill>
                  <a:srgbClr val="000000"/>
                </a:solidFill>
                <a:effectLst/>
                <a:latin typeface="Arial" panose="020B0604020202020204" pitchFamily="34" charset="0"/>
              </a:rPr>
              <a:t>Precision cao đồng nghĩa với việc độ chính xác của các điểm tìm được là cao. Recall cao đồng nghĩa với việc True Positive Rate cao, tức tỉ lệ bỏ sót các điểm thực sự </a:t>
            </a:r>
            <a:r>
              <a:rPr lang="vi-VN" sz="1600" b="0" i="1">
                <a:solidFill>
                  <a:srgbClr val="000000"/>
                </a:solidFill>
                <a:effectLst/>
                <a:latin typeface="Arial" panose="020B0604020202020204" pitchFamily="34" charset="0"/>
              </a:rPr>
              <a:t>positive</a:t>
            </a:r>
            <a:r>
              <a:rPr lang="vi-VN" sz="1600" b="0" i="0">
                <a:solidFill>
                  <a:srgbClr val="000000"/>
                </a:solidFill>
                <a:effectLst/>
                <a:latin typeface="Arial" panose="020B0604020202020204" pitchFamily="34" charset="0"/>
              </a:rPr>
              <a:t> là thấp.</a:t>
            </a:r>
            <a:endParaRPr lang="en-US" sz="1600" b="0" i="0">
              <a:solidFill>
                <a:srgbClr val="000000"/>
              </a:solidFill>
              <a:effectLst/>
              <a:latin typeface="Arial" panose="020B0604020202020204" pitchFamily="34" charset="0"/>
            </a:endParaRPr>
          </a:p>
        </p:txBody>
      </p:sp>
      <p:sp>
        <p:nvSpPr>
          <p:cNvPr id="37" name="Rectangle 3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860CCBD-A27B-F646-A42B-2C17674A5495}"/>
              </a:ext>
            </a:extLst>
          </p:cNvPr>
          <p:cNvPicPr>
            <a:picLocks noChangeAspect="1"/>
          </p:cNvPicPr>
          <p:nvPr/>
        </p:nvPicPr>
        <p:blipFill>
          <a:blip r:embed="rId2"/>
          <a:stretch>
            <a:fillRect/>
          </a:stretch>
        </p:blipFill>
        <p:spPr>
          <a:xfrm>
            <a:off x="5691681" y="2780068"/>
            <a:ext cx="5080103" cy="3061398"/>
          </a:xfrm>
          <a:prstGeom prst="rect">
            <a:avLst/>
          </a:prstGeom>
        </p:spPr>
      </p:pic>
    </p:spTree>
    <p:extLst>
      <p:ext uri="{BB962C8B-B14F-4D97-AF65-F5344CB8AC3E}">
        <p14:creationId xmlns:p14="http://schemas.microsoft.com/office/powerpoint/2010/main" val="20991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793662" y="386930"/>
            <a:ext cx="10066122" cy="1298448"/>
          </a:xfrm>
        </p:spPr>
        <p:txBody>
          <a:bodyPr vert="horz" lIns="91440" tIns="45720" rIns="91440" bIns="45720" rtlCol="0" anchor="b">
            <a:normAutofit/>
          </a:bodyPr>
          <a:lstStyle/>
          <a:p>
            <a:pPr algn="l"/>
            <a:r>
              <a:rPr lang="en-US" sz="4800"/>
              <a:t>Đánh giá mô hình</a:t>
            </a:r>
          </a:p>
        </p:txBody>
      </p:sp>
      <p:sp>
        <p:nvSpPr>
          <p:cNvPr id="44" name="Rectangle 4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7687AD-F965-F654-858C-6B34280E9061}"/>
              </a:ext>
            </a:extLst>
          </p:cNvPr>
          <p:cNvSpPr txBox="1"/>
          <p:nvPr/>
        </p:nvSpPr>
        <p:spPr>
          <a:xfrm>
            <a:off x="793661" y="2599509"/>
            <a:ext cx="4958534" cy="3598990"/>
          </a:xfrm>
          <a:prstGeom prst="rect">
            <a:avLst/>
          </a:prstGeom>
        </p:spPr>
        <p:txBody>
          <a:bodyPr vert="horz" lIns="91440" tIns="45720" rIns="91440" bIns="45720" rtlCol="0" anchor="ctr">
            <a:normAutofit/>
          </a:bodyPr>
          <a:lstStyle/>
          <a:p>
            <a:pPr>
              <a:lnSpc>
                <a:spcPct val="90000"/>
              </a:lnSpc>
              <a:spcAft>
                <a:spcPts val="600"/>
              </a:spcAft>
            </a:pPr>
            <a:r>
              <a:rPr lang="en-US" sz="2000" b="0" i="0">
                <a:effectLst/>
              </a:rPr>
              <a:t>mAP</a:t>
            </a:r>
          </a:p>
          <a:p>
            <a:pPr indent="-228600">
              <a:lnSpc>
                <a:spcPct val="90000"/>
              </a:lnSpc>
              <a:spcAft>
                <a:spcPts val="600"/>
              </a:spcAft>
              <a:buFont typeface="Arial" panose="020B0604020202020204" pitchFamily="34" charset="0"/>
              <a:buChar char="•"/>
            </a:pPr>
            <a:r>
              <a:rPr lang="en-US" sz="2000" b="0" i="0">
                <a:effectLst/>
              </a:rPr>
              <a:t>Khi thay đổi ngưỡng ioU, các thông số đánh giá (Precision, Recall) sẽ thay đổi. Giả sử, tăng ngưỡng IoU -&gt; độ tin cậy tăng, độ nhạy giảm.</a:t>
            </a:r>
          </a:p>
          <a:p>
            <a:pPr indent="-228600">
              <a:lnSpc>
                <a:spcPct val="90000"/>
              </a:lnSpc>
              <a:spcAft>
                <a:spcPts val="600"/>
              </a:spcAft>
              <a:buFont typeface="Arial" panose="020B0604020202020204" pitchFamily="34" charset="0"/>
              <a:buChar char="•"/>
            </a:pPr>
            <a:r>
              <a:rPr lang="en-US" sz="2000"/>
              <a:t>Với mỗi ngưỡng IoU, thống kê lại Precision và Recall, từ đó được một đồ thị Presision Recall Curve</a:t>
            </a:r>
            <a:r>
              <a:rPr lang="en-US" sz="2000" b="0" i="0">
                <a:effectLst/>
              </a:rPr>
              <a:t> </a:t>
            </a:r>
          </a:p>
          <a:p>
            <a:pPr indent="-228600">
              <a:lnSpc>
                <a:spcPct val="90000"/>
              </a:lnSpc>
              <a:spcAft>
                <a:spcPts val="600"/>
              </a:spcAft>
              <a:buFont typeface="Arial" panose="020B0604020202020204" pitchFamily="34" charset="0"/>
              <a:buChar char="•"/>
            </a:pPr>
            <a:r>
              <a:rPr lang="en-US" sz="2000"/>
              <a:t>AP được gọi là diện tích phía dưới đường cong PRC</a:t>
            </a:r>
          </a:p>
          <a:p>
            <a:pPr>
              <a:lnSpc>
                <a:spcPct val="90000"/>
              </a:lnSpc>
              <a:spcAft>
                <a:spcPts val="600"/>
              </a:spcAft>
            </a:pPr>
            <a:r>
              <a:rPr lang="en-US" sz="2000"/>
              <a:t>-&gt; mAP là Mean Average Precision – Giá trị trung bình cộng của diện tích tất cả các lớp </a:t>
            </a:r>
          </a:p>
        </p:txBody>
      </p:sp>
      <p:pic>
        <p:nvPicPr>
          <p:cNvPr id="5" name="Picture 4" descr="A screen shot of a graph&#10;&#10;Description automatically generated">
            <a:extLst>
              <a:ext uri="{FF2B5EF4-FFF2-40B4-BE49-F238E27FC236}">
                <a16:creationId xmlns:a16="http://schemas.microsoft.com/office/drawing/2014/main" id="{E913B7A7-8E6A-D33B-DC4E-00A3CF7FA17D}"/>
              </a:ext>
            </a:extLst>
          </p:cNvPr>
          <p:cNvPicPr>
            <a:picLocks noChangeAspect="1"/>
          </p:cNvPicPr>
          <p:nvPr/>
        </p:nvPicPr>
        <p:blipFill rotWithShape="1">
          <a:blip r:embed="rId2"/>
          <a:srcRect l="9176" r="3" b="3"/>
          <a:stretch/>
        </p:blipFill>
        <p:spPr>
          <a:xfrm>
            <a:off x="5911532" y="2484255"/>
            <a:ext cx="5150277" cy="3714244"/>
          </a:xfrm>
          <a:prstGeom prst="rect">
            <a:avLst/>
          </a:prstGeom>
        </p:spPr>
      </p:pic>
      <p:sp>
        <p:nvSpPr>
          <p:cNvPr id="48" name="Rectangle 4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093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1198181" y="560881"/>
            <a:ext cx="9795638" cy="1114380"/>
          </a:xfrm>
        </p:spPr>
        <p:txBody>
          <a:bodyPr vert="horz" lIns="91440" tIns="45720" rIns="91440" bIns="45720" rtlCol="0">
            <a:normAutofit/>
          </a:bodyPr>
          <a:lstStyle/>
          <a:p>
            <a:r>
              <a:rPr lang="en-US" sz="5200"/>
              <a:t>Export model</a:t>
            </a:r>
          </a:p>
        </p:txBody>
      </p:sp>
      <p:pic>
        <p:nvPicPr>
          <p:cNvPr id="8" name="Picture 7" descr="A screenshot of a computer&#10;&#10;Description automatically generated">
            <a:extLst>
              <a:ext uri="{FF2B5EF4-FFF2-40B4-BE49-F238E27FC236}">
                <a16:creationId xmlns:a16="http://schemas.microsoft.com/office/drawing/2014/main" id="{7EB96741-B0AD-172C-92E1-AB08AEA7789D}"/>
              </a:ext>
            </a:extLst>
          </p:cNvPr>
          <p:cNvPicPr>
            <a:picLocks noChangeAspect="1"/>
          </p:cNvPicPr>
          <p:nvPr/>
        </p:nvPicPr>
        <p:blipFill>
          <a:blip r:embed="rId2"/>
          <a:stretch>
            <a:fillRect/>
          </a:stretch>
        </p:blipFill>
        <p:spPr>
          <a:xfrm>
            <a:off x="6341839" y="1908964"/>
            <a:ext cx="5485194" cy="4388155"/>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F4F0A2D9-430F-0FA9-E324-3482EC2F7EBA}"/>
              </a:ext>
            </a:extLst>
          </p:cNvPr>
          <p:cNvPicPr>
            <a:picLocks noChangeAspect="1"/>
          </p:cNvPicPr>
          <p:nvPr/>
        </p:nvPicPr>
        <p:blipFill>
          <a:blip r:embed="rId3"/>
          <a:stretch>
            <a:fillRect/>
          </a:stretch>
        </p:blipFill>
        <p:spPr>
          <a:xfrm>
            <a:off x="256789" y="1908964"/>
            <a:ext cx="5828261" cy="2258450"/>
          </a:xfrm>
          <a:prstGeom prst="rect">
            <a:avLst/>
          </a:prstGeom>
        </p:spPr>
      </p:pic>
      <p:sp>
        <p:nvSpPr>
          <p:cNvPr id="4" name="TextBox 3">
            <a:extLst>
              <a:ext uri="{FF2B5EF4-FFF2-40B4-BE49-F238E27FC236}">
                <a16:creationId xmlns:a16="http://schemas.microsoft.com/office/drawing/2014/main" id="{DC7687AD-F965-F654-858C-6B34280E9061}"/>
              </a:ext>
            </a:extLst>
          </p:cNvPr>
          <p:cNvSpPr txBox="1"/>
          <p:nvPr/>
        </p:nvSpPr>
        <p:spPr>
          <a:xfrm>
            <a:off x="793661" y="2599509"/>
            <a:ext cx="4958534" cy="3598990"/>
          </a:xfrm>
          <a:prstGeom prst="rect">
            <a:avLst/>
          </a:prstGeom>
        </p:spPr>
        <p:txBody>
          <a:bodyPr vert="horz" lIns="91440" tIns="45720" rIns="91440" bIns="45720" rtlCol="0" anchor="ctr">
            <a:normAutofit/>
          </a:bodyPr>
          <a:lstStyle/>
          <a:p>
            <a:pPr>
              <a:lnSpc>
                <a:spcPct val="90000"/>
              </a:lnSpc>
              <a:spcAft>
                <a:spcPts val="600"/>
              </a:spcAft>
            </a:pPr>
            <a:endParaRPr lang="en-US" sz="2000"/>
          </a:p>
        </p:txBody>
      </p:sp>
      <p:pic>
        <p:nvPicPr>
          <p:cNvPr id="10" name="Picture 9">
            <a:extLst>
              <a:ext uri="{FF2B5EF4-FFF2-40B4-BE49-F238E27FC236}">
                <a16:creationId xmlns:a16="http://schemas.microsoft.com/office/drawing/2014/main" id="{3CF3A9BD-C5EB-39DC-2256-7FB61620B208}"/>
              </a:ext>
            </a:extLst>
          </p:cNvPr>
          <p:cNvPicPr>
            <a:picLocks noChangeAspect="1"/>
          </p:cNvPicPr>
          <p:nvPr/>
        </p:nvPicPr>
        <p:blipFill>
          <a:blip r:embed="rId4"/>
          <a:stretch>
            <a:fillRect/>
          </a:stretch>
        </p:blipFill>
        <p:spPr>
          <a:xfrm>
            <a:off x="708363" y="4507201"/>
            <a:ext cx="4925112" cy="1448002"/>
          </a:xfrm>
          <a:prstGeom prst="rect">
            <a:avLst/>
          </a:prstGeom>
        </p:spPr>
      </p:pic>
    </p:spTree>
    <p:extLst>
      <p:ext uri="{BB962C8B-B14F-4D97-AF65-F5344CB8AC3E}">
        <p14:creationId xmlns:p14="http://schemas.microsoft.com/office/powerpoint/2010/main" val="38627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Overview</a:t>
            </a:r>
          </a:p>
        </p:txBody>
      </p:sp>
      <p:pic>
        <p:nvPicPr>
          <p:cNvPr id="5" name="Picture 4" descr="A close-up of a circuit board&#10;&#10;Description automatically generated">
            <a:extLst>
              <a:ext uri="{FF2B5EF4-FFF2-40B4-BE49-F238E27FC236}">
                <a16:creationId xmlns:a16="http://schemas.microsoft.com/office/drawing/2014/main" id="{DE1577E2-8191-2BFB-85C5-A30FD9213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900" y="1495425"/>
            <a:ext cx="5156200" cy="3867150"/>
          </a:xfrm>
          <a:prstGeom prst="rect">
            <a:avLst/>
          </a:prstGeom>
        </p:spPr>
      </p:pic>
    </p:spTree>
    <p:extLst>
      <p:ext uri="{BB962C8B-B14F-4D97-AF65-F5344CB8AC3E}">
        <p14:creationId xmlns:p14="http://schemas.microsoft.com/office/powerpoint/2010/main" val="1110696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algn="l"/>
            <a:r>
              <a:rPr lang="en-US" sz="5400"/>
              <a:t>Export model</a:t>
            </a:r>
          </a:p>
        </p:txBody>
      </p:sp>
      <p:grpSp>
        <p:nvGrpSpPr>
          <p:cNvPr id="60" name="Group 5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61" name="Rectangle 6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CB41F8E8-0D64-D59B-1D3B-503DC54CE489}"/>
              </a:ext>
            </a:extLst>
          </p:cNvPr>
          <p:cNvPicPr>
            <a:picLocks noChangeAspect="1"/>
          </p:cNvPicPr>
          <p:nvPr/>
        </p:nvPicPr>
        <p:blipFill>
          <a:blip r:embed="rId2"/>
          <a:stretch>
            <a:fillRect/>
          </a:stretch>
        </p:blipFill>
        <p:spPr>
          <a:xfrm>
            <a:off x="5922492" y="1399743"/>
            <a:ext cx="5536001" cy="3999760"/>
          </a:xfrm>
          <a:prstGeom prst="rect">
            <a:avLst/>
          </a:prstGeom>
        </p:spPr>
      </p:pic>
      <p:sp>
        <p:nvSpPr>
          <p:cNvPr id="4" name="TextBox 3">
            <a:extLst>
              <a:ext uri="{FF2B5EF4-FFF2-40B4-BE49-F238E27FC236}">
                <a16:creationId xmlns:a16="http://schemas.microsoft.com/office/drawing/2014/main" id="{DC7687AD-F965-F654-858C-6B34280E9061}"/>
              </a:ext>
            </a:extLst>
          </p:cNvPr>
          <p:cNvSpPr txBox="1"/>
          <p:nvPr/>
        </p:nvSpPr>
        <p:spPr>
          <a:xfrm>
            <a:off x="793661" y="2599509"/>
            <a:ext cx="4958534" cy="3598990"/>
          </a:xfrm>
          <a:prstGeom prst="rect">
            <a:avLst/>
          </a:prstGeom>
        </p:spPr>
        <p:txBody>
          <a:bodyPr vert="horz" lIns="91440" tIns="45720" rIns="91440" bIns="45720" rtlCol="0" anchor="ctr">
            <a:normAutofit/>
          </a:bodyPr>
          <a:lstStyle/>
          <a:p>
            <a:pPr>
              <a:lnSpc>
                <a:spcPct val="90000"/>
              </a:lnSpc>
              <a:spcAft>
                <a:spcPts val="600"/>
              </a:spcAft>
            </a:pPr>
            <a:endParaRPr lang="en-US" sz="2000"/>
          </a:p>
        </p:txBody>
      </p:sp>
    </p:spTree>
    <p:extLst>
      <p:ext uri="{BB962C8B-B14F-4D97-AF65-F5344CB8AC3E}">
        <p14:creationId xmlns:p14="http://schemas.microsoft.com/office/powerpoint/2010/main" val="286954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51933" y="377296"/>
            <a:ext cx="9144000" cy="477837"/>
          </a:xfrm>
        </p:spPr>
        <p:txBody>
          <a:bodyPr>
            <a:normAutofit fontScale="90000"/>
          </a:bodyPr>
          <a:lstStyle/>
          <a:p>
            <a:pPr algn="l"/>
            <a:r>
              <a:rPr lang="en-US" sz="3200"/>
              <a:t>Overview</a:t>
            </a:r>
          </a:p>
        </p:txBody>
      </p:sp>
      <p:pic>
        <p:nvPicPr>
          <p:cNvPr id="5" name="Picture 4" descr="A close-up of a circuit board&#10;&#10;Description automatically generated">
            <a:extLst>
              <a:ext uri="{FF2B5EF4-FFF2-40B4-BE49-F238E27FC236}">
                <a16:creationId xmlns:a16="http://schemas.microsoft.com/office/drawing/2014/main" id="{DE1577E2-8191-2BFB-85C5-A30FD9213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33" y="1495425"/>
            <a:ext cx="2940957" cy="2205718"/>
          </a:xfrm>
          <a:prstGeom prst="rect">
            <a:avLst/>
          </a:prstGeom>
        </p:spPr>
      </p:pic>
      <p:pic>
        <p:nvPicPr>
          <p:cNvPr id="4" name="Picture 3">
            <a:extLst>
              <a:ext uri="{FF2B5EF4-FFF2-40B4-BE49-F238E27FC236}">
                <a16:creationId xmlns:a16="http://schemas.microsoft.com/office/drawing/2014/main" id="{158BC7BF-AF16-B1D7-5F99-FBC2214EB2A4}"/>
              </a:ext>
            </a:extLst>
          </p:cNvPr>
          <p:cNvPicPr>
            <a:picLocks noChangeAspect="1"/>
          </p:cNvPicPr>
          <p:nvPr/>
        </p:nvPicPr>
        <p:blipFill>
          <a:blip r:embed="rId3"/>
          <a:stretch>
            <a:fillRect/>
          </a:stretch>
        </p:blipFill>
        <p:spPr>
          <a:xfrm>
            <a:off x="4424879" y="1244210"/>
            <a:ext cx="6465075" cy="2708148"/>
          </a:xfrm>
          <a:prstGeom prst="rect">
            <a:avLst/>
          </a:prstGeom>
        </p:spPr>
      </p:pic>
      <p:pic>
        <p:nvPicPr>
          <p:cNvPr id="7" name="Picture 6">
            <a:extLst>
              <a:ext uri="{FF2B5EF4-FFF2-40B4-BE49-F238E27FC236}">
                <a16:creationId xmlns:a16="http://schemas.microsoft.com/office/drawing/2014/main" id="{1E8DDBE1-7354-843C-AEC4-CBCE6CBE609C}"/>
              </a:ext>
            </a:extLst>
          </p:cNvPr>
          <p:cNvPicPr>
            <a:picLocks noChangeAspect="1"/>
          </p:cNvPicPr>
          <p:nvPr/>
        </p:nvPicPr>
        <p:blipFill>
          <a:blip r:embed="rId4"/>
          <a:stretch>
            <a:fillRect/>
          </a:stretch>
        </p:blipFill>
        <p:spPr>
          <a:xfrm>
            <a:off x="407506" y="4713858"/>
            <a:ext cx="4880112" cy="1117378"/>
          </a:xfrm>
          <a:prstGeom prst="rect">
            <a:avLst/>
          </a:prstGeom>
        </p:spPr>
      </p:pic>
      <p:pic>
        <p:nvPicPr>
          <p:cNvPr id="9" name="Picture 8">
            <a:extLst>
              <a:ext uri="{FF2B5EF4-FFF2-40B4-BE49-F238E27FC236}">
                <a16:creationId xmlns:a16="http://schemas.microsoft.com/office/drawing/2014/main" id="{801ED2D5-4E06-59DB-59F8-B2CC326CC491}"/>
              </a:ext>
            </a:extLst>
          </p:cNvPr>
          <p:cNvPicPr>
            <a:picLocks noChangeAspect="1"/>
          </p:cNvPicPr>
          <p:nvPr/>
        </p:nvPicPr>
        <p:blipFill>
          <a:blip r:embed="rId5"/>
          <a:stretch>
            <a:fillRect/>
          </a:stretch>
        </p:blipFill>
        <p:spPr>
          <a:xfrm>
            <a:off x="5707660" y="4194313"/>
            <a:ext cx="6221888" cy="2214570"/>
          </a:xfrm>
          <a:prstGeom prst="rect">
            <a:avLst/>
          </a:prstGeom>
        </p:spPr>
      </p:pic>
    </p:spTree>
    <p:extLst>
      <p:ext uri="{BB962C8B-B14F-4D97-AF65-F5344CB8AC3E}">
        <p14:creationId xmlns:p14="http://schemas.microsoft.com/office/powerpoint/2010/main" val="128911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400" kern="1200">
                <a:solidFill>
                  <a:schemeClr val="tx1"/>
                </a:solidFill>
                <a:latin typeface="+mj-lt"/>
                <a:ea typeface="+mj-ea"/>
                <a:cs typeface="+mj-cs"/>
              </a:rPr>
              <a:t>Training</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BEC86D-B484-AE6D-353B-F868A0983CD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a:t>YOLOv8 là một mô hình được phát triển dựa trên Pytorch.</a:t>
            </a:r>
          </a:p>
          <a:p>
            <a:pPr indent="-228600">
              <a:lnSpc>
                <a:spcPct val="90000"/>
              </a:lnSpc>
              <a:spcAft>
                <a:spcPts val="600"/>
              </a:spcAft>
              <a:buFont typeface="Arial" panose="020B0604020202020204" pitchFamily="34" charset="0"/>
              <a:buChar char="•"/>
            </a:pPr>
            <a:endParaRPr lang="en-US" sz="1200"/>
          </a:p>
          <a:p>
            <a:pPr indent="-228600">
              <a:lnSpc>
                <a:spcPct val="90000"/>
              </a:lnSpc>
              <a:spcAft>
                <a:spcPts val="600"/>
              </a:spcAft>
              <a:buFont typeface="Arial" panose="020B0604020202020204" pitchFamily="34" charset="0"/>
              <a:buChar char="•"/>
            </a:pPr>
            <a:r>
              <a:rPr lang="en-US" sz="1200"/>
              <a:t>Nó không chỉ là một mô hình phát hiện đối tượng; đó là một khung linh hoạt được thiết kế để bao trùm toàn bộ vòng đời của các mô hình học máy—từ nhập dữ liệu và đào tạo mô hình đến xác thực, triển khai và theo dõi trong thế giới thực. Mỗi chế độ phục vụ một mục đích cụ thể và được thiết kế để mang lại sự linh hoạt và hiệu quả cần thiết cho các nhiệm vụ và trường hợp sử dụng khác nhau.</a:t>
            </a:r>
            <a:br>
              <a:rPr lang="en-US" sz="1200"/>
            </a:br>
            <a:br>
              <a:rPr lang="en-US" sz="1200"/>
            </a:br>
            <a:r>
              <a:rPr lang="en-US" sz="1200"/>
              <a:t>Chế độ đào tạo được sử dụng để đào tạo mô hình YOLOv8 trên tập dữ liệu tùy chỉnh. Ở chế độ này, mô hình được huấn luyện bằng cách sử dụng tập dữ liệu và siêu tham số đã chỉ định. Quá trình huấn luyện bao gồm việc tối ưu hóa các tham số của mô hình để có thể dự đoán chính xác các lớp và vị trí của các đối tượng trong ảnh.</a:t>
            </a:r>
          </a:p>
        </p:txBody>
      </p:sp>
      <p:pic>
        <p:nvPicPr>
          <p:cNvPr id="8" name="Picture 7" descr="A screenshot of a computer screen&#10;&#10;Description automatically generated">
            <a:extLst>
              <a:ext uri="{FF2B5EF4-FFF2-40B4-BE49-F238E27FC236}">
                <a16:creationId xmlns:a16="http://schemas.microsoft.com/office/drawing/2014/main" id="{4235B1D2-4E4C-8FB8-03AA-FA67CBE1BCEA}"/>
              </a:ext>
            </a:extLst>
          </p:cNvPr>
          <p:cNvPicPr>
            <a:picLocks noChangeAspect="1"/>
          </p:cNvPicPr>
          <p:nvPr/>
        </p:nvPicPr>
        <p:blipFill>
          <a:blip r:embed="rId2"/>
          <a:stretch>
            <a:fillRect/>
          </a:stretch>
        </p:blipFill>
        <p:spPr>
          <a:xfrm>
            <a:off x="4593326" y="2573756"/>
            <a:ext cx="6903720" cy="2985858"/>
          </a:xfrm>
          <a:prstGeom prst="rect">
            <a:avLst/>
          </a:prstGeom>
        </p:spPr>
      </p:pic>
    </p:spTree>
    <p:extLst>
      <p:ext uri="{BB962C8B-B14F-4D97-AF65-F5344CB8AC3E}">
        <p14:creationId xmlns:p14="http://schemas.microsoft.com/office/powerpoint/2010/main" val="58244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400" kern="1200">
                <a:solidFill>
                  <a:schemeClr val="tx1"/>
                </a:solidFill>
                <a:latin typeface="+mj-lt"/>
                <a:ea typeface="+mj-ea"/>
                <a:cs typeface="+mj-cs"/>
              </a:rPr>
              <a:t>Training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BEC86D-B484-AE6D-353B-F868A0983CD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b="0" i="0">
                <a:effectLst/>
              </a:rPr>
              <a:t> Training settings </a:t>
            </a:r>
            <a:r>
              <a:rPr lang="en-US" sz="1500"/>
              <a:t>cho mô hình YOLO bao gồm nhiều siêu tham số và cấu hình khác nhau được sử dụng trong quá trình đào tạo. Các cài đặt này ảnh hưởng đến hiệu suất, tốc độ và độ chính xác của mô hình. Các cài đặt đào tạo chính bao gồm </a:t>
            </a:r>
            <a:r>
              <a:rPr lang="en-US" sz="1500" b="0" i="0">
                <a:effectLst/>
              </a:rPr>
              <a:t>batch size, learning rate, momentum, và weight decay</a:t>
            </a:r>
            <a:r>
              <a:rPr lang="en-US" sz="1500"/>
              <a:t>. Ngoài ra, việc lựa chọn trình tối ưu hóa, hàm mất dữ liệu và thành phần tập dữ liệu huấn luyện có thể ảnh hưởng đến quá trình huấn luyện. Việc điều chỉnh và thử nghiệm cẩn thận các cài đặt này là rất quan trọng để tối ưu hóa hiệu suất.</a:t>
            </a:r>
          </a:p>
        </p:txBody>
      </p:sp>
      <p:pic>
        <p:nvPicPr>
          <p:cNvPr id="5" name="Picture 4" descr="A screenshot of a computer&#10;&#10;Description automatically generated">
            <a:extLst>
              <a:ext uri="{FF2B5EF4-FFF2-40B4-BE49-F238E27FC236}">
                <a16:creationId xmlns:a16="http://schemas.microsoft.com/office/drawing/2014/main" id="{0E14E030-652A-9F74-1651-E588AA5F4358}"/>
              </a:ext>
            </a:extLst>
          </p:cNvPr>
          <p:cNvPicPr>
            <a:picLocks noChangeAspect="1"/>
          </p:cNvPicPr>
          <p:nvPr/>
        </p:nvPicPr>
        <p:blipFill>
          <a:blip r:embed="rId2"/>
          <a:stretch>
            <a:fillRect/>
          </a:stretch>
        </p:blipFill>
        <p:spPr>
          <a:xfrm>
            <a:off x="4654296" y="1047217"/>
            <a:ext cx="6903720" cy="4763566"/>
          </a:xfrm>
          <a:prstGeom prst="rect">
            <a:avLst/>
          </a:prstGeom>
        </p:spPr>
      </p:pic>
    </p:spTree>
    <p:extLst>
      <p:ext uri="{BB962C8B-B14F-4D97-AF65-F5344CB8AC3E}">
        <p14:creationId xmlns:p14="http://schemas.microsoft.com/office/powerpoint/2010/main" val="248370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400" kern="1200">
                <a:solidFill>
                  <a:schemeClr val="tx1"/>
                </a:solidFill>
                <a:latin typeface="+mj-lt"/>
                <a:ea typeface="+mj-ea"/>
                <a:cs typeface="+mj-cs"/>
              </a:rPr>
              <a:t>Training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207B290-2FF3-6DCD-7939-E1B0062E2D44}"/>
              </a:ext>
            </a:extLst>
          </p:cNvPr>
          <p:cNvPicPr>
            <a:picLocks noChangeAspect="1"/>
          </p:cNvPicPr>
          <p:nvPr/>
        </p:nvPicPr>
        <p:blipFill>
          <a:blip r:embed="rId2"/>
          <a:stretch>
            <a:fillRect/>
          </a:stretch>
        </p:blipFill>
        <p:spPr>
          <a:xfrm>
            <a:off x="4239098" y="233819"/>
            <a:ext cx="7612177" cy="6390362"/>
          </a:xfrm>
          <a:prstGeom prst="rect">
            <a:avLst/>
          </a:prstGeom>
        </p:spPr>
      </p:pic>
    </p:spTree>
    <p:extLst>
      <p:ext uri="{BB962C8B-B14F-4D97-AF65-F5344CB8AC3E}">
        <p14:creationId xmlns:p14="http://schemas.microsoft.com/office/powerpoint/2010/main" val="427619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400" kern="1200">
                <a:solidFill>
                  <a:schemeClr val="tx1"/>
                </a:solidFill>
                <a:latin typeface="+mj-lt"/>
                <a:ea typeface="+mj-ea"/>
                <a:cs typeface="+mj-cs"/>
              </a:rPr>
              <a:t>Training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72491CB-4D4D-4A6B-3232-F51B9713B4CB}"/>
              </a:ext>
            </a:extLst>
          </p:cNvPr>
          <p:cNvPicPr>
            <a:picLocks noChangeAspect="1"/>
          </p:cNvPicPr>
          <p:nvPr/>
        </p:nvPicPr>
        <p:blipFill>
          <a:blip r:embed="rId2"/>
          <a:stretch>
            <a:fillRect/>
          </a:stretch>
        </p:blipFill>
        <p:spPr>
          <a:xfrm>
            <a:off x="3898373" y="137653"/>
            <a:ext cx="8211696" cy="6582694"/>
          </a:xfrm>
          <a:prstGeom prst="rect">
            <a:avLst/>
          </a:prstGeom>
        </p:spPr>
      </p:pic>
    </p:spTree>
    <p:extLst>
      <p:ext uri="{BB962C8B-B14F-4D97-AF65-F5344CB8AC3E}">
        <p14:creationId xmlns:p14="http://schemas.microsoft.com/office/powerpoint/2010/main" val="128146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30936" y="639520"/>
            <a:ext cx="3429000" cy="1719072"/>
          </a:xfrm>
        </p:spPr>
        <p:txBody>
          <a:bodyPr vert="horz" lIns="91440" tIns="45720" rIns="91440" bIns="45720" rtlCol="0" anchor="b">
            <a:normAutofit/>
          </a:bodyPr>
          <a:lstStyle/>
          <a:p>
            <a:pPr algn="l"/>
            <a:r>
              <a:rPr lang="en-US" sz="5400" kern="1200">
                <a:solidFill>
                  <a:schemeClr val="tx1"/>
                </a:solidFill>
                <a:latin typeface="+mj-lt"/>
                <a:ea typeface="+mj-ea"/>
                <a:cs typeface="+mj-cs"/>
              </a:rPr>
              <a:t>Training</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67D646B-3741-27E7-7451-30FC0F4E677D}"/>
              </a:ext>
            </a:extLst>
          </p:cNvPr>
          <p:cNvPicPr>
            <a:picLocks noChangeAspect="1"/>
          </p:cNvPicPr>
          <p:nvPr/>
        </p:nvPicPr>
        <p:blipFill>
          <a:blip r:embed="rId2"/>
          <a:stretch>
            <a:fillRect/>
          </a:stretch>
        </p:blipFill>
        <p:spPr>
          <a:xfrm>
            <a:off x="4153851" y="0"/>
            <a:ext cx="7944234" cy="6858000"/>
          </a:xfrm>
          <a:prstGeom prst="rect">
            <a:avLst/>
          </a:prstGeom>
        </p:spPr>
      </p:pic>
    </p:spTree>
    <p:extLst>
      <p:ext uri="{BB962C8B-B14F-4D97-AF65-F5344CB8AC3E}">
        <p14:creationId xmlns:p14="http://schemas.microsoft.com/office/powerpoint/2010/main" val="239519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7EC48-29D8-CAC9-1B76-89DE292F5765}"/>
              </a:ext>
            </a:extLst>
          </p:cNvPr>
          <p:cNvSpPr>
            <a:spLocks noGrp="1"/>
          </p:cNvSpPr>
          <p:nvPr>
            <p:ph type="ctrTitle"/>
          </p:nvPr>
        </p:nvSpPr>
        <p:spPr>
          <a:xfrm>
            <a:off x="643278" y="2069975"/>
            <a:ext cx="2968607" cy="1007561"/>
          </a:xfrm>
        </p:spPr>
        <p:txBody>
          <a:bodyPr vert="horz" lIns="91440" tIns="45720" rIns="91440" bIns="45720" rtlCol="0" anchor="b">
            <a:normAutofit fontScale="90000"/>
          </a:bodyPr>
          <a:lstStyle/>
          <a:p>
            <a:pPr algn="l"/>
            <a:r>
              <a:rPr lang="en-US" sz="2000" b="0" i="0">
                <a:effectLst/>
                <a:latin typeface="Roboto" panose="02000000000000000000" pitchFamily="2" charset="0"/>
              </a:rPr>
              <a:t>Augmentation Settings and Hyperparameters</a:t>
            </a:r>
            <a:br>
              <a:rPr lang="en-US" sz="1600" b="0" i="0">
                <a:effectLst/>
                <a:latin typeface="Roboto" panose="02000000000000000000" pitchFamily="2" charset="0"/>
              </a:rPr>
            </a:br>
            <a:endParaRPr lang="en-US" sz="54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979A896-D76A-D630-93EF-C098F75616BF}"/>
              </a:ext>
            </a:extLst>
          </p:cNvPr>
          <p:cNvPicPr>
            <a:picLocks noChangeAspect="1"/>
          </p:cNvPicPr>
          <p:nvPr/>
        </p:nvPicPr>
        <p:blipFill>
          <a:blip r:embed="rId2"/>
          <a:stretch>
            <a:fillRect/>
          </a:stretch>
        </p:blipFill>
        <p:spPr>
          <a:xfrm>
            <a:off x="3611885" y="227158"/>
            <a:ext cx="8211696" cy="409632"/>
          </a:xfrm>
          <a:prstGeom prst="rect">
            <a:avLst/>
          </a:prstGeom>
        </p:spPr>
      </p:pic>
      <p:pic>
        <p:nvPicPr>
          <p:cNvPr id="5" name="Picture 4">
            <a:extLst>
              <a:ext uri="{FF2B5EF4-FFF2-40B4-BE49-F238E27FC236}">
                <a16:creationId xmlns:a16="http://schemas.microsoft.com/office/drawing/2014/main" id="{37C2001C-C0F4-8BA8-7234-D476F4A1B20E}"/>
              </a:ext>
            </a:extLst>
          </p:cNvPr>
          <p:cNvPicPr>
            <a:picLocks noChangeAspect="1"/>
          </p:cNvPicPr>
          <p:nvPr/>
        </p:nvPicPr>
        <p:blipFill>
          <a:blip r:embed="rId3"/>
          <a:stretch>
            <a:fillRect/>
          </a:stretch>
        </p:blipFill>
        <p:spPr>
          <a:xfrm>
            <a:off x="3611885" y="863948"/>
            <a:ext cx="8352875" cy="5468219"/>
          </a:xfrm>
          <a:prstGeom prst="rect">
            <a:avLst/>
          </a:prstGeom>
        </p:spPr>
      </p:pic>
    </p:spTree>
    <p:extLst>
      <p:ext uri="{BB962C8B-B14F-4D97-AF65-F5344CB8AC3E}">
        <p14:creationId xmlns:p14="http://schemas.microsoft.com/office/powerpoint/2010/main" val="319898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2308</TotalTime>
  <Words>1057</Words>
  <Application>Microsoft Office PowerPoint</Application>
  <PresentationFormat>Widescreen</PresentationFormat>
  <Paragraphs>53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Roboto</vt:lpstr>
      <vt:lpstr>Roboto Mono</vt:lpstr>
      <vt:lpstr>Office Theme</vt:lpstr>
      <vt:lpstr>Lesson 3: Low Code Computer Vison with Tools</vt:lpstr>
      <vt:lpstr>Overview</vt:lpstr>
      <vt:lpstr>Overview</vt:lpstr>
      <vt:lpstr>Training</vt:lpstr>
      <vt:lpstr>Training</vt:lpstr>
      <vt:lpstr>Training</vt:lpstr>
      <vt:lpstr>Training</vt:lpstr>
      <vt:lpstr>Training</vt:lpstr>
      <vt:lpstr>Augmentation Settings and Hyperparameters </vt:lpstr>
      <vt:lpstr>Augmentation Settings and Hyperparameters </vt:lpstr>
      <vt:lpstr>Train</vt:lpstr>
      <vt:lpstr>Train - Logging</vt:lpstr>
      <vt:lpstr>Đánh giá mô hình</vt:lpstr>
      <vt:lpstr>Đánh giá mô hình</vt:lpstr>
      <vt:lpstr>Đánh giá mô hình</vt:lpstr>
      <vt:lpstr>Đánh giá mô hình</vt:lpstr>
      <vt:lpstr>Đánh giá mô hình</vt:lpstr>
      <vt:lpstr>Đánh giá mô hình</vt:lpstr>
      <vt:lpstr>Export model</vt:lpstr>
      <vt:lpstr>Export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 AI development proccess</dc:title>
  <dc:creator>Cuong</dc:creator>
  <cp:lastModifiedBy>Cuong</cp:lastModifiedBy>
  <cp:revision>10</cp:revision>
  <dcterms:created xsi:type="dcterms:W3CDTF">2024-03-10T15:37:51Z</dcterms:created>
  <dcterms:modified xsi:type="dcterms:W3CDTF">2024-03-20T16:50:42Z</dcterms:modified>
</cp:coreProperties>
</file>