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80" r:id="rId6"/>
    <p:sldId id="281" r:id="rId7"/>
    <p:sldId id="282" r:id="rId8"/>
    <p:sldId id="284" r:id="rId9"/>
    <p:sldId id="285" r:id="rId10"/>
    <p:sldId id="286" r:id="rId11"/>
    <p:sldId id="287" r:id="rId12"/>
    <p:sldId id="289" r:id="rId13"/>
    <p:sldId id="290" r:id="rId14"/>
    <p:sldId id="291" r:id="rId15"/>
    <p:sldId id="292" r:id="rId16"/>
    <p:sldId id="293" r:id="rId17"/>
    <p:sldId id="294" r:id="rId18"/>
    <p:sldId id="295" r:id="rId19"/>
    <p:sldId id="296" r:id="rId20"/>
    <p:sldId id="297" r:id="rId21"/>
    <p:sldId id="298"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p:scale>
          <a:sx n="100" d="100"/>
          <a:sy n="100" d="100"/>
        </p:scale>
        <p:origin x="1002"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BC19-B142-D066-A634-76A5C6264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0D8BA-4538-ED2F-2D5F-8FB465D4E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A4F69-23E6-C247-C47C-5AB58694AFF3}"/>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5" name="Footer Placeholder 4">
            <a:extLst>
              <a:ext uri="{FF2B5EF4-FFF2-40B4-BE49-F238E27FC236}">
                <a16:creationId xmlns:a16="http://schemas.microsoft.com/office/drawing/2014/main" id="{2BBAE659-0766-1A3A-F494-07B5AFC70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8726-E18D-815C-B88A-380EC65EB868}"/>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2456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4A49-D2B4-A948-C705-802F1A55E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3C69B-39BB-37B0-CB22-64E330C1C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71936-0ACD-7EAB-F66F-227FC6DF1E22}"/>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5" name="Footer Placeholder 4">
            <a:extLst>
              <a:ext uri="{FF2B5EF4-FFF2-40B4-BE49-F238E27FC236}">
                <a16:creationId xmlns:a16="http://schemas.microsoft.com/office/drawing/2014/main" id="{5C49B6C4-8E73-1508-C082-7BB453579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45EAA-6F62-2ACD-B10F-1B8B84E4DFC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577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8397-123C-2B5E-7FA5-FBFB02CF2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CF3C5-2463-6A84-28F1-A23BC0DF9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4D2DE-4B5B-3103-D494-6B56A89C2719}"/>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5" name="Footer Placeholder 4">
            <a:extLst>
              <a:ext uri="{FF2B5EF4-FFF2-40B4-BE49-F238E27FC236}">
                <a16:creationId xmlns:a16="http://schemas.microsoft.com/office/drawing/2014/main" id="{CCDD286A-1025-0B5C-9E68-B01A3FA28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49FA9-E6B5-9CC7-BBFC-BF943559E00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73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5CE5-00AF-E87B-DF7F-4C33DFBE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4E916-254A-F6F0-3922-7B4D43667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21F84-9BCB-7D39-EF50-24EA1088A612}"/>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5" name="Footer Placeholder 4">
            <a:extLst>
              <a:ext uri="{FF2B5EF4-FFF2-40B4-BE49-F238E27FC236}">
                <a16:creationId xmlns:a16="http://schemas.microsoft.com/office/drawing/2014/main" id="{F6F29249-6F0E-8D62-983B-7FBC14B9A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9DBC2-8D4A-ABB0-2790-C9363500E785}"/>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6481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CC3A-2EA3-BB0B-7E1F-8A20470CE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8D18D-648F-59FA-2032-003764836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B181F-981A-759C-552B-C3FB5B60BDC1}"/>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5" name="Footer Placeholder 4">
            <a:extLst>
              <a:ext uri="{FF2B5EF4-FFF2-40B4-BE49-F238E27FC236}">
                <a16:creationId xmlns:a16="http://schemas.microsoft.com/office/drawing/2014/main" id="{FAA14677-0F31-0262-46E2-856F8EE90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AB7E-1E66-8B25-618C-C63EA9A2D752}"/>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72060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542-F969-1A16-7A15-18F5F2744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3FEA2-4FD5-8577-B15F-9E43F54EE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CAD10-A4A0-BD64-2C27-30239890F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FF0B-E64F-52E9-A2F1-1715DDA6C02A}"/>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6" name="Footer Placeholder 5">
            <a:extLst>
              <a:ext uri="{FF2B5EF4-FFF2-40B4-BE49-F238E27FC236}">
                <a16:creationId xmlns:a16="http://schemas.microsoft.com/office/drawing/2014/main" id="{DA9E474C-7274-3518-0CBB-EC39254E1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94FC1-9627-A0FE-C211-42EF8A16F02A}"/>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3587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C3AE-C919-0FDC-1B12-D2ACCFBC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DB94-B7E4-320D-1A5B-4D99BF0ED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A802-8B8C-7936-5F81-A99A21AD0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A30AA-7438-6BE9-86B8-911DF17D8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34943-8F6F-7C20-7592-3774E45D5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D635E-5CC2-2603-7288-276DED71F8F7}"/>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8" name="Footer Placeholder 7">
            <a:extLst>
              <a:ext uri="{FF2B5EF4-FFF2-40B4-BE49-F238E27FC236}">
                <a16:creationId xmlns:a16="http://schemas.microsoft.com/office/drawing/2014/main" id="{688D3FE6-F02A-2DEE-F65A-416DA4398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D702C-743D-4D3F-F277-2163D719B313}"/>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16089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800-CA6B-7A77-8C86-2C47514D5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4F419-6EC6-E32D-5EA0-C3C6ED31C6BA}"/>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4" name="Footer Placeholder 3">
            <a:extLst>
              <a:ext uri="{FF2B5EF4-FFF2-40B4-BE49-F238E27FC236}">
                <a16:creationId xmlns:a16="http://schemas.microsoft.com/office/drawing/2014/main" id="{87572F7C-23FD-7D59-F82B-C9CE45FE8B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F95F2-AC03-E5FA-24A0-01DAD7D5CF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18199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F0CC9-8BAB-3BC8-4597-003B25C6382B}"/>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3" name="Footer Placeholder 2">
            <a:extLst>
              <a:ext uri="{FF2B5EF4-FFF2-40B4-BE49-F238E27FC236}">
                <a16:creationId xmlns:a16="http://schemas.microsoft.com/office/drawing/2014/main" id="{443E22B8-E443-AD1E-40AF-3D0ABDE04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E8896-D60A-81BD-FB51-FA738D1E74B9}"/>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5739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D05D-5FB7-B905-9860-7946869D0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BAF23-043C-1966-A6D6-072A2B5BD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55E82-77D2-E982-7F15-B7F279AC9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82EEC-494F-3365-48FF-71ADDBCFF0EA}"/>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6" name="Footer Placeholder 5">
            <a:extLst>
              <a:ext uri="{FF2B5EF4-FFF2-40B4-BE49-F238E27FC236}">
                <a16:creationId xmlns:a16="http://schemas.microsoft.com/office/drawing/2014/main" id="{93197A79-7A2B-E299-0AF8-62464EFB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8BF1F-A15B-880F-DF4D-2BDF82686E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9881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AF56-2D26-52CF-9AE0-557C6F86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5E60C-AE51-88C0-ADD7-97BFA46AE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2FB59-DBFC-C27D-9A94-280EBB26D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CE66A-3784-05E4-2489-054DB8F4CABF}"/>
              </a:ext>
            </a:extLst>
          </p:cNvPr>
          <p:cNvSpPr>
            <a:spLocks noGrp="1"/>
          </p:cNvSpPr>
          <p:nvPr>
            <p:ph type="dt" sz="half" idx="10"/>
          </p:nvPr>
        </p:nvSpPr>
        <p:spPr/>
        <p:txBody>
          <a:bodyPr/>
          <a:lstStyle/>
          <a:p>
            <a:fld id="{AA615309-C2D2-4BA3-8D64-75D0674DABB0}" type="datetimeFigureOut">
              <a:rPr lang="en-US" smtClean="0"/>
              <a:t>3/30/2024</a:t>
            </a:fld>
            <a:endParaRPr lang="en-US"/>
          </a:p>
        </p:txBody>
      </p:sp>
      <p:sp>
        <p:nvSpPr>
          <p:cNvPr id="6" name="Footer Placeholder 5">
            <a:extLst>
              <a:ext uri="{FF2B5EF4-FFF2-40B4-BE49-F238E27FC236}">
                <a16:creationId xmlns:a16="http://schemas.microsoft.com/office/drawing/2014/main" id="{F759A0BF-C03C-7F74-E766-5CD06236F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7B63E-7CF4-5C7A-9604-B8AE459D797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930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10C11-B5EC-A667-7621-7592DE19C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5EBE3-18FF-9975-8849-738870CE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88E14-D886-FF7A-5A32-80EB544A6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15309-C2D2-4BA3-8D64-75D0674DABB0}" type="datetimeFigureOut">
              <a:rPr lang="en-US" smtClean="0"/>
              <a:t>3/30/2024</a:t>
            </a:fld>
            <a:endParaRPr lang="en-US"/>
          </a:p>
        </p:txBody>
      </p:sp>
      <p:sp>
        <p:nvSpPr>
          <p:cNvPr id="5" name="Footer Placeholder 4">
            <a:extLst>
              <a:ext uri="{FF2B5EF4-FFF2-40B4-BE49-F238E27FC236}">
                <a16:creationId xmlns:a16="http://schemas.microsoft.com/office/drawing/2014/main" id="{1C2218F0-2705-AF48-96FD-BCF67F3FC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61841-BEDE-9BE1-134E-33D920184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CC5D-2BB3-4584-AF39-B9DB06CE49F8}" type="slidenum">
              <a:rPr lang="en-US" smtClean="0"/>
              <a:t>‹#›</a:t>
            </a:fld>
            <a:endParaRPr lang="en-US"/>
          </a:p>
        </p:txBody>
      </p:sp>
    </p:spTree>
    <p:extLst>
      <p:ext uri="{BB962C8B-B14F-4D97-AF65-F5344CB8AC3E}">
        <p14:creationId xmlns:p14="http://schemas.microsoft.com/office/powerpoint/2010/main" val="212121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p:txBody>
          <a:bodyPr>
            <a:normAutofit/>
          </a:bodyPr>
          <a:lstStyle/>
          <a:p>
            <a:r>
              <a:rPr lang="en-US" sz="4800"/>
              <a:t>Lesson 4: CNN vs Pytorch</a:t>
            </a:r>
          </a:p>
        </p:txBody>
      </p:sp>
    </p:spTree>
    <p:extLst>
      <p:ext uri="{BB962C8B-B14F-4D97-AF65-F5344CB8AC3E}">
        <p14:creationId xmlns:p14="http://schemas.microsoft.com/office/powerpoint/2010/main" val="67918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Neural Network</a:t>
            </a:r>
          </a:p>
        </p:txBody>
      </p:sp>
      <p:sp>
        <p:nvSpPr>
          <p:cNvPr id="7" name="TextBox 6">
            <a:extLst>
              <a:ext uri="{FF2B5EF4-FFF2-40B4-BE49-F238E27FC236}">
                <a16:creationId xmlns:a16="http://schemas.microsoft.com/office/drawing/2014/main" id="{76433D35-D8E4-AA5B-52DE-0F74565CD038}"/>
              </a:ext>
            </a:extLst>
          </p:cNvPr>
          <p:cNvSpPr txBox="1"/>
          <p:nvPr/>
        </p:nvSpPr>
        <p:spPr>
          <a:xfrm>
            <a:off x="1142999" y="1304925"/>
            <a:ext cx="9515475" cy="307777"/>
          </a:xfrm>
          <a:prstGeom prst="rect">
            <a:avLst/>
          </a:prstGeom>
          <a:noFill/>
        </p:spPr>
        <p:txBody>
          <a:bodyPr wrap="square" rtlCol="0">
            <a:spAutoFit/>
          </a:bodyPr>
          <a:lstStyle/>
          <a:p>
            <a:pPr algn="l"/>
            <a:r>
              <a:rPr lang="en-US" sz="1400">
                <a:solidFill>
                  <a:srgbClr val="3D3D3D"/>
                </a:solidFill>
                <a:latin typeface="Roboto" panose="02000000000000000000" pitchFamily="2" charset="0"/>
              </a:rPr>
              <a:t>Từ cấu trúc Neural tự nhiên, trong lập trình có thể mô phỏng Neural nhân tạo như sau:</a:t>
            </a:r>
            <a:endParaRPr lang="en-US"/>
          </a:p>
        </p:txBody>
      </p:sp>
      <p:pic>
        <p:nvPicPr>
          <p:cNvPr id="2052" name="Picture 4" descr="2 The structure of the artificial neuron. | Download Scientific Diagram">
            <a:extLst>
              <a:ext uri="{FF2B5EF4-FFF2-40B4-BE49-F238E27FC236}">
                <a16:creationId xmlns:a16="http://schemas.microsoft.com/office/drawing/2014/main" id="{C7007104-27DC-4CAC-DF4C-C56E55736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101" y="1905522"/>
            <a:ext cx="4150271" cy="24022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8825267-8A6A-16AC-6F72-8E989602AC68}"/>
              </a:ext>
            </a:extLst>
          </p:cNvPr>
          <p:cNvPicPr>
            <a:picLocks noChangeAspect="1"/>
          </p:cNvPicPr>
          <p:nvPr/>
        </p:nvPicPr>
        <p:blipFill>
          <a:blip r:embed="rId3"/>
          <a:stretch>
            <a:fillRect/>
          </a:stretch>
        </p:blipFill>
        <p:spPr>
          <a:xfrm>
            <a:off x="1007021" y="1786269"/>
            <a:ext cx="4624880" cy="2521527"/>
          </a:xfrm>
          <a:prstGeom prst="rect">
            <a:avLst/>
          </a:prstGeom>
        </p:spPr>
      </p:pic>
      <p:pic>
        <p:nvPicPr>
          <p:cNvPr id="11" name="Picture 10">
            <a:extLst>
              <a:ext uri="{FF2B5EF4-FFF2-40B4-BE49-F238E27FC236}">
                <a16:creationId xmlns:a16="http://schemas.microsoft.com/office/drawing/2014/main" id="{4E441380-BBF5-42CB-8E5A-79DCD9F9E657}"/>
              </a:ext>
            </a:extLst>
          </p:cNvPr>
          <p:cNvPicPr>
            <a:picLocks noChangeAspect="1"/>
          </p:cNvPicPr>
          <p:nvPr/>
        </p:nvPicPr>
        <p:blipFill>
          <a:blip r:embed="rId4"/>
          <a:stretch>
            <a:fillRect/>
          </a:stretch>
        </p:blipFill>
        <p:spPr>
          <a:xfrm>
            <a:off x="8434178" y="3466983"/>
            <a:ext cx="2224296" cy="1924167"/>
          </a:xfrm>
          <a:prstGeom prst="rect">
            <a:avLst/>
          </a:prstGeom>
        </p:spPr>
      </p:pic>
    </p:spTree>
    <p:extLst>
      <p:ext uri="{BB962C8B-B14F-4D97-AF65-F5344CB8AC3E}">
        <p14:creationId xmlns:p14="http://schemas.microsoft.com/office/powerpoint/2010/main" val="87933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Mạng Neural</a:t>
            </a:r>
          </a:p>
        </p:txBody>
      </p:sp>
      <p:pic>
        <p:nvPicPr>
          <p:cNvPr id="4" name="Picture 3">
            <a:extLst>
              <a:ext uri="{FF2B5EF4-FFF2-40B4-BE49-F238E27FC236}">
                <a16:creationId xmlns:a16="http://schemas.microsoft.com/office/drawing/2014/main" id="{A65650DD-43AD-E8D3-84CD-10C6553CE119}"/>
              </a:ext>
            </a:extLst>
          </p:cNvPr>
          <p:cNvPicPr>
            <a:picLocks noChangeAspect="1"/>
          </p:cNvPicPr>
          <p:nvPr/>
        </p:nvPicPr>
        <p:blipFill>
          <a:blip r:embed="rId2"/>
          <a:stretch>
            <a:fillRect/>
          </a:stretch>
        </p:blipFill>
        <p:spPr>
          <a:xfrm>
            <a:off x="3716938" y="3429000"/>
            <a:ext cx="4169762" cy="3225195"/>
          </a:xfrm>
          <a:prstGeom prst="rect">
            <a:avLst/>
          </a:prstGeom>
        </p:spPr>
      </p:pic>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3693319"/>
          </a:xfrm>
          <a:prstGeom prst="rect">
            <a:avLst/>
          </a:prstGeom>
          <a:noFill/>
        </p:spPr>
        <p:txBody>
          <a:bodyPr wrap="square" rtlCol="0">
            <a:spAutoFit/>
          </a:bodyPr>
          <a:lstStyle/>
          <a:p>
            <a:pPr algn="l"/>
            <a:r>
              <a:rPr lang="vi-VN" b="0" i="0">
                <a:solidFill>
                  <a:srgbClr val="3D3D3D"/>
                </a:solidFill>
                <a:effectLst/>
                <a:latin typeface="Roboto" panose="02000000000000000000" pitchFamily="2" charset="0"/>
              </a:rPr>
              <a:t>Layer đầu tiên là input layer, các layer ở giữa được gọi là hidden layer, layer cuối cùng được gọi là output layer</a:t>
            </a:r>
            <a:r>
              <a:rPr lang="en-US">
                <a:solidFill>
                  <a:srgbClr val="3D3D3D"/>
                </a:solidFill>
                <a:latin typeface="Roboto" panose="02000000000000000000" pitchFamily="2" charset="0"/>
              </a:rPr>
              <a:t>.</a:t>
            </a:r>
          </a:p>
          <a:p>
            <a:pPr algn="l"/>
            <a:r>
              <a:rPr lang="vi-VN" b="0" i="0">
                <a:solidFill>
                  <a:srgbClr val="3D3D3D"/>
                </a:solidFill>
                <a:effectLst/>
                <a:latin typeface="Roboto" panose="02000000000000000000" pitchFamily="2" charset="0"/>
              </a:rPr>
              <a:t>Mỗi mô hình luôn có 1 input layer, 1 output layer, có thể có hoặc không các hidden layer. Tổng số layer trong mô hình được quy ước là số layer – 1 (Không tính input layer).</a:t>
            </a:r>
            <a:endParaRPr lang="en-US" b="0" i="0">
              <a:solidFill>
                <a:srgbClr val="3D3D3D"/>
              </a:solidFill>
              <a:effectLst/>
              <a:latin typeface="Roboto" panose="02000000000000000000" pitchFamily="2" charset="0"/>
            </a:endParaRPr>
          </a:p>
          <a:p>
            <a:pPr algn="l"/>
            <a:endParaRPr lang="en-US" b="0" i="0">
              <a:solidFill>
                <a:srgbClr val="3D3D3D"/>
              </a:solidFill>
              <a:effectLst/>
              <a:latin typeface="Roboto" panose="02000000000000000000" pitchFamily="2" charset="0"/>
            </a:endParaRPr>
          </a:p>
          <a:p>
            <a:pPr algn="l"/>
            <a:r>
              <a:rPr lang="vi-VN" b="0" i="0">
                <a:solidFill>
                  <a:srgbClr val="3D3D3D"/>
                </a:solidFill>
                <a:effectLst/>
                <a:latin typeface="Roboto" panose="02000000000000000000" pitchFamily="2" charset="0"/>
              </a:rPr>
              <a:t>Mỗi node trong hidden layer và output layer :</a:t>
            </a:r>
          </a:p>
          <a:p>
            <a:pPr algn="l">
              <a:buFont typeface="Arial" panose="020B0604020202020204" pitchFamily="34" charset="0"/>
              <a:buChar char="•"/>
            </a:pPr>
            <a:r>
              <a:rPr lang="en-US" b="0" i="0">
                <a:solidFill>
                  <a:srgbClr val="3D3D3D"/>
                </a:solidFill>
                <a:effectLst/>
                <a:latin typeface="Roboto" panose="02000000000000000000" pitchFamily="2" charset="0"/>
              </a:rPr>
              <a:t> </a:t>
            </a:r>
            <a:r>
              <a:rPr lang="vi-VN" b="0" i="0">
                <a:solidFill>
                  <a:srgbClr val="3D3D3D"/>
                </a:solidFill>
                <a:effectLst/>
                <a:latin typeface="Roboto" panose="02000000000000000000" pitchFamily="2" charset="0"/>
              </a:rPr>
              <a:t>Liên kết với tất cả các node ở layer trước đó với các hệ số w riêng.</a:t>
            </a:r>
          </a:p>
          <a:p>
            <a:pPr algn="l">
              <a:buFont typeface="Arial" panose="020B0604020202020204" pitchFamily="34" charset="0"/>
              <a:buChar char="•"/>
            </a:pPr>
            <a:r>
              <a:rPr lang="en-US" b="0" i="0">
                <a:solidFill>
                  <a:srgbClr val="3D3D3D"/>
                </a:solidFill>
                <a:effectLst/>
                <a:latin typeface="Roboto" panose="02000000000000000000" pitchFamily="2" charset="0"/>
              </a:rPr>
              <a:t> </a:t>
            </a:r>
            <a:r>
              <a:rPr lang="vi-VN" b="0" i="0">
                <a:solidFill>
                  <a:srgbClr val="3D3D3D"/>
                </a:solidFill>
                <a:effectLst/>
                <a:latin typeface="Roboto" panose="02000000000000000000" pitchFamily="2" charset="0"/>
              </a:rPr>
              <a:t>Mỗi node có 1 hệ số bias b riêng.</a:t>
            </a:r>
          </a:p>
          <a:p>
            <a:pPr algn="l">
              <a:buFont typeface="Arial" panose="020B0604020202020204" pitchFamily="34" charset="0"/>
              <a:buChar char="•"/>
            </a:pPr>
            <a:r>
              <a:rPr lang="en-US" b="0" i="0">
                <a:solidFill>
                  <a:srgbClr val="3D3D3D"/>
                </a:solidFill>
                <a:effectLst/>
                <a:latin typeface="Roboto" panose="02000000000000000000" pitchFamily="2" charset="0"/>
              </a:rPr>
              <a:t> </a:t>
            </a:r>
            <a:r>
              <a:rPr lang="vi-VN" b="0" i="0">
                <a:solidFill>
                  <a:srgbClr val="3D3D3D"/>
                </a:solidFill>
                <a:effectLst/>
                <a:latin typeface="Roboto" panose="02000000000000000000" pitchFamily="2" charset="0"/>
              </a:rPr>
              <a:t>Diễn ra 2 bước: tính tổng linear và áp dụng activation function.</a:t>
            </a:r>
          </a:p>
          <a:p>
            <a:pPr algn="l"/>
            <a:endParaRPr lang="vi-VN" b="0" i="0">
              <a:solidFill>
                <a:srgbClr val="3D3D3D"/>
              </a:solidFill>
              <a:effectLst/>
              <a:latin typeface="Roboto" panose="02000000000000000000" pitchFamily="2" charset="0"/>
            </a:endParaRPr>
          </a:p>
          <a:p>
            <a:br>
              <a:rPr lang="vi-VN"/>
            </a:br>
            <a:br>
              <a:rPr lang="vi-VN"/>
            </a:br>
            <a:endParaRPr lang="en-US"/>
          </a:p>
        </p:txBody>
      </p:sp>
    </p:spTree>
    <p:extLst>
      <p:ext uri="{BB962C8B-B14F-4D97-AF65-F5344CB8AC3E}">
        <p14:creationId xmlns:p14="http://schemas.microsoft.com/office/powerpoint/2010/main" val="56493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Mạng Neural</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pic>
        <p:nvPicPr>
          <p:cNvPr id="5" name="Picture 4">
            <a:extLst>
              <a:ext uri="{FF2B5EF4-FFF2-40B4-BE49-F238E27FC236}">
                <a16:creationId xmlns:a16="http://schemas.microsoft.com/office/drawing/2014/main" id="{C51D7AE8-D2E0-71CE-D1F2-7BBDEFEDBE37}"/>
              </a:ext>
            </a:extLst>
          </p:cNvPr>
          <p:cNvPicPr>
            <a:picLocks noChangeAspect="1"/>
          </p:cNvPicPr>
          <p:nvPr/>
        </p:nvPicPr>
        <p:blipFill>
          <a:blip r:embed="rId2"/>
          <a:stretch>
            <a:fillRect/>
          </a:stretch>
        </p:blipFill>
        <p:spPr>
          <a:xfrm>
            <a:off x="7051300" y="2245276"/>
            <a:ext cx="4515480" cy="2955444"/>
          </a:xfrm>
          <a:prstGeom prst="rect">
            <a:avLst/>
          </a:prstGeom>
        </p:spPr>
      </p:pic>
      <p:pic>
        <p:nvPicPr>
          <p:cNvPr id="9" name="Picture 8">
            <a:extLst>
              <a:ext uri="{FF2B5EF4-FFF2-40B4-BE49-F238E27FC236}">
                <a16:creationId xmlns:a16="http://schemas.microsoft.com/office/drawing/2014/main" id="{060D26A7-A200-0F6A-8081-DA4AD7259217}"/>
              </a:ext>
            </a:extLst>
          </p:cNvPr>
          <p:cNvPicPr>
            <a:picLocks noChangeAspect="1"/>
          </p:cNvPicPr>
          <p:nvPr/>
        </p:nvPicPr>
        <p:blipFill>
          <a:blip r:embed="rId3"/>
          <a:stretch>
            <a:fillRect/>
          </a:stretch>
        </p:blipFill>
        <p:spPr>
          <a:xfrm>
            <a:off x="5490077" y="152400"/>
            <a:ext cx="6701923" cy="1836990"/>
          </a:xfrm>
          <a:prstGeom prst="rect">
            <a:avLst/>
          </a:prstGeom>
        </p:spPr>
      </p:pic>
      <p:pic>
        <p:nvPicPr>
          <p:cNvPr id="11" name="Picture 10">
            <a:extLst>
              <a:ext uri="{FF2B5EF4-FFF2-40B4-BE49-F238E27FC236}">
                <a16:creationId xmlns:a16="http://schemas.microsoft.com/office/drawing/2014/main" id="{9C77519B-68BF-E558-DC52-07E37663CC40}"/>
              </a:ext>
            </a:extLst>
          </p:cNvPr>
          <p:cNvPicPr>
            <a:picLocks noChangeAspect="1"/>
          </p:cNvPicPr>
          <p:nvPr/>
        </p:nvPicPr>
        <p:blipFill>
          <a:blip r:embed="rId4"/>
          <a:stretch>
            <a:fillRect/>
          </a:stretch>
        </p:blipFill>
        <p:spPr>
          <a:xfrm>
            <a:off x="1147538" y="1424971"/>
            <a:ext cx="3210373" cy="647790"/>
          </a:xfrm>
          <a:prstGeom prst="rect">
            <a:avLst/>
          </a:prstGeom>
        </p:spPr>
      </p:pic>
      <p:pic>
        <p:nvPicPr>
          <p:cNvPr id="13" name="Picture 12">
            <a:extLst>
              <a:ext uri="{FF2B5EF4-FFF2-40B4-BE49-F238E27FC236}">
                <a16:creationId xmlns:a16="http://schemas.microsoft.com/office/drawing/2014/main" id="{D7C1E792-5C97-5D79-57FC-E346776382D3}"/>
              </a:ext>
            </a:extLst>
          </p:cNvPr>
          <p:cNvPicPr>
            <a:picLocks noChangeAspect="1"/>
          </p:cNvPicPr>
          <p:nvPr/>
        </p:nvPicPr>
        <p:blipFill>
          <a:blip r:embed="rId5"/>
          <a:stretch>
            <a:fillRect/>
          </a:stretch>
        </p:blipFill>
        <p:spPr>
          <a:xfrm>
            <a:off x="1147538" y="2415482"/>
            <a:ext cx="4515480" cy="771633"/>
          </a:xfrm>
          <a:prstGeom prst="rect">
            <a:avLst/>
          </a:prstGeom>
        </p:spPr>
      </p:pic>
      <p:pic>
        <p:nvPicPr>
          <p:cNvPr id="10" name="Picture 9">
            <a:extLst>
              <a:ext uri="{FF2B5EF4-FFF2-40B4-BE49-F238E27FC236}">
                <a16:creationId xmlns:a16="http://schemas.microsoft.com/office/drawing/2014/main" id="{BFCB1C65-5FD6-9900-164B-63D57E2F7A18}"/>
              </a:ext>
            </a:extLst>
          </p:cNvPr>
          <p:cNvPicPr>
            <a:picLocks noChangeAspect="1"/>
          </p:cNvPicPr>
          <p:nvPr/>
        </p:nvPicPr>
        <p:blipFill>
          <a:blip r:embed="rId6"/>
          <a:stretch>
            <a:fillRect/>
          </a:stretch>
        </p:blipFill>
        <p:spPr>
          <a:xfrm>
            <a:off x="1147538" y="3883451"/>
            <a:ext cx="4143953" cy="1733792"/>
          </a:xfrm>
          <a:prstGeom prst="rect">
            <a:avLst/>
          </a:prstGeom>
        </p:spPr>
      </p:pic>
      <p:sp>
        <p:nvSpPr>
          <p:cNvPr id="12" name="TextBox 11">
            <a:extLst>
              <a:ext uri="{FF2B5EF4-FFF2-40B4-BE49-F238E27FC236}">
                <a16:creationId xmlns:a16="http://schemas.microsoft.com/office/drawing/2014/main" id="{E6FE9D3D-7583-47F1-A6B1-5D991AE0D947}"/>
              </a:ext>
            </a:extLst>
          </p:cNvPr>
          <p:cNvSpPr txBox="1"/>
          <p:nvPr/>
        </p:nvSpPr>
        <p:spPr>
          <a:xfrm>
            <a:off x="866775" y="1080029"/>
            <a:ext cx="2981325" cy="369332"/>
          </a:xfrm>
          <a:prstGeom prst="rect">
            <a:avLst/>
          </a:prstGeom>
          <a:noFill/>
        </p:spPr>
        <p:txBody>
          <a:bodyPr wrap="square" rtlCol="0">
            <a:spAutoFit/>
          </a:bodyPr>
          <a:lstStyle/>
          <a:p>
            <a:r>
              <a:rPr lang="en-US"/>
              <a:t>Tại node thứ 2 ở lớp 1</a:t>
            </a:r>
          </a:p>
        </p:txBody>
      </p:sp>
      <p:sp>
        <p:nvSpPr>
          <p:cNvPr id="15" name="TextBox 14">
            <a:extLst>
              <a:ext uri="{FF2B5EF4-FFF2-40B4-BE49-F238E27FC236}">
                <a16:creationId xmlns:a16="http://schemas.microsoft.com/office/drawing/2014/main" id="{9397114A-7A73-9C6C-2CF7-3B3BB6DC7F8E}"/>
              </a:ext>
            </a:extLst>
          </p:cNvPr>
          <p:cNvSpPr txBox="1"/>
          <p:nvPr/>
        </p:nvSpPr>
        <p:spPr>
          <a:xfrm>
            <a:off x="866775" y="2029620"/>
            <a:ext cx="6096000" cy="369332"/>
          </a:xfrm>
          <a:prstGeom prst="rect">
            <a:avLst/>
          </a:prstGeom>
          <a:noFill/>
        </p:spPr>
        <p:txBody>
          <a:bodyPr wrap="square">
            <a:spAutoFit/>
          </a:bodyPr>
          <a:lstStyle/>
          <a:p>
            <a:r>
              <a:rPr lang="en-US"/>
              <a:t>Hay tại node thứ 3 ở lớp 2</a:t>
            </a:r>
          </a:p>
        </p:txBody>
      </p:sp>
      <p:sp>
        <p:nvSpPr>
          <p:cNvPr id="16" name="TextBox 15">
            <a:extLst>
              <a:ext uri="{FF2B5EF4-FFF2-40B4-BE49-F238E27FC236}">
                <a16:creationId xmlns:a16="http://schemas.microsoft.com/office/drawing/2014/main" id="{18A9C3CE-8EEA-6685-0F81-45FFF037FBB8}"/>
              </a:ext>
            </a:extLst>
          </p:cNvPr>
          <p:cNvSpPr txBox="1"/>
          <p:nvPr/>
        </p:nvSpPr>
        <p:spPr>
          <a:xfrm>
            <a:off x="809624" y="3350617"/>
            <a:ext cx="3162300" cy="369332"/>
          </a:xfrm>
          <a:prstGeom prst="rect">
            <a:avLst/>
          </a:prstGeom>
          <a:noFill/>
        </p:spPr>
        <p:txBody>
          <a:bodyPr wrap="square" rtlCol="0">
            <a:spAutoFit/>
          </a:bodyPr>
          <a:lstStyle/>
          <a:p>
            <a:r>
              <a:rPr lang="en-US"/>
              <a:t>Tổng quát, tại lớp thứ 2</a:t>
            </a:r>
          </a:p>
        </p:txBody>
      </p:sp>
      <p:sp>
        <p:nvSpPr>
          <p:cNvPr id="18" name="TextBox 17">
            <a:extLst>
              <a:ext uri="{FF2B5EF4-FFF2-40B4-BE49-F238E27FC236}">
                <a16:creationId xmlns:a16="http://schemas.microsoft.com/office/drawing/2014/main" id="{68840854-E16E-C4B0-ED60-55F94B26FB36}"/>
              </a:ext>
            </a:extLst>
          </p:cNvPr>
          <p:cNvSpPr txBox="1"/>
          <p:nvPr/>
        </p:nvSpPr>
        <p:spPr>
          <a:xfrm>
            <a:off x="4195538" y="5565045"/>
            <a:ext cx="6096000" cy="369332"/>
          </a:xfrm>
          <a:prstGeom prst="rect">
            <a:avLst/>
          </a:prstGeom>
          <a:noFill/>
        </p:spPr>
        <p:txBody>
          <a:bodyPr wrap="square">
            <a:spAutoFit/>
          </a:bodyPr>
          <a:lstStyle/>
          <a:p>
            <a:r>
              <a:rPr lang="en-US"/>
              <a:t>Cuối cùng, tại lớp đầu ra</a:t>
            </a:r>
          </a:p>
        </p:txBody>
      </p:sp>
      <p:pic>
        <p:nvPicPr>
          <p:cNvPr id="20" name="Picture 19">
            <a:extLst>
              <a:ext uri="{FF2B5EF4-FFF2-40B4-BE49-F238E27FC236}">
                <a16:creationId xmlns:a16="http://schemas.microsoft.com/office/drawing/2014/main" id="{38660246-5C74-AAF5-E3F0-8B7275239CC0}"/>
              </a:ext>
            </a:extLst>
          </p:cNvPr>
          <p:cNvPicPr>
            <a:picLocks noChangeAspect="1"/>
          </p:cNvPicPr>
          <p:nvPr/>
        </p:nvPicPr>
        <p:blipFill>
          <a:blip r:embed="rId7"/>
          <a:stretch>
            <a:fillRect/>
          </a:stretch>
        </p:blipFill>
        <p:spPr>
          <a:xfrm>
            <a:off x="1138012" y="5940408"/>
            <a:ext cx="2267266" cy="762106"/>
          </a:xfrm>
          <a:prstGeom prst="rect">
            <a:avLst/>
          </a:prstGeom>
        </p:spPr>
      </p:pic>
      <p:sp>
        <p:nvSpPr>
          <p:cNvPr id="21" name="TextBox 20">
            <a:extLst>
              <a:ext uri="{FF2B5EF4-FFF2-40B4-BE49-F238E27FC236}">
                <a16:creationId xmlns:a16="http://schemas.microsoft.com/office/drawing/2014/main" id="{30EF6CF4-6173-9CA1-5B9C-952B0201D3AF}"/>
              </a:ext>
            </a:extLst>
          </p:cNvPr>
          <p:cNvSpPr txBox="1"/>
          <p:nvPr/>
        </p:nvSpPr>
        <p:spPr>
          <a:xfrm>
            <a:off x="800100" y="5575011"/>
            <a:ext cx="6096000" cy="646331"/>
          </a:xfrm>
          <a:prstGeom prst="rect">
            <a:avLst/>
          </a:prstGeom>
          <a:noFill/>
        </p:spPr>
        <p:txBody>
          <a:bodyPr wrap="square">
            <a:spAutoFit/>
          </a:bodyPr>
          <a:lstStyle/>
          <a:p>
            <a:r>
              <a:rPr lang="en-US"/>
              <a:t>Tương tự, tại lớp thứ 3:</a:t>
            </a:r>
          </a:p>
          <a:p>
            <a:endParaRPr lang="en-US"/>
          </a:p>
        </p:txBody>
      </p:sp>
      <p:pic>
        <p:nvPicPr>
          <p:cNvPr id="23" name="Picture 22">
            <a:extLst>
              <a:ext uri="{FF2B5EF4-FFF2-40B4-BE49-F238E27FC236}">
                <a16:creationId xmlns:a16="http://schemas.microsoft.com/office/drawing/2014/main" id="{5E575F86-7696-F054-443C-EE9F41FFE47B}"/>
              </a:ext>
            </a:extLst>
          </p:cNvPr>
          <p:cNvPicPr>
            <a:picLocks noChangeAspect="1"/>
          </p:cNvPicPr>
          <p:nvPr/>
        </p:nvPicPr>
        <p:blipFill>
          <a:blip r:embed="rId8"/>
          <a:stretch>
            <a:fillRect/>
          </a:stretch>
        </p:blipFill>
        <p:spPr>
          <a:xfrm>
            <a:off x="5776792" y="5997473"/>
            <a:ext cx="1724266" cy="447737"/>
          </a:xfrm>
          <a:prstGeom prst="rect">
            <a:avLst/>
          </a:prstGeom>
        </p:spPr>
      </p:pic>
      <p:pic>
        <p:nvPicPr>
          <p:cNvPr id="26" name="Picture 25">
            <a:extLst>
              <a:ext uri="{FF2B5EF4-FFF2-40B4-BE49-F238E27FC236}">
                <a16:creationId xmlns:a16="http://schemas.microsoft.com/office/drawing/2014/main" id="{C8A40F41-FD4C-478A-E52B-8DEC4EBA5A04}"/>
              </a:ext>
            </a:extLst>
          </p:cNvPr>
          <p:cNvPicPr>
            <a:picLocks noChangeAspect="1"/>
          </p:cNvPicPr>
          <p:nvPr/>
        </p:nvPicPr>
        <p:blipFill>
          <a:blip r:embed="rId9"/>
          <a:stretch>
            <a:fillRect/>
          </a:stretch>
        </p:blipFill>
        <p:spPr>
          <a:xfrm>
            <a:off x="6321793" y="6480704"/>
            <a:ext cx="4625062" cy="323526"/>
          </a:xfrm>
          <a:prstGeom prst="rect">
            <a:avLst/>
          </a:prstGeom>
        </p:spPr>
      </p:pic>
    </p:spTree>
    <p:extLst>
      <p:ext uri="{BB962C8B-B14F-4D97-AF65-F5344CB8AC3E}">
        <p14:creationId xmlns:p14="http://schemas.microsoft.com/office/powerpoint/2010/main" val="248665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Mạng Neural – Huấn luyện</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4" name="TextBox 3">
            <a:extLst>
              <a:ext uri="{FF2B5EF4-FFF2-40B4-BE49-F238E27FC236}">
                <a16:creationId xmlns:a16="http://schemas.microsoft.com/office/drawing/2014/main" id="{FBA3EB71-4730-2B6E-35D8-0E4C096FDF12}"/>
              </a:ext>
            </a:extLst>
          </p:cNvPr>
          <p:cNvSpPr txBox="1"/>
          <p:nvPr/>
        </p:nvSpPr>
        <p:spPr>
          <a:xfrm>
            <a:off x="1476375" y="1266825"/>
            <a:ext cx="9039225" cy="3416320"/>
          </a:xfrm>
          <a:prstGeom prst="rect">
            <a:avLst/>
          </a:prstGeom>
          <a:noFill/>
        </p:spPr>
        <p:txBody>
          <a:bodyPr wrap="square" rtlCol="0">
            <a:spAutoFit/>
          </a:bodyPr>
          <a:lstStyle/>
          <a:p>
            <a:r>
              <a:rPr lang="en-US"/>
              <a:t>Để huấn luyện NN, tương tự như những bài toán Machine Learning cổ điển:</a:t>
            </a:r>
          </a:p>
          <a:p>
            <a:endParaRPr lang="en-US"/>
          </a:p>
          <a:p>
            <a:r>
              <a:rPr lang="en-US"/>
              <a:t>Tính sai số dự đoán của mỗi điểm dự đoán:</a:t>
            </a:r>
          </a:p>
          <a:p>
            <a:endParaRPr lang="en-US"/>
          </a:p>
          <a:p>
            <a:endParaRPr lang="en-US"/>
          </a:p>
          <a:p>
            <a:endParaRPr lang="en-US"/>
          </a:p>
          <a:p>
            <a:endParaRPr lang="en-US"/>
          </a:p>
          <a:p>
            <a:r>
              <a:rPr lang="en-US"/>
              <a:t>Với tổng toàn bộ sai số của mỗi điểm dự đoán, ta thu được hàm mất mát</a:t>
            </a:r>
          </a:p>
          <a:p>
            <a:r>
              <a:rPr lang="en-US"/>
              <a:t>Sau đó, tìm điểm nhỏ nhất của hàm mất mát -&gt; tối ưu hàm mất mát</a:t>
            </a:r>
          </a:p>
          <a:p>
            <a:endParaRPr lang="en-US"/>
          </a:p>
          <a:p>
            <a:r>
              <a:rPr lang="en-US"/>
              <a:t>Các được sử dụng để tối ưu: thuật toán Gradient Decent, </a:t>
            </a:r>
            <a:br>
              <a:rPr lang="en-US"/>
            </a:br>
            <a:r>
              <a:rPr lang="en-US"/>
              <a:t>đồng thời sử dụng phương pháp tính đạo hàm Backpropagation </a:t>
            </a:r>
          </a:p>
        </p:txBody>
      </p:sp>
      <p:pic>
        <p:nvPicPr>
          <p:cNvPr id="8" name="Picture 7">
            <a:extLst>
              <a:ext uri="{FF2B5EF4-FFF2-40B4-BE49-F238E27FC236}">
                <a16:creationId xmlns:a16="http://schemas.microsoft.com/office/drawing/2014/main" id="{25C604CA-AE59-AC0E-1BF1-84DDFD984F84}"/>
              </a:ext>
            </a:extLst>
          </p:cNvPr>
          <p:cNvPicPr>
            <a:picLocks noChangeAspect="1"/>
          </p:cNvPicPr>
          <p:nvPr/>
        </p:nvPicPr>
        <p:blipFill>
          <a:blip r:embed="rId2"/>
          <a:stretch>
            <a:fillRect/>
          </a:stretch>
        </p:blipFill>
        <p:spPr>
          <a:xfrm>
            <a:off x="4819441" y="2157354"/>
            <a:ext cx="1657559" cy="619599"/>
          </a:xfrm>
          <a:prstGeom prst="rect">
            <a:avLst/>
          </a:prstGeom>
        </p:spPr>
      </p:pic>
      <p:pic>
        <p:nvPicPr>
          <p:cNvPr id="12" name="Picture 11">
            <a:extLst>
              <a:ext uri="{FF2B5EF4-FFF2-40B4-BE49-F238E27FC236}">
                <a16:creationId xmlns:a16="http://schemas.microsoft.com/office/drawing/2014/main" id="{3857829A-C2F2-16D5-AAFC-24CC00DFDFD9}"/>
              </a:ext>
            </a:extLst>
          </p:cNvPr>
          <p:cNvPicPr>
            <a:picLocks noChangeAspect="1"/>
          </p:cNvPicPr>
          <p:nvPr/>
        </p:nvPicPr>
        <p:blipFill>
          <a:blip r:embed="rId3"/>
          <a:stretch>
            <a:fillRect/>
          </a:stretch>
        </p:blipFill>
        <p:spPr>
          <a:xfrm>
            <a:off x="3084543" y="4913001"/>
            <a:ext cx="7097682" cy="1321345"/>
          </a:xfrm>
          <a:prstGeom prst="rect">
            <a:avLst/>
          </a:prstGeom>
        </p:spPr>
      </p:pic>
    </p:spTree>
    <p:extLst>
      <p:ext uri="{BB962C8B-B14F-4D97-AF65-F5344CB8AC3E}">
        <p14:creationId xmlns:p14="http://schemas.microsoft.com/office/powerpoint/2010/main" val="222404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Convolution</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pic>
        <p:nvPicPr>
          <p:cNvPr id="5" name="Picture 4">
            <a:extLst>
              <a:ext uri="{FF2B5EF4-FFF2-40B4-BE49-F238E27FC236}">
                <a16:creationId xmlns:a16="http://schemas.microsoft.com/office/drawing/2014/main" id="{42A17808-1989-31C4-F0AE-C61C16786E39}"/>
              </a:ext>
            </a:extLst>
          </p:cNvPr>
          <p:cNvPicPr>
            <a:picLocks noChangeAspect="1"/>
          </p:cNvPicPr>
          <p:nvPr/>
        </p:nvPicPr>
        <p:blipFill>
          <a:blip r:embed="rId2"/>
          <a:stretch>
            <a:fillRect/>
          </a:stretch>
        </p:blipFill>
        <p:spPr>
          <a:xfrm>
            <a:off x="3385820" y="1312204"/>
            <a:ext cx="4544059" cy="990738"/>
          </a:xfrm>
          <a:prstGeom prst="rect">
            <a:avLst/>
          </a:prstGeom>
        </p:spPr>
      </p:pic>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923330"/>
          </a:xfrm>
          <a:prstGeom prst="rect">
            <a:avLst/>
          </a:prstGeom>
          <a:noFill/>
        </p:spPr>
        <p:txBody>
          <a:bodyPr wrap="square" rtlCol="0">
            <a:spAutoFit/>
          </a:bodyPr>
          <a:lstStyle/>
          <a:p>
            <a:pPr algn="l"/>
            <a:r>
              <a:rPr lang="en-US" i="0">
                <a:solidFill>
                  <a:srgbClr val="1B1B1B"/>
                </a:solidFill>
                <a:effectLst/>
                <a:latin typeface="Open Sans" panose="020B0606030504020204" pitchFamily="34" charset="0"/>
              </a:rPr>
              <a:t>Tích phân chập 1 chiều miền liên tục</a:t>
            </a:r>
          </a:p>
          <a:p>
            <a:br>
              <a:rPr lang="en-US"/>
            </a:br>
            <a:endParaRPr lang="en-US"/>
          </a:p>
        </p:txBody>
      </p:sp>
      <p:pic>
        <p:nvPicPr>
          <p:cNvPr id="3074" name="Picture 2">
            <a:extLst>
              <a:ext uri="{FF2B5EF4-FFF2-40B4-BE49-F238E27FC236}">
                <a16:creationId xmlns:a16="http://schemas.microsoft.com/office/drawing/2014/main" id="{DBDC1D5C-0F1D-3082-1AB0-181D6AAF7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2655323"/>
            <a:ext cx="44577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23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Convolution</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923330"/>
          </a:xfrm>
          <a:prstGeom prst="rect">
            <a:avLst/>
          </a:prstGeom>
          <a:noFill/>
        </p:spPr>
        <p:txBody>
          <a:bodyPr wrap="square" rtlCol="0">
            <a:spAutoFit/>
          </a:bodyPr>
          <a:lstStyle/>
          <a:p>
            <a:pPr algn="l"/>
            <a:r>
              <a:rPr lang="en-US" i="0">
                <a:solidFill>
                  <a:srgbClr val="1B1B1B"/>
                </a:solidFill>
                <a:effectLst/>
                <a:latin typeface="Open Sans" panose="020B0606030504020204" pitchFamily="34" charset="0"/>
              </a:rPr>
              <a:t>Tích phân chập 2 chiều miền liên tục</a:t>
            </a:r>
          </a:p>
          <a:p>
            <a:br>
              <a:rPr lang="en-US"/>
            </a:br>
            <a:endParaRPr lang="en-US"/>
          </a:p>
        </p:txBody>
      </p:sp>
      <p:pic>
        <p:nvPicPr>
          <p:cNvPr id="4098" name="Picture 2">
            <a:extLst>
              <a:ext uri="{FF2B5EF4-FFF2-40B4-BE49-F238E27FC236}">
                <a16:creationId xmlns:a16="http://schemas.microsoft.com/office/drawing/2014/main" id="{FEF023D8-7A10-C048-1F5B-13F805B30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784055"/>
            <a:ext cx="1747838" cy="191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67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descr="Convolutional Neural Network (CNN) | NVIDIA Developer">
            <a:extLst>
              <a:ext uri="{FF2B5EF4-FFF2-40B4-BE49-F238E27FC236}">
                <a16:creationId xmlns:a16="http://schemas.microsoft.com/office/drawing/2014/main" id="{CA54FA75-980F-778C-EB4C-221FD4914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869" y="1057149"/>
            <a:ext cx="4465469" cy="201743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551CDFB-89E3-5285-5CE3-050EA8D10693}"/>
              </a:ext>
            </a:extLst>
          </p:cNvPr>
          <p:cNvSpPr txBox="1"/>
          <p:nvPr/>
        </p:nvSpPr>
        <p:spPr>
          <a:xfrm>
            <a:off x="651933" y="4186658"/>
            <a:ext cx="10267950" cy="2585323"/>
          </a:xfrm>
          <a:prstGeom prst="rect">
            <a:avLst/>
          </a:prstGeom>
          <a:noFill/>
        </p:spPr>
        <p:txBody>
          <a:bodyPr wrap="square" rtlCol="0">
            <a:spAutoFit/>
          </a:bodyPr>
          <a:lstStyle/>
          <a:p>
            <a:r>
              <a:rPr lang="en-US"/>
              <a:t>Hình ảnh đầu vào được áp dụng bởi lớp tích chập đầu tiên, mỗi lớp tích chập gồm nhiều phép tích chập với kernel khác nhau, nhằm hi vọng trích xuất được nhiều đặc trưng khác nhau.  </a:t>
            </a:r>
            <a:br>
              <a:rPr lang="en-US"/>
            </a:br>
            <a:r>
              <a:rPr lang="en-US"/>
              <a:t>Các đặc trưng được trích xuất ra sau mỗi phép tích chập được gọi là bản đồ đặc trưng (feature map)</a:t>
            </a:r>
          </a:p>
          <a:p>
            <a:r>
              <a:rPr lang="en-US"/>
              <a:t>Các feature map thường được lấy mẫu bằng các thuật toán làm nghèo Pooling để giảm kích thước.</a:t>
            </a:r>
            <a:br>
              <a:rPr lang="en-US"/>
            </a:br>
            <a:br>
              <a:rPr lang="en-US"/>
            </a:br>
            <a:r>
              <a:rPr lang="en-US"/>
              <a:t>Cuối cùng, khi các feature map được coi là trừu tường, nó được làm phẳng và đưa vào NN để phân lớp.</a:t>
            </a:r>
          </a:p>
          <a:p>
            <a:endParaRPr lang="en-US"/>
          </a:p>
          <a:p>
            <a:r>
              <a:rPr lang="en-US"/>
              <a:t>Với cơ chế chồng tích chập theo mô hình NN, nó cũng được áp dụng phương pháp tính đạo hàm lan truyền ngược và tối ưu cùng với bộ phân lớp NN</a:t>
            </a:r>
          </a:p>
        </p:txBody>
      </p:sp>
      <p:pic>
        <p:nvPicPr>
          <p:cNvPr id="13" name="Picture 12">
            <a:extLst>
              <a:ext uri="{FF2B5EF4-FFF2-40B4-BE49-F238E27FC236}">
                <a16:creationId xmlns:a16="http://schemas.microsoft.com/office/drawing/2014/main" id="{C148A269-D9D7-B71E-E01A-82BAA92AA03F}"/>
              </a:ext>
            </a:extLst>
          </p:cNvPr>
          <p:cNvPicPr>
            <a:picLocks noChangeAspect="1"/>
          </p:cNvPicPr>
          <p:nvPr/>
        </p:nvPicPr>
        <p:blipFill>
          <a:blip r:embed="rId3"/>
          <a:stretch>
            <a:fillRect/>
          </a:stretch>
        </p:blipFill>
        <p:spPr>
          <a:xfrm>
            <a:off x="5512901" y="705870"/>
            <a:ext cx="6304605" cy="2453466"/>
          </a:xfrm>
          <a:prstGeom prst="rect">
            <a:avLst/>
          </a:prstGeom>
        </p:spPr>
      </p:pic>
      <p:pic>
        <p:nvPicPr>
          <p:cNvPr id="15" name="Picture 14">
            <a:extLst>
              <a:ext uri="{FF2B5EF4-FFF2-40B4-BE49-F238E27FC236}">
                <a16:creationId xmlns:a16="http://schemas.microsoft.com/office/drawing/2014/main" id="{33906492-3379-D46C-DAD4-502A9622ABA5}"/>
              </a:ext>
            </a:extLst>
          </p:cNvPr>
          <p:cNvPicPr>
            <a:picLocks noChangeAspect="1"/>
          </p:cNvPicPr>
          <p:nvPr/>
        </p:nvPicPr>
        <p:blipFill>
          <a:blip r:embed="rId4"/>
          <a:stretch>
            <a:fillRect/>
          </a:stretch>
        </p:blipFill>
        <p:spPr>
          <a:xfrm>
            <a:off x="7454850" y="3057294"/>
            <a:ext cx="2281588" cy="1155947"/>
          </a:xfrm>
          <a:prstGeom prst="rect">
            <a:avLst/>
          </a:prstGeom>
        </p:spPr>
      </p:pic>
    </p:spTree>
    <p:extLst>
      <p:ext uri="{BB962C8B-B14F-4D97-AF65-F5344CB8AC3E}">
        <p14:creationId xmlns:p14="http://schemas.microsoft.com/office/powerpoint/2010/main" val="253485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 – How to work</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1D602C1-F767-A72C-E2F1-5863C3CDC3D6}"/>
              </a:ext>
            </a:extLst>
          </p:cNvPr>
          <p:cNvSpPr txBox="1"/>
          <p:nvPr/>
        </p:nvSpPr>
        <p:spPr>
          <a:xfrm>
            <a:off x="990441" y="1057959"/>
            <a:ext cx="4676775" cy="646331"/>
          </a:xfrm>
          <a:prstGeom prst="rect">
            <a:avLst/>
          </a:prstGeom>
          <a:noFill/>
        </p:spPr>
        <p:txBody>
          <a:bodyPr wrap="square" rtlCol="0">
            <a:spAutoFit/>
          </a:bodyPr>
          <a:lstStyle/>
          <a:p>
            <a:r>
              <a:rPr lang="en-US" b="1" i="0">
                <a:solidFill>
                  <a:srgbClr val="1B1B1B"/>
                </a:solidFill>
                <a:effectLst/>
                <a:latin typeface="Open Sans" panose="020B0606030504020204" pitchFamily="34" charset="0"/>
              </a:rPr>
              <a:t>Class activation maps</a:t>
            </a:r>
          </a:p>
          <a:p>
            <a:endParaRPr lang="en-US"/>
          </a:p>
        </p:txBody>
      </p:sp>
      <p:pic>
        <p:nvPicPr>
          <p:cNvPr id="8" name="Picture 7">
            <a:extLst>
              <a:ext uri="{FF2B5EF4-FFF2-40B4-BE49-F238E27FC236}">
                <a16:creationId xmlns:a16="http://schemas.microsoft.com/office/drawing/2014/main" id="{FEB0B20C-09B2-4511-5104-587D61A6EB8C}"/>
              </a:ext>
            </a:extLst>
          </p:cNvPr>
          <p:cNvPicPr>
            <a:picLocks noChangeAspect="1"/>
          </p:cNvPicPr>
          <p:nvPr/>
        </p:nvPicPr>
        <p:blipFill>
          <a:blip r:embed="rId2"/>
          <a:stretch>
            <a:fillRect/>
          </a:stretch>
        </p:blipFill>
        <p:spPr>
          <a:xfrm>
            <a:off x="3328828" y="1710844"/>
            <a:ext cx="5125165" cy="2553056"/>
          </a:xfrm>
          <a:prstGeom prst="rect">
            <a:avLst/>
          </a:prstGeom>
        </p:spPr>
      </p:pic>
      <p:sp>
        <p:nvSpPr>
          <p:cNvPr id="9" name="TextBox 8">
            <a:extLst>
              <a:ext uri="{FF2B5EF4-FFF2-40B4-BE49-F238E27FC236}">
                <a16:creationId xmlns:a16="http://schemas.microsoft.com/office/drawing/2014/main" id="{36DD7A61-0CFC-96D8-5256-5AD3746EC74D}"/>
              </a:ext>
            </a:extLst>
          </p:cNvPr>
          <p:cNvSpPr txBox="1"/>
          <p:nvPr/>
        </p:nvSpPr>
        <p:spPr>
          <a:xfrm>
            <a:off x="1162049" y="4610100"/>
            <a:ext cx="10429875" cy="923330"/>
          </a:xfrm>
          <a:prstGeom prst="rect">
            <a:avLst/>
          </a:prstGeom>
          <a:noFill/>
        </p:spPr>
        <p:txBody>
          <a:bodyPr wrap="square" rtlCol="0">
            <a:spAutoFit/>
          </a:bodyPr>
          <a:lstStyle/>
          <a:p>
            <a:r>
              <a:rPr lang="vi-VN" b="0" i="0">
                <a:solidFill>
                  <a:srgbClr val="1B1B1B"/>
                </a:solidFill>
                <a:effectLst/>
                <a:latin typeface="Open Sans" panose="020B0606030504020204" pitchFamily="34" charset="0"/>
              </a:rPr>
              <a:t>Bản đồ kích hoạt lớp là một kỹ thuật đơn giản để tìm thấy những vùng đặc biệt trên bức ảnh liên quan đến class cần xác định. Nói cách khác, CAM(bản đồ kích hoạt lớp) sẽ show vùng nhiệt có liên quan đến class này</a:t>
            </a:r>
            <a:r>
              <a:rPr lang="en-US" b="0" i="0">
                <a:solidFill>
                  <a:srgbClr val="1B1B1B"/>
                </a:solidFill>
                <a:effectLst/>
                <a:latin typeface="Open Sans" panose="020B0606030504020204" pitchFamily="34" charset="0"/>
              </a:rPr>
              <a:t>.</a:t>
            </a:r>
            <a:endParaRPr lang="en-US"/>
          </a:p>
        </p:txBody>
      </p:sp>
    </p:spTree>
    <p:extLst>
      <p:ext uri="{BB962C8B-B14F-4D97-AF65-F5344CB8AC3E}">
        <p14:creationId xmlns:p14="http://schemas.microsoft.com/office/powerpoint/2010/main" val="132561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 – How to work</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6DD7A61-0CFC-96D8-5256-5AD3746EC74D}"/>
              </a:ext>
            </a:extLst>
          </p:cNvPr>
          <p:cNvSpPr txBox="1"/>
          <p:nvPr/>
        </p:nvSpPr>
        <p:spPr>
          <a:xfrm>
            <a:off x="895350" y="1282988"/>
            <a:ext cx="10429875" cy="5355312"/>
          </a:xfrm>
          <a:prstGeom prst="rect">
            <a:avLst/>
          </a:prstGeom>
          <a:noFill/>
        </p:spPr>
        <p:txBody>
          <a:bodyPr wrap="square" rtlCol="0">
            <a:spAutoFit/>
          </a:bodyPr>
          <a:lstStyle/>
          <a:p>
            <a:r>
              <a:rPr lang="vi-VN" b="0" i="0">
                <a:solidFill>
                  <a:srgbClr val="1B1B1B"/>
                </a:solidFill>
                <a:effectLst/>
                <a:latin typeface="Open Sans" panose="020B0606030504020204" pitchFamily="34" charset="0"/>
              </a:rPr>
              <a:t>Trong học sâu, các ma trận tích chập không được người thiết kế mạng đưa vào cụ thể. Thay vì đó, trong quá trình học, mạng sẽ tự học các lớp tích chập đó. Chúng có thể học lại được những lớp tích chập cổ điển có sẵn, và chúng cũng có thể học được những đặc trưng mà con người không hiểu rõ cụ thể. </a:t>
            </a:r>
            <a:endParaRPr lang="en-US" b="0" i="0">
              <a:solidFill>
                <a:srgbClr val="1B1B1B"/>
              </a:solidFill>
              <a:effectLst/>
              <a:latin typeface="Open Sans" panose="020B0606030504020204" pitchFamily="34" charset="0"/>
            </a:endParaRPr>
          </a:p>
          <a:p>
            <a:endParaRPr lang="en-US">
              <a:solidFill>
                <a:srgbClr val="1B1B1B"/>
              </a:solidFill>
              <a:latin typeface="Open Sans" panose="020B0606030504020204" pitchFamily="34" charset="0"/>
            </a:endParaRPr>
          </a:p>
          <a:p>
            <a:r>
              <a:rPr lang="en-US" b="0" i="0">
                <a:solidFill>
                  <a:srgbClr val="1B1B1B"/>
                </a:solidFill>
                <a:effectLst/>
                <a:latin typeface="Open Sans" panose="020B0606030504020204" pitchFamily="34" charset="0"/>
              </a:rPr>
              <a:t> Các </a:t>
            </a:r>
            <a:r>
              <a:rPr lang="vi-VN" b="0" i="0">
                <a:solidFill>
                  <a:srgbClr val="1B1B1B"/>
                </a:solidFill>
                <a:effectLst/>
                <a:latin typeface="Open Sans" panose="020B0606030504020204" pitchFamily="34" charset="0"/>
              </a:rPr>
              <a:t>lớp tích chập sẽ nhận ra được các đặc trưng của mô hình từ cơ bản đến phức tạp dần theo độ sâu của mô hình. Càng qua các lớp, độ phức tạp càng tăng lên: để dễ hình dung, giả sử ta có 2 filter bắt được đường ngang, và 2 filter bắt được đường dọc. Sau khi qua các lớp kết hợp, chúng ta sẽ có được một filter sâu bắt được một hình tứ giác. Thậm chí, với nhiều lớp hơn, ta có thể nhận ra được hình tròn trong ảnh đó; vì hình tròn có thể được biểu diễn bằng vô số đường thẳng tiệm cận:</a:t>
            </a:r>
            <a:endParaRPr lang="en-US" b="0" i="0">
              <a:solidFill>
                <a:srgbClr val="1B1B1B"/>
              </a:solidFill>
              <a:effectLst/>
              <a:latin typeface="Open Sans" panose="020B0606030504020204" pitchFamily="34" charset="0"/>
            </a:endParaRPr>
          </a:p>
          <a:p>
            <a:endParaRPr lang="en-US">
              <a:solidFill>
                <a:srgbClr val="1B1B1B"/>
              </a:solidFill>
              <a:latin typeface="Open Sans" panose="020B0606030504020204" pitchFamily="34" charset="0"/>
            </a:endParaRPr>
          </a:p>
          <a:p>
            <a:endParaRPr lang="en-US">
              <a:solidFill>
                <a:srgbClr val="1B1B1B"/>
              </a:solidFill>
              <a:latin typeface="Open Sans" panose="020B0606030504020204" pitchFamily="34" charset="0"/>
            </a:endParaRPr>
          </a:p>
          <a:p>
            <a:endParaRPr lang="en-US">
              <a:solidFill>
                <a:srgbClr val="1B1B1B"/>
              </a:solidFill>
              <a:latin typeface="Open Sans" panose="020B0606030504020204" pitchFamily="34" charset="0"/>
            </a:endParaRPr>
          </a:p>
          <a:p>
            <a:endParaRPr lang="en-US">
              <a:solidFill>
                <a:srgbClr val="1B1B1B"/>
              </a:solidFill>
              <a:latin typeface="Open Sans" panose="020B0606030504020204" pitchFamily="34" charset="0"/>
            </a:endParaRPr>
          </a:p>
          <a:p>
            <a:endParaRPr lang="en-US">
              <a:solidFill>
                <a:srgbClr val="1B1B1B"/>
              </a:solidFill>
              <a:latin typeface="Open Sans" panose="020B0606030504020204" pitchFamily="34" charset="0"/>
            </a:endParaRP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bởi vì hình tròn là một hình đa giác có </a:t>
            </a:r>
            <a:r>
              <a:rPr lang="vi-VN" b="0">
                <a:solidFill>
                  <a:srgbClr val="1B1B1B"/>
                </a:solidFill>
                <a:effectLst/>
                <a:latin typeface="KaTeX_Main"/>
              </a:rPr>
              <a:t>∞</a:t>
            </a:r>
            <a:r>
              <a:rPr lang="vi-VN" b="0" i="0">
                <a:solidFill>
                  <a:srgbClr val="1B1B1B"/>
                </a:solidFill>
                <a:effectLst/>
                <a:latin typeface="Open Sans" panose="020B0606030504020204" pitchFamily="34" charset="0"/>
              </a:rPr>
              <a:t> cạnh. Bởi vậy, mô hình không cần biết gì về đặc điểm tính chất của đầu vào từ ban đầu, chúng sẽ tự "học" được dần dần qua các lớp filter.</a:t>
            </a:r>
            <a:endParaRPr lang="en-US"/>
          </a:p>
        </p:txBody>
      </p:sp>
      <p:pic>
        <p:nvPicPr>
          <p:cNvPr id="10" name="Picture 9">
            <a:extLst>
              <a:ext uri="{FF2B5EF4-FFF2-40B4-BE49-F238E27FC236}">
                <a16:creationId xmlns:a16="http://schemas.microsoft.com/office/drawing/2014/main" id="{CFAE3466-89EC-5380-5E88-02D0B153BD30}"/>
              </a:ext>
            </a:extLst>
          </p:cNvPr>
          <p:cNvPicPr>
            <a:picLocks noChangeAspect="1"/>
          </p:cNvPicPr>
          <p:nvPr/>
        </p:nvPicPr>
        <p:blipFill>
          <a:blip r:embed="rId2"/>
          <a:stretch>
            <a:fillRect/>
          </a:stretch>
        </p:blipFill>
        <p:spPr>
          <a:xfrm>
            <a:off x="3795389" y="4114692"/>
            <a:ext cx="4629796" cy="1543265"/>
          </a:xfrm>
          <a:prstGeom prst="rect">
            <a:avLst/>
          </a:prstGeom>
        </p:spPr>
      </p:pic>
    </p:spTree>
    <p:extLst>
      <p:ext uri="{BB962C8B-B14F-4D97-AF65-F5344CB8AC3E}">
        <p14:creationId xmlns:p14="http://schemas.microsoft.com/office/powerpoint/2010/main" val="391579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 – How to work</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6DD7A61-0CFC-96D8-5256-5AD3746EC74D}"/>
              </a:ext>
            </a:extLst>
          </p:cNvPr>
          <p:cNvSpPr txBox="1"/>
          <p:nvPr/>
        </p:nvSpPr>
        <p:spPr>
          <a:xfrm>
            <a:off x="895350" y="1282988"/>
            <a:ext cx="10429875" cy="369332"/>
          </a:xfrm>
          <a:prstGeom prst="rect">
            <a:avLst/>
          </a:prstGeom>
          <a:noFill/>
        </p:spPr>
        <p:txBody>
          <a:bodyPr wrap="square" rtlCol="0">
            <a:spAutoFit/>
          </a:bodyPr>
          <a:lstStyle/>
          <a:p>
            <a:pPr algn="l"/>
            <a:r>
              <a:rPr lang="en-US" b="1">
                <a:solidFill>
                  <a:srgbClr val="1B1B1B"/>
                </a:solidFill>
                <a:latin typeface="Open Sans" panose="020B0606030504020204" pitchFamily="34" charset="0"/>
              </a:rPr>
              <a:t>P</a:t>
            </a:r>
            <a:r>
              <a:rPr lang="en-US" b="1" i="0">
                <a:solidFill>
                  <a:srgbClr val="1B1B1B"/>
                </a:solidFill>
                <a:effectLst/>
                <a:latin typeface="Open Sans" panose="020B0606030504020204" pitchFamily="34" charset="0"/>
              </a:rPr>
              <a:t>ooling</a:t>
            </a:r>
          </a:p>
        </p:txBody>
      </p:sp>
      <p:pic>
        <p:nvPicPr>
          <p:cNvPr id="11" name="Picture 10">
            <a:extLst>
              <a:ext uri="{FF2B5EF4-FFF2-40B4-BE49-F238E27FC236}">
                <a16:creationId xmlns:a16="http://schemas.microsoft.com/office/drawing/2014/main" id="{F6A789BD-8DFA-3282-DCED-B48D32179D3F}"/>
              </a:ext>
            </a:extLst>
          </p:cNvPr>
          <p:cNvPicPr>
            <a:picLocks noChangeAspect="1"/>
          </p:cNvPicPr>
          <p:nvPr/>
        </p:nvPicPr>
        <p:blipFill>
          <a:blip r:embed="rId2"/>
          <a:stretch>
            <a:fillRect/>
          </a:stretch>
        </p:blipFill>
        <p:spPr>
          <a:xfrm>
            <a:off x="4441031" y="4167602"/>
            <a:ext cx="3005138" cy="1522527"/>
          </a:xfrm>
          <a:prstGeom prst="rect">
            <a:avLst/>
          </a:prstGeom>
        </p:spPr>
      </p:pic>
      <p:sp>
        <p:nvSpPr>
          <p:cNvPr id="12" name="TextBox 11">
            <a:extLst>
              <a:ext uri="{FF2B5EF4-FFF2-40B4-BE49-F238E27FC236}">
                <a16:creationId xmlns:a16="http://schemas.microsoft.com/office/drawing/2014/main" id="{7101A7B4-C59D-0562-BA12-15B39BEBBC9E}"/>
              </a:ext>
            </a:extLst>
          </p:cNvPr>
          <p:cNvSpPr txBox="1"/>
          <p:nvPr/>
        </p:nvSpPr>
        <p:spPr>
          <a:xfrm>
            <a:off x="866776" y="1710844"/>
            <a:ext cx="9820276" cy="2031325"/>
          </a:xfrm>
          <a:prstGeom prst="rect">
            <a:avLst/>
          </a:prstGeom>
          <a:noFill/>
        </p:spPr>
        <p:txBody>
          <a:bodyPr wrap="square" rtlCol="0">
            <a:spAutoFit/>
          </a:bodyPr>
          <a:lstStyle/>
          <a:p>
            <a:r>
              <a:rPr lang="vi-VN" b="0" i="0">
                <a:solidFill>
                  <a:srgbClr val="1B1B1B"/>
                </a:solidFill>
                <a:effectLst/>
                <a:latin typeface="Open Sans" panose="020B0606030504020204" pitchFamily="34" charset="0"/>
              </a:rPr>
              <a:t>Chức năng dễ nhận ra nhất của lớp pooling là làm giảm kích cỡ/kênh của ảnh/đặc trưng ngầm trong mạng</a:t>
            </a:r>
            <a:endParaRPr lang="en-US" b="0" i="0">
              <a:solidFill>
                <a:srgbClr val="1B1B1B"/>
              </a:solidFill>
              <a:effectLst/>
              <a:latin typeface="Open Sans" panose="020B0606030504020204" pitchFamily="34" charset="0"/>
            </a:endParaRPr>
          </a:p>
          <a:p>
            <a:endParaRPr lang="en-US">
              <a:solidFill>
                <a:srgbClr val="1B1B1B"/>
              </a:solidFill>
              <a:latin typeface="Open Sans" panose="020B0606030504020204" pitchFamily="34" charset="0"/>
            </a:endParaRPr>
          </a:p>
          <a:p>
            <a:r>
              <a:rPr lang="en-US" b="1" i="0">
                <a:solidFill>
                  <a:srgbClr val="1B1B1B"/>
                </a:solidFill>
                <a:effectLst/>
                <a:latin typeface="Open Sans" panose="020B0606030504020204" pitchFamily="34" charset="0"/>
              </a:rPr>
              <a:t>Translational Invariance:</a:t>
            </a:r>
          </a:p>
          <a:p>
            <a:r>
              <a:rPr lang="en-US">
                <a:solidFill>
                  <a:srgbClr val="1B1B1B"/>
                </a:solidFill>
                <a:latin typeface="Open Sans" panose="020B0606030504020204" pitchFamily="34" charset="0"/>
              </a:rPr>
              <a:t>Tính chất của Pooling khiến mô hình có tính bất biến với sự dịch chuyển.</a:t>
            </a:r>
            <a:br>
              <a:rPr lang="en-US">
                <a:solidFill>
                  <a:srgbClr val="1B1B1B"/>
                </a:solidFill>
                <a:latin typeface="Open Sans" panose="020B0606030504020204" pitchFamily="34" charset="0"/>
              </a:rPr>
            </a:br>
            <a:r>
              <a:rPr lang="en-US">
                <a:solidFill>
                  <a:srgbClr val="1B1B1B"/>
                </a:solidFill>
                <a:latin typeface="Open Sans" panose="020B0606030504020204" pitchFamily="34" charset="0"/>
              </a:rPr>
              <a:t>S</a:t>
            </a:r>
            <a:r>
              <a:rPr lang="vi-VN" b="0" i="0">
                <a:solidFill>
                  <a:srgbClr val="1B1B1B"/>
                </a:solidFill>
                <a:effectLst/>
                <a:latin typeface="Open Sans" panose="020B0606030504020204" pitchFamily="34" charset="0"/>
              </a:rPr>
              <a:t>au khi lớp tích chập đã bắt được các đặc trưng nổi bật, lớp pooling sẽ gom chúng lại vào một khối — nhờ đó, việc đặc trưng đó nằm ở đâu không còn quan trọng nữa.</a:t>
            </a:r>
            <a:endParaRPr lang="en-US"/>
          </a:p>
        </p:txBody>
      </p:sp>
    </p:spTree>
    <p:extLst>
      <p:ext uri="{BB962C8B-B14F-4D97-AF65-F5344CB8AC3E}">
        <p14:creationId xmlns:p14="http://schemas.microsoft.com/office/powerpoint/2010/main" val="18970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Overview</a:t>
            </a:r>
          </a:p>
        </p:txBody>
      </p:sp>
      <p:sp>
        <p:nvSpPr>
          <p:cNvPr id="3" name="TextBox 2">
            <a:extLst>
              <a:ext uri="{FF2B5EF4-FFF2-40B4-BE49-F238E27FC236}">
                <a16:creationId xmlns:a16="http://schemas.microsoft.com/office/drawing/2014/main" id="{D3B091F0-CF4E-6EC2-735E-62C1B329344A}"/>
              </a:ext>
            </a:extLst>
          </p:cNvPr>
          <p:cNvSpPr txBox="1"/>
          <p:nvPr/>
        </p:nvSpPr>
        <p:spPr>
          <a:xfrm>
            <a:off x="1261533" y="1778000"/>
            <a:ext cx="8890000" cy="369332"/>
          </a:xfrm>
          <a:prstGeom prst="rect">
            <a:avLst/>
          </a:prstGeom>
          <a:noFill/>
        </p:spPr>
        <p:txBody>
          <a:bodyPr wrap="square" rtlCol="0">
            <a:spAutoFit/>
          </a:bodyPr>
          <a:lstStyle/>
          <a:p>
            <a:r>
              <a:rPr lang="en-US"/>
              <a:t>Hello world của CV Engineer: Phân lớp chó và mèo</a:t>
            </a:r>
          </a:p>
        </p:txBody>
      </p:sp>
      <p:pic>
        <p:nvPicPr>
          <p:cNvPr id="8" name="Picture 7">
            <a:extLst>
              <a:ext uri="{FF2B5EF4-FFF2-40B4-BE49-F238E27FC236}">
                <a16:creationId xmlns:a16="http://schemas.microsoft.com/office/drawing/2014/main" id="{E34F3E04-D5D6-6D98-F876-E41ECBDBE105}"/>
              </a:ext>
            </a:extLst>
          </p:cNvPr>
          <p:cNvPicPr>
            <a:picLocks noChangeAspect="1"/>
          </p:cNvPicPr>
          <p:nvPr/>
        </p:nvPicPr>
        <p:blipFill>
          <a:blip r:embed="rId2"/>
          <a:stretch>
            <a:fillRect/>
          </a:stretch>
        </p:blipFill>
        <p:spPr>
          <a:xfrm>
            <a:off x="1137708" y="2757250"/>
            <a:ext cx="4734586" cy="3400900"/>
          </a:xfrm>
          <a:prstGeom prst="rect">
            <a:avLst/>
          </a:prstGeom>
        </p:spPr>
      </p:pic>
      <p:pic>
        <p:nvPicPr>
          <p:cNvPr id="12" name="Picture 11">
            <a:extLst>
              <a:ext uri="{FF2B5EF4-FFF2-40B4-BE49-F238E27FC236}">
                <a16:creationId xmlns:a16="http://schemas.microsoft.com/office/drawing/2014/main" id="{BE2F448E-AC44-C588-78E4-AAED0EE9B9A6}"/>
              </a:ext>
            </a:extLst>
          </p:cNvPr>
          <p:cNvPicPr>
            <a:picLocks noChangeAspect="1"/>
          </p:cNvPicPr>
          <p:nvPr/>
        </p:nvPicPr>
        <p:blipFill>
          <a:blip r:embed="rId3"/>
          <a:stretch>
            <a:fillRect/>
          </a:stretch>
        </p:blipFill>
        <p:spPr>
          <a:xfrm>
            <a:off x="6252819" y="2731178"/>
            <a:ext cx="4801473" cy="3426971"/>
          </a:xfrm>
          <a:prstGeom prst="rect">
            <a:avLst/>
          </a:prstGeom>
        </p:spPr>
      </p:pic>
    </p:spTree>
    <p:extLst>
      <p:ext uri="{BB962C8B-B14F-4D97-AF65-F5344CB8AC3E}">
        <p14:creationId xmlns:p14="http://schemas.microsoft.com/office/powerpoint/2010/main" val="111069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 – How to work</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6DD7A61-0CFC-96D8-5256-5AD3746EC74D}"/>
              </a:ext>
            </a:extLst>
          </p:cNvPr>
          <p:cNvSpPr txBox="1"/>
          <p:nvPr/>
        </p:nvSpPr>
        <p:spPr>
          <a:xfrm>
            <a:off x="895350" y="1282988"/>
            <a:ext cx="10429875" cy="369332"/>
          </a:xfrm>
          <a:prstGeom prst="rect">
            <a:avLst/>
          </a:prstGeom>
          <a:noFill/>
        </p:spPr>
        <p:txBody>
          <a:bodyPr wrap="square" rtlCol="0">
            <a:spAutoFit/>
          </a:bodyPr>
          <a:lstStyle/>
          <a:p>
            <a:pPr algn="l"/>
            <a:r>
              <a:rPr lang="en-US" b="1">
                <a:solidFill>
                  <a:srgbClr val="1B1B1B"/>
                </a:solidFill>
                <a:latin typeface="Open Sans" panose="020B0606030504020204" pitchFamily="34" charset="0"/>
              </a:rPr>
              <a:t>Convolution + P</a:t>
            </a:r>
            <a:r>
              <a:rPr lang="en-US" b="1" i="0">
                <a:solidFill>
                  <a:srgbClr val="1B1B1B"/>
                </a:solidFill>
                <a:effectLst/>
                <a:latin typeface="Open Sans" panose="020B0606030504020204" pitchFamily="34" charset="0"/>
              </a:rPr>
              <a:t>ooling</a:t>
            </a:r>
          </a:p>
        </p:txBody>
      </p:sp>
      <p:pic>
        <p:nvPicPr>
          <p:cNvPr id="5" name="Picture 4">
            <a:extLst>
              <a:ext uri="{FF2B5EF4-FFF2-40B4-BE49-F238E27FC236}">
                <a16:creationId xmlns:a16="http://schemas.microsoft.com/office/drawing/2014/main" id="{A65DB655-D92E-A44F-8785-8D036AB97367}"/>
              </a:ext>
            </a:extLst>
          </p:cNvPr>
          <p:cNvPicPr>
            <a:picLocks noChangeAspect="1"/>
          </p:cNvPicPr>
          <p:nvPr/>
        </p:nvPicPr>
        <p:blipFill>
          <a:blip r:embed="rId2"/>
          <a:stretch>
            <a:fillRect/>
          </a:stretch>
        </p:blipFill>
        <p:spPr>
          <a:xfrm>
            <a:off x="4133533" y="1650212"/>
            <a:ext cx="4534533" cy="1886213"/>
          </a:xfrm>
          <a:prstGeom prst="rect">
            <a:avLst/>
          </a:prstGeom>
        </p:spPr>
      </p:pic>
      <p:sp>
        <p:nvSpPr>
          <p:cNvPr id="10" name="TextBox 9">
            <a:extLst>
              <a:ext uri="{FF2B5EF4-FFF2-40B4-BE49-F238E27FC236}">
                <a16:creationId xmlns:a16="http://schemas.microsoft.com/office/drawing/2014/main" id="{AFC0A2FD-99F3-0289-E56C-75A2A7C1330C}"/>
              </a:ext>
            </a:extLst>
          </p:cNvPr>
          <p:cNvSpPr txBox="1"/>
          <p:nvPr/>
        </p:nvSpPr>
        <p:spPr>
          <a:xfrm>
            <a:off x="1071562" y="4048125"/>
            <a:ext cx="9744075" cy="1754326"/>
          </a:xfrm>
          <a:prstGeom prst="rect">
            <a:avLst/>
          </a:prstGeom>
          <a:noFill/>
        </p:spPr>
        <p:txBody>
          <a:bodyPr wrap="square">
            <a:spAutoFit/>
          </a:bodyPr>
          <a:lstStyle/>
          <a:p>
            <a:r>
              <a:rPr lang="vi-VN" b="0" i="0">
                <a:solidFill>
                  <a:srgbClr val="1B1B1B"/>
                </a:solidFill>
                <a:effectLst/>
                <a:latin typeface="Open Sans" panose="020B0606030504020204" pitchFamily="34" charset="0"/>
              </a:rPr>
              <a:t>Với một kernel 3x3, một ô ở lớp thứ 2 sẽ "nhìn thấy" 9 ô ở lớp thứ nhất, và sau khi qua một kernel 3x3 khác (có thể là tích chập hoặc pooling), một ô ở lớp thứ 3 sẽ nhìn thấy 9 ô ở lớp thứ 2. Giả sử như chúng ta sử dụng stride 3 cho kernel đầu tiên (để không trượt trùng lên nhau), 1 ô ở lớp thứ 3 sẽ "nhìn" được tận 81 ô ở lớp thứ nhất! Từ đó có thể thấy, receptive field (vùng nhìn thấy) của các lớp ở sau càng ngày càng lớn ra, và đặc trưng đó bao quát một vùng ảnh ngày càng lớn; cho đến khi chỉ còn một vector dài các đặc trưng 1x1</a:t>
            </a:r>
            <a:endParaRPr lang="en-US"/>
          </a:p>
        </p:txBody>
      </p:sp>
    </p:spTree>
    <p:extLst>
      <p:ext uri="{BB962C8B-B14F-4D97-AF65-F5344CB8AC3E}">
        <p14:creationId xmlns:p14="http://schemas.microsoft.com/office/powerpoint/2010/main" val="180812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 – How to work</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6DD7A61-0CFC-96D8-5256-5AD3746EC74D}"/>
              </a:ext>
            </a:extLst>
          </p:cNvPr>
          <p:cNvSpPr txBox="1"/>
          <p:nvPr/>
        </p:nvSpPr>
        <p:spPr>
          <a:xfrm>
            <a:off x="895350" y="1282988"/>
            <a:ext cx="10429875" cy="646331"/>
          </a:xfrm>
          <a:prstGeom prst="rect">
            <a:avLst/>
          </a:prstGeom>
          <a:noFill/>
        </p:spPr>
        <p:txBody>
          <a:bodyPr wrap="square" rtlCol="0">
            <a:spAutoFit/>
          </a:bodyPr>
          <a:lstStyle/>
          <a:p>
            <a:pPr algn="l"/>
            <a:r>
              <a:rPr lang="vi-VN" b="1" i="0">
                <a:solidFill>
                  <a:srgbClr val="1B1B1B"/>
                </a:solidFill>
                <a:effectLst/>
                <a:latin typeface="Open Sans" panose="020B0606030504020204" pitchFamily="34" charset="0"/>
              </a:rPr>
              <a:t>Bắt đặc trưng sâu</a:t>
            </a:r>
          </a:p>
          <a:p>
            <a:endParaRPr lang="en-US" b="1" i="0">
              <a:solidFill>
                <a:srgbClr val="1B1B1B"/>
              </a:solidFill>
              <a:effectLst/>
              <a:latin typeface="Open Sans" panose="020B0606030504020204" pitchFamily="34" charset="0"/>
            </a:endParaRPr>
          </a:p>
        </p:txBody>
      </p:sp>
      <p:pic>
        <p:nvPicPr>
          <p:cNvPr id="6146" name="Picture 2">
            <a:extLst>
              <a:ext uri="{FF2B5EF4-FFF2-40B4-BE49-F238E27FC236}">
                <a16:creationId xmlns:a16="http://schemas.microsoft.com/office/drawing/2014/main" id="{C40C43A7-C91E-C0B6-FF60-E8DF20F87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33550"/>
            <a:ext cx="8638408" cy="474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61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CNN – How to work</a:t>
            </a:r>
          </a:p>
        </p:txBody>
      </p:sp>
      <p:sp>
        <p:nvSpPr>
          <p:cNvPr id="6" name="TextBox 5">
            <a:extLst>
              <a:ext uri="{FF2B5EF4-FFF2-40B4-BE49-F238E27FC236}">
                <a16:creationId xmlns:a16="http://schemas.microsoft.com/office/drawing/2014/main" id="{1752B6FC-0495-FEE4-92CD-7C635C898A3C}"/>
              </a:ext>
            </a:extLst>
          </p:cNvPr>
          <p:cNvSpPr txBox="1"/>
          <p:nvPr/>
        </p:nvSpPr>
        <p:spPr>
          <a:xfrm>
            <a:off x="866775" y="959823"/>
            <a:ext cx="9420225" cy="1200329"/>
          </a:xfrm>
          <a:prstGeom prst="rect">
            <a:avLst/>
          </a:prstGeom>
          <a:noFill/>
        </p:spPr>
        <p:txBody>
          <a:bodyPr wrap="square" rtlCol="0">
            <a:spAutoFit/>
          </a:bodyPr>
          <a:lstStyle/>
          <a:p>
            <a:pPr algn="l"/>
            <a:endParaRPr lang="vi-VN" b="0" i="0">
              <a:solidFill>
                <a:srgbClr val="3D3D3D"/>
              </a:solidFill>
              <a:effectLst/>
              <a:latin typeface="Roboto" panose="02000000000000000000" pitchFamily="2" charset="0"/>
            </a:endParaRPr>
          </a:p>
          <a:p>
            <a:br>
              <a:rPr lang="vi-VN"/>
            </a:br>
            <a:br>
              <a:rPr lang="vi-VN"/>
            </a:br>
            <a:endParaRPr lang="en-US"/>
          </a:p>
        </p:txBody>
      </p:sp>
      <p:sp>
        <p:nvSpPr>
          <p:cNvPr id="7" name="TextBox 6">
            <a:extLst>
              <a:ext uri="{FF2B5EF4-FFF2-40B4-BE49-F238E27FC236}">
                <a16:creationId xmlns:a16="http://schemas.microsoft.com/office/drawing/2014/main" id="{CC14EE76-4158-8D46-03E2-74461EE09AFA}"/>
              </a:ext>
            </a:extLst>
          </p:cNvPr>
          <p:cNvSpPr txBox="1"/>
          <p:nvPr/>
        </p:nvSpPr>
        <p:spPr>
          <a:xfrm>
            <a:off x="1047432" y="959823"/>
            <a:ext cx="4676775" cy="646331"/>
          </a:xfrm>
          <a:prstGeom prst="rect">
            <a:avLst/>
          </a:prstGeom>
          <a:noFill/>
        </p:spPr>
        <p:txBody>
          <a:bodyPr wrap="square" rtlCol="0">
            <a:spAutoFit/>
          </a:bodyPr>
          <a:lstStyle/>
          <a:p>
            <a:br>
              <a:rPr lang="en-US"/>
            </a:br>
            <a:endParaRPr lang="en-US"/>
          </a:p>
        </p:txBody>
      </p:sp>
      <p:sp>
        <p:nvSpPr>
          <p:cNvPr id="4" name="AutoShape 2">
            <a:extLst>
              <a:ext uri="{FF2B5EF4-FFF2-40B4-BE49-F238E27FC236}">
                <a16:creationId xmlns:a16="http://schemas.microsoft.com/office/drawing/2014/main" id="{D6E30D20-FB11-1CA9-0FCB-0A52A1D067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6DD7A61-0CFC-96D8-5256-5AD3746EC74D}"/>
              </a:ext>
            </a:extLst>
          </p:cNvPr>
          <p:cNvSpPr txBox="1"/>
          <p:nvPr/>
        </p:nvSpPr>
        <p:spPr>
          <a:xfrm>
            <a:off x="895350" y="975984"/>
            <a:ext cx="10429875" cy="646331"/>
          </a:xfrm>
          <a:prstGeom prst="rect">
            <a:avLst/>
          </a:prstGeom>
          <a:noFill/>
        </p:spPr>
        <p:txBody>
          <a:bodyPr wrap="square" rtlCol="0">
            <a:spAutoFit/>
          </a:bodyPr>
          <a:lstStyle/>
          <a:p>
            <a:pPr algn="l"/>
            <a:r>
              <a:rPr lang="vi-VN" b="1" i="0">
                <a:solidFill>
                  <a:srgbClr val="1B1B1B"/>
                </a:solidFill>
                <a:effectLst/>
                <a:latin typeface="Open Sans" panose="020B0606030504020204" pitchFamily="34" charset="0"/>
              </a:rPr>
              <a:t>Bắt đặc trưng sâu</a:t>
            </a:r>
          </a:p>
          <a:p>
            <a:endParaRPr lang="en-US" b="1" i="0">
              <a:solidFill>
                <a:srgbClr val="1B1B1B"/>
              </a:solidFill>
              <a:effectLst/>
              <a:latin typeface="Open Sans" panose="020B0606030504020204" pitchFamily="34" charset="0"/>
            </a:endParaRPr>
          </a:p>
        </p:txBody>
      </p:sp>
      <p:pic>
        <p:nvPicPr>
          <p:cNvPr id="7170" name="Picture 2">
            <a:extLst>
              <a:ext uri="{FF2B5EF4-FFF2-40B4-BE49-F238E27FC236}">
                <a16:creationId xmlns:a16="http://schemas.microsoft.com/office/drawing/2014/main" id="{447C25B5-FDCD-1B5B-8D5B-B69819B22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7" y="1606153"/>
            <a:ext cx="789622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10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Overview</a:t>
            </a:r>
          </a:p>
        </p:txBody>
      </p:sp>
      <p:sp>
        <p:nvSpPr>
          <p:cNvPr id="3" name="TextBox 2">
            <a:extLst>
              <a:ext uri="{FF2B5EF4-FFF2-40B4-BE49-F238E27FC236}">
                <a16:creationId xmlns:a16="http://schemas.microsoft.com/office/drawing/2014/main" id="{93F6BFAF-19D7-8DD3-91B3-479DB5DC6854}"/>
              </a:ext>
            </a:extLst>
          </p:cNvPr>
          <p:cNvSpPr txBox="1"/>
          <p:nvPr/>
        </p:nvSpPr>
        <p:spPr>
          <a:xfrm>
            <a:off x="1159933" y="1236133"/>
            <a:ext cx="8890000" cy="5355312"/>
          </a:xfrm>
          <a:prstGeom prst="rect">
            <a:avLst/>
          </a:prstGeom>
          <a:noFill/>
        </p:spPr>
        <p:txBody>
          <a:bodyPr wrap="square" rtlCol="0">
            <a:spAutoFit/>
          </a:bodyPr>
          <a:lstStyle/>
          <a:p>
            <a:r>
              <a:rPr lang="en-US"/>
              <a:t>Bài toán phân lớp hình ảnh (Object classification) là bài toán căn bản nhất của AI, hầu hết mọi bài toán/thuật toán DL khác đều bắt nguồn từ phân lớp hình ảnh.</a:t>
            </a:r>
          </a:p>
          <a:p>
            <a:endParaRPr lang="en-US"/>
          </a:p>
          <a:p>
            <a:endParaRPr lang="en-US"/>
          </a:p>
          <a:p>
            <a:endParaRPr lang="en-US"/>
          </a:p>
          <a:p>
            <a:endParaRPr lang="en-US"/>
          </a:p>
          <a:p>
            <a:endParaRPr lang="en-US"/>
          </a:p>
          <a:p>
            <a:endParaRPr lang="en-US"/>
          </a:p>
          <a:p>
            <a:endParaRPr lang="en-US"/>
          </a:p>
          <a:p>
            <a:endParaRPr lang="en-US"/>
          </a:p>
          <a:p>
            <a:endParaRPr lang="en-US"/>
          </a:p>
          <a:p>
            <a:r>
              <a:rPr lang="vi-VN" b="0" i="0">
                <a:solidFill>
                  <a:srgbClr val="212B36"/>
                </a:solidFill>
                <a:effectLst/>
                <a:latin typeface="SF Pro Text"/>
              </a:rPr>
              <a:t>Phân loại hình ảnh (Image classification) hay Nhận dạng hình ảnh (Image recognition) là một trong những tác vụ của thị giác máy tính, ở đó thuật toán xem xét và dán nhãn cho hình ảnh từ một tập danh mục được xác định và đào tạo trước.</a:t>
            </a:r>
            <a:endParaRPr lang="en-US" b="0" i="0">
              <a:solidFill>
                <a:srgbClr val="212B36"/>
              </a:solidFill>
              <a:effectLst/>
              <a:latin typeface="SF Pro Text"/>
            </a:endParaRPr>
          </a:p>
          <a:p>
            <a:endParaRPr lang="en-US" b="0" i="0">
              <a:solidFill>
                <a:srgbClr val="212B36"/>
              </a:solidFill>
              <a:effectLst/>
              <a:latin typeface="SF Pro Text"/>
            </a:endParaRPr>
          </a:p>
          <a:p>
            <a:r>
              <a:rPr lang="vi-VN" b="0" i="0">
                <a:solidFill>
                  <a:srgbClr val="212B36"/>
                </a:solidFill>
                <a:effectLst/>
                <a:latin typeface="SF Pro Text"/>
              </a:rPr>
              <a:t>Ví dụ, với một tập các hình ảnh, mỗi hình ảnh mô tả một con mèo hoặc một con chó, thuật toán sẽ “quan sát” toàn bộ dữ liệu và dựa trên hình dạng, màu sắc để hình thành giả thuyết liên quan đến nội dung của ảnh. Kết quả thu được là từ tập dữ liệu ban đầu, các hình ảnh chó/mèo đã được phân loại một cách tự động. </a:t>
            </a:r>
            <a:endParaRPr lang="en-US"/>
          </a:p>
        </p:txBody>
      </p:sp>
      <p:pic>
        <p:nvPicPr>
          <p:cNvPr id="8" name="Picture 7">
            <a:extLst>
              <a:ext uri="{FF2B5EF4-FFF2-40B4-BE49-F238E27FC236}">
                <a16:creationId xmlns:a16="http://schemas.microsoft.com/office/drawing/2014/main" id="{78CDB360-D612-C2E8-0D65-BB92CE0C6E0A}"/>
              </a:ext>
            </a:extLst>
          </p:cNvPr>
          <p:cNvPicPr>
            <a:picLocks noChangeAspect="1"/>
          </p:cNvPicPr>
          <p:nvPr/>
        </p:nvPicPr>
        <p:blipFill>
          <a:blip r:embed="rId2"/>
          <a:stretch>
            <a:fillRect/>
          </a:stretch>
        </p:blipFill>
        <p:spPr>
          <a:xfrm>
            <a:off x="2385033" y="1830763"/>
            <a:ext cx="6439799" cy="2210108"/>
          </a:xfrm>
          <a:prstGeom prst="rect">
            <a:avLst/>
          </a:prstGeom>
        </p:spPr>
      </p:pic>
    </p:spTree>
    <p:extLst>
      <p:ext uri="{BB962C8B-B14F-4D97-AF65-F5344CB8AC3E}">
        <p14:creationId xmlns:p14="http://schemas.microsoft.com/office/powerpoint/2010/main" val="128911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Thách thức</a:t>
            </a:r>
          </a:p>
        </p:txBody>
      </p:sp>
      <p:sp>
        <p:nvSpPr>
          <p:cNvPr id="7" name="TextBox 6">
            <a:extLst>
              <a:ext uri="{FF2B5EF4-FFF2-40B4-BE49-F238E27FC236}">
                <a16:creationId xmlns:a16="http://schemas.microsoft.com/office/drawing/2014/main" id="{D63C8A05-2ABB-0EF3-79CF-ED9F31F2BF71}"/>
              </a:ext>
            </a:extLst>
          </p:cNvPr>
          <p:cNvSpPr txBox="1"/>
          <p:nvPr/>
        </p:nvSpPr>
        <p:spPr>
          <a:xfrm>
            <a:off x="771525" y="1305341"/>
            <a:ext cx="10782300" cy="2646878"/>
          </a:xfrm>
          <a:prstGeom prst="rect">
            <a:avLst/>
          </a:prstGeom>
          <a:noFill/>
        </p:spPr>
        <p:txBody>
          <a:bodyPr wrap="square" rtlCol="0">
            <a:spAutoFit/>
          </a:bodyPr>
          <a:lstStyle/>
          <a:p>
            <a:pPr algn="l" fontAlgn="base">
              <a:buFont typeface="Arial" panose="020B0604020202020204" pitchFamily="34" charset="0"/>
              <a:buChar char="•"/>
            </a:pPr>
            <a:r>
              <a:rPr lang="vi-VN" sz="1600" b="1" i="0">
                <a:solidFill>
                  <a:srgbClr val="404040"/>
                </a:solidFill>
                <a:effectLst/>
                <a:latin typeface="inherit"/>
              </a:rPr>
              <a:t>Đa dạng về góc nhìn </a:t>
            </a:r>
            <a:r>
              <a:rPr lang="vi-VN" sz="1600" b="0" i="0">
                <a:solidFill>
                  <a:srgbClr val="404040"/>
                </a:solidFill>
                <a:effectLst/>
                <a:latin typeface="inherit"/>
              </a:rPr>
              <a:t>–</a:t>
            </a:r>
            <a:r>
              <a:rPr lang="vi-VN" sz="1600" b="1" i="0">
                <a:solidFill>
                  <a:srgbClr val="404040"/>
                </a:solidFill>
                <a:effectLst/>
                <a:latin typeface="inherit"/>
              </a:rPr>
              <a:t> Viewpoint variation</a:t>
            </a:r>
            <a:r>
              <a:rPr lang="vi-VN" sz="1600" b="0" i="0">
                <a:solidFill>
                  <a:srgbClr val="404040"/>
                </a:solidFill>
                <a:effectLst/>
                <a:latin typeface="inherit"/>
              </a:rPr>
              <a:t>: Đối tượng cần phân loại khác nhau khi có góc nhìn khác nhau.</a:t>
            </a:r>
          </a:p>
          <a:p>
            <a:pPr algn="l" fontAlgn="base">
              <a:buFont typeface="Arial" panose="020B0604020202020204" pitchFamily="34" charset="0"/>
              <a:buChar char="•"/>
            </a:pPr>
            <a:r>
              <a:rPr lang="vi-VN" sz="1600" b="1" i="0">
                <a:solidFill>
                  <a:srgbClr val="404040"/>
                </a:solidFill>
                <a:effectLst/>
                <a:latin typeface="inherit"/>
              </a:rPr>
              <a:t>Đa dạng về tỉ lệ/ kích thước</a:t>
            </a:r>
            <a:r>
              <a:rPr lang="vi-VN" sz="1600" b="0" i="0">
                <a:solidFill>
                  <a:srgbClr val="404040"/>
                </a:solidFill>
                <a:effectLst/>
                <a:latin typeface="inherit"/>
              </a:rPr>
              <a:t> – </a:t>
            </a:r>
            <a:r>
              <a:rPr lang="vi-VN" sz="1600" b="1" i="0">
                <a:solidFill>
                  <a:srgbClr val="404040"/>
                </a:solidFill>
                <a:effectLst/>
                <a:latin typeface="inherit"/>
              </a:rPr>
              <a:t>Scale variation</a:t>
            </a:r>
            <a:r>
              <a:rPr lang="vi-VN" sz="1600" b="0" i="0">
                <a:solidFill>
                  <a:srgbClr val="404040"/>
                </a:solidFill>
                <a:effectLst/>
                <a:latin typeface="inherit"/>
              </a:rPr>
              <a:t>: Cùng một đối tượng cần phân loại tuy nhiên có thể có kích thước khác nha</a:t>
            </a:r>
            <a:r>
              <a:rPr lang="en-US" sz="1600" b="0" i="0">
                <a:solidFill>
                  <a:srgbClr val="404040"/>
                </a:solidFill>
                <a:effectLst/>
                <a:latin typeface="inherit"/>
              </a:rPr>
              <a:t>u.</a:t>
            </a:r>
            <a:endParaRPr lang="vi-VN" sz="1600" b="0" i="0">
              <a:solidFill>
                <a:srgbClr val="404040"/>
              </a:solidFill>
              <a:effectLst/>
              <a:latin typeface="inherit"/>
            </a:endParaRPr>
          </a:p>
          <a:p>
            <a:pPr algn="l" fontAlgn="base">
              <a:buFont typeface="Arial" panose="020B0604020202020204" pitchFamily="34" charset="0"/>
              <a:buChar char="•"/>
            </a:pPr>
            <a:r>
              <a:rPr lang="vi-VN" sz="1600" b="1" i="0">
                <a:solidFill>
                  <a:srgbClr val="404040"/>
                </a:solidFill>
                <a:effectLst/>
                <a:latin typeface="inherit"/>
              </a:rPr>
              <a:t>Biến dạng</a:t>
            </a:r>
            <a:r>
              <a:rPr lang="vi-VN" sz="1600" b="0" i="0">
                <a:solidFill>
                  <a:srgbClr val="404040"/>
                </a:solidFill>
                <a:effectLst/>
                <a:latin typeface="inherit"/>
              </a:rPr>
              <a:t> – </a:t>
            </a:r>
            <a:r>
              <a:rPr lang="vi-VN" sz="1600" b="1" i="0">
                <a:solidFill>
                  <a:srgbClr val="404040"/>
                </a:solidFill>
                <a:effectLst/>
                <a:latin typeface="inherit"/>
              </a:rPr>
              <a:t>Deformation</a:t>
            </a:r>
            <a:r>
              <a:rPr lang="vi-VN" sz="1600" b="0" i="0">
                <a:solidFill>
                  <a:srgbClr val="404040"/>
                </a:solidFill>
                <a:effectLst/>
                <a:latin typeface="inherit"/>
              </a:rPr>
              <a:t>: Sự đa dạng hình ảnh của cùng một đối tượng khi bị biến đổi theo các điều kiện khác nhau.</a:t>
            </a:r>
          </a:p>
          <a:p>
            <a:pPr algn="l" fontAlgn="base">
              <a:buFont typeface="Arial" panose="020B0604020202020204" pitchFamily="34" charset="0"/>
              <a:buChar char="•"/>
            </a:pPr>
            <a:r>
              <a:rPr lang="vi-VN" sz="1600" b="1" i="0">
                <a:solidFill>
                  <a:srgbClr val="404040"/>
                </a:solidFill>
                <a:effectLst/>
                <a:latin typeface="inherit"/>
              </a:rPr>
              <a:t>Bị che khuất </a:t>
            </a:r>
            <a:r>
              <a:rPr lang="vi-VN" sz="1600" b="0" i="0">
                <a:solidFill>
                  <a:srgbClr val="404040"/>
                </a:solidFill>
                <a:effectLst/>
                <a:latin typeface="inherit"/>
              </a:rPr>
              <a:t>– </a:t>
            </a:r>
            <a:r>
              <a:rPr lang="vi-VN" sz="1600" b="1" i="0">
                <a:solidFill>
                  <a:srgbClr val="404040"/>
                </a:solidFill>
                <a:effectLst/>
                <a:latin typeface="inherit"/>
              </a:rPr>
              <a:t>Occlusion</a:t>
            </a:r>
            <a:r>
              <a:rPr lang="vi-VN" sz="1600" b="0" i="0">
                <a:solidFill>
                  <a:srgbClr val="404040"/>
                </a:solidFill>
                <a:effectLst/>
                <a:latin typeface="inherit"/>
              </a:rPr>
              <a:t>: Đối tượng cần phân loại bị che khuất .</a:t>
            </a:r>
          </a:p>
          <a:p>
            <a:pPr algn="l" fontAlgn="base">
              <a:buFont typeface="Arial" panose="020B0604020202020204" pitchFamily="34" charset="0"/>
              <a:buChar char="•"/>
            </a:pPr>
            <a:r>
              <a:rPr lang="vi-VN" sz="1600" b="1" i="0">
                <a:solidFill>
                  <a:srgbClr val="404040"/>
                </a:solidFill>
                <a:effectLst/>
                <a:latin typeface="inherit"/>
              </a:rPr>
              <a:t>Điều kiện chiếu sáng </a:t>
            </a:r>
            <a:r>
              <a:rPr lang="vi-VN" sz="1600" b="0" i="0">
                <a:solidFill>
                  <a:srgbClr val="404040"/>
                </a:solidFill>
                <a:effectLst/>
                <a:latin typeface="inherit"/>
              </a:rPr>
              <a:t>– </a:t>
            </a:r>
            <a:r>
              <a:rPr lang="vi-VN" sz="1600" b="1" i="0">
                <a:solidFill>
                  <a:srgbClr val="404040"/>
                </a:solidFill>
                <a:effectLst/>
                <a:latin typeface="inherit"/>
              </a:rPr>
              <a:t>Illumination conditions</a:t>
            </a:r>
            <a:r>
              <a:rPr lang="vi-VN" sz="1600" b="0" i="0">
                <a:solidFill>
                  <a:srgbClr val="404040"/>
                </a:solidFill>
                <a:effectLst/>
                <a:latin typeface="inherit"/>
              </a:rPr>
              <a:t>: Cùng một ảnh chụp một vật nhưng ở những thiết lập chiếu sáng khác nhau có thể gây sai sót trong quá trình phân loại.</a:t>
            </a:r>
          </a:p>
          <a:p>
            <a:pPr algn="l" fontAlgn="base">
              <a:buFont typeface="Arial" panose="020B0604020202020204" pitchFamily="34" charset="0"/>
              <a:buChar char="•"/>
            </a:pPr>
            <a:r>
              <a:rPr lang="vi-VN" sz="1600" b="1" i="0">
                <a:solidFill>
                  <a:srgbClr val="404040"/>
                </a:solidFill>
                <a:effectLst/>
                <a:latin typeface="inherit"/>
              </a:rPr>
              <a:t>Ảnh hưởng bởi bối cảnh</a:t>
            </a:r>
            <a:r>
              <a:rPr lang="vi-VN" sz="1600" b="0" i="0">
                <a:solidFill>
                  <a:srgbClr val="404040"/>
                </a:solidFill>
                <a:effectLst/>
                <a:latin typeface="inherit"/>
              </a:rPr>
              <a:t> – </a:t>
            </a:r>
            <a:r>
              <a:rPr lang="vi-VN" sz="1600" b="1" i="0">
                <a:solidFill>
                  <a:srgbClr val="404040"/>
                </a:solidFill>
                <a:effectLst/>
                <a:latin typeface="inherit"/>
              </a:rPr>
              <a:t>Background clutter</a:t>
            </a:r>
            <a:r>
              <a:rPr lang="vi-VN" sz="1600" b="0" i="0">
                <a:solidFill>
                  <a:srgbClr val="404040"/>
                </a:solidFill>
                <a:effectLst/>
                <a:latin typeface="inherit"/>
              </a:rPr>
              <a:t>: Đối tượng cần phân loại bị nhầm lẫn với môi trường xung quanh.</a:t>
            </a:r>
          </a:p>
          <a:p>
            <a:pPr algn="l" fontAlgn="base">
              <a:buFont typeface="Arial" panose="020B0604020202020204" pitchFamily="34" charset="0"/>
              <a:buChar char="•"/>
            </a:pPr>
            <a:r>
              <a:rPr lang="vi-VN" sz="1600" b="1" i="0">
                <a:solidFill>
                  <a:srgbClr val="404040"/>
                </a:solidFill>
                <a:effectLst/>
                <a:latin typeface="inherit"/>
              </a:rPr>
              <a:t>Đa dạng về biến thể trong một nhãn</a:t>
            </a:r>
            <a:r>
              <a:rPr lang="vi-VN" sz="1600" b="0" i="0">
                <a:solidFill>
                  <a:srgbClr val="404040"/>
                </a:solidFill>
                <a:effectLst/>
                <a:latin typeface="inherit"/>
              </a:rPr>
              <a:t> – </a:t>
            </a:r>
            <a:r>
              <a:rPr lang="vi-VN" sz="1600" b="1" i="0">
                <a:solidFill>
                  <a:srgbClr val="404040"/>
                </a:solidFill>
                <a:effectLst/>
                <a:latin typeface="inherit"/>
              </a:rPr>
              <a:t>Intra-class variation</a:t>
            </a:r>
            <a:r>
              <a:rPr lang="vi-VN" sz="1600" b="0" i="0">
                <a:solidFill>
                  <a:srgbClr val="404040"/>
                </a:solidFill>
                <a:effectLst/>
                <a:latin typeface="inherit"/>
              </a:rPr>
              <a:t>: Nhãn cần phân loại có rất nhiều loại ví dụ mèo thì có mèo tam thể, mèo mướp.</a:t>
            </a:r>
          </a:p>
          <a:p>
            <a:endParaRPr lang="en-US" sz="1600"/>
          </a:p>
        </p:txBody>
      </p:sp>
      <p:pic>
        <p:nvPicPr>
          <p:cNvPr id="10" name="Picture 9">
            <a:extLst>
              <a:ext uri="{FF2B5EF4-FFF2-40B4-BE49-F238E27FC236}">
                <a16:creationId xmlns:a16="http://schemas.microsoft.com/office/drawing/2014/main" id="{942578FD-B0F4-872B-FC03-101836BEF992}"/>
              </a:ext>
            </a:extLst>
          </p:cNvPr>
          <p:cNvPicPr>
            <a:picLocks noChangeAspect="1"/>
          </p:cNvPicPr>
          <p:nvPr/>
        </p:nvPicPr>
        <p:blipFill>
          <a:blip r:embed="rId2"/>
          <a:stretch>
            <a:fillRect/>
          </a:stretch>
        </p:blipFill>
        <p:spPr>
          <a:xfrm>
            <a:off x="2003396" y="3528819"/>
            <a:ext cx="7792537" cy="2772162"/>
          </a:xfrm>
          <a:prstGeom prst="rect">
            <a:avLst/>
          </a:prstGeom>
        </p:spPr>
      </p:pic>
    </p:spTree>
    <p:extLst>
      <p:ext uri="{BB962C8B-B14F-4D97-AF65-F5344CB8AC3E}">
        <p14:creationId xmlns:p14="http://schemas.microsoft.com/office/powerpoint/2010/main" val="335054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198" y="547815"/>
            <a:ext cx="5167185" cy="1680519"/>
          </a:xfrm>
        </p:spPr>
        <p:txBody>
          <a:bodyPr vert="horz" lIns="91440" tIns="45720" rIns="91440" bIns="45720" rtlCol="0" anchor="ctr">
            <a:normAutofit/>
          </a:bodyPr>
          <a:lstStyle/>
          <a:p>
            <a:pPr algn="l"/>
            <a:r>
              <a:rPr lang="en-US" sz="4000"/>
              <a:t>Phân lớp hình ảnh</a:t>
            </a:r>
          </a:p>
        </p:txBody>
      </p:sp>
      <p:sp>
        <p:nvSpPr>
          <p:cNvPr id="11" name="TextBox 10">
            <a:extLst>
              <a:ext uri="{FF2B5EF4-FFF2-40B4-BE49-F238E27FC236}">
                <a16:creationId xmlns:a16="http://schemas.microsoft.com/office/drawing/2014/main" id="{C6BE6819-8EFA-E77A-E64A-82131038376B}"/>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a:t>Các thuật toán Xử lý ảnh truyền thống thông thường sẽ đi qua 2 bước:</a:t>
            </a:r>
          </a:p>
          <a:p>
            <a:pPr indent="-228600">
              <a:lnSpc>
                <a:spcPct val="90000"/>
              </a:lnSpc>
              <a:spcAft>
                <a:spcPts val="600"/>
              </a:spcAft>
              <a:buFont typeface="Arial" panose="020B0604020202020204" pitchFamily="34" charset="0"/>
              <a:buChar char="•"/>
            </a:pPr>
            <a:r>
              <a:rPr lang="en-US" sz="1300"/>
              <a:t>- Phát hiện / Trích xuất đặc trưng: sử dụng các thuật toán hình thái, màu sắc, cạnh, đường nét, hoa văn, kích thước của vật thể làm đặc trưng. Từ một bức hình, các thuật toán ML trích xuất ra các thông tin ngữ nghĩa và biến chúng thành một vector đặc trưng.</a:t>
            </a:r>
          </a:p>
          <a:p>
            <a:pPr indent="-228600">
              <a:lnSpc>
                <a:spcPct val="90000"/>
              </a:lnSpc>
              <a:spcAft>
                <a:spcPts val="600"/>
              </a:spcAft>
              <a:buFont typeface="Arial" panose="020B0604020202020204" pitchFamily="34" charset="0"/>
              <a:buChar char="•"/>
            </a:pPr>
            <a:r>
              <a:rPr lang="en-US" sz="1300"/>
              <a:t>- Phân lớp đối tượng dựa trên đặc trưng trích xuất: từ đặc trưng đầu vào là một chuỗi các thông tin đã được ngữ nghĩa hóa, các thuật toán phân lớp (LPA, KNN, Kmean, …) được sử dụng để phân lớp các đặc trưng</a:t>
            </a:r>
          </a:p>
        </p:txBody>
      </p:sp>
      <p:pic>
        <p:nvPicPr>
          <p:cNvPr id="17" name="Picture 16">
            <a:extLst>
              <a:ext uri="{FF2B5EF4-FFF2-40B4-BE49-F238E27FC236}">
                <a16:creationId xmlns:a16="http://schemas.microsoft.com/office/drawing/2014/main" id="{34748DEB-108F-36DF-9648-5B0EB8BD1C06}"/>
              </a:ext>
            </a:extLst>
          </p:cNvPr>
          <p:cNvPicPr>
            <a:picLocks noChangeAspect="1"/>
          </p:cNvPicPr>
          <p:nvPr/>
        </p:nvPicPr>
        <p:blipFill>
          <a:blip r:embed="rId2"/>
          <a:stretch>
            <a:fillRect/>
          </a:stretch>
        </p:blipFill>
        <p:spPr>
          <a:xfrm>
            <a:off x="838198" y="2546490"/>
            <a:ext cx="5167185" cy="3462013"/>
          </a:xfrm>
          <a:prstGeom prst="rect">
            <a:avLst/>
          </a:prstGeom>
        </p:spPr>
      </p:pic>
      <p:pic>
        <p:nvPicPr>
          <p:cNvPr id="19" name="Picture 18">
            <a:extLst>
              <a:ext uri="{FF2B5EF4-FFF2-40B4-BE49-F238E27FC236}">
                <a16:creationId xmlns:a16="http://schemas.microsoft.com/office/drawing/2014/main" id="{E5EA6F08-6CE5-7954-74BF-B9A88DD5DE33}"/>
              </a:ext>
            </a:extLst>
          </p:cNvPr>
          <p:cNvPicPr>
            <a:picLocks noChangeAspect="1"/>
          </p:cNvPicPr>
          <p:nvPr/>
        </p:nvPicPr>
        <p:blipFill>
          <a:blip r:embed="rId3"/>
          <a:stretch>
            <a:fillRect/>
          </a:stretch>
        </p:blipFill>
        <p:spPr>
          <a:xfrm>
            <a:off x="6096000" y="3429000"/>
            <a:ext cx="5081760" cy="1680519"/>
          </a:xfrm>
          <a:prstGeom prst="rect">
            <a:avLst/>
          </a:prstGeom>
        </p:spPr>
      </p:pic>
      <p:pic>
        <p:nvPicPr>
          <p:cNvPr id="20" name="Picture 19">
            <a:extLst>
              <a:ext uri="{FF2B5EF4-FFF2-40B4-BE49-F238E27FC236}">
                <a16:creationId xmlns:a16="http://schemas.microsoft.com/office/drawing/2014/main" id="{DC99E581-592D-C855-2157-75B73FB8E580}"/>
              </a:ext>
            </a:extLst>
          </p:cNvPr>
          <p:cNvPicPr>
            <a:picLocks noChangeAspect="1"/>
          </p:cNvPicPr>
          <p:nvPr/>
        </p:nvPicPr>
        <p:blipFill>
          <a:blip r:embed="rId2"/>
          <a:stretch>
            <a:fillRect/>
          </a:stretch>
        </p:blipFill>
        <p:spPr>
          <a:xfrm>
            <a:off x="6757856" y="3771900"/>
            <a:ext cx="1322127" cy="885825"/>
          </a:xfrm>
          <a:prstGeom prst="rect">
            <a:avLst/>
          </a:prstGeom>
        </p:spPr>
      </p:pic>
    </p:spTree>
    <p:extLst>
      <p:ext uri="{BB962C8B-B14F-4D97-AF65-F5344CB8AC3E}">
        <p14:creationId xmlns:p14="http://schemas.microsoft.com/office/powerpoint/2010/main" val="267152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Phân lớp hình ảnh</a:t>
            </a:r>
          </a:p>
        </p:txBody>
      </p:sp>
      <p:sp>
        <p:nvSpPr>
          <p:cNvPr id="11" name="TextBox 10">
            <a:extLst>
              <a:ext uri="{FF2B5EF4-FFF2-40B4-BE49-F238E27FC236}">
                <a16:creationId xmlns:a16="http://schemas.microsoft.com/office/drawing/2014/main" id="{C6BE6819-8EFA-E77A-E64A-82131038376B}"/>
              </a:ext>
            </a:extLst>
          </p:cNvPr>
          <p:cNvSpPr txBox="1"/>
          <p:nvPr/>
        </p:nvSpPr>
        <p:spPr>
          <a:xfrm>
            <a:off x="1047750" y="1228725"/>
            <a:ext cx="9705975" cy="1200329"/>
          </a:xfrm>
          <a:prstGeom prst="rect">
            <a:avLst/>
          </a:prstGeom>
          <a:noFill/>
        </p:spPr>
        <p:txBody>
          <a:bodyPr wrap="square" rtlCol="0">
            <a:spAutoFit/>
          </a:bodyPr>
          <a:lstStyle/>
          <a:p>
            <a:r>
              <a:rPr lang="en-US"/>
              <a:t>Tuy nhiên, việc trích xuất các đặc trưng bằng tay theo cách hiểu của con người hoàn toàn không phù hợp với máy tính.  Từ đó, DL được phát triển để kế thừa và phát huy:</a:t>
            </a:r>
          </a:p>
          <a:p>
            <a:r>
              <a:rPr lang="en-US"/>
              <a:t>Về cơ bản, cấu trúc của một mô hình DL cũng tương tự ML: Gồm một bộ phận trích rút/phát hiện đặc trưng, và một bộ phận phân lớp đặc trưng:</a:t>
            </a:r>
          </a:p>
        </p:txBody>
      </p:sp>
      <p:pic>
        <p:nvPicPr>
          <p:cNvPr id="9" name="Picture 8">
            <a:extLst>
              <a:ext uri="{FF2B5EF4-FFF2-40B4-BE49-F238E27FC236}">
                <a16:creationId xmlns:a16="http://schemas.microsoft.com/office/drawing/2014/main" id="{AFF70BA8-DD4A-80F9-92C5-119161FAD798}"/>
              </a:ext>
            </a:extLst>
          </p:cNvPr>
          <p:cNvPicPr>
            <a:picLocks noChangeAspect="1"/>
          </p:cNvPicPr>
          <p:nvPr/>
        </p:nvPicPr>
        <p:blipFill>
          <a:blip r:embed="rId2"/>
          <a:stretch>
            <a:fillRect/>
          </a:stretch>
        </p:blipFill>
        <p:spPr>
          <a:xfrm>
            <a:off x="4090734" y="3874950"/>
            <a:ext cx="3620005" cy="2257740"/>
          </a:xfrm>
          <a:prstGeom prst="rect">
            <a:avLst/>
          </a:prstGeom>
        </p:spPr>
      </p:pic>
      <p:pic>
        <p:nvPicPr>
          <p:cNvPr id="10" name="Picture 9">
            <a:extLst>
              <a:ext uri="{FF2B5EF4-FFF2-40B4-BE49-F238E27FC236}">
                <a16:creationId xmlns:a16="http://schemas.microsoft.com/office/drawing/2014/main" id="{F98E9C98-9691-2E2D-9922-4F7672F3EF06}"/>
              </a:ext>
            </a:extLst>
          </p:cNvPr>
          <p:cNvPicPr>
            <a:picLocks noChangeAspect="1"/>
          </p:cNvPicPr>
          <p:nvPr/>
        </p:nvPicPr>
        <p:blipFill>
          <a:blip r:embed="rId3"/>
          <a:stretch>
            <a:fillRect/>
          </a:stretch>
        </p:blipFill>
        <p:spPr>
          <a:xfrm>
            <a:off x="3602512" y="4832183"/>
            <a:ext cx="976444" cy="654217"/>
          </a:xfrm>
          <a:prstGeom prst="rect">
            <a:avLst/>
          </a:prstGeom>
        </p:spPr>
      </p:pic>
    </p:spTree>
    <p:extLst>
      <p:ext uri="{BB962C8B-B14F-4D97-AF65-F5344CB8AC3E}">
        <p14:creationId xmlns:p14="http://schemas.microsoft.com/office/powerpoint/2010/main" val="291819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Phân lớp hình ảnh</a:t>
            </a:r>
          </a:p>
        </p:txBody>
      </p:sp>
      <p:sp>
        <p:nvSpPr>
          <p:cNvPr id="11" name="TextBox 10">
            <a:extLst>
              <a:ext uri="{FF2B5EF4-FFF2-40B4-BE49-F238E27FC236}">
                <a16:creationId xmlns:a16="http://schemas.microsoft.com/office/drawing/2014/main" id="{C6BE6819-8EFA-E77A-E64A-82131038376B}"/>
              </a:ext>
            </a:extLst>
          </p:cNvPr>
          <p:cNvSpPr txBox="1"/>
          <p:nvPr/>
        </p:nvSpPr>
        <p:spPr>
          <a:xfrm>
            <a:off x="1047750" y="1228725"/>
            <a:ext cx="9705975" cy="646331"/>
          </a:xfrm>
          <a:prstGeom prst="rect">
            <a:avLst/>
          </a:prstGeom>
          <a:noFill/>
        </p:spPr>
        <p:txBody>
          <a:bodyPr wrap="square" rtlCol="0">
            <a:spAutoFit/>
          </a:bodyPr>
          <a:lstStyle/>
          <a:p>
            <a:r>
              <a:rPr lang="en-US"/>
              <a:t>Mô hình phân lớp hình ảnh DL dựa trên thuật toán Tích chập và Neural Network nên được gọi là </a:t>
            </a:r>
            <a:br>
              <a:rPr lang="en-US"/>
            </a:br>
            <a:r>
              <a:rPr lang="en-US"/>
              <a:t>Convolution Neural Network (CNN) = Convolution + Neural Network</a:t>
            </a:r>
          </a:p>
        </p:txBody>
      </p:sp>
      <p:pic>
        <p:nvPicPr>
          <p:cNvPr id="1026" name="Picture 2" descr="Convolutional Neural Network (CNN) | NVIDIA Developer">
            <a:extLst>
              <a:ext uri="{FF2B5EF4-FFF2-40B4-BE49-F238E27FC236}">
                <a16:creationId xmlns:a16="http://schemas.microsoft.com/office/drawing/2014/main" id="{BE031098-04DF-59FF-0BE9-0034AE0CC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7" y="2187509"/>
            <a:ext cx="5495926" cy="24829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17419C-F946-5FD0-AB7F-D7C655FB50CA}"/>
              </a:ext>
            </a:extLst>
          </p:cNvPr>
          <p:cNvSpPr txBox="1"/>
          <p:nvPr/>
        </p:nvSpPr>
        <p:spPr>
          <a:xfrm>
            <a:off x="1247775" y="5276850"/>
            <a:ext cx="9906000" cy="646331"/>
          </a:xfrm>
          <a:prstGeom prst="rect">
            <a:avLst/>
          </a:prstGeom>
          <a:noFill/>
        </p:spPr>
        <p:txBody>
          <a:bodyPr wrap="square" rtlCol="0">
            <a:spAutoFit/>
          </a:bodyPr>
          <a:lstStyle/>
          <a:p>
            <a:r>
              <a:rPr lang="en-US"/>
              <a:t>Các mô hình CNN thông thường có độ “sâu” rất lớn, tức là lớp trích xuất đặc trưng được thiết kế gồm rất nhiều lớp tích chập chồng lên nhau, nên cũng được gọi là Deep Convolution Neural Network (DCNN)</a:t>
            </a:r>
          </a:p>
        </p:txBody>
      </p:sp>
    </p:spTree>
    <p:extLst>
      <p:ext uri="{BB962C8B-B14F-4D97-AF65-F5344CB8AC3E}">
        <p14:creationId xmlns:p14="http://schemas.microsoft.com/office/powerpoint/2010/main" val="409780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Phân lớp hình ảnh</a:t>
            </a:r>
          </a:p>
        </p:txBody>
      </p:sp>
      <p:sp>
        <p:nvSpPr>
          <p:cNvPr id="11" name="TextBox 10">
            <a:extLst>
              <a:ext uri="{FF2B5EF4-FFF2-40B4-BE49-F238E27FC236}">
                <a16:creationId xmlns:a16="http://schemas.microsoft.com/office/drawing/2014/main" id="{C6BE6819-8EFA-E77A-E64A-82131038376B}"/>
              </a:ext>
            </a:extLst>
          </p:cNvPr>
          <p:cNvSpPr txBox="1"/>
          <p:nvPr/>
        </p:nvSpPr>
        <p:spPr>
          <a:xfrm>
            <a:off x="1047750" y="1228725"/>
            <a:ext cx="9705975" cy="923330"/>
          </a:xfrm>
          <a:prstGeom prst="rect">
            <a:avLst/>
          </a:prstGeom>
          <a:noFill/>
        </p:spPr>
        <p:txBody>
          <a:bodyPr wrap="square" rtlCol="0">
            <a:spAutoFit/>
          </a:bodyPr>
          <a:lstStyle/>
          <a:p>
            <a:r>
              <a:rPr lang="en-US"/>
              <a:t>Kể từ khi phát triển đến này, độ sâu của mô hình CNN đã tăng rất lớn:</a:t>
            </a:r>
          </a:p>
          <a:p>
            <a:r>
              <a:rPr lang="en-US"/>
              <a:t>Từ khi xuất hiện, chỉ có một lớp Conv được sử dụng, thì cho tới nay, số lượng lớp tích chập của các mô hình CNN có thể lên tới vài trăm, đồng thời số lượng tham số cũng có thể lên tới vài tỷ</a:t>
            </a:r>
          </a:p>
        </p:txBody>
      </p:sp>
      <p:pic>
        <p:nvPicPr>
          <p:cNvPr id="4" name="Picture 3">
            <a:extLst>
              <a:ext uri="{FF2B5EF4-FFF2-40B4-BE49-F238E27FC236}">
                <a16:creationId xmlns:a16="http://schemas.microsoft.com/office/drawing/2014/main" id="{40832092-30C0-DAA9-E48A-BBE04B6DC0C1}"/>
              </a:ext>
            </a:extLst>
          </p:cNvPr>
          <p:cNvPicPr>
            <a:picLocks noChangeAspect="1"/>
          </p:cNvPicPr>
          <p:nvPr/>
        </p:nvPicPr>
        <p:blipFill>
          <a:blip r:embed="rId2"/>
          <a:stretch>
            <a:fillRect/>
          </a:stretch>
        </p:blipFill>
        <p:spPr>
          <a:xfrm>
            <a:off x="2928574" y="2525647"/>
            <a:ext cx="5210902" cy="3210373"/>
          </a:xfrm>
          <a:prstGeom prst="rect">
            <a:avLst/>
          </a:prstGeom>
        </p:spPr>
      </p:pic>
      <p:sp>
        <p:nvSpPr>
          <p:cNvPr id="5" name="TextBox 4">
            <a:extLst>
              <a:ext uri="{FF2B5EF4-FFF2-40B4-BE49-F238E27FC236}">
                <a16:creationId xmlns:a16="http://schemas.microsoft.com/office/drawing/2014/main" id="{E0647B42-C7E9-6B98-AE6D-F7362663C55C}"/>
              </a:ext>
            </a:extLst>
          </p:cNvPr>
          <p:cNvSpPr txBox="1"/>
          <p:nvPr/>
        </p:nvSpPr>
        <p:spPr>
          <a:xfrm>
            <a:off x="5055129" y="5924946"/>
            <a:ext cx="2081742" cy="369332"/>
          </a:xfrm>
          <a:prstGeom prst="rect">
            <a:avLst/>
          </a:prstGeom>
          <a:noFill/>
        </p:spPr>
        <p:txBody>
          <a:bodyPr wrap="square" rtlCol="0">
            <a:spAutoFit/>
          </a:bodyPr>
          <a:lstStyle/>
          <a:p>
            <a:r>
              <a:rPr lang="en-US"/>
              <a:t>Lược sử CNN</a:t>
            </a:r>
          </a:p>
        </p:txBody>
      </p:sp>
    </p:spTree>
    <p:extLst>
      <p:ext uri="{BB962C8B-B14F-4D97-AF65-F5344CB8AC3E}">
        <p14:creationId xmlns:p14="http://schemas.microsoft.com/office/powerpoint/2010/main" val="120375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Neural Network</a:t>
            </a:r>
          </a:p>
        </p:txBody>
      </p:sp>
      <p:pic>
        <p:nvPicPr>
          <p:cNvPr id="6" name="Picture 5">
            <a:extLst>
              <a:ext uri="{FF2B5EF4-FFF2-40B4-BE49-F238E27FC236}">
                <a16:creationId xmlns:a16="http://schemas.microsoft.com/office/drawing/2014/main" id="{AE2440B5-250D-40DC-6F2B-14B2167B4719}"/>
              </a:ext>
            </a:extLst>
          </p:cNvPr>
          <p:cNvPicPr>
            <a:picLocks noChangeAspect="1"/>
          </p:cNvPicPr>
          <p:nvPr/>
        </p:nvPicPr>
        <p:blipFill>
          <a:blip r:embed="rId2"/>
          <a:stretch>
            <a:fillRect/>
          </a:stretch>
        </p:blipFill>
        <p:spPr>
          <a:xfrm>
            <a:off x="3588296" y="3460195"/>
            <a:ext cx="4624880" cy="2521527"/>
          </a:xfrm>
          <a:prstGeom prst="rect">
            <a:avLst/>
          </a:prstGeom>
        </p:spPr>
      </p:pic>
      <p:sp>
        <p:nvSpPr>
          <p:cNvPr id="7" name="TextBox 6">
            <a:extLst>
              <a:ext uri="{FF2B5EF4-FFF2-40B4-BE49-F238E27FC236}">
                <a16:creationId xmlns:a16="http://schemas.microsoft.com/office/drawing/2014/main" id="{76433D35-D8E4-AA5B-52DE-0F74565CD038}"/>
              </a:ext>
            </a:extLst>
          </p:cNvPr>
          <p:cNvSpPr txBox="1"/>
          <p:nvPr/>
        </p:nvSpPr>
        <p:spPr>
          <a:xfrm>
            <a:off x="1142999" y="1304925"/>
            <a:ext cx="9515475" cy="2092881"/>
          </a:xfrm>
          <a:prstGeom prst="rect">
            <a:avLst/>
          </a:prstGeom>
          <a:noFill/>
        </p:spPr>
        <p:txBody>
          <a:bodyPr wrap="square" rtlCol="0">
            <a:spAutoFit/>
          </a:bodyPr>
          <a:lstStyle/>
          <a:p>
            <a:pPr algn="l"/>
            <a:r>
              <a:rPr lang="vi-VN" sz="1400" b="0" i="0">
                <a:solidFill>
                  <a:srgbClr val="3D3D3D"/>
                </a:solidFill>
                <a:effectLst/>
                <a:latin typeface="Roboto" panose="02000000000000000000" pitchFamily="2" charset="0"/>
              </a:rPr>
              <a:t>Nơ-ron là đơn vị cơ bản cấu tạo hệ thống thần kinh và là một phần quan trọng nhất của não. Não </a:t>
            </a:r>
            <a:r>
              <a:rPr lang="en-US" sz="1400" b="0" i="0">
                <a:solidFill>
                  <a:srgbClr val="3D3D3D"/>
                </a:solidFill>
                <a:effectLst/>
                <a:latin typeface="Roboto" panose="02000000000000000000" pitchFamily="2" charset="0"/>
              </a:rPr>
              <a:t>người </a:t>
            </a:r>
            <a:r>
              <a:rPr lang="vi-VN" sz="1400" b="0" i="0">
                <a:solidFill>
                  <a:srgbClr val="3D3D3D"/>
                </a:solidFill>
                <a:effectLst/>
                <a:latin typeface="Roboto" panose="02000000000000000000" pitchFamily="2" charset="0"/>
              </a:rPr>
              <a:t>gồm khoảng 10 triệu nơ-ron và mỗi nơ-ron liên kết với 10.000 nơ-ron khác.</a:t>
            </a:r>
          </a:p>
          <a:p>
            <a:pPr algn="l"/>
            <a:r>
              <a:rPr lang="vi-VN" sz="1400" b="0" i="0">
                <a:solidFill>
                  <a:srgbClr val="3D3D3D"/>
                </a:solidFill>
                <a:effectLst/>
                <a:latin typeface="Roboto" panose="02000000000000000000" pitchFamily="2" charset="0"/>
              </a:rPr>
              <a:t>Ở mỗi nơ-ron có phần thân (soma) chứa nhân, các tín hiệu đầu vào qua sợi nhánh (dendrites) và các tín hiệu đầu ra qua sợi trục (axon) kết nối với các nơ-ron khác. Hiểu đơn giản mỗi nơ-ron nhận dữ liệu đầu vào qua sợi nhánh và truyền dữ liệu đầu ra qua sợi trục, đến các sợi nhánh của các nơ-ron khác.</a:t>
            </a:r>
          </a:p>
          <a:p>
            <a:pPr algn="l"/>
            <a:r>
              <a:rPr lang="vi-VN" sz="1400" b="0" i="0">
                <a:solidFill>
                  <a:srgbClr val="3D3D3D"/>
                </a:solidFill>
                <a:effectLst/>
                <a:latin typeface="Roboto" panose="02000000000000000000" pitchFamily="2" charset="0"/>
              </a:rPr>
              <a:t>Mỗi nơ-ron nhận xung điện từ các nơ-ron khác qua sợi nhánh. Nếu các xung điện này đủ lớn để kích hoạt nơ-ron, thì tín hiệu này đi qua sợi trục đến các sợi nhánh của các nơ-ron khác. =&gt; Ở mỗi nơ-ron cần quyết định có kích hoạt nơ-ron đấy hay không.</a:t>
            </a:r>
          </a:p>
          <a:p>
            <a:endParaRPr lang="en-US"/>
          </a:p>
        </p:txBody>
      </p:sp>
    </p:spTree>
    <p:extLst>
      <p:ext uri="{BB962C8B-B14F-4D97-AF65-F5344CB8AC3E}">
        <p14:creationId xmlns:p14="http://schemas.microsoft.com/office/powerpoint/2010/main" val="366616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TotalTime>
  <Words>1965</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inherit</vt:lpstr>
      <vt:lpstr>KaTeX_Main</vt:lpstr>
      <vt:lpstr>Open Sans</vt:lpstr>
      <vt:lpstr>Roboto</vt:lpstr>
      <vt:lpstr>SF Pro Text</vt:lpstr>
      <vt:lpstr>Office Theme</vt:lpstr>
      <vt:lpstr>Lesson 4: CNN vs Pytorch</vt:lpstr>
      <vt:lpstr>Overview</vt:lpstr>
      <vt:lpstr>Overview</vt:lpstr>
      <vt:lpstr>Thách thức</vt:lpstr>
      <vt:lpstr>Phân lớp hình ảnh</vt:lpstr>
      <vt:lpstr>Phân lớp hình ảnh</vt:lpstr>
      <vt:lpstr>Phân lớp hình ảnh</vt:lpstr>
      <vt:lpstr>Phân lớp hình ảnh</vt:lpstr>
      <vt:lpstr>Neural Network</vt:lpstr>
      <vt:lpstr>Neural Network</vt:lpstr>
      <vt:lpstr>Mạng Neural</vt:lpstr>
      <vt:lpstr>Mạng Neural</vt:lpstr>
      <vt:lpstr>Mạng Neural – Huấn luyện</vt:lpstr>
      <vt:lpstr>Convolution</vt:lpstr>
      <vt:lpstr>Convolution</vt:lpstr>
      <vt:lpstr>CNN</vt:lpstr>
      <vt:lpstr>CNN – How to work</vt:lpstr>
      <vt:lpstr>CNN – How to work</vt:lpstr>
      <vt:lpstr>CNN – How to work</vt:lpstr>
      <vt:lpstr>CNN – How to work</vt:lpstr>
      <vt:lpstr>CNN – How to work</vt:lpstr>
      <vt:lpstr>CNN – How to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AI development proccess</dc:title>
  <dc:creator>Cuong</dc:creator>
  <cp:lastModifiedBy>Cuong</cp:lastModifiedBy>
  <cp:revision>12</cp:revision>
  <dcterms:created xsi:type="dcterms:W3CDTF">2024-03-10T15:37:51Z</dcterms:created>
  <dcterms:modified xsi:type="dcterms:W3CDTF">2024-03-30T11:58:06Z</dcterms:modified>
</cp:coreProperties>
</file>