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326" r:id="rId5"/>
    <p:sldId id="330" r:id="rId6"/>
    <p:sldId id="331" r:id="rId7"/>
    <p:sldId id="327" r:id="rId8"/>
    <p:sldId id="328" r:id="rId9"/>
    <p:sldId id="329" r:id="rId10"/>
    <p:sldId id="332" r:id="rId11"/>
    <p:sldId id="333" r:id="rId12"/>
    <p:sldId id="259" r:id="rId13"/>
    <p:sldId id="334" r:id="rId14"/>
    <p:sldId id="33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4/22/2025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4/22/2025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4/22/2025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895" y="626866"/>
            <a:ext cx="8828690" cy="1198179"/>
          </a:xfrm>
        </p:spPr>
        <p:txBody>
          <a:bodyPr/>
          <a:lstStyle/>
          <a:p>
            <a:pPr algn="ctr"/>
            <a:r>
              <a:rPr lang="en-US" sz="4300" dirty="0">
                <a:latin typeface="Times New Roman" panose="02020603050405020304" pitchFamily="18" charset="0"/>
                <a:cs typeface="Times New Roman" panose="02020603050405020304" pitchFamily="18" charset="0"/>
              </a:rPr>
              <a:t>BÁO CÁO THỰC TẬP CUỐI KHÓA</a:t>
            </a:r>
            <a:br>
              <a:rPr lang="en-US" dirty="0">
                <a:latin typeface="Times New Roman" panose="02020603050405020304" pitchFamily="18" charset="0"/>
                <a:cs typeface="Times New Roman" panose="02020603050405020304" pitchFamily="18" charset="0"/>
              </a:rPr>
            </a:br>
            <a:endParaRPr lang="en-US" sz="45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46074" y="1591780"/>
            <a:ext cx="7956332" cy="1096899"/>
          </a:xfrm>
        </p:spPr>
        <p:txBody>
          <a:bodyPr>
            <a:noAutofit/>
          </a:bodyPr>
          <a:lstStyle/>
          <a:p>
            <a:pPr algn="ctr"/>
            <a:r>
              <a:rPr lang="en-US" sz="3500" dirty="0">
                <a:latin typeface="Times New Roman" panose="02020603050405020304" pitchFamily="18" charset="0"/>
                <a:cs typeface="Times New Roman" panose="02020603050405020304" pitchFamily="18" charset="0"/>
              </a:rPr>
              <a:t>ĐỀ TÀI: </a:t>
            </a:r>
            <a:r>
              <a:rPr lang="en-US" sz="3500" b="1" dirty="0" err="1">
                <a:latin typeface="Times New Roman" panose="02020603050405020304" pitchFamily="18" charset="0"/>
                <a:cs typeface="Times New Roman" panose="02020603050405020304" pitchFamily="18" charset="0"/>
              </a:rPr>
              <a:t>Xây</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dựng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ứng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dụng</a:t>
            </a:r>
            <a:r>
              <a:rPr lang="en-US" sz="3500" b="1" dirty="0">
                <a:latin typeface="Times New Roman" panose="02020603050405020304" pitchFamily="18" charset="0"/>
                <a:cs typeface="Times New Roman" panose="02020603050405020304" pitchFamily="18" charset="0"/>
              </a:rPr>
              <a:t> di </a:t>
            </a:r>
            <a:r>
              <a:rPr lang="en-US" sz="3500" b="1" dirty="0" err="1">
                <a:latin typeface="Times New Roman" panose="02020603050405020304" pitchFamily="18" charset="0"/>
                <a:cs typeface="Times New Roman" panose="02020603050405020304" pitchFamily="18" charset="0"/>
              </a:rPr>
              <a:t>động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nhận</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dạng</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côn</a:t>
            </a:r>
            <a:r>
              <a:rPr lang="en-US" sz="3500" b="1" dirty="0">
                <a:latin typeface="Times New Roman" panose="02020603050405020304" pitchFamily="18" charset="0"/>
                <a:cs typeface="Times New Roman" panose="02020603050405020304" pitchFamily="18" charset="0"/>
              </a:rPr>
              <a:t> </a:t>
            </a:r>
            <a:r>
              <a:rPr lang="en-US" sz="3500" b="1" dirty="0" err="1">
                <a:latin typeface="Times New Roman" panose="02020603050405020304" pitchFamily="18" charset="0"/>
                <a:cs typeface="Times New Roman" panose="02020603050405020304" pitchFamily="18" charset="0"/>
              </a:rPr>
              <a:t>trùng</a:t>
            </a:r>
            <a:endParaRPr lang="en-US" sz="3500" b="1" dirty="0">
              <a:latin typeface="Times New Roman" panose="02020603050405020304" pitchFamily="18" charset="0"/>
              <a:cs typeface="Times New Roman" panose="02020603050405020304" pitchFamily="18" charset="0"/>
            </a:endParaRPr>
          </a:p>
          <a:p>
            <a:pPr algn="ctr"/>
            <a:endParaRPr lang="en-US" sz="3500" dirty="0">
              <a:latin typeface="Times New Roman" panose="02020603050405020304" pitchFamily="18" charset="0"/>
              <a:cs typeface="Times New Roman" panose="02020603050405020304" pitchFamily="18" charset="0"/>
            </a:endParaRPr>
          </a:p>
          <a:p>
            <a:pPr algn="ctr"/>
            <a:endParaRPr lang="en-US" sz="3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613F4-6092-C041-AF3E-4A4DBAA60196}"/>
              </a:ext>
            </a:extLst>
          </p:cNvPr>
          <p:cNvSpPr txBox="1"/>
          <p:nvPr/>
        </p:nvSpPr>
        <p:spPr>
          <a:xfrm>
            <a:off x="1346074" y="3100967"/>
            <a:ext cx="8479061" cy="1938992"/>
          </a:xfrm>
          <a:prstGeom prst="rect">
            <a:avLst/>
          </a:prstGeom>
          <a:noFill/>
        </p:spPr>
        <p:txBody>
          <a:bodyPr wrap="square" rtlCol="0">
            <a:spAutoFit/>
          </a:bodyPr>
          <a:lstStyle/>
          <a:p>
            <a:r>
              <a:rPr lang="en-US" sz="3000" dirty="0">
                <a:solidFill>
                  <a:schemeClr val="tx1">
                    <a:lumMod val="75000"/>
                    <a:lumOff val="25000"/>
                  </a:schemeClr>
                </a:solidFill>
                <a:latin typeface="Times New Roman" panose="02020603050405020304" pitchFamily="18" charset="0"/>
                <a:cs typeface="Times New Roman" panose="02020603050405020304" pitchFamily="18" charset="0"/>
              </a:rPr>
              <a:t>Sinh </a:t>
            </a:r>
            <a:r>
              <a:rPr lang="en-US" sz="3000" dirty="0" err="1">
                <a:solidFill>
                  <a:schemeClr val="tx1">
                    <a:lumMod val="75000"/>
                    <a:lumOff val="25000"/>
                  </a:schemeClr>
                </a:solidFill>
                <a:latin typeface="Times New Roman" panose="02020603050405020304" pitchFamily="18" charset="0"/>
                <a:cs typeface="Times New Roman" panose="02020603050405020304" pitchFamily="18" charset="0"/>
              </a:rPr>
              <a:t>viên</a:t>
            </a:r>
            <a:r>
              <a:rPr lang="en-US" sz="3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3000" dirty="0" err="1">
                <a:solidFill>
                  <a:schemeClr val="tx1">
                    <a:lumMod val="75000"/>
                    <a:lumOff val="25000"/>
                  </a:schemeClr>
                </a:solidFill>
                <a:latin typeface="Times New Roman" panose="02020603050405020304" pitchFamily="18" charset="0"/>
                <a:cs typeface="Times New Roman" panose="02020603050405020304" pitchFamily="18" charset="0"/>
              </a:rPr>
              <a:t>thực</a:t>
            </a:r>
            <a:r>
              <a:rPr lang="en-US" sz="3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3000" dirty="0" err="1">
                <a:solidFill>
                  <a:schemeClr val="tx1">
                    <a:lumMod val="75000"/>
                    <a:lumOff val="25000"/>
                  </a:schemeClr>
                </a:solidFill>
                <a:latin typeface="Times New Roman" panose="02020603050405020304" pitchFamily="18" charset="0"/>
                <a:cs typeface="Times New Roman" panose="02020603050405020304" pitchFamily="18" charset="0"/>
              </a:rPr>
              <a:t>hiện</a:t>
            </a:r>
            <a:r>
              <a:rPr lang="en-US" sz="3000" dirty="0">
                <a:solidFill>
                  <a:schemeClr val="tx1">
                    <a:lumMod val="75000"/>
                    <a:lumOff val="25000"/>
                  </a:schemeClr>
                </a:solidFill>
                <a:latin typeface="Times New Roman" panose="02020603050405020304" pitchFamily="18" charset="0"/>
                <a:cs typeface="Times New Roman" panose="02020603050405020304" pitchFamily="18" charset="0"/>
              </a:rPr>
              <a:t>: Huỳnh Cường</a:t>
            </a:r>
          </a:p>
          <a:p>
            <a:r>
              <a:rPr lang="en-US" sz="3000" dirty="0">
                <a:solidFill>
                  <a:schemeClr val="tx1">
                    <a:lumMod val="75000"/>
                    <a:lumOff val="25000"/>
                  </a:schemeClr>
                </a:solidFill>
                <a:latin typeface="Times New Roman" panose="02020603050405020304" pitchFamily="18" charset="0"/>
                <a:cs typeface="Times New Roman" panose="02020603050405020304" pitchFamily="18" charset="0"/>
              </a:rPr>
              <a:t>MSSV: DTH215840</a:t>
            </a:r>
          </a:p>
          <a:p>
            <a:r>
              <a:rPr lang="en-US" sz="3000" dirty="0" err="1">
                <a:solidFill>
                  <a:schemeClr val="tx1">
                    <a:lumMod val="75000"/>
                    <a:lumOff val="25000"/>
                  </a:schemeClr>
                </a:solidFill>
                <a:latin typeface="Times New Roman" panose="02020603050405020304" pitchFamily="18" charset="0"/>
                <a:cs typeface="Times New Roman" panose="02020603050405020304" pitchFamily="18" charset="0"/>
              </a:rPr>
              <a:t>Lớp</a:t>
            </a:r>
            <a:r>
              <a:rPr lang="en-US" sz="3000" dirty="0">
                <a:solidFill>
                  <a:schemeClr val="tx1">
                    <a:lumMod val="75000"/>
                    <a:lumOff val="25000"/>
                  </a:schemeClr>
                </a:solidFill>
                <a:latin typeface="Times New Roman" panose="02020603050405020304" pitchFamily="18" charset="0"/>
                <a:cs typeface="Times New Roman" panose="02020603050405020304" pitchFamily="18" charset="0"/>
              </a:rPr>
              <a:t>: DH22TH3</a:t>
            </a:r>
          </a:p>
          <a:p>
            <a:r>
              <a:rPr lang="en-US" sz="3000" dirty="0" err="1">
                <a:solidFill>
                  <a:schemeClr val="tx1">
                    <a:lumMod val="75000"/>
                    <a:lumOff val="25000"/>
                  </a:schemeClr>
                </a:solidFill>
                <a:latin typeface="Times New Roman" panose="02020603050405020304" pitchFamily="18" charset="0"/>
                <a:cs typeface="Times New Roman" panose="02020603050405020304" pitchFamily="18" charset="0"/>
              </a:rPr>
              <a:t>Giảng</a:t>
            </a:r>
            <a:r>
              <a:rPr lang="en-US" sz="3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3000" dirty="0" err="1">
                <a:solidFill>
                  <a:schemeClr val="tx1">
                    <a:lumMod val="75000"/>
                    <a:lumOff val="25000"/>
                  </a:schemeClr>
                </a:solidFill>
                <a:latin typeface="Times New Roman" panose="02020603050405020304" pitchFamily="18" charset="0"/>
                <a:cs typeface="Times New Roman" panose="02020603050405020304" pitchFamily="18" charset="0"/>
              </a:rPr>
              <a:t>viên</a:t>
            </a:r>
            <a:r>
              <a:rPr lang="en-US" sz="3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3000" dirty="0" err="1">
                <a:solidFill>
                  <a:schemeClr val="tx1">
                    <a:lumMod val="75000"/>
                    <a:lumOff val="25000"/>
                  </a:schemeClr>
                </a:solidFill>
                <a:latin typeface="Times New Roman" panose="02020603050405020304" pitchFamily="18" charset="0"/>
                <a:cs typeface="Times New Roman" panose="02020603050405020304" pitchFamily="18" charset="0"/>
              </a:rPr>
              <a:t>hướng</a:t>
            </a:r>
            <a:r>
              <a:rPr lang="en-US" sz="3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3000" dirty="0" err="1">
                <a:solidFill>
                  <a:schemeClr val="tx1">
                    <a:lumMod val="75000"/>
                    <a:lumOff val="25000"/>
                  </a:schemeClr>
                </a:solidFill>
                <a:latin typeface="Times New Roman" panose="02020603050405020304" pitchFamily="18" charset="0"/>
                <a:cs typeface="Times New Roman" panose="02020603050405020304" pitchFamily="18" charset="0"/>
              </a:rPr>
              <a:t>dẫn</a:t>
            </a:r>
            <a:r>
              <a:rPr lang="en-US" sz="3000" dirty="0">
                <a:solidFill>
                  <a:schemeClr val="tx1">
                    <a:lumMod val="75000"/>
                    <a:lumOff val="25000"/>
                  </a:schemeClr>
                </a:solidFill>
                <a:latin typeface="Times New Roman" panose="02020603050405020304" pitchFamily="18" charset="0"/>
                <a:cs typeface="Times New Roman" panose="02020603050405020304" pitchFamily="18" charset="0"/>
              </a:rPr>
              <a:t>: PGS.TS. Đoàn Thanh </a:t>
            </a:r>
            <a:r>
              <a:rPr lang="en-US" sz="3000" dirty="0" err="1">
                <a:solidFill>
                  <a:schemeClr val="tx1">
                    <a:lumMod val="75000"/>
                    <a:lumOff val="25000"/>
                  </a:schemeClr>
                </a:solidFill>
                <a:latin typeface="Times New Roman" panose="02020603050405020304" pitchFamily="18" charset="0"/>
                <a:cs typeface="Times New Roman" panose="02020603050405020304" pitchFamily="18" charset="0"/>
              </a:rPr>
              <a:t>Nghị</a:t>
            </a:r>
            <a:endParaRPr lang="en-US" sz="3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79C45-C007-361A-AB45-BA0CB33DD6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101857-F2D9-F5C0-325E-158572023CEB}"/>
              </a:ext>
            </a:extLst>
          </p:cNvPr>
          <p:cNvSpPr>
            <a:spLocks noGrp="1"/>
          </p:cNvSpPr>
          <p:nvPr>
            <p:ph type="title"/>
          </p:nvPr>
        </p:nvSpPr>
        <p:spPr>
          <a:xfrm>
            <a:off x="677334" y="609600"/>
            <a:ext cx="8596668" cy="1320800"/>
          </a:xfrm>
        </p:spPr>
        <p:txBody>
          <a:bodyPr anchor="t">
            <a:normAutofit/>
          </a:bodyPr>
          <a:lstStyle/>
          <a:p>
            <a:r>
              <a:rPr lang="en-US" sz="4300" dirty="0" err="1">
                <a:latin typeface="Times New Roman" panose="02020603050405020304" pitchFamily="18" charset="0"/>
                <a:cs typeface="Times New Roman" panose="02020603050405020304" pitchFamily="18" charset="0"/>
              </a:rPr>
              <a:t>Xây</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dựng</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hệ</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thống</a:t>
            </a:r>
            <a:endParaRPr lang="en-US" sz="43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AE7701AD-03DF-77AC-259A-5433A2442EA0}"/>
              </a:ext>
            </a:extLst>
          </p:cNvPr>
          <p:cNvSpPr>
            <a:spLocks noGrp="1"/>
          </p:cNvSpPr>
          <p:nvPr>
            <p:ph sz="half" idx="1"/>
          </p:nvPr>
        </p:nvSpPr>
        <p:spPr>
          <a:xfrm>
            <a:off x="677334" y="1547446"/>
            <a:ext cx="4184035" cy="4493915"/>
          </a:xfrm>
        </p:spPr>
        <p:txBody>
          <a:bodyPr>
            <a:normAutofit/>
          </a:bodyPr>
          <a:lstStyle/>
          <a:p>
            <a:pPr marL="0" indent="0">
              <a:lnSpc>
                <a:spcPct val="80000"/>
              </a:lnSpc>
              <a:buNone/>
            </a:pPr>
            <a:r>
              <a:rPr lang="en-US" sz="2300" b="1" dirty="0" err="1">
                <a:latin typeface="Times New Roman" panose="02020603050405020304" pitchFamily="18" charset="0"/>
                <a:cs typeface="Times New Roman" panose="02020603050405020304" pitchFamily="18" charset="0"/>
              </a:rPr>
              <a:t>Mô</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tả</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chức</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năng</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nhận</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diện</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từ</a:t>
            </a:r>
            <a:r>
              <a:rPr lang="en-US" sz="2300" b="1" dirty="0">
                <a:latin typeface="Times New Roman" panose="02020603050405020304" pitchFamily="18" charset="0"/>
                <a:cs typeface="Times New Roman" panose="02020603050405020304" pitchFamily="18" charset="0"/>
              </a:rPr>
              <a:t> camera</a:t>
            </a:r>
          </a:p>
          <a:p>
            <a:pPr marL="0" indent="0">
              <a:buNone/>
            </a:pPr>
            <a:r>
              <a:rPr lang="en-US" dirty="0">
                <a:latin typeface="Times New Roman" panose="02020603050405020304" pitchFamily="18" charset="0"/>
                <a:cs typeface="Times New Roman" panose="02020603050405020304" pitchFamily="18" charset="0"/>
              </a:rPr>
              <a:t>	- </a:t>
            </a:r>
            <a:r>
              <a:rPr lang="en-US" sz="2300" dirty="0">
                <a:latin typeface="Times New Roman" panose="02020603050405020304" pitchFamily="18" charset="0"/>
                <a:cs typeface="Times New Roman" panose="02020603050405020304" pitchFamily="18" charset="0"/>
              </a:rPr>
              <a:t>Khi </a:t>
            </a:r>
            <a:r>
              <a:rPr lang="en-US" sz="2300" dirty="0" err="1">
                <a:latin typeface="Times New Roman" panose="02020603050405020304" pitchFamily="18" charset="0"/>
                <a:cs typeface="Times New Roman" panose="02020603050405020304" pitchFamily="18" charset="0"/>
              </a:rPr>
              <a:t>người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dùng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chọn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mở</a:t>
            </a:r>
            <a:r>
              <a:rPr lang="en-US" sz="2300" dirty="0">
                <a:latin typeface="Times New Roman" panose="02020603050405020304" pitchFamily="18" charset="0"/>
                <a:cs typeface="Times New Roman" panose="02020603050405020304" pitchFamily="18" charset="0"/>
              </a:rPr>
              <a:t> camera </a:t>
            </a:r>
            <a:r>
              <a:rPr lang="en-US" sz="2300" dirty="0" err="1">
                <a:latin typeface="Times New Roman" panose="02020603050405020304" pitchFamily="18" charset="0"/>
                <a:cs typeface="Times New Roman" panose="02020603050405020304" pitchFamily="18" charset="0"/>
              </a:rPr>
              <a:t>của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thoại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ứng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dụng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sẽ</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tiến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hành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nhận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dạng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ảnh</a:t>
            </a:r>
            <a:r>
              <a:rPr lang="en-US" sz="2300" dirty="0">
                <a:latin typeface="Times New Roman" panose="02020603050405020304" pitchFamily="18" charset="0"/>
                <a:cs typeface="Times New Roman" panose="02020603050405020304" pitchFamily="18" charset="0"/>
              </a:rPr>
              <a:t> qua </a:t>
            </a:r>
            <a:r>
              <a:rPr lang="en-US" sz="2300" dirty="0" err="1">
                <a:latin typeface="Times New Roman" panose="02020603050405020304" pitchFamily="18" charset="0"/>
                <a:cs typeface="Times New Roman" panose="02020603050405020304" pitchFamily="18" charset="0"/>
              </a:rPr>
              <a:t>mô</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hình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đã</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được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tích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hợp</a:t>
            </a:r>
            <a:endParaRPr lang="en-US"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Nếu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phát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ra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loài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côn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trùng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ứng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dụng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hiển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thị</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nút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xem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thông</a:t>
            </a:r>
            <a:r>
              <a:rPr lang="en-US" sz="2300" dirty="0">
                <a:latin typeface="Times New Roman" panose="02020603050405020304" pitchFamily="18" charset="0"/>
                <a:cs typeface="Times New Roman" panose="02020603050405020304" pitchFamily="18" charset="0"/>
              </a:rPr>
              <a:t> tin chi </a:t>
            </a:r>
            <a:r>
              <a:rPr lang="en-US" sz="2300" dirty="0" err="1">
                <a:latin typeface="Times New Roman" panose="02020603050405020304" pitchFamily="18" charset="0"/>
                <a:cs typeface="Times New Roman" panose="02020603050405020304" pitchFamily="18" charset="0"/>
              </a:rPr>
              <a:t>tiết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của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loài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côn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trùng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đó</a:t>
            </a:r>
            <a:endParaRPr lang="en-US" sz="2300" dirty="0">
              <a:latin typeface="Times New Roman" panose="02020603050405020304" pitchFamily="18" charset="0"/>
              <a:cs typeface="Times New Roman" panose="02020603050405020304" pitchFamily="18" charset="0"/>
            </a:endParaRPr>
          </a:p>
        </p:txBody>
      </p:sp>
      <p:pic>
        <p:nvPicPr>
          <p:cNvPr id="3" name="Picture 2" descr="A close up of a bug&#10;&#10;AI-generated content may be incorrect.">
            <a:extLst>
              <a:ext uri="{FF2B5EF4-FFF2-40B4-BE49-F238E27FC236}">
                <a16:creationId xmlns:a16="http://schemas.microsoft.com/office/drawing/2014/main" id="{F9192524-6D66-D357-91BE-5DDA86DEB73A}"/>
              </a:ext>
            </a:extLst>
          </p:cNvPr>
          <p:cNvPicPr>
            <a:picLocks noChangeAspect="1"/>
          </p:cNvPicPr>
          <p:nvPr/>
        </p:nvPicPr>
        <p:blipFill>
          <a:blip r:embed="rId2"/>
          <a:stretch>
            <a:fillRect/>
          </a:stretch>
        </p:blipFill>
        <p:spPr>
          <a:xfrm>
            <a:off x="6193495" y="1118336"/>
            <a:ext cx="3161519" cy="5130064"/>
          </a:xfrm>
          <a:prstGeom prst="rect">
            <a:avLst/>
          </a:prstGeom>
          <a:noFill/>
        </p:spPr>
      </p:pic>
    </p:spTree>
    <p:extLst>
      <p:ext uri="{BB962C8B-B14F-4D97-AF65-F5344CB8AC3E}">
        <p14:creationId xmlns:p14="http://schemas.microsoft.com/office/powerpoint/2010/main" val="276632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158E2-59EA-C538-3D72-773B5693C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71876C-5332-F681-181D-5844CC82CC4F}"/>
              </a:ext>
            </a:extLst>
          </p:cNvPr>
          <p:cNvSpPr>
            <a:spLocks noGrp="1"/>
          </p:cNvSpPr>
          <p:nvPr>
            <p:ph type="title"/>
          </p:nvPr>
        </p:nvSpPr>
        <p:spPr>
          <a:xfrm>
            <a:off x="677334" y="609600"/>
            <a:ext cx="8596668" cy="1320800"/>
          </a:xfrm>
        </p:spPr>
        <p:txBody>
          <a:bodyPr anchor="t">
            <a:normAutofit/>
          </a:bodyPr>
          <a:lstStyle/>
          <a:p>
            <a:r>
              <a:rPr lang="en-US" sz="4300">
                <a:latin typeface="Times New Roman" panose="02020603050405020304" pitchFamily="18" charset="0"/>
                <a:cs typeface="Times New Roman" panose="02020603050405020304" pitchFamily="18" charset="0"/>
              </a:rPr>
              <a:t>Xây dựng hệ thống</a:t>
            </a:r>
            <a:endParaRPr lang="en-US" sz="43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BC014EEC-8705-8CD4-A943-940DE21B2FDC}"/>
              </a:ext>
            </a:extLst>
          </p:cNvPr>
          <p:cNvSpPr>
            <a:spLocks noGrp="1"/>
          </p:cNvSpPr>
          <p:nvPr>
            <p:ph sz="half" idx="1"/>
          </p:nvPr>
        </p:nvSpPr>
        <p:spPr>
          <a:xfrm>
            <a:off x="677334" y="1547446"/>
            <a:ext cx="4184035" cy="4493915"/>
          </a:xfrm>
        </p:spPr>
        <p:txBody>
          <a:bodyPr>
            <a:normAutofit/>
          </a:bodyPr>
          <a:lstStyle/>
          <a:p>
            <a:pPr marL="0" indent="0">
              <a:lnSpc>
                <a:spcPct val="80000"/>
              </a:lnSpc>
              <a:buNone/>
            </a:pPr>
            <a:r>
              <a:rPr lang="en-US" sz="2300" b="1" dirty="0" err="1">
                <a:latin typeface="Times New Roman" panose="02020603050405020304" pitchFamily="18" charset="0"/>
                <a:cs typeface="Times New Roman" panose="02020603050405020304" pitchFamily="18" charset="0"/>
              </a:rPr>
              <a:t>Mô</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tả</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chức</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năng</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nhận</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diện</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bằng</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hình</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ảnh</a:t>
            </a:r>
            <a:endParaRPr lang="en-US" sz="2300" b="1"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Khi </a:t>
            </a:r>
            <a:r>
              <a:rPr lang="en-US" sz="2300" dirty="0" err="1">
                <a:latin typeface="Times New Roman" panose="02020603050405020304" pitchFamily="18" charset="0"/>
                <a:cs typeface="Times New Roman" panose="02020603050405020304" pitchFamily="18" charset="0"/>
              </a:rPr>
              <a:t>người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dùng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nhấn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nút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chọn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ảnh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ứng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dụng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sẽ</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hiển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thị</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ảnh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thiết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bị</a:t>
            </a: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Người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dùng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chọn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ảnh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cần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nhận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sau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nhấn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nút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nhận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ứng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dụng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sẽ</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tiến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hành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nhận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trả</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kết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quả</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nhận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côn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trùng</a:t>
            </a:r>
            <a:r>
              <a:rPr lang="en-US" sz="2300" dirty="0">
                <a:latin typeface="Times New Roman" panose="02020603050405020304" pitchFamily="18" charset="0"/>
                <a:cs typeface="Times New Roman" panose="02020603050405020304" pitchFamily="18" charset="0"/>
              </a:rPr>
              <a:t>.</a:t>
            </a:r>
          </a:p>
        </p:txBody>
      </p:sp>
      <p:pic>
        <p:nvPicPr>
          <p:cNvPr id="4" name="Picture 3" descr="A close-up of a yellow and black beetle&#10;&#10;AI-generated content may be incorrect.">
            <a:extLst>
              <a:ext uri="{FF2B5EF4-FFF2-40B4-BE49-F238E27FC236}">
                <a16:creationId xmlns:a16="http://schemas.microsoft.com/office/drawing/2014/main" id="{DAFAC26E-4CBE-7CF3-E306-A09DE4144464}"/>
              </a:ext>
            </a:extLst>
          </p:cNvPr>
          <p:cNvPicPr>
            <a:picLocks noChangeAspect="1"/>
          </p:cNvPicPr>
          <p:nvPr/>
        </p:nvPicPr>
        <p:blipFill>
          <a:blip r:embed="rId2"/>
          <a:stretch>
            <a:fillRect/>
          </a:stretch>
        </p:blipFill>
        <p:spPr>
          <a:xfrm>
            <a:off x="6009475" y="890954"/>
            <a:ext cx="3475543" cy="5357446"/>
          </a:xfrm>
          <a:prstGeom prst="rect">
            <a:avLst/>
          </a:prstGeom>
        </p:spPr>
      </p:pic>
    </p:spTree>
    <p:extLst>
      <p:ext uri="{BB962C8B-B14F-4D97-AF65-F5344CB8AC3E}">
        <p14:creationId xmlns:p14="http://schemas.microsoft.com/office/powerpoint/2010/main" val="199513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181370" cy="1051034"/>
          </a:xfrm>
        </p:spPr>
        <p:txBody>
          <a:bodyPr>
            <a:normAutofit/>
          </a:bodyPr>
          <a:lstStyle/>
          <a:p>
            <a:r>
              <a:rPr lang="en-US" sz="4300" dirty="0" err="1">
                <a:latin typeface="Times New Roman" panose="02020603050405020304" pitchFamily="18" charset="0"/>
                <a:cs typeface="Times New Roman" panose="02020603050405020304" pitchFamily="18" charset="0"/>
              </a:rPr>
              <a:t>Kết</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luận</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và</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hướng</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phát</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triển</a:t>
            </a:r>
            <a:endParaRPr lang="en-US" sz="43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387366"/>
            <a:ext cx="9181370" cy="4994773"/>
          </a:xfrm>
        </p:spPr>
        <p:txBody>
          <a:bodyPr>
            <a:noAutofit/>
          </a:bodyPr>
          <a:lstStyle/>
          <a:p>
            <a:pPr marL="0" lvl="0" indent="0">
              <a:lnSpc>
                <a:spcPct val="80000"/>
              </a:lnSpc>
              <a:buNone/>
            </a:pPr>
            <a:r>
              <a:rPr lang="en-US" sz="2300" b="1" dirty="0" err="1">
                <a:latin typeface="Times New Roman" panose="02020603050405020304" pitchFamily="18" charset="0"/>
                <a:cs typeface="Times New Roman" panose="02020603050405020304" pitchFamily="18" charset="0"/>
              </a:rPr>
              <a:t>Kết</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luận</a:t>
            </a:r>
            <a:endParaRPr lang="en-US" sz="2300" b="1" dirty="0">
              <a:latin typeface="Times New Roman" panose="02020603050405020304" pitchFamily="18" charset="0"/>
              <a:cs typeface="Times New Roman" panose="02020603050405020304" pitchFamily="18" charset="0"/>
            </a:endParaRPr>
          </a:p>
          <a:p>
            <a:pPr marL="0" lvl="0" indent="0">
              <a:buNone/>
            </a:pP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Ứng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dụng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hỗ</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trợ</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khá</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tốt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việc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nhận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dạng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loài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côn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trùng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tập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dữ</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liệu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huấn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luyện</a:t>
            </a:r>
            <a:r>
              <a:rPr lang="en-US" sz="2300" dirty="0">
                <a:latin typeface="Times New Roman" panose="02020603050405020304" pitchFamily="18" charset="0"/>
                <a:cs typeface="Times New Roman" panose="02020603050405020304" pitchFamily="18" charset="0"/>
              </a:rPr>
              <a:t>.</a:t>
            </a:r>
          </a:p>
          <a:p>
            <a:pPr marL="0" lvl="0" indent="0">
              <a:buNone/>
            </a:pPr>
            <a:r>
              <a:rPr lang="en-US" sz="2300" dirty="0">
                <a:latin typeface="Times New Roman" panose="02020603050405020304" pitchFamily="18" charset="0"/>
                <a:cs typeface="Times New Roman" panose="02020603050405020304" pitchFamily="18" charset="0"/>
              </a:rPr>
              <a:t>	- Cung </a:t>
            </a:r>
            <a:r>
              <a:rPr lang="en-US" sz="2300" dirty="0" err="1">
                <a:latin typeface="Times New Roman" panose="02020603050405020304" pitchFamily="18" charset="0"/>
                <a:cs typeface="Times New Roman" panose="02020603050405020304" pitchFamily="18" charset="0"/>
              </a:rPr>
              <a:t>cấp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thông</a:t>
            </a:r>
            <a:r>
              <a:rPr lang="en-US" sz="2300" dirty="0">
                <a:latin typeface="Times New Roman" panose="02020603050405020304" pitchFamily="18" charset="0"/>
                <a:cs typeface="Times New Roman" panose="02020603050405020304" pitchFamily="18" charset="0"/>
              </a:rPr>
              <a:t> tin chi </a:t>
            </a:r>
            <a:r>
              <a:rPr lang="en-US" sz="2300" dirty="0" err="1">
                <a:latin typeface="Times New Roman" panose="02020603050405020304" pitchFamily="18" charset="0"/>
                <a:cs typeface="Times New Roman" panose="02020603050405020304" pitchFamily="18" charset="0"/>
              </a:rPr>
              <a:t>tiết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về</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loài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côn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trùng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người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dùng</a:t>
            </a:r>
            <a:r>
              <a:rPr lang="en-US" sz="2300" dirty="0">
                <a:latin typeface="Times New Roman" panose="02020603050405020304" pitchFamily="18" charset="0"/>
                <a:cs typeface="Times New Roman" panose="02020603050405020304" pitchFamily="18" charset="0"/>
              </a:rPr>
              <a:t>.</a:t>
            </a:r>
          </a:p>
          <a:p>
            <a:pPr marL="0" lvl="0" indent="0">
              <a:buNone/>
            </a:pP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Giúp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nông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dân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phát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giải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pháp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ứng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với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loài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côn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trùng</a:t>
            </a:r>
            <a:endParaRPr lang="en-US" sz="2300" dirty="0">
              <a:latin typeface="Times New Roman" panose="02020603050405020304" pitchFamily="18" charset="0"/>
              <a:cs typeface="Times New Roman" panose="02020603050405020304" pitchFamily="18" charset="0"/>
            </a:endParaRPr>
          </a:p>
          <a:p>
            <a:pPr marL="0" indent="0">
              <a:lnSpc>
                <a:spcPct val="80000"/>
              </a:lnSpc>
              <a:buNone/>
            </a:pPr>
            <a:r>
              <a:rPr lang="en-US" sz="2300" b="1" dirty="0" err="1">
                <a:latin typeface="Times New Roman" panose="02020603050405020304" pitchFamily="18" charset="0"/>
                <a:cs typeface="Times New Roman" panose="02020603050405020304" pitchFamily="18" charset="0"/>
              </a:rPr>
              <a:t>Hạn</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chế</a:t>
            </a:r>
            <a:endParaRPr lang="en-US" sz="2300" b="1"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Chưa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thể</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nhận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dạng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toàn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bộ</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côn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trùng</a:t>
            </a:r>
            <a:r>
              <a:rPr lang="en-US" sz="2300" dirty="0">
                <a:latin typeface="Times New Roman" panose="02020603050405020304" pitchFamily="18" charset="0"/>
                <a:cs typeface="Times New Roman" panose="02020603050405020304" pitchFamily="18" charset="0"/>
              </a:rPr>
              <a:t> do </a:t>
            </a:r>
            <a:r>
              <a:rPr lang="en-US" sz="2300" dirty="0" err="1">
                <a:latin typeface="Times New Roman" panose="02020603050405020304" pitchFamily="18" charset="0"/>
                <a:cs typeface="Times New Roman" panose="02020603050405020304" pitchFamily="18" charset="0"/>
              </a:rPr>
              <a:t>tập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dữ</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liệu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nhỏ</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Chưa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hỗ</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trợ</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nền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tảng</a:t>
            </a:r>
            <a:r>
              <a:rPr lang="en-US" sz="2300" dirty="0">
                <a:latin typeface="Times New Roman" panose="02020603050405020304" pitchFamily="18" charset="0"/>
                <a:cs typeface="Times New Roman" panose="02020603050405020304" pitchFamily="18" charset="0"/>
              </a:rPr>
              <a:t> iOS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00B91-2DC6-67FD-94C7-8303AF7AC9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AD67AD-97EE-66FA-2A47-4D7F48AB21A3}"/>
              </a:ext>
            </a:extLst>
          </p:cNvPr>
          <p:cNvSpPr>
            <a:spLocks noGrp="1"/>
          </p:cNvSpPr>
          <p:nvPr>
            <p:ph type="title"/>
          </p:nvPr>
        </p:nvSpPr>
        <p:spPr>
          <a:xfrm>
            <a:off x="677333" y="609600"/>
            <a:ext cx="9181370" cy="1051034"/>
          </a:xfrm>
        </p:spPr>
        <p:txBody>
          <a:bodyPr>
            <a:normAutofit/>
          </a:bodyPr>
          <a:lstStyle/>
          <a:p>
            <a:r>
              <a:rPr lang="en-US" sz="4300" dirty="0" err="1">
                <a:latin typeface="Times New Roman" panose="02020603050405020304" pitchFamily="18" charset="0"/>
                <a:cs typeface="Times New Roman" panose="02020603050405020304" pitchFamily="18" charset="0"/>
              </a:rPr>
              <a:t>Kết</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luận</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và</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hướng</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phát</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triển</a:t>
            </a:r>
            <a:endParaRPr lang="en-US" sz="4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433B80-195E-4BD5-1D4B-99425F1B0E7C}"/>
              </a:ext>
            </a:extLst>
          </p:cNvPr>
          <p:cNvSpPr>
            <a:spLocks noGrp="1"/>
          </p:cNvSpPr>
          <p:nvPr>
            <p:ph idx="1"/>
          </p:nvPr>
        </p:nvSpPr>
        <p:spPr>
          <a:xfrm>
            <a:off x="677333" y="1387366"/>
            <a:ext cx="9181370" cy="4994773"/>
          </a:xfrm>
        </p:spPr>
        <p:txBody>
          <a:bodyPr>
            <a:noAutofit/>
          </a:bodyPr>
          <a:lstStyle/>
          <a:p>
            <a:pPr marL="0" lvl="0" indent="0">
              <a:lnSpc>
                <a:spcPct val="80000"/>
              </a:lnSpc>
              <a:buNone/>
            </a:pPr>
            <a:r>
              <a:rPr lang="en-US" sz="2300" b="1" dirty="0" err="1">
                <a:latin typeface="Times New Roman" panose="02020603050405020304" pitchFamily="18" charset="0"/>
                <a:cs typeface="Times New Roman" panose="02020603050405020304" pitchFamily="18" charset="0"/>
              </a:rPr>
              <a:t>Hướng</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phát</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triển</a:t>
            </a:r>
            <a:endParaRPr lang="en-US" sz="2300" b="1" dirty="0">
              <a:latin typeface="Times New Roman" panose="02020603050405020304" pitchFamily="18" charset="0"/>
              <a:cs typeface="Times New Roman" panose="02020603050405020304" pitchFamily="18" charset="0"/>
            </a:endParaRPr>
          </a:p>
          <a:p>
            <a:pPr marL="0" lvl="0" indent="0">
              <a:buNone/>
            </a:pP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Mở</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rộng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tập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dữ</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liệu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huấn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luyện</a:t>
            </a:r>
            <a:r>
              <a:rPr lang="en-US" sz="2300" dirty="0">
                <a:latin typeface="Times New Roman" panose="02020603050405020304" pitchFamily="18" charset="0"/>
                <a:cs typeface="Times New Roman" panose="02020603050405020304" pitchFamily="18" charset="0"/>
              </a:rPr>
              <a:t>.</a:t>
            </a:r>
          </a:p>
          <a:p>
            <a:pPr marL="0" lvl="0" indent="0">
              <a:buNone/>
            </a:pPr>
            <a:r>
              <a:rPr lang="en-US" sz="2300" dirty="0">
                <a:latin typeface="Times New Roman" panose="02020603050405020304" pitchFamily="18" charset="0"/>
                <a:cs typeface="Times New Roman" panose="02020603050405020304" pitchFamily="18" charset="0"/>
              </a:rPr>
              <a:t>	- Tinh </a:t>
            </a:r>
            <a:r>
              <a:rPr lang="en-US" sz="2300" dirty="0" err="1">
                <a:latin typeface="Times New Roman" panose="02020603050405020304" pitchFamily="18" charset="0"/>
                <a:cs typeface="Times New Roman" panose="02020603050405020304" pitchFamily="18" charset="0"/>
              </a:rPr>
              <a:t>chỉnh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tối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ưu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hóa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mô</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hình</a:t>
            </a:r>
            <a:r>
              <a:rPr lang="en-US" sz="2300" dirty="0">
                <a:latin typeface="Times New Roman" panose="02020603050405020304" pitchFamily="18" charset="0"/>
                <a:cs typeface="Times New Roman" panose="02020603050405020304" pitchFamily="18" charset="0"/>
              </a:rPr>
              <a:t>.</a:t>
            </a:r>
          </a:p>
          <a:p>
            <a:pPr marL="0" lvl="0" indent="0">
              <a:buNone/>
            </a:pP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Hỗ</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trợ</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nền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tảng</a:t>
            </a:r>
            <a:r>
              <a:rPr lang="en-US" sz="2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70115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7222B-0CFA-0E1B-7518-140CC6C897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537FD2-7937-FA7F-41C5-72098BD81CC1}"/>
              </a:ext>
            </a:extLst>
          </p:cNvPr>
          <p:cNvSpPr>
            <a:spLocks noGrp="1"/>
          </p:cNvSpPr>
          <p:nvPr>
            <p:ph type="title"/>
          </p:nvPr>
        </p:nvSpPr>
        <p:spPr>
          <a:xfrm>
            <a:off x="1842942" y="2903483"/>
            <a:ext cx="7069946" cy="1051034"/>
          </a:xfrm>
        </p:spPr>
        <p:txBody>
          <a:bodyPr>
            <a:normAutofit/>
          </a:bodyPr>
          <a:lstStyle/>
          <a:p>
            <a:pPr algn="ctr"/>
            <a:r>
              <a:rPr lang="en-US" sz="43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6016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9722"/>
            <a:ext cx="8596668" cy="1320800"/>
          </a:xfrm>
        </p:spPr>
        <p:txBody>
          <a:bodyPr>
            <a:normAutofit/>
          </a:bodyPr>
          <a:lstStyle/>
          <a:p>
            <a:r>
              <a:rPr lang="en-US" sz="4300" dirty="0" err="1">
                <a:latin typeface="Times New Roman" panose="02020603050405020304" pitchFamily="18" charset="0"/>
                <a:cs typeface="Times New Roman" panose="02020603050405020304" pitchFamily="18" charset="0"/>
              </a:rPr>
              <a:t>Nội</a:t>
            </a:r>
            <a:r>
              <a:rPr lang="en-US" sz="4300" dirty="0">
                <a:latin typeface="Times New Roman" panose="02020603050405020304" pitchFamily="18" charset="0"/>
                <a:cs typeface="Times New Roman" panose="02020603050405020304" pitchFamily="18" charset="0"/>
              </a:rPr>
              <a:t> dung </a:t>
            </a:r>
            <a:r>
              <a:rPr lang="en-US" sz="4300" dirty="0" err="1">
                <a:latin typeface="Times New Roman" panose="02020603050405020304" pitchFamily="18" charset="0"/>
                <a:cs typeface="Times New Roman" panose="02020603050405020304" pitchFamily="18" charset="0"/>
              </a:rPr>
              <a:t>báo</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cáo</a:t>
            </a:r>
            <a:endParaRPr lang="en-US" sz="43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97668A2-EAA8-36EB-3356-71A5953E494F}"/>
              </a:ext>
            </a:extLst>
          </p:cNvPr>
          <p:cNvSpPr txBox="1"/>
          <p:nvPr/>
        </p:nvSpPr>
        <p:spPr>
          <a:xfrm>
            <a:off x="677334" y="1436913"/>
            <a:ext cx="9054495" cy="1938992"/>
          </a:xfrm>
          <a:prstGeom prst="rect">
            <a:avLst/>
          </a:prstGeom>
          <a:noFill/>
        </p:spPr>
        <p:txBody>
          <a:bodyPr wrap="square" rtlCol="0">
            <a:spAutoFit/>
          </a:bodyPr>
          <a:lstStyle/>
          <a:p>
            <a:pPr marL="342900" indent="-342900">
              <a:buAutoNum type="arabicPeriod"/>
            </a:pP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p>
          <a:p>
            <a:pPr marL="342900" indent="-342900">
              <a:buAutoNum type="arabicPeriod"/>
            </a:pPr>
            <a:r>
              <a:rPr lang="en-US" sz="3000" dirty="0" err="1">
                <a:latin typeface="Times New Roman" panose="02020603050405020304" pitchFamily="18" charset="0"/>
                <a:cs typeface="Times New Roman" panose="02020603050405020304" pitchFamily="18" charset="0"/>
              </a:rPr>
              <a:t>Tổng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thuyết</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err="1">
                <a:latin typeface="Times New Roman" panose="02020603050405020304" pitchFamily="18" charset="0"/>
                <a:cs typeface="Times New Roman" panose="02020603050405020304" pitchFamily="18" charset="0"/>
              </a:rPr>
              <a:t>Xây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endParaRPr lang="en-US" sz="3000" dirty="0">
              <a:latin typeface="Times New Roman" panose="02020603050405020304" pitchFamily="18" charset="0"/>
              <a:cs typeface="Times New Roman" panose="02020603050405020304" pitchFamily="18" charset="0"/>
            </a:endParaRPr>
          </a:p>
          <a:p>
            <a:pPr marL="342900" indent="-342900">
              <a:buAutoNum type="arabicPeriod"/>
            </a:pP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hướng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392" y="255037"/>
            <a:ext cx="8596668" cy="1006853"/>
          </a:xfrm>
        </p:spPr>
        <p:txBody>
          <a:bodyPr>
            <a:normAutofit/>
          </a:bodyPr>
          <a:lstStyle/>
          <a:p>
            <a:r>
              <a:rPr lang="en-US" sz="4300" dirty="0" err="1">
                <a:latin typeface="Times New Roman" panose="02020603050405020304" pitchFamily="18" charset="0"/>
                <a:cs typeface="Times New Roman" panose="02020603050405020304" pitchFamily="18" charset="0"/>
              </a:rPr>
              <a:t>Đặt</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vấn</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đề</a:t>
            </a:r>
            <a:endParaRPr lang="en-US" sz="43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391" y="1261891"/>
            <a:ext cx="9241107" cy="4986510"/>
          </a:xfrm>
        </p:spPr>
        <p:txBody>
          <a:bodyPr/>
          <a:lstStyle/>
          <a:p>
            <a:pPr>
              <a:buNone/>
            </a:pPr>
            <a:r>
              <a:rPr lang="en-US" sz="3000" dirty="0">
                <a:latin typeface="Times New Roman" panose="02020603050405020304" pitchFamily="18" charset="0"/>
                <a:cs typeface="Times New Roman" panose="02020603050405020304" pitchFamily="18" charset="0"/>
              </a:rPr>
              <a:t> 	- </a:t>
            </a:r>
            <a:r>
              <a:rPr lang="vi-VN" sz="2300" dirty="0">
                <a:latin typeface="Times New Roman" panose="02020603050405020304" pitchFamily="18" charset="0"/>
                <a:cs typeface="Times New Roman" panose="02020603050405020304" pitchFamily="18" charset="0"/>
              </a:rPr>
              <a:t>Trong nông nghiệp, côn trùng gây hại là một trong những nguyên nhân chính làm giảm năng suất và chất lượng cây trồng. Tuy nhiên, việc nhận diện chính xác từng loài côn trùng lại gặp nhiều khó khăn do sự đa dạng về hình thái và đặc điểm sinh học.</a:t>
            </a:r>
          </a:p>
          <a:p>
            <a:pPr>
              <a:buNone/>
            </a:pPr>
            <a:r>
              <a:rPr lang="en-US" sz="2300" dirty="0">
                <a:latin typeface="Times New Roman" panose="02020603050405020304" pitchFamily="18" charset="0"/>
                <a:cs typeface="Times New Roman" panose="02020603050405020304" pitchFamily="18" charset="0"/>
              </a:rPr>
              <a:t>	- </a:t>
            </a:r>
            <a:r>
              <a:rPr lang="vi-VN" sz="2300" dirty="0">
                <a:latin typeface="Times New Roman" panose="02020603050405020304" pitchFamily="18" charset="0"/>
                <a:cs typeface="Times New Roman" panose="02020603050405020304" pitchFamily="18" charset="0"/>
              </a:rPr>
              <a:t>Trong bối cảnh công nghệ ngày càng phát triển, việc ứng dụng trí tuệ nhân tạo, đặc biệt là mô hình học sâu như YOLO, vào nhận diện côn trùng đã mở ra hướng đi mới – giúp người nông dân phát hiện sớm và có biện pháp xử lý kịp thời.</a:t>
            </a:r>
          </a:p>
          <a:p>
            <a:pPr marL="0" indent="0">
              <a:buNone/>
            </a:pPr>
            <a:r>
              <a:rPr lang="en-US" sz="2300" dirty="0">
                <a:latin typeface="Times New Roman" panose="02020603050405020304" pitchFamily="18" charset="0"/>
                <a:cs typeface="Times New Roman" panose="02020603050405020304" pitchFamily="18" charset="0"/>
              </a:rPr>
              <a:t>	- Đ</a:t>
            </a:r>
            <a:r>
              <a:rPr lang="vi-VN" sz="2300" dirty="0">
                <a:latin typeface="Times New Roman" panose="02020603050405020304" pitchFamily="18" charset="0"/>
                <a:cs typeface="Times New Roman" panose="02020603050405020304" pitchFamily="18" charset="0"/>
              </a:rPr>
              <a:t>ề tài xây dựng một ứng dụng di động hỗ trợ nhận diện côn trùng bằng</a:t>
            </a:r>
            <a:r>
              <a:rPr lang="en-US" sz="2300" dirty="0">
                <a:latin typeface="Times New Roman" panose="02020603050405020304" pitchFamily="18" charset="0"/>
                <a:cs typeface="Times New Roman" panose="02020603050405020304" pitchFamily="18" charset="0"/>
              </a:rPr>
              <a:t> </a:t>
            </a:r>
            <a:r>
              <a:rPr lang="vi-VN" sz="2300" dirty="0">
                <a:latin typeface="Times New Roman" panose="02020603050405020304" pitchFamily="18" charset="0"/>
                <a:cs typeface="Times New Roman" panose="02020603050405020304" pitchFamily="18" charset="0"/>
              </a:rPr>
              <a:t>hình</a:t>
            </a:r>
            <a:r>
              <a:rPr lang="en-US" sz="2300" dirty="0">
                <a:latin typeface="Times New Roman" panose="02020603050405020304" pitchFamily="18" charset="0"/>
                <a:cs typeface="Times New Roman" panose="02020603050405020304" pitchFamily="18" charset="0"/>
              </a:rPr>
              <a:t> </a:t>
            </a:r>
            <a:r>
              <a:rPr lang="vi-VN" sz="2300" dirty="0">
                <a:latin typeface="Times New Roman" panose="02020603050405020304" pitchFamily="18" charset="0"/>
                <a:cs typeface="Times New Roman" panose="02020603050405020304" pitchFamily="18" charset="0"/>
              </a:rPr>
              <a:t>ảnh, nhằm góp phần nâng cao hiệu quả canh tác và bảo vệ mùa màng.</a:t>
            </a: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6FDAF-E426-7FD9-E528-744D3C7186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593135-CE7A-75D9-ECE0-53EF898E2856}"/>
              </a:ext>
            </a:extLst>
          </p:cNvPr>
          <p:cNvSpPr>
            <a:spLocks noGrp="1"/>
          </p:cNvSpPr>
          <p:nvPr>
            <p:ph type="title"/>
          </p:nvPr>
        </p:nvSpPr>
        <p:spPr>
          <a:xfrm>
            <a:off x="677334" y="609600"/>
            <a:ext cx="8596668" cy="1320800"/>
          </a:xfrm>
        </p:spPr>
        <p:txBody>
          <a:bodyPr anchor="t">
            <a:normAutofit/>
          </a:bodyPr>
          <a:lstStyle/>
          <a:p>
            <a:r>
              <a:rPr lang="en-US" sz="4300" dirty="0" err="1">
                <a:latin typeface="Times New Roman" panose="02020603050405020304" pitchFamily="18" charset="0"/>
                <a:cs typeface="Times New Roman" panose="02020603050405020304" pitchFamily="18" charset="0"/>
              </a:rPr>
              <a:t>Cơ</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sở</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lý</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thuyết</a:t>
            </a:r>
            <a:endParaRPr lang="en-US" sz="4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4AB7BA-D742-2988-79FF-81CF0211C6A9}"/>
              </a:ext>
            </a:extLst>
          </p:cNvPr>
          <p:cNvSpPr>
            <a:spLocks noGrp="1"/>
          </p:cNvSpPr>
          <p:nvPr>
            <p:ph sz="half" idx="1"/>
          </p:nvPr>
        </p:nvSpPr>
        <p:spPr>
          <a:xfrm>
            <a:off x="481392" y="1386848"/>
            <a:ext cx="4184035" cy="3880772"/>
          </a:xfrm>
        </p:spPr>
        <p:txBody>
          <a:bodyPr>
            <a:normAutofit fontScale="77500" lnSpcReduction="20000"/>
          </a:bodyPr>
          <a:lstStyle/>
          <a:p>
            <a:pPr marL="0" indent="0">
              <a:buNone/>
            </a:pPr>
            <a:r>
              <a:rPr lang="en-US" b="1" dirty="0"/>
              <a:t> </a:t>
            </a:r>
            <a:r>
              <a:rPr lang="en-US" sz="3000" b="1" dirty="0" err="1">
                <a:latin typeface="Times New Roman" panose="02020603050405020304" pitchFamily="18" charset="0"/>
                <a:cs typeface="Times New Roman" panose="02020603050405020304" pitchFamily="18" charset="0"/>
              </a:rPr>
              <a:t>Phân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loại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ảnh</a:t>
            </a:r>
            <a:r>
              <a:rPr lang="en-US" sz="3000" b="1" dirty="0">
                <a:latin typeface="Times New Roman" panose="02020603050405020304" pitchFamily="18" charset="0"/>
                <a:cs typeface="Times New Roman" panose="02020603050405020304" pitchFamily="18" charset="0"/>
              </a:rPr>
              <a:t>(Object classification): </a:t>
            </a:r>
          </a:p>
          <a:p>
            <a:pPr marL="0" indent="0">
              <a:buNone/>
            </a:pPr>
            <a:r>
              <a:rPr lang="en-US" sz="3000" b="1" dirty="0">
                <a:effectLst/>
                <a:highlight>
                  <a:srgbClr val="FFFFFF"/>
                </a:highlight>
                <a:latin typeface="Times New Roman" panose="02020603050405020304" pitchFamily="18" charset="0"/>
                <a:cs typeface="Times New Roman" panose="02020603050405020304" pitchFamily="18" charset="0"/>
              </a:rPr>
              <a:t>	- </a:t>
            </a:r>
            <a:r>
              <a:rPr lang="en-GB" sz="3000" dirty="0" err="1">
                <a:effectLst/>
                <a:highlight>
                  <a:srgbClr val="FFFFFF"/>
                </a:highlight>
                <a:latin typeface="Times New Roman" panose="02020603050405020304" pitchFamily="18" charset="0"/>
                <a:cs typeface="Times New Roman" panose="02020603050405020304" pitchFamily="18" charset="0"/>
              </a:rPr>
              <a:t>Đây</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là</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nhiệm</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vụ</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cơ</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bản</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nhất</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trong</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thị</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giác</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máy</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tính</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với</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mục</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tiêu</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gán</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một</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hoặc</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nhiều</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nhãn</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lớp</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cho</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toàn</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bộ</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hình</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ảnh</a:t>
            </a:r>
            <a:r>
              <a:rPr lang="en-GB" sz="3000" dirty="0">
                <a:effectLst/>
                <a:highlight>
                  <a:srgbClr val="FFFFFF"/>
                </a:highlight>
                <a:latin typeface="Times New Roman" panose="02020603050405020304" pitchFamily="18" charset="0"/>
                <a:cs typeface="Times New Roman" panose="02020603050405020304" pitchFamily="18" charset="0"/>
              </a:rPr>
              <a:t>. </a:t>
            </a:r>
            <a:endParaRPr lang="en-GB" sz="3000" dirty="0">
              <a:effectLst/>
              <a:highlight>
                <a:srgbClr val="FFFFFF"/>
              </a:highlight>
              <a:latin typeface="Times New Roman" panose="02020603050405020304" pitchFamily="18" charset="0"/>
              <a:ea typeface="Times New Roman" panose="02020603050405020304" pitchFamily="18" charset="0"/>
            </a:endParaRPr>
          </a:p>
          <a:p>
            <a:pPr marL="0" indent="0">
              <a:buNone/>
            </a:pPr>
            <a:r>
              <a:rPr lang="en-GB" sz="3000" dirty="0">
                <a:effectLst/>
                <a:highlight>
                  <a:srgbClr val="FFFFFF"/>
                </a:highlight>
                <a:latin typeface="Times New Roman" panose="02020603050405020304" pitchFamily="18" charset="0"/>
                <a:cs typeface="Times New Roman" panose="02020603050405020304" pitchFamily="18" charset="0"/>
              </a:rPr>
              <a:t>	- </a:t>
            </a:r>
            <a:r>
              <a:rPr lang="en-GB" sz="3000" dirty="0" err="1">
                <a:effectLst/>
                <a:highlight>
                  <a:srgbClr val="FFFFFF"/>
                </a:highlight>
                <a:latin typeface="Times New Roman" panose="02020603050405020304" pitchFamily="18" charset="0"/>
                <a:cs typeface="Times New Roman" panose="02020603050405020304" pitchFamily="18" charset="0"/>
              </a:rPr>
              <a:t>Ví</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dụ</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hệ</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thống</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có</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thể</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phân</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loại</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hình</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ảnh</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là</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mèo</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chó</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hoặc</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chim</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dựa</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trên</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nội</a:t>
            </a:r>
            <a:r>
              <a:rPr lang="en-GB" sz="3000" dirty="0">
                <a:effectLst/>
                <a:highlight>
                  <a:srgbClr val="FFFFFF"/>
                </a:highlight>
                <a:latin typeface="Times New Roman" panose="02020603050405020304" pitchFamily="18" charset="0"/>
                <a:cs typeface="Times New Roman" panose="02020603050405020304" pitchFamily="18" charset="0"/>
              </a:rPr>
              <a:t> dung </a:t>
            </a:r>
            <a:r>
              <a:rPr lang="en-GB" sz="3000" dirty="0" err="1">
                <a:effectLst/>
                <a:highlight>
                  <a:srgbClr val="FFFFFF"/>
                </a:highlight>
                <a:latin typeface="Times New Roman" panose="02020603050405020304" pitchFamily="18" charset="0"/>
                <a:cs typeface="Times New Roman" panose="02020603050405020304" pitchFamily="18" charset="0"/>
              </a:rPr>
              <a:t>chính</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của</a:t>
            </a:r>
            <a:r>
              <a:rPr lang="en-GB" sz="3000" dirty="0">
                <a:effectLst/>
                <a:highlight>
                  <a:srgbClr val="FFFFFF"/>
                </a:highlight>
                <a:latin typeface="Times New Roman" panose="02020603050405020304" pitchFamily="18" charset="0"/>
                <a:cs typeface="Times New Roman" panose="02020603050405020304" pitchFamily="18" charset="0"/>
              </a:rPr>
              <a:t> </a:t>
            </a:r>
            <a:r>
              <a:rPr lang="en-GB" sz="3000" dirty="0" err="1">
                <a:effectLst/>
                <a:highlight>
                  <a:srgbClr val="FFFFFF"/>
                </a:highlight>
                <a:latin typeface="Times New Roman" panose="02020603050405020304" pitchFamily="18" charset="0"/>
                <a:cs typeface="Times New Roman" panose="02020603050405020304" pitchFamily="18" charset="0"/>
              </a:rPr>
              <a:t>ảnh</a:t>
            </a:r>
            <a:r>
              <a:rPr lang="en-GB" sz="3000" dirty="0">
                <a:effectLst/>
                <a:highlight>
                  <a:srgbClr val="FFFFFF"/>
                </a:highlight>
                <a:latin typeface="Times New Roman" panose="02020603050405020304" pitchFamily="18" charset="0"/>
                <a:cs typeface="Times New Roman" panose="02020603050405020304" pitchFamily="18" charset="0"/>
              </a:rPr>
              <a:t>.</a:t>
            </a:r>
          </a:p>
          <a:p>
            <a:pPr marL="0" indent="0">
              <a:buNone/>
            </a:pPr>
            <a:r>
              <a:rPr lang="en-GB" dirty="0">
                <a:effectLst/>
                <a:highlight>
                  <a:srgbClr val="FFFFFF"/>
                </a:highlight>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272E022-B8A1-19C4-BD4E-E116204A5C56}"/>
              </a:ext>
            </a:extLst>
          </p:cNvPr>
          <p:cNvPicPr>
            <a:picLocks noChangeAspect="1"/>
          </p:cNvPicPr>
          <p:nvPr/>
        </p:nvPicPr>
        <p:blipFill>
          <a:blip r:embed="rId2"/>
          <a:stretch>
            <a:fillRect/>
          </a:stretch>
        </p:blipFill>
        <p:spPr>
          <a:xfrm>
            <a:off x="5516130" y="1386848"/>
            <a:ext cx="4020889" cy="4078174"/>
          </a:xfrm>
          <a:prstGeom prst="rect">
            <a:avLst/>
          </a:prstGeom>
          <a:noFill/>
        </p:spPr>
      </p:pic>
    </p:spTree>
    <p:extLst>
      <p:ext uri="{BB962C8B-B14F-4D97-AF65-F5344CB8AC3E}">
        <p14:creationId xmlns:p14="http://schemas.microsoft.com/office/powerpoint/2010/main" val="419782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841A4-60ED-49A3-57EA-189DAC1AE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C347E-D85C-7773-1ADC-0BA34DD13CD9}"/>
              </a:ext>
            </a:extLst>
          </p:cNvPr>
          <p:cNvSpPr>
            <a:spLocks noGrp="1"/>
          </p:cNvSpPr>
          <p:nvPr>
            <p:ph type="title"/>
          </p:nvPr>
        </p:nvSpPr>
        <p:spPr>
          <a:xfrm>
            <a:off x="677334" y="609600"/>
            <a:ext cx="8596668" cy="1320800"/>
          </a:xfrm>
        </p:spPr>
        <p:txBody>
          <a:bodyPr anchor="t">
            <a:normAutofit/>
          </a:bodyPr>
          <a:lstStyle/>
          <a:p>
            <a:r>
              <a:rPr lang="en-US" sz="4300">
                <a:latin typeface="Times New Roman" panose="02020603050405020304" pitchFamily="18" charset="0"/>
                <a:cs typeface="Times New Roman" panose="02020603050405020304" pitchFamily="18" charset="0"/>
              </a:rPr>
              <a:t>Cơ sở lý thuyết</a:t>
            </a:r>
            <a:endParaRPr lang="en-US" sz="4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0A0AFC-303D-908E-8BD4-2D3FE179F6B6}"/>
              </a:ext>
            </a:extLst>
          </p:cNvPr>
          <p:cNvSpPr>
            <a:spLocks noGrp="1"/>
          </p:cNvSpPr>
          <p:nvPr>
            <p:ph sz="half" idx="1"/>
          </p:nvPr>
        </p:nvSpPr>
        <p:spPr>
          <a:xfrm>
            <a:off x="481392" y="1386848"/>
            <a:ext cx="4184035" cy="3880772"/>
          </a:xfrm>
        </p:spPr>
        <p:txBody>
          <a:bodyPr>
            <a:normAutofit fontScale="70000" lnSpcReduction="20000"/>
          </a:bodyPr>
          <a:lstStyle/>
          <a:p>
            <a:pPr marL="0" indent="0">
              <a:buNone/>
            </a:pPr>
            <a:r>
              <a:rPr lang="en-US" b="1" dirty="0"/>
              <a:t> </a:t>
            </a:r>
            <a:r>
              <a:rPr lang="en-GB" sz="3300" b="1" dirty="0">
                <a:latin typeface="Times New Roman" panose="02020603050405020304" pitchFamily="18" charset="0"/>
                <a:cs typeface="Times New Roman" panose="02020603050405020304" pitchFamily="18" charset="0"/>
              </a:rPr>
              <a:t>Định </a:t>
            </a:r>
            <a:r>
              <a:rPr lang="en-GB" sz="3300" b="1" dirty="0" err="1">
                <a:latin typeface="Times New Roman" panose="02020603050405020304" pitchFamily="18" charset="0"/>
                <a:cs typeface="Times New Roman" panose="02020603050405020304" pitchFamily="18" charset="0"/>
              </a:rPr>
              <a:t>vị</a:t>
            </a:r>
            <a:r>
              <a:rPr lang="en-GB" sz="3300" b="1" dirty="0">
                <a:latin typeface="Times New Roman" panose="02020603050405020304" pitchFamily="18" charset="0"/>
                <a:cs typeface="Times New Roman" panose="02020603050405020304" pitchFamily="18" charset="0"/>
              </a:rPr>
              <a:t> </a:t>
            </a:r>
            <a:r>
              <a:rPr lang="en-GB" sz="3300" b="1" dirty="0" err="1">
                <a:latin typeface="Times New Roman" panose="02020603050405020304" pitchFamily="18" charset="0"/>
                <a:cs typeface="Times New Roman" panose="02020603050405020304" pitchFamily="18" charset="0"/>
              </a:rPr>
              <a:t>Vật</a:t>
            </a:r>
            <a:r>
              <a:rPr lang="en-GB" sz="3300" b="1" dirty="0">
                <a:latin typeface="Times New Roman" panose="02020603050405020304" pitchFamily="18" charset="0"/>
                <a:cs typeface="Times New Roman" panose="02020603050405020304" pitchFamily="18" charset="0"/>
              </a:rPr>
              <a:t> </a:t>
            </a:r>
            <a:r>
              <a:rPr lang="en-GB" sz="3300" b="1" dirty="0" err="1">
                <a:latin typeface="Times New Roman" panose="02020603050405020304" pitchFamily="18" charset="0"/>
                <a:cs typeface="Times New Roman" panose="02020603050405020304" pitchFamily="18" charset="0"/>
              </a:rPr>
              <a:t>thể</a:t>
            </a:r>
            <a:r>
              <a:rPr lang="en-GB" sz="3300" b="1" dirty="0">
                <a:latin typeface="Times New Roman" panose="02020603050405020304" pitchFamily="18" charset="0"/>
                <a:cs typeface="Times New Roman" panose="02020603050405020304" pitchFamily="18" charset="0"/>
              </a:rPr>
              <a:t> (Object Localization):</a:t>
            </a:r>
            <a:r>
              <a:rPr lang="en-US" sz="3300" b="1" dirty="0">
                <a:latin typeface="Times New Roman" panose="02020603050405020304" pitchFamily="18" charset="0"/>
                <a:cs typeface="Times New Roman" panose="02020603050405020304" pitchFamily="18" charset="0"/>
              </a:rPr>
              <a:t> </a:t>
            </a:r>
          </a:p>
          <a:p>
            <a:pPr marL="0" indent="0">
              <a:buNone/>
            </a:pPr>
            <a:r>
              <a:rPr lang="en-US" sz="3300" b="1" dirty="0">
                <a:effectLst/>
                <a:highlight>
                  <a:srgbClr val="FFFFFF"/>
                </a:highlight>
                <a:latin typeface="Times New Roman" panose="02020603050405020304" pitchFamily="18" charset="0"/>
                <a:cs typeface="Times New Roman" panose="02020603050405020304" pitchFamily="18" charset="0"/>
              </a:rPr>
              <a:t>	- </a:t>
            </a:r>
            <a:r>
              <a:rPr lang="en-GB" sz="3300" dirty="0" err="1">
                <a:effectLst/>
                <a:highlight>
                  <a:srgbClr val="FFFFFF"/>
                </a:highlight>
                <a:latin typeface="Times New Roman" panose="02020603050405020304" pitchFamily="18" charset="0"/>
                <a:ea typeface="Times New Roman" panose="02020603050405020304" pitchFamily="18" charset="0"/>
              </a:rPr>
              <a:t>Nhiệm</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vụ</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này</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không</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chỉ</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xác</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định</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loại</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đối</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tượng</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có</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trong</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ảnh</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mà</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còn</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xác</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định</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chính</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xác</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vị</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trí</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của</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chúng</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thông</a:t>
            </a:r>
            <a:r>
              <a:rPr lang="en-GB" sz="3300" dirty="0">
                <a:effectLst/>
                <a:highlight>
                  <a:srgbClr val="FFFFFF"/>
                </a:highlight>
                <a:latin typeface="Times New Roman" panose="02020603050405020304" pitchFamily="18" charset="0"/>
                <a:ea typeface="Times New Roman" panose="02020603050405020304" pitchFamily="18" charset="0"/>
              </a:rPr>
              <a:t> qua </a:t>
            </a:r>
            <a:r>
              <a:rPr lang="en-GB" sz="3300" dirty="0" err="1">
                <a:effectLst/>
                <a:highlight>
                  <a:srgbClr val="FFFFFF"/>
                </a:highlight>
                <a:latin typeface="Times New Roman" panose="02020603050405020304" pitchFamily="18" charset="0"/>
                <a:ea typeface="Times New Roman" panose="02020603050405020304" pitchFamily="18" charset="0"/>
              </a:rPr>
              <a:t>việc</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vẽ</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các</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hộp</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giới</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hạn</a:t>
            </a:r>
            <a:r>
              <a:rPr lang="en-GB" sz="3300" dirty="0">
                <a:effectLst/>
                <a:highlight>
                  <a:srgbClr val="FFFFFF"/>
                </a:highlight>
                <a:latin typeface="Times New Roman" panose="02020603050405020304" pitchFamily="18" charset="0"/>
                <a:ea typeface="Times New Roman" panose="02020603050405020304" pitchFamily="18" charset="0"/>
              </a:rPr>
              <a:t> (bounding boxes). </a:t>
            </a:r>
          </a:p>
          <a:p>
            <a:pPr marL="0" indent="0">
              <a:buNone/>
            </a:pPr>
            <a:r>
              <a:rPr lang="en-GB" sz="3300" dirty="0">
                <a:effectLst/>
                <a:highlight>
                  <a:srgbClr val="FFFFFF"/>
                </a:highlight>
                <a:latin typeface="Times New Roman" panose="02020603050405020304" pitchFamily="18" charset="0"/>
                <a:ea typeface="Times New Roman" panose="02020603050405020304" pitchFamily="18" charset="0"/>
              </a:rPr>
              <a:t>	- </a:t>
            </a:r>
            <a:r>
              <a:rPr lang="en-GB" sz="3300" dirty="0" err="1">
                <a:effectLst/>
                <a:highlight>
                  <a:srgbClr val="FFFFFF"/>
                </a:highlight>
                <a:latin typeface="Times New Roman" panose="02020603050405020304" pitchFamily="18" charset="0"/>
                <a:ea typeface="Times New Roman" panose="02020603050405020304" pitchFamily="18" charset="0"/>
              </a:rPr>
              <a:t>Ví</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dụ</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hệ</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thống</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có</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thể</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vẽ</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khung</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quanh</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một</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chiếc</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xe</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hoặc</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một</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người</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đang</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đứng</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trong</a:t>
            </a:r>
            <a:r>
              <a:rPr lang="en-GB" sz="3300" dirty="0">
                <a:effectLst/>
                <a:highlight>
                  <a:srgbClr val="FFFFFF"/>
                </a:highlight>
                <a:latin typeface="Times New Roman" panose="02020603050405020304" pitchFamily="18" charset="0"/>
                <a:ea typeface="Times New Roman" panose="02020603050405020304" pitchFamily="18" charset="0"/>
              </a:rPr>
              <a:t> </a:t>
            </a:r>
            <a:r>
              <a:rPr lang="en-GB" sz="3300" dirty="0" err="1">
                <a:effectLst/>
                <a:highlight>
                  <a:srgbClr val="FFFFFF"/>
                </a:highlight>
                <a:latin typeface="Times New Roman" panose="02020603050405020304" pitchFamily="18" charset="0"/>
                <a:ea typeface="Times New Roman" panose="02020603050405020304" pitchFamily="18" charset="0"/>
              </a:rPr>
              <a:t>ảnh</a:t>
            </a:r>
            <a:r>
              <a:rPr lang="en-GB" sz="3300" dirty="0">
                <a:highlight>
                  <a:srgbClr val="FFFFFF"/>
                </a:highlight>
                <a:latin typeface="Times New Roman" panose="02020603050405020304" pitchFamily="18" charset="0"/>
                <a:ea typeface="Times New Roman" panose="02020603050405020304" pitchFamily="18" charset="0"/>
              </a:rPr>
              <a:t>.</a:t>
            </a:r>
            <a:endParaRPr lang="en-GB" sz="3300" dirty="0">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0248875-75FE-4178-2F94-A710129F1527}"/>
              </a:ext>
            </a:extLst>
          </p:cNvPr>
          <p:cNvPicPr>
            <a:picLocks noChangeAspect="1"/>
          </p:cNvPicPr>
          <p:nvPr/>
        </p:nvPicPr>
        <p:blipFill>
          <a:blip r:embed="rId2"/>
          <a:stretch>
            <a:fillRect/>
          </a:stretch>
        </p:blipFill>
        <p:spPr>
          <a:xfrm>
            <a:off x="5387208" y="1386848"/>
            <a:ext cx="4082736" cy="4732893"/>
          </a:xfrm>
          <a:prstGeom prst="rect">
            <a:avLst/>
          </a:prstGeom>
        </p:spPr>
      </p:pic>
    </p:spTree>
    <p:extLst>
      <p:ext uri="{BB962C8B-B14F-4D97-AF65-F5344CB8AC3E}">
        <p14:creationId xmlns:p14="http://schemas.microsoft.com/office/powerpoint/2010/main" val="100917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676DC-DF11-BC7D-0405-9E42FB4EAE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61B062-866D-1751-B053-7226BB3C0CF0}"/>
              </a:ext>
            </a:extLst>
          </p:cNvPr>
          <p:cNvSpPr>
            <a:spLocks noGrp="1"/>
          </p:cNvSpPr>
          <p:nvPr>
            <p:ph type="title"/>
          </p:nvPr>
        </p:nvSpPr>
        <p:spPr>
          <a:xfrm>
            <a:off x="677334" y="609600"/>
            <a:ext cx="8596668" cy="1320800"/>
          </a:xfrm>
        </p:spPr>
        <p:txBody>
          <a:bodyPr anchor="t">
            <a:normAutofit/>
          </a:bodyPr>
          <a:lstStyle/>
          <a:p>
            <a:r>
              <a:rPr lang="en-US" sz="4300" dirty="0" err="1">
                <a:latin typeface="Times New Roman" panose="02020603050405020304" pitchFamily="18" charset="0"/>
                <a:cs typeface="Times New Roman" panose="02020603050405020304" pitchFamily="18" charset="0"/>
              </a:rPr>
              <a:t>Cơ</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sở</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lý</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thuyết</a:t>
            </a:r>
            <a:endParaRPr lang="en-US" sz="4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5E2384-2BB5-C699-A74E-140D2991A3EF}"/>
              </a:ext>
            </a:extLst>
          </p:cNvPr>
          <p:cNvSpPr>
            <a:spLocks noGrp="1"/>
          </p:cNvSpPr>
          <p:nvPr>
            <p:ph sz="half" idx="1"/>
          </p:nvPr>
        </p:nvSpPr>
        <p:spPr>
          <a:xfrm>
            <a:off x="481392" y="1386848"/>
            <a:ext cx="9614330" cy="2298744"/>
          </a:xfrm>
        </p:spPr>
        <p:txBody>
          <a:bodyPr>
            <a:normAutofit lnSpcReduction="10000"/>
          </a:bodyPr>
          <a:lstStyle/>
          <a:p>
            <a:pPr marL="0" indent="0">
              <a:buNone/>
            </a:pPr>
            <a:r>
              <a:rPr lang="en-US" sz="2700" b="1" dirty="0">
                <a:latin typeface="Times New Roman" panose="02020603050405020304" pitchFamily="18" charset="0"/>
                <a:cs typeface="Times New Roman" panose="02020603050405020304" pitchFamily="18" charset="0"/>
              </a:rPr>
              <a:t> </a:t>
            </a:r>
            <a:r>
              <a:rPr lang="en-GB" sz="2500" b="1" dirty="0" err="1">
                <a:latin typeface="Times New Roman" panose="02020603050405020304" pitchFamily="18" charset="0"/>
                <a:cs typeface="Times New Roman" panose="02020603050405020304" pitchFamily="18" charset="0"/>
              </a:rPr>
              <a:t>Phát</a:t>
            </a:r>
            <a:r>
              <a:rPr lang="en-GB" sz="2500" b="1" dirty="0">
                <a:latin typeface="Times New Roman" panose="02020603050405020304" pitchFamily="18" charset="0"/>
                <a:cs typeface="Times New Roman" panose="02020603050405020304" pitchFamily="18" charset="0"/>
              </a:rPr>
              <a:t> </a:t>
            </a:r>
            <a:r>
              <a:rPr lang="en-GB" sz="2500" b="1" dirty="0" err="1">
                <a:latin typeface="Times New Roman" panose="02020603050405020304" pitchFamily="18" charset="0"/>
                <a:cs typeface="Times New Roman" panose="02020603050405020304" pitchFamily="18" charset="0"/>
              </a:rPr>
              <a:t>hiện</a:t>
            </a:r>
            <a:r>
              <a:rPr lang="en-GB" sz="2500" b="1" dirty="0">
                <a:latin typeface="Times New Roman" panose="02020603050405020304" pitchFamily="18" charset="0"/>
                <a:cs typeface="Times New Roman" panose="02020603050405020304" pitchFamily="18" charset="0"/>
              </a:rPr>
              <a:t> </a:t>
            </a:r>
            <a:r>
              <a:rPr lang="en-GB" sz="2500" b="1" dirty="0" err="1">
                <a:latin typeface="Times New Roman" panose="02020603050405020304" pitchFamily="18" charset="0"/>
                <a:cs typeface="Times New Roman" panose="02020603050405020304" pitchFamily="18" charset="0"/>
              </a:rPr>
              <a:t>Đối</a:t>
            </a:r>
            <a:r>
              <a:rPr lang="en-GB" sz="2500" b="1" dirty="0">
                <a:latin typeface="Times New Roman" panose="02020603050405020304" pitchFamily="18" charset="0"/>
                <a:cs typeface="Times New Roman" panose="02020603050405020304" pitchFamily="18" charset="0"/>
              </a:rPr>
              <a:t> </a:t>
            </a:r>
            <a:r>
              <a:rPr lang="en-GB" sz="2500" b="1" dirty="0" err="1">
                <a:latin typeface="Times New Roman" panose="02020603050405020304" pitchFamily="18" charset="0"/>
                <a:cs typeface="Times New Roman" panose="02020603050405020304" pitchFamily="18" charset="0"/>
              </a:rPr>
              <a:t>tượng</a:t>
            </a:r>
            <a:r>
              <a:rPr lang="en-GB" sz="2500" b="1" dirty="0">
                <a:latin typeface="Times New Roman" panose="02020603050405020304" pitchFamily="18" charset="0"/>
                <a:cs typeface="Times New Roman" panose="02020603050405020304" pitchFamily="18" charset="0"/>
              </a:rPr>
              <a:t> (Object Detection):</a:t>
            </a:r>
            <a:endParaRPr lang="en-US" sz="2500" b="1" dirty="0">
              <a:latin typeface="Times New Roman" panose="02020603050405020304" pitchFamily="18" charset="0"/>
              <a:cs typeface="Times New Roman" panose="02020603050405020304" pitchFamily="18" charset="0"/>
            </a:endParaRPr>
          </a:p>
          <a:p>
            <a:pPr marL="0" indent="0">
              <a:buNone/>
            </a:pP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Đây</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là</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một</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nhiệm</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vụ</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nâng</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cao</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kết</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hợp</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cả</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hai</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nhiệm</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vụ</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trên</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vừa</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phân</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loại</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vừa</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định</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vị</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đối</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tượng</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Đầu</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vào</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là</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một</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hình</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ảnh</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chứa</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nhiều</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đối</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tượng</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và</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đầu</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ra</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là</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tập</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hợp</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các</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hộp</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giới</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hạn</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đi</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kèm</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với</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nhãn</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phân</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loại</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tương</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ứng</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cho</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từng</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đối</a:t>
            </a:r>
            <a:r>
              <a:rPr lang="en-GB" sz="2300" dirty="0">
                <a:effectLst/>
                <a:highlight>
                  <a:srgbClr val="FFFFFF"/>
                </a:highlight>
                <a:latin typeface="Times New Roman" panose="02020603050405020304" pitchFamily="18" charset="0"/>
                <a:ea typeface="Times New Roman" panose="02020603050405020304" pitchFamily="18" charset="0"/>
              </a:rPr>
              <a:t> </a:t>
            </a:r>
            <a:r>
              <a:rPr lang="en-GB" sz="2300" dirty="0" err="1">
                <a:effectLst/>
                <a:highlight>
                  <a:srgbClr val="FFFFFF"/>
                </a:highlight>
                <a:latin typeface="Times New Roman" panose="02020603050405020304" pitchFamily="18" charset="0"/>
                <a:ea typeface="Times New Roman" panose="02020603050405020304" pitchFamily="18" charset="0"/>
              </a:rPr>
              <a:t>tượng</a:t>
            </a:r>
            <a:r>
              <a:rPr lang="en-GB" sz="2300" dirty="0">
                <a:effectLst/>
                <a:highlight>
                  <a:srgbClr val="FFFFFF"/>
                </a:highlight>
                <a:latin typeface="Times New Roman" panose="02020603050405020304" pitchFamily="18" charset="0"/>
                <a:ea typeface="Times New Roman" panose="02020603050405020304" pitchFamily="18" charset="0"/>
              </a:rPr>
              <a:t>.</a:t>
            </a:r>
            <a:r>
              <a:rPr lang="en-GB" sz="2300" dirty="0">
                <a:effectLst/>
                <a:highlight>
                  <a:srgbClr val="FFFFFF"/>
                </a:highlight>
                <a:latin typeface="Times New Roman" panose="02020603050405020304" pitchFamily="18" charset="0"/>
                <a:cs typeface="Times New Roman" panose="02020603050405020304" pitchFamily="18" charset="0"/>
              </a:rPr>
              <a:t> </a:t>
            </a:r>
          </a:p>
          <a:p>
            <a:pPr marL="0" indent="0">
              <a:buNone/>
            </a:pPr>
            <a:r>
              <a:rPr lang="en-GB" dirty="0">
                <a:effectLst/>
                <a:highlight>
                  <a:srgbClr val="FFFFFF"/>
                </a:highlight>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5" name="Picture 4" descr="A collage of a bus&#10;&#10;AI-generated content may be incorrect.">
            <a:extLst>
              <a:ext uri="{FF2B5EF4-FFF2-40B4-BE49-F238E27FC236}">
                <a16:creationId xmlns:a16="http://schemas.microsoft.com/office/drawing/2014/main" id="{7E5D28A2-BE34-9484-BCFA-2DA669F75B40}"/>
              </a:ext>
            </a:extLst>
          </p:cNvPr>
          <p:cNvPicPr>
            <a:picLocks noChangeAspect="1"/>
          </p:cNvPicPr>
          <p:nvPr/>
        </p:nvPicPr>
        <p:blipFill>
          <a:blip r:embed="rId2"/>
          <a:stretch>
            <a:fillRect/>
          </a:stretch>
        </p:blipFill>
        <p:spPr>
          <a:xfrm>
            <a:off x="677334" y="3280582"/>
            <a:ext cx="8596668" cy="3294038"/>
          </a:xfrm>
          <a:prstGeom prst="rect">
            <a:avLst/>
          </a:prstGeom>
        </p:spPr>
      </p:pic>
    </p:spTree>
    <p:extLst>
      <p:ext uri="{BB962C8B-B14F-4D97-AF65-F5344CB8AC3E}">
        <p14:creationId xmlns:p14="http://schemas.microsoft.com/office/powerpoint/2010/main" val="241397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C8B17-D1D7-7F48-2254-BD1593BF6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619EAA-5372-18FB-EDB7-174DFD8D1EE7}"/>
              </a:ext>
            </a:extLst>
          </p:cNvPr>
          <p:cNvSpPr>
            <a:spLocks noGrp="1"/>
          </p:cNvSpPr>
          <p:nvPr>
            <p:ph type="title"/>
          </p:nvPr>
        </p:nvSpPr>
        <p:spPr>
          <a:xfrm>
            <a:off x="481392" y="255037"/>
            <a:ext cx="8596668" cy="1006853"/>
          </a:xfrm>
        </p:spPr>
        <p:txBody>
          <a:bodyPr>
            <a:normAutofit/>
          </a:bodyPr>
          <a:lstStyle/>
          <a:p>
            <a:r>
              <a:rPr lang="en-US" sz="4300" dirty="0" err="1">
                <a:latin typeface="Times New Roman" panose="02020603050405020304" pitchFamily="18" charset="0"/>
                <a:cs typeface="Times New Roman" panose="02020603050405020304" pitchFamily="18" charset="0"/>
              </a:rPr>
              <a:t>Cơ</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sở</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lý</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thuyết</a:t>
            </a:r>
            <a:endParaRPr lang="en-US" sz="4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551979-ABA9-D4B4-D280-0EA57C85DEF9}"/>
              </a:ext>
            </a:extLst>
          </p:cNvPr>
          <p:cNvSpPr>
            <a:spLocks noGrp="1"/>
          </p:cNvSpPr>
          <p:nvPr>
            <p:ph idx="1"/>
          </p:nvPr>
        </p:nvSpPr>
        <p:spPr>
          <a:xfrm>
            <a:off x="481391" y="1261891"/>
            <a:ext cx="9623661" cy="4986510"/>
          </a:xfrm>
        </p:spPr>
        <p:txBody>
          <a:bodyPr/>
          <a:lstStyle/>
          <a:p>
            <a:pPr marL="0" indent="0">
              <a:buNone/>
            </a:pPr>
            <a:r>
              <a:rPr lang="en-US" sz="3000"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Giới</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thiệu</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về</a:t>
            </a:r>
            <a:r>
              <a:rPr lang="en-US" sz="2300" b="1" dirty="0">
                <a:latin typeface="Times New Roman" panose="02020603050405020304" pitchFamily="18" charset="0"/>
                <a:cs typeface="Times New Roman" panose="02020603050405020304" pitchFamily="18" charset="0"/>
              </a:rPr>
              <a:t> YOLO: </a:t>
            </a:r>
          </a:p>
          <a:p>
            <a:pPr marL="0" indent="0">
              <a:buNone/>
            </a:pPr>
            <a:r>
              <a:rPr lang="en-US" dirty="0"/>
              <a:t>	</a:t>
            </a:r>
            <a:r>
              <a:rPr lang="en-US" sz="2300" dirty="0">
                <a:latin typeface="Times New Roman" panose="02020603050405020304" pitchFamily="18" charset="0"/>
                <a:cs typeface="Times New Roman" panose="02020603050405020304" pitchFamily="18" charset="0"/>
              </a:rPr>
              <a:t>- </a:t>
            </a:r>
            <a:r>
              <a:rPr lang="vi-VN" sz="2300" dirty="0">
                <a:latin typeface="Times New Roman" panose="02020603050405020304" pitchFamily="18" charset="0"/>
                <a:cs typeface="Times New Roman" panose="02020603050405020304" pitchFamily="18" charset="0"/>
              </a:rPr>
              <a:t>YOLO (You Only Look Once) là một mô hình phát hiện đối tượng (object detection) nổi tiếng trong thị giác máy tính.</a:t>
            </a:r>
            <a:endParaRPr lang="en-US"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 Ra </a:t>
            </a:r>
            <a:r>
              <a:rPr lang="en-US" sz="2300" dirty="0" err="1">
                <a:latin typeface="Times New Roman" panose="02020603050405020304" pitchFamily="18" charset="0"/>
                <a:cs typeface="Times New Roman" panose="02020603050405020304" pitchFamily="18" charset="0"/>
              </a:rPr>
              <a:t>đời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năm</a:t>
            </a:r>
            <a:r>
              <a:rPr lang="en-US" sz="2300" dirty="0">
                <a:latin typeface="Times New Roman" panose="02020603050405020304" pitchFamily="18" charset="0"/>
                <a:cs typeface="Times New Roman" panose="02020603050405020304" pitchFamily="18" charset="0"/>
              </a:rPr>
              <a:t> 2016 </a:t>
            </a:r>
            <a:r>
              <a:rPr lang="en-US" sz="2300" dirty="0" err="1">
                <a:latin typeface="Times New Roman" panose="02020603050405020304" pitchFamily="18" charset="0"/>
                <a:cs typeface="Times New Roman" panose="02020603050405020304" pitchFamily="18" charset="0"/>
              </a:rPr>
              <a:t>bởi</a:t>
            </a:r>
            <a:r>
              <a:rPr lang="en-US" sz="2300" dirty="0">
                <a:latin typeface="Times New Roman" panose="02020603050405020304" pitchFamily="18" charset="0"/>
                <a:cs typeface="Times New Roman" panose="02020603050405020304" pitchFamily="18" charset="0"/>
              </a:rPr>
              <a:t> Joseph Redmon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nhóm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nghiên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cứu</a:t>
            </a:r>
            <a:r>
              <a:rPr lang="en-US" sz="2300" dirty="0">
                <a:latin typeface="Times New Roman" panose="02020603050405020304" pitchFamily="18" charset="0"/>
                <a:cs typeface="Times New Roman" panose="02020603050405020304" pitchFamily="18" charset="0"/>
              </a:rPr>
              <a:t>.</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	</a:t>
            </a:r>
            <a:r>
              <a:rPr lang="en-US" sz="2300">
                <a:latin typeface="Times New Roman" panose="02020603050405020304" pitchFamily="18" charset="0"/>
                <a:cs typeface="Times New Roman" panose="02020603050405020304" pitchFamily="18" charset="0"/>
              </a:rPr>
              <a:t>- </a:t>
            </a:r>
            <a:r>
              <a:rPr lang="vi-VN" sz="2300">
                <a:latin typeface="Times New Roman" panose="02020603050405020304" pitchFamily="18" charset="0"/>
                <a:cs typeface="Times New Roman" panose="02020603050405020304" pitchFamily="18" charset="0"/>
              </a:rPr>
              <a:t>Ý </a:t>
            </a:r>
            <a:r>
              <a:rPr lang="vi-VN" sz="2300" dirty="0">
                <a:latin typeface="Times New Roman" panose="02020603050405020304" pitchFamily="18" charset="0"/>
                <a:cs typeface="Times New Roman" panose="02020603050405020304" pitchFamily="18" charset="0"/>
              </a:rPr>
              <a:t>tưởng chính: phân tích toàn bộ ảnh trong một lần duy nhất để dự đoán vị trí và loại đối tượng.</a:t>
            </a:r>
            <a:endParaRPr lang="en-US"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 </a:t>
            </a:r>
            <a:r>
              <a:rPr lang="vi-VN" sz="2300" dirty="0">
                <a:latin typeface="Times New Roman" panose="02020603050405020304" pitchFamily="18" charset="0"/>
                <a:cs typeface="Times New Roman" panose="02020603050405020304" pitchFamily="18" charset="0"/>
              </a:rPr>
              <a:t>Được ứng dụng rộng rãi trong:</a:t>
            </a:r>
            <a:r>
              <a:rPr lang="en-US" sz="2300" dirty="0">
                <a:latin typeface="Times New Roman" panose="02020603050405020304" pitchFamily="18" charset="0"/>
                <a:cs typeface="Times New Roman" panose="02020603050405020304" pitchFamily="18" charset="0"/>
              </a:rPr>
              <a:t>	</a:t>
            </a:r>
          </a:p>
          <a:p>
            <a:pPr marL="457200" lvl="1" indent="0">
              <a:buNone/>
            </a:pP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Hệ</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thống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giám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sát</a:t>
            </a:r>
            <a:r>
              <a:rPr lang="en-US" sz="2300" dirty="0">
                <a:latin typeface="Times New Roman" panose="02020603050405020304" pitchFamily="18" charset="0"/>
                <a:cs typeface="Times New Roman" panose="02020603050405020304" pitchFamily="18" charset="0"/>
              </a:rPr>
              <a:t> an </a:t>
            </a:r>
            <a:r>
              <a:rPr lang="en-US" sz="2300" dirty="0" err="1">
                <a:latin typeface="Times New Roman" panose="02020603050405020304" pitchFamily="18" charset="0"/>
                <a:cs typeface="Times New Roman" panose="02020603050405020304" pitchFamily="18" charset="0"/>
              </a:rPr>
              <a:t>ninh</a:t>
            </a:r>
            <a:endParaRPr lang="en-US" sz="2300" dirty="0">
              <a:latin typeface="Times New Roman" panose="02020603050405020304" pitchFamily="18" charset="0"/>
              <a:cs typeface="Times New Roman" panose="02020603050405020304" pitchFamily="18" charset="0"/>
            </a:endParaRPr>
          </a:p>
          <a:p>
            <a:pPr marL="457200" lvl="1" indent="0">
              <a:buNone/>
            </a:pPr>
            <a:r>
              <a:rPr lang="en-US" sz="2300" dirty="0">
                <a:latin typeface="Times New Roman" panose="02020603050405020304" pitchFamily="18" charset="0"/>
                <a:cs typeface="Times New Roman" panose="02020603050405020304" pitchFamily="18" charset="0"/>
              </a:rPr>
              <a:t>	+ Xe </a:t>
            </a:r>
            <a:r>
              <a:rPr lang="en-US" sz="2300" dirty="0" err="1">
                <a:latin typeface="Times New Roman" panose="02020603050405020304" pitchFamily="18" charset="0"/>
                <a:cs typeface="Times New Roman" panose="02020603050405020304" pitchFamily="18" charset="0"/>
              </a:rPr>
              <a:t>tự</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hành</a:t>
            </a:r>
            <a:endParaRPr lang="en-US" sz="2300" dirty="0">
              <a:latin typeface="Times New Roman" panose="02020603050405020304" pitchFamily="18" charset="0"/>
              <a:cs typeface="Times New Roman" panose="02020603050405020304" pitchFamily="18" charset="0"/>
            </a:endParaRPr>
          </a:p>
          <a:p>
            <a:pPr marL="457200" lvl="1" indent="0">
              <a:buNone/>
            </a:pPr>
            <a:r>
              <a:rPr lang="en-US" sz="2300" dirty="0">
                <a:latin typeface="Times New Roman" panose="02020603050405020304" pitchFamily="18" charset="0"/>
                <a:cs typeface="Times New Roman" panose="02020603050405020304" pitchFamily="18" charset="0"/>
              </a:rPr>
              <a:t>	+ Robot </a:t>
            </a:r>
            <a:r>
              <a:rPr lang="en-US" sz="2300" dirty="0" err="1">
                <a:latin typeface="Times New Roman" panose="02020603050405020304" pitchFamily="18" charset="0"/>
                <a:cs typeface="Times New Roman" panose="02020603050405020304" pitchFamily="18" charset="0"/>
              </a:rPr>
              <a:t>thông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minh</a:t>
            </a:r>
            <a:endParaRPr lang="en-US" sz="2300" dirty="0">
              <a:latin typeface="Times New Roman" panose="02020603050405020304" pitchFamily="18" charset="0"/>
              <a:cs typeface="Times New Roman" panose="02020603050405020304" pitchFamily="18" charset="0"/>
            </a:endParaRPr>
          </a:p>
          <a:p>
            <a:pPr marL="457200" lvl="1" indent="0">
              <a:buNone/>
            </a:pP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Ứng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dụng</a:t>
            </a:r>
            <a:r>
              <a:rPr lang="en-US" sz="2300" dirty="0">
                <a:latin typeface="Times New Roman" panose="02020603050405020304" pitchFamily="18" charset="0"/>
                <a:cs typeface="Times New Roman" panose="02020603050405020304" pitchFamily="18" charset="0"/>
              </a:rPr>
              <a:t> di </a:t>
            </a:r>
            <a:r>
              <a:rPr lang="en-US" sz="2300" dirty="0" err="1">
                <a:latin typeface="Times New Roman" panose="02020603050405020304" pitchFamily="18" charset="0"/>
                <a:cs typeface="Times New Roman" panose="02020603050405020304" pitchFamily="18" charset="0"/>
              </a:rPr>
              <a:t>động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thời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thực</a:t>
            </a:r>
            <a:endParaRPr lang="en-US" sz="23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0645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91B7B-CBB3-D062-9114-5FF6614449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39D070-EA60-F36E-DF08-D9F2F978F36A}"/>
              </a:ext>
            </a:extLst>
          </p:cNvPr>
          <p:cNvSpPr>
            <a:spLocks noGrp="1"/>
          </p:cNvSpPr>
          <p:nvPr>
            <p:ph type="title"/>
          </p:nvPr>
        </p:nvSpPr>
        <p:spPr>
          <a:xfrm>
            <a:off x="481392" y="255037"/>
            <a:ext cx="8596668" cy="1006853"/>
          </a:xfrm>
        </p:spPr>
        <p:txBody>
          <a:bodyPr>
            <a:normAutofit/>
          </a:bodyPr>
          <a:lstStyle/>
          <a:p>
            <a:r>
              <a:rPr lang="en-US" sz="4300">
                <a:latin typeface="Times New Roman" panose="02020603050405020304" pitchFamily="18" charset="0"/>
                <a:cs typeface="Times New Roman" panose="02020603050405020304" pitchFamily="18" charset="0"/>
              </a:rPr>
              <a:t>Cơ sở lý thuyết</a:t>
            </a:r>
            <a:endParaRPr lang="en-US" sz="4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F91459-FE2C-C03F-BEC3-E94E5CD8CE62}"/>
              </a:ext>
            </a:extLst>
          </p:cNvPr>
          <p:cNvSpPr>
            <a:spLocks noGrp="1"/>
          </p:cNvSpPr>
          <p:nvPr>
            <p:ph idx="1"/>
          </p:nvPr>
        </p:nvSpPr>
        <p:spPr>
          <a:xfrm>
            <a:off x="481391" y="1261891"/>
            <a:ext cx="9623661" cy="4986510"/>
          </a:xfrm>
        </p:spPr>
        <p:txBody>
          <a:bodyPr>
            <a:normAutofit lnSpcReduction="10000"/>
          </a:bodyPr>
          <a:lstStyle/>
          <a:p>
            <a:pPr marL="0" indent="0">
              <a:buNone/>
            </a:pPr>
            <a:r>
              <a:rPr lang="en-US" sz="3000"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Tổng</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quan</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về</a:t>
            </a:r>
            <a:r>
              <a:rPr lang="en-US" sz="2300" b="1" dirty="0">
                <a:latin typeface="Times New Roman" panose="02020603050405020304" pitchFamily="18" charset="0"/>
                <a:cs typeface="Times New Roman" panose="02020603050405020304" pitchFamily="18" charset="0"/>
              </a:rPr>
              <a:t> android:  </a:t>
            </a:r>
          </a:p>
          <a:p>
            <a:pPr marL="0" indent="0">
              <a:buNone/>
            </a:pPr>
            <a:r>
              <a:rPr lang="en-US" sz="3000"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 </a:t>
            </a:r>
            <a:r>
              <a:rPr lang="en-US" sz="2300" dirty="0" err="1">
                <a:solidFill>
                  <a:srgbClr val="000000"/>
                </a:solidFill>
                <a:latin typeface="Times New Roman" panose="02020603050405020304" pitchFamily="18" charset="0"/>
              </a:rPr>
              <a:t>Là</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hệ</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điều</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hành</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mã</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nguồn</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mở</a:t>
            </a:r>
            <a:endParaRPr lang="en-US" sz="2300" dirty="0">
              <a:solidFill>
                <a:srgbClr val="000000"/>
              </a:solidFill>
              <a:latin typeface="Times New Roman" panose="02020603050405020304" pitchFamily="18" charset="0"/>
            </a:endParaRPr>
          </a:p>
          <a:p>
            <a:pPr marL="0" indent="0">
              <a:buNone/>
            </a:pPr>
            <a:r>
              <a:rPr lang="en-US" sz="2300" dirty="0">
                <a:solidFill>
                  <a:srgbClr val="000000"/>
                </a:solidFill>
                <a:latin typeface="Times New Roman" panose="02020603050405020304" pitchFamily="18" charset="0"/>
              </a:rPr>
              <a:t>	- </a:t>
            </a:r>
            <a:r>
              <a:rPr lang="en-US" sz="2300" dirty="0" err="1">
                <a:solidFill>
                  <a:srgbClr val="000000"/>
                </a:solidFill>
                <a:latin typeface="Times New Roman" panose="02020603050405020304" pitchFamily="18" charset="0"/>
              </a:rPr>
              <a:t>Được</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phát</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triển</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dành</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cho</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thiết</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bị</a:t>
            </a:r>
            <a:r>
              <a:rPr lang="en-US" sz="2300" dirty="0">
                <a:solidFill>
                  <a:srgbClr val="000000"/>
                </a:solidFill>
                <a:latin typeface="Times New Roman" panose="02020603050405020304" pitchFamily="18" charset="0"/>
              </a:rPr>
              <a:t> di </a:t>
            </a:r>
            <a:r>
              <a:rPr lang="en-US" sz="2300" dirty="0" err="1">
                <a:solidFill>
                  <a:srgbClr val="000000"/>
                </a:solidFill>
                <a:latin typeface="Times New Roman" panose="02020603050405020304" pitchFamily="18" charset="0"/>
              </a:rPr>
              <a:t>động</a:t>
            </a:r>
            <a:r>
              <a:rPr lang="en-US" sz="2300" dirty="0">
                <a:solidFill>
                  <a:srgbClr val="000000"/>
                </a:solidFill>
                <a:latin typeface="Times New Roman" panose="02020603050405020304" pitchFamily="18" charset="0"/>
              </a:rPr>
              <a:t> </a:t>
            </a:r>
          </a:p>
          <a:p>
            <a:pPr marL="0" indent="0">
              <a:buNone/>
            </a:pPr>
            <a:r>
              <a:rPr lang="en-US" sz="2300" dirty="0">
                <a:solidFill>
                  <a:srgbClr val="000000"/>
                </a:solidFill>
                <a:latin typeface="Times New Roman" panose="02020603050405020304" pitchFamily="18" charset="0"/>
              </a:rPr>
              <a:t>	- </a:t>
            </a:r>
            <a:r>
              <a:rPr lang="en-US" sz="2300" dirty="0" err="1">
                <a:solidFill>
                  <a:srgbClr val="000000"/>
                </a:solidFill>
                <a:latin typeface="Times New Roman" panose="02020603050405020304" pitchFamily="18" charset="0"/>
              </a:rPr>
              <a:t>Có</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khả</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năng</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tùy</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biến</a:t>
            </a:r>
            <a:r>
              <a:rPr lang="en-US" sz="2300" dirty="0">
                <a:solidFill>
                  <a:srgbClr val="000000"/>
                </a:solidFill>
                <a:latin typeface="Times New Roman" panose="02020603050405020304" pitchFamily="18" charset="0"/>
              </a:rPr>
              <a:t> </a:t>
            </a:r>
            <a:r>
              <a:rPr lang="en-US" sz="2300" dirty="0" err="1">
                <a:solidFill>
                  <a:srgbClr val="000000"/>
                </a:solidFill>
                <a:latin typeface="Times New Roman" panose="02020603050405020304" pitchFamily="18" charset="0"/>
              </a:rPr>
              <a:t>cao</a:t>
            </a:r>
            <a:endParaRPr lang="en-US" sz="2300" dirty="0">
              <a:solidFill>
                <a:srgbClr val="000000"/>
              </a:solidFill>
              <a:latin typeface="Times New Roman" panose="02020603050405020304" pitchFamily="18" charset="0"/>
            </a:endParaRPr>
          </a:p>
          <a:p>
            <a:pPr marL="0" indent="0">
              <a:lnSpc>
                <a:spcPct val="90000"/>
              </a:lnSpc>
              <a:buNone/>
            </a:pPr>
            <a:r>
              <a:rPr lang="en-US" sz="3000"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Kiến</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trúc</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ứng</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dụng</a:t>
            </a:r>
            <a:r>
              <a:rPr lang="en-US" sz="2300" b="1" dirty="0">
                <a:latin typeface="Times New Roman" panose="02020603050405020304" pitchFamily="18" charset="0"/>
                <a:cs typeface="Times New Roman" panose="02020603050405020304" pitchFamily="18" charset="0"/>
              </a:rPr>
              <a:t>: </a:t>
            </a:r>
          </a:p>
          <a:p>
            <a:pPr marL="0" lvl="0" indent="0" algn="just">
              <a:lnSpc>
                <a:spcPct val="120000"/>
              </a:lnSpc>
              <a:spcBef>
                <a:spcPts val="600"/>
              </a:spcBef>
              <a:buNone/>
            </a:pPr>
            <a:r>
              <a:rPr lang="en-GB" dirty="0">
                <a:solidFill>
                  <a:srgbClr val="000000"/>
                </a:solidFill>
                <a:latin typeface="Times New Roman" panose="02020603050405020304" pitchFamily="18" charset="0"/>
                <a:ea typeface="Times New Roman" panose="02020603050405020304" pitchFamily="18" charset="0"/>
              </a:rPr>
              <a:t>	</a:t>
            </a:r>
            <a:r>
              <a:rPr lang="en-GB" sz="2300" dirty="0">
                <a:solidFill>
                  <a:srgbClr val="000000"/>
                </a:solidFill>
                <a:latin typeface="Times New Roman" panose="02020603050405020304" pitchFamily="18" charset="0"/>
                <a:ea typeface="Times New Roman" panose="02020603050405020304" pitchFamily="18" charset="0"/>
              </a:rPr>
              <a:t>- </a:t>
            </a:r>
            <a:r>
              <a:rPr lang="en-GB" sz="2300" dirty="0">
                <a:solidFill>
                  <a:srgbClr val="000000"/>
                </a:solidFill>
                <a:effectLst/>
                <a:latin typeface="Times New Roman" panose="02020603050405020304" pitchFamily="18" charset="0"/>
                <a:ea typeface="Times New Roman" panose="02020603050405020304" pitchFamily="18" charset="0"/>
              </a:rPr>
              <a:t>Application</a:t>
            </a:r>
            <a:endParaRPr lang="en-US" sz="2300" dirty="0">
              <a:effectLst/>
              <a:latin typeface="Times New Roman" panose="02020603050405020304" pitchFamily="18" charset="0"/>
              <a:ea typeface="Times New Roman" panose="02020603050405020304" pitchFamily="18" charset="0"/>
            </a:endParaRPr>
          </a:p>
          <a:p>
            <a:pPr marL="0" lvl="0" indent="0" algn="just">
              <a:lnSpc>
                <a:spcPct val="120000"/>
              </a:lnSpc>
              <a:spcBef>
                <a:spcPts val="600"/>
              </a:spcBef>
              <a:buNone/>
            </a:pPr>
            <a:r>
              <a:rPr lang="en-GB" sz="2300" dirty="0">
                <a:solidFill>
                  <a:srgbClr val="000000"/>
                </a:solidFill>
                <a:effectLst/>
                <a:latin typeface="Times New Roman" panose="02020603050405020304" pitchFamily="18" charset="0"/>
                <a:ea typeface="Times New Roman" panose="02020603050405020304" pitchFamily="18" charset="0"/>
              </a:rPr>
              <a:t>	- Khung </a:t>
            </a:r>
            <a:r>
              <a:rPr lang="en-GB" sz="2300" dirty="0" err="1">
                <a:solidFill>
                  <a:srgbClr val="000000"/>
                </a:solidFill>
                <a:effectLst/>
                <a:latin typeface="Times New Roman" panose="02020603050405020304" pitchFamily="18" charset="0"/>
                <a:ea typeface="Times New Roman" panose="02020603050405020304" pitchFamily="18" charset="0"/>
              </a:rPr>
              <a:t>ứng</a:t>
            </a:r>
            <a:r>
              <a:rPr lang="en-GB" sz="2300" dirty="0">
                <a:solidFill>
                  <a:srgbClr val="000000"/>
                </a:solidFill>
                <a:effectLst/>
                <a:latin typeface="Times New Roman" panose="02020603050405020304" pitchFamily="18" charset="0"/>
                <a:ea typeface="Times New Roman" panose="02020603050405020304" pitchFamily="18" charset="0"/>
              </a:rPr>
              <a:t> </a:t>
            </a:r>
            <a:r>
              <a:rPr lang="en-GB" sz="2300" dirty="0" err="1">
                <a:solidFill>
                  <a:srgbClr val="000000"/>
                </a:solidFill>
                <a:effectLst/>
                <a:latin typeface="Times New Roman" panose="02020603050405020304" pitchFamily="18" charset="0"/>
                <a:ea typeface="Times New Roman" panose="02020603050405020304" pitchFamily="18" charset="0"/>
              </a:rPr>
              <a:t>dụng</a:t>
            </a:r>
            <a:endParaRPr lang="en-US" sz="2300" dirty="0">
              <a:effectLst/>
              <a:latin typeface="Times New Roman" panose="02020603050405020304" pitchFamily="18" charset="0"/>
              <a:ea typeface="Times New Roman" panose="02020603050405020304" pitchFamily="18" charset="0"/>
            </a:endParaRPr>
          </a:p>
          <a:p>
            <a:pPr marL="0" lvl="0" indent="0" algn="just">
              <a:lnSpc>
                <a:spcPct val="120000"/>
              </a:lnSpc>
              <a:spcBef>
                <a:spcPts val="600"/>
              </a:spcBef>
              <a:buNone/>
            </a:pPr>
            <a:r>
              <a:rPr lang="en-GB" sz="2300" dirty="0">
                <a:solidFill>
                  <a:srgbClr val="000000"/>
                </a:solidFill>
                <a:effectLst/>
                <a:latin typeface="Times New Roman" panose="02020603050405020304" pitchFamily="18" charset="0"/>
                <a:ea typeface="Times New Roman" panose="02020603050405020304" pitchFamily="18" charset="0"/>
              </a:rPr>
              <a:t>	- Android Runtime</a:t>
            </a:r>
            <a:endParaRPr lang="en-US" sz="2300" dirty="0">
              <a:effectLst/>
              <a:latin typeface="Times New Roman" panose="02020603050405020304" pitchFamily="18" charset="0"/>
              <a:ea typeface="Times New Roman" panose="02020603050405020304" pitchFamily="18" charset="0"/>
            </a:endParaRPr>
          </a:p>
          <a:p>
            <a:pPr marL="0" lvl="0" indent="0" algn="just">
              <a:lnSpc>
                <a:spcPct val="120000"/>
              </a:lnSpc>
              <a:spcBef>
                <a:spcPts val="600"/>
              </a:spcBef>
              <a:buNone/>
            </a:pPr>
            <a:r>
              <a:rPr lang="en-GB" sz="2300" dirty="0">
                <a:solidFill>
                  <a:srgbClr val="000000"/>
                </a:solidFill>
                <a:latin typeface="Times New Roman" panose="02020603050405020304" pitchFamily="18" charset="0"/>
                <a:ea typeface="Times New Roman" panose="02020603050405020304" pitchFamily="18" charset="0"/>
              </a:rPr>
              <a:t>	- </a:t>
            </a:r>
            <a:r>
              <a:rPr lang="en-GB" sz="2300" dirty="0">
                <a:solidFill>
                  <a:srgbClr val="000000"/>
                </a:solidFill>
                <a:effectLst/>
                <a:latin typeface="Times New Roman" panose="02020603050405020304" pitchFamily="18" charset="0"/>
                <a:ea typeface="Times New Roman" panose="02020603050405020304" pitchFamily="18" charset="0"/>
              </a:rPr>
              <a:t>Thư </a:t>
            </a:r>
            <a:r>
              <a:rPr lang="en-GB" sz="2300" dirty="0" err="1">
                <a:solidFill>
                  <a:srgbClr val="000000"/>
                </a:solidFill>
                <a:effectLst/>
                <a:latin typeface="Times New Roman" panose="02020603050405020304" pitchFamily="18" charset="0"/>
                <a:ea typeface="Times New Roman" panose="02020603050405020304" pitchFamily="18" charset="0"/>
              </a:rPr>
              <a:t>viện</a:t>
            </a:r>
            <a:r>
              <a:rPr lang="en-GB" sz="2300" dirty="0">
                <a:solidFill>
                  <a:srgbClr val="000000"/>
                </a:solidFill>
                <a:effectLst/>
                <a:latin typeface="Times New Roman" panose="02020603050405020304" pitchFamily="18" charset="0"/>
                <a:ea typeface="Times New Roman" panose="02020603050405020304" pitchFamily="18" charset="0"/>
              </a:rPr>
              <a:t> Android</a:t>
            </a:r>
            <a:endParaRPr lang="en-US" sz="2300" dirty="0">
              <a:effectLst/>
              <a:latin typeface="Times New Roman" panose="02020603050405020304" pitchFamily="18" charset="0"/>
              <a:ea typeface="Times New Roman" panose="02020603050405020304" pitchFamily="18" charset="0"/>
            </a:endParaRPr>
          </a:p>
          <a:p>
            <a:pPr marL="0" lvl="0" indent="0" algn="just">
              <a:lnSpc>
                <a:spcPct val="120000"/>
              </a:lnSpc>
              <a:spcBef>
                <a:spcPts val="600"/>
              </a:spcBef>
              <a:buNone/>
            </a:pPr>
            <a:r>
              <a:rPr lang="en-GB" sz="2300" dirty="0">
                <a:solidFill>
                  <a:srgbClr val="000000"/>
                </a:solidFill>
                <a:effectLst/>
                <a:latin typeface="Times New Roman" panose="02020603050405020304" pitchFamily="18" charset="0"/>
                <a:ea typeface="Times New Roman" panose="02020603050405020304" pitchFamily="18" charset="0"/>
              </a:rPr>
              <a:t>	- Linux Kernel</a:t>
            </a:r>
            <a:endParaRPr lang="en-US" sz="2300" dirty="0">
              <a:effectLst/>
              <a:latin typeface="Times New Roman" panose="02020603050405020304" pitchFamily="18" charset="0"/>
              <a:ea typeface="Times New Roman" panose="02020603050405020304" pitchFamily="18" charset="0"/>
            </a:endParaRPr>
          </a:p>
          <a:p>
            <a:pPr marL="0" indent="0">
              <a:buNone/>
            </a:pPr>
            <a:endParaRPr lang="en-US" sz="30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descr="A computer screen shot of several different colored buttons&#10;&#10;AI-generated content may be incorrect.">
            <a:extLst>
              <a:ext uri="{FF2B5EF4-FFF2-40B4-BE49-F238E27FC236}">
                <a16:creationId xmlns:a16="http://schemas.microsoft.com/office/drawing/2014/main" id="{C4444F36-4B9C-0B95-2A5B-9D651AE00E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2963" y="1262450"/>
            <a:ext cx="5241868" cy="5087008"/>
          </a:xfrm>
          <a:prstGeom prst="rect">
            <a:avLst/>
          </a:prstGeom>
          <a:noFill/>
          <a:ln>
            <a:noFill/>
          </a:ln>
        </p:spPr>
      </p:pic>
    </p:spTree>
    <p:extLst>
      <p:ext uri="{BB962C8B-B14F-4D97-AF65-F5344CB8AC3E}">
        <p14:creationId xmlns:p14="http://schemas.microsoft.com/office/powerpoint/2010/main" val="91187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F7AAF-1BD1-5F6E-8F94-2BF177B0D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915F7A-8C3D-682C-5366-B3D5A2C6925D}"/>
              </a:ext>
            </a:extLst>
          </p:cNvPr>
          <p:cNvSpPr>
            <a:spLocks noGrp="1"/>
          </p:cNvSpPr>
          <p:nvPr>
            <p:ph type="title"/>
          </p:nvPr>
        </p:nvSpPr>
        <p:spPr>
          <a:xfrm>
            <a:off x="677334" y="609600"/>
            <a:ext cx="8596668" cy="1320800"/>
          </a:xfrm>
        </p:spPr>
        <p:txBody>
          <a:bodyPr anchor="t">
            <a:normAutofit/>
          </a:bodyPr>
          <a:lstStyle/>
          <a:p>
            <a:r>
              <a:rPr lang="en-US" sz="4300" dirty="0" err="1">
                <a:latin typeface="Times New Roman" panose="02020603050405020304" pitchFamily="18" charset="0"/>
                <a:cs typeface="Times New Roman" panose="02020603050405020304" pitchFamily="18" charset="0"/>
              </a:rPr>
              <a:t>Xây</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dựng</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hệ</a:t>
            </a:r>
            <a:r>
              <a:rPr lang="en-US" sz="4300"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thống</a:t>
            </a:r>
            <a:endParaRPr lang="en-US" sz="43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6ABA87A5-E970-09C1-3B6F-165A79EC5F19}"/>
              </a:ext>
            </a:extLst>
          </p:cNvPr>
          <p:cNvSpPr>
            <a:spLocks noGrp="1"/>
          </p:cNvSpPr>
          <p:nvPr>
            <p:ph sz="half" idx="1"/>
          </p:nvPr>
        </p:nvSpPr>
        <p:spPr>
          <a:xfrm>
            <a:off x="677334" y="1497204"/>
            <a:ext cx="4184035" cy="4544157"/>
          </a:xfrm>
        </p:spPr>
        <p:txBody>
          <a:bodyPr/>
          <a:lstStyle/>
          <a:p>
            <a:pPr marL="0" indent="0">
              <a:lnSpc>
                <a:spcPct val="80000"/>
              </a:lnSpc>
              <a:buNone/>
            </a:pPr>
            <a:r>
              <a:rPr lang="en-US" sz="2300" b="1" dirty="0" err="1">
                <a:latin typeface="Times New Roman" panose="02020603050405020304" pitchFamily="18" charset="0"/>
                <a:cs typeface="Times New Roman" panose="02020603050405020304" pitchFamily="18" charset="0"/>
              </a:rPr>
              <a:t>Mô</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tả</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hệ</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thống</a:t>
            </a:r>
            <a:endParaRPr lang="en-US" sz="2300" b="1" dirty="0">
              <a:latin typeface="Times New Roman" panose="02020603050405020304" pitchFamily="18" charset="0"/>
              <a:cs typeface="Times New Roman" panose="02020603050405020304" pitchFamily="18" charset="0"/>
            </a:endParaRPr>
          </a:p>
          <a:p>
            <a:pPr marL="0" indent="0">
              <a:buNone/>
            </a:pPr>
            <a:r>
              <a:rPr lang="en-US" dirty="0"/>
              <a:t>	- </a:t>
            </a: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YOLO </a:t>
            </a:r>
            <a:r>
              <a:rPr lang="en-US" dirty="0" err="1"/>
              <a:t>được</a:t>
            </a:r>
            <a:r>
              <a:rPr lang="en-US" dirty="0"/>
              <a:t> training </a:t>
            </a:r>
            <a:r>
              <a:rPr lang="en-US" dirty="0" err="1"/>
              <a:t>với</a:t>
            </a:r>
            <a:r>
              <a:rPr lang="en-US" dirty="0"/>
              <a:t> 10 </a:t>
            </a:r>
            <a:r>
              <a:rPr lang="en-US" dirty="0" err="1"/>
              <a:t>loài</a:t>
            </a:r>
            <a:r>
              <a:rPr lang="en-US" dirty="0"/>
              <a:t> </a:t>
            </a:r>
            <a:r>
              <a:rPr lang="en-US" dirty="0" err="1"/>
              <a:t>côn</a:t>
            </a:r>
            <a:r>
              <a:rPr lang="en-US" dirty="0"/>
              <a:t> </a:t>
            </a:r>
            <a:r>
              <a:rPr lang="en-US" dirty="0" err="1"/>
              <a:t>trùng</a:t>
            </a:r>
            <a:r>
              <a:rPr lang="en-US" dirty="0"/>
              <a:t> </a:t>
            </a:r>
            <a:r>
              <a:rPr lang="en-US" dirty="0" err="1"/>
              <a:t>để</a:t>
            </a:r>
            <a:r>
              <a:rPr lang="en-US" dirty="0"/>
              <a:t> </a:t>
            </a:r>
            <a:r>
              <a:rPr lang="en-US" dirty="0" err="1"/>
              <a:t>tích</a:t>
            </a:r>
            <a:r>
              <a:rPr lang="en-US" dirty="0"/>
              <a:t> </a:t>
            </a:r>
            <a:r>
              <a:rPr lang="en-US" dirty="0" err="1"/>
              <a:t>hợp</a:t>
            </a:r>
            <a:r>
              <a:rPr lang="en-US" dirty="0"/>
              <a:t> </a:t>
            </a:r>
            <a:r>
              <a:rPr lang="en-US" dirty="0" err="1"/>
              <a:t>vào</a:t>
            </a:r>
            <a:r>
              <a:rPr lang="en-US" dirty="0"/>
              <a:t> </a:t>
            </a:r>
            <a:r>
              <a:rPr lang="en-US" dirty="0" err="1"/>
              <a:t>ứng</a:t>
            </a:r>
            <a:r>
              <a:rPr lang="en-US" dirty="0"/>
              <a:t> </a:t>
            </a:r>
            <a:r>
              <a:rPr lang="en-US" dirty="0" err="1"/>
              <a:t>dụng</a:t>
            </a:r>
            <a:r>
              <a:rPr lang="en-US" dirty="0"/>
              <a:t> </a:t>
            </a:r>
            <a:r>
              <a:rPr lang="en-US" dirty="0" err="1"/>
              <a:t>và</a:t>
            </a:r>
            <a:r>
              <a:rPr lang="en-US" dirty="0"/>
              <a:t> </a:t>
            </a:r>
            <a:r>
              <a:rPr lang="en-US" dirty="0" err="1"/>
              <a:t>nhận</a:t>
            </a:r>
            <a:r>
              <a:rPr lang="en-US" dirty="0"/>
              <a:t> </a:t>
            </a:r>
            <a:r>
              <a:rPr lang="en-US" dirty="0" err="1"/>
              <a:t>diện</a:t>
            </a:r>
            <a:r>
              <a:rPr lang="en-US" dirty="0"/>
              <a:t> </a:t>
            </a:r>
            <a:r>
              <a:rPr lang="en-US" dirty="0" err="1"/>
              <a:t>côn</a:t>
            </a:r>
            <a:r>
              <a:rPr lang="en-US" dirty="0"/>
              <a:t> </a:t>
            </a:r>
            <a:r>
              <a:rPr lang="en-US" dirty="0" err="1"/>
              <a:t>trùng</a:t>
            </a:r>
            <a:r>
              <a:rPr lang="en-US" dirty="0"/>
              <a:t> </a:t>
            </a:r>
            <a:r>
              <a:rPr lang="en-US" dirty="0" err="1"/>
              <a:t>thông</a:t>
            </a:r>
            <a:r>
              <a:rPr lang="en-US" dirty="0"/>
              <a:t> qua camera </a:t>
            </a:r>
            <a:r>
              <a:rPr lang="en-US" dirty="0" err="1"/>
              <a:t>hoặc</a:t>
            </a:r>
            <a:r>
              <a:rPr lang="en-US" dirty="0"/>
              <a:t> </a:t>
            </a:r>
            <a:r>
              <a:rPr lang="en-US" dirty="0" err="1"/>
              <a:t>ảnh</a:t>
            </a:r>
            <a:r>
              <a:rPr lang="en-US" dirty="0"/>
              <a:t> </a:t>
            </a:r>
            <a:r>
              <a:rPr lang="en-US" dirty="0" err="1"/>
              <a:t>từ</a:t>
            </a:r>
            <a:r>
              <a:rPr lang="en-US" dirty="0"/>
              <a:t> </a:t>
            </a:r>
            <a:r>
              <a:rPr lang="en-US" dirty="0" err="1"/>
              <a:t>thư</a:t>
            </a:r>
            <a:r>
              <a:rPr lang="en-US" dirty="0"/>
              <a:t> </a:t>
            </a:r>
            <a:r>
              <a:rPr lang="en-US" dirty="0" err="1"/>
              <a:t>viện</a:t>
            </a:r>
            <a:r>
              <a:rPr lang="en-US" dirty="0"/>
              <a:t>.</a:t>
            </a:r>
          </a:p>
          <a:p>
            <a:pPr marL="0" indent="0">
              <a:buNone/>
            </a:pPr>
            <a:r>
              <a:rPr lang="en-US" dirty="0"/>
              <a:t>	- Lưu </a:t>
            </a:r>
            <a:r>
              <a:rPr lang="en-US" dirty="0" err="1"/>
              <a:t>trữ</a:t>
            </a:r>
            <a:r>
              <a:rPr lang="en-US" dirty="0"/>
              <a:t> </a:t>
            </a:r>
            <a:r>
              <a:rPr lang="en-US" dirty="0" err="1"/>
              <a:t>và</a:t>
            </a:r>
            <a:r>
              <a:rPr lang="en-US" dirty="0"/>
              <a:t> </a:t>
            </a:r>
            <a:r>
              <a:rPr lang="en-US" dirty="0" err="1"/>
              <a:t>lấy</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PosgresQL</a:t>
            </a:r>
            <a:endParaRPr lang="en-US" dirty="0"/>
          </a:p>
          <a:p>
            <a:pPr marL="0" indent="0">
              <a:buNone/>
            </a:pPr>
            <a:r>
              <a:rPr lang="en-US" dirty="0"/>
              <a:t>	- </a:t>
            </a:r>
            <a:r>
              <a:rPr lang="en-US" dirty="0" err="1"/>
              <a:t>Trả</a:t>
            </a:r>
            <a:r>
              <a:rPr lang="en-US" dirty="0"/>
              <a:t> </a:t>
            </a:r>
            <a:r>
              <a:rPr lang="en-US" dirty="0" err="1"/>
              <a:t>về</a:t>
            </a:r>
            <a:r>
              <a:rPr lang="en-US" dirty="0"/>
              <a:t> </a:t>
            </a:r>
            <a:r>
              <a:rPr lang="en-US" dirty="0" err="1"/>
              <a:t>thông</a:t>
            </a:r>
            <a:r>
              <a:rPr lang="en-US" dirty="0"/>
              <a:t> tin chi </a:t>
            </a:r>
            <a:r>
              <a:rPr lang="en-US" dirty="0" err="1"/>
              <a:t>tiết</a:t>
            </a:r>
            <a:r>
              <a:rPr lang="en-US" dirty="0"/>
              <a:t> </a:t>
            </a:r>
            <a:r>
              <a:rPr lang="en-US" dirty="0" err="1"/>
              <a:t>về</a:t>
            </a:r>
            <a:r>
              <a:rPr lang="en-US" dirty="0"/>
              <a:t> </a:t>
            </a:r>
            <a:r>
              <a:rPr lang="en-US" dirty="0" err="1"/>
              <a:t>loài</a:t>
            </a:r>
            <a:r>
              <a:rPr lang="en-US" dirty="0"/>
              <a:t> </a:t>
            </a:r>
            <a:r>
              <a:rPr lang="en-US" dirty="0" err="1"/>
              <a:t>côn</a:t>
            </a:r>
            <a:r>
              <a:rPr lang="en-US" dirty="0"/>
              <a:t> </a:t>
            </a:r>
            <a:r>
              <a:rPr lang="en-US" dirty="0" err="1"/>
              <a:t>trùng</a:t>
            </a:r>
            <a:r>
              <a:rPr lang="en-US" dirty="0"/>
              <a:t> </a:t>
            </a:r>
            <a:r>
              <a:rPr lang="en-US" dirty="0" err="1"/>
              <a:t>khi</a:t>
            </a:r>
            <a:r>
              <a:rPr lang="en-US" dirty="0"/>
              <a:t> </a:t>
            </a:r>
            <a:r>
              <a:rPr lang="en-US" dirty="0" err="1"/>
              <a:t>nhận</a:t>
            </a:r>
            <a:r>
              <a:rPr lang="en-US" dirty="0"/>
              <a:t> </a:t>
            </a:r>
            <a:r>
              <a:rPr lang="en-US" dirty="0" err="1"/>
              <a:t>diện</a:t>
            </a:r>
            <a:r>
              <a:rPr lang="en-US" dirty="0"/>
              <a:t> </a:t>
            </a:r>
            <a:r>
              <a:rPr lang="en-US" dirty="0" err="1"/>
              <a:t>thành</a:t>
            </a:r>
            <a:r>
              <a:rPr lang="en-US" dirty="0"/>
              <a:t> </a:t>
            </a:r>
            <a:r>
              <a:rPr lang="en-US" dirty="0" err="1"/>
              <a:t>công</a:t>
            </a:r>
            <a:endParaRPr lang="en-US" dirty="0"/>
          </a:p>
          <a:p>
            <a:pPr>
              <a:buFontTx/>
              <a:buChar char="-"/>
            </a:pPr>
            <a:endParaRPr lang="en-US" dirty="0"/>
          </a:p>
        </p:txBody>
      </p:sp>
      <p:pic>
        <p:nvPicPr>
          <p:cNvPr id="4" name="Picture 3" descr="A screenshot of a computer&#10;&#10;AI-generated content may be incorrect.">
            <a:extLst>
              <a:ext uri="{FF2B5EF4-FFF2-40B4-BE49-F238E27FC236}">
                <a16:creationId xmlns:a16="http://schemas.microsoft.com/office/drawing/2014/main" id="{A835C7EB-3039-E6BE-F4BA-4BD54F2B1509}"/>
              </a:ext>
            </a:extLst>
          </p:cNvPr>
          <p:cNvPicPr>
            <a:picLocks noChangeAspect="1"/>
          </p:cNvPicPr>
          <p:nvPr/>
        </p:nvPicPr>
        <p:blipFill>
          <a:blip r:embed="rId2" cstate="print">
            <a:extLst>
              <a:ext uri="{28A0092B-C50C-407E-A947-70E740481C1C}">
                <a14:useLocalDpi xmlns:a14="http://schemas.microsoft.com/office/drawing/2010/main" val="0"/>
              </a:ext>
            </a:extLst>
          </a:blip>
          <a:srcRect t="1843" r="3" b="9813"/>
          <a:stretch/>
        </p:blipFill>
        <p:spPr bwMode="auto">
          <a:xfrm>
            <a:off x="5204267" y="1828895"/>
            <a:ext cx="4184034" cy="3880773"/>
          </a:xfrm>
          <a:prstGeom prst="rect">
            <a:avLst/>
          </a:prstGeom>
          <a:noFill/>
          <a:ln>
            <a:noFill/>
          </a:ln>
        </p:spPr>
      </p:pic>
    </p:spTree>
    <p:extLst>
      <p:ext uri="{BB962C8B-B14F-4D97-AF65-F5344CB8AC3E}">
        <p14:creationId xmlns:p14="http://schemas.microsoft.com/office/powerpoint/2010/main" val="18275109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273</TotalTime>
  <Words>967</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BÁO CÁO THỰC TẬP CUỐI KHÓA </vt:lpstr>
      <vt:lpstr>Nội dung báo cáo</vt:lpstr>
      <vt:lpstr>Đặt vấn đề</vt:lpstr>
      <vt:lpstr>Cơ sở lý thuyết</vt:lpstr>
      <vt:lpstr>Cơ sở lý thuyết</vt:lpstr>
      <vt:lpstr>Cơ sở lý thuyết</vt:lpstr>
      <vt:lpstr>Cơ sở lý thuyết</vt:lpstr>
      <vt:lpstr>Cơ sở lý thuyết</vt:lpstr>
      <vt:lpstr>Xây dựng hệ thống</vt:lpstr>
      <vt:lpstr>Xây dựng hệ thống</vt:lpstr>
      <vt:lpstr>Xây dựng hệ thống</vt:lpstr>
      <vt:lpstr>Kết luận và hướng phát triển</vt:lpstr>
      <vt:lpstr>Kết luận và hướng phát triển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 CSS</dc:title>
  <dc:creator>user</dc:creator>
  <cp:lastModifiedBy>Cuong Huynh</cp:lastModifiedBy>
  <cp:revision>88</cp:revision>
  <dcterms:created xsi:type="dcterms:W3CDTF">2023-11-28T14:54:00Z</dcterms:created>
  <dcterms:modified xsi:type="dcterms:W3CDTF">2025-04-22T09:57:50Z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D6C683463355434EA5FC5C4D3D117D16_13</vt:lpwstr>
  </property>
  <property fmtid="{D5CDD505-2E9C-101B-9397-08002B2CF9AE}" pid="3" name="KSOProductBuildVer">
    <vt:lpwstr>1033-12.2.0.17562</vt:lpwstr>
  </property>
</Properties>
</file>