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9" r:id="rId2"/>
    <p:sldId id="259" r:id="rId3"/>
    <p:sldId id="260" r:id="rId4"/>
    <p:sldId id="262" r:id="rId5"/>
    <p:sldId id="261" r:id="rId6"/>
    <p:sldId id="263" r:id="rId7"/>
    <p:sldId id="265" r:id="rId8"/>
    <p:sldId id="264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37FF"/>
    <a:srgbClr val="D883FF"/>
    <a:srgbClr val="945200"/>
    <a:srgbClr val="FF8AD8"/>
    <a:srgbClr val="76D6FF"/>
    <a:srgbClr val="0096FF"/>
    <a:srgbClr val="A74B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643"/>
  </p:normalViewPr>
  <p:slideViewPr>
    <p:cSldViewPr snapToGrid="0" snapToObjects="1">
      <p:cViewPr varScale="1">
        <p:scale>
          <a:sx n="76" d="100"/>
          <a:sy n="76" d="100"/>
        </p:scale>
        <p:origin x="21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38BCD-4A11-054C-B1B6-1EB69DED5265}" type="datetimeFigureOut">
              <a:rPr lang="en-US" smtClean="0"/>
              <a:t>2/7/18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2A2A7F-E039-A342-A52A-A21022F8F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92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9444-B604-6E4A-88A2-F4FD74F17B19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A86E-ED74-CA44-B57C-72B49E98E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2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9444-B604-6E4A-88A2-F4FD74F17B19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A86E-ED74-CA44-B57C-72B49E98E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802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9444-B604-6E4A-88A2-F4FD74F17B19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A86E-ED74-CA44-B57C-72B49E98E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63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9444-B604-6E4A-88A2-F4FD74F17B19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A86E-ED74-CA44-B57C-72B49E98E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79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9444-B604-6E4A-88A2-F4FD74F17B19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A86E-ED74-CA44-B57C-72B49E98E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41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9444-B604-6E4A-88A2-F4FD74F17B19}" type="datetimeFigureOut">
              <a:rPr lang="en-US" smtClean="0"/>
              <a:t>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A86E-ED74-CA44-B57C-72B49E98E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73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9444-B604-6E4A-88A2-F4FD74F17B19}" type="datetimeFigureOut">
              <a:rPr lang="en-US" smtClean="0"/>
              <a:t>2/7/18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A86E-ED74-CA44-B57C-72B49E98E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2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9444-B604-6E4A-88A2-F4FD74F17B19}" type="datetimeFigureOut">
              <a:rPr lang="en-US" smtClean="0"/>
              <a:t>2/7/18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A86E-ED74-CA44-B57C-72B49E98E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88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9444-B604-6E4A-88A2-F4FD74F17B19}" type="datetimeFigureOut">
              <a:rPr lang="en-US" smtClean="0"/>
              <a:t>2/7/18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A86E-ED74-CA44-B57C-72B49E98E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746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9444-B604-6E4A-88A2-F4FD74F17B19}" type="datetimeFigureOut">
              <a:rPr lang="en-US" smtClean="0"/>
              <a:t>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A86E-ED74-CA44-B57C-72B49E98E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56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9444-B604-6E4A-88A2-F4FD74F17B19}" type="datetimeFigureOut">
              <a:rPr lang="en-US" smtClean="0"/>
              <a:t>2/7/18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A86E-ED74-CA44-B57C-72B49E98E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94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E9444-B604-6E4A-88A2-F4FD74F17B19}" type="datetimeFigureOut">
              <a:rPr lang="en-US" smtClean="0"/>
              <a:t>2/7/18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6A86E-ED74-CA44-B57C-72B49E98E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6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6000"/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Predict and Optimize Product Backorders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1263" y="4337050"/>
            <a:ext cx="9144000" cy="1655762"/>
          </a:xfrm>
        </p:spPr>
        <p:txBody>
          <a:bodyPr anchor="b">
            <a:normAutofit fontScale="3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6200" dirty="0" smtClean="0"/>
              <a:t>Team 6:</a:t>
            </a:r>
            <a:r>
              <a:rPr lang="en-US" sz="6200" dirty="0"/>
              <a:t> Yen </a:t>
            </a:r>
            <a:r>
              <a:rPr lang="en-US" sz="6200" dirty="0" smtClean="0"/>
              <a:t>Hoang, </a:t>
            </a:r>
            <a:r>
              <a:rPr lang="en-US" sz="6200" dirty="0" err="1"/>
              <a:t>Cuong</a:t>
            </a:r>
            <a:r>
              <a:rPr lang="en-US" sz="6200" dirty="0"/>
              <a:t> </a:t>
            </a:r>
            <a:r>
              <a:rPr lang="en-US" sz="6200" dirty="0" smtClean="0"/>
              <a:t>Nguyen, </a:t>
            </a:r>
            <a:r>
              <a:rPr lang="en-US" sz="6200" dirty="0" err="1"/>
              <a:t>Muzi</a:t>
            </a:r>
            <a:r>
              <a:rPr lang="en-US" sz="6200" dirty="0"/>
              <a:t> Chen</a:t>
            </a:r>
            <a:r>
              <a:rPr lang="en-US" sz="6200" dirty="0" smtClean="0"/>
              <a:t>     </a:t>
            </a:r>
          </a:p>
          <a:p>
            <a:pPr algn="r"/>
            <a:r>
              <a:rPr lang="en-US" dirty="0" smtClean="0"/>
              <a:t> </a:t>
            </a:r>
          </a:p>
          <a:p>
            <a:pPr algn="r"/>
            <a:r>
              <a:rPr lang="en-US" dirty="0" smtClean="0"/>
              <a:t>                         </a:t>
            </a:r>
          </a:p>
          <a:p>
            <a:pPr algn="r"/>
            <a:r>
              <a:rPr lang="en-US" dirty="0" smtClean="0"/>
              <a:t>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89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52401"/>
              </p:ext>
            </p:extLst>
          </p:nvPr>
        </p:nvGraphicFramePr>
        <p:xfrm>
          <a:off x="389746" y="180020"/>
          <a:ext cx="11302584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08680"/>
                <a:gridCol w="1933731"/>
                <a:gridCol w="2338466"/>
                <a:gridCol w="1319134"/>
                <a:gridCol w="1573968"/>
                <a:gridCol w="212860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Business Understanding </a:t>
                      </a:r>
                      <a:endParaRPr lang="en-US" sz="1400" b="1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/>
                        <a:t>Data Understanding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/>
                        <a:t>Data Quality &amp; Preparation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/>
                        <a:t>Modeling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/>
                        <a:t>Evaluation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9437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/>
                        <a:t>Recommendations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7104" y="762623"/>
            <a:ext cx="10867869" cy="986150"/>
          </a:xfrm>
        </p:spPr>
        <p:txBody>
          <a:bodyPr/>
          <a:lstStyle/>
          <a:p>
            <a:r>
              <a:rPr lang="en-US" b="1" dirty="0" smtClean="0"/>
              <a:t>Evaluation 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46" y="1825625"/>
            <a:ext cx="5013478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98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285421"/>
              </p:ext>
            </p:extLst>
          </p:nvPr>
        </p:nvGraphicFramePr>
        <p:xfrm>
          <a:off x="389746" y="180020"/>
          <a:ext cx="11302584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08680"/>
                <a:gridCol w="1933731"/>
                <a:gridCol w="2338466"/>
                <a:gridCol w="1319134"/>
                <a:gridCol w="1573968"/>
                <a:gridCol w="212860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Business Understanding </a:t>
                      </a:r>
                      <a:endParaRPr lang="en-US" sz="1400" b="1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/>
                        <a:t>Data Understanding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/>
                        <a:t>Data Quality &amp; Preparation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/>
                        <a:t>Modeling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/>
                        <a:t>Evaluation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/>
                        <a:t>Recommendation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945200"/>
                    </a:solidFill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7104" y="762623"/>
            <a:ext cx="10867869" cy="986150"/>
          </a:xfrm>
        </p:spPr>
        <p:txBody>
          <a:bodyPr/>
          <a:lstStyle/>
          <a:p>
            <a:r>
              <a:rPr lang="en-US" b="1" dirty="0" smtClean="0"/>
              <a:t>Recommendation 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32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539530"/>
              </p:ext>
            </p:extLst>
          </p:nvPr>
        </p:nvGraphicFramePr>
        <p:xfrm>
          <a:off x="389746" y="180020"/>
          <a:ext cx="11302584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08680"/>
                <a:gridCol w="1933731"/>
                <a:gridCol w="2338466"/>
                <a:gridCol w="1319134"/>
                <a:gridCol w="1573968"/>
                <a:gridCol w="212860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Business Understanding </a:t>
                      </a:r>
                      <a:endParaRPr lang="en-US" sz="1400" b="1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/>
                        <a:t>Data Understanding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/>
                        <a:t>Data Quality &amp; Preparation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/>
                        <a:t>Modeling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/>
                        <a:t>Evaluation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/>
                        <a:t>Recommendations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7104" y="762623"/>
            <a:ext cx="10867869" cy="986150"/>
          </a:xfrm>
        </p:spPr>
        <p:txBody>
          <a:bodyPr/>
          <a:lstStyle/>
          <a:p>
            <a:r>
              <a:rPr lang="en-US" b="1" dirty="0" smtClean="0"/>
              <a:t>Business Understanding – Overview  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7103" y="1960536"/>
            <a:ext cx="10867870" cy="4351338"/>
          </a:xfrm>
        </p:spPr>
        <p:txBody>
          <a:bodyPr/>
          <a:lstStyle/>
          <a:p>
            <a:r>
              <a:rPr lang="en-US" sz="2400" dirty="0">
                <a:ea typeface="Dotum" charset="-127"/>
                <a:cs typeface="Dotum" charset="-127"/>
              </a:rPr>
              <a:t>Although backorder means there is healthy demand for a product, not all customers have the patience and luxury of waiting for future stock to arrive. This classic </a:t>
            </a:r>
            <a:r>
              <a:rPr lang="en-US" sz="2400" b="1" dirty="0">
                <a:ea typeface="Dotum" charset="-127"/>
                <a:cs typeface="Dotum" charset="-127"/>
              </a:rPr>
              <a:t>inventory management problem </a:t>
            </a:r>
            <a:r>
              <a:rPr lang="en-US" sz="2400" dirty="0">
                <a:ea typeface="Dotum" charset="-127"/>
                <a:cs typeface="Dotum" charset="-127"/>
              </a:rPr>
              <a:t>could be seen as two-fold</a:t>
            </a:r>
            <a:r>
              <a:rPr lang="en-US" sz="2400" dirty="0" smtClean="0">
                <a:ea typeface="Dotum" charset="-127"/>
                <a:cs typeface="Dotum" charset="-127"/>
              </a:rPr>
              <a:t>:</a:t>
            </a:r>
          </a:p>
          <a:p>
            <a:r>
              <a:rPr lang="en-US" sz="2400" b="1" dirty="0" smtClean="0">
                <a:ea typeface="Dotum" charset="-127"/>
                <a:cs typeface="Dotum" charset="-127"/>
              </a:rPr>
              <a:t>shortage</a:t>
            </a:r>
            <a:r>
              <a:rPr lang="en-US" sz="2400" dirty="0">
                <a:ea typeface="Dotum" charset="-127"/>
                <a:cs typeface="Dotum" charset="-127"/>
              </a:rPr>
              <a:t>: missing orders, customers dissatisfaction, loss of revenue/loyalty</a:t>
            </a:r>
          </a:p>
          <a:p>
            <a:r>
              <a:rPr lang="en-US" sz="2400" b="1" dirty="0" smtClean="0">
                <a:ea typeface="Dotum" charset="-127"/>
                <a:cs typeface="Dotum" charset="-127"/>
              </a:rPr>
              <a:t>redundancy</a:t>
            </a:r>
            <a:r>
              <a:rPr lang="en-US" sz="2400" dirty="0">
                <a:ea typeface="Dotum" charset="-127"/>
                <a:cs typeface="Dotum" charset="-127"/>
              </a:rPr>
              <a:t>: loss of shelf space, increased inventory costs, less </a:t>
            </a:r>
            <a:r>
              <a:rPr lang="en-US" sz="2400" dirty="0" smtClean="0">
                <a:ea typeface="Dotum" charset="-127"/>
                <a:cs typeface="Dotum" charset="-127"/>
              </a:rPr>
              <a:t>lean</a:t>
            </a:r>
          </a:p>
          <a:p>
            <a:endParaRPr lang="en-US" sz="2400" b="1" dirty="0">
              <a:ea typeface="Dotum" charset="-127"/>
              <a:cs typeface="Dotum" charset="-127"/>
            </a:endParaRPr>
          </a:p>
          <a:p>
            <a:r>
              <a:rPr lang="en-US" sz="2400" b="1" dirty="0" smtClean="0">
                <a:ea typeface="Dotum" charset="-127"/>
                <a:cs typeface="Dotum" charset="-127"/>
              </a:rPr>
              <a:t>Our aim</a:t>
            </a:r>
            <a:r>
              <a:rPr lang="en-US" sz="2400" dirty="0" smtClean="0">
                <a:ea typeface="Dotum" charset="-127"/>
                <a:cs typeface="Dotum" charset="-127"/>
              </a:rPr>
              <a:t>: predict the likelihood of backorder and the time necessary to readjust inventory</a:t>
            </a:r>
            <a:r>
              <a:rPr lang="en-US" sz="2400" dirty="0" smtClean="0">
                <a:effectLst/>
                <a:ea typeface="Dotum" charset="-127"/>
                <a:cs typeface="Dotum" charset="-127"/>
              </a:rPr>
              <a:t> </a:t>
            </a:r>
            <a:endParaRPr lang="en-US" sz="2400" dirty="0" smtClean="0">
              <a:ea typeface="Dotum" charset="-127"/>
              <a:cs typeface="Dotum" charset="-127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91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274877"/>
              </p:ext>
            </p:extLst>
          </p:nvPr>
        </p:nvGraphicFramePr>
        <p:xfrm>
          <a:off x="389746" y="180020"/>
          <a:ext cx="11322094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28190"/>
                <a:gridCol w="1933731"/>
                <a:gridCol w="2338466"/>
                <a:gridCol w="1319134"/>
                <a:gridCol w="1573968"/>
                <a:gridCol w="212860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Business Understanding </a:t>
                      </a:r>
                      <a:endParaRPr lang="en-US" sz="1400" b="1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/>
                        <a:t>Data Understanding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/>
                        <a:t>Data Quality &amp; Preparation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/>
                        <a:t>Modeling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/>
                        <a:t>Evaluation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/>
                        <a:t>Recommendations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6858" y="584617"/>
            <a:ext cx="10867869" cy="986150"/>
          </a:xfrm>
        </p:spPr>
        <p:txBody>
          <a:bodyPr/>
          <a:lstStyle/>
          <a:p>
            <a:r>
              <a:rPr lang="en-US" b="1" dirty="0" smtClean="0"/>
              <a:t>Data Understanding – Variables </a:t>
            </a:r>
            <a:endParaRPr lang="en-US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854538"/>
              </p:ext>
            </p:extLst>
          </p:nvPr>
        </p:nvGraphicFramePr>
        <p:xfrm>
          <a:off x="261159" y="1704537"/>
          <a:ext cx="11802254" cy="475483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107783"/>
                <a:gridCol w="4463565"/>
                <a:gridCol w="1900005"/>
                <a:gridCol w="1023865"/>
                <a:gridCol w="1307036"/>
              </a:tblGrid>
              <a:tr h="30538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Variables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Value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Action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05385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/>
                        <a:t>sku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Random ID for the product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--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Categorical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Remove</a:t>
                      </a:r>
                    </a:p>
                  </a:txBody>
                  <a:tcPr anchor="ctr"/>
                </a:tc>
              </a:tr>
              <a:tr h="40643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/>
                        <a:t>national_inv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Current inventory level for the part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-27256 to 12334404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Continuous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05385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/>
                        <a:t>lead_time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Transit time for product 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0 to 52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Continuous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86644">
                <a:tc>
                  <a:txBody>
                    <a:bodyPr/>
                    <a:lstStyle/>
                    <a:p>
                      <a:pPr algn="l"/>
                      <a:r>
                        <a:rPr lang="en-US" sz="1400" kern="1200" dirty="0" err="1" smtClean="0">
                          <a:effectLst/>
                        </a:rPr>
                        <a:t>in_transit_qty</a:t>
                      </a:r>
                      <a:r>
                        <a:rPr lang="en-US" sz="1400" kern="1200" dirty="0" smtClean="0">
                          <a:effectLst/>
                        </a:rPr>
                        <a:t> 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Amount of product in transit from source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0 to 489408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Continuous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89744">
                <a:tc>
                  <a:txBody>
                    <a:bodyPr/>
                    <a:lstStyle/>
                    <a:p>
                      <a:pPr algn="l"/>
                      <a:r>
                        <a:rPr lang="en-US" sz="1400" kern="1200" dirty="0" err="1" smtClean="0">
                          <a:effectLst/>
                        </a:rPr>
                        <a:t>min_bank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Minimum recommend amount to stock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0 to 313319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Continuous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05385">
                <a:tc>
                  <a:txBody>
                    <a:bodyPr/>
                    <a:lstStyle/>
                    <a:p>
                      <a:pPr algn="l"/>
                      <a:r>
                        <a:rPr lang="en-US" sz="1400" kern="1200" dirty="0" err="1" smtClean="0">
                          <a:effectLst/>
                        </a:rPr>
                        <a:t>potential_issue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Source issue for part identified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Yes/No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Flag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Change to 1/0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05385">
                <a:tc>
                  <a:txBody>
                    <a:bodyPr/>
                    <a:lstStyle/>
                    <a:p>
                      <a:pPr algn="l"/>
                      <a:r>
                        <a:rPr lang="en-US" sz="1400" kern="1200" dirty="0" err="1" smtClean="0">
                          <a:effectLst/>
                        </a:rPr>
                        <a:t>pieces_past_due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Parts overdue from source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0</a:t>
                      </a:r>
                      <a:r>
                        <a:rPr lang="en-US" sz="1400" baseline="0" dirty="0" smtClean="0"/>
                        <a:t> to 146496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Continuous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05385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source</a:t>
                      </a:r>
                      <a:r>
                        <a:rPr lang="en-US" sz="1400" baseline="0" dirty="0" smtClean="0"/>
                        <a:t> performance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Source performance for prior 6, 12 month period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-99 to 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Continuous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05385">
                <a:tc>
                  <a:txBody>
                    <a:bodyPr/>
                    <a:lstStyle/>
                    <a:p>
                      <a:pPr algn="l"/>
                      <a:r>
                        <a:rPr lang="en-US" sz="1400" kern="1200" dirty="0" err="1" smtClean="0">
                          <a:effectLst/>
                        </a:rPr>
                        <a:t>local_bo_qty</a:t>
                      </a:r>
                      <a:r>
                        <a:rPr lang="en-US" sz="1400" kern="1200" dirty="0" smtClean="0">
                          <a:effectLst/>
                        </a:rPr>
                        <a:t> 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Amount of stock orders overdue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0 to 12530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Continuous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053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deck_risk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oe_constraint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ppap_risk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stop_auto_buy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rev_stop</a:t>
                      </a:r>
                      <a:endParaRPr 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 risk flag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Yes/No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Flag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Change to 1/0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05385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/>
                        <a:t>forcast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Forecast sales for the next 3, 6, 9 months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0 </a:t>
                      </a:r>
                      <a:r>
                        <a:rPr lang="en-US" sz="1400" dirty="0" err="1" smtClean="0"/>
                        <a:t>tp</a:t>
                      </a:r>
                      <a:r>
                        <a:rPr lang="en-US" sz="1400" dirty="0" smtClean="0"/>
                        <a:t> 3777304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Continuous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05385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sales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Sales quantity for the prior 1,3,6,9 month time period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0 to 2146625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Continuous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0538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Went_on_backorder</a:t>
                      </a: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(Target</a:t>
                      </a:r>
                      <a:r>
                        <a:rPr lang="en-US" sz="14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value)</a:t>
                      </a:r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Product actually went on backorder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Yes/No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Flag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Change to 1/0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423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274877"/>
              </p:ext>
            </p:extLst>
          </p:nvPr>
        </p:nvGraphicFramePr>
        <p:xfrm>
          <a:off x="389746" y="180020"/>
          <a:ext cx="11322094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28190"/>
                <a:gridCol w="1933731"/>
                <a:gridCol w="2338466"/>
                <a:gridCol w="1319134"/>
                <a:gridCol w="1573968"/>
                <a:gridCol w="212860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Business Understanding </a:t>
                      </a:r>
                      <a:endParaRPr lang="en-US" sz="1400" b="1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/>
                        <a:t>Data Understanding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/>
                        <a:t>Data Quality &amp; Preparation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/>
                        <a:t>Modeling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/>
                        <a:t>Evaluation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/>
                        <a:t>Recommendations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6858" y="584617"/>
            <a:ext cx="10867869" cy="986150"/>
          </a:xfrm>
        </p:spPr>
        <p:txBody>
          <a:bodyPr/>
          <a:lstStyle/>
          <a:p>
            <a:r>
              <a:rPr lang="en-US" b="1" dirty="0" smtClean="0"/>
              <a:t>Data Understanding – Descriptive Analysis 1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7463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229464"/>
              </p:ext>
            </p:extLst>
          </p:nvPr>
        </p:nvGraphicFramePr>
        <p:xfrm>
          <a:off x="389746" y="180020"/>
          <a:ext cx="11302584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08680"/>
                <a:gridCol w="1933731"/>
                <a:gridCol w="2338466"/>
                <a:gridCol w="1319134"/>
                <a:gridCol w="1573968"/>
                <a:gridCol w="212860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Business Understanding </a:t>
                      </a:r>
                      <a:endParaRPr lang="en-US" sz="1400" b="1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/>
                        <a:t>Data Understanding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/>
                        <a:t>Data Quality &amp; Preparation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/>
                        <a:t>Modeling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/>
                        <a:t>Evaluation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/>
                        <a:t>Recommendations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7104" y="762623"/>
            <a:ext cx="10867869" cy="986150"/>
          </a:xfrm>
        </p:spPr>
        <p:txBody>
          <a:bodyPr/>
          <a:lstStyle/>
          <a:p>
            <a:r>
              <a:rPr lang="en-US" b="1" dirty="0" smtClean="0"/>
              <a:t>Data Quality &amp; Preparation 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7104" y="1478950"/>
            <a:ext cx="10867870" cy="435133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 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    Datasets severely imbalanced            Rebalance datasets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     Missing values (*NA*) in ‘</a:t>
            </a:r>
            <a:r>
              <a:rPr lang="en-US" sz="2400" dirty="0" err="1" smtClean="0"/>
              <a:t>lead_time</a:t>
            </a:r>
            <a:r>
              <a:rPr lang="en-US" sz="2400" dirty="0" smtClean="0"/>
              <a:t>’ variable           Remove *NA*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     Outliers (with the values = -99) in ‘perf_6_month_avg’ and        ‘perf_12_month_avg’ variables            Remove outliers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     Remove ‘</a:t>
            </a:r>
            <a:r>
              <a:rPr lang="en-US" sz="2400" dirty="0" err="1" smtClean="0"/>
              <a:t>sku</a:t>
            </a:r>
            <a:r>
              <a:rPr lang="en-US" sz="2400" dirty="0" smtClean="0"/>
              <a:t>’ variable, change ‘Yes/No’ values to 1/0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/>
              <a:t>     Prepare a validation set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999220" y="2128603"/>
            <a:ext cx="569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960432" y="2895600"/>
            <a:ext cx="569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891791" y="3989881"/>
            <a:ext cx="569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89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959212"/>
              </p:ext>
            </p:extLst>
          </p:nvPr>
        </p:nvGraphicFramePr>
        <p:xfrm>
          <a:off x="389746" y="180020"/>
          <a:ext cx="11302584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08680"/>
                <a:gridCol w="1933731"/>
                <a:gridCol w="2338466"/>
                <a:gridCol w="1319134"/>
                <a:gridCol w="1573968"/>
                <a:gridCol w="212860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Business Understanding </a:t>
                      </a:r>
                      <a:endParaRPr lang="en-US" sz="1400" b="1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/>
                        <a:t>Data Understanding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/>
                        <a:t>Data Quality &amp; Preparation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/>
                        <a:t>Modeling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/>
                        <a:t>Evaluation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/>
                        <a:t>Recommendations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7104" y="762623"/>
            <a:ext cx="10867869" cy="986150"/>
          </a:xfrm>
        </p:spPr>
        <p:txBody>
          <a:bodyPr/>
          <a:lstStyle/>
          <a:p>
            <a:r>
              <a:rPr lang="en-US" b="1" dirty="0" smtClean="0"/>
              <a:t>Modeling 1 – Simple Decision-Tree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8" y="3263900"/>
            <a:ext cx="5994400" cy="35941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04" y="1589999"/>
            <a:ext cx="5284276" cy="16739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31464" y="4100512"/>
            <a:ext cx="48863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b="1" dirty="0" smtClean="0"/>
              <a:t>Three most important predictors</a:t>
            </a:r>
          </a:p>
          <a:p>
            <a:pPr marL="285750" indent="-285750">
              <a:buFont typeface="Arial" charset="0"/>
              <a:buChar char="•"/>
            </a:pPr>
            <a:endParaRPr lang="en-US" sz="2000" dirty="0" smtClean="0"/>
          </a:p>
          <a:p>
            <a:pPr marL="285750" indent="-285750">
              <a:buFont typeface="Courier New" charset="0"/>
              <a:buChar char="o"/>
            </a:pPr>
            <a:r>
              <a:rPr lang="en-US" sz="2000" dirty="0" smtClean="0"/>
              <a:t>forecast </a:t>
            </a:r>
            <a:r>
              <a:rPr lang="en-US" sz="2000" dirty="0"/>
              <a:t>sales for next 3 </a:t>
            </a:r>
            <a:r>
              <a:rPr lang="en-US" sz="2000" dirty="0" smtClean="0"/>
              <a:t>months </a:t>
            </a:r>
            <a:endParaRPr lang="en-US" sz="2000" dirty="0" smtClean="0"/>
          </a:p>
          <a:p>
            <a:pPr marL="285750" indent="-285750">
              <a:buFont typeface="Courier New" charset="0"/>
              <a:buChar char="o"/>
            </a:pPr>
            <a:r>
              <a:rPr lang="en-US" sz="2000" dirty="0"/>
              <a:t>current inventory level for the part</a:t>
            </a:r>
            <a:endParaRPr lang="en-US" sz="2000" dirty="0" smtClean="0"/>
          </a:p>
          <a:p>
            <a:pPr marL="285750" indent="-285750">
              <a:buFont typeface="Courier New" charset="0"/>
              <a:buChar char="o"/>
            </a:pPr>
            <a:r>
              <a:rPr lang="en-US" sz="2000" dirty="0" smtClean="0"/>
              <a:t>source </a:t>
            </a:r>
            <a:r>
              <a:rPr lang="en-US" sz="2000" dirty="0"/>
              <a:t>performance for prior 6 months</a:t>
            </a:r>
          </a:p>
        </p:txBody>
      </p:sp>
      <p:graphicFrame>
        <p:nvGraphicFramePr>
          <p:cNvPr id="10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2303952"/>
              </p:ext>
            </p:extLst>
          </p:nvPr>
        </p:nvGraphicFramePr>
        <p:xfrm>
          <a:off x="6531464" y="1960536"/>
          <a:ext cx="430342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4475"/>
                <a:gridCol w="1434475"/>
                <a:gridCol w="1434475"/>
              </a:tblGrid>
              <a:tr h="3371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Confusion Matrix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371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37112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135550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27712</a:t>
                      </a:r>
                      <a:endParaRPr lang="en-US" dirty="0"/>
                    </a:p>
                  </a:txBody>
                  <a:tcPr/>
                </a:tc>
              </a:tr>
              <a:tr h="337112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29826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139633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737937" y="3450673"/>
            <a:ext cx="2473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(rows </a:t>
            </a:r>
            <a:r>
              <a:rPr lang="en-US" smtClean="0"/>
              <a:t>show prediction)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32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959212"/>
              </p:ext>
            </p:extLst>
          </p:nvPr>
        </p:nvGraphicFramePr>
        <p:xfrm>
          <a:off x="389746" y="180020"/>
          <a:ext cx="11302584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08680"/>
                <a:gridCol w="1933731"/>
                <a:gridCol w="2338466"/>
                <a:gridCol w="1319134"/>
                <a:gridCol w="1573968"/>
                <a:gridCol w="212860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Business Understanding </a:t>
                      </a:r>
                      <a:endParaRPr lang="en-US" sz="1400" b="1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/>
                        <a:t>Data Understanding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/>
                        <a:t>Data Quality &amp; Preparation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/>
                        <a:t>Modeling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/>
                        <a:t>Evaluation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/>
                        <a:t>Recommendations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7104" y="762623"/>
            <a:ext cx="10867869" cy="986150"/>
          </a:xfrm>
        </p:spPr>
        <p:txBody>
          <a:bodyPr/>
          <a:lstStyle/>
          <a:p>
            <a:r>
              <a:rPr lang="en-US" b="1" dirty="0" smtClean="0"/>
              <a:t>Modeling 2 – Auto Classification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11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959212"/>
              </p:ext>
            </p:extLst>
          </p:nvPr>
        </p:nvGraphicFramePr>
        <p:xfrm>
          <a:off x="389746" y="180020"/>
          <a:ext cx="11302584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08680"/>
                <a:gridCol w="1933731"/>
                <a:gridCol w="2338466"/>
                <a:gridCol w="1319134"/>
                <a:gridCol w="1573968"/>
                <a:gridCol w="212860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Business Understanding </a:t>
                      </a:r>
                      <a:endParaRPr lang="en-US" sz="1400" b="1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/>
                        <a:t>Data Understanding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/>
                        <a:t>Data Quality &amp; Preparation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/>
                        <a:t>Modeling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/>
                        <a:t>Evaluation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/>
                        <a:t>Recommendations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7104" y="762623"/>
            <a:ext cx="10867869" cy="986150"/>
          </a:xfrm>
        </p:spPr>
        <p:txBody>
          <a:bodyPr/>
          <a:lstStyle/>
          <a:p>
            <a:r>
              <a:rPr lang="en-US" b="1" dirty="0" smtClean="0"/>
              <a:t>Modeling 3 – 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12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959212"/>
              </p:ext>
            </p:extLst>
          </p:nvPr>
        </p:nvGraphicFramePr>
        <p:xfrm>
          <a:off x="389746" y="180020"/>
          <a:ext cx="11302584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08680"/>
                <a:gridCol w="1933731"/>
                <a:gridCol w="2338466"/>
                <a:gridCol w="1319134"/>
                <a:gridCol w="1573968"/>
                <a:gridCol w="212860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Business Understanding </a:t>
                      </a:r>
                      <a:endParaRPr lang="en-US" sz="1400" b="1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/>
                        <a:t>Data Understanding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/>
                        <a:t>Data Quality &amp; Preparation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/>
                        <a:t>Modeling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/>
                        <a:t>Evaluation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 smtClean="0"/>
                        <a:t>Recommendations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7104" y="762623"/>
            <a:ext cx="10867869" cy="986150"/>
          </a:xfrm>
        </p:spPr>
        <p:txBody>
          <a:bodyPr/>
          <a:lstStyle/>
          <a:p>
            <a:r>
              <a:rPr lang="en-US" b="1" dirty="0" smtClean="0"/>
              <a:t>Modeling </a:t>
            </a:r>
            <a:r>
              <a:rPr lang="en-US" b="1" dirty="0"/>
              <a:t>4</a:t>
            </a:r>
            <a:r>
              <a:rPr lang="en-US" b="1" dirty="0" smtClean="0"/>
              <a:t> – 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6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514</Words>
  <Application>Microsoft Macintosh PowerPoint</Application>
  <PresentationFormat>Widescreen</PresentationFormat>
  <Paragraphs>182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Calibri Light</vt:lpstr>
      <vt:lpstr>Courier New</vt:lpstr>
      <vt:lpstr>Dotum</vt:lpstr>
      <vt:lpstr>Arial</vt:lpstr>
      <vt:lpstr>Office Theme</vt:lpstr>
      <vt:lpstr>Predict and Optimize Product Backorders</vt:lpstr>
      <vt:lpstr>Business Understanding – Overview  </vt:lpstr>
      <vt:lpstr>Data Understanding – Variables </vt:lpstr>
      <vt:lpstr>Data Understanding – Descriptive Analysis 1 </vt:lpstr>
      <vt:lpstr>Data Quality &amp; Preparation </vt:lpstr>
      <vt:lpstr>Modeling 1 – Simple Decision-Tree</vt:lpstr>
      <vt:lpstr>Modeling 2 – Auto Classification</vt:lpstr>
      <vt:lpstr>Modeling 3 – </vt:lpstr>
      <vt:lpstr>Modeling 4 – </vt:lpstr>
      <vt:lpstr>Evaluation </vt:lpstr>
      <vt:lpstr>Recommendation 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muzi chen</dc:creator>
  <cp:lastModifiedBy>muzi chen</cp:lastModifiedBy>
  <cp:revision>36</cp:revision>
  <dcterms:created xsi:type="dcterms:W3CDTF">2018-02-07T06:15:38Z</dcterms:created>
  <dcterms:modified xsi:type="dcterms:W3CDTF">2018-02-07T20:32:54Z</dcterms:modified>
</cp:coreProperties>
</file>