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3411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408" y="-8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5840" y="1646133"/>
            <a:ext cx="1139952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1676400" y="5282989"/>
            <a:ext cx="100584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117964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231162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7391" y="535517"/>
            <a:ext cx="289179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2021" y="535517"/>
            <a:ext cx="850773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15352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03923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5036" y="2507618"/>
            <a:ext cx="1156716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915036" y="6731215"/>
            <a:ext cx="1156716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A186E-FB2A-40D9-A061-5CA5141E13A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411223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22020" y="2677584"/>
            <a:ext cx="56997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9420" y="2677584"/>
            <a:ext cx="56997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AA186E-FB2A-40D9-A061-5CA5141E13A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84253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3767" y="535519"/>
            <a:ext cx="115671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23768" y="2465706"/>
            <a:ext cx="5673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923768" y="3674110"/>
            <a:ext cx="567356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9421" y="2465706"/>
            <a:ext cx="5701507"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6789421" y="3674110"/>
            <a:ext cx="5701507"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A186E-FB2A-40D9-A061-5CA5141E13AE}"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54725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A186E-FB2A-40D9-A061-5CA5141E13AE}"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11937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A186E-FB2A-40D9-A061-5CA5141E13AE}"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37781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5701507" y="1448226"/>
            <a:ext cx="678942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83AA186E-FB2A-40D9-A061-5CA5141E13A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292088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5701507" y="1448226"/>
            <a:ext cx="6789420"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83AA186E-FB2A-40D9-A061-5CA5141E13A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a:p>
        </p:txBody>
      </p:sp>
    </p:spTree>
    <p:extLst>
      <p:ext uri="{BB962C8B-B14F-4D97-AF65-F5344CB8AC3E}">
        <p14:creationId xmlns:p14="http://schemas.microsoft.com/office/powerpoint/2010/main" val="240141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2020" y="535519"/>
            <a:ext cx="115671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22020" y="2677584"/>
            <a:ext cx="115671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2020" y="9322649"/>
            <a:ext cx="301752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83AA186E-FB2A-40D9-A061-5CA5141E13AE}" type="datetimeFigureOut">
              <a:rPr lang="en-US" smtClean="0"/>
              <a:t>6/21/2022</a:t>
            </a:fld>
            <a:endParaRPr lang="en-US"/>
          </a:p>
        </p:txBody>
      </p:sp>
      <p:sp>
        <p:nvSpPr>
          <p:cNvPr id="5" name="Footer Placeholder 4"/>
          <p:cNvSpPr>
            <a:spLocks noGrp="1"/>
          </p:cNvSpPr>
          <p:nvPr>
            <p:ph type="ftr" sz="quarter" idx="3"/>
          </p:nvPr>
        </p:nvSpPr>
        <p:spPr>
          <a:xfrm>
            <a:off x="4442460" y="9322649"/>
            <a:ext cx="452628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71660" y="9322649"/>
            <a:ext cx="301752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BE56E17E-C1E0-4C02-9786-21B02284BBE8}" type="slidenum">
              <a:rPr lang="en-US" smtClean="0"/>
              <a:t>‹#›</a:t>
            </a:fld>
            <a:endParaRPr lang="en-US"/>
          </a:p>
        </p:txBody>
      </p:sp>
    </p:spTree>
    <p:extLst>
      <p:ext uri="{BB962C8B-B14F-4D97-AF65-F5344CB8AC3E}">
        <p14:creationId xmlns:p14="http://schemas.microsoft.com/office/powerpoint/2010/main" val="18588130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ublic.tableau.com/app/profile/cuong.le5903/viz/CutomerChurnAnalysis/CustomersChurnAnalysis" TargetMode="External"/><Relationship Id="rId3" Type="http://schemas.openxmlformats.org/officeDocument/2006/relationships/hyperlink" Target="mailto:phuonguk@viettel.com.vn" TargetMode="External"/><Relationship Id="rId7" Type="http://schemas.openxmlformats.org/officeDocument/2006/relationships/image" Target="../media/image4.png"/><Relationship Id="rId2" Type="http://schemas.openxmlformats.org/officeDocument/2006/relationships/hyperlink" Target="mailto:cuonglp1713@gmail.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DC33-C2A1-41E9-87D4-90258B242915}"/>
              </a:ext>
            </a:extLst>
          </p:cNvPr>
          <p:cNvSpPr>
            <a:spLocks noGrp="1"/>
          </p:cNvSpPr>
          <p:nvPr>
            <p:ph type="ctrTitle"/>
          </p:nvPr>
        </p:nvSpPr>
        <p:spPr>
          <a:xfrm>
            <a:off x="1684142" y="182796"/>
            <a:ext cx="11546976" cy="1129392"/>
          </a:xfrm>
        </p:spPr>
        <p:txBody>
          <a:bodyPr>
            <a:normAutofit/>
          </a:bodyPr>
          <a:lstStyle/>
          <a:p>
            <a:r>
              <a:rPr lang="en-US" sz="2900">
                <a:latin typeface="Times New Roman" panose="02020603050405020304" pitchFamily="18" charset="0"/>
                <a:ea typeface="Tahoma" panose="020B0604030504040204" pitchFamily="34" charset="0"/>
                <a:cs typeface="Times New Roman" panose="02020603050405020304" pitchFamily="18" charset="0"/>
              </a:rPr>
              <a:t>Phân tích và dự đoán khả năng rời bỏ dịch vụ của người dùng vào tháng tới</a:t>
            </a:r>
            <a:br>
              <a:rPr lang="en-US" sz="2400" dirty="0">
                <a:latin typeface="Times New Roman" panose="02020603050405020304" pitchFamily="18" charset="0"/>
                <a:ea typeface="Tahoma" panose="020B0604030504040204" pitchFamily="34" charset="0"/>
                <a:cs typeface="Times New Roman" panose="02020603050405020304" pitchFamily="18" charset="0"/>
              </a:rPr>
            </a:br>
            <a:r>
              <a:rPr lang="en-US" sz="2000">
                <a:latin typeface="Times New Roman" panose="02020603050405020304" pitchFamily="18" charset="0"/>
                <a:ea typeface="Tahoma" panose="020B0604030504040204" pitchFamily="34" charset="0"/>
                <a:cs typeface="Times New Roman" panose="02020603050405020304" pitchFamily="18" charset="0"/>
              </a:rPr>
              <a:t>Lê Phước Cường – </a:t>
            </a:r>
            <a:r>
              <a:rPr lang="en-US" sz="2000">
                <a:latin typeface="Times New Roman" panose="02020603050405020304" pitchFamily="18" charset="0"/>
                <a:ea typeface="Tahoma" panose="020B0604030504040204" pitchFamily="34" charset="0"/>
                <a:cs typeface="Times New Roman" panose="02020603050405020304" pitchFamily="18" charset="0"/>
                <a:hlinkClick r:id="rId2"/>
              </a:rPr>
              <a:t>cuonglp1713@gmail.com</a:t>
            </a:r>
            <a:br>
              <a:rPr lang="en-US" sz="2000">
                <a:latin typeface="Times New Roman" panose="02020603050405020304" pitchFamily="18" charset="0"/>
                <a:ea typeface="Tahoma" panose="020B0604030504040204" pitchFamily="34" charset="0"/>
                <a:cs typeface="Times New Roman" panose="02020603050405020304" pitchFamily="18" charset="0"/>
              </a:rPr>
            </a:br>
            <a:r>
              <a:rPr lang="en-US" sz="2000">
                <a:latin typeface="Times New Roman" panose="02020603050405020304" pitchFamily="18" charset="0"/>
                <a:ea typeface="Tahoma" panose="020B0604030504040204" pitchFamily="34" charset="0"/>
                <a:cs typeface="Times New Roman" panose="02020603050405020304" pitchFamily="18" charset="0"/>
              </a:rPr>
              <a:t>Mentor: Ứng Kim Phượng  - </a:t>
            </a:r>
            <a:r>
              <a:rPr lang="en-US" sz="2000" b="0" i="0">
                <a:solidFill>
                  <a:srgbClr val="000000"/>
                </a:solidFill>
                <a:effectLst/>
                <a:latin typeface="Times New Roman" panose="02020603050405020304" pitchFamily="18" charset="0"/>
                <a:cs typeface="Times New Roman" panose="02020603050405020304" pitchFamily="18" charset="0"/>
                <a:hlinkClick r:id="rId3"/>
              </a:rPr>
              <a:t>phuonguk@viettel.com.vn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905223F-EFA8-47AF-B66E-65AA925521D5}"/>
              </a:ext>
            </a:extLst>
          </p:cNvPr>
          <p:cNvSpPr/>
          <p:nvPr/>
        </p:nvSpPr>
        <p:spPr>
          <a:xfrm>
            <a:off x="314325" y="1479608"/>
            <a:ext cx="1278255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EA04F8AC-F518-433A-8EFB-9E0DC61B1A82}"/>
              </a:ext>
            </a:extLst>
          </p:cNvPr>
          <p:cNvSpPr/>
          <p:nvPr/>
        </p:nvSpPr>
        <p:spPr>
          <a:xfrm>
            <a:off x="320038" y="1743074"/>
            <a:ext cx="4048125"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Times New Roman" panose="02020603050405020304" pitchFamily="18" charset="0"/>
                <a:cs typeface="Times New Roman" panose="02020603050405020304" pitchFamily="18" charset="0"/>
              </a:rPr>
              <a:t>Động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lực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Tổng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quan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1134E95-2259-4843-ACBA-8FF3B40CE1F3}"/>
              </a:ext>
            </a:extLst>
          </p:cNvPr>
          <p:cNvSpPr/>
          <p:nvPr/>
        </p:nvSpPr>
        <p:spPr>
          <a:xfrm>
            <a:off x="4593907" y="7880474"/>
            <a:ext cx="4227194"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Hướng tiếp cận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E8AB0BF-2B77-4526-945F-9204136E581E}"/>
              </a:ext>
            </a:extLst>
          </p:cNvPr>
          <p:cNvSpPr/>
          <p:nvPr/>
        </p:nvSpPr>
        <p:spPr>
          <a:xfrm>
            <a:off x="9039231" y="1743073"/>
            <a:ext cx="4053838" cy="36305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quả và thảo luận</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CFFEB39-91DE-4EBE-9588-FFF02ACD9A85}"/>
              </a:ext>
            </a:extLst>
          </p:cNvPr>
          <p:cNvSpPr/>
          <p:nvPr/>
        </p:nvSpPr>
        <p:spPr>
          <a:xfrm>
            <a:off x="314325" y="2106124"/>
            <a:ext cx="4053838" cy="3254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65B0177-814E-4010-8BFA-8A607E91FA32}"/>
              </a:ext>
            </a:extLst>
          </p:cNvPr>
          <p:cNvSpPr/>
          <p:nvPr/>
        </p:nvSpPr>
        <p:spPr>
          <a:xfrm>
            <a:off x="314324" y="5501937"/>
            <a:ext cx="4053838"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B291F5E-ADE1-4FC2-9C46-519EE2816626}"/>
              </a:ext>
            </a:extLst>
          </p:cNvPr>
          <p:cNvSpPr/>
          <p:nvPr/>
        </p:nvSpPr>
        <p:spPr>
          <a:xfrm>
            <a:off x="314325" y="5857964"/>
            <a:ext cx="4047164" cy="39779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12B7112-FEC8-44F0-9DB0-163826BC62B4}"/>
              </a:ext>
            </a:extLst>
          </p:cNvPr>
          <p:cNvSpPr/>
          <p:nvPr/>
        </p:nvSpPr>
        <p:spPr>
          <a:xfrm>
            <a:off x="4595812" y="8247930"/>
            <a:ext cx="4219575" cy="1581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6D17AE2E-D0C3-4C77-95B7-4F3D40D30274}"/>
              </a:ext>
            </a:extLst>
          </p:cNvPr>
          <p:cNvSpPr/>
          <p:nvPr/>
        </p:nvSpPr>
        <p:spPr>
          <a:xfrm>
            <a:off x="9039230" y="2094694"/>
            <a:ext cx="4053838" cy="6280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C3E07AF-7FF3-4F7A-925B-CDACD601EE56}"/>
              </a:ext>
            </a:extLst>
          </p:cNvPr>
          <p:cNvSpPr/>
          <p:nvPr/>
        </p:nvSpPr>
        <p:spPr>
          <a:xfrm>
            <a:off x="9045904" y="8446124"/>
            <a:ext cx="4049064"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Future work</a:t>
            </a:r>
          </a:p>
        </p:txBody>
      </p:sp>
      <p:sp>
        <p:nvSpPr>
          <p:cNvPr id="28" name="Rectangle 27">
            <a:extLst>
              <a:ext uri="{FF2B5EF4-FFF2-40B4-BE49-F238E27FC236}">
                <a16:creationId xmlns:a16="http://schemas.microsoft.com/office/drawing/2014/main" id="{2D1AA4EE-CA00-4E1A-89F5-80FF15186234}"/>
              </a:ext>
            </a:extLst>
          </p:cNvPr>
          <p:cNvSpPr/>
          <p:nvPr/>
        </p:nvSpPr>
        <p:spPr>
          <a:xfrm>
            <a:off x="9045904" y="8798270"/>
            <a:ext cx="4047164" cy="1037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CFDB058-0443-45A7-9459-A34FEEC9C525}"/>
              </a:ext>
            </a:extLst>
          </p:cNvPr>
          <p:cNvSpPr txBox="1"/>
          <p:nvPr/>
        </p:nvSpPr>
        <p:spPr>
          <a:xfrm rot="10800000" flipV="1">
            <a:off x="9217727" y="3627655"/>
            <a:ext cx="3696844" cy="246221"/>
          </a:xfrm>
          <a:prstGeom prst="rect">
            <a:avLst/>
          </a:prstGeom>
          <a:noFill/>
        </p:spPr>
        <p:txBody>
          <a:bodyPr wrap="square" rtlCol="0">
            <a:spAutoFit/>
          </a:bodyPr>
          <a:lstStyle/>
          <a:p>
            <a:pPr algn="ctr"/>
            <a:r>
              <a:rPr lang="en-US" sz="1000" i="1" dirty="0" err="1">
                <a:latin typeface="Times New Roman" panose="02020603050405020304" pitchFamily="18" charset="0"/>
                <a:cs typeface="Times New Roman" panose="02020603050405020304" pitchFamily="18" charset="0"/>
              </a:rPr>
              <a:t>Bảng</a:t>
            </a:r>
            <a:r>
              <a:rPr lang="en-US" sz="1000" i="1" dirty="0">
                <a:latin typeface="Times New Roman" panose="02020603050405020304" pitchFamily="18" charset="0"/>
                <a:cs typeface="Times New Roman" panose="02020603050405020304" pitchFamily="18" charset="0"/>
              </a:rPr>
              <a:t> 2: </a:t>
            </a:r>
            <a:r>
              <a:rPr lang="en-US" sz="1000" i="1" dirty="0" err="1">
                <a:latin typeface="Times New Roman" panose="02020603050405020304" pitchFamily="18" charset="0"/>
                <a:cs typeface="Times New Roman" panose="02020603050405020304" pitchFamily="18" charset="0"/>
              </a:rPr>
              <a:t>Kết</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quả</a:t>
            </a:r>
            <a:r>
              <a:rPr lang="en-US" sz="1000" i="1" dirty="0">
                <a:latin typeface="Times New Roman" panose="02020603050405020304" pitchFamily="18" charset="0"/>
                <a:cs typeface="Times New Roman" panose="02020603050405020304" pitchFamily="18" charset="0"/>
              </a:rPr>
              <a:t> </a:t>
            </a:r>
            <a:r>
              <a:rPr lang="en-US" sz="1000" i="1" err="1">
                <a:latin typeface="Times New Roman" panose="02020603050405020304" pitchFamily="18" charset="0"/>
                <a:cs typeface="Times New Roman" panose="02020603050405020304" pitchFamily="18" charset="0"/>
              </a:rPr>
              <a:t>mô</a:t>
            </a:r>
            <a:r>
              <a:rPr lang="en-US" sz="1000" i="1">
                <a:latin typeface="Times New Roman" panose="02020603050405020304" pitchFamily="18" charset="0"/>
                <a:cs typeface="Times New Roman" panose="02020603050405020304" pitchFamily="18" charset="0"/>
              </a:rPr>
              <a:t> hình chính LightGBM </a:t>
            </a:r>
            <a:r>
              <a:rPr lang="en-US" sz="1000" i="1" dirty="0" err="1">
                <a:latin typeface="Times New Roman" panose="02020603050405020304" pitchFamily="18" charset="0"/>
                <a:cs typeface="Times New Roman" panose="02020603050405020304" pitchFamily="18" charset="0"/>
              </a:rPr>
              <a:t>trên</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tập</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dữ</a:t>
            </a:r>
            <a:r>
              <a:rPr lang="en-US" sz="1000" i="1" dirty="0">
                <a:latin typeface="Times New Roman" panose="02020603050405020304" pitchFamily="18" charset="0"/>
                <a:cs typeface="Times New Roman" panose="02020603050405020304" pitchFamily="18" charset="0"/>
              </a:rPr>
              <a:t> </a:t>
            </a:r>
            <a:r>
              <a:rPr lang="en-US" sz="1000" i="1" err="1">
                <a:latin typeface="Times New Roman" panose="02020603050405020304" pitchFamily="18" charset="0"/>
                <a:cs typeface="Times New Roman" panose="02020603050405020304" pitchFamily="18" charset="0"/>
              </a:rPr>
              <a:t>liệu</a:t>
            </a:r>
            <a:r>
              <a:rPr lang="en-US" sz="1000" i="1">
                <a:latin typeface="Times New Roman" panose="02020603050405020304" pitchFamily="18" charset="0"/>
                <a:cs typeface="Times New Roman" panose="02020603050405020304" pitchFamily="18" charset="0"/>
              </a:rPr>
              <a:t> kiểm tra</a:t>
            </a:r>
            <a:endParaRPr lang="en-US" sz="1000" i="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B99BDA5-F089-4E34-86CF-93FBF6E77CDC}"/>
              </a:ext>
            </a:extLst>
          </p:cNvPr>
          <p:cNvSpPr txBox="1"/>
          <p:nvPr/>
        </p:nvSpPr>
        <p:spPr>
          <a:xfrm>
            <a:off x="9147310" y="8872743"/>
            <a:ext cx="3898180" cy="892552"/>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Giải quyết bài toán mang tính thực tiễn hơn với dữ liệu phức tạp, nhiều trường dữ liệu hơn: trường địa lý, trường thời gian, lý do rời bỏ dịch vụ,… Sử dụng các phương pháp xử lý mất cân bằng dữ liệu phức tạp hơn.</a:t>
            </a:r>
            <a:endParaRPr lang="en-US" sz="13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69AA9D1-3D9E-4E41-AB51-39AD46A1F1F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4325" y="342700"/>
            <a:ext cx="1369817" cy="968459"/>
          </a:xfrm>
          <a:prstGeom prst="rect">
            <a:avLst/>
          </a:prstGeom>
        </p:spPr>
      </p:pic>
      <p:sp>
        <p:nvSpPr>
          <p:cNvPr id="4" name="TextBox 3">
            <a:extLst>
              <a:ext uri="{FF2B5EF4-FFF2-40B4-BE49-F238E27FC236}">
                <a16:creationId xmlns:a16="http://schemas.microsoft.com/office/drawing/2014/main" id="{4A4302F8-CC33-4569-9D6D-4DA262CB6245}"/>
              </a:ext>
            </a:extLst>
          </p:cNvPr>
          <p:cNvSpPr txBox="1"/>
          <p:nvPr/>
        </p:nvSpPr>
        <p:spPr>
          <a:xfrm>
            <a:off x="314324" y="2102364"/>
            <a:ext cx="4044308" cy="1292662"/>
          </a:xfrm>
          <a:prstGeom prst="rect">
            <a:avLst/>
          </a:prstGeom>
          <a:noFill/>
        </p:spPr>
        <p:txBody>
          <a:bodyPr wrap="square" rtlCol="0">
            <a:spAutoFit/>
          </a:bodyPr>
          <a:lstStyle/>
          <a:p>
            <a:pPr algn="just"/>
            <a:r>
              <a:rPr lang="en-US" sz="1300">
                <a:solidFill>
                  <a:srgbClr val="000000"/>
                </a:solidFill>
                <a:latin typeface="Times New Roman" panose="02020603050405020304" pitchFamily="18" charset="0"/>
                <a:cs typeface="Times New Roman" panose="02020603050405020304" pitchFamily="18" charset="0"/>
              </a:rPr>
              <a:t>Hiện nay, việc phân tích lý do vì sao khách hàng rời bỏ dịch vụ đang là bài toán cần thiết cho những tập đoàn/công ty cung cấp dịch vụ</a:t>
            </a:r>
            <a:r>
              <a:rPr lang="vi-VN" sz="1300" b="0" i="0">
                <a:solidFill>
                  <a:srgbClr val="000000"/>
                </a:solidFill>
                <a:effectLst/>
                <a:latin typeface="Times New Roman" panose="02020603050405020304" pitchFamily="18" charset="0"/>
                <a:cs typeface="Times New Roman" panose="02020603050405020304" pitchFamily="18" charset="0"/>
              </a:rPr>
              <a:t>.</a:t>
            </a:r>
            <a:r>
              <a:rPr lang="en-US" sz="1300">
                <a:solidFill>
                  <a:srgbClr val="000000"/>
                </a:solidFill>
                <a:latin typeface="Times New Roman" panose="02020603050405020304" pitchFamily="18"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rPr>
              <a:t>Nghiên cứu này được triển khai với mong muốn sẽ được đông đảo mọi người quan tâm và có khả năng áp dụng được vào thực tế và giải quyết bài toán khách hàng rời bỏ dịch vụ được đặt ra.</a:t>
            </a:r>
            <a:endParaRPr lang="en-US" sz="1300" b="0" i="0" dirty="0">
              <a:solidFill>
                <a:srgbClr val="000000"/>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C255D65-AF61-4F39-ADC7-453FD7601EBD}"/>
              </a:ext>
            </a:extLst>
          </p:cNvPr>
          <p:cNvSpPr txBox="1"/>
          <p:nvPr/>
        </p:nvSpPr>
        <p:spPr>
          <a:xfrm>
            <a:off x="329111" y="3429669"/>
            <a:ext cx="4053838" cy="2092881"/>
          </a:xfrm>
          <a:prstGeom prst="rect">
            <a:avLst/>
          </a:prstGeom>
          <a:noFill/>
        </p:spPr>
        <p:txBody>
          <a:bodyPr wrap="square" rtlCol="0">
            <a:spAutoFit/>
          </a:bodyPr>
          <a:lstStyle/>
          <a:p>
            <a:pPr algn="just"/>
            <a:r>
              <a:rPr lang="vi-VN" sz="1300">
                <a:effectLst/>
                <a:latin typeface="+mj-lt"/>
                <a:ea typeface="Calibri" panose="020F0502020204030204" pitchFamily="34" charset="0"/>
                <a:cs typeface="Times New Roman" panose="02020603050405020304" pitchFamily="18" charset="0"/>
              </a:rPr>
              <a:t>Nghiên cứu này tập trung phân tích dữ liệu khách hàng để đưa ra được lý do/giải pháp cho câu hỏi vì sao khách hàng lại rời bỏ dịch vụ</a:t>
            </a:r>
            <a:r>
              <a:rPr lang="en-US" sz="1300">
                <a:effectLst/>
                <a:latin typeface="+mj-lt"/>
                <a:ea typeface="Calibri" panose="020F0502020204030204" pitchFamily="34"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cs typeface="Times New Roman" panose="02020603050405020304" pitchFamily="18" charset="0"/>
              </a:rPr>
              <a:t>của công ty/tập đoàn</a:t>
            </a:r>
            <a:r>
              <a:rPr lang="vi-VN" sz="1300">
                <a:effectLst/>
                <a:latin typeface="+mj-lt"/>
                <a:ea typeface="Calibri" panose="020F0502020204030204" pitchFamily="34" charset="0"/>
                <a:cs typeface="Times New Roman" panose="02020603050405020304" pitchFamily="18" charset="0"/>
              </a:rPr>
              <a:t>, cùng với đó xây dựng mô hình dự đoán khách hàng nào sẽ rời bỏ dịch vụ vào tháng tới. Kết quả của nghiên cứu đã cho thấy được một số lý do quan trọng khiến khách hàng rời bỏ dịch vụ và huấn luyện được mô hình LGBM-Classifier</a:t>
            </a:r>
            <a:r>
              <a:rPr lang="en-US" sz="1300">
                <a:effectLst/>
                <a:latin typeface="+mj-lt"/>
                <a:ea typeface="Calibri" panose="020F0502020204030204" pitchFamily="34"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cs typeface="Times New Roman" panose="02020603050405020304" pitchFamily="18" charset="0"/>
              </a:rPr>
              <a:t>đạt hiệu năng cao nhất</a:t>
            </a:r>
            <a:r>
              <a:rPr lang="vi-VN" sz="1300">
                <a:effectLst/>
                <a:latin typeface="Times New Roman" panose="02020603050405020304" pitchFamily="18" charset="0"/>
                <a:ea typeface="Calibri" panose="020F0502020204030204" pitchFamily="34" charset="0"/>
                <a:cs typeface="Times New Roman" panose="02020603050405020304" pitchFamily="18" charset="0"/>
              </a:rPr>
              <a:t> với 82.</a:t>
            </a:r>
            <a:r>
              <a:rPr lang="en-US" sz="1300">
                <a:effectLst/>
                <a:latin typeface="Times New Roman" panose="02020603050405020304" pitchFamily="18" charset="0"/>
                <a:ea typeface="Calibri" panose="020F0502020204030204" pitchFamily="34" charset="0"/>
                <a:cs typeface="Times New Roman" panose="02020603050405020304" pitchFamily="18" charset="0"/>
              </a:rPr>
              <a:t>09</a:t>
            </a:r>
            <a:r>
              <a:rPr lang="vi-VN"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a:latin typeface="Times New Roman" panose="02020603050405020304" pitchFamily="18" charset="0"/>
                <a:ea typeface="Calibri" panose="020F0502020204030204" pitchFamily="34" charset="0"/>
                <a:cs typeface="Times New Roman" panose="02020603050405020304" pitchFamily="18" charset="0"/>
              </a:rPr>
              <a:t>R</a:t>
            </a:r>
            <a:r>
              <a:rPr lang="vi-VN" sz="1300">
                <a:effectLst/>
                <a:latin typeface="Times New Roman" panose="02020603050405020304" pitchFamily="18" charset="0"/>
                <a:ea typeface="Calibri" panose="020F0502020204030204" pitchFamily="34" charset="0"/>
                <a:cs typeface="Times New Roman" panose="02020603050405020304" pitchFamily="18" charset="0"/>
              </a:rPr>
              <a:t>ecall, 5</a:t>
            </a:r>
            <a:r>
              <a:rPr lang="en-US" sz="1300">
                <a:effectLst/>
                <a:latin typeface="Times New Roman" panose="02020603050405020304" pitchFamily="18" charset="0"/>
                <a:ea typeface="Calibri" panose="020F0502020204030204" pitchFamily="34" charset="0"/>
                <a:cs typeface="Times New Roman" panose="02020603050405020304" pitchFamily="18" charset="0"/>
              </a:rPr>
              <a:t>4</a:t>
            </a:r>
            <a:r>
              <a:rPr lang="vi-VN" sz="1300">
                <a:effectLst/>
                <a:latin typeface="Times New Roman" panose="02020603050405020304" pitchFamily="18" charset="0"/>
                <a:ea typeface="Calibri" panose="020F0502020204030204" pitchFamily="34" charset="0"/>
                <a:cs typeface="Times New Roman" panose="02020603050405020304" pitchFamily="18" charset="0"/>
              </a:rPr>
              <a:t>.</a:t>
            </a:r>
            <a:r>
              <a:rPr lang="en-US" sz="1300">
                <a:effectLst/>
                <a:latin typeface="Times New Roman" panose="02020603050405020304" pitchFamily="18" charset="0"/>
                <a:ea typeface="Calibri" panose="020F0502020204030204" pitchFamily="34" charset="0"/>
                <a:cs typeface="Times New Roman" panose="02020603050405020304" pitchFamily="18" charset="0"/>
              </a:rPr>
              <a:t>63</a:t>
            </a:r>
            <a:r>
              <a:rPr lang="vi-VN" sz="1300">
                <a:effectLst/>
                <a:latin typeface="+mj-lt"/>
                <a:ea typeface="Calibri" panose="020F0502020204030204" pitchFamily="34" charset="0"/>
                <a:cs typeface="Times New Roman" panose="02020603050405020304" pitchFamily="18" charset="0"/>
              </a:rPr>
              <a:t>% </a:t>
            </a:r>
            <a:r>
              <a:rPr lang="en-US" sz="1300">
                <a:latin typeface="Times New Roman" panose="02020603050405020304" pitchFamily="18" charset="0"/>
                <a:ea typeface="Calibri" panose="020F0502020204030204" pitchFamily="34" charset="0"/>
                <a:cs typeface="Times New Roman" panose="02020603050405020304" pitchFamily="18" charset="0"/>
              </a:rPr>
              <a:t>P</a:t>
            </a:r>
            <a:r>
              <a:rPr lang="vi-VN" sz="1300">
                <a:effectLst/>
                <a:latin typeface="+mj-lt"/>
                <a:ea typeface="Calibri" panose="020F0502020204030204" pitchFamily="34" charset="0"/>
                <a:cs typeface="Times New Roman" panose="02020603050405020304" pitchFamily="18" charset="0"/>
              </a:rPr>
              <a:t>recision đối với dữ liệu chưa từng thấy.</a:t>
            </a:r>
            <a:endParaRPr lang="en-US" sz="1300">
              <a:effectLst/>
              <a:latin typeface="+mj-lt"/>
              <a:ea typeface="Calibri" panose="020F0502020204030204" pitchFamily="34" charset="0"/>
              <a:cs typeface="Times New Roman" panose="02020603050405020304" pitchFamily="18" charset="0"/>
            </a:endParaRPr>
          </a:p>
          <a:p>
            <a:pPr algn="just"/>
            <a:endParaRPr lang="en-US" sz="1300" dirty="0">
              <a:latin typeface="+mj-lt"/>
              <a:cs typeface="Times New Roman" panose="02020603050405020304" pitchFamily="18" charset="0"/>
            </a:endParaRPr>
          </a:p>
        </p:txBody>
      </p:sp>
      <p:sp>
        <p:nvSpPr>
          <p:cNvPr id="30" name="TextBox 29">
            <a:extLst>
              <a:ext uri="{FF2B5EF4-FFF2-40B4-BE49-F238E27FC236}">
                <a16:creationId xmlns:a16="http://schemas.microsoft.com/office/drawing/2014/main" id="{5BDA9C72-D699-4BCD-B4EB-64F0EEB9A5E1}"/>
              </a:ext>
            </a:extLst>
          </p:cNvPr>
          <p:cNvSpPr txBox="1"/>
          <p:nvPr/>
        </p:nvSpPr>
        <p:spPr>
          <a:xfrm>
            <a:off x="319091" y="5853428"/>
            <a:ext cx="4049071"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r>
              <a:rPr lang="en-US" sz="1300">
                <a:solidFill>
                  <a:schemeClr val="tx1"/>
                </a:solidFill>
                <a:latin typeface="Times New Roman" panose="02020603050405020304" pitchFamily="18" charset="0"/>
                <a:cs typeface="Times New Roman" panose="02020603050405020304" pitchFamily="18" charset="0"/>
              </a:rPr>
              <a:t>: </a:t>
            </a:r>
            <a:r>
              <a:rPr lang="en-US" sz="1300">
                <a:effectLst/>
                <a:latin typeface="Times New Roman" panose="02020603050405020304" pitchFamily="18" charset="0"/>
                <a:ea typeface="Calibri" panose="020F0502020204030204" pitchFamily="34" charset="0"/>
              </a:rPr>
              <a:t>Dữ liệu được sử dụng cho bài toán này là dữ liệu thu thập được trong 1 tháng của công ty viễn thông nước ngoài gồm dữ liệu lịch sử của 7043 khách hàng với 21 trường được chia làm 2 tập huấn luyện và kiểm tra với tỉ lệ 80-20.</a:t>
            </a:r>
            <a:endParaRPr lang="en-US" sz="13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300" dirty="0" err="1">
                <a:solidFill>
                  <a:schemeClr val="tx1"/>
                </a:solidFill>
                <a:latin typeface="Times New Roman" panose="02020603050405020304" pitchFamily="18" charset="0"/>
                <a:cs typeface="Times New Roman" panose="02020603050405020304" pitchFamily="18" charset="0"/>
              </a:rPr>
              <a:t>Tiền</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xử</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lý</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r>
              <a:rPr lang="en-US" sz="1300" dirty="0">
                <a:solidFill>
                  <a:schemeClr val="tx1"/>
                </a:solidFill>
                <a:latin typeface="Times New Roman" panose="02020603050405020304" pitchFamily="18" charset="0"/>
                <a:cs typeface="Times New Roman" panose="02020603050405020304" pitchFamily="18" charset="0"/>
              </a:rPr>
              <a:t> text:</a:t>
            </a:r>
          </a:p>
          <a:p>
            <a:pPr marL="628650" lvl="1" indent="-171450" algn="just">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Thực hiện one-hot encoding</a:t>
            </a:r>
          </a:p>
          <a:p>
            <a:pPr marL="628650" lvl="1" indent="-171450" algn="just">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Loại bỏ một số trường dữ liệu không quan trọng và có độ tương quan tuyệt đối với các trường dữ liệu khác</a:t>
            </a:r>
          </a:p>
          <a:p>
            <a:pPr marL="628650" lvl="1" indent="-171450" algn="just">
              <a:buFont typeface="Arial" panose="020B0604020202020204" pitchFamily="34" charset="0"/>
              <a:buChar char="•"/>
            </a:pPr>
            <a:r>
              <a:rPr lang="en-US" sz="1300">
                <a:solidFill>
                  <a:schemeClr val="tx1"/>
                </a:solidFill>
                <a:latin typeface="Times New Roman" panose="02020603050405020304" pitchFamily="18" charset="0"/>
                <a:cs typeface="Times New Roman" panose="02020603050405020304" pitchFamily="18" charset="0"/>
              </a:rPr>
              <a:t>Chuẩn </a:t>
            </a:r>
            <a:r>
              <a:rPr lang="en-US" sz="1300" err="1">
                <a:solidFill>
                  <a:schemeClr val="tx1"/>
                </a:solidFill>
                <a:latin typeface="Times New Roman" panose="02020603050405020304" pitchFamily="18" charset="0"/>
                <a:cs typeface="Times New Roman" panose="02020603050405020304" pitchFamily="18" charset="0"/>
              </a:rPr>
              <a:t>hóa</a:t>
            </a:r>
            <a:r>
              <a:rPr lang="en-US" sz="1300">
                <a:solidFill>
                  <a:schemeClr val="tx1"/>
                </a:solidFill>
                <a:latin typeface="Times New Roman" panose="02020603050405020304" pitchFamily="18" charset="0"/>
                <a:cs typeface="Times New Roman" panose="02020603050405020304" pitchFamily="18" charset="0"/>
              </a:rPr>
              <a:t> giá trị dữ liệu về khoảng [0;1]</a:t>
            </a:r>
            <a:endParaRPr lang="en-US" sz="1300" dirty="0">
              <a:solidFill>
                <a:schemeClr val="tx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A651C12-3887-4096-BACA-B1A700AE7EBC}"/>
              </a:ext>
            </a:extLst>
          </p:cNvPr>
          <p:cNvSpPr txBox="1"/>
          <p:nvPr/>
        </p:nvSpPr>
        <p:spPr>
          <a:xfrm>
            <a:off x="416379" y="8315326"/>
            <a:ext cx="1739310" cy="1281966"/>
          </a:xfrm>
          <a:prstGeom prst="rect">
            <a:avLst/>
          </a:prstGeom>
          <a:noFill/>
        </p:spPr>
        <p:txBody>
          <a:bodyPr wrap="square" rtlCol="0">
            <a:spAutoFit/>
          </a:bodyPr>
          <a:lstStyle/>
          <a:p>
            <a:endParaRPr lang="en-US" dirty="0"/>
          </a:p>
        </p:txBody>
      </p:sp>
      <p:graphicFrame>
        <p:nvGraphicFramePr>
          <p:cNvPr id="36" name="Table 36">
            <a:extLst>
              <a:ext uri="{FF2B5EF4-FFF2-40B4-BE49-F238E27FC236}">
                <a16:creationId xmlns:a16="http://schemas.microsoft.com/office/drawing/2014/main" id="{010DA667-F4D3-4C04-B549-68B0007326A6}"/>
              </a:ext>
            </a:extLst>
          </p:cNvPr>
          <p:cNvGraphicFramePr>
            <a:graphicFrameLocks noGrp="1"/>
          </p:cNvGraphicFramePr>
          <p:nvPr>
            <p:extLst>
              <p:ext uri="{D42A27DB-BD31-4B8C-83A1-F6EECF244321}">
                <p14:modId xmlns:p14="http://schemas.microsoft.com/office/powerpoint/2010/main" val="3717699364"/>
              </p:ext>
            </p:extLst>
          </p:nvPr>
        </p:nvGraphicFramePr>
        <p:xfrm>
          <a:off x="365710" y="8164728"/>
          <a:ext cx="3942129" cy="1305594"/>
        </p:xfrm>
        <a:graphic>
          <a:graphicData uri="http://schemas.openxmlformats.org/drawingml/2006/table">
            <a:tbl>
              <a:tblPr firstRow="1" bandRow="1">
                <a:tableStyleId>{8A107856-5554-42FB-B03E-39F5DBC370BA}</a:tableStyleId>
              </a:tblPr>
              <a:tblGrid>
                <a:gridCol w="1314043">
                  <a:extLst>
                    <a:ext uri="{9D8B030D-6E8A-4147-A177-3AD203B41FA5}">
                      <a16:colId xmlns:a16="http://schemas.microsoft.com/office/drawing/2014/main" val="2947087279"/>
                    </a:ext>
                  </a:extLst>
                </a:gridCol>
                <a:gridCol w="1314043">
                  <a:extLst>
                    <a:ext uri="{9D8B030D-6E8A-4147-A177-3AD203B41FA5}">
                      <a16:colId xmlns:a16="http://schemas.microsoft.com/office/drawing/2014/main" val="1479750384"/>
                    </a:ext>
                  </a:extLst>
                </a:gridCol>
                <a:gridCol w="1314043">
                  <a:extLst>
                    <a:ext uri="{9D8B030D-6E8A-4147-A177-3AD203B41FA5}">
                      <a16:colId xmlns:a16="http://schemas.microsoft.com/office/drawing/2014/main" val="1453151517"/>
                    </a:ext>
                  </a:extLst>
                </a:gridCol>
              </a:tblGrid>
              <a:tr h="298552">
                <a:tc>
                  <a:txBody>
                    <a:bodyPr/>
                    <a:lstStyle/>
                    <a:p>
                      <a:pPr algn="ctr"/>
                      <a:endParaRPr lang="en-US" sz="95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50" dirty="0" err="1">
                          <a:latin typeface="Times New Roman" panose="02020603050405020304" pitchFamily="18" charset="0"/>
                          <a:cs typeface="Times New Roman" panose="02020603050405020304" pitchFamily="18" charset="0"/>
                        </a:rPr>
                        <a:t>Tập</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huấn</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luyện</a:t>
                      </a:r>
                      <a:endParaRPr lang="en-US" sz="95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50" dirty="0" err="1">
                          <a:latin typeface="Times New Roman" panose="02020603050405020304" pitchFamily="18" charset="0"/>
                          <a:cs typeface="Times New Roman" panose="02020603050405020304" pitchFamily="18" charset="0"/>
                        </a:rPr>
                        <a:t>Tập</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kiểm</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tra</a:t>
                      </a:r>
                      <a:endParaRPr lang="en-US" sz="95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9219662"/>
                  </a:ext>
                </a:extLst>
              </a:tr>
              <a:tr h="265574">
                <a:tc>
                  <a:txBody>
                    <a:bodyPr/>
                    <a:lstStyle/>
                    <a:p>
                      <a:pPr algn="ctr"/>
                      <a:r>
                        <a:rPr lang="en-US" sz="950" b="1">
                          <a:latin typeface="Times New Roman" panose="02020603050405020304" pitchFamily="18" charset="0"/>
                          <a:cs typeface="Times New Roman" panose="02020603050405020304" pitchFamily="18" charset="0"/>
                        </a:rPr>
                        <a:t>Tổng số khách hàng</a:t>
                      </a:r>
                      <a:endParaRPr lang="en-US" sz="950" b="1"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5634</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1409</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0570190"/>
                  </a:ext>
                </a:extLst>
              </a:tr>
              <a:tr h="370734">
                <a:tc>
                  <a:txBody>
                    <a:bodyPr/>
                    <a:lstStyle/>
                    <a:p>
                      <a:pPr algn="ctr"/>
                      <a:r>
                        <a:rPr lang="en-US" sz="950" b="1" dirty="0" err="1">
                          <a:latin typeface="Times New Roman" panose="02020603050405020304" pitchFamily="18" charset="0"/>
                          <a:cs typeface="Times New Roman" panose="02020603050405020304" pitchFamily="18" charset="0"/>
                        </a:rPr>
                        <a:t>Số</a:t>
                      </a:r>
                      <a:r>
                        <a:rPr lang="en-US" sz="950" b="1" dirty="0">
                          <a:latin typeface="Times New Roman" panose="02020603050405020304" pitchFamily="18" charset="0"/>
                          <a:cs typeface="Times New Roman" panose="02020603050405020304" pitchFamily="18" charset="0"/>
                        </a:rPr>
                        <a:t> </a:t>
                      </a:r>
                      <a:r>
                        <a:rPr lang="en-US" sz="950" b="1" err="1">
                          <a:latin typeface="Times New Roman" panose="02020603050405020304" pitchFamily="18" charset="0"/>
                          <a:cs typeface="Times New Roman" panose="02020603050405020304" pitchFamily="18" charset="0"/>
                        </a:rPr>
                        <a:t>lượng</a:t>
                      </a:r>
                      <a:r>
                        <a:rPr lang="en-US" sz="950" b="1">
                          <a:latin typeface="Times New Roman" panose="02020603050405020304" pitchFamily="18" charset="0"/>
                          <a:cs typeface="Times New Roman" panose="02020603050405020304" pitchFamily="18" charset="0"/>
                        </a:rPr>
                        <a:t> class 0</a:t>
                      </a:r>
                      <a:endParaRPr lang="en-US" sz="950" b="1"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4139</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1035</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0075243"/>
                  </a:ext>
                </a:extLst>
              </a:tr>
              <a:tr h="370734">
                <a:tc>
                  <a:txBody>
                    <a:bodyPr/>
                    <a:lstStyle/>
                    <a:p>
                      <a:pPr algn="ctr"/>
                      <a:r>
                        <a:rPr lang="en-US" sz="950" b="1" dirty="0" err="1">
                          <a:latin typeface="Times New Roman" panose="02020603050405020304" pitchFamily="18" charset="0"/>
                          <a:cs typeface="Times New Roman" panose="02020603050405020304" pitchFamily="18" charset="0"/>
                        </a:rPr>
                        <a:t>Số</a:t>
                      </a:r>
                      <a:r>
                        <a:rPr lang="en-US" sz="950" b="1" dirty="0">
                          <a:latin typeface="Times New Roman" panose="02020603050405020304" pitchFamily="18" charset="0"/>
                          <a:cs typeface="Times New Roman" panose="02020603050405020304" pitchFamily="18" charset="0"/>
                        </a:rPr>
                        <a:t> </a:t>
                      </a:r>
                      <a:r>
                        <a:rPr lang="en-US" sz="950" b="1" err="1">
                          <a:latin typeface="Times New Roman" panose="02020603050405020304" pitchFamily="18" charset="0"/>
                          <a:cs typeface="Times New Roman" panose="02020603050405020304" pitchFamily="18" charset="0"/>
                        </a:rPr>
                        <a:t>lượng</a:t>
                      </a:r>
                      <a:r>
                        <a:rPr lang="en-US" sz="950" b="1">
                          <a:latin typeface="Times New Roman" panose="02020603050405020304" pitchFamily="18" charset="0"/>
                          <a:cs typeface="Times New Roman" panose="02020603050405020304" pitchFamily="18" charset="0"/>
                        </a:rPr>
                        <a:t> class 1</a:t>
                      </a:r>
                      <a:endParaRPr lang="en-US" sz="950" b="1"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1495</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a:latin typeface="Times New Roman" panose="02020603050405020304" pitchFamily="18" charset="0"/>
                          <a:cs typeface="Times New Roman" panose="02020603050405020304" pitchFamily="18" charset="0"/>
                        </a:rPr>
                        <a:t>374</a:t>
                      </a:r>
                      <a:endParaRPr lang="en-US" sz="1100" b="0" i="0" dirty="0">
                        <a:latin typeface="Times New Roman" panose="02020603050405020304" pitchFamily="18" charset="0"/>
                        <a:cs typeface="Times New Roman" panose="02020603050405020304" pitchFamily="18" charset="0"/>
                      </a:endParaRPr>
                    </a:p>
                  </a:txBody>
                  <a:tcPr marL="23868" marR="23868" marT="11934" marB="11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3210540"/>
                  </a:ext>
                </a:extLst>
              </a:tr>
            </a:tbl>
          </a:graphicData>
        </a:graphic>
      </p:graphicFrame>
      <p:sp>
        <p:nvSpPr>
          <p:cNvPr id="39" name="TextBox 38">
            <a:extLst>
              <a:ext uri="{FF2B5EF4-FFF2-40B4-BE49-F238E27FC236}">
                <a16:creationId xmlns:a16="http://schemas.microsoft.com/office/drawing/2014/main" id="{838D8FE9-0FA0-4852-A4B7-D121231294EF}"/>
              </a:ext>
            </a:extLst>
          </p:cNvPr>
          <p:cNvSpPr txBox="1"/>
          <p:nvPr/>
        </p:nvSpPr>
        <p:spPr>
          <a:xfrm>
            <a:off x="2347985" y="9900813"/>
            <a:ext cx="45719" cy="45719"/>
          </a:xfrm>
          <a:prstGeom prst="rect">
            <a:avLst/>
          </a:prstGeom>
          <a:noFill/>
        </p:spPr>
        <p:txBody>
          <a:bodyPr wrap="square" rtlCol="0">
            <a:spAutoFit/>
          </a:bodyPr>
          <a:lstStyle/>
          <a:p>
            <a:endParaRPr lang="en-US" dirty="0"/>
          </a:p>
        </p:txBody>
      </p:sp>
      <p:sp>
        <p:nvSpPr>
          <p:cNvPr id="40" name="TextBox 39">
            <a:extLst>
              <a:ext uri="{FF2B5EF4-FFF2-40B4-BE49-F238E27FC236}">
                <a16:creationId xmlns:a16="http://schemas.microsoft.com/office/drawing/2014/main" id="{A8158234-2EDD-4859-98D5-478E3EB6717B}"/>
              </a:ext>
            </a:extLst>
          </p:cNvPr>
          <p:cNvSpPr txBox="1"/>
          <p:nvPr/>
        </p:nvSpPr>
        <p:spPr>
          <a:xfrm>
            <a:off x="1351084" y="9584875"/>
            <a:ext cx="1930992" cy="230832"/>
          </a:xfrm>
          <a:prstGeom prst="rect">
            <a:avLst/>
          </a:prstGeom>
          <a:noFill/>
        </p:spPr>
        <p:txBody>
          <a:bodyPr wrap="square" rtlCol="0">
            <a:spAutoFit/>
          </a:bodyPr>
          <a:lstStyle/>
          <a:p>
            <a:pPr algn="ctr"/>
            <a:r>
              <a:rPr lang="en-US" sz="900" i="1" dirty="0" err="1">
                <a:latin typeface="Times New Roman" panose="02020603050405020304" pitchFamily="18" charset="0"/>
                <a:cs typeface="Times New Roman" panose="02020603050405020304" pitchFamily="18" charset="0"/>
              </a:rPr>
              <a:t>Bảng</a:t>
            </a:r>
            <a:r>
              <a:rPr lang="en-US" sz="900" i="1" dirty="0">
                <a:latin typeface="Times New Roman" panose="02020603050405020304" pitchFamily="18" charset="0"/>
                <a:cs typeface="Times New Roman" panose="02020603050405020304" pitchFamily="18" charset="0"/>
              </a:rPr>
              <a:t> 1: </a:t>
            </a:r>
            <a:r>
              <a:rPr lang="en-US" sz="900" i="1" dirty="0" err="1">
                <a:latin typeface="Times New Roman" panose="02020603050405020304" pitchFamily="18" charset="0"/>
                <a:cs typeface="Times New Roman" panose="02020603050405020304" pitchFamily="18" charset="0"/>
              </a:rPr>
              <a:t>Thống</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kê</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dữ</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liệu</a:t>
            </a:r>
            <a:endParaRPr lang="en-US" sz="900" i="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6D6A60FE-A7B8-4E9D-83DB-6759412430C7}"/>
              </a:ext>
            </a:extLst>
          </p:cNvPr>
          <p:cNvSpPr txBox="1"/>
          <p:nvPr/>
        </p:nvSpPr>
        <p:spPr>
          <a:xfrm>
            <a:off x="4591049" y="8259335"/>
            <a:ext cx="4227194" cy="1492716"/>
          </a:xfrm>
          <a:prstGeom prst="rect">
            <a:avLst/>
          </a:prstGeom>
          <a:noFill/>
        </p:spPr>
        <p:txBody>
          <a:bodyPr wrap="square" rtlCol="0">
            <a:spAutoFit/>
          </a:bodyPr>
          <a:lstStyle/>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GridSearchCV</a:t>
            </a:r>
          </a:p>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K-fold cross validation: fold = 5</a:t>
            </a:r>
          </a:p>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Xử lý dữ liệu mất cân bằng: Class weight, Upsampling, Downsampling</a:t>
            </a:r>
            <a:endParaRPr lang="en-US"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Metric</a:t>
            </a:r>
            <a:r>
              <a:rPr lang="en-US" sz="1300">
                <a:latin typeface="Times New Roman" panose="02020603050405020304" pitchFamily="18" charset="0"/>
                <a:cs typeface="Times New Roman" panose="02020603050405020304" pitchFamily="18" charset="0"/>
              </a:rPr>
              <a:t>: ROC AUC, FR AUC, Recall,</a:t>
            </a:r>
            <a:r>
              <a:rPr lang="en-US" sz="1300" dirty="0">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F1 score, Precision</a:t>
            </a:r>
            <a:endParaRPr lang="en-US"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a:latin typeface="Times New Roman" panose="02020603050405020304" pitchFamily="18" charset="0"/>
                <a:cs typeface="Times New Roman" panose="02020603050405020304" pitchFamily="18" charset="0"/>
              </a:rPr>
              <a:t>Mô hình: Linear Regression, Random Forest Classifier, XGBClassifier, LightGBM Classifier.</a:t>
            </a:r>
            <a:endParaRPr lang="en-US" sz="1300"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31DFC501-F548-49EC-B776-AC4DAD8663E3}"/>
              </a:ext>
            </a:extLst>
          </p:cNvPr>
          <p:cNvSpPr/>
          <p:nvPr/>
        </p:nvSpPr>
        <p:spPr>
          <a:xfrm>
            <a:off x="9077331" y="3932139"/>
            <a:ext cx="3941039" cy="246222"/>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ln>
                  <a:solidFill>
                    <a:schemeClr val="tx1"/>
                  </a:solidFill>
                </a:ln>
                <a:solidFill>
                  <a:schemeClr val="tx1"/>
                </a:solidFill>
                <a:latin typeface="Times New Roman" panose="02020603050405020304" pitchFamily="18" charset="0"/>
                <a:cs typeface="Times New Roman" panose="02020603050405020304" pitchFamily="18" charset="0"/>
              </a:rPr>
              <a:t>Trường dữ liệu quan trọng</a:t>
            </a:r>
            <a:endParaRPr lang="en-US" sz="13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C9F65DE5-A4B2-42CA-ACE3-D85E11F1E902}"/>
              </a:ext>
            </a:extLst>
          </p:cNvPr>
          <p:cNvSpPr txBox="1"/>
          <p:nvPr/>
        </p:nvSpPr>
        <p:spPr>
          <a:xfrm>
            <a:off x="9039229" y="8090484"/>
            <a:ext cx="3911921" cy="246221"/>
          </a:xfrm>
          <a:prstGeom prst="rect">
            <a:avLst/>
          </a:prstGeom>
          <a:noFill/>
        </p:spPr>
        <p:txBody>
          <a:bodyPr wrap="square" rtlCol="0">
            <a:spAutoFit/>
          </a:bodyPr>
          <a:lstStyle/>
          <a:p>
            <a:pPr algn="ctr"/>
            <a:r>
              <a:rPr lang="en-US" sz="1000" i="1" dirty="0" err="1">
                <a:latin typeface="Times New Roman" panose="02020603050405020304" pitchFamily="18" charset="0"/>
                <a:cs typeface="Times New Roman" panose="02020603050405020304" pitchFamily="18" charset="0"/>
              </a:rPr>
              <a:t>Bảng</a:t>
            </a:r>
            <a:r>
              <a:rPr lang="en-US" sz="1000" i="1" dirty="0">
                <a:latin typeface="Times New Roman" panose="02020603050405020304" pitchFamily="18" charset="0"/>
                <a:cs typeface="Times New Roman" panose="02020603050405020304" pitchFamily="18" charset="0"/>
              </a:rPr>
              <a:t> 3: </a:t>
            </a:r>
            <a:r>
              <a:rPr lang="en-US" sz="1000" i="1" dirty="0" err="1">
                <a:latin typeface="Times New Roman" panose="02020603050405020304" pitchFamily="18" charset="0"/>
                <a:cs typeface="Times New Roman" panose="02020603050405020304" pitchFamily="18" charset="0"/>
              </a:rPr>
              <a:t>Kết</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quả</a:t>
            </a:r>
            <a:r>
              <a:rPr lang="en-US" sz="1000" i="1" dirty="0">
                <a:latin typeface="Times New Roman" panose="02020603050405020304" pitchFamily="18" charset="0"/>
                <a:cs typeface="Times New Roman" panose="02020603050405020304" pitchFamily="18" charset="0"/>
              </a:rPr>
              <a:t> so </a:t>
            </a:r>
            <a:r>
              <a:rPr lang="en-US" sz="1000" i="1" dirty="0" err="1">
                <a:latin typeface="Times New Roman" panose="02020603050405020304" pitchFamily="18" charset="0"/>
                <a:cs typeface="Times New Roman" panose="02020603050405020304" pitchFamily="18" charset="0"/>
              </a:rPr>
              <a:t>sánh</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các</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phương</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pháp</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trên</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tập</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dữ</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liệu</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kiểm</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tra</a:t>
            </a:r>
            <a:endParaRPr lang="en-US" sz="1000" i="1"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69EDC3D2-1709-52D6-C37A-3AFFBBD79AF5}"/>
              </a:ext>
            </a:extLst>
          </p:cNvPr>
          <p:cNvSpPr/>
          <p:nvPr/>
        </p:nvSpPr>
        <p:spPr>
          <a:xfrm>
            <a:off x="4591049" y="1749373"/>
            <a:ext cx="4227194" cy="3560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Khai phá dữ liệu </a:t>
            </a:r>
            <a:endParaRPr lang="en-US"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5519B0BA-6E11-14B4-9364-9CAAAE87BA48}"/>
              </a:ext>
            </a:extLst>
          </p:cNvPr>
          <p:cNvSpPr/>
          <p:nvPr/>
        </p:nvSpPr>
        <p:spPr>
          <a:xfrm>
            <a:off x="4592954" y="2116829"/>
            <a:ext cx="4219575" cy="56858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2A575B8D-F750-411C-C516-7BAD82A09035}"/>
              </a:ext>
            </a:extLst>
          </p:cNvPr>
          <p:cNvPicPr>
            <a:picLocks noChangeAspect="1"/>
          </p:cNvPicPr>
          <p:nvPr/>
        </p:nvPicPr>
        <p:blipFill>
          <a:blip r:embed="rId5"/>
          <a:stretch>
            <a:fillRect/>
          </a:stretch>
        </p:blipFill>
        <p:spPr>
          <a:xfrm>
            <a:off x="4777313" y="2204363"/>
            <a:ext cx="3837917" cy="1698343"/>
          </a:xfrm>
          <a:prstGeom prst="rect">
            <a:avLst/>
          </a:prstGeom>
        </p:spPr>
      </p:pic>
      <p:pic>
        <p:nvPicPr>
          <p:cNvPr id="25" name="Picture 24">
            <a:extLst>
              <a:ext uri="{FF2B5EF4-FFF2-40B4-BE49-F238E27FC236}">
                <a16:creationId xmlns:a16="http://schemas.microsoft.com/office/drawing/2014/main" id="{B40BC66A-EC10-F6A2-ED60-AE84700D10CD}"/>
              </a:ext>
            </a:extLst>
          </p:cNvPr>
          <p:cNvPicPr>
            <a:picLocks noChangeAspect="1"/>
          </p:cNvPicPr>
          <p:nvPr/>
        </p:nvPicPr>
        <p:blipFill>
          <a:blip r:embed="rId6"/>
          <a:stretch>
            <a:fillRect/>
          </a:stretch>
        </p:blipFill>
        <p:spPr>
          <a:xfrm>
            <a:off x="4777313" y="5933440"/>
            <a:ext cx="3837917" cy="1353327"/>
          </a:xfrm>
          <a:prstGeom prst="rect">
            <a:avLst/>
          </a:prstGeom>
        </p:spPr>
      </p:pic>
      <p:pic>
        <p:nvPicPr>
          <p:cNvPr id="33" name="Picture 32">
            <a:extLst>
              <a:ext uri="{FF2B5EF4-FFF2-40B4-BE49-F238E27FC236}">
                <a16:creationId xmlns:a16="http://schemas.microsoft.com/office/drawing/2014/main" id="{506FC032-A38F-2CEE-3608-CBA7443A995D}"/>
              </a:ext>
            </a:extLst>
          </p:cNvPr>
          <p:cNvPicPr>
            <a:picLocks noChangeAspect="1"/>
          </p:cNvPicPr>
          <p:nvPr/>
        </p:nvPicPr>
        <p:blipFill>
          <a:blip r:embed="rId7"/>
          <a:stretch>
            <a:fillRect/>
          </a:stretch>
        </p:blipFill>
        <p:spPr>
          <a:xfrm>
            <a:off x="4777313" y="4027707"/>
            <a:ext cx="3837917" cy="1702142"/>
          </a:xfrm>
          <a:prstGeom prst="rect">
            <a:avLst/>
          </a:prstGeom>
        </p:spPr>
      </p:pic>
      <p:sp>
        <p:nvSpPr>
          <p:cNvPr id="54" name="TextBox 53">
            <a:extLst>
              <a:ext uri="{FF2B5EF4-FFF2-40B4-BE49-F238E27FC236}">
                <a16:creationId xmlns:a16="http://schemas.microsoft.com/office/drawing/2014/main" id="{07B57C4B-3B7B-DE7F-384E-A73E9E1A4288}"/>
              </a:ext>
            </a:extLst>
          </p:cNvPr>
          <p:cNvSpPr txBox="1"/>
          <p:nvPr/>
        </p:nvSpPr>
        <p:spPr>
          <a:xfrm>
            <a:off x="4701465" y="7462916"/>
            <a:ext cx="3948033" cy="246221"/>
          </a:xfrm>
          <a:prstGeom prst="rect">
            <a:avLst/>
          </a:prstGeom>
          <a:noFill/>
        </p:spPr>
        <p:txBody>
          <a:bodyPr wrap="square" rtlCol="0">
            <a:spAutoFit/>
          </a:bodyPr>
          <a:lstStyle/>
          <a:p>
            <a:pPr algn="ctr"/>
            <a:r>
              <a:rPr lang="en-US" sz="1000" i="1" err="1">
                <a:latin typeface="Times New Roman" panose="02020603050405020304" pitchFamily="18" charset="0"/>
                <a:cs typeface="Times New Roman" panose="02020603050405020304" pitchFamily="18" charset="0"/>
                <a:hlinkClick r:id="rId8"/>
              </a:rPr>
              <a:t>Hình</a:t>
            </a:r>
            <a:r>
              <a:rPr lang="en-US" sz="1000" i="1">
                <a:latin typeface="Times New Roman" panose="02020603050405020304" pitchFamily="18" charset="0"/>
                <a:cs typeface="Times New Roman" panose="02020603050405020304" pitchFamily="18" charset="0"/>
                <a:hlinkClick r:id="rId8"/>
              </a:rPr>
              <a:t> 1, 2, 3: Tổng hợp phân tích dữ liệu</a:t>
            </a:r>
            <a:endParaRPr lang="en-US" sz="1000" i="1" dirty="0">
              <a:latin typeface="Times New Roman" panose="02020603050405020304" pitchFamily="18" charset="0"/>
              <a:cs typeface="Times New Roman" panose="02020603050405020304" pitchFamily="18" charset="0"/>
            </a:endParaRPr>
          </a:p>
        </p:txBody>
      </p:sp>
      <p:graphicFrame>
        <p:nvGraphicFramePr>
          <p:cNvPr id="56" name="Table 56">
            <a:extLst>
              <a:ext uri="{FF2B5EF4-FFF2-40B4-BE49-F238E27FC236}">
                <a16:creationId xmlns:a16="http://schemas.microsoft.com/office/drawing/2014/main" id="{D492B715-3BE6-A49B-ADEE-978508BDCD0B}"/>
              </a:ext>
            </a:extLst>
          </p:cNvPr>
          <p:cNvGraphicFramePr>
            <a:graphicFrameLocks noGrp="1"/>
          </p:cNvGraphicFramePr>
          <p:nvPr>
            <p:extLst>
              <p:ext uri="{D42A27DB-BD31-4B8C-83A1-F6EECF244321}">
                <p14:modId xmlns:p14="http://schemas.microsoft.com/office/powerpoint/2010/main" val="3673299237"/>
              </p:ext>
            </p:extLst>
          </p:nvPr>
        </p:nvGraphicFramePr>
        <p:xfrm>
          <a:off x="9155237" y="2273398"/>
          <a:ext cx="3835716" cy="1231320"/>
        </p:xfrm>
        <a:graphic>
          <a:graphicData uri="http://schemas.openxmlformats.org/drawingml/2006/table">
            <a:tbl>
              <a:tblPr firstRow="1" bandRow="1"/>
              <a:tblGrid>
                <a:gridCol w="639286">
                  <a:extLst>
                    <a:ext uri="{9D8B030D-6E8A-4147-A177-3AD203B41FA5}">
                      <a16:colId xmlns:a16="http://schemas.microsoft.com/office/drawing/2014/main" val="336721082"/>
                    </a:ext>
                  </a:extLst>
                </a:gridCol>
                <a:gridCol w="556479">
                  <a:extLst>
                    <a:ext uri="{9D8B030D-6E8A-4147-A177-3AD203B41FA5}">
                      <a16:colId xmlns:a16="http://schemas.microsoft.com/office/drawing/2014/main" val="2959270058"/>
                    </a:ext>
                  </a:extLst>
                </a:gridCol>
                <a:gridCol w="538480">
                  <a:extLst>
                    <a:ext uri="{9D8B030D-6E8A-4147-A177-3AD203B41FA5}">
                      <a16:colId xmlns:a16="http://schemas.microsoft.com/office/drawing/2014/main" val="3327245760"/>
                    </a:ext>
                  </a:extLst>
                </a:gridCol>
                <a:gridCol w="731520">
                  <a:extLst>
                    <a:ext uri="{9D8B030D-6E8A-4147-A177-3AD203B41FA5}">
                      <a16:colId xmlns:a16="http://schemas.microsoft.com/office/drawing/2014/main" val="1059007956"/>
                    </a:ext>
                  </a:extLst>
                </a:gridCol>
                <a:gridCol w="619760">
                  <a:extLst>
                    <a:ext uri="{9D8B030D-6E8A-4147-A177-3AD203B41FA5}">
                      <a16:colId xmlns:a16="http://schemas.microsoft.com/office/drawing/2014/main" val="1537893764"/>
                    </a:ext>
                  </a:extLst>
                </a:gridCol>
                <a:gridCol w="750191">
                  <a:extLst>
                    <a:ext uri="{9D8B030D-6E8A-4147-A177-3AD203B41FA5}">
                      <a16:colId xmlns:a16="http://schemas.microsoft.com/office/drawing/2014/main" val="1486703164"/>
                    </a:ext>
                  </a:extLst>
                </a:gridCol>
              </a:tblGrid>
              <a:tr h="0">
                <a:tc>
                  <a:txBody>
                    <a:bodyPr/>
                    <a:lstStyle/>
                    <a:p>
                      <a:pPr algn="ctr"/>
                      <a:r>
                        <a:rPr lang="en-US" sz="1100" i="1">
                          <a:latin typeface="Times New Roman" panose="02020603050405020304" pitchFamily="18" charset="0"/>
                          <a:cs typeface="Times New Roman" panose="02020603050405020304" pitchFamily="18" charset="0"/>
                        </a:rPr>
                        <a:t>Metric</a:t>
                      </a:r>
                    </a:p>
                  </a:txBody>
                  <a:tcPr/>
                </a:tc>
                <a:tc>
                  <a:txBody>
                    <a:bodyPr/>
                    <a:lstStyle/>
                    <a:p>
                      <a:pPr algn="ctr"/>
                      <a:r>
                        <a:rPr lang="en-US" sz="1100" i="1">
                          <a:latin typeface="Times New Roman" panose="02020603050405020304" pitchFamily="18" charset="0"/>
                          <a:cs typeface="Times New Roman" panose="02020603050405020304" pitchFamily="18" charset="0"/>
                        </a:rPr>
                        <a:t>AUC</a:t>
                      </a:r>
                    </a:p>
                  </a:txBody>
                  <a:tcPr/>
                </a:tc>
                <a:tc>
                  <a:txBody>
                    <a:bodyPr/>
                    <a:lstStyle/>
                    <a:p>
                      <a:pPr algn="ctr"/>
                      <a:r>
                        <a:rPr lang="en-US" sz="1100" i="1">
                          <a:latin typeface="Times New Roman" panose="02020603050405020304" pitchFamily="18" charset="0"/>
                          <a:cs typeface="Times New Roman" panose="02020603050405020304" pitchFamily="18" charset="0"/>
                        </a:rPr>
                        <a:t>Recall</a:t>
                      </a:r>
                    </a:p>
                  </a:txBody>
                  <a:tcPr/>
                </a:tc>
                <a:tc>
                  <a:txBody>
                    <a:bodyPr/>
                    <a:lstStyle/>
                    <a:p>
                      <a:pPr algn="ctr"/>
                      <a:r>
                        <a:rPr lang="en-US" sz="1100" i="1">
                          <a:latin typeface="Times New Roman" panose="02020603050405020304" pitchFamily="18" charset="0"/>
                          <a:cs typeface="Times New Roman" panose="02020603050405020304" pitchFamily="18" charset="0"/>
                        </a:rPr>
                        <a:t>Precision</a:t>
                      </a:r>
                    </a:p>
                  </a:txBody>
                  <a:tcPr/>
                </a:tc>
                <a:tc>
                  <a:txBody>
                    <a:bodyPr/>
                    <a:lstStyle/>
                    <a:p>
                      <a:pPr algn="ctr"/>
                      <a:r>
                        <a:rPr lang="en-US" sz="1100" i="1">
                          <a:latin typeface="Times New Roman" panose="02020603050405020304" pitchFamily="18" charset="0"/>
                          <a:cs typeface="Times New Roman" panose="02020603050405020304" pitchFamily="18" charset="0"/>
                        </a:rPr>
                        <a:t>F1 Score</a:t>
                      </a:r>
                    </a:p>
                  </a:txBody>
                  <a:tcPr/>
                </a:tc>
                <a:tc>
                  <a:txBody>
                    <a:bodyPr/>
                    <a:lstStyle/>
                    <a:p>
                      <a:pPr algn="ctr"/>
                      <a:r>
                        <a:rPr lang="en-US" sz="1100" i="1">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408512273"/>
                  </a:ext>
                </a:extLst>
              </a:tr>
              <a:tr h="402300">
                <a:tc>
                  <a:txBody>
                    <a:bodyPr/>
                    <a:lstStyle/>
                    <a:p>
                      <a:pPr algn="ctr"/>
                      <a:r>
                        <a:rPr lang="en-US" sz="1100" b="1">
                          <a:latin typeface="Times New Roman" panose="02020603050405020304" pitchFamily="18" charset="0"/>
                          <a:cs typeface="Times New Roman" panose="02020603050405020304" pitchFamily="18" charset="0"/>
                        </a:rPr>
                        <a:t>Train</a:t>
                      </a:r>
                    </a:p>
                  </a:txBody>
                  <a:tcPr/>
                </a:tc>
                <a:tc>
                  <a:txBody>
                    <a:bodyPr/>
                    <a:lstStyle/>
                    <a:p>
                      <a:pPr algn="ctr"/>
                      <a:r>
                        <a:rPr lang="en-US" sz="1200">
                          <a:latin typeface="Times New Roman" panose="02020603050405020304" pitchFamily="18" charset="0"/>
                          <a:cs typeface="Times New Roman" panose="02020603050405020304" pitchFamily="18" charset="0"/>
                        </a:rPr>
                        <a:t>0.87</a:t>
                      </a:r>
                    </a:p>
                  </a:txBody>
                  <a:tcPr/>
                </a:tc>
                <a:tc>
                  <a:txBody>
                    <a:bodyPr/>
                    <a:lstStyle/>
                    <a:p>
                      <a:pPr algn="ctr"/>
                      <a:r>
                        <a:rPr lang="en-US" sz="1200">
                          <a:latin typeface="Times New Roman" panose="02020603050405020304" pitchFamily="18" charset="0"/>
                          <a:cs typeface="Times New Roman" panose="02020603050405020304" pitchFamily="18" charset="0"/>
                        </a:rPr>
                        <a:t>0.83</a:t>
                      </a:r>
                    </a:p>
                  </a:txBody>
                  <a:tcPr/>
                </a:tc>
                <a:tc>
                  <a:txBody>
                    <a:bodyPr/>
                    <a:lstStyle/>
                    <a:p>
                      <a:pPr algn="ctr"/>
                      <a:r>
                        <a:rPr lang="en-US" sz="1200">
                          <a:latin typeface="Times New Roman" panose="02020603050405020304" pitchFamily="18" charset="0"/>
                          <a:cs typeface="Times New Roman" panose="02020603050405020304" pitchFamily="18" charset="0"/>
                        </a:rPr>
                        <a:t>0.55</a:t>
                      </a:r>
                    </a:p>
                  </a:txBody>
                  <a:tcPr/>
                </a:tc>
                <a:tc>
                  <a:txBody>
                    <a:bodyPr/>
                    <a:lstStyle/>
                    <a:p>
                      <a:pPr algn="ctr"/>
                      <a:r>
                        <a:rPr lang="en-US" sz="1200">
                          <a:latin typeface="Times New Roman" panose="02020603050405020304" pitchFamily="18" charset="0"/>
                          <a:cs typeface="Times New Roman" panose="02020603050405020304" pitchFamily="18" charset="0"/>
                        </a:rPr>
                        <a:t>0.66</a:t>
                      </a:r>
                    </a:p>
                  </a:txBody>
                  <a:tcPr/>
                </a:tc>
                <a:tc>
                  <a:txBody>
                    <a:bodyPr/>
                    <a:lstStyle/>
                    <a:p>
                      <a:pPr algn="ctr"/>
                      <a:r>
                        <a:rPr lang="en-US" sz="1200">
                          <a:latin typeface="Times New Roman" panose="02020603050405020304" pitchFamily="18" charset="0"/>
                          <a:cs typeface="Times New Roman" panose="02020603050405020304" pitchFamily="18" charset="0"/>
                        </a:rPr>
                        <a:t>0.77</a:t>
                      </a:r>
                    </a:p>
                  </a:txBody>
                  <a:tcPr/>
                </a:tc>
                <a:extLst>
                  <a:ext uri="{0D108BD9-81ED-4DB2-BD59-A6C34878D82A}">
                    <a16:rowId xmlns:a16="http://schemas.microsoft.com/office/drawing/2014/main" val="3258570986"/>
                  </a:ext>
                </a:extLst>
              </a:tr>
              <a:tr h="402300">
                <a:tc>
                  <a:txBody>
                    <a:bodyPr/>
                    <a:lstStyle/>
                    <a:p>
                      <a:pPr algn="ctr"/>
                      <a:r>
                        <a:rPr lang="en-US" sz="1100" b="1">
                          <a:latin typeface="Times New Roman" panose="02020603050405020304" pitchFamily="18" charset="0"/>
                          <a:cs typeface="Times New Roman" panose="02020603050405020304" pitchFamily="18" charset="0"/>
                        </a:rPr>
                        <a:t>Test</a:t>
                      </a:r>
                    </a:p>
                  </a:txBody>
                  <a:tcPr/>
                </a:tc>
                <a:tc>
                  <a:txBody>
                    <a:bodyPr/>
                    <a:lstStyle/>
                    <a:p>
                      <a:pPr algn="ctr"/>
                      <a:r>
                        <a:rPr lang="en-US" sz="1200">
                          <a:latin typeface="Times New Roman" panose="02020603050405020304" pitchFamily="18" charset="0"/>
                          <a:cs typeface="Times New Roman" panose="02020603050405020304" pitchFamily="18" charset="0"/>
                        </a:rPr>
                        <a:t>0.86</a:t>
                      </a:r>
                    </a:p>
                  </a:txBody>
                  <a:tcPr/>
                </a:tc>
                <a:tc>
                  <a:txBody>
                    <a:bodyPr/>
                    <a:lstStyle/>
                    <a:p>
                      <a:pPr algn="ctr"/>
                      <a:r>
                        <a:rPr lang="en-US" sz="1200">
                          <a:latin typeface="Times New Roman" panose="02020603050405020304" pitchFamily="18" charset="0"/>
                          <a:cs typeface="Times New Roman" panose="02020603050405020304" pitchFamily="18" charset="0"/>
                        </a:rPr>
                        <a:t>0.82</a:t>
                      </a:r>
                    </a:p>
                  </a:txBody>
                  <a:tcPr/>
                </a:tc>
                <a:tc>
                  <a:txBody>
                    <a:bodyPr/>
                    <a:lstStyle/>
                    <a:p>
                      <a:pPr algn="ctr"/>
                      <a:r>
                        <a:rPr lang="en-US" sz="1200">
                          <a:latin typeface="Times New Roman" panose="02020603050405020304" pitchFamily="18" charset="0"/>
                          <a:cs typeface="Times New Roman" panose="02020603050405020304" pitchFamily="18" charset="0"/>
                        </a:rPr>
                        <a:t>0.55</a:t>
                      </a:r>
                    </a:p>
                  </a:txBody>
                  <a:tcPr/>
                </a:tc>
                <a:tc>
                  <a:txBody>
                    <a:bodyPr/>
                    <a:lstStyle/>
                    <a:p>
                      <a:pPr algn="ctr"/>
                      <a:r>
                        <a:rPr lang="en-US" sz="1200">
                          <a:latin typeface="Times New Roman" panose="02020603050405020304" pitchFamily="18" charset="0"/>
                          <a:cs typeface="Times New Roman" panose="02020603050405020304" pitchFamily="18" charset="0"/>
                        </a:rPr>
                        <a:t>0.66</a:t>
                      </a:r>
                    </a:p>
                  </a:txBody>
                  <a:tcPr/>
                </a:tc>
                <a:tc>
                  <a:txBody>
                    <a:bodyPr/>
                    <a:lstStyle/>
                    <a:p>
                      <a:pPr algn="ctr"/>
                      <a:r>
                        <a:rPr lang="en-US" sz="1200">
                          <a:latin typeface="Times New Roman" panose="02020603050405020304" pitchFamily="18" charset="0"/>
                          <a:cs typeface="Times New Roman" panose="02020603050405020304" pitchFamily="18" charset="0"/>
                        </a:rPr>
                        <a:t>0.77</a:t>
                      </a:r>
                    </a:p>
                  </a:txBody>
                  <a:tcPr/>
                </a:tc>
                <a:extLst>
                  <a:ext uri="{0D108BD9-81ED-4DB2-BD59-A6C34878D82A}">
                    <a16:rowId xmlns:a16="http://schemas.microsoft.com/office/drawing/2014/main" val="2264622463"/>
                  </a:ext>
                </a:extLst>
              </a:tr>
            </a:tbl>
          </a:graphicData>
        </a:graphic>
      </p:graphicFrame>
      <p:graphicFrame>
        <p:nvGraphicFramePr>
          <p:cNvPr id="57" name="Table 57">
            <a:extLst>
              <a:ext uri="{FF2B5EF4-FFF2-40B4-BE49-F238E27FC236}">
                <a16:creationId xmlns:a16="http://schemas.microsoft.com/office/drawing/2014/main" id="{A04ADC6C-290E-CC6F-D98C-80EF8D399CBB}"/>
              </a:ext>
            </a:extLst>
          </p:cNvPr>
          <p:cNvGraphicFramePr>
            <a:graphicFrameLocks noGrp="1"/>
          </p:cNvGraphicFramePr>
          <p:nvPr>
            <p:extLst>
              <p:ext uri="{D42A27DB-BD31-4B8C-83A1-F6EECF244321}">
                <p14:modId xmlns:p14="http://schemas.microsoft.com/office/powerpoint/2010/main" val="64119966"/>
              </p:ext>
            </p:extLst>
          </p:nvPr>
        </p:nvGraphicFramePr>
        <p:xfrm>
          <a:off x="9077331" y="5764501"/>
          <a:ext cx="3991529" cy="2294980"/>
        </p:xfrm>
        <a:graphic>
          <a:graphicData uri="http://schemas.openxmlformats.org/drawingml/2006/table">
            <a:tbl>
              <a:tblPr firstRow="1" bandRow="1"/>
              <a:tblGrid>
                <a:gridCol w="853766">
                  <a:extLst>
                    <a:ext uri="{9D8B030D-6E8A-4147-A177-3AD203B41FA5}">
                      <a16:colId xmlns:a16="http://schemas.microsoft.com/office/drawing/2014/main" val="3419174659"/>
                    </a:ext>
                  </a:extLst>
                </a:gridCol>
                <a:gridCol w="523631">
                  <a:extLst>
                    <a:ext uri="{9D8B030D-6E8A-4147-A177-3AD203B41FA5}">
                      <a16:colId xmlns:a16="http://schemas.microsoft.com/office/drawing/2014/main" val="3796625392"/>
                    </a:ext>
                  </a:extLst>
                </a:gridCol>
                <a:gridCol w="562708">
                  <a:extLst>
                    <a:ext uri="{9D8B030D-6E8A-4147-A177-3AD203B41FA5}">
                      <a16:colId xmlns:a16="http://schemas.microsoft.com/office/drawing/2014/main" val="4194068927"/>
                    </a:ext>
                  </a:extLst>
                </a:gridCol>
                <a:gridCol w="766018">
                  <a:extLst>
                    <a:ext uri="{9D8B030D-6E8A-4147-A177-3AD203B41FA5}">
                      <a16:colId xmlns:a16="http://schemas.microsoft.com/office/drawing/2014/main" val="3932110566"/>
                    </a:ext>
                  </a:extLst>
                </a:gridCol>
                <a:gridCol w="539262">
                  <a:extLst>
                    <a:ext uri="{9D8B030D-6E8A-4147-A177-3AD203B41FA5}">
                      <a16:colId xmlns:a16="http://schemas.microsoft.com/office/drawing/2014/main" val="3220260025"/>
                    </a:ext>
                  </a:extLst>
                </a:gridCol>
                <a:gridCol w="746144">
                  <a:extLst>
                    <a:ext uri="{9D8B030D-6E8A-4147-A177-3AD203B41FA5}">
                      <a16:colId xmlns:a16="http://schemas.microsoft.com/office/drawing/2014/main" val="1114135374"/>
                    </a:ext>
                  </a:extLst>
                </a:gridCol>
              </a:tblGrid>
              <a:tr h="458996">
                <a:tc>
                  <a:txBody>
                    <a:bodyPr/>
                    <a:lstStyle/>
                    <a:p>
                      <a:pPr algn="ctr"/>
                      <a:r>
                        <a:rPr lang="en-US" sz="1100" b="1" i="0">
                          <a:latin typeface="Times New Roman" panose="02020603050405020304" pitchFamily="18" charset="0"/>
                          <a:cs typeface="Times New Roman" panose="02020603050405020304" pitchFamily="18" charset="0"/>
                        </a:rPr>
                        <a:t>Mô hình</a:t>
                      </a:r>
                    </a:p>
                  </a:txBody>
                  <a:tcPr/>
                </a:tc>
                <a:tc>
                  <a:txBody>
                    <a:bodyPr/>
                    <a:lstStyle/>
                    <a:p>
                      <a:pPr algn="ctr"/>
                      <a:r>
                        <a:rPr lang="en-US" sz="1100" i="1">
                          <a:latin typeface="Times New Roman" panose="02020603050405020304" pitchFamily="18" charset="0"/>
                          <a:cs typeface="Times New Roman" panose="02020603050405020304" pitchFamily="18" charset="0"/>
                        </a:rPr>
                        <a:t>AUC</a:t>
                      </a:r>
                    </a:p>
                  </a:txBody>
                  <a:tcPr/>
                </a:tc>
                <a:tc>
                  <a:txBody>
                    <a:bodyPr/>
                    <a:lstStyle/>
                    <a:p>
                      <a:pPr algn="ctr"/>
                      <a:r>
                        <a:rPr lang="en-US" sz="1100" i="1">
                          <a:latin typeface="Times New Roman" panose="02020603050405020304" pitchFamily="18" charset="0"/>
                          <a:cs typeface="Times New Roman" panose="02020603050405020304" pitchFamily="18" charset="0"/>
                        </a:rPr>
                        <a:t>Recall</a:t>
                      </a:r>
                    </a:p>
                  </a:txBody>
                  <a:tcPr/>
                </a:tc>
                <a:tc>
                  <a:txBody>
                    <a:bodyPr/>
                    <a:lstStyle/>
                    <a:p>
                      <a:pPr algn="ctr"/>
                      <a:r>
                        <a:rPr lang="en-US" sz="1100" i="1">
                          <a:latin typeface="Times New Roman" panose="02020603050405020304" pitchFamily="18" charset="0"/>
                          <a:cs typeface="Times New Roman" panose="02020603050405020304" pitchFamily="18" charset="0"/>
                        </a:rPr>
                        <a:t>Precision</a:t>
                      </a:r>
                    </a:p>
                  </a:txBody>
                  <a:tcPr/>
                </a:tc>
                <a:tc>
                  <a:txBody>
                    <a:bodyPr/>
                    <a:lstStyle/>
                    <a:p>
                      <a:pPr algn="ctr"/>
                      <a:r>
                        <a:rPr lang="en-US" sz="1100" i="1">
                          <a:latin typeface="Times New Roman" panose="02020603050405020304" pitchFamily="18" charset="0"/>
                          <a:cs typeface="Times New Roman" panose="02020603050405020304" pitchFamily="18" charset="0"/>
                        </a:rPr>
                        <a:t>F1 Score</a:t>
                      </a:r>
                    </a:p>
                  </a:txBody>
                  <a:tcPr/>
                </a:tc>
                <a:tc>
                  <a:txBody>
                    <a:bodyPr/>
                    <a:lstStyle/>
                    <a:p>
                      <a:pPr algn="ctr"/>
                      <a:r>
                        <a:rPr lang="en-US" sz="1100" i="1">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521580649"/>
                  </a:ext>
                </a:extLst>
              </a:tr>
              <a:tr h="458996">
                <a:tc>
                  <a:txBody>
                    <a:bodyPr/>
                    <a:lstStyle/>
                    <a:p>
                      <a:pPr algn="ctr"/>
                      <a:r>
                        <a:rPr lang="en-US" sz="1100" b="1" i="0">
                          <a:latin typeface="Times New Roman" panose="02020603050405020304" pitchFamily="18" charset="0"/>
                          <a:cs typeface="Times New Roman" panose="02020603050405020304" pitchFamily="18" charset="0"/>
                        </a:rPr>
                        <a:t>Logistic</a:t>
                      </a:r>
                    </a:p>
                    <a:p>
                      <a:pPr algn="ctr"/>
                      <a:r>
                        <a:rPr lang="en-US" sz="1100" b="1" i="0">
                          <a:latin typeface="Times New Roman" panose="02020603050405020304" pitchFamily="18" charset="0"/>
                          <a:cs typeface="Times New Roman" panose="02020603050405020304" pitchFamily="18" charset="0"/>
                        </a:rPr>
                        <a:t>Regression</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0.8567</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0.8235</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0.5247</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0.6410</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0.7551</a:t>
                      </a:r>
                    </a:p>
                  </a:txBody>
                  <a:tcPr/>
                </a:tc>
                <a:extLst>
                  <a:ext uri="{0D108BD9-81ED-4DB2-BD59-A6C34878D82A}">
                    <a16:rowId xmlns:a16="http://schemas.microsoft.com/office/drawing/2014/main" val="3266951259"/>
                  </a:ext>
                </a:extLst>
              </a:tr>
              <a:tr h="458996">
                <a:tc>
                  <a:txBody>
                    <a:bodyPr/>
                    <a:lstStyle/>
                    <a:p>
                      <a:pPr algn="ctr"/>
                      <a:r>
                        <a:rPr lang="en-US" sz="1100" b="1" i="0">
                          <a:latin typeface="Times New Roman" panose="02020603050405020304" pitchFamily="18" charset="0"/>
                          <a:cs typeface="Times New Roman" panose="02020603050405020304" pitchFamily="18" charset="0"/>
                        </a:rPr>
                        <a:t>Random Forest</a:t>
                      </a:r>
                    </a:p>
                  </a:txBody>
                  <a:tcPr/>
                </a:tc>
                <a:tc>
                  <a:txBody>
                    <a:bodyPr/>
                    <a:lstStyle/>
                    <a:p>
                      <a:pPr algn="ctr"/>
                      <a:r>
                        <a:rPr lang="en-US" sz="900">
                          <a:latin typeface="Times New Roman" panose="02020603050405020304" pitchFamily="18" charset="0"/>
                          <a:cs typeface="Times New Roman" panose="02020603050405020304" pitchFamily="18" charset="0"/>
                        </a:rPr>
                        <a:t> 0.8505</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0.8021</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0.5329</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0.6403</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0.7608</a:t>
                      </a:r>
                    </a:p>
                  </a:txBody>
                  <a:tcPr/>
                </a:tc>
                <a:extLst>
                  <a:ext uri="{0D108BD9-81ED-4DB2-BD59-A6C34878D82A}">
                    <a16:rowId xmlns:a16="http://schemas.microsoft.com/office/drawing/2014/main" val="2178951049"/>
                  </a:ext>
                </a:extLst>
              </a:tr>
              <a:tr h="458996">
                <a:tc>
                  <a:txBody>
                    <a:bodyPr/>
                    <a:lstStyle/>
                    <a:p>
                      <a:pPr algn="ctr"/>
                      <a:r>
                        <a:rPr lang="en-US" sz="1100" b="1" i="0">
                          <a:latin typeface="Times New Roman" panose="02020603050405020304" pitchFamily="18" charset="0"/>
                          <a:cs typeface="Times New Roman" panose="02020603050405020304" pitchFamily="18" charset="0"/>
                        </a:rPr>
                        <a:t>XGB Classifer</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0.8607</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0.8048</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0.5513</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0.6543</a:t>
                      </a:r>
                    </a:p>
                  </a:txBody>
                  <a:tcPr/>
                </a:tc>
                <a:tc>
                  <a:txBody>
                    <a:bodyPr/>
                    <a:lstStyle/>
                    <a:p>
                      <a:pPr algn="ctr"/>
                      <a:endParaRPr lang="en-US" sz="900">
                        <a:latin typeface="Times New Roman" panose="02020603050405020304" pitchFamily="18" charset="0"/>
                        <a:cs typeface="Times New Roman" panose="02020603050405020304" pitchFamily="18" charset="0"/>
                      </a:endParaRPr>
                    </a:p>
                    <a:p>
                      <a:pPr algn="ctr"/>
                      <a:r>
                        <a:rPr lang="en-US" sz="900">
                          <a:latin typeface="Times New Roman" panose="02020603050405020304" pitchFamily="18" charset="0"/>
                          <a:cs typeface="Times New Roman" panose="02020603050405020304" pitchFamily="18" charset="0"/>
                        </a:rPr>
                        <a:t>0.7743</a:t>
                      </a:r>
                    </a:p>
                  </a:txBody>
                  <a:tcPr/>
                </a:tc>
                <a:extLst>
                  <a:ext uri="{0D108BD9-81ED-4DB2-BD59-A6C34878D82A}">
                    <a16:rowId xmlns:a16="http://schemas.microsoft.com/office/drawing/2014/main" val="1290387399"/>
                  </a:ext>
                </a:extLst>
              </a:tr>
              <a:tr h="458996">
                <a:tc>
                  <a:txBody>
                    <a:bodyPr/>
                    <a:lstStyle/>
                    <a:p>
                      <a:pPr algn="ctr"/>
                      <a:r>
                        <a:rPr lang="en-US" sz="1100" b="1" i="0">
                          <a:latin typeface="Times New Roman" panose="02020603050405020304" pitchFamily="18" charset="0"/>
                          <a:cs typeface="Times New Roman" panose="02020603050405020304" pitchFamily="18" charset="0"/>
                        </a:rPr>
                        <a:t>LightGBM</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0.8606</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0.8209</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0.5463</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0.6560</a:t>
                      </a:r>
                    </a:p>
                  </a:txBody>
                  <a:tcPr/>
                </a:tc>
                <a:tc>
                  <a:txBody>
                    <a:bodyPr/>
                    <a:lstStyle/>
                    <a:p>
                      <a:pPr algn="ctr"/>
                      <a:endParaRPr lang="en-US" sz="900" b="1">
                        <a:latin typeface="Times New Roman" panose="02020603050405020304" pitchFamily="18" charset="0"/>
                        <a:cs typeface="Times New Roman" panose="02020603050405020304" pitchFamily="18" charset="0"/>
                      </a:endParaRPr>
                    </a:p>
                    <a:p>
                      <a:pPr algn="ctr"/>
                      <a:r>
                        <a:rPr lang="en-US" sz="900" b="1">
                          <a:latin typeface="Times New Roman" panose="02020603050405020304" pitchFamily="18" charset="0"/>
                          <a:cs typeface="Times New Roman" panose="02020603050405020304" pitchFamily="18" charset="0"/>
                        </a:rPr>
                        <a:t>0.7715</a:t>
                      </a:r>
                    </a:p>
                  </a:txBody>
                  <a:tcPr/>
                </a:tc>
                <a:extLst>
                  <a:ext uri="{0D108BD9-81ED-4DB2-BD59-A6C34878D82A}">
                    <a16:rowId xmlns:a16="http://schemas.microsoft.com/office/drawing/2014/main" val="860698659"/>
                  </a:ext>
                </a:extLst>
              </a:tr>
            </a:tbl>
          </a:graphicData>
        </a:graphic>
      </p:graphicFrame>
      <p:sp>
        <p:nvSpPr>
          <p:cNvPr id="58" name="Rectangle 57">
            <a:extLst>
              <a:ext uri="{FF2B5EF4-FFF2-40B4-BE49-F238E27FC236}">
                <a16:creationId xmlns:a16="http://schemas.microsoft.com/office/drawing/2014/main" id="{4637505F-9546-428E-36B2-DC0BA83E8A3C}"/>
              </a:ext>
            </a:extLst>
          </p:cNvPr>
          <p:cNvSpPr/>
          <p:nvPr/>
        </p:nvSpPr>
        <p:spPr>
          <a:xfrm>
            <a:off x="9091136" y="5437450"/>
            <a:ext cx="3941039" cy="256458"/>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So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sánh</a:t>
            </a: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các</a:t>
            </a: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phương</a:t>
            </a:r>
            <a:r>
              <a:rPr lang="en-US" sz="1300" dirty="0">
                <a:ln>
                  <a:solidFill>
                    <a:schemeClr val="tx1"/>
                  </a:solidFill>
                </a:ln>
                <a:solidFill>
                  <a:schemeClr val="tx1"/>
                </a:solidFill>
                <a:latin typeface="Times New Roman" panose="02020603050405020304" pitchFamily="18" charset="0"/>
                <a:cs typeface="Times New Roman" panose="02020603050405020304" pitchFamily="18" charset="0"/>
              </a:rPr>
              <a:t> </a:t>
            </a:r>
            <a:r>
              <a:rPr lang="en-US" sz="1300" dirty="0" err="1">
                <a:ln>
                  <a:solidFill>
                    <a:schemeClr val="tx1"/>
                  </a:solidFill>
                </a:ln>
                <a:solidFill>
                  <a:schemeClr val="tx1"/>
                </a:solidFill>
                <a:latin typeface="Times New Roman" panose="02020603050405020304" pitchFamily="18" charset="0"/>
                <a:cs typeface="Times New Roman" panose="02020603050405020304" pitchFamily="18" charset="0"/>
              </a:rPr>
              <a:t>pháp</a:t>
            </a:r>
            <a:endParaRPr lang="en-US" sz="13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09A544FF-ED7C-4E23-A554-5ACD8EF89D47}"/>
              </a:ext>
            </a:extLst>
          </p:cNvPr>
          <p:cNvSpPr txBox="1"/>
          <p:nvPr/>
        </p:nvSpPr>
        <p:spPr>
          <a:xfrm>
            <a:off x="9077331" y="4209364"/>
            <a:ext cx="3835716" cy="1338828"/>
          </a:xfrm>
          <a:prstGeom prst="rect">
            <a:avLst/>
          </a:prstGeom>
          <a:noFill/>
        </p:spPr>
        <p:txBody>
          <a:bodyPr wrap="square" rtlCol="0">
            <a:spAutoFit/>
          </a:bodyPr>
          <a:lstStyle/>
          <a:p>
            <a:pPr algn="just"/>
            <a:r>
              <a:rPr lang="en-US" sz="1400">
                <a:latin typeface="Times New Roman" panose="02020603050405020304" pitchFamily="18" charset="0"/>
                <a:cs typeface="Times New Roman" panose="02020603050405020304" pitchFamily="18" charset="0"/>
              </a:rPr>
              <a:t>Mô hình LighGBM bắt được một số trường dữ liệu quan trọng sau:</a:t>
            </a:r>
            <a:endParaRPr lang="en-US" sz="140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400">
                <a:solidFill>
                  <a:schemeClr val="tx1"/>
                </a:solidFill>
                <a:latin typeface="Times New Roman" panose="02020603050405020304" pitchFamily="18" charset="0"/>
                <a:cs typeface="Times New Roman" panose="02020603050405020304" pitchFamily="18" charset="0"/>
              </a:rPr>
              <a:t>Mạnh: </a:t>
            </a:r>
            <a:r>
              <a:rPr lang="en-US" sz="1400" i="1">
                <a:solidFill>
                  <a:schemeClr val="tx1"/>
                </a:solidFill>
                <a:latin typeface="Times New Roman" panose="02020603050405020304" pitchFamily="18" charset="0"/>
                <a:cs typeface="Times New Roman" panose="02020603050405020304" pitchFamily="18" charset="0"/>
              </a:rPr>
              <a:t>MontlyCharges, TotalCharges</a:t>
            </a:r>
          </a:p>
          <a:p>
            <a:pPr marL="171450" indent="-171450" algn="just">
              <a:buFont typeface="Arial" panose="020B0604020202020204" pitchFamily="34" charset="0"/>
              <a:buChar char="•"/>
            </a:pPr>
            <a:r>
              <a:rPr lang="en-US" sz="1400">
                <a:solidFill>
                  <a:schemeClr val="tx1"/>
                </a:solidFill>
                <a:latin typeface="Times New Roman" panose="02020603050405020304" pitchFamily="18" charset="0"/>
                <a:cs typeface="Times New Roman" panose="02020603050405020304" pitchFamily="18" charset="0"/>
              </a:rPr>
              <a:t>Trung bình: </a:t>
            </a:r>
            <a:r>
              <a:rPr lang="en-US" sz="1400" i="1">
                <a:solidFill>
                  <a:schemeClr val="tx1"/>
                </a:solidFill>
                <a:latin typeface="Times New Roman" panose="02020603050405020304" pitchFamily="18" charset="0"/>
                <a:cs typeface="Times New Roman" panose="02020603050405020304" pitchFamily="18" charset="0"/>
              </a:rPr>
              <a:t>tenure, Num Of Service</a:t>
            </a:r>
          </a:p>
          <a:p>
            <a:pPr marL="171450"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Yếu: </a:t>
            </a:r>
            <a:r>
              <a:rPr lang="en-US" sz="1400" i="1">
                <a:latin typeface="Times New Roman" panose="02020603050405020304" pitchFamily="18" charset="0"/>
                <a:cs typeface="Times New Roman" panose="02020603050405020304" pitchFamily="18" charset="0"/>
              </a:rPr>
              <a:t>PaperlessBilling, PaymentMethod</a:t>
            </a:r>
            <a:endParaRPr lang="en-US" sz="1400" i="1">
              <a:solidFill>
                <a:schemeClr val="tx1"/>
              </a:solidFill>
              <a:latin typeface="Times New Roman" panose="02020603050405020304" pitchFamily="18" charset="0"/>
              <a:cs typeface="Times New Roman" panose="02020603050405020304" pitchFamily="18" charset="0"/>
            </a:endParaRPr>
          </a:p>
          <a:p>
            <a:endParaRPr lang="en-US" sz="1100"/>
          </a:p>
        </p:txBody>
      </p:sp>
    </p:spTree>
    <p:extLst>
      <p:ext uri="{BB962C8B-B14F-4D97-AF65-F5344CB8AC3E}">
        <p14:creationId xmlns:p14="http://schemas.microsoft.com/office/powerpoint/2010/main" val="1804218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615</TotalTime>
  <Words>629</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Phân tích và dự đoán khả năng rời bỏ dịch vụ của người dùng vào tháng tới Lê Phước Cường – cuonglp1713@gmail.com Mentor: Ứng Kim Phượng  - phuonguk@viettel.com.vn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hành vi vượt đèn đỏ của phương tiện giao thông trên video Hanh Le – lethihanh1940@gmail.com</dc:title>
  <dc:creator>Hạnh Lê</dc:creator>
  <cp:lastModifiedBy>Cuong Le Phuoc</cp:lastModifiedBy>
  <cp:revision>95</cp:revision>
  <dcterms:created xsi:type="dcterms:W3CDTF">2021-06-19T15:27:44Z</dcterms:created>
  <dcterms:modified xsi:type="dcterms:W3CDTF">2022-06-21T13:49:48Z</dcterms:modified>
</cp:coreProperties>
</file>