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9" r:id="rId15"/>
    <p:sldId id="270" r:id="rId16"/>
    <p:sldId id="268" r:id="rId17"/>
    <p:sldId id="267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33ED3-AA9B-459A-99EF-247DA1993072}" type="datetimeFigureOut">
              <a:rPr lang="es-ES_tradnl" smtClean="0"/>
              <a:pPr/>
              <a:t>05/03/2011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8D44-98BC-45DD-B87C-BE4BCEA51C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88FB-966E-4EDD-A0C3-2CDA4EDA3A32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C44711-5649-4FC1-B169-7A866B0CDC84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D0BC1C-B77E-4DD6-9024-4083CDB552CB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3DA05-0576-4269-B810-30C2EC76589A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3B391-814F-42B6-ADFD-533E6971C68A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B996B8-1C79-48C1-81DD-135C1FB82EA4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72821-4CB3-4572-B28C-B6C1A25F9BF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5BCE2-7CA3-4930-AAFD-788A145BE1BA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A6A62A-3F01-4212-8F64-6631622302F0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E8D8B-7310-47E0-81A0-E581CB41AF0E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FABF01-3AF9-4830-940E-1FF9C573BF16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PITS</a:t>
            </a:r>
            <a:br>
              <a:rPr lang="es-ES_tradnl" dirty="0" smtClean="0"/>
            </a:br>
            <a:r>
              <a:rPr lang="es-ES_tradnl" dirty="0" smtClean="0"/>
              <a:t>Propuesta BI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Pentaho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4299" t="31031" r="22430" b="14664"/>
          <a:stretch>
            <a:fillRect/>
          </a:stretch>
        </p:blipFill>
        <p:spPr bwMode="auto">
          <a:xfrm>
            <a:off x="387307" y="404664"/>
            <a:ext cx="3987185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2884170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429000"/>
            <a:ext cx="5688632" cy="252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32057"/>
            <a:ext cx="4350863" cy="2348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datos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7809"/>
            <a:ext cx="6768752" cy="516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estrella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654" y="404664"/>
            <a:ext cx="5733650" cy="5121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PITS: Modelo estrella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8653"/>
            <a:ext cx="7128792" cy="5137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54832"/>
          </a:xfrm>
        </p:spPr>
        <p:txBody>
          <a:bodyPr>
            <a:noAutofit/>
          </a:bodyPr>
          <a:lstStyle/>
          <a:p>
            <a:pPr algn="just"/>
            <a:r>
              <a:rPr lang="es-PE" sz="2000" b="1" dirty="0" err="1" smtClean="0"/>
              <a:t>Dashboard</a:t>
            </a:r>
            <a:r>
              <a:rPr lang="es-PE" sz="2000" dirty="0" smtClean="0"/>
              <a:t> es una página desarrollada en base a tecnología web mediante la cual se despliega en tiempo real información de la empresa extraída de varias fuentes o bases de datos. Su característica de tiempo real otorga a los usuarios un conocimiento completo sobre la marcha de la empresa y permite hacer análisis instantáneos e inteligencia de negocios</a:t>
            </a:r>
            <a:r>
              <a:rPr lang="es-PE" sz="2000" dirty="0" smtClean="0"/>
              <a:t>.</a:t>
            </a:r>
          </a:p>
          <a:p>
            <a:pPr algn="just"/>
            <a:endParaRPr lang="es-PE" sz="2000" dirty="0" smtClean="0"/>
          </a:p>
          <a:p>
            <a:pPr algn="just">
              <a:buNone/>
            </a:pPr>
            <a:r>
              <a:rPr lang="es-PE" sz="2000" b="1" dirty="0" smtClean="0"/>
              <a:t>	Métricas </a:t>
            </a:r>
            <a:r>
              <a:rPr lang="es-PE" sz="2000" b="1" dirty="0" smtClean="0"/>
              <a:t>y KPI</a:t>
            </a:r>
            <a:r>
              <a:rPr lang="es-PE" sz="2000" dirty="0" smtClean="0"/>
              <a:t>: Las Métricas y los </a:t>
            </a:r>
            <a:r>
              <a:rPr lang="es-PE" sz="2000" dirty="0" err="1" smtClean="0"/>
              <a:t>KPIs</a:t>
            </a:r>
            <a:r>
              <a:rPr lang="es-PE" sz="2000" dirty="0" smtClean="0"/>
              <a:t> son la base para construir un </a:t>
            </a:r>
            <a:r>
              <a:rPr lang="es-PE" sz="2000" dirty="0" err="1" smtClean="0"/>
              <a:t>Dashboard</a:t>
            </a:r>
            <a:r>
              <a:rPr lang="es-PE" sz="2000" dirty="0" smtClean="0"/>
              <a:t> de gran despliegue visual, ya que son las herramientas más eficaces para alertar a los usuarios en cuanto a donde se encuentran parados en relación a los objetivos. Por ello es importante contar con una clara definición de estos elementos que constituyen la base del diseño del </a:t>
            </a:r>
            <a:r>
              <a:rPr lang="es-PE" sz="2000" dirty="0" err="1" smtClean="0"/>
              <a:t>Dashboard</a:t>
            </a:r>
            <a:r>
              <a:rPr lang="es-PE" sz="2000" dirty="0" smtClean="0"/>
              <a:t>.</a:t>
            </a:r>
            <a:endParaRPr lang="es-PE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15</a:t>
            </a:fld>
            <a:endParaRPr kumimoji="0" lang="en-US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20207"/>
          <a:stretch>
            <a:fillRect/>
          </a:stretch>
        </p:blipFill>
        <p:spPr bwMode="auto">
          <a:xfrm>
            <a:off x="1619672" y="620687"/>
            <a:ext cx="6120680" cy="4533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20688"/>
            <a:ext cx="6912768" cy="4625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Georeferenciaci</a:t>
            </a:r>
            <a:r>
              <a:rPr lang="es-PE" dirty="0" smtClean="0"/>
              <a:t>ó</a:t>
            </a:r>
            <a:r>
              <a:rPr lang="en-US" dirty="0" smtClean="0"/>
              <a:t>n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6840760" cy="4528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Cronograma </a:t>
            </a:r>
            <a:r>
              <a:rPr lang="en-US" dirty="0" err="1" smtClean="0"/>
              <a:t>Propuesto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18</a:t>
            </a:fld>
            <a:endParaRPr kumimoji="0"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886"/>
          <a:stretch>
            <a:fillRect/>
          </a:stretch>
        </p:blipFill>
        <p:spPr bwMode="auto">
          <a:xfrm>
            <a:off x="575246" y="700210"/>
            <a:ext cx="8029202" cy="409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Necesidades y Recursos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PE" dirty="0" smtClean="0"/>
          </a:p>
          <a:p>
            <a:r>
              <a:rPr lang="es-PE" dirty="0" smtClean="0"/>
              <a:t>Apoyo de Jefe de Operaciones.</a:t>
            </a:r>
          </a:p>
          <a:p>
            <a:r>
              <a:rPr lang="es-PE" dirty="0" smtClean="0"/>
              <a:t>Acceso a ambientes de PITS.</a:t>
            </a:r>
          </a:p>
          <a:p>
            <a:r>
              <a:rPr lang="es-PE" dirty="0" smtClean="0"/>
              <a:t>Ambiente de </a:t>
            </a:r>
            <a:r>
              <a:rPr lang="es-PE" dirty="0" smtClean="0"/>
              <a:t>Trabajo.</a:t>
            </a:r>
          </a:p>
          <a:p>
            <a:r>
              <a:rPr lang="es-PE" dirty="0" smtClean="0"/>
              <a:t>Conexión de Red. (Red interna e internet)</a:t>
            </a:r>
          </a:p>
          <a:p>
            <a:r>
              <a:rPr lang="es-PE" dirty="0" smtClean="0"/>
              <a:t>Acceso a la actual base de datos.</a:t>
            </a:r>
          </a:p>
          <a:p>
            <a:r>
              <a:rPr lang="es-PE" dirty="0" smtClean="0"/>
              <a:t>Apoyo de un técnico informático de PITS.</a:t>
            </a:r>
          </a:p>
          <a:p>
            <a:r>
              <a:rPr lang="es-PE" dirty="0" smtClean="0"/>
              <a:t>Acceso a computador para desarrollo y despliegue de solución BI.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Mensajería local</a:t>
            </a:r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620687"/>
          <a:ext cx="8123256" cy="4680521"/>
        </p:xfrm>
        <a:graphic>
          <a:graphicData uri="http://schemas.openxmlformats.org/presentationml/2006/ole">
            <p:oleObj spid="_x0000_s1026" name="Visio" r:id="rId3" imgW="9465524" imgH="5453974" progId="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7F90-ACE8-4B1E-A019-B7146C371724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41168"/>
            <a:ext cx="8183880" cy="1051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Mensajería local</a:t>
            </a:r>
            <a:br>
              <a:rPr lang="es-ES_tradnl" sz="2800" dirty="0" smtClean="0"/>
            </a:br>
            <a:r>
              <a:rPr lang="es-ES_tradnl" sz="2800" dirty="0" smtClean="0"/>
              <a:t>Identificación de Puntos de Control</a:t>
            </a:r>
            <a:endParaRPr lang="es-ES_tradnl" sz="28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8681" y="404664"/>
          <a:ext cx="8227806" cy="4752281"/>
        </p:xfrm>
        <a:graphic>
          <a:graphicData uri="http://schemas.openxmlformats.org/presentationml/2006/ole">
            <p:oleObj spid="_x0000_s2050" name="Visio" r:id="rId3" imgW="9436932" imgH="5450732" progId="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D172-90E0-46EF-9ED4-C14C9E33676C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Toma de información</a:t>
            </a:r>
            <a:endParaRPr lang="es-ES_tradnl" dirty="0"/>
          </a:p>
        </p:txBody>
      </p:sp>
      <p:grpSp>
        <p:nvGrpSpPr>
          <p:cNvPr id="16" name="15 Grupo"/>
          <p:cNvGrpSpPr/>
          <p:nvPr/>
        </p:nvGrpSpPr>
        <p:grpSpPr>
          <a:xfrm>
            <a:off x="1979712" y="764704"/>
            <a:ext cx="3816424" cy="4464496"/>
            <a:chOff x="2771800" y="764704"/>
            <a:chExt cx="4104456" cy="470795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blackWhite">
            <a:xfrm>
              <a:off x="2771800" y="764704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Cliente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blackWhite">
            <a:xfrm>
              <a:off x="2771800" y="1772816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2"/>
              </a:pPr>
              <a:r>
                <a:rPr lang="es-ES_tradnl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ATC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blackWhite">
            <a:xfrm>
              <a:off x="2771800" y="2780928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3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Digitación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blackWhite">
            <a:xfrm>
              <a:off x="2771800" y="3730352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4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Despacho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blackWhite">
            <a:xfrm>
              <a:off x="2771800" y="4810472"/>
              <a:ext cx="2520280" cy="661392"/>
            </a:xfrm>
            <a:prstGeom prst="roundRect">
              <a:avLst>
                <a:gd name="adj" fmla="val 9106"/>
              </a:avLst>
            </a:prstGeom>
            <a:solidFill>
              <a:srgbClr val="FF00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eaLnBrk="0" hangingPunct="0">
                <a:buFont typeface="+mj-lt"/>
                <a:buAutoNum type="arabicPeriod" startAt="5"/>
              </a:pPr>
              <a:r>
                <a:rPr lang="es-ES_tradnl" sz="16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Descargo</a:t>
              </a:r>
              <a:endParaRPr lang="es-ES_tradnl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cxnSp>
          <p:nvCxnSpPr>
            <p:cNvPr id="9" name="8 Conector angular"/>
            <p:cNvCxnSpPr>
              <a:stCxn id="4" idx="2"/>
              <a:endCxn id="5" idx="0"/>
            </p:cNvCxnSpPr>
            <p:nvPr/>
          </p:nvCxnSpPr>
          <p:spPr>
            <a:xfrm rot="5400000">
              <a:off x="3858580" y="1599456"/>
              <a:ext cx="34672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>
              <a:stCxn id="5" idx="2"/>
              <a:endCxn id="6" idx="0"/>
            </p:cNvCxnSpPr>
            <p:nvPr/>
          </p:nvCxnSpPr>
          <p:spPr>
            <a:xfrm rot="5400000">
              <a:off x="3858580" y="2607568"/>
              <a:ext cx="346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angular"/>
            <p:cNvCxnSpPr>
              <a:stCxn id="6" idx="2"/>
              <a:endCxn id="7" idx="0"/>
            </p:cNvCxnSpPr>
            <p:nvPr/>
          </p:nvCxnSpPr>
          <p:spPr>
            <a:xfrm rot="5400000">
              <a:off x="3887924" y="3586336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angular"/>
            <p:cNvCxnSpPr>
              <a:stCxn id="7" idx="2"/>
              <a:endCxn id="8" idx="0"/>
            </p:cNvCxnSpPr>
            <p:nvPr/>
          </p:nvCxnSpPr>
          <p:spPr>
            <a:xfrm rot="5400000">
              <a:off x="3822576" y="4601108"/>
              <a:ext cx="4187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Forma"/>
            <p:cNvCxnSpPr>
              <a:stCxn id="8" idx="2"/>
              <a:endCxn id="4" idx="0"/>
            </p:cNvCxnSpPr>
            <p:nvPr/>
          </p:nvCxnSpPr>
          <p:spPr>
            <a:xfrm rot="5400000" flipH="1">
              <a:off x="1678360" y="3118284"/>
              <a:ext cx="4707160" cy="1588"/>
            </a:xfrm>
            <a:prstGeom prst="bentConnector5">
              <a:avLst>
                <a:gd name="adj1" fmla="val -4856"/>
                <a:gd name="adj2" fmla="val 169379272"/>
                <a:gd name="adj3" fmla="val 1048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5"/>
            <p:cNvSpPr>
              <a:spLocks noChangeArrowheads="1"/>
            </p:cNvSpPr>
            <p:nvPr/>
          </p:nvSpPr>
          <p:spPr bwMode="blackWhite">
            <a:xfrm>
              <a:off x="4860032" y="2218184"/>
              <a:ext cx="2016224" cy="648072"/>
            </a:xfrm>
            <a:prstGeom prst="roundRect">
              <a:avLst>
                <a:gd name="adj" fmla="val 9106"/>
              </a:avLst>
            </a:prstGeom>
            <a:solidFill>
              <a:srgbClr val="FFFF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2.5. </a:t>
              </a:r>
              <a:r>
                <a:rPr lang="es-ES_tradnl" sz="1200" spc="50" dirty="0" err="1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Geo</a:t>
              </a:r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-ubicación</a:t>
              </a:r>
              <a:endParaRPr lang="es-ES_tradnl" sz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blackWhite">
            <a:xfrm>
              <a:off x="4860032" y="3226296"/>
              <a:ext cx="2016224" cy="648072"/>
            </a:xfrm>
            <a:prstGeom prst="roundRect">
              <a:avLst>
                <a:gd name="adj" fmla="val 9106"/>
              </a:avLst>
            </a:prstGeom>
            <a:solidFill>
              <a:srgbClr val="FFFF00"/>
            </a:solidFill>
            <a:ln w="254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s-ES_tradnl" sz="1200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3.5. Clasificación</a:t>
              </a:r>
              <a:endParaRPr lang="es-ES_tradnl" sz="12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73B-7E20-43FC-A083-69B1410E8466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5563" b="9494"/>
          <a:stretch>
            <a:fillRect/>
          </a:stretch>
        </p:blipFill>
        <p:spPr bwMode="auto">
          <a:xfrm>
            <a:off x="5940152" y="517308"/>
            <a:ext cx="2232248" cy="1687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1" name="Picture 3" descr="C:\Users\Sapito\TRABAJO\PITS FREE\Documentos\CLIENTE\pits visita 190109\Planos\Los Olivo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276872"/>
            <a:ext cx="2250450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9368" y="4005064"/>
            <a:ext cx="2193032" cy="1644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</a:t>
            </a:r>
            <a:r>
              <a:rPr lang="es-ES_tradnl" dirty="0" smtClean="0"/>
              <a:t>BI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394592"/>
          </a:xfrm>
        </p:spPr>
        <p:txBody>
          <a:bodyPr>
            <a:normAutofit/>
          </a:bodyPr>
          <a:lstStyle/>
          <a:p>
            <a:r>
              <a:rPr lang="es-PE" sz="2300" dirty="0" smtClean="0"/>
              <a:t>Una </a:t>
            </a:r>
            <a:r>
              <a:rPr lang="es-PE" sz="2300" b="1" dirty="0" smtClean="0"/>
              <a:t>SOLUCION BI </a:t>
            </a:r>
            <a:r>
              <a:rPr lang="es-PE" sz="2300" dirty="0" smtClean="0"/>
              <a:t>permiten </a:t>
            </a:r>
            <a:r>
              <a:rPr lang="es-PE" sz="2300" dirty="0" smtClean="0"/>
              <a:t>a los usuarios finales </a:t>
            </a:r>
            <a:r>
              <a:rPr lang="es-PE" sz="2300" dirty="0" smtClean="0"/>
              <a:t>acceder </a:t>
            </a:r>
            <a:r>
              <a:rPr lang="es-PE" sz="2300" dirty="0" smtClean="0"/>
              <a:t>y analizar de manera rápida y sencilla, la información para la toma de decisiones de negocio a nivel operativo, táctico y estratégico</a:t>
            </a:r>
            <a:r>
              <a:rPr lang="es-PE" sz="2300" dirty="0" smtClean="0"/>
              <a:t>.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 smtClean="0"/>
          </a:p>
          <a:p>
            <a:endParaRPr lang="es-PE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374" y="2420888"/>
            <a:ext cx="6840010" cy="274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Componentes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15311"/>
            <a:ext cx="6768752" cy="4757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Cubos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4038708" cy="3096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132856"/>
            <a:ext cx="4097598" cy="332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BI - Reportes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7489"/>
            <a:ext cx="7632848" cy="4927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45224"/>
            <a:ext cx="8183880" cy="1051560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Pentaho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Autofit/>
          </a:bodyPr>
          <a:lstStyle/>
          <a:p>
            <a:r>
              <a:rPr lang="es-PE" sz="1200" dirty="0" smtClean="0"/>
              <a:t>La plataforma Open </a:t>
            </a:r>
            <a:r>
              <a:rPr lang="es-PE" sz="1200" dirty="0" err="1" smtClean="0"/>
              <a:t>Source</a:t>
            </a:r>
            <a:r>
              <a:rPr lang="es-PE" sz="1200" dirty="0" smtClean="0"/>
              <a:t>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Business </a:t>
            </a:r>
            <a:r>
              <a:rPr lang="es-PE" sz="1200" dirty="0" err="1" smtClean="0"/>
              <a:t>Intelligence</a:t>
            </a:r>
            <a:r>
              <a:rPr lang="es-PE" sz="1200" dirty="0" smtClean="0"/>
              <a:t> cubre muy amplias necesidades de Análisis de los Datos y de los Informes empresariales. </a:t>
            </a:r>
            <a:endParaRPr lang="es-PE" sz="1200" dirty="0" smtClean="0"/>
          </a:p>
          <a:p>
            <a:r>
              <a:rPr lang="es-PE" sz="1200" dirty="0" smtClean="0"/>
              <a:t>Las </a:t>
            </a:r>
            <a:r>
              <a:rPr lang="es-PE" sz="1200" dirty="0" smtClean="0"/>
              <a:t>soluciones de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están escritas en Java y tienen un ambiente de implementación también basado en Java. Eso hace que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es una solución muy flexible para cubrir una amplia gama de necesidades empresariales – tanto las típicas como las sofisticadas y especificas al negocio. </a:t>
            </a:r>
            <a:br>
              <a:rPr lang="es-PE" sz="1200" dirty="0" smtClean="0"/>
            </a:br>
            <a:r>
              <a:rPr lang="es-PE" sz="1200" dirty="0" smtClean="0"/>
              <a:t>Los módulos de la plataforma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BI son: </a:t>
            </a:r>
            <a:br>
              <a:rPr lang="es-PE" sz="1200" dirty="0" smtClean="0"/>
            </a:br>
            <a:endParaRPr lang="es-PE" sz="1200" dirty="0" smtClean="0"/>
          </a:p>
          <a:p>
            <a:r>
              <a:rPr lang="es-PE" sz="1200" b="1" dirty="0" err="1" smtClean="0"/>
              <a:t>Reporting</a:t>
            </a:r>
            <a:endParaRPr lang="es-PE" sz="1200" dirty="0" smtClean="0"/>
          </a:p>
          <a:p>
            <a:pPr>
              <a:buNone/>
            </a:pPr>
            <a:r>
              <a:rPr lang="es-PE" sz="1200" dirty="0" smtClean="0"/>
              <a:t>	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</a:t>
            </a:r>
            <a:r>
              <a:rPr lang="es-PE" sz="1200" dirty="0" err="1" smtClean="0"/>
              <a:t>Reporting</a:t>
            </a:r>
            <a:r>
              <a:rPr lang="es-PE" sz="1200" dirty="0" smtClean="0"/>
              <a:t> permite la distribución de los resultados del análisis en múltiples formatos </a:t>
            </a:r>
            <a:r>
              <a:rPr lang="es-PE" sz="1200" dirty="0" smtClean="0"/>
              <a:t>.</a:t>
            </a:r>
          </a:p>
          <a:p>
            <a:pPr>
              <a:buNone/>
            </a:pPr>
            <a:r>
              <a:rPr lang="es-PE" sz="1200" dirty="0" smtClean="0"/>
              <a:t>	</a:t>
            </a:r>
            <a:r>
              <a:rPr lang="es-PE" sz="1200" dirty="0" smtClean="0"/>
              <a:t>Los </a:t>
            </a:r>
            <a:r>
              <a:rPr lang="es-PE" sz="1200" dirty="0" smtClean="0"/>
              <a:t>reportes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permiten también programación de tareas y ejecución automática de informes con una determinada periodicidad. </a:t>
            </a:r>
            <a:endParaRPr lang="es-PE" sz="1200" dirty="0" smtClean="0"/>
          </a:p>
          <a:p>
            <a:r>
              <a:rPr lang="es-PE" sz="1200" b="1" dirty="0" smtClean="0"/>
              <a:t>Análisis</a:t>
            </a:r>
            <a:r>
              <a:rPr lang="es-PE" sz="1200" dirty="0" smtClean="0"/>
              <a:t> </a:t>
            </a:r>
            <a:r>
              <a:rPr lang="es-PE" sz="1200" dirty="0" smtClean="0"/>
              <a:t>-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Análisis suministra a los usuarios un sistema avanzado de análisis de información. </a:t>
            </a:r>
            <a:endParaRPr lang="es-PE" sz="1200" dirty="0" smtClean="0"/>
          </a:p>
          <a:p>
            <a:pPr>
              <a:buNone/>
            </a:pPr>
            <a:r>
              <a:rPr lang="es-PE" sz="1200" dirty="0" smtClean="0"/>
              <a:t>	</a:t>
            </a:r>
            <a:r>
              <a:rPr lang="es-PE" sz="1200" dirty="0" smtClean="0"/>
              <a:t>Los </a:t>
            </a:r>
            <a:r>
              <a:rPr lang="es-PE" sz="1200" dirty="0" smtClean="0"/>
              <a:t>datos pueden ser representados en una forma de SVG o Flash, los </a:t>
            </a:r>
            <a:r>
              <a:rPr lang="es-PE" sz="1200" dirty="0" err="1" smtClean="0"/>
              <a:t>dashboards</a:t>
            </a:r>
            <a:r>
              <a:rPr lang="es-PE" sz="1200" dirty="0" smtClean="0"/>
              <a:t> </a:t>
            </a:r>
            <a:r>
              <a:rPr lang="es-PE" sz="1200" dirty="0" err="1" smtClean="0"/>
              <a:t>widgets</a:t>
            </a:r>
            <a:r>
              <a:rPr lang="es-PE" sz="1200" dirty="0" smtClean="0"/>
              <a:t>, o también integrados con los sistemas de </a:t>
            </a:r>
            <a:r>
              <a:rPr lang="es-PE" sz="1200" dirty="0" err="1" smtClean="0"/>
              <a:t>mineria</a:t>
            </a:r>
            <a:r>
              <a:rPr lang="es-PE" sz="1200" dirty="0" smtClean="0"/>
              <a:t> de datos y los portales web (</a:t>
            </a:r>
            <a:r>
              <a:rPr lang="es-PE" sz="1200" dirty="0" err="1" smtClean="0"/>
              <a:t>portlets</a:t>
            </a:r>
            <a:r>
              <a:rPr lang="es-PE" sz="1200" dirty="0" smtClean="0"/>
              <a:t>). Además, con el Microsoft Excel </a:t>
            </a:r>
            <a:r>
              <a:rPr lang="es-PE" sz="1200" dirty="0" err="1" smtClean="0"/>
              <a:t>Analysis</a:t>
            </a:r>
            <a:r>
              <a:rPr lang="es-PE" sz="1200" dirty="0" smtClean="0"/>
              <a:t> </a:t>
            </a:r>
            <a:r>
              <a:rPr lang="es-PE" sz="1200" dirty="0" err="1" smtClean="0"/>
              <a:t>Services</a:t>
            </a:r>
            <a:r>
              <a:rPr lang="es-PE" sz="1200" dirty="0" smtClean="0"/>
              <a:t>, se puede analizar los datos dinámicos en Microsoft Excel (usando la conexión a OLAP server </a:t>
            </a:r>
            <a:r>
              <a:rPr lang="es-PE" sz="1200" dirty="0" err="1" smtClean="0"/>
              <a:t>Mondrian</a:t>
            </a:r>
            <a:r>
              <a:rPr lang="es-PE" sz="1200" dirty="0" smtClean="0"/>
              <a:t>). </a:t>
            </a:r>
            <a:endParaRPr lang="es-PE" sz="1200" dirty="0" smtClean="0"/>
          </a:p>
          <a:p>
            <a:r>
              <a:rPr lang="es-PE" sz="1200" b="1" dirty="0" err="1" smtClean="0"/>
              <a:t>Dashboards</a:t>
            </a:r>
            <a:r>
              <a:rPr lang="es-PE" sz="1200" dirty="0" smtClean="0"/>
              <a:t> </a:t>
            </a:r>
          </a:p>
          <a:p>
            <a:pPr>
              <a:buNone/>
            </a:pPr>
            <a:r>
              <a:rPr lang="es-PE" sz="1200" dirty="0" smtClean="0"/>
              <a:t>	</a:t>
            </a:r>
            <a:r>
              <a:rPr lang="es-PE" sz="1200" dirty="0" smtClean="0"/>
              <a:t>Todos </a:t>
            </a:r>
            <a:r>
              <a:rPr lang="es-PE" sz="1200" dirty="0" smtClean="0"/>
              <a:t>los componentes del modulo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</a:t>
            </a:r>
            <a:r>
              <a:rPr lang="es-PE" sz="1200" dirty="0" err="1" smtClean="0"/>
              <a:t>Reporting</a:t>
            </a:r>
            <a:r>
              <a:rPr lang="es-PE" sz="1200" dirty="0" smtClean="0"/>
              <a:t> y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Análisis pueden formar parte de un </a:t>
            </a:r>
            <a:r>
              <a:rPr lang="es-PE" sz="1200" dirty="0" err="1" smtClean="0"/>
              <a:t>Dashboard</a:t>
            </a:r>
            <a:r>
              <a:rPr lang="es-PE" sz="1200" dirty="0" smtClean="0"/>
              <a:t>. En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</a:t>
            </a:r>
            <a:r>
              <a:rPr lang="es-PE" sz="1200" dirty="0" err="1" smtClean="0"/>
              <a:t>Dashboards</a:t>
            </a:r>
            <a:r>
              <a:rPr lang="es-PE" sz="1200" dirty="0" smtClean="0"/>
              <a:t> es </a:t>
            </a:r>
            <a:r>
              <a:rPr lang="es-PE" sz="1200" dirty="0" smtClean="0"/>
              <a:t>posible incorporar </a:t>
            </a:r>
            <a:r>
              <a:rPr lang="es-PE" sz="1200" dirty="0" smtClean="0"/>
              <a:t>una gran variedad en tipos de gráficos, tablas y velocímetros (</a:t>
            </a:r>
            <a:r>
              <a:rPr lang="es-PE" sz="1200" dirty="0" err="1" smtClean="0"/>
              <a:t>dashboard</a:t>
            </a:r>
            <a:r>
              <a:rPr lang="es-PE" sz="1200" dirty="0" smtClean="0"/>
              <a:t> </a:t>
            </a:r>
            <a:r>
              <a:rPr lang="es-PE" sz="1200" dirty="0" err="1" smtClean="0"/>
              <a:t>widgets</a:t>
            </a:r>
            <a:r>
              <a:rPr lang="es-PE" sz="1200" dirty="0" smtClean="0"/>
              <a:t>) e integrarlos con los </a:t>
            </a:r>
            <a:r>
              <a:rPr lang="es-PE" sz="1200" dirty="0" err="1" smtClean="0"/>
              <a:t>Portlets</a:t>
            </a:r>
            <a:r>
              <a:rPr lang="es-PE" sz="1200" dirty="0" smtClean="0"/>
              <a:t> JSP, en donde podrá visualizar informes, gráficos y análisis OLAP. </a:t>
            </a:r>
            <a:endParaRPr lang="es-PE" sz="1200" dirty="0" smtClean="0"/>
          </a:p>
          <a:p>
            <a:r>
              <a:rPr lang="es-PE" sz="1200" b="1" dirty="0" smtClean="0"/>
              <a:t>Data </a:t>
            </a:r>
            <a:r>
              <a:rPr lang="es-PE" sz="1200" b="1" dirty="0" err="1" smtClean="0"/>
              <a:t>Mining</a:t>
            </a:r>
            <a:endParaRPr lang="es-PE" sz="1200" dirty="0" smtClean="0"/>
          </a:p>
          <a:p>
            <a:pPr>
              <a:buNone/>
            </a:pPr>
            <a:r>
              <a:rPr lang="es-PE" sz="1200" dirty="0" smtClean="0"/>
              <a:t>	Análisis </a:t>
            </a:r>
            <a:r>
              <a:rPr lang="es-PE" sz="1200" dirty="0" smtClean="0"/>
              <a:t>en 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se realiza con una herramienta </a:t>
            </a:r>
            <a:r>
              <a:rPr lang="es-PE" sz="1200" dirty="0" err="1" smtClean="0"/>
              <a:t>WeKa</a:t>
            </a:r>
            <a:r>
              <a:rPr lang="es-PE" sz="1200" dirty="0" smtClean="0"/>
              <a:t>. </a:t>
            </a:r>
            <a:endParaRPr lang="es-PE" sz="1200" dirty="0" smtClean="0"/>
          </a:p>
          <a:p>
            <a:r>
              <a:rPr lang="es-PE" sz="1200" b="1" dirty="0" smtClean="0"/>
              <a:t>Integración </a:t>
            </a:r>
            <a:r>
              <a:rPr lang="es-PE" sz="1200" b="1" dirty="0" smtClean="0"/>
              <a:t>de Datos</a:t>
            </a:r>
            <a:r>
              <a:rPr lang="es-PE" sz="1200" dirty="0" smtClean="0"/>
              <a:t> - se realiza con una herramienta </a:t>
            </a:r>
            <a:r>
              <a:rPr lang="es-PE" sz="1200" dirty="0" err="1" smtClean="0"/>
              <a:t>Kettle</a:t>
            </a:r>
            <a:r>
              <a:rPr lang="es-PE" sz="1200" dirty="0" smtClean="0"/>
              <a:t> ETL (</a:t>
            </a:r>
            <a:r>
              <a:rPr lang="es-PE" sz="1200" dirty="0" err="1" smtClean="0"/>
              <a:t>Pentaho</a:t>
            </a:r>
            <a:r>
              <a:rPr lang="es-PE" sz="1200" dirty="0" smtClean="0"/>
              <a:t> Data </a:t>
            </a:r>
            <a:r>
              <a:rPr lang="es-PE" sz="1200" dirty="0" err="1" smtClean="0"/>
              <a:t>Integration</a:t>
            </a:r>
            <a:r>
              <a:rPr lang="es-PE" sz="1200" dirty="0" smtClean="0"/>
              <a:t>) que permite implementar los procesos ETL. </a:t>
            </a:r>
            <a:endParaRPr lang="es-PE" sz="1200" dirty="0" smtClean="0"/>
          </a:p>
          <a:p>
            <a:endParaRPr lang="es-PE" sz="1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PITS - Propuesta BI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510</TotalTime>
  <Words>382</Words>
  <Application>Microsoft Office PowerPoint</Application>
  <PresentationFormat>Presentación en pantalla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Aspect</vt:lpstr>
      <vt:lpstr>Visio</vt:lpstr>
      <vt:lpstr>PITS Propuesta BI</vt:lpstr>
      <vt:lpstr>Mensajería local</vt:lpstr>
      <vt:lpstr>Mensajería local Identificación de Puntos de Control</vt:lpstr>
      <vt:lpstr>Toma de información</vt:lpstr>
      <vt:lpstr>Solución BI</vt:lpstr>
      <vt:lpstr>Solución BI - Componentes</vt:lpstr>
      <vt:lpstr>Solución BI - Cubos</vt:lpstr>
      <vt:lpstr>Solución BI - Reportes</vt:lpstr>
      <vt:lpstr>Pentaho</vt:lpstr>
      <vt:lpstr>Pentaho</vt:lpstr>
      <vt:lpstr>PITS: Modelo datos</vt:lpstr>
      <vt:lpstr>PITS: Modelo estrella</vt:lpstr>
      <vt:lpstr>PITS: Modelo estrella</vt:lpstr>
      <vt:lpstr>Dashboard</vt:lpstr>
      <vt:lpstr>Dashboard</vt:lpstr>
      <vt:lpstr>Dashboard</vt:lpstr>
      <vt:lpstr>Georeferenciación</vt:lpstr>
      <vt:lpstr>Cronograma Propuesto</vt:lpstr>
      <vt:lpstr>Necesidades y Recursos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Sapito</dc:creator>
  <cp:lastModifiedBy>josheluis</cp:lastModifiedBy>
  <cp:revision>46</cp:revision>
  <dcterms:created xsi:type="dcterms:W3CDTF">2011-03-03T05:01:13Z</dcterms:created>
  <dcterms:modified xsi:type="dcterms:W3CDTF">2011-03-05T15:20:44Z</dcterms:modified>
</cp:coreProperties>
</file>