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81" r:id="rId3"/>
    <p:sldId id="257" r:id="rId4"/>
    <p:sldId id="260" r:id="rId5"/>
    <p:sldId id="262" r:id="rId6"/>
    <p:sldId id="277" r:id="rId7"/>
    <p:sldId id="278" r:id="rId8"/>
    <p:sldId id="279" r:id="rId9"/>
    <p:sldId id="282" r:id="rId10"/>
    <p:sldId id="263" r:id="rId11"/>
    <p:sldId id="283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33ED3-AA9B-459A-99EF-247DA1993072}" type="datetimeFigureOut">
              <a:rPr lang="es-ES_tradnl" smtClean="0"/>
              <a:pPr/>
              <a:t>21/05/2011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08D44-98BC-45DD-B87C-BE4BCEA51C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688FB-966E-4EDD-A0C3-2CDA4EDA3A32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C44711-5649-4FC1-B169-7A866B0CDC84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D0BC1C-B77E-4DD6-9024-4083CDB552CB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F3DA05-0576-4269-B810-30C2EC76589A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3B391-814F-42B6-ADFD-533E6971C68A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B996B8-1C79-48C1-81DD-135C1FB82EA4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472821-4CB3-4572-B28C-B6C1A25F9BF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B5BCE2-7CA3-4930-AAFD-788A145BE1BA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A6A62A-3F01-4212-8F64-6631622302F0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E8D8B-7310-47E0-81A0-E581CB41AF0E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BFABF01-3AF9-4830-940E-1FF9C573BF16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7.128:8080/pentaho/Ho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76" y="1643050"/>
            <a:ext cx="77724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dirty="0" smtClean="0"/>
              <a:t>PITS</a:t>
            </a:r>
            <a:br>
              <a:rPr lang="es-ES_tradnl" dirty="0" smtClean="0"/>
            </a:br>
            <a:r>
              <a:rPr lang="es-ES_tradnl" dirty="0" smtClean="0"/>
              <a:t>Propuesta BI</a:t>
            </a:r>
            <a:br>
              <a:rPr lang="es-ES_tradnl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2700" dirty="0" smtClean="0"/>
              <a:t>1er entregable = Demo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4357694"/>
            <a:ext cx="5992764" cy="1643074"/>
          </a:xfrm>
        </p:spPr>
        <p:txBody>
          <a:bodyPr>
            <a:normAutofit/>
          </a:bodyPr>
          <a:lstStyle/>
          <a:p>
            <a:pPr algn="l"/>
            <a:r>
              <a:rPr lang="es-ES_tradnl" sz="2400" b="1" dirty="0" smtClean="0"/>
              <a:t>Integrantes</a:t>
            </a:r>
          </a:p>
          <a:p>
            <a:pPr algn="l">
              <a:buFont typeface="Arial" pitchFamily="34" charset="0"/>
              <a:buChar char="•"/>
            </a:pPr>
            <a:endParaRPr lang="es-ES_tradnl" sz="2400" dirty="0" smtClean="0"/>
          </a:p>
          <a:p>
            <a:pPr marL="493776" indent="-457200" algn="l">
              <a:buFont typeface="Wingdings" pitchFamily="2" charset="2"/>
              <a:buChar char="q"/>
            </a:pPr>
            <a:r>
              <a:rPr lang="es-ES_tradnl" sz="2400" dirty="0" smtClean="0"/>
              <a:t>Jaime </a:t>
            </a:r>
            <a:r>
              <a:rPr lang="es-ES_tradnl" sz="2400" dirty="0" err="1" smtClean="0"/>
              <a:t>Huarca</a:t>
            </a:r>
            <a:endParaRPr lang="es-ES_tradnl" sz="2400" dirty="0" smtClean="0"/>
          </a:p>
          <a:p>
            <a:pPr marL="493776" indent="-457200" algn="l">
              <a:buFont typeface="Wingdings" pitchFamily="2" charset="2"/>
              <a:buChar char="q"/>
            </a:pPr>
            <a:r>
              <a:rPr lang="es-ES_tradnl" sz="2400" dirty="0" smtClean="0"/>
              <a:t>José Luis </a:t>
            </a:r>
            <a:r>
              <a:rPr lang="es-ES_tradnl" sz="2400" dirty="0" err="1" smtClean="0"/>
              <a:t>Julca</a:t>
            </a:r>
            <a:endParaRPr lang="es-ES_tradn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Plan de trabajo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ltGray">
          <a:xfrm>
            <a:off x="714348" y="428604"/>
            <a:ext cx="7715304" cy="5357850"/>
          </a:xfrm>
          <a:prstGeom prst="rightArrow">
            <a:avLst>
              <a:gd name="adj1" fmla="val 79306"/>
              <a:gd name="adj2" fmla="val 32395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blackWhite">
          <a:xfrm>
            <a:off x="809596" y="1109642"/>
            <a:ext cx="5834106" cy="53340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457200" indent="-457200"/>
            <a:r>
              <a:rPr lang="es-PE" b="1" dirty="0" smtClean="0">
                <a:latin typeface="Lucida Console" pitchFamily="49" charset="0"/>
              </a:rPr>
              <a:t>Revisión del proceso </a:t>
            </a:r>
            <a:r>
              <a:rPr lang="es-PE" b="1" dirty="0" smtClean="0">
                <a:latin typeface="Lucida Console" pitchFamily="49" charset="0"/>
              </a:rPr>
              <a:t>actual</a:t>
            </a:r>
            <a:endParaRPr lang="es-PE" b="1" dirty="0" smtClean="0">
              <a:latin typeface="Lucida Console" pitchFamily="49" charset="0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blackWhite">
          <a:xfrm>
            <a:off x="809596" y="1714488"/>
            <a:ext cx="5834106" cy="1457316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marL="457200" indent="-457200"/>
            <a:r>
              <a:rPr lang="es-PE" sz="2000" b="1" dirty="0" smtClean="0">
                <a:latin typeface="Lucida Console" pitchFamily="49" charset="0"/>
              </a:rPr>
              <a:t>Definición de:</a:t>
            </a:r>
          </a:p>
          <a:p>
            <a:pPr marL="283464" indent="-457200">
              <a:buFont typeface="+mj-lt"/>
              <a:buAutoNum type="alphaLcPeriod"/>
            </a:pPr>
            <a:r>
              <a:rPr lang="es-PE" sz="1600" dirty="0" smtClean="0">
                <a:latin typeface="Lucida Console" pitchFamily="49" charset="0"/>
              </a:rPr>
              <a:t>Objetivos del proyecto.</a:t>
            </a:r>
          </a:p>
          <a:p>
            <a:pPr marL="283464" indent="-457200">
              <a:buFont typeface="+mj-lt"/>
              <a:buAutoNum type="alphaLcPeriod"/>
            </a:pPr>
            <a:r>
              <a:rPr lang="es-PE" sz="1600" dirty="0" smtClean="0">
                <a:latin typeface="Lucida Console" pitchFamily="49" charset="0"/>
              </a:rPr>
              <a:t>Etapas del proyecto.</a:t>
            </a:r>
          </a:p>
          <a:p>
            <a:pPr marL="283464" indent="-457200">
              <a:buFont typeface="+mj-lt"/>
              <a:buAutoNum type="alphaLcPeriod"/>
            </a:pPr>
            <a:r>
              <a:rPr lang="es-PE" sz="1600" dirty="0" smtClean="0">
                <a:latin typeface="Lucida Console" pitchFamily="49" charset="0"/>
              </a:rPr>
              <a:t>Grupo de trabajo.</a:t>
            </a:r>
          </a:p>
          <a:p>
            <a:pPr marL="283464" indent="-457200">
              <a:buFont typeface="+mj-lt"/>
              <a:buAutoNum type="alphaLcPeriod"/>
            </a:pPr>
            <a:r>
              <a:rPr lang="es-PE" sz="1600" dirty="0" smtClean="0">
                <a:latin typeface="Lucida Console" pitchFamily="49" charset="0"/>
              </a:rPr>
              <a:t>Requerimientos y recursos necesarios.</a:t>
            </a:r>
            <a:endParaRPr lang="es-PE" sz="1600" dirty="0" smtClean="0">
              <a:latin typeface="Lucida Console" pitchFamily="49" charset="0"/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blackWhite">
          <a:xfrm>
            <a:off x="785786" y="3214686"/>
            <a:ext cx="5857916" cy="571504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s-PE" b="1" dirty="0" smtClean="0">
                <a:latin typeface="Lucida Console" pitchFamily="49" charset="0"/>
              </a:rPr>
              <a:t>Desarrollo de la solución</a:t>
            </a:r>
            <a:endParaRPr lang="en-US" sz="1800" b="1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blackWhite">
          <a:xfrm>
            <a:off x="785786" y="3857628"/>
            <a:ext cx="5857916" cy="571504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s-PE" sz="1600" b="1" dirty="0" smtClean="0">
                <a:latin typeface="Lucida Console" pitchFamily="49" charset="0"/>
              </a:rPr>
              <a:t>Pruebas durante el desarrollo</a:t>
            </a:r>
            <a:endParaRPr lang="en-US" sz="1600" b="1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blackWhite">
          <a:xfrm>
            <a:off x="785786" y="4500570"/>
            <a:ext cx="5857916" cy="571504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s-PE" b="1" dirty="0" smtClean="0">
                <a:latin typeface="Lucida Console" pitchFamily="49" charset="0"/>
              </a:rPr>
              <a:t>Monitoreo y Ajuste de la solución</a:t>
            </a:r>
            <a:endParaRPr lang="en-US" sz="1800" b="1" dirty="0"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Compromisos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PE" dirty="0" smtClean="0">
              <a:latin typeface="Lucida Console" pitchFamily="49" charset="0"/>
            </a:endParaRPr>
          </a:p>
          <a:p>
            <a:r>
              <a:rPr lang="es-PE" b="1" i="1" dirty="0" smtClean="0">
                <a:latin typeface="Lucida Console" pitchFamily="49" charset="0"/>
              </a:rPr>
              <a:t>Grupo de trabajo</a:t>
            </a:r>
            <a:r>
              <a:rPr lang="es-PE" dirty="0" smtClean="0">
                <a:latin typeface="Lucida Console" pitchFamily="49" charset="0"/>
              </a:rPr>
              <a:t>, se compromete a desarrollar e implantar la solución BI de acuerdo al negocio de PITS.</a:t>
            </a:r>
          </a:p>
          <a:p>
            <a:r>
              <a:rPr lang="es-PE" b="1" i="1" dirty="0" err="1" smtClean="0">
                <a:latin typeface="Lucida Console" pitchFamily="49" charset="0"/>
              </a:rPr>
              <a:t>Pits</a:t>
            </a:r>
            <a:r>
              <a:rPr lang="es-PE" dirty="0" smtClean="0">
                <a:latin typeface="Lucida Console" pitchFamily="49" charset="0"/>
              </a:rPr>
              <a:t>, se compromete a apoyar al grupo de trabajo en todo lo necesario para llevar a cabo el proyecto y validar el trabajo realizado como parte del desarrollo de su tesis de grado.</a:t>
            </a:r>
            <a:endParaRPr lang="es-PE" dirty="0" smtClean="0">
              <a:latin typeface="Lucida Console" pitchFamily="49" charset="0"/>
            </a:endParaRPr>
          </a:p>
          <a:p>
            <a:endParaRPr lang="es-PE" dirty="0" smtClean="0">
              <a:latin typeface="Lucida Console" pitchFamily="49" charset="0"/>
            </a:endParaRPr>
          </a:p>
          <a:p>
            <a:endParaRPr lang="es-PE" dirty="0">
              <a:latin typeface="Lucida Console" pitchFamily="49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786322"/>
            <a:ext cx="8183880" cy="1051560"/>
          </a:xfrm>
        </p:spPr>
        <p:txBody>
          <a:bodyPr/>
          <a:lstStyle/>
          <a:p>
            <a:pPr algn="r"/>
            <a:r>
              <a:rPr lang="en-US" dirty="0" smtClean="0"/>
              <a:t>Gracias…</a:t>
            </a: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821-4CB3-4572-B28C-B6C1A25F9BF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PITS – 1era Presentación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5445224"/>
            <a:ext cx="8183880" cy="1051560"/>
          </a:xfrm>
        </p:spPr>
        <p:txBody>
          <a:bodyPr>
            <a:normAutofit/>
          </a:bodyPr>
          <a:lstStyle/>
          <a:p>
            <a:r>
              <a:rPr lang="es-ES_tradnl" dirty="0" smtClean="0"/>
              <a:t>Índice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ltGray">
          <a:xfrm rot="5400000">
            <a:off x="-1993882" y="884220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1588274" y="1319988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2251094" y="450848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5.- </a:t>
            </a:r>
            <a:r>
              <a:rPr lang="en-US" b="1" dirty="0" err="1" smtClean="0">
                <a:solidFill>
                  <a:schemeClr val="tx2"/>
                </a:solidFill>
              </a:rPr>
              <a:t>Compromiso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2746394" y="36813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4.- Plan de </a:t>
            </a:r>
            <a:r>
              <a:rPr lang="en-US" b="1" dirty="0" err="1" smtClean="0">
                <a:solidFill>
                  <a:schemeClr val="tx2"/>
                </a:solidFill>
              </a:rPr>
              <a:t>trabajo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gray">
          <a:xfrm>
            <a:off x="2867044" y="2868595"/>
            <a:ext cx="491966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3.- </a:t>
            </a:r>
            <a:r>
              <a:rPr lang="en-US" b="1" dirty="0" err="1" smtClean="0">
                <a:solidFill>
                  <a:schemeClr val="tx2"/>
                </a:solidFill>
              </a:rPr>
              <a:t>Conclusiones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recomendaciones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2714644" y="200023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2.- La solution </a:t>
            </a:r>
            <a:r>
              <a:rPr lang="en-US" b="1" dirty="0" err="1" smtClean="0">
                <a:solidFill>
                  <a:schemeClr val="tx2"/>
                </a:solidFill>
              </a:rPr>
              <a:t>planteada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gray">
          <a:xfrm>
            <a:off x="2193944" y="12302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1.- 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r>
              <a:rPr lang="en-US" b="1" dirty="0" smtClean="0">
                <a:solidFill>
                  <a:schemeClr val="tx2"/>
                </a:solidFill>
              </a:rPr>
              <a:t> de PITS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1876444" y="1319195"/>
            <a:ext cx="381000" cy="381000"/>
            <a:chOff x="2078" y="1680"/>
            <a:chExt cx="1615" cy="1615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2409844" y="2106595"/>
            <a:ext cx="381000" cy="381000"/>
            <a:chOff x="2078" y="1680"/>
            <a:chExt cx="1615" cy="1615"/>
          </a:xfrm>
        </p:grpSpPr>
        <p:sp>
          <p:nvSpPr>
            <p:cNvPr id="23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2562244" y="2944795"/>
            <a:ext cx="381000" cy="381000"/>
            <a:chOff x="2078" y="1680"/>
            <a:chExt cx="1615" cy="1615"/>
          </a:xfrm>
        </p:grpSpPr>
        <p:sp>
          <p:nvSpPr>
            <p:cNvPr id="30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2409844" y="3782995"/>
            <a:ext cx="381000" cy="381000"/>
            <a:chOff x="2078" y="1680"/>
            <a:chExt cx="1615" cy="1615"/>
          </a:xfrm>
        </p:grpSpPr>
        <p:sp>
          <p:nvSpPr>
            <p:cNvPr id="37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3" name="Group 39"/>
          <p:cNvGrpSpPr>
            <a:grpSpLocks/>
          </p:cNvGrpSpPr>
          <p:nvPr/>
        </p:nvGrpSpPr>
        <p:grpSpPr bwMode="auto">
          <a:xfrm>
            <a:off x="1952644" y="4557695"/>
            <a:ext cx="355600" cy="381000"/>
            <a:chOff x="2078" y="1680"/>
            <a:chExt cx="1615" cy="1615"/>
          </a:xfrm>
        </p:grpSpPr>
        <p:sp>
          <p:nvSpPr>
            <p:cNvPr id="44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1.- Descripción del negocio</a:t>
            </a:r>
            <a:endParaRPr lang="es-ES_tradnl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552" y="620687"/>
          <a:ext cx="8123256" cy="4680521"/>
        </p:xfrm>
        <a:graphic>
          <a:graphicData uri="http://schemas.openxmlformats.org/presentationml/2006/ole">
            <p:oleObj spid="_x0000_s1026" name="Visio" r:id="rId3" imgW="9465524" imgH="5453974" progId="">
              <p:embed/>
            </p:oleObj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7F90-ACE8-4B1E-A019-B7146C371724}" type="datetime1">
              <a:rPr lang="en-US" smtClean="0"/>
              <a:pPr/>
              <a:t>5/21/2011</a:t>
            </a:fld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283922" cy="1051560"/>
          </a:xfrm>
        </p:spPr>
        <p:txBody>
          <a:bodyPr>
            <a:noAutofit/>
          </a:bodyPr>
          <a:lstStyle/>
          <a:p>
            <a:r>
              <a:rPr lang="es-ES" sz="3200" dirty="0" smtClean="0"/>
              <a:t>2.- Solución BI</a:t>
            </a:r>
            <a:endParaRPr lang="es-ES_tradnl" sz="32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394592"/>
          </a:xfrm>
        </p:spPr>
        <p:txBody>
          <a:bodyPr>
            <a:normAutofit/>
          </a:bodyPr>
          <a:lstStyle/>
          <a:p>
            <a:r>
              <a:rPr lang="es-PE" sz="2300" dirty="0" smtClean="0">
                <a:latin typeface="Lucida Console" pitchFamily="49" charset="0"/>
              </a:rPr>
              <a:t>Una </a:t>
            </a:r>
            <a:r>
              <a:rPr lang="es-PE" sz="2300" b="1" dirty="0" smtClean="0">
                <a:latin typeface="Lucida Console" pitchFamily="49" charset="0"/>
              </a:rPr>
              <a:t>SOLUCION BI </a:t>
            </a:r>
            <a:r>
              <a:rPr lang="es-PE" sz="2300" dirty="0" smtClean="0">
                <a:latin typeface="Lucida Console" pitchFamily="49" charset="0"/>
              </a:rPr>
              <a:t>permiten a los usuarios finales acceder y analizar de manera rápida y sencilla, la información para la toma de decisiones de negocio a nivel operativo, táctico y estratégico.</a:t>
            </a:r>
            <a:r>
              <a:rPr lang="es-PE" dirty="0" smtClean="0">
                <a:latin typeface="Lucida Console" pitchFamily="49" charset="0"/>
              </a:rPr>
              <a:t/>
            </a:r>
            <a:br>
              <a:rPr lang="es-PE" dirty="0" smtClean="0">
                <a:latin typeface="Lucida Console" pitchFamily="49" charset="0"/>
              </a:rPr>
            </a:br>
            <a:endParaRPr lang="es-PE" dirty="0" smtClean="0">
              <a:latin typeface="Lucida Console" pitchFamily="49" charset="0"/>
            </a:endParaRPr>
          </a:p>
          <a:p>
            <a:endParaRPr lang="es-PE" dirty="0">
              <a:latin typeface="Lucida Console" pitchFamily="49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471626"/>
            <a:ext cx="6643734" cy="3055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2.- Procesamiento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</a:t>
            </a:fld>
            <a:endParaRPr kumimoji="0"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714356"/>
            <a:ext cx="6429420" cy="4519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2.- Análisis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6</a:t>
            </a:fld>
            <a:endParaRPr kumimoji="0"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71480"/>
            <a:ext cx="7699905" cy="4214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714620"/>
            <a:ext cx="4367216" cy="29796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/>
          <a:srcRect b="48071"/>
          <a:stretch>
            <a:fillRect/>
          </a:stretch>
        </p:blipFill>
        <p:spPr bwMode="auto">
          <a:xfrm>
            <a:off x="5429256" y="3429000"/>
            <a:ext cx="3187921" cy="2428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2.- Consultas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7</a:t>
            </a:fld>
            <a:endParaRPr kumimoji="0"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3"/>
            <a:ext cx="5236445" cy="2714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500306"/>
            <a:ext cx="5467130" cy="2862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571472" y="4786322"/>
            <a:ext cx="6786610" cy="980122"/>
          </a:xfrm>
        </p:spPr>
        <p:txBody>
          <a:bodyPr>
            <a:noAutofit/>
          </a:bodyPr>
          <a:lstStyle/>
          <a:p>
            <a:r>
              <a:rPr lang="es-ES" sz="4400" dirty="0" smtClean="0"/>
              <a:t>Y esto funciona?</a:t>
            </a:r>
            <a:endParaRPr lang="es-ES_tradnl" sz="4400" dirty="0"/>
          </a:p>
        </p:txBody>
      </p:sp>
      <p:sp>
        <p:nvSpPr>
          <p:cNvPr id="8" name="Freeform 3">
            <a:hlinkClick r:id="rId2"/>
          </p:cNvPr>
          <p:cNvSpPr>
            <a:spLocks noEditPoints="1"/>
          </p:cNvSpPr>
          <p:nvPr/>
        </p:nvSpPr>
        <p:spPr bwMode="gray">
          <a:xfrm>
            <a:off x="1142976" y="1214422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2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5234960"/>
            <a:ext cx="8183880" cy="1051560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Conclusiones y recomendaciones</a:t>
            </a:r>
            <a:endParaRPr lang="es-PE" sz="2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9</a:t>
            </a:fld>
            <a:endParaRPr kumimoji="0" lang="en-US"/>
          </a:p>
        </p:txBody>
      </p:sp>
      <p:grpSp>
        <p:nvGrpSpPr>
          <p:cNvPr id="56" name="Group 3"/>
          <p:cNvGrpSpPr>
            <a:grpSpLocks/>
          </p:cNvGrpSpPr>
          <p:nvPr/>
        </p:nvGrpSpPr>
        <p:grpSpPr bwMode="auto">
          <a:xfrm>
            <a:off x="1704996" y="785794"/>
            <a:ext cx="5867400" cy="1301750"/>
            <a:chOff x="912" y="1008"/>
            <a:chExt cx="3984" cy="912"/>
          </a:xfrm>
        </p:grpSpPr>
        <p:sp>
          <p:nvSpPr>
            <p:cNvPr id="57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5"/>
            <p:cNvGrpSpPr>
              <a:grpSpLocks/>
            </p:cNvGrpSpPr>
            <p:nvPr/>
          </p:nvGrpSpPr>
          <p:grpSpPr bwMode="auto">
            <a:xfrm>
              <a:off x="999" y="1092"/>
              <a:ext cx="1326" cy="746"/>
              <a:chOff x="999" y="1092"/>
              <a:chExt cx="1326" cy="746"/>
            </a:xfrm>
          </p:grpSpPr>
          <p:sp>
            <p:nvSpPr>
              <p:cNvPr id="60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1326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8"/>
              <p:cNvSpPr txBox="1">
                <a:spLocks noChangeArrowheads="1"/>
              </p:cNvSpPr>
              <p:nvPr/>
            </p:nvSpPr>
            <p:spPr bwMode="gray">
              <a:xfrm>
                <a:off x="1000" y="1295"/>
                <a:ext cx="1277" cy="32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sz="2400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Proceso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9" name="Text Box 9"/>
            <p:cNvSpPr txBox="1">
              <a:spLocks noChangeArrowheads="1"/>
            </p:cNvSpPr>
            <p:nvPr/>
          </p:nvSpPr>
          <p:spPr bwMode="gray">
            <a:xfrm>
              <a:off x="2374" y="1108"/>
              <a:ext cx="2426" cy="7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s-ES" sz="1600" b="1" dirty="0" smtClean="0">
                  <a:solidFill>
                    <a:srgbClr val="000000"/>
                  </a:solidFill>
                </a:rPr>
                <a:t>Definición, flujos, casuística, puntos de control, indicadores, retroalimentación</a:t>
              </a:r>
              <a:endParaRPr lang="es-E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Group 10"/>
          <p:cNvGrpSpPr>
            <a:grpSpLocks/>
          </p:cNvGrpSpPr>
          <p:nvPr/>
        </p:nvGrpSpPr>
        <p:grpSpPr bwMode="auto">
          <a:xfrm>
            <a:off x="1704996" y="2316144"/>
            <a:ext cx="5867400" cy="1301750"/>
            <a:chOff x="912" y="2016"/>
            <a:chExt cx="3984" cy="912"/>
          </a:xfrm>
        </p:grpSpPr>
        <p:sp>
          <p:nvSpPr>
            <p:cNvPr id="64" name="AutoShape 11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12"/>
            <p:cNvGrpSpPr>
              <a:grpSpLocks/>
            </p:cNvGrpSpPr>
            <p:nvPr/>
          </p:nvGrpSpPr>
          <p:grpSpPr bwMode="auto">
            <a:xfrm>
              <a:off x="967" y="2100"/>
              <a:ext cx="1392" cy="746"/>
              <a:chOff x="967" y="2100"/>
              <a:chExt cx="1392" cy="746"/>
            </a:xfrm>
          </p:grpSpPr>
          <p:sp>
            <p:nvSpPr>
              <p:cNvPr id="67" name="AutoShape 13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1326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14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Text Box 15"/>
              <p:cNvSpPr txBox="1">
                <a:spLocks noChangeArrowheads="1"/>
              </p:cNvSpPr>
              <p:nvPr/>
            </p:nvSpPr>
            <p:spPr bwMode="gray">
              <a:xfrm>
                <a:off x="967" y="2272"/>
                <a:ext cx="1392" cy="32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Informaci</a:t>
                </a:r>
                <a:r>
                  <a:rPr lang="es-PE" sz="24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ó</a:t>
                </a:r>
                <a:r>
                  <a:rPr lang="en-US" sz="24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</p:grpSp>
      </p:grpSp>
      <p:grpSp>
        <p:nvGrpSpPr>
          <p:cNvPr id="70" name="Group 17"/>
          <p:cNvGrpSpPr>
            <a:grpSpLocks/>
          </p:cNvGrpSpPr>
          <p:nvPr/>
        </p:nvGrpSpPr>
        <p:grpSpPr bwMode="auto">
          <a:xfrm>
            <a:off x="1704996" y="3856019"/>
            <a:ext cx="5867400" cy="1301750"/>
            <a:chOff x="912" y="3036"/>
            <a:chExt cx="3984" cy="912"/>
          </a:xfrm>
        </p:grpSpPr>
        <p:sp>
          <p:nvSpPr>
            <p:cNvPr id="71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19"/>
            <p:cNvGrpSpPr>
              <a:grpSpLocks/>
            </p:cNvGrpSpPr>
            <p:nvPr/>
          </p:nvGrpSpPr>
          <p:grpSpPr bwMode="auto">
            <a:xfrm>
              <a:off x="967" y="3120"/>
              <a:ext cx="1358" cy="746"/>
              <a:chOff x="967" y="3120"/>
              <a:chExt cx="1358" cy="746"/>
            </a:xfrm>
          </p:grpSpPr>
          <p:sp>
            <p:nvSpPr>
              <p:cNvPr id="74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1326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2">
                      <a:gamma/>
                      <a:tint val="63529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48627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 Box 22"/>
              <p:cNvSpPr txBox="1">
                <a:spLocks noChangeArrowheads="1"/>
              </p:cNvSpPr>
              <p:nvPr/>
            </p:nvSpPr>
            <p:spPr bwMode="gray">
              <a:xfrm>
                <a:off x="967" y="3287"/>
                <a:ext cx="1310" cy="32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sz="2400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Proyecto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77" name="Text Box 9"/>
          <p:cNvSpPr txBox="1">
            <a:spLocks noChangeArrowheads="1"/>
          </p:cNvSpPr>
          <p:nvPr/>
        </p:nvSpPr>
        <p:spPr bwMode="gray">
          <a:xfrm>
            <a:off x="3857620" y="2571744"/>
            <a:ext cx="357339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s-ES" sz="1600" b="1" dirty="0" smtClean="0">
                <a:solidFill>
                  <a:srgbClr val="000000"/>
                </a:solidFill>
              </a:rPr>
              <a:t>Registro, mantenimiento,  accesibilidad, seguridad, análisis, explotación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gray">
          <a:xfrm>
            <a:off x="3857620" y="4098201"/>
            <a:ext cx="357339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s-ES" sz="1600" b="1" dirty="0" smtClean="0">
                <a:solidFill>
                  <a:srgbClr val="000000"/>
                </a:solidFill>
              </a:rPr>
              <a:t>Objetivos, grupo de trabajo, recursos, participación de distintas áreas, confiabilidad</a:t>
            </a:r>
            <a:endParaRPr lang="es-E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722</TotalTime>
  <Words>299</Words>
  <Application>Microsoft Office PowerPoint</Application>
  <PresentationFormat>Presentación en pantalla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Aspect</vt:lpstr>
      <vt:lpstr>Visio</vt:lpstr>
      <vt:lpstr>PITS Propuesta BI  1er entregable = Demo</vt:lpstr>
      <vt:lpstr>Índice</vt:lpstr>
      <vt:lpstr>1.- Descripción del negocio</vt:lpstr>
      <vt:lpstr>2.- Solución BI</vt:lpstr>
      <vt:lpstr>2.- Procesamiento</vt:lpstr>
      <vt:lpstr>2.- Análisis</vt:lpstr>
      <vt:lpstr>2.- Consultas</vt:lpstr>
      <vt:lpstr>Y esto funciona?</vt:lpstr>
      <vt:lpstr>Conclusiones y recomendaciones</vt:lpstr>
      <vt:lpstr>Plan de trabajo</vt:lpstr>
      <vt:lpstr>Compromisos</vt:lpstr>
      <vt:lpstr>Gracias…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Sapito</dc:creator>
  <cp:lastModifiedBy>Sapito</cp:lastModifiedBy>
  <cp:revision>106</cp:revision>
  <dcterms:created xsi:type="dcterms:W3CDTF">2011-03-03T05:01:13Z</dcterms:created>
  <dcterms:modified xsi:type="dcterms:W3CDTF">2011-05-21T06:44:06Z</dcterms:modified>
</cp:coreProperties>
</file>