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33" r:id="rId2"/>
    <p:sldId id="257" r:id="rId3"/>
    <p:sldId id="258" r:id="rId4"/>
    <p:sldId id="340" r:id="rId5"/>
    <p:sldId id="259" r:id="rId6"/>
    <p:sldId id="341" r:id="rId7"/>
    <p:sldId id="260" r:id="rId8"/>
    <p:sldId id="334" r:id="rId9"/>
    <p:sldId id="338" r:id="rId10"/>
    <p:sldId id="263" r:id="rId11"/>
    <p:sldId id="398" r:id="rId12"/>
    <p:sldId id="397" r:id="rId13"/>
    <p:sldId id="399" r:id="rId14"/>
    <p:sldId id="400" r:id="rId15"/>
    <p:sldId id="402" r:id="rId16"/>
    <p:sldId id="401" r:id="rId17"/>
    <p:sldId id="403" r:id="rId18"/>
    <p:sldId id="405" r:id="rId19"/>
    <p:sldId id="404" r:id="rId20"/>
    <p:sldId id="396" r:id="rId21"/>
    <p:sldId id="407" r:id="rId22"/>
    <p:sldId id="345" r:id="rId23"/>
    <p:sldId id="412" r:id="rId24"/>
    <p:sldId id="348" r:id="rId25"/>
    <p:sldId id="349" r:id="rId26"/>
    <p:sldId id="337" r:id="rId27"/>
    <p:sldId id="339" r:id="rId28"/>
    <p:sldId id="357" r:id="rId29"/>
    <p:sldId id="358" r:id="rId30"/>
    <p:sldId id="391" r:id="rId31"/>
    <p:sldId id="392" r:id="rId32"/>
    <p:sldId id="393" r:id="rId33"/>
    <p:sldId id="354" r:id="rId34"/>
    <p:sldId id="355" r:id="rId35"/>
    <p:sldId id="359" r:id="rId36"/>
    <p:sldId id="395" r:id="rId37"/>
    <p:sldId id="360" r:id="rId38"/>
    <p:sldId id="361" r:id="rId39"/>
    <p:sldId id="406" r:id="rId40"/>
    <p:sldId id="351" r:id="rId41"/>
    <p:sldId id="352" r:id="rId42"/>
    <p:sldId id="353" r:id="rId43"/>
    <p:sldId id="362" r:id="rId44"/>
    <p:sldId id="366" r:id="rId45"/>
    <p:sldId id="363" r:id="rId46"/>
    <p:sldId id="364" r:id="rId47"/>
    <p:sldId id="365" r:id="rId48"/>
    <p:sldId id="367" r:id="rId49"/>
    <p:sldId id="368" r:id="rId50"/>
    <p:sldId id="369" r:id="rId51"/>
    <p:sldId id="408" r:id="rId52"/>
    <p:sldId id="347" r:id="rId53"/>
    <p:sldId id="394" r:id="rId54"/>
    <p:sldId id="409" r:id="rId55"/>
    <p:sldId id="410" r:id="rId56"/>
    <p:sldId id="411" r:id="rId57"/>
    <p:sldId id="370" r:id="rId58"/>
    <p:sldId id="371" r:id="rId59"/>
    <p:sldId id="372" r:id="rId60"/>
    <p:sldId id="373" r:id="rId61"/>
    <p:sldId id="376" r:id="rId62"/>
    <p:sldId id="377" r:id="rId63"/>
    <p:sldId id="378" r:id="rId64"/>
    <p:sldId id="374" r:id="rId65"/>
    <p:sldId id="375" r:id="rId66"/>
    <p:sldId id="379" r:id="rId67"/>
    <p:sldId id="380" r:id="rId68"/>
    <p:sldId id="387" r:id="rId69"/>
    <p:sldId id="382" r:id="rId70"/>
    <p:sldId id="381" r:id="rId71"/>
    <p:sldId id="383" r:id="rId72"/>
    <p:sldId id="384" r:id="rId73"/>
    <p:sldId id="386" r:id="rId74"/>
    <p:sldId id="385" r:id="rId75"/>
    <p:sldId id="389" r:id="rId76"/>
    <p:sldId id="388"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Cuong" initials="NC" lastIdx="2" clrIdx="0">
    <p:extLst>
      <p:ext uri="{19B8F6BF-5375-455C-9EA6-DF929625EA0E}">
        <p15:presenceInfo xmlns:p15="http://schemas.microsoft.com/office/powerpoint/2012/main" userId="f89446c827d9a2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3396" autoAdjust="0"/>
  </p:normalViewPr>
  <p:slideViewPr>
    <p:cSldViewPr snapToGrid="0">
      <p:cViewPr varScale="1">
        <p:scale>
          <a:sx n="68" d="100"/>
          <a:sy n="68" d="100"/>
        </p:scale>
        <p:origin x="1344"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F9676-2199-4465-A5AC-D069EEB5BB59}"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60F39-1C35-42C6-A2D1-D36CC844E563}" type="slidenum">
              <a:rPr lang="en-US" smtClean="0"/>
              <a:t>‹#›</a:t>
            </a:fld>
            <a:endParaRPr lang="en-US"/>
          </a:p>
        </p:txBody>
      </p:sp>
    </p:spTree>
    <p:extLst>
      <p:ext uri="{BB962C8B-B14F-4D97-AF65-F5344CB8AC3E}">
        <p14:creationId xmlns:p14="http://schemas.microsoft.com/office/powerpoint/2010/main" val="265055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a:t>
            </a:fld>
            <a:r>
              <a:rPr lang="en-US" dirty="0"/>
              <a:t> of 89</a:t>
            </a:r>
          </a:p>
        </p:txBody>
      </p:sp>
    </p:spTree>
    <p:extLst>
      <p:ext uri="{BB962C8B-B14F-4D97-AF65-F5344CB8AC3E}">
        <p14:creationId xmlns:p14="http://schemas.microsoft.com/office/powerpoint/2010/main" val="2595817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Nó có 3 thành phần chính: Model, View và Controller. Model đại diện cho dữ liệu của ứng dụng, View đại diện cho giao diện người dùng và Controller đại diện cho logic xử lý và điều khiển các thành phần khác của ứng dụng. </a:t>
            </a:r>
            <a:endParaRPr lang="en-US" dirty="0"/>
          </a:p>
          <a:p>
            <a:pPr algn="l"/>
            <a:r>
              <a:rPr lang="vi-VN" b="0" i="0" dirty="0">
                <a:solidFill>
                  <a:srgbClr val="D1D5DB"/>
                </a:solidFill>
                <a:effectLst/>
                <a:latin typeface="Söhne"/>
              </a:rPr>
              <a:t>Giả sử chúng ta có một ứng dụng quản lý sản phẩm, trong đó chúng ta muốn hiển thị thông tin sản phẩm cùng với hình ảnh tương ứng trên giao diện người dùng.</a:t>
            </a:r>
          </a:p>
          <a:p>
            <a:pPr algn="l"/>
            <a:r>
              <a:rPr lang="en-US" b="0" i="0" dirty="0">
                <a:solidFill>
                  <a:srgbClr val="D1D5DB"/>
                </a:solidFill>
                <a:effectLst/>
                <a:latin typeface="Söhne"/>
              </a:rPr>
              <a:t>1. </a:t>
            </a:r>
            <a:r>
              <a:rPr lang="vi-VN" b="0" i="0" dirty="0">
                <a:solidFill>
                  <a:srgbClr val="D1D5DB"/>
                </a:solidFill>
                <a:effectLst/>
                <a:latin typeface="Söhne"/>
              </a:rPr>
              <a:t>Trong MVC 1, logic xử lý để lấy thông tin sản phẩm và hình ảnh tương ứng sẽ được đặt trong Controller. Điều này có nghĩa là Controller không chỉ phụ trách điều khiển luồng chính của ứng dụng, mà còn phải chịu trách nhiệm truy vấn cơ sở dữ liệu và lấy thông tin sản phẩm cùng với hình ảnh tương ứng. Khi đó, Model chỉ đóng vai trò lưu trữ dữ liệu, không có chức năng xử lý logic nào. Điều này dẫn đến một hạn chế lớn khi phát triển và bảo trì ứng dụng, vì khi có sự thay đổi về logic xử lý, chúng ta phải chỉnh sửa Controller và Model cùng một lúc.</a:t>
            </a:r>
          </a:p>
          <a:p>
            <a:pPr algn="l"/>
            <a:r>
              <a:rPr lang="en-US" b="0" i="0" dirty="0">
                <a:solidFill>
                  <a:srgbClr val="D1D5DB"/>
                </a:solidFill>
                <a:effectLst/>
                <a:latin typeface="Söhne"/>
              </a:rPr>
              <a:t>2. </a:t>
            </a:r>
            <a:r>
              <a:rPr lang="vi-VN" b="0" i="0" dirty="0">
                <a:solidFill>
                  <a:srgbClr val="D1D5DB"/>
                </a:solidFill>
                <a:effectLst/>
                <a:latin typeface="Söhne"/>
              </a:rPr>
              <a:t>Trong MVC 2, ta sẽ có một DAO để truy vấn cơ sở dữ liệu và lấy thông tin sản phẩm, sau đó Controller chỉ cần gọi phương thức của DAO để lấy dữ liệu. Điều này giúp phân biệt rõ ràng giữa dữ liệu và logic xử lý, giúp cho việc phát triển và bảo trì ứng dụng trở nên dễ dàng hơn. Model vẫn giữ vai trò lưu trữ dữ liệu, trong khi Controller chỉ phụ trách điều khiển luồng chính của ứng dụng.</a:t>
            </a:r>
          </a:p>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11</a:t>
            </a:fld>
            <a:endParaRPr lang="en-US"/>
          </a:p>
        </p:txBody>
      </p:sp>
    </p:spTree>
    <p:extLst>
      <p:ext uri="{BB962C8B-B14F-4D97-AF65-F5344CB8AC3E}">
        <p14:creationId xmlns:p14="http://schemas.microsoft.com/office/powerpoint/2010/main" val="87846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Nó có 3 thành phần chính: Model, View và Controller. Model đại diện cho dữ liệu của ứng dụng, View đại diện cho giao diện người dùng và Controller đại diện cho logic xử lý và điều khiển các thành phần khác của ứng dụng. </a:t>
            </a:r>
            <a:endParaRPr lang="en-US" dirty="0"/>
          </a:p>
          <a:p>
            <a:pPr algn="l"/>
            <a:r>
              <a:rPr lang="vi-VN" b="0" i="0" dirty="0">
                <a:solidFill>
                  <a:srgbClr val="D1D5DB"/>
                </a:solidFill>
                <a:effectLst/>
                <a:latin typeface="Söhne"/>
              </a:rPr>
              <a:t>Giả sử chúng ta có một ứng dụng quản lý sản phẩm, trong đó chúng ta muốn hiển thị thông tin sản phẩm cùng với hình ảnh tương ứng trên giao diện người dùng.</a:t>
            </a:r>
          </a:p>
          <a:p>
            <a:pPr algn="l"/>
            <a:r>
              <a:rPr lang="en-US" b="0" i="0" dirty="0">
                <a:solidFill>
                  <a:srgbClr val="D1D5DB"/>
                </a:solidFill>
                <a:effectLst/>
                <a:latin typeface="Söhne"/>
              </a:rPr>
              <a:t>1. </a:t>
            </a:r>
            <a:r>
              <a:rPr lang="vi-VN" b="0" i="0" dirty="0">
                <a:solidFill>
                  <a:srgbClr val="D1D5DB"/>
                </a:solidFill>
                <a:effectLst/>
                <a:latin typeface="Söhne"/>
              </a:rPr>
              <a:t>Trong MVC 1, logic xử lý để lấy thông tin sản phẩm và hình ảnh tương ứng sẽ được đặt trong Controller. Điều này có nghĩa là Controller không chỉ phụ trách điều khiển luồng chính của ứng dụng, mà còn phải chịu trách nhiệm truy vấn cơ sở dữ liệu và lấy thông tin sản phẩm cùng với hình ảnh tương ứng. Khi đó, Model chỉ đóng vai trò lưu trữ dữ liệu, không có chức năng xử lý logic nào. Điều này dẫn đến một hạn chế lớn khi phát triển và bảo trì ứng dụng, vì khi có sự thay đổi về logic xử lý, chúng ta phải chỉnh sửa Controller và Model cùng một lúc.</a:t>
            </a:r>
          </a:p>
          <a:p>
            <a:pPr algn="l"/>
            <a:r>
              <a:rPr lang="en-US" b="0" i="0" dirty="0">
                <a:solidFill>
                  <a:srgbClr val="D1D5DB"/>
                </a:solidFill>
                <a:effectLst/>
                <a:latin typeface="Söhne"/>
              </a:rPr>
              <a:t>2. </a:t>
            </a:r>
            <a:r>
              <a:rPr lang="vi-VN" b="0" i="0" dirty="0">
                <a:solidFill>
                  <a:srgbClr val="D1D5DB"/>
                </a:solidFill>
                <a:effectLst/>
                <a:latin typeface="Söhne"/>
              </a:rPr>
              <a:t>Trong MVC 2, ta sẽ có một DAO để truy vấn cơ sở dữ liệu và lấy thông tin sản phẩm, sau đó Controller chỉ cần gọi phương thức của DAO để lấy dữ liệu. Điều này giúp phân biệt rõ ràng giữa dữ liệu và logic xử lý, giúp cho việc phát triển và bảo trì ứng dụng trở nên dễ dàng hơn. Model vẫn giữ vai trò lưu trữ dữ liệu, trong khi Controller chỉ phụ trách điều khiển luồng chính của ứng dụng.</a:t>
            </a:r>
          </a:p>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12</a:t>
            </a:fld>
            <a:endParaRPr lang="en-US"/>
          </a:p>
        </p:txBody>
      </p:sp>
    </p:spTree>
    <p:extLst>
      <p:ext uri="{BB962C8B-B14F-4D97-AF65-F5344CB8AC3E}">
        <p14:creationId xmlns:p14="http://schemas.microsoft.com/office/powerpoint/2010/main" val="143737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a:t> of 89</a:t>
            </a:r>
          </a:p>
        </p:txBody>
      </p:sp>
    </p:spTree>
    <p:extLst>
      <p:ext uri="{BB962C8B-B14F-4D97-AF65-F5344CB8AC3E}">
        <p14:creationId xmlns:p14="http://schemas.microsoft.com/office/powerpoint/2010/main" val="1453600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14</a:t>
            </a:fld>
            <a:endParaRPr lang="en-US"/>
          </a:p>
        </p:txBody>
      </p:sp>
    </p:spTree>
    <p:extLst>
      <p:ext uri="{BB962C8B-B14F-4D97-AF65-F5344CB8AC3E}">
        <p14:creationId xmlns:p14="http://schemas.microsoft.com/office/powerpoint/2010/main" val="1679347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15</a:t>
            </a:fld>
            <a:endParaRPr lang="en-US"/>
          </a:p>
        </p:txBody>
      </p:sp>
    </p:spTree>
    <p:extLst>
      <p:ext uri="{BB962C8B-B14F-4D97-AF65-F5344CB8AC3E}">
        <p14:creationId xmlns:p14="http://schemas.microsoft.com/office/powerpoint/2010/main" val="1347448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16</a:t>
            </a:fld>
            <a:endParaRPr lang="en-US"/>
          </a:p>
        </p:txBody>
      </p:sp>
    </p:spTree>
    <p:extLst>
      <p:ext uri="{BB962C8B-B14F-4D97-AF65-F5344CB8AC3E}">
        <p14:creationId xmlns:p14="http://schemas.microsoft.com/office/powerpoint/2010/main" val="148691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17</a:t>
            </a:fld>
            <a:endParaRPr lang="en-US"/>
          </a:p>
        </p:txBody>
      </p:sp>
    </p:spTree>
    <p:extLst>
      <p:ext uri="{BB962C8B-B14F-4D97-AF65-F5344CB8AC3E}">
        <p14:creationId xmlns:p14="http://schemas.microsoft.com/office/powerpoint/2010/main" val="2580008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18</a:t>
            </a:fld>
            <a:endParaRPr lang="en-US"/>
          </a:p>
        </p:txBody>
      </p:sp>
    </p:spTree>
    <p:extLst>
      <p:ext uri="{BB962C8B-B14F-4D97-AF65-F5344CB8AC3E}">
        <p14:creationId xmlns:p14="http://schemas.microsoft.com/office/powerpoint/2010/main" val="932899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19</a:t>
            </a:fld>
            <a:endParaRPr lang="en-US"/>
          </a:p>
        </p:txBody>
      </p:sp>
    </p:spTree>
    <p:extLst>
      <p:ext uri="{BB962C8B-B14F-4D97-AF65-F5344CB8AC3E}">
        <p14:creationId xmlns:p14="http://schemas.microsoft.com/office/powerpoint/2010/main" val="991274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effectLst/>
                <a:latin typeface="Roboto" panose="02000000000000000000" pitchFamily="2" charset="0"/>
              </a:rPr>
              <a:t>"Đối tượng Java cũ kỹ đơn giản" hoặc "Đối tượng Java cổ điển đơn giản“</a:t>
            </a:r>
            <a:endParaRPr lang="en-US" b="0" i="0" dirty="0">
              <a:effectLst/>
              <a:latin typeface="Roboto" panose="02000000000000000000" pitchFamily="2" charset="0"/>
            </a:endParaRPr>
          </a:p>
          <a:p>
            <a:r>
              <a:rPr lang="vi-VN" b="0" i="0" dirty="0">
                <a:effectLst/>
                <a:latin typeface="Roboto" panose="02000000000000000000" pitchFamily="2" charset="0"/>
              </a:rPr>
              <a:t>điểm quan trọng là ActionClass kế thừa từ ActionSupport nhưng vẫn đáp ứng được định nghĩa của POJO. Nó không bị ràng buộc bởi Struts 2 và vẫn có thể được sử dụng như một đối tượng Java đơn giản. Trong Struts 2, ActionClass được sử dụng để đại diện cho các đối tượng Model của ứng dụng, nó không chỉ đơn thuần là một lớp xử lý yêu cầu từ người dùng. Vì vậy, khi nói về ActionClass trong Struts 2 là POJO, điều này chỉ đề cập đến tính đơn giản và không bị ràng buộc của lớp này, không phải là việc loại bỏ kế thừa từ ActionSupport.</a:t>
            </a:r>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20</a:t>
            </a:fld>
            <a:endParaRPr lang="en-US"/>
          </a:p>
        </p:txBody>
      </p:sp>
    </p:spTree>
    <p:extLst>
      <p:ext uri="{BB962C8B-B14F-4D97-AF65-F5344CB8AC3E}">
        <p14:creationId xmlns:p14="http://schemas.microsoft.com/office/powerpoint/2010/main" val="379045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2</a:t>
            </a:fld>
            <a:endParaRPr lang="en-US"/>
          </a:p>
        </p:txBody>
      </p:sp>
    </p:spTree>
    <p:extLst>
      <p:ext uri="{BB962C8B-B14F-4D97-AF65-F5344CB8AC3E}">
        <p14:creationId xmlns:p14="http://schemas.microsoft.com/office/powerpoint/2010/main" val="2947316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21</a:t>
            </a:fld>
            <a:r>
              <a:rPr lang="en-US" dirty="0"/>
              <a:t> of 89</a:t>
            </a:r>
          </a:p>
        </p:txBody>
      </p:sp>
    </p:spTree>
    <p:extLst>
      <p:ext uri="{BB962C8B-B14F-4D97-AF65-F5344CB8AC3E}">
        <p14:creationId xmlns:p14="http://schemas.microsoft.com/office/powerpoint/2010/main" val="3736923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2575" indent="-282575">
              <a:lnSpc>
                <a:spcPct val="120000"/>
              </a:lnSpc>
              <a:buFont typeface="+mj-lt"/>
              <a:buAutoNum type="arabicPeriod"/>
            </a:pPr>
            <a:r>
              <a:rPr lang="vi-VN" sz="1200" dirty="0"/>
              <a:t>Yêu cầu được gửi từ trình duyệt đến máy chủ.</a:t>
            </a:r>
            <a:r>
              <a:rPr lang="en-US" sz="1200" dirty="0"/>
              <a:t> </a:t>
            </a:r>
            <a:r>
              <a:rPr lang="vi-VN" sz="1200" dirty="0"/>
              <a:t>Máy chủ </a:t>
            </a:r>
            <a:r>
              <a:rPr lang="en-US" sz="1200" dirty="0" err="1"/>
              <a:t>sẽ</a:t>
            </a:r>
            <a:r>
              <a:rPr lang="en-US" sz="1200" dirty="0"/>
              <a:t> load</a:t>
            </a:r>
            <a:r>
              <a:rPr lang="vi-VN" sz="1200" dirty="0"/>
              <a:t> web.xml và kiểm tra xem yêu cầu khớp với mẫu nào thì chuyển tiếp đến FilterDispatcher. Trong Struts 2, FilterDispatcher là Front Controller.</a:t>
            </a:r>
          </a:p>
          <a:p>
            <a:pPr marL="233363" indent="-233363">
              <a:buFont typeface="+mj-lt"/>
              <a:buAutoNum type="arabicPeriod"/>
            </a:pPr>
            <a:r>
              <a:rPr lang="en-US" sz="1200" dirty="0"/>
              <a:t> </a:t>
            </a:r>
            <a:r>
              <a:rPr lang="vi-VN" sz="1200" dirty="0"/>
              <a:t>Dựa trên URL yêu cầu và ánh xạ trong struts.xml, lớp action thích hợp để thực thi</a:t>
            </a:r>
            <a:r>
              <a:rPr lang="en-US" sz="1200" dirty="0"/>
              <a:t> </a:t>
            </a:r>
            <a:r>
              <a:rPr lang="en-US" sz="1200" dirty="0" err="1"/>
              <a:t>sẽ</a:t>
            </a:r>
            <a:r>
              <a:rPr lang="vi-VN" sz="1200" dirty="0"/>
              <a:t> được quyết định.</a:t>
            </a:r>
          </a:p>
          <a:p>
            <a:pPr marL="282575" indent="-282575">
              <a:buFont typeface="+mj-lt"/>
              <a:buAutoNum type="arabicPeriod"/>
            </a:pPr>
            <a:r>
              <a:rPr lang="vi-VN" sz="1200" dirty="0"/>
              <a:t>Trước khi thực thi lớp Action, yêu cầu được truyền qua các interceptor.</a:t>
            </a:r>
          </a:p>
          <a:p>
            <a:pPr marL="282575" indent="-282575">
              <a:buFont typeface="+mj-lt"/>
              <a:buAutoNum type="arabicPeriod"/>
            </a:pPr>
            <a:r>
              <a:rPr lang="vi-VN" sz="1200" dirty="0"/>
              <a:t>Phương thức hành động của lớp Action (controller) được thực thi.</a:t>
            </a:r>
          </a:p>
          <a:p>
            <a:pPr marL="282575" indent="-282575">
              <a:buFont typeface="+mj-lt"/>
              <a:buAutoNum type="arabicPeriod"/>
            </a:pPr>
            <a:r>
              <a:rPr lang="vi-VN" sz="1200" dirty="0"/>
              <a:t>Lớp Action gọi chức năng </a:t>
            </a:r>
            <a:r>
              <a:rPr lang="en-US" sz="1200" dirty="0"/>
              <a:t>business logic</a:t>
            </a:r>
            <a:r>
              <a:rPr lang="vi-VN" sz="1200" dirty="0"/>
              <a:t>.</a:t>
            </a:r>
          </a:p>
          <a:p>
            <a:pPr marL="282575" indent="-282575">
              <a:buFont typeface="+mj-lt"/>
              <a:buAutoNum type="arabicPeriod"/>
            </a:pPr>
            <a:r>
              <a:rPr lang="vi-VN" sz="1200" dirty="0"/>
              <a:t>Lớp </a:t>
            </a:r>
            <a:r>
              <a:rPr lang="en-US" sz="1200" dirty="0"/>
              <a:t>Business logic </a:t>
            </a:r>
            <a:r>
              <a:rPr lang="vi-VN" sz="1200" dirty="0"/>
              <a:t>làm việc với </a:t>
            </a:r>
            <a:r>
              <a:rPr lang="en-US" sz="1200" dirty="0"/>
              <a:t>Database</a:t>
            </a:r>
            <a:r>
              <a:rPr lang="vi-VN" sz="1200" dirty="0"/>
              <a:t>.</a:t>
            </a:r>
          </a:p>
          <a:p>
            <a:pPr marL="282575" indent="-282575">
              <a:buFont typeface="+mj-lt"/>
              <a:buAutoNum type="arabicPeriod"/>
            </a:pPr>
            <a:r>
              <a:rPr lang="vi-VN" sz="1200" dirty="0"/>
              <a:t>Lớp </a:t>
            </a:r>
            <a:r>
              <a:rPr lang="en-US" sz="1200" dirty="0"/>
              <a:t>Business logic </a:t>
            </a:r>
            <a:r>
              <a:rPr lang="vi-VN" sz="1200" dirty="0"/>
              <a:t>nhận dữ liệu từ </a:t>
            </a:r>
            <a:r>
              <a:rPr lang="en-US" sz="1200" dirty="0"/>
              <a:t>Database</a:t>
            </a:r>
            <a:r>
              <a:rPr lang="vi-VN" sz="1200" dirty="0"/>
              <a:t>.</a:t>
            </a:r>
          </a:p>
          <a:p>
            <a:pPr marL="282575" indent="-282575">
              <a:lnSpc>
                <a:spcPct val="120000"/>
              </a:lnSpc>
              <a:buFont typeface="+mj-lt"/>
              <a:buAutoNum type="arabicPeriod"/>
            </a:pPr>
            <a:r>
              <a:rPr lang="vi-VN" sz="1200" dirty="0"/>
              <a:t>Dữ liệu được xử lý từ lớp </a:t>
            </a:r>
            <a:r>
              <a:rPr lang="en-US" sz="1200" dirty="0"/>
              <a:t>Business logic </a:t>
            </a:r>
            <a:r>
              <a:rPr lang="vi-VN" sz="1200" dirty="0"/>
              <a:t>được gửi trở lại cho Lớp Action hoặc Controller.</a:t>
            </a:r>
          </a:p>
          <a:p>
            <a:pPr marL="282575" indent="-282575">
              <a:buFont typeface="+mj-lt"/>
              <a:buAutoNum type="arabicPeriod"/>
            </a:pPr>
            <a:r>
              <a:rPr lang="vi-VN" sz="1200" dirty="0"/>
              <a:t>Dựa trên kết quả, Controller xác định View cần được hiển thị.</a:t>
            </a:r>
          </a:p>
          <a:p>
            <a:pPr marL="339725" indent="-339725">
              <a:buFont typeface="+mj-lt"/>
              <a:buAutoNum type="arabicPeriod"/>
            </a:pPr>
            <a:r>
              <a:rPr lang="en-US" sz="1200" dirty="0"/>
              <a:t> </a:t>
            </a:r>
            <a:r>
              <a:rPr lang="vi-VN" sz="1200" dirty="0"/>
              <a:t>Trước khi tạo phản hồi, interceptor được thực thi lại.</a:t>
            </a:r>
            <a:endParaRPr lang="en-US" sz="1200" dirty="0"/>
          </a:p>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22</a:t>
            </a:fld>
            <a:endParaRPr lang="en-US"/>
          </a:p>
        </p:txBody>
      </p:sp>
    </p:spTree>
    <p:extLst>
      <p:ext uri="{BB962C8B-B14F-4D97-AF65-F5344CB8AC3E}">
        <p14:creationId xmlns:p14="http://schemas.microsoft.com/office/powerpoint/2010/main" val="3720854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Khi user gửi yêu cầu truy xuất ứng dụng web, request được chuyển đến FilterDispatcher, đây là Filter được tạo sẵn trong Framework để làm chức năng như Controller</a:t>
            </a:r>
          </a:p>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FilterDispatcher dựa trên tập tin cấu hình xác định xem action có được ứng dụng Interceptor hay không</a:t>
            </a:r>
          </a:p>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Nếu có, framework sẽ gọi Interceptor theo tuần tự. Khi gọi xong một Interceptor, framework sẽ checking tiếp Interceptor trong stack cho đến khi Interceptor cuối cùng</a:t>
            </a:r>
          </a:p>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Nếu không có áp dụng interceptor hay interceptor cuối cùng được thực thi thì framework sẽ gọi action</a:t>
            </a:r>
          </a:p>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Action đón nhận dữ liệu, thực hiện xử lý và kích hoạt phương thức chỉ định thực thi (mặc định là phương thức execute – người dùng có thể định nghĩa phương thức tên khác và chỉ định trong tập tin cấu hình)</a:t>
            </a:r>
          </a:p>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Sau khi hàm execute xử lý hoàn tất, phương thức sẽ trả ra Result – có thể nhãn tương tự như ActionMapping bên Struts1.</a:t>
            </a:r>
          </a:p>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Tại bước này, nếu ứng dụng có áp dụng interceptor là Result sẽ được apply theo chiều ngược chiều gọi ban đầu để trả kết quả trở về hay chuyển đến action tiếp theo</a:t>
            </a:r>
          </a:p>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23</a:t>
            </a:fld>
            <a:endParaRPr lang="en-US"/>
          </a:p>
        </p:txBody>
      </p:sp>
    </p:spTree>
    <p:extLst>
      <p:ext uri="{BB962C8B-B14F-4D97-AF65-F5344CB8AC3E}">
        <p14:creationId xmlns:p14="http://schemas.microsoft.com/office/powerpoint/2010/main" val="3774649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a:t> of 89</a:t>
            </a:r>
          </a:p>
        </p:txBody>
      </p:sp>
    </p:spTree>
    <p:extLst>
      <p:ext uri="{BB962C8B-B14F-4D97-AF65-F5344CB8AC3E}">
        <p14:creationId xmlns:p14="http://schemas.microsoft.com/office/powerpoint/2010/main" val="2667376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a:t> of 89</a:t>
            </a:r>
          </a:p>
        </p:txBody>
      </p:sp>
    </p:spTree>
    <p:extLst>
      <p:ext uri="{BB962C8B-B14F-4D97-AF65-F5344CB8AC3E}">
        <p14:creationId xmlns:p14="http://schemas.microsoft.com/office/powerpoint/2010/main" val="1873334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28</a:t>
            </a:fld>
            <a:r>
              <a:rPr lang="en-US" dirty="0"/>
              <a:t> of 89</a:t>
            </a:r>
          </a:p>
        </p:txBody>
      </p:sp>
    </p:spTree>
    <p:extLst>
      <p:ext uri="{BB962C8B-B14F-4D97-AF65-F5344CB8AC3E}">
        <p14:creationId xmlns:p14="http://schemas.microsoft.com/office/powerpoint/2010/main" val="389460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D1D5DB"/>
                </a:solidFill>
                <a:effectLst/>
                <a:latin typeface="Söhne"/>
              </a:rPr>
              <a:t>Action này có tên là "register" và sử dụng lớp "org.apache.struts.register.action.Register" để xử lý yêu cầu (request) và phản hồi (response) từ người dùng.</a:t>
            </a:r>
          </a:p>
          <a:p>
            <a:pPr algn="l"/>
            <a:r>
              <a:rPr lang="vi-VN" b="0" i="0" dirty="0">
                <a:solidFill>
                  <a:srgbClr val="D1D5DB"/>
                </a:solidFill>
                <a:effectLst/>
                <a:latin typeface="Söhne"/>
              </a:rPr>
              <a:t>Trong đó, có ba interceptor được thêm vào trong stack của action:</a:t>
            </a:r>
          </a:p>
          <a:p>
            <a:pPr algn="l">
              <a:buFont typeface="Arial" panose="020B0604020202020204" pitchFamily="34" charset="0"/>
              <a:buChar char="•"/>
            </a:pPr>
            <a:r>
              <a:rPr lang="vi-VN" b="0" i="0" dirty="0">
                <a:solidFill>
                  <a:srgbClr val="D1D5DB"/>
                </a:solidFill>
                <a:effectLst/>
                <a:latin typeface="Söhne"/>
              </a:rPr>
              <a:t>interceptor "timer": để đo thời gian xử lý của action.</a:t>
            </a:r>
          </a:p>
          <a:p>
            <a:pPr algn="l">
              <a:buFont typeface="Arial" panose="020B0604020202020204" pitchFamily="34" charset="0"/>
              <a:buChar char="•"/>
            </a:pPr>
            <a:r>
              <a:rPr lang="vi-VN" b="0" i="0" dirty="0">
                <a:solidFill>
                  <a:srgbClr val="D1D5DB"/>
                </a:solidFill>
                <a:effectLst/>
                <a:latin typeface="Söhne"/>
              </a:rPr>
              <a:t>interceptor "logger": để ghi log các sự kiện trong action.</a:t>
            </a:r>
          </a:p>
          <a:p>
            <a:pPr algn="l">
              <a:buFont typeface="Arial" panose="020B0604020202020204" pitchFamily="34" charset="0"/>
              <a:buChar char="•"/>
            </a:pPr>
            <a:r>
              <a:rPr lang="vi-VN" b="0" i="0" dirty="0">
                <a:solidFill>
                  <a:srgbClr val="D1D5DB"/>
                </a:solidFill>
                <a:effectLst/>
                <a:latin typeface="Söhne"/>
              </a:rPr>
              <a:t>interceptor "defaultStack": là một stack interceptor mặc định của Struts 2, bao gồm nhiều interceptor như ParamsInterceptor, ConversionErrorInterceptor, ExceptionMappingInterceptor, v.v. Ngoài ra, hai tham số "exception.logEnabled" và "exception.logLevel" cũng được định nghĩa trong interceptor này để kích hoạt việc ghi log khi có lỗi xảy ra trong action và ghi nhận lỗi với mức độ ERROR.</a:t>
            </a:r>
          </a:p>
          <a:p>
            <a:pPr algn="l"/>
            <a:r>
              <a:rPr lang="vi-VN" b="0" i="0" dirty="0">
                <a:solidFill>
                  <a:srgbClr val="D1D5DB"/>
                </a:solidFill>
                <a:effectLst/>
                <a:latin typeface="Söhne"/>
              </a:rPr>
              <a:t>Ngoài ra, cấu hình này còn định nghĩa hai kết quả (result) cho action, một kết quả với tên "success" và một kết quả với tên "input". Nếu action thực thi thành công, kết quả "success" sẽ chuyển đến trang "thankyou.jsp", ngược lại, nếu có lỗi trong quá trình xử lý, kết quả "input" sẽ chuyển đến trang "register.jsp" để người dùng có thể nhập lại thông tin.</a:t>
            </a:r>
          </a:p>
          <a:p>
            <a:r>
              <a:rPr lang="en-US" dirty="0"/>
              <a:t>a</a:t>
            </a:r>
          </a:p>
        </p:txBody>
      </p:sp>
      <p:sp>
        <p:nvSpPr>
          <p:cNvPr id="4" name="Slide Number Placeholder 3"/>
          <p:cNvSpPr>
            <a:spLocks noGrp="1"/>
          </p:cNvSpPr>
          <p:nvPr>
            <p:ph type="sldNum" sz="quarter" idx="5"/>
          </p:nvPr>
        </p:nvSpPr>
        <p:spPr/>
        <p:txBody>
          <a:bodyPr/>
          <a:lstStyle/>
          <a:p>
            <a:fld id="{D0E60F39-1C35-42C6-A2D1-D36CC844E563}" type="slidenum">
              <a:rPr lang="en-US" smtClean="0"/>
              <a:t>31</a:t>
            </a:fld>
            <a:endParaRPr lang="en-US"/>
          </a:p>
        </p:txBody>
      </p:sp>
    </p:spTree>
    <p:extLst>
      <p:ext uri="{BB962C8B-B14F-4D97-AF65-F5344CB8AC3E}">
        <p14:creationId xmlns:p14="http://schemas.microsoft.com/office/powerpoint/2010/main" val="480377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D1D5DB"/>
                </a:solidFill>
                <a:effectLst/>
                <a:latin typeface="Söhne"/>
              </a:rPr>
              <a:t>package "basicstruts2" được định nghĩa với thuộc tính "extends" được kế thừa từ package "struts-default", bao gồm các interceptor mặc định của Struts 2 framework.</a:t>
            </a:r>
          </a:p>
          <a:p>
            <a:pPr algn="l"/>
            <a:r>
              <a:rPr lang="vi-VN" b="0" i="0" dirty="0">
                <a:solidFill>
                  <a:srgbClr val="D1D5DB"/>
                </a:solidFill>
                <a:effectLst/>
                <a:latin typeface="Söhne"/>
              </a:rPr>
              <a:t>Ở phần tiếp theo, đoạn mã này định nghĩa một interceptor stack mới có tên là "appDefault" bằng cách sử dụng các interceptor đã được định nghĩa sẵn trong framework, bao gồm:</a:t>
            </a:r>
          </a:p>
          <a:p>
            <a:pPr algn="l">
              <a:buFont typeface="Arial" panose="020B0604020202020204" pitchFamily="34" charset="0"/>
              <a:buChar char="•"/>
            </a:pPr>
            <a:r>
              <a:rPr lang="vi-VN" b="0" i="0" dirty="0">
                <a:solidFill>
                  <a:srgbClr val="D1D5DB"/>
                </a:solidFill>
                <a:effectLst/>
                <a:latin typeface="Söhne"/>
              </a:rPr>
              <a:t>interceptor "timer": để đo thời gian xử lý của action.</a:t>
            </a:r>
          </a:p>
          <a:p>
            <a:pPr algn="l">
              <a:buFont typeface="Arial" panose="020B0604020202020204" pitchFamily="34" charset="0"/>
              <a:buChar char="•"/>
            </a:pPr>
            <a:r>
              <a:rPr lang="vi-VN" b="0" i="0" dirty="0">
                <a:solidFill>
                  <a:srgbClr val="D1D5DB"/>
                </a:solidFill>
                <a:effectLst/>
                <a:latin typeface="Söhne"/>
              </a:rPr>
              <a:t>interceptor "logger": để ghi log các sự kiện trong action.</a:t>
            </a:r>
          </a:p>
          <a:p>
            <a:pPr algn="l">
              <a:buFont typeface="Arial" panose="020B0604020202020204" pitchFamily="34" charset="0"/>
              <a:buChar char="•"/>
            </a:pPr>
            <a:r>
              <a:rPr lang="vi-VN" b="0" i="0" dirty="0">
                <a:solidFill>
                  <a:srgbClr val="D1D5DB"/>
                </a:solidFill>
                <a:effectLst/>
                <a:latin typeface="Söhne"/>
              </a:rPr>
              <a:t>interceptor "defaultStack": là một stack interceptor mặc định của Struts 2, bao gồm nhiều interceptor như ParamsInterceptor, ConversionErrorInterceptor, ExceptionMappingInterceptor, v.v.</a:t>
            </a:r>
          </a:p>
          <a:p>
            <a:pPr algn="l"/>
            <a:r>
              <a:rPr lang="vi-VN" b="0" i="0" dirty="0">
                <a:solidFill>
                  <a:srgbClr val="D1D5DB"/>
                </a:solidFill>
                <a:effectLst/>
                <a:latin typeface="Söhne"/>
              </a:rPr>
              <a:t>Tiếp theo, đoạn mã này định nghĩa default-interceptor-ref với tên là "appDefault", có nghĩa là khi không có interceptor nào được xác định trong action, interceptor stack "appDefault" này sẽ được sử dụng mặc định cho tất cả các action trong package "basicstruts2".</a:t>
            </a:r>
          </a:p>
        </p:txBody>
      </p:sp>
      <p:sp>
        <p:nvSpPr>
          <p:cNvPr id="4" name="Slide Number Placeholder 3"/>
          <p:cNvSpPr>
            <a:spLocks noGrp="1"/>
          </p:cNvSpPr>
          <p:nvPr>
            <p:ph type="sldNum" sz="quarter" idx="5"/>
          </p:nvPr>
        </p:nvSpPr>
        <p:spPr/>
        <p:txBody>
          <a:bodyPr/>
          <a:lstStyle/>
          <a:p>
            <a:fld id="{D0E60F39-1C35-42C6-A2D1-D36CC844E563}" type="slidenum">
              <a:rPr lang="en-US" smtClean="0"/>
              <a:t>32</a:t>
            </a:fld>
            <a:endParaRPr lang="en-US"/>
          </a:p>
        </p:txBody>
      </p:sp>
    </p:spTree>
    <p:extLst>
      <p:ext uri="{BB962C8B-B14F-4D97-AF65-F5344CB8AC3E}">
        <p14:creationId xmlns:p14="http://schemas.microsoft.com/office/powerpoint/2010/main" val="4257108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33</a:t>
            </a:fld>
            <a:r>
              <a:rPr lang="en-US" dirty="0"/>
              <a:t> of 89</a:t>
            </a:r>
          </a:p>
        </p:txBody>
      </p:sp>
    </p:spTree>
    <p:extLst>
      <p:ext uri="{BB962C8B-B14F-4D97-AF65-F5344CB8AC3E}">
        <p14:creationId xmlns:p14="http://schemas.microsoft.com/office/powerpoint/2010/main" val="3300199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37</a:t>
            </a:fld>
            <a:r>
              <a:rPr lang="en-US" dirty="0"/>
              <a:t> of 89</a:t>
            </a:r>
          </a:p>
        </p:txBody>
      </p:sp>
    </p:spTree>
    <p:extLst>
      <p:ext uri="{BB962C8B-B14F-4D97-AF65-F5344CB8AC3E}">
        <p14:creationId xmlns:p14="http://schemas.microsoft.com/office/powerpoint/2010/main" val="2590914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a:t>
            </a:fld>
            <a:r>
              <a:rPr lang="en-US" dirty="0"/>
              <a:t> of 89</a:t>
            </a:r>
          </a:p>
        </p:txBody>
      </p:sp>
    </p:spTree>
    <p:extLst>
      <p:ext uri="{BB962C8B-B14F-4D97-AF65-F5344CB8AC3E}">
        <p14:creationId xmlns:p14="http://schemas.microsoft.com/office/powerpoint/2010/main" val="3982573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a:t> of 89</a:t>
            </a:r>
          </a:p>
        </p:txBody>
      </p:sp>
    </p:spTree>
    <p:extLst>
      <p:ext uri="{BB962C8B-B14F-4D97-AF65-F5344CB8AC3E}">
        <p14:creationId xmlns:p14="http://schemas.microsoft.com/office/powerpoint/2010/main" val="2618509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 đoạn code trên, có các phần sau:</a:t>
            </a:r>
          </a:p>
          <a:p>
            <a:r>
              <a:rPr lang="vi-VN" dirty="0"/>
              <a:t>&lt;include file="example.xml"/&gt;: Nếu bạn muốn sử dụng cấu hình trong một file riêng biệt, bạn có thể sử dụng &lt;include&gt; để bao gồm nó vào file struts.xml. Trong đoạn code này, file example.xml được bao gồm trong file struts.xml.</a:t>
            </a:r>
          </a:p>
          <a:p>
            <a:r>
              <a:rPr lang="vi-VN" dirty="0"/>
              <a:t>&lt;package name="default" namespace="/" extends="struts-default"&gt;: định nghĩa package với tên là default. Package này sẽ là nơi định nghĩa các action cho namespace "/". Trong ví dụ này, namespace được đặt là "/" nghĩa là tất cả các action trong package này sẽ được gọi khi không có namespace được chỉ định.</a:t>
            </a:r>
          </a:p>
          <a:p>
            <a:r>
              <a:rPr lang="vi-VN" dirty="0"/>
              <a:t>&lt;action name="loginSubmit" class="Controller.LoginAction" method="execute"&gt;: định nghĩa một action với tên là loginSubmit, và nó sẽ gọi đến class LoginAction trong package Controller. Action này có phương thức là execute để xử lý request.</a:t>
            </a:r>
          </a:p>
          <a:p>
            <a:r>
              <a:rPr lang="vi-VN" dirty="0"/>
              <a:t>&lt;result name="error"&gt;/error.jsp&lt;/result&gt; và &lt;result name="success"&gt;/success.jsp&lt;/result&gt;: định nghĩa các result sẽ được trả về khi action loginSubmit thực hiện thành công hoặc thất bại. Kết quả success sẽ trả về trang success.jsp, và kết quả error sẽ trả về trang error.jsp.</a:t>
            </a:r>
          </a:p>
          <a:p>
            <a:r>
              <a:rPr lang="vi-VN" dirty="0"/>
              <a:t>extends="struts-default" cho biết package này sẽ kế thừa cấu hình mặc định của Struts 2 (được định nghĩa trong file struts-default.xml) và các cấu hình trong package này sẽ ghi đè lên các cấu hình mặc định đó.</a:t>
            </a:r>
          </a:p>
          <a:p>
            <a:r>
              <a:rPr lang="vi-VN" dirty="0"/>
              <a:t>Khi client gửi một yêu cầu đến server, nó sẽ gửi một request URI, ví dụ như http://example.com/loginSubmit.action. URI này sẽ được Struts 2 sử dụng để xác định action cần được thực hiện. Trong ví dụ trên, Struts 2 sẽ tìm kiếm action có name="loginSubmit" để thực hiện.</a:t>
            </a:r>
          </a:p>
          <a:p>
            <a:r>
              <a:rPr lang="vi-VN" dirty="0"/>
              <a:t>Trong thẻ form trong trang JSP: name được sử dụng để xác định action nào sẽ được gửi khi form được submit, ví dụ như &lt;form action="login.action" method="post"&gt;.</a:t>
            </a:r>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41</a:t>
            </a:fld>
            <a:endParaRPr lang="en-US"/>
          </a:p>
        </p:txBody>
      </p:sp>
    </p:spTree>
    <p:extLst>
      <p:ext uri="{BB962C8B-B14F-4D97-AF65-F5344CB8AC3E}">
        <p14:creationId xmlns:p14="http://schemas.microsoft.com/office/powerpoint/2010/main" val="4010508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43</a:t>
            </a:fld>
            <a:r>
              <a:rPr lang="en-US" dirty="0"/>
              <a:t> of 89</a:t>
            </a:r>
          </a:p>
        </p:txBody>
      </p:sp>
    </p:spTree>
    <p:extLst>
      <p:ext uri="{BB962C8B-B14F-4D97-AF65-F5344CB8AC3E}">
        <p14:creationId xmlns:p14="http://schemas.microsoft.com/office/powerpoint/2010/main" val="4133548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ActionContext là một container của các đối tượng mà trong đó action được thực thi. Các giá trị được lưu trữ trong ActionContext là duy nhất cho mỗi Thread. Vì thế bạn không cần tạo Thread safe cho action.</a:t>
            </a:r>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44</a:t>
            </a:fld>
            <a:endParaRPr lang="en-US"/>
          </a:p>
        </p:txBody>
      </p:sp>
    </p:spTree>
    <p:extLst>
      <p:ext uri="{BB962C8B-B14F-4D97-AF65-F5344CB8AC3E}">
        <p14:creationId xmlns:p14="http://schemas.microsoft.com/office/powerpoint/2010/main" val="4284926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D1D5DB"/>
                </a:solidFill>
                <a:effectLst/>
                <a:latin typeface="Söhne"/>
              </a:rPr>
              <a:t>ValueStack là một cấu trúc dữ liệu được sử dụng trong Struts 2 để lưu trữ các đối tượng được sử dụng trong quá trình xử lý request và response của ứng dụng web. ValueStack được tổ chức dưới dạng một ngăn xếp (stack), trong đó mỗi phần tử đại diện cho một context của request/response, ví dụ như action, request, session hoặc application. Khi một request được xử lý bởi Struts 2, một ValueStack mới sẽ được tạo ra để lưu trữ các đối tượng được sử dụng trong quá trình xử lý request đó.</a:t>
            </a:r>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45</a:t>
            </a:fld>
            <a:endParaRPr lang="en-US"/>
          </a:p>
        </p:txBody>
      </p:sp>
    </p:spTree>
    <p:extLst>
      <p:ext uri="{BB962C8B-B14F-4D97-AF65-F5344CB8AC3E}">
        <p14:creationId xmlns:p14="http://schemas.microsoft.com/office/powerpoint/2010/main" val="2378020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46</a:t>
            </a:fld>
            <a:endParaRPr lang="en-US"/>
          </a:p>
        </p:txBody>
      </p:sp>
    </p:spTree>
    <p:extLst>
      <p:ext uri="{BB962C8B-B14F-4D97-AF65-F5344CB8AC3E}">
        <p14:creationId xmlns:p14="http://schemas.microsoft.com/office/powerpoint/2010/main" val="33274340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Ngôn ngữ điều hướng đồ thị đối tượng</a:t>
            </a:r>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47</a:t>
            </a:fld>
            <a:endParaRPr lang="en-US"/>
          </a:p>
        </p:txBody>
      </p:sp>
    </p:spTree>
    <p:extLst>
      <p:ext uri="{BB962C8B-B14F-4D97-AF65-F5344CB8AC3E}">
        <p14:creationId xmlns:p14="http://schemas.microsoft.com/office/powerpoint/2010/main" val="3334922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48</a:t>
            </a:fld>
            <a:r>
              <a:rPr lang="en-US" dirty="0"/>
              <a:t> of 89</a:t>
            </a:r>
          </a:p>
        </p:txBody>
      </p:sp>
    </p:spTree>
    <p:extLst>
      <p:ext uri="{BB962C8B-B14F-4D97-AF65-F5344CB8AC3E}">
        <p14:creationId xmlns:p14="http://schemas.microsoft.com/office/powerpoint/2010/main" val="27908253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49</a:t>
            </a:fld>
            <a:endParaRPr lang="en-US"/>
          </a:p>
        </p:txBody>
      </p:sp>
    </p:spTree>
    <p:extLst>
      <p:ext uri="{BB962C8B-B14F-4D97-AF65-F5344CB8AC3E}">
        <p14:creationId xmlns:p14="http://schemas.microsoft.com/office/powerpoint/2010/main" val="1244609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50</a:t>
            </a:fld>
            <a:endParaRPr lang="en-US"/>
          </a:p>
        </p:txBody>
      </p:sp>
    </p:spTree>
    <p:extLst>
      <p:ext uri="{BB962C8B-B14F-4D97-AF65-F5344CB8AC3E}">
        <p14:creationId xmlns:p14="http://schemas.microsoft.com/office/powerpoint/2010/main" val="2635164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a:t> of 89</a:t>
            </a:r>
          </a:p>
        </p:txBody>
      </p:sp>
    </p:spTree>
    <p:extLst>
      <p:ext uri="{BB962C8B-B14F-4D97-AF65-F5344CB8AC3E}">
        <p14:creationId xmlns:p14="http://schemas.microsoft.com/office/powerpoint/2010/main" val="6268520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51</a:t>
            </a:fld>
            <a:r>
              <a:rPr lang="en-US" dirty="0"/>
              <a:t> of 89</a:t>
            </a:r>
          </a:p>
        </p:txBody>
      </p:sp>
    </p:spTree>
    <p:extLst>
      <p:ext uri="{BB962C8B-B14F-4D97-AF65-F5344CB8AC3E}">
        <p14:creationId xmlns:p14="http://schemas.microsoft.com/office/powerpoint/2010/main" val="25946932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Khi user gửi yêu cầu truy xuất ứng dụng web, request được chuyển đến FilterDispatcher, đây là Filter được tạo sẵn trong Framework để làm chức năng như Controller</a:t>
            </a:r>
          </a:p>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FilterDispatcher dựa trên tập tin cấu hình xác định xem action có được ứng dụng Interceptor hay không</a:t>
            </a:r>
          </a:p>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Nếu có, framework sẽ gọi Interceptor theo tuần tự. Khi gọi xong một Interceptor, framework sẽ checking tiếp Interceptor trong stack cho đến khi Interceptor cuối cùng</a:t>
            </a:r>
          </a:p>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Nếu không có áp dụng interceptor hay interceptor cuối cùng được thực thi thì framework sẽ gọi action</a:t>
            </a:r>
          </a:p>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Action đón nhận dữ liệu, thực hiện xử lý và kích hoạt phương thức chỉ định thực thi (mặc định là phương thức execute – người dùng có thể định nghĩa phương thức tên khác và chỉ định trong tập tin cấu hình)</a:t>
            </a:r>
          </a:p>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Sau khi hàm execute xử lý hoàn tất, phương thức sẽ trả ra Result – có thể nhãn tương tự như ActionMapping bên Struts1.</a:t>
            </a:r>
          </a:p>
          <a:p>
            <a:pPr marL="0" marR="0" algn="just">
              <a:spcBef>
                <a:spcPts val="0"/>
              </a:spcBef>
              <a:buFont typeface="Courier New" panose="02070309020205020404" pitchFamily="49" charset="0"/>
              <a:buChar char="o"/>
            </a:pPr>
            <a:r>
              <a:rPr lang="vi-VN" sz="1800" b="0" i="0" dirty="0">
                <a:solidFill>
                  <a:srgbClr val="222222"/>
                </a:solidFill>
                <a:effectLst/>
                <a:latin typeface="Times New Roman" panose="02020603050405020304" pitchFamily="18" charset="0"/>
              </a:rPr>
              <a:t>Tại bước này, nếu ứng dụng có áp dụng interceptor là Result sẽ được apply theo chiều ngược chiều gọi ban đầu để trả kết quả trở về hay chuyển đến action tiếp theo</a:t>
            </a:r>
          </a:p>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52</a:t>
            </a:fld>
            <a:endParaRPr lang="en-US"/>
          </a:p>
        </p:txBody>
      </p:sp>
    </p:spTree>
    <p:extLst>
      <p:ext uri="{BB962C8B-B14F-4D97-AF65-F5344CB8AC3E}">
        <p14:creationId xmlns:p14="http://schemas.microsoft.com/office/powerpoint/2010/main" val="2921052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54</a:t>
            </a:fld>
            <a:r>
              <a:rPr lang="en-US" dirty="0"/>
              <a:t> of 89</a:t>
            </a:r>
          </a:p>
        </p:txBody>
      </p:sp>
    </p:spTree>
    <p:extLst>
      <p:ext uri="{BB962C8B-B14F-4D97-AF65-F5344CB8AC3E}">
        <p14:creationId xmlns:p14="http://schemas.microsoft.com/office/powerpoint/2010/main" val="15835572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57</a:t>
            </a:fld>
            <a:r>
              <a:rPr lang="en-US" dirty="0"/>
              <a:t> of 89</a:t>
            </a:r>
          </a:p>
        </p:txBody>
      </p:sp>
    </p:spTree>
    <p:extLst>
      <p:ext uri="{BB962C8B-B14F-4D97-AF65-F5344CB8AC3E}">
        <p14:creationId xmlns:p14="http://schemas.microsoft.com/office/powerpoint/2010/main" val="8334857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58</a:t>
            </a:fld>
            <a:endParaRPr lang="en-US"/>
          </a:p>
        </p:txBody>
      </p:sp>
    </p:spTree>
    <p:extLst>
      <p:ext uri="{BB962C8B-B14F-4D97-AF65-F5344CB8AC3E}">
        <p14:creationId xmlns:p14="http://schemas.microsoft.com/office/powerpoint/2010/main" val="404141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59</a:t>
            </a:fld>
            <a:endParaRPr lang="en-US"/>
          </a:p>
        </p:txBody>
      </p:sp>
    </p:spTree>
    <p:extLst>
      <p:ext uri="{BB962C8B-B14F-4D97-AF65-F5344CB8AC3E}">
        <p14:creationId xmlns:p14="http://schemas.microsoft.com/office/powerpoint/2010/main" val="19840792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60</a:t>
            </a:fld>
            <a:endParaRPr lang="en-US"/>
          </a:p>
        </p:txBody>
      </p:sp>
    </p:spTree>
    <p:extLst>
      <p:ext uri="{BB962C8B-B14F-4D97-AF65-F5344CB8AC3E}">
        <p14:creationId xmlns:p14="http://schemas.microsoft.com/office/powerpoint/2010/main" val="10961890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61</a:t>
            </a:fld>
            <a:endParaRPr lang="en-US"/>
          </a:p>
        </p:txBody>
      </p:sp>
    </p:spTree>
    <p:extLst>
      <p:ext uri="{BB962C8B-B14F-4D97-AF65-F5344CB8AC3E}">
        <p14:creationId xmlns:p14="http://schemas.microsoft.com/office/powerpoint/2010/main" val="11388947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62</a:t>
            </a:fld>
            <a:endParaRPr lang="en-US"/>
          </a:p>
        </p:txBody>
      </p:sp>
    </p:spTree>
    <p:extLst>
      <p:ext uri="{BB962C8B-B14F-4D97-AF65-F5344CB8AC3E}">
        <p14:creationId xmlns:p14="http://schemas.microsoft.com/office/powerpoint/2010/main" val="22324007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63</a:t>
            </a:fld>
            <a:endParaRPr lang="en-US"/>
          </a:p>
        </p:txBody>
      </p:sp>
    </p:spTree>
    <p:extLst>
      <p:ext uri="{BB962C8B-B14F-4D97-AF65-F5344CB8AC3E}">
        <p14:creationId xmlns:p14="http://schemas.microsoft.com/office/powerpoint/2010/main" val="308845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5</a:t>
            </a:fld>
            <a:endParaRPr lang="en-US"/>
          </a:p>
        </p:txBody>
      </p:sp>
    </p:spTree>
    <p:extLst>
      <p:ext uri="{BB962C8B-B14F-4D97-AF65-F5344CB8AC3E}">
        <p14:creationId xmlns:p14="http://schemas.microsoft.com/office/powerpoint/2010/main" val="23044589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64</a:t>
            </a:fld>
            <a:endParaRPr lang="en-US"/>
          </a:p>
        </p:txBody>
      </p:sp>
    </p:spTree>
    <p:extLst>
      <p:ext uri="{BB962C8B-B14F-4D97-AF65-F5344CB8AC3E}">
        <p14:creationId xmlns:p14="http://schemas.microsoft.com/office/powerpoint/2010/main" val="41787198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65</a:t>
            </a:fld>
            <a:endParaRPr lang="en-US"/>
          </a:p>
        </p:txBody>
      </p:sp>
    </p:spTree>
    <p:extLst>
      <p:ext uri="{BB962C8B-B14F-4D97-AF65-F5344CB8AC3E}">
        <p14:creationId xmlns:p14="http://schemas.microsoft.com/office/powerpoint/2010/main" val="33499765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66</a:t>
            </a:fld>
            <a:endParaRPr lang="en-US"/>
          </a:p>
        </p:txBody>
      </p:sp>
    </p:spTree>
    <p:extLst>
      <p:ext uri="{BB962C8B-B14F-4D97-AF65-F5344CB8AC3E}">
        <p14:creationId xmlns:p14="http://schemas.microsoft.com/office/powerpoint/2010/main" val="33919947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Trong lớp SQLConnection, biến connection được khai báo là static để có thể chia sẻ kết nối JDBC cho tất cả các instance của lớp SQLConnection, thay vì tạo một kết nối mới cho mỗi instance. Việc tạo nhiều kết nối JDBC đến cùng một cơ sở dữ liệu có thể tốn nhiều tài nguyên và có thể gây ra các vấn đề về hiệu suất, vì vậy việc sử dụng kết nối JDBC chia sẻ là tối ưu hơn.</a:t>
            </a:r>
          </a:p>
          <a:p>
            <a:endParaRPr lang="vi-VN" dirty="0"/>
          </a:p>
          <a:p>
            <a:r>
              <a:rPr lang="vi-VN" dirty="0"/>
              <a:t>Điều quan trọng là đảm bảo rằng các phương thức trong lớp SQLConnection được sử dụng theo cách đồng bộ và không gây ra các vấn đề liên quan đến đa luồng. Nếu không sử dụng cẩn thận, việc chia sẻ kết nối JDBC có thể gây ra các vấn đề về đồng bộ hóa.</a:t>
            </a:r>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67</a:t>
            </a:fld>
            <a:endParaRPr lang="en-US"/>
          </a:p>
        </p:txBody>
      </p:sp>
    </p:spTree>
    <p:extLst>
      <p:ext uri="{BB962C8B-B14F-4D97-AF65-F5344CB8AC3E}">
        <p14:creationId xmlns:p14="http://schemas.microsoft.com/office/powerpoint/2010/main" val="9136773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Tạo câu lệnh SQL để truy vấn thông tin người dùng trong bảng user với điều kiện tên đăng nhập và mật khẩu trùng khớp với dữ liệu được truyền vào từ phương thức checkLogin.</a:t>
            </a:r>
          </a:p>
          <a:p>
            <a:r>
              <a:rPr lang="vi-VN" dirty="0"/>
              <a:t>Sử dụng PreparedStatement để tạo đối tượng truy vấn cơ sở dữ liệu.</a:t>
            </a:r>
          </a:p>
          <a:p>
            <a:r>
              <a:rPr lang="vi-VN" dirty="0"/>
              <a:t>Sử dụng setString() để thiết lập giá trị của tham số trong câu lệnh SQL. Với tham số thứ nhất, ta truyền vào giá trị của biến username được truyền vào phương thức checkLogin. Tương tự với tham số thứ hai, ta truyền vào giá trị của biến password.</a:t>
            </a:r>
          </a:p>
          <a:p>
            <a:r>
              <a:rPr lang="vi-VN" dirty="0"/>
              <a:t>Sử dụng ResultSet để lưu trữ kết quả truy vấn và kiểm tra xem có bất kỳ bản ghi nào được trả về từ cơ sở dữ liệu hay không. Nếu có, phương thức sẽ trả về giá trị true, ngược lại sẽ trả về giá trị false. Sau đó, đóng tất cả các tài nguyên được sử dụng trong quá trình truy vấn cơ sở dữ liệu.</a:t>
            </a:r>
          </a:p>
          <a:p>
            <a:r>
              <a:rPr lang="vi-VN" dirty="0"/>
              <a:t>Nếu không có bất kỳ bản ghi nào được tìm thấy trong cơ sở dữ liệu, phương thức sẽ trả về giá trị false.</a:t>
            </a:r>
          </a:p>
          <a:p>
            <a:r>
              <a:rPr lang="vi-VN" dirty="0"/>
              <a:t>Vì PreparedStatement được sử dụng trong phương thức checkLogin, nên dữ liệu được truyền vào sẽ được tự động được chuyển đổi và sử dụng trong câu lệnh SQL, giúp tránh được các lỗ hổng bảo mật phổ biến trong truy vấn SQL như tấn công SQL injection.</a:t>
            </a:r>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68</a:t>
            </a:fld>
            <a:endParaRPr lang="en-US"/>
          </a:p>
        </p:txBody>
      </p:sp>
    </p:spTree>
    <p:extLst>
      <p:ext uri="{BB962C8B-B14F-4D97-AF65-F5344CB8AC3E}">
        <p14:creationId xmlns:p14="http://schemas.microsoft.com/office/powerpoint/2010/main" val="16102786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D1D5DB"/>
                </a:solidFill>
                <a:effectLst/>
                <a:latin typeface="Söhne"/>
              </a:rPr>
              <a:t>Trong trường hợp này, sử dụng </a:t>
            </a:r>
            <a:r>
              <a:rPr lang="vi-VN" dirty="0"/>
              <a:t>static</a:t>
            </a:r>
            <a:r>
              <a:rPr lang="vi-VN" b="0" i="0" dirty="0">
                <a:solidFill>
                  <a:srgbClr val="D1D5DB"/>
                </a:solidFill>
                <a:effectLst/>
                <a:latin typeface="Söhne"/>
              </a:rPr>
              <a:t> cho đối tượng </a:t>
            </a:r>
            <a:r>
              <a:rPr lang="vi-VN" dirty="0"/>
              <a:t>SQLConnection</a:t>
            </a:r>
            <a:r>
              <a:rPr lang="vi-VN" b="0" i="0" dirty="0">
                <a:solidFill>
                  <a:srgbClr val="D1D5DB"/>
                </a:solidFill>
                <a:effectLst/>
                <a:latin typeface="Söhne"/>
              </a:rPr>
              <a:t> có thể giúp tránh tạo nhiều phiên bản của đối tượng này trong suốt vòng đời của ứng dụng. Nếu một đối tượng của </a:t>
            </a:r>
            <a:r>
              <a:rPr lang="vi-VN" dirty="0"/>
              <a:t>LoginAction</a:t>
            </a:r>
            <a:r>
              <a:rPr lang="vi-VN" b="0" i="0" dirty="0">
                <a:solidFill>
                  <a:srgbClr val="D1D5DB"/>
                </a:solidFill>
                <a:effectLst/>
                <a:latin typeface="Söhne"/>
              </a:rPr>
              <a:t> được tạo ra, nó sẽ có thể sử dụng chung đối tượng </a:t>
            </a:r>
            <a:r>
              <a:rPr lang="vi-VN" dirty="0"/>
              <a:t>SQLConnection</a:t>
            </a:r>
            <a:r>
              <a:rPr lang="vi-VN" b="0" i="0" dirty="0">
                <a:solidFill>
                  <a:srgbClr val="D1D5DB"/>
                </a:solidFill>
                <a:effectLst/>
                <a:latin typeface="Söhne"/>
              </a:rPr>
              <a:t> với các đối tượng khác của lớp này. Do đó, việc sử dụng </a:t>
            </a:r>
            <a:r>
              <a:rPr lang="vi-VN" dirty="0"/>
              <a:t>static</a:t>
            </a:r>
            <a:r>
              <a:rPr lang="vi-VN" b="0" i="0" dirty="0">
                <a:solidFill>
                  <a:srgbClr val="D1D5DB"/>
                </a:solidFill>
                <a:effectLst/>
                <a:latin typeface="Söhne"/>
              </a:rPr>
              <a:t> giúp tiết kiệm tài nguyên và giảm thiểu thời gian khởi tạo đối tượng. Tuy nhiên, cần phải cẩn trọng để tránh tình trạng sử dụng chung đối tượng này giữa các thread và gây ra lỗi đồng bộ hóa.</a:t>
            </a:r>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69</a:t>
            </a:fld>
            <a:endParaRPr lang="en-US"/>
          </a:p>
        </p:txBody>
      </p:sp>
    </p:spTree>
    <p:extLst>
      <p:ext uri="{BB962C8B-B14F-4D97-AF65-F5344CB8AC3E}">
        <p14:creationId xmlns:p14="http://schemas.microsoft.com/office/powerpoint/2010/main" val="7879081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70</a:t>
            </a:fld>
            <a:endParaRPr lang="en-US"/>
          </a:p>
        </p:txBody>
      </p:sp>
    </p:spTree>
    <p:extLst>
      <p:ext uri="{BB962C8B-B14F-4D97-AF65-F5344CB8AC3E}">
        <p14:creationId xmlns:p14="http://schemas.microsoft.com/office/powerpoint/2010/main" val="2620682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D1D5DB"/>
                </a:solidFill>
                <a:effectLst/>
                <a:latin typeface="Söhne"/>
              </a:rPr>
              <a:t>"method post" trong login.jsp chỉ ra phương thức HTTP được sử dụng khi form được submit đến server. Có hai phương thức chính được sử dụng trong form HTML khi gửi dữ liệu đến server là "GET" và "POST".</a:t>
            </a:r>
          </a:p>
          <a:p>
            <a:pPr algn="l">
              <a:buFont typeface="Arial" panose="020B0604020202020204" pitchFamily="34" charset="0"/>
              <a:buChar char="•"/>
            </a:pPr>
            <a:r>
              <a:rPr lang="vi-VN" b="0" i="0" dirty="0">
                <a:solidFill>
                  <a:srgbClr val="D1D5DB"/>
                </a:solidFill>
                <a:effectLst/>
                <a:latin typeface="Söhne"/>
              </a:rPr>
              <a:t>"GET" được sử dụng để yêu cầu dữ liệu từ server. Thông thường, khi gửi yêu cầu GET, dữ liệu được đính kèm vào URL và hiển thị ở thanh địa chỉ của trình duyệt web. Đây là phương thức mặc định của form HTML.</a:t>
            </a:r>
          </a:p>
          <a:p>
            <a:pPr algn="l">
              <a:buFont typeface="Arial" panose="020B0604020202020204" pitchFamily="34" charset="0"/>
              <a:buChar char="•"/>
            </a:pPr>
            <a:r>
              <a:rPr lang="vi-VN" b="0" i="0" dirty="0">
                <a:solidFill>
                  <a:srgbClr val="D1D5DB"/>
                </a:solidFill>
                <a:effectLst/>
                <a:latin typeface="Söhne"/>
              </a:rPr>
              <a:t>"POST" được sử dụng để gửi dữ liệu từ form đến server mà không hiển thị trên thanh địa chỉ của trình duyệt web. Phương thức "POST" được sử dụng trong trường hợp cần bảo mật thông tin hoặc dữ liệu gửi đi quá lớn để truyền qua URL.</a:t>
            </a:r>
          </a:p>
          <a:p>
            <a:pPr algn="l"/>
            <a:r>
              <a:rPr lang="vi-VN" b="0" i="0" dirty="0">
                <a:solidFill>
                  <a:srgbClr val="D1D5DB"/>
                </a:solidFill>
                <a:effectLst/>
                <a:latin typeface="Söhne"/>
              </a:rPr>
              <a:t>Trong trường hợp của login.jsp, form sử dụng phương thức "POST" để gửi thông tin đăng nhập tới server. Các giá trị được nhập vào form được gửi dưới dạng POST request đến action "login" trong Struts.xml để xử lý và kiểm tra đăng nhập của người dùng.</a:t>
            </a:r>
          </a:p>
          <a:p>
            <a:r>
              <a:rPr lang="vi-VN" b="0" i="0" dirty="0">
                <a:effectLst/>
                <a:latin typeface="Roboto" panose="02000000000000000000" pitchFamily="2" charset="0"/>
              </a:rPr>
              <a:t>Cụ thể, OGNL được sử dụng để truy cập đến thuộc tính "username" và "password" của đối tượng "user", mà là một đối tượng được khai báo trong Action. </a:t>
            </a:r>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71</a:t>
            </a:fld>
            <a:endParaRPr lang="en-US"/>
          </a:p>
        </p:txBody>
      </p:sp>
    </p:spTree>
    <p:extLst>
      <p:ext uri="{BB962C8B-B14F-4D97-AF65-F5344CB8AC3E}">
        <p14:creationId xmlns:p14="http://schemas.microsoft.com/office/powerpoint/2010/main" val="759065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72</a:t>
            </a:fld>
            <a:endParaRPr lang="en-US"/>
          </a:p>
        </p:txBody>
      </p:sp>
    </p:spTree>
    <p:extLst>
      <p:ext uri="{BB962C8B-B14F-4D97-AF65-F5344CB8AC3E}">
        <p14:creationId xmlns:p14="http://schemas.microsoft.com/office/powerpoint/2010/main" val="38139432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73</a:t>
            </a:fld>
            <a:endParaRPr lang="en-US"/>
          </a:p>
        </p:txBody>
      </p:sp>
    </p:spTree>
    <p:extLst>
      <p:ext uri="{BB962C8B-B14F-4D97-AF65-F5344CB8AC3E}">
        <p14:creationId xmlns:p14="http://schemas.microsoft.com/office/powerpoint/2010/main" val="71461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a:t> of 89</a:t>
            </a:r>
          </a:p>
        </p:txBody>
      </p:sp>
    </p:spTree>
    <p:extLst>
      <p:ext uri="{BB962C8B-B14F-4D97-AF65-F5344CB8AC3E}">
        <p14:creationId xmlns:p14="http://schemas.microsoft.com/office/powerpoint/2010/main" val="2812813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vi-VN" b="0" i="0" dirty="0">
                <a:solidFill>
                  <a:srgbClr val="D1D5DB"/>
                </a:solidFill>
                <a:effectLst/>
                <a:latin typeface="Söhne"/>
              </a:rPr>
              <a:t>Khi người dùng truy cập vào trang login.jsp, trình duyệt sẽ hiển thị trang đăng nhập với form đăng nhập và nút "Login".</a:t>
            </a:r>
          </a:p>
          <a:p>
            <a:pPr algn="l">
              <a:buFont typeface="+mj-lt"/>
              <a:buAutoNum type="arabicPeriod"/>
            </a:pPr>
            <a:r>
              <a:rPr lang="vi-VN" b="0" i="0" dirty="0">
                <a:solidFill>
                  <a:srgbClr val="D1D5DB"/>
                </a:solidFill>
                <a:effectLst/>
                <a:latin typeface="Söhne"/>
              </a:rPr>
              <a:t>Người dùng điền thông tin tên đăng nhập và mật khẩu vào form và bấm nút "Login".</a:t>
            </a:r>
          </a:p>
          <a:p>
            <a:pPr algn="l">
              <a:buFont typeface="+mj-lt"/>
              <a:buAutoNum type="arabicPeriod"/>
            </a:pPr>
            <a:r>
              <a:rPr lang="vi-VN" b="0" i="0" dirty="0">
                <a:solidFill>
                  <a:srgbClr val="D1D5DB"/>
                </a:solidFill>
                <a:effectLst/>
                <a:latin typeface="Söhne"/>
              </a:rPr>
              <a:t>Khi nút "Login" được nhấn, form sẽ được gửi đến action "login" trong file struts.xml.</a:t>
            </a:r>
          </a:p>
          <a:p>
            <a:pPr algn="l">
              <a:buFont typeface="+mj-lt"/>
              <a:buAutoNum type="arabicPeriod"/>
            </a:pPr>
            <a:r>
              <a:rPr lang="vi-VN" b="0" i="0" dirty="0">
                <a:solidFill>
                  <a:srgbClr val="D1D5DB"/>
                </a:solidFill>
                <a:effectLst/>
                <a:latin typeface="Söhne"/>
              </a:rPr>
              <a:t>Action "login" sử dụng class LoginAction để xử lý thông tin đăng nhập được gửi từ form.</a:t>
            </a:r>
          </a:p>
          <a:p>
            <a:pPr algn="l">
              <a:buFont typeface="+mj-lt"/>
              <a:buAutoNum type="arabicPeriod"/>
            </a:pPr>
            <a:r>
              <a:rPr lang="vi-VN" b="0" i="0" dirty="0">
                <a:solidFill>
                  <a:srgbClr val="D1D5DB"/>
                </a:solidFill>
                <a:effectLst/>
                <a:latin typeface="Söhne"/>
              </a:rPr>
              <a:t>Trong class LoginAction, phương thức execute() sẽ được gọi. Đầu tiên, nó sẽ kết nối đến cơ sở dữ liệu bằng cách sử dụng đối tượng SQLConnection và kiểm tra xem thông tin đăng nhập có chính xác không bằng cách sử dụng phương thức checkLogin(). Nếu thông tin đăng nhập chính xác, nó sẽ đặt một thuộc tính "logged-in" vào session để đánh dấu rằng người dùng đã đăng nhập thành công. Sau đó, nó sẽ chuyển hướng người dùng đến trang home.jsp. Nếu thông tin đăng nhập không chính xác, nó sẽ đặt một lỗi vào action để thông báo cho người dùng và hiển thị lại trang login.jsp.</a:t>
            </a:r>
          </a:p>
          <a:p>
            <a:pPr algn="l">
              <a:buFont typeface="+mj-lt"/>
              <a:buAutoNum type="arabicPeriod"/>
            </a:pPr>
            <a:r>
              <a:rPr lang="vi-VN" b="0" i="0" dirty="0">
                <a:solidFill>
                  <a:srgbClr val="D1D5DB"/>
                </a:solidFill>
                <a:effectLst/>
                <a:latin typeface="Söhne"/>
              </a:rPr>
              <a:t>Nếu người dùng bấm nút "Logout" trên trang home.jsp hoặc trực tiếp truy cập vào action "logout" trong file struts.xml, phương thức execute() của class LogoutAction sẽ được gọi. Phương thức này sẽ xóa thuộc tính "logged-in" khỏi session và chuyển hướng người dùng đến trang logout.jsp.</a:t>
            </a:r>
          </a:p>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74</a:t>
            </a:fld>
            <a:endParaRPr lang="en-US"/>
          </a:p>
        </p:txBody>
      </p:sp>
    </p:spTree>
    <p:extLst>
      <p:ext uri="{BB962C8B-B14F-4D97-AF65-F5344CB8AC3E}">
        <p14:creationId xmlns:p14="http://schemas.microsoft.com/office/powerpoint/2010/main" val="32870506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75</a:t>
            </a:fld>
            <a:endParaRPr lang="en-US"/>
          </a:p>
        </p:txBody>
      </p:sp>
    </p:spTree>
    <p:extLst>
      <p:ext uri="{BB962C8B-B14F-4D97-AF65-F5344CB8AC3E}">
        <p14:creationId xmlns:p14="http://schemas.microsoft.com/office/powerpoint/2010/main" val="2900718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76</a:t>
            </a:fld>
            <a:r>
              <a:rPr lang="en-US" dirty="0"/>
              <a:t> of 89</a:t>
            </a:r>
          </a:p>
        </p:txBody>
      </p:sp>
    </p:spTree>
    <p:extLst>
      <p:ext uri="{BB962C8B-B14F-4D97-AF65-F5344CB8AC3E}">
        <p14:creationId xmlns:p14="http://schemas.microsoft.com/office/powerpoint/2010/main" val="122051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a:t> of 89</a:t>
            </a:r>
          </a:p>
        </p:txBody>
      </p:sp>
    </p:spTree>
    <p:extLst>
      <p:ext uri="{BB962C8B-B14F-4D97-AF65-F5344CB8AC3E}">
        <p14:creationId xmlns:p14="http://schemas.microsoft.com/office/powerpoint/2010/main" val="3033645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pPr>
              <a:defRPr/>
            </a:pPr>
            <a:r>
              <a:rPr lang="en-US" dirty="0"/>
              <a:t>April 11, 2017</a:t>
            </a:r>
          </a:p>
        </p:txBody>
      </p:sp>
      <p:sp>
        <p:nvSpPr>
          <p:cNvPr id="9" name="Footer Placeholder 8"/>
          <p:cNvSpPr>
            <a:spLocks noGrp="1"/>
          </p:cNvSpPr>
          <p:nvPr>
            <p:ph type="ftr" sz="quarter" idx="11"/>
          </p:nvPr>
        </p:nvSpPr>
        <p:spPr/>
        <p:txBody>
          <a:bodyPr/>
          <a:lstStyle/>
          <a:p>
            <a:pPr>
              <a:defRPr/>
            </a:pPr>
            <a:r>
              <a:rPr lang="en-US" dirty="0"/>
              <a:t>Lecture 3</a:t>
            </a:r>
          </a:p>
        </p:txBody>
      </p:sp>
      <p:sp>
        <p:nvSpPr>
          <p:cNvPr id="11" name="Header Placeholder 10"/>
          <p:cNvSpPr>
            <a:spLocks noGrp="1"/>
          </p:cNvSpPr>
          <p:nvPr>
            <p:ph type="hdr" sz="quarter" idx="13"/>
          </p:nvPr>
        </p:nvSpPr>
        <p:spPr/>
        <p:txBody>
          <a:bodyPr/>
          <a:lstStyle/>
          <a:p>
            <a:pPr>
              <a:defRPr/>
            </a:pPr>
            <a:r>
              <a:rPr lang="en-US" dirty="0"/>
              <a:t>SE 433</a:t>
            </a:r>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9</a:t>
            </a:fld>
            <a:r>
              <a:rPr lang="en-US" dirty="0"/>
              <a:t> of 89</a:t>
            </a:r>
          </a:p>
        </p:txBody>
      </p:sp>
    </p:spTree>
    <p:extLst>
      <p:ext uri="{BB962C8B-B14F-4D97-AF65-F5344CB8AC3E}">
        <p14:creationId xmlns:p14="http://schemas.microsoft.com/office/powerpoint/2010/main" val="324712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Nó có 3 thành phần chính: Model, View và Controller. Model đại diện cho dữ liệu của ứng dụng, View đại diện cho giao diện người dùng và Controller đại diện cho logic xử lý và điều khiển các thành phần khác của ứng dụng. </a:t>
            </a:r>
            <a:endParaRPr lang="en-US" dirty="0"/>
          </a:p>
          <a:p>
            <a:pPr algn="l"/>
            <a:r>
              <a:rPr lang="vi-VN" b="0" i="0" dirty="0">
                <a:solidFill>
                  <a:srgbClr val="D1D5DB"/>
                </a:solidFill>
                <a:effectLst/>
                <a:latin typeface="Söhne"/>
              </a:rPr>
              <a:t>Giả sử chúng ta có một ứng dụng quản lý sản phẩm, trong đó chúng ta muốn hiển thị thông tin sản phẩm cùng với hình ảnh tương ứng trên giao diện người dùng.</a:t>
            </a:r>
          </a:p>
          <a:p>
            <a:pPr algn="l"/>
            <a:r>
              <a:rPr lang="en-US" b="0" i="0" dirty="0">
                <a:solidFill>
                  <a:srgbClr val="D1D5DB"/>
                </a:solidFill>
                <a:effectLst/>
                <a:latin typeface="Söhne"/>
              </a:rPr>
              <a:t>1. </a:t>
            </a:r>
            <a:r>
              <a:rPr lang="vi-VN" b="0" i="0" dirty="0">
                <a:solidFill>
                  <a:srgbClr val="D1D5DB"/>
                </a:solidFill>
                <a:effectLst/>
                <a:latin typeface="Söhne"/>
              </a:rPr>
              <a:t>Trong MVC 1, logic xử lý để lấy thông tin sản phẩm và hình ảnh tương ứng sẽ được đặt trong Controller. Điều này có nghĩa là Controller không chỉ phụ trách điều khiển luồng chính của ứng dụng, mà còn phải chịu trách nhiệm truy vấn cơ sở dữ liệu và lấy thông tin sản phẩm cùng với hình ảnh tương ứng. Khi đó, Model chỉ đóng vai trò lưu trữ dữ liệu, không có chức năng xử lý logic nào. Điều này dẫn đến một hạn chế lớn khi phát triển và bảo trì ứng dụng, vì khi có sự thay đổi về logic xử lý, chúng ta phải chỉnh sửa Controller và Model cùng một lúc.</a:t>
            </a:r>
          </a:p>
          <a:p>
            <a:pPr algn="l"/>
            <a:r>
              <a:rPr lang="en-US" b="0" i="0" dirty="0">
                <a:solidFill>
                  <a:srgbClr val="D1D5DB"/>
                </a:solidFill>
                <a:effectLst/>
                <a:latin typeface="Söhne"/>
              </a:rPr>
              <a:t>2. </a:t>
            </a:r>
            <a:r>
              <a:rPr lang="vi-VN" b="0" i="0" dirty="0">
                <a:solidFill>
                  <a:srgbClr val="D1D5DB"/>
                </a:solidFill>
                <a:effectLst/>
                <a:latin typeface="Söhne"/>
              </a:rPr>
              <a:t>Trong MVC 2, ta sẽ có một DAO để truy vấn cơ sở dữ liệu và lấy thông tin sản phẩm, sau đó Controller chỉ cần gọi phương thức của DAO để lấy dữ liệu. Điều này giúp phân biệt rõ ràng giữa dữ liệu và logic xử lý, giúp cho việc phát triển và bảo trì ứng dụng trở nên dễ dàng hơn. Model vẫn giữ vai trò lưu trữ dữ liệu, trong khi Controller chỉ phụ trách điều khiển luồng chính của ứng dụng.</a:t>
            </a:r>
          </a:p>
          <a:p>
            <a:endParaRPr lang="en-US" dirty="0"/>
          </a:p>
        </p:txBody>
      </p:sp>
      <p:sp>
        <p:nvSpPr>
          <p:cNvPr id="4" name="Slide Number Placeholder 3"/>
          <p:cNvSpPr>
            <a:spLocks noGrp="1"/>
          </p:cNvSpPr>
          <p:nvPr>
            <p:ph type="sldNum" sz="quarter" idx="5"/>
          </p:nvPr>
        </p:nvSpPr>
        <p:spPr/>
        <p:txBody>
          <a:bodyPr/>
          <a:lstStyle/>
          <a:p>
            <a:fld id="{D0E60F39-1C35-42C6-A2D1-D36CC844E563}" type="slidenum">
              <a:rPr lang="en-US" smtClean="0"/>
              <a:t>10</a:t>
            </a:fld>
            <a:endParaRPr lang="en-US"/>
          </a:p>
        </p:txBody>
      </p:sp>
    </p:spTree>
    <p:extLst>
      <p:ext uri="{BB962C8B-B14F-4D97-AF65-F5344CB8AC3E}">
        <p14:creationId xmlns:p14="http://schemas.microsoft.com/office/powerpoint/2010/main" val="585498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F5E2FA-C428-4CE7-95B0-168D3259A5B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E2FA-C428-4CE7-95B0-168D3259A5B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E2FA-C428-4CE7-95B0-168D3259A5B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E2FA-C428-4CE7-95B0-168D3259A5B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F5E2FA-C428-4CE7-95B0-168D3259A5BB}"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F5E2FA-C428-4CE7-95B0-168D3259A5BB}"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4/24/2023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struts.apache.org/core-developers/interceptors#understanding-interceptor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truts.apache.org/core-developers/interceptors#understanding-interceptor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struts.apache.org/getting-started/introducing-interceptor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struts.apache.org/maven/struts2-core/apidocs/com/opensymphony/xwork2/ActionSuppor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truts.apache.org/core-developers/result-typ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8" Type="http://schemas.openxmlformats.org/officeDocument/2006/relationships/hyperlink" Target="https://www.heidisql.com/download.php" TargetMode="External"/><Relationship Id="rId3" Type="http://schemas.openxmlformats.org/officeDocument/2006/relationships/hyperlink" Target="https://taimienphi.vn/download-netbean-ide-5221/8.2-phien-ban" TargetMode="External"/><Relationship Id="rId7" Type="http://schemas.openxmlformats.org/officeDocument/2006/relationships/hyperlink" Target="https://www.apachefriends.org/download.html"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s://drive.google.com/file/d/1YoccoIhGzAvkNQ-DGGHDAS3QH7lutcSH/view" TargetMode="External"/><Relationship Id="rId5" Type="http://schemas.openxmlformats.org/officeDocument/2006/relationships/hyperlink" Target="https://drive.google.com/file/d/1x4lVJDXxH6bgabdzmYPTCB0S2Kihww7T/view" TargetMode="External"/><Relationship Id="rId4" Type="http://schemas.openxmlformats.org/officeDocument/2006/relationships/hyperlink" Target="https://files-cdn.liferay.com/mirrors/download.oracle.com/otn-pub/java/jdk/8u221-b11/"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hyperlink" Target="https://github.com/cuongnguyen0909/struts2_login" TargetMode="External"/><Relationship Id="rId3" Type="http://schemas.openxmlformats.org/officeDocument/2006/relationships/hyperlink" Target="http://www.kieutrongkhanh.net/2016/08/tong-quan-ve-struts-2-framework-mot_18.html" TargetMode="External"/><Relationship Id="rId7" Type="http://schemas.openxmlformats.org/officeDocument/2006/relationships/hyperlink" Target="https://struts.apache.org/getting-started/"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hyperlink" Target="https://viblo.asia/p/tong-quan-ve-struts-2-framework-gDVK29Nj5Lj" TargetMode="External"/><Relationship Id="rId5" Type="http://schemas.openxmlformats.org/officeDocument/2006/relationships/hyperlink" Target="https://mkyong.com/?s=struts+2" TargetMode="External"/><Relationship Id="rId4" Type="http://schemas.openxmlformats.org/officeDocument/2006/relationships/hyperlink" Target="https://hoclaptrinh.vn/tutorial/hoc-struts2" TargetMode="Externa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79725"/>
          </a:xfrm>
        </p:spPr>
        <p:txBody>
          <a:bodyPr>
            <a:normAutofit/>
          </a:bodyPr>
          <a:lstStyle/>
          <a:p>
            <a:r>
              <a:rPr lang="en-US" sz="6600" b="1" dirty="0"/>
              <a:t>Struts Framework</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1657925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a:solidFill>
                  <a:schemeClr val="accent4">
                    <a:lumMod val="60000"/>
                    <a:lumOff val="40000"/>
                  </a:schemeClr>
                </a:solidFill>
              </a:rPr>
              <a:t>MVC </a:t>
            </a:r>
            <a:r>
              <a:rPr lang="en-US" dirty="0" err="1">
                <a:solidFill>
                  <a:schemeClr val="accent4">
                    <a:lumMod val="60000"/>
                    <a:lumOff val="40000"/>
                  </a:schemeClr>
                </a:solidFill>
              </a:rPr>
              <a:t>là</a:t>
            </a:r>
            <a:r>
              <a:rPr lang="en-US" dirty="0">
                <a:solidFill>
                  <a:schemeClr val="accent4">
                    <a:lumMod val="60000"/>
                    <a:lumOff val="40000"/>
                  </a:schemeClr>
                </a:solidFill>
              </a:rPr>
              <a:t> </a:t>
            </a:r>
            <a:r>
              <a:rPr lang="en-US" dirty="0" err="1">
                <a:solidFill>
                  <a:schemeClr val="accent4">
                    <a:lumMod val="60000"/>
                    <a:lumOff val="40000"/>
                  </a:schemeClr>
                </a:solidFill>
              </a:rPr>
              <a:t>gì</a:t>
            </a:r>
            <a:r>
              <a:rPr lang="en-US" dirty="0">
                <a:solidFill>
                  <a:schemeClr val="accent4">
                    <a:lumMod val="60000"/>
                    <a:lumOff val="40000"/>
                  </a:schemeClr>
                </a:solidFill>
              </a:rPr>
              <a:t>?</a:t>
            </a:r>
          </a:p>
        </p:txBody>
      </p:sp>
      <p:sp>
        <p:nvSpPr>
          <p:cNvPr id="397315" name="Rectangle 3"/>
          <p:cNvSpPr>
            <a:spLocks noGrp="1" noChangeArrowheads="1"/>
          </p:cNvSpPr>
          <p:nvPr>
            <p:ph idx="1"/>
          </p:nvPr>
        </p:nvSpPr>
        <p:spPr>
          <a:xfrm>
            <a:off x="0" y="1207300"/>
            <a:ext cx="12192000" cy="5285575"/>
          </a:xfrm>
        </p:spPr>
        <p:txBody>
          <a:bodyPr>
            <a:normAutofit/>
          </a:bodyPr>
          <a:lstStyle/>
          <a:p>
            <a:r>
              <a:rPr lang="en-US" sz="2600" dirty="0"/>
              <a:t>MVC </a:t>
            </a:r>
            <a:r>
              <a:rPr lang="en-US" sz="2600" dirty="0" err="1"/>
              <a:t>là</a:t>
            </a:r>
            <a:r>
              <a:rPr lang="en-US" sz="2600" dirty="0"/>
              <a:t> </a:t>
            </a:r>
            <a:r>
              <a:rPr lang="en-US" sz="2600" dirty="0" err="1"/>
              <a:t>viết</a:t>
            </a:r>
            <a:r>
              <a:rPr lang="en-US" sz="2600" dirty="0"/>
              <a:t> </a:t>
            </a:r>
            <a:r>
              <a:rPr lang="en-US" sz="2600" dirty="0" err="1"/>
              <a:t>tắt</a:t>
            </a:r>
            <a:r>
              <a:rPr lang="en-US" sz="2600" dirty="0"/>
              <a:t> </a:t>
            </a:r>
            <a:r>
              <a:rPr lang="en-US" sz="2600" dirty="0" err="1"/>
              <a:t>của</a:t>
            </a:r>
            <a:r>
              <a:rPr lang="en-US" sz="2600" dirty="0"/>
              <a:t> </a:t>
            </a:r>
            <a:r>
              <a:rPr lang="en-US" sz="2600" dirty="0" err="1"/>
              <a:t>mô</a:t>
            </a:r>
            <a:r>
              <a:rPr lang="en-US" sz="2600" dirty="0"/>
              <a:t> </a:t>
            </a:r>
            <a:r>
              <a:rPr lang="en-US" sz="2600" dirty="0" err="1"/>
              <a:t>hình</a:t>
            </a:r>
            <a:r>
              <a:rPr lang="en-US" sz="2600" dirty="0"/>
              <a:t> Model-View-Controller, </a:t>
            </a:r>
            <a:r>
              <a:rPr lang="en-US" sz="2600" dirty="0" err="1"/>
              <a:t>một</a:t>
            </a:r>
            <a:r>
              <a:rPr lang="en-US" sz="2600" dirty="0"/>
              <a:t> </a:t>
            </a:r>
            <a:r>
              <a:rPr lang="en-US" sz="2600" dirty="0" err="1"/>
              <a:t>kiến</a:t>
            </a:r>
            <a:r>
              <a:rPr lang="en-US" sz="2600" dirty="0"/>
              <a:t> </a:t>
            </a:r>
            <a:r>
              <a:rPr lang="en-US" sz="2600" dirty="0" err="1"/>
              <a:t>trúc</a:t>
            </a:r>
            <a:r>
              <a:rPr lang="en-US" sz="2600" dirty="0"/>
              <a:t> </a:t>
            </a:r>
            <a:r>
              <a:rPr lang="en-US" sz="2600" dirty="0" err="1"/>
              <a:t>thiết</a:t>
            </a:r>
            <a:r>
              <a:rPr lang="en-US" sz="2600" dirty="0"/>
              <a:t> </a:t>
            </a:r>
            <a:r>
              <a:rPr lang="en-US" sz="2600" dirty="0" err="1"/>
              <a:t>kế</a:t>
            </a:r>
            <a:r>
              <a:rPr lang="en-US" sz="2600" dirty="0"/>
              <a:t> </a:t>
            </a:r>
            <a:r>
              <a:rPr lang="en-US" sz="2600" dirty="0" err="1"/>
              <a:t>phần</a:t>
            </a:r>
            <a:r>
              <a:rPr lang="en-US" sz="2600" dirty="0"/>
              <a:t> </a:t>
            </a:r>
            <a:r>
              <a:rPr lang="en-US" sz="2600" dirty="0" err="1"/>
              <a:t>mềm</a:t>
            </a:r>
            <a:r>
              <a:rPr lang="en-US" sz="2600" dirty="0"/>
              <a:t> </a:t>
            </a:r>
            <a:r>
              <a:rPr lang="en-US" sz="2600" dirty="0" err="1"/>
              <a:t>phổ</a:t>
            </a:r>
            <a:r>
              <a:rPr lang="en-US" sz="2600" dirty="0"/>
              <a:t> </a:t>
            </a:r>
            <a:r>
              <a:rPr lang="en-US" sz="2600" dirty="0" err="1"/>
              <a:t>biến</a:t>
            </a:r>
            <a:r>
              <a:rPr lang="en-US" sz="2600" dirty="0"/>
              <a:t> </a:t>
            </a:r>
            <a:r>
              <a:rPr lang="en-US" sz="2600" dirty="0" err="1"/>
              <a:t>trong</a:t>
            </a:r>
            <a:r>
              <a:rPr lang="en-US" sz="2600" dirty="0"/>
              <a:t> </a:t>
            </a:r>
            <a:r>
              <a:rPr lang="en-US" sz="2600" dirty="0" err="1"/>
              <a:t>phát</a:t>
            </a:r>
            <a:r>
              <a:rPr lang="en-US" sz="2600" dirty="0"/>
              <a:t> </a:t>
            </a:r>
            <a:r>
              <a:rPr lang="en-US" sz="2600" dirty="0" err="1"/>
              <a:t>triển</a:t>
            </a:r>
            <a:r>
              <a:rPr lang="en-US" sz="2600" dirty="0"/>
              <a:t> </a:t>
            </a:r>
            <a:r>
              <a:rPr lang="en-US" sz="2600" dirty="0" err="1"/>
              <a:t>ứng</a:t>
            </a:r>
            <a:r>
              <a:rPr lang="en-US" sz="2600" dirty="0"/>
              <a:t> </a:t>
            </a:r>
            <a:r>
              <a:rPr lang="en-US" sz="2600" dirty="0" err="1"/>
              <a:t>dụng</a:t>
            </a:r>
            <a:r>
              <a:rPr lang="en-US" sz="2600" dirty="0"/>
              <a:t> web. </a:t>
            </a:r>
          </a:p>
          <a:p>
            <a:r>
              <a:rPr lang="en-US" sz="2600" dirty="0"/>
              <a:t>Trong Java </a:t>
            </a:r>
            <a:r>
              <a:rPr lang="en-US" sz="2600" dirty="0" err="1"/>
              <a:t>có</a:t>
            </a:r>
            <a:r>
              <a:rPr lang="en-US" sz="2600" dirty="0"/>
              <a:t> MVC 1 </a:t>
            </a:r>
            <a:r>
              <a:rPr lang="en-US" sz="2600" dirty="0" err="1"/>
              <a:t>và</a:t>
            </a:r>
            <a:r>
              <a:rPr lang="en-US" sz="2600" dirty="0"/>
              <a:t> MVC 2:</a:t>
            </a:r>
          </a:p>
          <a:p>
            <a:pPr lvl="1">
              <a:lnSpc>
                <a:spcPct val="110000"/>
              </a:lnSpc>
            </a:pPr>
            <a:r>
              <a:rPr lang="vi-VN" sz="2600" dirty="0"/>
              <a:t>MVC 1: </a:t>
            </a:r>
            <a:r>
              <a:rPr lang="en-US" sz="2600" b="1" dirty="0"/>
              <a:t>JSP</a:t>
            </a:r>
            <a:r>
              <a:rPr lang="en-US" sz="2600" dirty="0"/>
              <a:t> </a:t>
            </a:r>
            <a:r>
              <a:rPr lang="en-US" sz="2600" dirty="0" err="1"/>
              <a:t>là</a:t>
            </a:r>
            <a:r>
              <a:rPr lang="en-US" sz="2600" dirty="0"/>
              <a:t> </a:t>
            </a:r>
            <a:r>
              <a:rPr lang="en-US" sz="2600" dirty="0" err="1"/>
              <a:t>công</a:t>
            </a:r>
            <a:r>
              <a:rPr lang="en-US" sz="2600" dirty="0"/>
              <a:t> </a:t>
            </a:r>
            <a:r>
              <a:rPr lang="en-US" sz="2600" dirty="0" err="1"/>
              <a:t>nghệ</a:t>
            </a:r>
            <a:r>
              <a:rPr lang="en-US" sz="2600" dirty="0"/>
              <a:t> </a:t>
            </a:r>
            <a:r>
              <a:rPr lang="en-US" sz="2600" dirty="0" err="1"/>
              <a:t>cốt</a:t>
            </a:r>
            <a:r>
              <a:rPr lang="en-US" sz="2600" dirty="0"/>
              <a:t> </a:t>
            </a:r>
            <a:r>
              <a:rPr lang="en-US" sz="2600" dirty="0" err="1"/>
              <a:t>lõi</a:t>
            </a:r>
            <a:r>
              <a:rPr lang="en-US" sz="2600" dirty="0"/>
              <a:t> </a:t>
            </a:r>
            <a:r>
              <a:rPr lang="en-US" sz="2600" dirty="0" err="1"/>
              <a:t>được</a:t>
            </a:r>
            <a:r>
              <a:rPr lang="en-US" sz="2600" dirty="0"/>
              <a:t> </a:t>
            </a:r>
            <a:r>
              <a:rPr lang="en-US" sz="2600" dirty="0" err="1"/>
              <a:t>sử</a:t>
            </a:r>
            <a:r>
              <a:rPr lang="en-US" sz="2600" dirty="0"/>
              <a:t> </a:t>
            </a:r>
            <a:r>
              <a:rPr lang="en-US" sz="2600" dirty="0" err="1"/>
              <a:t>dụng</a:t>
            </a:r>
            <a:r>
              <a:rPr lang="en-US" sz="2600" dirty="0"/>
              <a:t> </a:t>
            </a:r>
            <a:r>
              <a:rPr lang="en-US" sz="2600" dirty="0" err="1"/>
              <a:t>để</a:t>
            </a:r>
            <a:r>
              <a:rPr lang="en-US" sz="2600" dirty="0"/>
              <a:t> </a:t>
            </a:r>
            <a:r>
              <a:rPr lang="en-US" sz="2600" dirty="0" err="1"/>
              <a:t>phát</a:t>
            </a:r>
            <a:r>
              <a:rPr lang="en-US" sz="2600" dirty="0"/>
              <a:t> </a:t>
            </a:r>
            <a:r>
              <a:rPr lang="en-US" sz="2600" dirty="0" err="1"/>
              <a:t>triển</a:t>
            </a:r>
            <a:r>
              <a:rPr lang="en-US" sz="2600" dirty="0"/>
              <a:t> </a:t>
            </a:r>
            <a:r>
              <a:rPr lang="en-US" sz="2600" dirty="0" err="1"/>
              <a:t>các</a:t>
            </a:r>
            <a:r>
              <a:rPr lang="en-US" sz="2600" dirty="0"/>
              <a:t> </a:t>
            </a:r>
            <a:r>
              <a:rPr lang="en-US" sz="2600" dirty="0" err="1"/>
              <a:t>ứng</a:t>
            </a:r>
            <a:r>
              <a:rPr lang="en-US" sz="2600" dirty="0"/>
              <a:t> </a:t>
            </a:r>
            <a:r>
              <a:rPr lang="en-US" sz="2600" dirty="0" err="1"/>
              <a:t>dụng</a:t>
            </a:r>
            <a:r>
              <a:rPr lang="en-US" sz="2600" dirty="0"/>
              <a:t> web</a:t>
            </a:r>
            <a:r>
              <a:rPr lang="vi-VN" sz="2600" dirty="0"/>
              <a:t>.</a:t>
            </a:r>
            <a:endParaRPr lang="en-US" sz="2600" dirty="0"/>
          </a:p>
          <a:p>
            <a:pPr lvl="1">
              <a:lnSpc>
                <a:spcPct val="110000"/>
              </a:lnSpc>
            </a:pPr>
            <a:r>
              <a:rPr lang="vi-VN" sz="2600" dirty="0"/>
              <a:t>MVC 2: Là phiên bản được cải tiến của MVC 1</a:t>
            </a:r>
            <a:r>
              <a:rPr lang="en-US" sz="2600" dirty="0"/>
              <a:t> </a:t>
            </a:r>
            <a:r>
              <a:rPr lang="en-US" sz="2600" dirty="0" err="1"/>
              <a:t>khi</a:t>
            </a:r>
            <a:r>
              <a:rPr lang="en-US" sz="2600" dirty="0"/>
              <a:t> ử </a:t>
            </a:r>
            <a:r>
              <a:rPr lang="en-US" sz="2600" dirty="0" err="1"/>
              <a:t>dụng</a:t>
            </a:r>
            <a:r>
              <a:rPr lang="en-US" sz="2600" dirty="0"/>
              <a:t> </a:t>
            </a:r>
            <a:r>
              <a:rPr lang="en-US" sz="2600" dirty="0" err="1"/>
              <a:t>của</a:t>
            </a:r>
            <a:r>
              <a:rPr lang="en-US" sz="2600" dirty="0"/>
              <a:t> JSP </a:t>
            </a:r>
            <a:r>
              <a:rPr lang="en-US" sz="2600" dirty="0" err="1"/>
              <a:t>và</a:t>
            </a:r>
            <a:r>
              <a:rPr lang="en-US" sz="2600" dirty="0"/>
              <a:t> Servlet </a:t>
            </a:r>
            <a:r>
              <a:rPr lang="en-US" sz="2600" dirty="0" err="1"/>
              <a:t>làm</a:t>
            </a:r>
            <a:r>
              <a:rPr lang="en-US" sz="2600" dirty="0"/>
              <a:t> </a:t>
            </a:r>
            <a:r>
              <a:rPr lang="en-US" sz="2600" dirty="0" err="1"/>
              <a:t>công</a:t>
            </a:r>
            <a:r>
              <a:rPr lang="en-US" sz="2600" dirty="0"/>
              <a:t> </a:t>
            </a:r>
            <a:r>
              <a:rPr lang="en-US" sz="2600" dirty="0" err="1"/>
              <a:t>nghệ</a:t>
            </a:r>
            <a:r>
              <a:rPr lang="en-US" sz="2600" dirty="0"/>
              <a:t> </a:t>
            </a:r>
            <a:r>
              <a:rPr lang="en-US" sz="2600" dirty="0" err="1"/>
              <a:t>cốt</a:t>
            </a:r>
            <a:r>
              <a:rPr lang="en-US" sz="2600" dirty="0"/>
              <a:t> </a:t>
            </a:r>
            <a:r>
              <a:rPr lang="en-US" sz="2600" dirty="0" err="1"/>
              <a:t>lõi</a:t>
            </a:r>
            <a:r>
              <a:rPr lang="en-US" sz="2600" dirty="0"/>
              <a:t>. </a:t>
            </a:r>
          </a:p>
          <a:p>
            <a:pPr lvl="2">
              <a:lnSpc>
                <a:spcPct val="110000"/>
              </a:lnSpc>
            </a:pPr>
            <a:r>
              <a:rPr lang="en-US" sz="2400" dirty="0"/>
              <a:t>MVC 2 bao </a:t>
            </a:r>
            <a:r>
              <a:rPr lang="en-US" sz="2400" dirty="0" err="1"/>
              <a:t>gồm</a:t>
            </a:r>
            <a:r>
              <a:rPr lang="en-US" sz="2400" dirty="0"/>
              <a:t> </a:t>
            </a:r>
            <a:r>
              <a:rPr lang="en-US" sz="2400" dirty="0" err="1"/>
              <a:t>ba</a:t>
            </a:r>
            <a:r>
              <a:rPr lang="en-US" sz="2400" dirty="0"/>
              <a:t> </a:t>
            </a:r>
            <a:r>
              <a:rPr lang="en-US" sz="2400" dirty="0" err="1"/>
              <a:t>phần</a:t>
            </a:r>
            <a:r>
              <a:rPr lang="en-US" sz="2400" dirty="0"/>
              <a:t> </a:t>
            </a:r>
            <a:r>
              <a:rPr lang="en-US" sz="2400" dirty="0" err="1"/>
              <a:t>chính</a:t>
            </a:r>
            <a:r>
              <a:rPr lang="en-US" sz="2400" dirty="0"/>
              <a:t> </a:t>
            </a:r>
            <a:r>
              <a:rPr lang="en-US" sz="2400" dirty="0" err="1"/>
              <a:t>là</a:t>
            </a:r>
            <a:r>
              <a:rPr lang="en-US" sz="2400" dirty="0"/>
              <a:t> model, view </a:t>
            </a:r>
            <a:r>
              <a:rPr lang="en-US" sz="2400" dirty="0" err="1"/>
              <a:t>và</a:t>
            </a:r>
            <a:r>
              <a:rPr lang="en-US" sz="2400" dirty="0"/>
              <a:t> controller.</a:t>
            </a:r>
          </a:p>
        </p:txBody>
      </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88679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Kiến</a:t>
            </a:r>
            <a:r>
              <a:rPr lang="en-US" dirty="0">
                <a:solidFill>
                  <a:schemeClr val="accent4">
                    <a:lumMod val="60000"/>
                    <a:lumOff val="40000"/>
                  </a:schemeClr>
                </a:solidFill>
              </a:rPr>
              <a:t> </a:t>
            </a:r>
            <a:r>
              <a:rPr lang="en-US" dirty="0" err="1">
                <a:solidFill>
                  <a:schemeClr val="accent4">
                    <a:lumMod val="60000"/>
                    <a:lumOff val="40000"/>
                  </a:schemeClr>
                </a:solidFill>
              </a:rPr>
              <a:t>trúc</a:t>
            </a:r>
            <a:r>
              <a:rPr lang="en-US" dirty="0">
                <a:solidFill>
                  <a:schemeClr val="accent4">
                    <a:lumMod val="60000"/>
                    <a:lumOff val="40000"/>
                  </a:schemeClr>
                </a:solidFill>
              </a:rPr>
              <a:t> MVC 1 </a:t>
            </a:r>
            <a:r>
              <a:rPr lang="en-US" dirty="0" err="1">
                <a:solidFill>
                  <a:schemeClr val="accent4">
                    <a:lumMod val="60000"/>
                    <a:lumOff val="40000"/>
                  </a:schemeClr>
                </a:solidFill>
              </a:rPr>
              <a:t>và</a:t>
            </a:r>
            <a:r>
              <a:rPr lang="en-US" dirty="0">
                <a:solidFill>
                  <a:schemeClr val="accent4">
                    <a:lumMod val="60000"/>
                    <a:lumOff val="40000"/>
                  </a:schemeClr>
                </a:solidFill>
              </a:rPr>
              <a:t> MVC 2</a:t>
            </a:r>
          </a:p>
        </p:txBody>
      </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pic>
        <p:nvPicPr>
          <p:cNvPr id="2050" name="Picture 2" descr="model 1 architecture">
            <a:extLst>
              <a:ext uri="{FF2B5EF4-FFF2-40B4-BE49-F238E27FC236}">
                <a16:creationId xmlns:a16="http://schemas.microsoft.com/office/drawing/2014/main" id="{E5E3D0D7-569A-5C57-C488-EC1F747B3CD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984918"/>
            <a:ext cx="5754029" cy="24956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vc architecture">
            <a:extLst>
              <a:ext uri="{FF2B5EF4-FFF2-40B4-BE49-F238E27FC236}">
                <a16:creationId xmlns:a16="http://schemas.microsoft.com/office/drawing/2014/main" id="{EC5B911C-C920-ED1F-C898-56E1EC5B6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3670" y="1828800"/>
            <a:ext cx="5394621" cy="26517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FD76AA-C7C1-9E3F-7204-B2D45A003039}"/>
              </a:ext>
            </a:extLst>
          </p:cNvPr>
          <p:cNvSpPr txBox="1"/>
          <p:nvPr/>
        </p:nvSpPr>
        <p:spPr>
          <a:xfrm>
            <a:off x="2072435" y="4480563"/>
            <a:ext cx="804579" cy="369332"/>
          </a:xfrm>
          <a:prstGeom prst="rect">
            <a:avLst/>
          </a:prstGeom>
          <a:noFill/>
        </p:spPr>
        <p:txBody>
          <a:bodyPr wrap="none" rtlCol="0">
            <a:spAutoFit/>
          </a:bodyPr>
          <a:lstStyle/>
          <a:p>
            <a:r>
              <a:rPr lang="en-US" b="1" dirty="0">
                <a:solidFill>
                  <a:srgbClr val="FF0000"/>
                </a:solidFill>
              </a:rPr>
              <a:t>MVC 1</a:t>
            </a:r>
          </a:p>
        </p:txBody>
      </p:sp>
      <p:sp>
        <p:nvSpPr>
          <p:cNvPr id="6" name="TextBox 5">
            <a:extLst>
              <a:ext uri="{FF2B5EF4-FFF2-40B4-BE49-F238E27FC236}">
                <a16:creationId xmlns:a16="http://schemas.microsoft.com/office/drawing/2014/main" id="{A6D17105-019E-F491-FE60-69A7462EE3DE}"/>
              </a:ext>
            </a:extLst>
          </p:cNvPr>
          <p:cNvSpPr txBox="1"/>
          <p:nvPr/>
        </p:nvSpPr>
        <p:spPr>
          <a:xfrm>
            <a:off x="9122560" y="4480563"/>
            <a:ext cx="804579" cy="369332"/>
          </a:xfrm>
          <a:prstGeom prst="rect">
            <a:avLst/>
          </a:prstGeom>
          <a:noFill/>
        </p:spPr>
        <p:txBody>
          <a:bodyPr wrap="none" rtlCol="0">
            <a:spAutoFit/>
          </a:bodyPr>
          <a:lstStyle/>
          <a:p>
            <a:r>
              <a:rPr lang="en-US" b="1" dirty="0">
                <a:solidFill>
                  <a:schemeClr val="accent5"/>
                </a:solidFill>
              </a:rPr>
              <a:t>MVC 2</a:t>
            </a:r>
          </a:p>
        </p:txBody>
      </p:sp>
    </p:spTree>
    <p:extLst>
      <p:ext uri="{BB962C8B-B14F-4D97-AF65-F5344CB8AC3E}">
        <p14:creationId xmlns:p14="http://schemas.microsoft.com/office/powerpoint/2010/main" val="297007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a:solidFill>
                  <a:schemeClr val="accent4">
                    <a:lumMod val="60000"/>
                    <a:lumOff val="40000"/>
                  </a:schemeClr>
                </a:solidFill>
              </a:rPr>
              <a:t>So </a:t>
            </a:r>
            <a:r>
              <a:rPr lang="en-US" dirty="0" err="1">
                <a:solidFill>
                  <a:schemeClr val="accent4">
                    <a:lumMod val="60000"/>
                    <a:lumOff val="40000"/>
                  </a:schemeClr>
                </a:solidFill>
              </a:rPr>
              <a:t>sánh</a:t>
            </a:r>
            <a:r>
              <a:rPr lang="en-US" dirty="0">
                <a:solidFill>
                  <a:schemeClr val="accent4">
                    <a:lumMod val="60000"/>
                    <a:lumOff val="40000"/>
                  </a:schemeClr>
                </a:solidFill>
              </a:rPr>
              <a:t> MVC 1 </a:t>
            </a:r>
            <a:r>
              <a:rPr lang="en-US" dirty="0" err="1">
                <a:solidFill>
                  <a:schemeClr val="accent4">
                    <a:lumMod val="60000"/>
                    <a:lumOff val="40000"/>
                  </a:schemeClr>
                </a:solidFill>
              </a:rPr>
              <a:t>và</a:t>
            </a:r>
            <a:r>
              <a:rPr lang="en-US" dirty="0">
                <a:solidFill>
                  <a:schemeClr val="accent4">
                    <a:lumMod val="60000"/>
                    <a:lumOff val="40000"/>
                  </a:schemeClr>
                </a:solidFill>
              </a:rPr>
              <a:t> MVC 2</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graphicFrame>
        <p:nvGraphicFramePr>
          <p:cNvPr id="8" name="Table 8">
            <a:extLst>
              <a:ext uri="{FF2B5EF4-FFF2-40B4-BE49-F238E27FC236}">
                <a16:creationId xmlns:a16="http://schemas.microsoft.com/office/drawing/2014/main" id="{925286A5-F2F3-C430-3084-AAF0EA1A517C}"/>
              </a:ext>
            </a:extLst>
          </p:cNvPr>
          <p:cNvGraphicFramePr>
            <a:graphicFrameLocks noGrp="1"/>
          </p:cNvGraphicFramePr>
          <p:nvPr>
            <p:ph idx="1"/>
            <p:extLst>
              <p:ext uri="{D42A27DB-BD31-4B8C-83A1-F6EECF244321}">
                <p14:modId xmlns:p14="http://schemas.microsoft.com/office/powerpoint/2010/main" val="1048853303"/>
              </p:ext>
            </p:extLst>
          </p:nvPr>
        </p:nvGraphicFramePr>
        <p:xfrm>
          <a:off x="2" y="1207300"/>
          <a:ext cx="12191999" cy="5390727"/>
        </p:xfrm>
        <a:graphic>
          <a:graphicData uri="http://schemas.openxmlformats.org/drawingml/2006/table">
            <a:tbl>
              <a:tblPr firstRow="1" bandRow="1">
                <a:tableStyleId>{5C22544A-7EE6-4342-B048-85BDC9FD1C3A}</a:tableStyleId>
              </a:tblPr>
              <a:tblGrid>
                <a:gridCol w="2285999">
                  <a:extLst>
                    <a:ext uri="{9D8B030D-6E8A-4147-A177-3AD203B41FA5}">
                      <a16:colId xmlns:a16="http://schemas.microsoft.com/office/drawing/2014/main" val="1449015859"/>
                    </a:ext>
                  </a:extLst>
                </a:gridCol>
                <a:gridCol w="4939990">
                  <a:extLst>
                    <a:ext uri="{9D8B030D-6E8A-4147-A177-3AD203B41FA5}">
                      <a16:colId xmlns:a16="http://schemas.microsoft.com/office/drawing/2014/main" val="3115406832"/>
                    </a:ext>
                  </a:extLst>
                </a:gridCol>
                <a:gridCol w="4966010">
                  <a:extLst>
                    <a:ext uri="{9D8B030D-6E8A-4147-A177-3AD203B41FA5}">
                      <a16:colId xmlns:a16="http://schemas.microsoft.com/office/drawing/2014/main" val="2579254027"/>
                    </a:ext>
                  </a:extLst>
                </a:gridCol>
              </a:tblGrid>
              <a:tr h="668546">
                <a:tc>
                  <a:txBody>
                    <a:bodyPr/>
                    <a:lstStyle/>
                    <a:p>
                      <a:pPr algn="ctr"/>
                      <a:r>
                        <a:rPr lang="en-US" sz="2000" dirty="0" err="1">
                          <a:latin typeface="Candara" panose="020E0502030303020204" pitchFamily="34" charset="0"/>
                        </a:rPr>
                        <a:t>Đặc</a:t>
                      </a:r>
                      <a:r>
                        <a:rPr lang="en-US" sz="2000" dirty="0">
                          <a:latin typeface="Candara" panose="020E0502030303020204" pitchFamily="34" charset="0"/>
                        </a:rPr>
                        <a:t> </a:t>
                      </a:r>
                      <a:r>
                        <a:rPr lang="en-US" sz="2000" dirty="0" err="1">
                          <a:latin typeface="Candara" panose="020E0502030303020204" pitchFamily="34" charset="0"/>
                        </a:rPr>
                        <a:t>điểm</a:t>
                      </a:r>
                      <a:endParaRPr lang="en-US" sz="2000" dirty="0">
                        <a:latin typeface="Candara" panose="020E0502030303020204" pitchFamily="34" charset="0"/>
                      </a:endParaRPr>
                    </a:p>
                  </a:txBody>
                  <a:tcPr/>
                </a:tc>
                <a:tc>
                  <a:txBody>
                    <a:bodyPr/>
                    <a:lstStyle/>
                    <a:p>
                      <a:pPr algn="ctr"/>
                      <a:r>
                        <a:rPr lang="en-US" sz="2000" dirty="0">
                          <a:latin typeface="Candara" panose="020E0502030303020204" pitchFamily="34" charset="0"/>
                        </a:rPr>
                        <a:t>MVC1</a:t>
                      </a:r>
                    </a:p>
                  </a:txBody>
                  <a:tcPr/>
                </a:tc>
                <a:tc>
                  <a:txBody>
                    <a:bodyPr/>
                    <a:lstStyle/>
                    <a:p>
                      <a:pPr algn="ctr"/>
                      <a:r>
                        <a:rPr lang="en-US" sz="2000" dirty="0">
                          <a:latin typeface="Candara" panose="020E0502030303020204" pitchFamily="34" charset="0"/>
                        </a:rPr>
                        <a:t>MVC2</a:t>
                      </a:r>
                    </a:p>
                  </a:txBody>
                  <a:tcPr/>
                </a:tc>
                <a:extLst>
                  <a:ext uri="{0D108BD9-81ED-4DB2-BD59-A6C34878D82A}">
                    <a16:rowId xmlns:a16="http://schemas.microsoft.com/office/drawing/2014/main" val="1244230516"/>
                  </a:ext>
                </a:extLst>
              </a:tr>
              <a:tr h="754321">
                <a:tc>
                  <a:txBody>
                    <a:bodyPr/>
                    <a:lstStyle/>
                    <a:p>
                      <a:r>
                        <a:rPr lang="en-US" sz="2000" dirty="0" err="1">
                          <a:latin typeface="Candara" panose="020E0502030303020204" pitchFamily="34" charset="0"/>
                        </a:rPr>
                        <a:t>Định</a:t>
                      </a:r>
                      <a:r>
                        <a:rPr lang="en-US" sz="2000" dirty="0">
                          <a:latin typeface="Candara" panose="020E0502030303020204" pitchFamily="34" charset="0"/>
                        </a:rPr>
                        <a:t> </a:t>
                      </a:r>
                      <a:r>
                        <a:rPr lang="en-US" sz="2000" dirty="0" err="1">
                          <a:latin typeface="Candara" panose="020E0502030303020204" pitchFamily="34" charset="0"/>
                        </a:rPr>
                        <a:t>nghĩa</a:t>
                      </a:r>
                      <a:endParaRPr lang="en-US" sz="2000" dirty="0">
                        <a:latin typeface="Candara" panose="020E0502030303020204" pitchFamily="34" charset="0"/>
                      </a:endParaRPr>
                    </a:p>
                  </a:txBody>
                  <a:tcPr/>
                </a:tc>
                <a:tc>
                  <a:txBody>
                    <a:bodyPr/>
                    <a:lstStyle/>
                    <a:p>
                      <a:r>
                        <a:rPr lang="en-US" sz="2000" dirty="0">
                          <a:latin typeface="Candara" panose="020E0502030303020204" pitchFamily="34" charset="0"/>
                        </a:rPr>
                        <a:t>Đ</a:t>
                      </a:r>
                      <a:r>
                        <a:rPr lang="vi-VN" sz="2000" dirty="0">
                          <a:latin typeface="Candara" panose="020E0502030303020204" pitchFamily="34" charset="0"/>
                        </a:rPr>
                        <a:t>ược sử dụng trong việc thiết kế các ứng dụng web độc lập đơn giản.</a:t>
                      </a:r>
                      <a:endParaRPr lang="en-US" sz="2000" dirty="0">
                        <a:latin typeface="Candara" panose="020E0502030303020204" pitchFamily="34" charset="0"/>
                      </a:endParaRPr>
                    </a:p>
                  </a:txBody>
                  <a:tcPr/>
                </a:tc>
                <a:tc>
                  <a:txBody>
                    <a:bodyPr/>
                    <a:lstStyle/>
                    <a:p>
                      <a:r>
                        <a:rPr lang="en-US" sz="2000" dirty="0">
                          <a:latin typeface="Candara" panose="020E0502030303020204" pitchFamily="34" charset="0"/>
                        </a:rPr>
                        <a:t>Đ</a:t>
                      </a:r>
                      <a:r>
                        <a:rPr lang="vi-VN" sz="2000" dirty="0">
                          <a:latin typeface="Candara" panose="020E0502030303020204" pitchFamily="34" charset="0"/>
                        </a:rPr>
                        <a:t>ược sử dụng trong việc thiết kế các ứng dụng web tương đối lớn hơn.</a:t>
                      </a:r>
                      <a:endParaRPr lang="en-US" sz="2000" dirty="0">
                        <a:latin typeface="Candara" panose="020E0502030303020204" pitchFamily="34" charset="0"/>
                      </a:endParaRPr>
                    </a:p>
                  </a:txBody>
                  <a:tcPr/>
                </a:tc>
                <a:extLst>
                  <a:ext uri="{0D108BD9-81ED-4DB2-BD59-A6C34878D82A}">
                    <a16:rowId xmlns:a16="http://schemas.microsoft.com/office/drawing/2014/main" val="4258459532"/>
                  </a:ext>
                </a:extLst>
              </a:tr>
              <a:tr h="668546">
                <a:tc>
                  <a:txBody>
                    <a:bodyPr/>
                    <a:lstStyle/>
                    <a:p>
                      <a:r>
                        <a:rPr lang="en-US" sz="2000" dirty="0" err="1">
                          <a:latin typeface="Candara" panose="020E0502030303020204" pitchFamily="34" charset="0"/>
                        </a:rPr>
                        <a:t>Công</a:t>
                      </a:r>
                      <a:r>
                        <a:rPr lang="en-US" sz="2000" dirty="0">
                          <a:latin typeface="Candara" panose="020E0502030303020204" pitchFamily="34" charset="0"/>
                        </a:rPr>
                        <a:t> </a:t>
                      </a:r>
                      <a:r>
                        <a:rPr lang="en-US" sz="2000" dirty="0" err="1">
                          <a:latin typeface="Candara" panose="020E0502030303020204" pitchFamily="34" charset="0"/>
                        </a:rPr>
                        <a:t>nghệ</a:t>
                      </a:r>
                      <a:endParaRPr lang="en-US" sz="2000" dirty="0">
                        <a:latin typeface="Candara" panose="020E0502030303020204" pitchFamily="34" charset="0"/>
                      </a:endParaRPr>
                    </a:p>
                  </a:txBody>
                  <a:tcPr/>
                </a:tc>
                <a:tc>
                  <a:txBody>
                    <a:bodyPr/>
                    <a:lstStyle/>
                    <a:p>
                      <a:r>
                        <a:rPr lang="en-US" sz="2000" dirty="0" err="1">
                          <a:latin typeface="Candara" panose="020E0502030303020204" pitchFamily="34" charset="0"/>
                        </a:rPr>
                        <a:t>Chỉ</a:t>
                      </a:r>
                      <a:r>
                        <a:rPr lang="en-US" sz="2000" dirty="0">
                          <a:latin typeface="Candara" panose="020E0502030303020204" pitchFamily="34" charset="0"/>
                        </a:rPr>
                        <a:t> </a:t>
                      </a:r>
                      <a:r>
                        <a:rPr lang="en-US" sz="2000" dirty="0" err="1">
                          <a:latin typeface="Candara" panose="020E0502030303020204" pitchFamily="34" charset="0"/>
                        </a:rPr>
                        <a:t>sử</a:t>
                      </a:r>
                      <a:r>
                        <a:rPr lang="en-US" sz="2000" dirty="0">
                          <a:latin typeface="Candara" panose="020E0502030303020204" pitchFamily="34" charset="0"/>
                        </a:rPr>
                        <a:t> </a:t>
                      </a:r>
                      <a:r>
                        <a:rPr lang="en-US" sz="2000" dirty="0" err="1">
                          <a:latin typeface="Candara" panose="020E0502030303020204" pitchFamily="34" charset="0"/>
                        </a:rPr>
                        <a:t>dụng</a:t>
                      </a:r>
                      <a:r>
                        <a:rPr lang="en-US" sz="2000" dirty="0">
                          <a:latin typeface="Candara" panose="020E0502030303020204" pitchFamily="34" charset="0"/>
                        </a:rPr>
                        <a:t> </a:t>
                      </a:r>
                      <a:r>
                        <a:rPr lang="en-US" sz="2000" dirty="0" err="1">
                          <a:latin typeface="Candara" panose="020E0502030303020204" pitchFamily="34" charset="0"/>
                        </a:rPr>
                        <a:t>công</a:t>
                      </a:r>
                      <a:r>
                        <a:rPr lang="en-US" sz="2000" dirty="0">
                          <a:latin typeface="Candara" panose="020E0502030303020204" pitchFamily="34" charset="0"/>
                        </a:rPr>
                        <a:t> </a:t>
                      </a:r>
                      <a:r>
                        <a:rPr lang="en-US" sz="2000" dirty="0" err="1">
                          <a:latin typeface="Candara" panose="020E0502030303020204" pitchFamily="34" charset="0"/>
                        </a:rPr>
                        <a:t>nghệ</a:t>
                      </a:r>
                      <a:r>
                        <a:rPr lang="en-US" sz="2000" dirty="0">
                          <a:latin typeface="Candara" panose="020E0502030303020204" pitchFamily="34" charset="0"/>
                        </a:rPr>
                        <a:t> JSP </a:t>
                      </a:r>
                      <a:r>
                        <a:rPr lang="en-US" sz="2000" dirty="0" err="1">
                          <a:latin typeface="Candara" panose="020E0502030303020204" pitchFamily="34" charset="0"/>
                        </a:rPr>
                        <a:t>làm</a:t>
                      </a:r>
                      <a:r>
                        <a:rPr lang="en-US" sz="2000" dirty="0">
                          <a:latin typeface="Candara" panose="020E0502030303020204" pitchFamily="34" charset="0"/>
                        </a:rPr>
                        <a:t> </a:t>
                      </a:r>
                      <a:r>
                        <a:rPr lang="en-US" sz="2000" dirty="0" err="1">
                          <a:latin typeface="Candara" panose="020E0502030303020204" pitchFamily="34" charset="0"/>
                        </a:rPr>
                        <a:t>cốt</a:t>
                      </a:r>
                      <a:r>
                        <a:rPr lang="en-US" sz="2000" dirty="0">
                          <a:latin typeface="Candara" panose="020E0502030303020204" pitchFamily="34" charset="0"/>
                        </a:rPr>
                        <a:t> </a:t>
                      </a:r>
                      <a:r>
                        <a:rPr lang="en-US" sz="2000" dirty="0" err="1">
                          <a:latin typeface="Candara" panose="020E0502030303020204" pitchFamily="34" charset="0"/>
                        </a:rPr>
                        <a:t>lõi</a:t>
                      </a:r>
                      <a:r>
                        <a:rPr lang="en-US" sz="2000" dirty="0">
                          <a:latin typeface="Candara" panose="020E0502030303020204" pitchFamily="34" charset="0"/>
                        </a:rPr>
                        <a:t>.</a:t>
                      </a:r>
                    </a:p>
                  </a:txBody>
                  <a:tcPr/>
                </a:tc>
                <a:tc>
                  <a:txBody>
                    <a:bodyPr/>
                    <a:lstStyle/>
                    <a:p>
                      <a:r>
                        <a:rPr lang="en-US" sz="2000" dirty="0" err="1">
                          <a:latin typeface="Candara" panose="020E0502030303020204" pitchFamily="34" charset="0"/>
                        </a:rPr>
                        <a:t>Sử</a:t>
                      </a:r>
                      <a:r>
                        <a:rPr lang="en-US" sz="2000" dirty="0">
                          <a:latin typeface="Candara" panose="020E0502030303020204" pitchFamily="34" charset="0"/>
                        </a:rPr>
                        <a:t> </a:t>
                      </a:r>
                      <a:r>
                        <a:rPr lang="en-US" sz="2000" dirty="0" err="1">
                          <a:latin typeface="Candara" panose="020E0502030303020204" pitchFamily="34" charset="0"/>
                        </a:rPr>
                        <a:t>dụng</a:t>
                      </a:r>
                      <a:r>
                        <a:rPr lang="en-US" sz="2000" dirty="0">
                          <a:latin typeface="Candara" panose="020E0502030303020204" pitchFamily="34" charset="0"/>
                        </a:rPr>
                        <a:t> </a:t>
                      </a:r>
                      <a:r>
                        <a:rPr lang="en-US" sz="2000" dirty="0" err="1">
                          <a:latin typeface="Candara" panose="020E0502030303020204" pitchFamily="34" charset="0"/>
                        </a:rPr>
                        <a:t>hai</a:t>
                      </a:r>
                      <a:r>
                        <a:rPr lang="en-US" sz="2000" dirty="0">
                          <a:latin typeface="Candara" panose="020E0502030303020204" pitchFamily="34" charset="0"/>
                        </a:rPr>
                        <a:t> </a:t>
                      </a:r>
                      <a:r>
                        <a:rPr lang="en-US" sz="2000" dirty="0" err="1">
                          <a:latin typeface="Candara" panose="020E0502030303020204" pitchFamily="34" charset="0"/>
                        </a:rPr>
                        <a:t>công</a:t>
                      </a:r>
                      <a:r>
                        <a:rPr lang="en-US" sz="2000" dirty="0">
                          <a:latin typeface="Candara" panose="020E0502030303020204" pitchFamily="34" charset="0"/>
                        </a:rPr>
                        <a:t> </a:t>
                      </a:r>
                      <a:r>
                        <a:rPr lang="en-US" sz="2000" dirty="0" err="1">
                          <a:latin typeface="Candara" panose="020E0502030303020204" pitchFamily="34" charset="0"/>
                        </a:rPr>
                        <a:t>nghệ</a:t>
                      </a:r>
                      <a:r>
                        <a:rPr lang="en-US" sz="2000" dirty="0">
                          <a:latin typeface="Candara" panose="020E0502030303020204" pitchFamily="34" charset="0"/>
                        </a:rPr>
                        <a:t> JSP </a:t>
                      </a:r>
                      <a:r>
                        <a:rPr lang="en-US" sz="2000" dirty="0" err="1">
                          <a:latin typeface="Candara" panose="020E0502030303020204" pitchFamily="34" charset="0"/>
                        </a:rPr>
                        <a:t>và</a:t>
                      </a:r>
                      <a:r>
                        <a:rPr lang="en-US" sz="2000" dirty="0">
                          <a:latin typeface="Candara" panose="020E0502030303020204" pitchFamily="34" charset="0"/>
                        </a:rPr>
                        <a:t> Servlet </a:t>
                      </a:r>
                      <a:r>
                        <a:rPr lang="en-US" sz="2000" dirty="0" err="1">
                          <a:latin typeface="Candara" panose="020E0502030303020204" pitchFamily="34" charset="0"/>
                        </a:rPr>
                        <a:t>làm</a:t>
                      </a:r>
                      <a:r>
                        <a:rPr lang="en-US" sz="2000" dirty="0">
                          <a:latin typeface="Candara" panose="020E0502030303020204" pitchFamily="34" charset="0"/>
                        </a:rPr>
                        <a:t> </a:t>
                      </a:r>
                      <a:r>
                        <a:rPr lang="en-US" sz="2000" dirty="0" err="1">
                          <a:latin typeface="Candara" panose="020E0502030303020204" pitchFamily="34" charset="0"/>
                        </a:rPr>
                        <a:t>cốt</a:t>
                      </a:r>
                      <a:r>
                        <a:rPr lang="en-US" sz="2000" dirty="0">
                          <a:latin typeface="Candara" panose="020E0502030303020204" pitchFamily="34" charset="0"/>
                        </a:rPr>
                        <a:t> </a:t>
                      </a:r>
                      <a:r>
                        <a:rPr lang="en-US" sz="2000" dirty="0" err="1">
                          <a:latin typeface="Candara" panose="020E0502030303020204" pitchFamily="34" charset="0"/>
                        </a:rPr>
                        <a:t>lõi</a:t>
                      </a:r>
                      <a:r>
                        <a:rPr lang="en-US" sz="2000" dirty="0">
                          <a:latin typeface="Candara" panose="020E0502030303020204" pitchFamily="34" charset="0"/>
                        </a:rPr>
                        <a:t>.</a:t>
                      </a:r>
                    </a:p>
                  </a:txBody>
                  <a:tcPr/>
                </a:tc>
                <a:extLst>
                  <a:ext uri="{0D108BD9-81ED-4DB2-BD59-A6C34878D82A}">
                    <a16:rowId xmlns:a16="http://schemas.microsoft.com/office/drawing/2014/main" val="437117947"/>
                  </a:ext>
                </a:extLst>
              </a:tr>
              <a:tr h="1559940">
                <a:tc>
                  <a:txBody>
                    <a:bodyPr/>
                    <a:lstStyle/>
                    <a:p>
                      <a:r>
                        <a:rPr lang="en-US" sz="2000" dirty="0" err="1">
                          <a:latin typeface="Candara" panose="020E0502030303020204" pitchFamily="34" charset="0"/>
                        </a:rPr>
                        <a:t>Mối</a:t>
                      </a:r>
                      <a:r>
                        <a:rPr lang="en-US" sz="2000" dirty="0">
                          <a:latin typeface="Candara" panose="020E0502030303020204" pitchFamily="34" charset="0"/>
                        </a:rPr>
                        <a:t> </a:t>
                      </a:r>
                      <a:r>
                        <a:rPr lang="en-US" sz="2000" dirty="0" err="1">
                          <a:latin typeface="Candara" panose="020E0502030303020204" pitchFamily="34" charset="0"/>
                        </a:rPr>
                        <a:t>quan</a:t>
                      </a:r>
                      <a:r>
                        <a:rPr lang="en-US" sz="2000" dirty="0">
                          <a:latin typeface="Candara" panose="020E0502030303020204" pitchFamily="34" charset="0"/>
                        </a:rPr>
                        <a:t> </a:t>
                      </a:r>
                      <a:r>
                        <a:rPr lang="en-US" sz="2000" dirty="0" err="1">
                          <a:latin typeface="Candara" panose="020E0502030303020204" pitchFamily="34" charset="0"/>
                        </a:rPr>
                        <a:t>hệ</a:t>
                      </a:r>
                      <a:r>
                        <a:rPr lang="en-US" sz="2000" dirty="0">
                          <a:latin typeface="Candara" panose="020E0502030303020204" pitchFamily="34" charset="0"/>
                        </a:rPr>
                        <a:t> </a:t>
                      </a:r>
                      <a:r>
                        <a:rPr lang="en-US" sz="2000" dirty="0" err="1">
                          <a:latin typeface="Candara" panose="020E0502030303020204" pitchFamily="34" charset="0"/>
                        </a:rPr>
                        <a:t>giữa</a:t>
                      </a:r>
                      <a:r>
                        <a:rPr lang="en-US" sz="2000" dirty="0">
                          <a:latin typeface="Candara" panose="020E0502030303020204" pitchFamily="34" charset="0"/>
                        </a:rPr>
                        <a:t> </a:t>
                      </a:r>
                      <a:r>
                        <a:rPr lang="en-US" sz="2000" b="0" i="0" kern="1200" dirty="0">
                          <a:solidFill>
                            <a:schemeClr val="dk1"/>
                          </a:solidFill>
                          <a:effectLst/>
                          <a:latin typeface="Candara" panose="020E0502030303020204" pitchFamily="34" charset="0"/>
                          <a:ea typeface="+mn-ea"/>
                          <a:cs typeface="+mn-cs"/>
                        </a:rPr>
                        <a:t>presentation logic</a:t>
                      </a:r>
                      <a:r>
                        <a:rPr lang="en-US" sz="2000" dirty="0">
                          <a:latin typeface="Candara" panose="020E0502030303020204" pitchFamily="34" charset="0"/>
                        </a:rPr>
                        <a:t> </a:t>
                      </a:r>
                      <a:r>
                        <a:rPr lang="en-US" sz="2000" dirty="0" err="1">
                          <a:latin typeface="Candara" panose="020E0502030303020204" pitchFamily="34" charset="0"/>
                        </a:rPr>
                        <a:t>và</a:t>
                      </a:r>
                      <a:r>
                        <a:rPr lang="en-US" sz="2000" dirty="0">
                          <a:latin typeface="Candara" panose="020E0502030303020204" pitchFamily="34" charset="0"/>
                        </a:rPr>
                        <a:t> </a:t>
                      </a:r>
                      <a:r>
                        <a:rPr lang="en-US" sz="2000" b="0" i="0" kern="1200" dirty="0">
                          <a:solidFill>
                            <a:schemeClr val="dk1"/>
                          </a:solidFill>
                          <a:effectLst/>
                          <a:latin typeface="Candara" panose="020E0502030303020204" pitchFamily="34" charset="0"/>
                          <a:ea typeface="+mn-ea"/>
                          <a:cs typeface="+mn-cs"/>
                        </a:rPr>
                        <a:t>business logic</a:t>
                      </a:r>
                      <a:endParaRPr lang="en-US" sz="2000" dirty="0">
                        <a:latin typeface="Candara" panose="020E0502030303020204" pitchFamily="34" charset="0"/>
                      </a:endParaRPr>
                    </a:p>
                  </a:txBody>
                  <a:tcPr/>
                </a:tc>
                <a:tc>
                  <a:txBody>
                    <a:bodyPr/>
                    <a:lstStyle/>
                    <a:p>
                      <a:r>
                        <a:rPr lang="en-US" sz="2000" dirty="0">
                          <a:latin typeface="Candara" panose="020E0502030303020204" pitchFamily="34" charset="0"/>
                        </a:rPr>
                        <a:t>Liên </a:t>
                      </a:r>
                      <a:r>
                        <a:rPr lang="en-US" sz="2000" dirty="0" err="1">
                          <a:latin typeface="Candara" panose="020E0502030303020204" pitchFamily="34" charset="0"/>
                        </a:rPr>
                        <a:t>kết</a:t>
                      </a:r>
                      <a:r>
                        <a:rPr lang="en-US" sz="2000" dirty="0">
                          <a:latin typeface="Candara" panose="020E0502030303020204" pitchFamily="34" charset="0"/>
                        </a:rPr>
                        <a:t> </a:t>
                      </a:r>
                      <a:r>
                        <a:rPr lang="en-US" sz="2000" dirty="0" err="1">
                          <a:latin typeface="Candara" panose="020E0502030303020204" pitchFamily="34" charset="0"/>
                        </a:rPr>
                        <a:t>giữa</a:t>
                      </a:r>
                      <a:r>
                        <a:rPr lang="en-US" sz="2000" dirty="0">
                          <a:latin typeface="Candara" panose="020E0502030303020204" pitchFamily="34" charset="0"/>
                        </a:rPr>
                        <a:t> </a:t>
                      </a:r>
                      <a:r>
                        <a:rPr lang="en-US" sz="2000" b="0" i="0" kern="1200" dirty="0">
                          <a:solidFill>
                            <a:schemeClr val="dk1"/>
                          </a:solidFill>
                          <a:effectLst/>
                          <a:latin typeface="Candara" panose="020E0502030303020204" pitchFamily="34" charset="0"/>
                          <a:ea typeface="+mn-ea"/>
                          <a:cs typeface="+mn-cs"/>
                        </a:rPr>
                        <a:t>presentation logic</a:t>
                      </a:r>
                      <a:r>
                        <a:rPr lang="en-US" sz="2000" dirty="0">
                          <a:latin typeface="Candara" panose="020E0502030303020204" pitchFamily="34" charset="0"/>
                        </a:rPr>
                        <a:t> </a:t>
                      </a:r>
                      <a:r>
                        <a:rPr lang="en-US" sz="2000" dirty="0" err="1">
                          <a:latin typeface="Candara" panose="020E0502030303020204" pitchFamily="34" charset="0"/>
                        </a:rPr>
                        <a:t>và</a:t>
                      </a:r>
                      <a:r>
                        <a:rPr lang="en-US" sz="2000" dirty="0">
                          <a:latin typeface="Candara" panose="020E0502030303020204" pitchFamily="34" charset="0"/>
                        </a:rPr>
                        <a:t> </a:t>
                      </a:r>
                      <a:r>
                        <a:rPr lang="en-US" sz="2000" b="0" i="0" kern="1200" dirty="0">
                          <a:solidFill>
                            <a:schemeClr val="dk1"/>
                          </a:solidFill>
                          <a:effectLst/>
                          <a:latin typeface="Candara" panose="020E0502030303020204" pitchFamily="34" charset="0"/>
                          <a:ea typeface="+mn-ea"/>
                          <a:cs typeface="+mn-cs"/>
                        </a:rPr>
                        <a:t>business logic.</a:t>
                      </a:r>
                      <a:endParaRPr lang="en-US" sz="2000" dirty="0">
                        <a:latin typeface="Candara" panose="020E0502030303020204" pitchFamily="34" charset="0"/>
                      </a:endParaRPr>
                    </a:p>
                  </a:txBody>
                  <a:tcPr/>
                </a:tc>
                <a:tc>
                  <a:txBody>
                    <a:bodyPr/>
                    <a:lstStyle/>
                    <a:p>
                      <a:r>
                        <a:rPr lang="en-US" sz="2000" dirty="0" err="1">
                          <a:latin typeface="Candara" panose="020E0502030303020204" pitchFamily="34" charset="0"/>
                        </a:rPr>
                        <a:t>Tách</a:t>
                      </a:r>
                      <a:r>
                        <a:rPr lang="en-US" sz="2000" dirty="0">
                          <a:latin typeface="Candara" panose="020E0502030303020204" pitchFamily="34" charset="0"/>
                        </a:rPr>
                        <a:t> </a:t>
                      </a:r>
                      <a:r>
                        <a:rPr lang="en-US" sz="2000" b="0" i="0" kern="1200" dirty="0">
                          <a:solidFill>
                            <a:schemeClr val="dk1"/>
                          </a:solidFill>
                          <a:effectLst/>
                          <a:latin typeface="Candara" panose="020E0502030303020204" pitchFamily="34" charset="0"/>
                          <a:ea typeface="+mn-ea"/>
                          <a:cs typeface="+mn-cs"/>
                        </a:rPr>
                        <a:t>presentation logic</a:t>
                      </a:r>
                      <a:r>
                        <a:rPr lang="en-US" sz="2000" dirty="0">
                          <a:latin typeface="Candara" panose="020E0502030303020204" pitchFamily="34" charset="0"/>
                        </a:rPr>
                        <a:t> </a:t>
                      </a:r>
                      <a:r>
                        <a:rPr lang="en-US" sz="2000" dirty="0" err="1">
                          <a:latin typeface="Candara" panose="020E0502030303020204" pitchFamily="34" charset="0"/>
                        </a:rPr>
                        <a:t>khỏi</a:t>
                      </a:r>
                      <a:r>
                        <a:rPr lang="en-US" sz="2000" dirty="0">
                          <a:latin typeface="Candara" panose="020E0502030303020204" pitchFamily="34" charset="0"/>
                        </a:rPr>
                        <a:t> </a:t>
                      </a:r>
                      <a:r>
                        <a:rPr lang="en-US" sz="2000" b="0" i="0" kern="1200" dirty="0">
                          <a:solidFill>
                            <a:schemeClr val="dk1"/>
                          </a:solidFill>
                          <a:effectLst/>
                          <a:latin typeface="Candara" panose="020E0502030303020204" pitchFamily="34" charset="0"/>
                          <a:ea typeface="+mn-ea"/>
                          <a:cs typeface="+mn-cs"/>
                        </a:rPr>
                        <a:t>business logic.</a:t>
                      </a:r>
                      <a:r>
                        <a:rPr lang="en-US" sz="2000" dirty="0">
                          <a:latin typeface="Candara" panose="020E0502030303020204" pitchFamily="34" charset="0"/>
                        </a:rPr>
                        <a:t>.</a:t>
                      </a:r>
                    </a:p>
                  </a:txBody>
                  <a:tcPr/>
                </a:tc>
                <a:extLst>
                  <a:ext uri="{0D108BD9-81ED-4DB2-BD59-A6C34878D82A}">
                    <a16:rowId xmlns:a16="http://schemas.microsoft.com/office/drawing/2014/main" val="2545495856"/>
                  </a:ext>
                </a:extLst>
              </a:tr>
              <a:tr h="668546">
                <a:tc>
                  <a:txBody>
                    <a:bodyPr/>
                    <a:lstStyle/>
                    <a:p>
                      <a:r>
                        <a:rPr lang="en-US" sz="2000" dirty="0" err="1">
                          <a:latin typeface="Candara" panose="020E0502030303020204" pitchFamily="34" charset="0"/>
                        </a:rPr>
                        <a:t>Ứng</a:t>
                      </a:r>
                      <a:r>
                        <a:rPr lang="en-US" sz="2000" dirty="0">
                          <a:latin typeface="Candara" panose="020E0502030303020204" pitchFamily="34" charset="0"/>
                        </a:rPr>
                        <a:t> </a:t>
                      </a:r>
                      <a:r>
                        <a:rPr lang="en-US" sz="2000" dirty="0" err="1">
                          <a:latin typeface="Candara" panose="020E0502030303020204" pitchFamily="34" charset="0"/>
                        </a:rPr>
                        <a:t>dụng</a:t>
                      </a:r>
                      <a:r>
                        <a:rPr lang="en-US" sz="2000" dirty="0">
                          <a:latin typeface="Candara" panose="020E0502030303020204" pitchFamily="34" charset="0"/>
                        </a:rPr>
                        <a:t> </a:t>
                      </a:r>
                      <a:r>
                        <a:rPr lang="en-US" sz="2000" dirty="0" err="1">
                          <a:latin typeface="Candara" panose="020E0502030303020204" pitchFamily="34" charset="0"/>
                        </a:rPr>
                        <a:t>thực</a:t>
                      </a:r>
                      <a:r>
                        <a:rPr lang="en-US" sz="2000" dirty="0">
                          <a:latin typeface="Candara" panose="020E0502030303020204" pitchFamily="34" charset="0"/>
                        </a:rPr>
                        <a:t> </a:t>
                      </a:r>
                      <a:r>
                        <a:rPr lang="en-US" sz="2000" dirty="0" err="1">
                          <a:latin typeface="Candara" panose="020E0502030303020204" pitchFamily="34" charset="0"/>
                        </a:rPr>
                        <a:t>tế</a:t>
                      </a:r>
                      <a:endParaRPr lang="en-US" sz="2000" dirty="0">
                        <a:latin typeface="Candara" panose="020E0502030303020204" pitchFamily="34" charset="0"/>
                      </a:endParaRPr>
                    </a:p>
                  </a:txBody>
                  <a:tcPr/>
                </a:tc>
                <a:tc>
                  <a:txBody>
                    <a:bodyPr/>
                    <a:lstStyle/>
                    <a:p>
                      <a:r>
                        <a:rPr lang="en-US" sz="2000" dirty="0">
                          <a:latin typeface="Candara" panose="020E0502030303020204" pitchFamily="34" charset="0"/>
                        </a:rPr>
                        <a:t>Đ</a:t>
                      </a:r>
                      <a:r>
                        <a:rPr lang="vi-VN" sz="2000" dirty="0">
                          <a:latin typeface="Candara" panose="020E0502030303020204" pitchFamily="34" charset="0"/>
                        </a:rPr>
                        <a:t>ược sử dụng rộng rãi cho mục đích nghiên cứu.</a:t>
                      </a:r>
                      <a:endParaRPr lang="en-US" sz="2000" dirty="0">
                        <a:latin typeface="Candara" panose="020E0502030303020204" pitchFamily="34" charset="0"/>
                      </a:endParaRPr>
                    </a:p>
                  </a:txBody>
                  <a:tcPr/>
                </a:tc>
                <a:tc>
                  <a:txBody>
                    <a:bodyPr/>
                    <a:lstStyle/>
                    <a:p>
                      <a:r>
                        <a:rPr lang="en-US" sz="2000" dirty="0">
                          <a:latin typeface="Candara" panose="020E0502030303020204" pitchFamily="34" charset="0"/>
                        </a:rPr>
                        <a:t>Đ</a:t>
                      </a:r>
                      <a:r>
                        <a:rPr lang="vi-VN" sz="2000" dirty="0">
                          <a:latin typeface="Candara" panose="020E0502030303020204" pitchFamily="34" charset="0"/>
                        </a:rPr>
                        <a:t>ược sử dụng phổ biến để tạo các ứng dụng web hiện nay.</a:t>
                      </a:r>
                      <a:endParaRPr lang="en-US" sz="2000" dirty="0">
                        <a:latin typeface="Candara" panose="020E0502030303020204" pitchFamily="34" charset="0"/>
                      </a:endParaRPr>
                    </a:p>
                  </a:txBody>
                  <a:tcPr/>
                </a:tc>
                <a:extLst>
                  <a:ext uri="{0D108BD9-81ED-4DB2-BD59-A6C34878D82A}">
                    <a16:rowId xmlns:a16="http://schemas.microsoft.com/office/drawing/2014/main" val="2281108785"/>
                  </a:ext>
                </a:extLst>
              </a:tr>
              <a:tr h="965677">
                <a:tc>
                  <a:txBody>
                    <a:bodyPr/>
                    <a:lstStyle/>
                    <a:p>
                      <a:r>
                        <a:rPr lang="en-US" sz="2000" dirty="0" err="1">
                          <a:latin typeface="Candara" panose="020E0502030303020204" pitchFamily="34" charset="0"/>
                        </a:rPr>
                        <a:t>Khả</a:t>
                      </a:r>
                      <a:r>
                        <a:rPr lang="en-US" sz="2000" dirty="0">
                          <a:latin typeface="Candara" panose="020E0502030303020204" pitchFamily="34" charset="0"/>
                        </a:rPr>
                        <a:t> </a:t>
                      </a:r>
                      <a:r>
                        <a:rPr lang="en-US" sz="2000" dirty="0" err="1">
                          <a:latin typeface="Candara" panose="020E0502030303020204" pitchFamily="34" charset="0"/>
                        </a:rPr>
                        <a:t>năng</a:t>
                      </a:r>
                      <a:r>
                        <a:rPr lang="en-US" sz="2000" dirty="0">
                          <a:latin typeface="Candara" panose="020E0502030303020204" pitchFamily="34" charset="0"/>
                        </a:rPr>
                        <a:t> </a:t>
                      </a:r>
                      <a:r>
                        <a:rPr lang="en-US" sz="2000" dirty="0" err="1">
                          <a:latin typeface="Candara" panose="020E0502030303020204" pitchFamily="34" charset="0"/>
                        </a:rPr>
                        <a:t>tái</a:t>
                      </a:r>
                      <a:r>
                        <a:rPr lang="en-US" sz="2000" dirty="0">
                          <a:latin typeface="Candara" panose="020E0502030303020204" pitchFamily="34" charset="0"/>
                        </a:rPr>
                        <a:t> </a:t>
                      </a:r>
                      <a:r>
                        <a:rPr lang="en-US" sz="2000" dirty="0" err="1">
                          <a:latin typeface="Candara" panose="020E0502030303020204" pitchFamily="34" charset="0"/>
                        </a:rPr>
                        <a:t>sử</a:t>
                      </a:r>
                      <a:r>
                        <a:rPr lang="en-US" sz="2000" dirty="0">
                          <a:latin typeface="Candara" panose="020E0502030303020204" pitchFamily="34" charset="0"/>
                        </a:rPr>
                        <a:t> </a:t>
                      </a:r>
                      <a:r>
                        <a:rPr lang="en-US" sz="2000" dirty="0" err="1">
                          <a:latin typeface="Candara" panose="020E0502030303020204" pitchFamily="34" charset="0"/>
                        </a:rPr>
                        <a:t>dụng</a:t>
                      </a:r>
                      <a:r>
                        <a:rPr lang="en-US" sz="2000" dirty="0">
                          <a:latin typeface="Candara" panose="020E0502030303020204" pitchFamily="34" charset="0"/>
                        </a:rPr>
                        <a:t> </a:t>
                      </a:r>
                      <a:r>
                        <a:rPr lang="en-US" sz="2000" dirty="0" err="1">
                          <a:latin typeface="Candara" panose="020E0502030303020204" pitchFamily="34" charset="0"/>
                        </a:rPr>
                        <a:t>các</a:t>
                      </a:r>
                      <a:r>
                        <a:rPr lang="en-US" sz="2000" dirty="0">
                          <a:latin typeface="Candara" panose="020E0502030303020204" pitchFamily="34" charset="0"/>
                        </a:rPr>
                        <a:t> </a:t>
                      </a:r>
                      <a:r>
                        <a:rPr lang="en-US" sz="2000" dirty="0" err="1">
                          <a:latin typeface="Candara" panose="020E0502030303020204" pitchFamily="34" charset="0"/>
                        </a:rPr>
                        <a:t>thành</a:t>
                      </a:r>
                      <a:r>
                        <a:rPr lang="en-US" sz="2000" dirty="0">
                          <a:latin typeface="Candara" panose="020E0502030303020204" pitchFamily="34" charset="0"/>
                        </a:rPr>
                        <a:t> </a:t>
                      </a:r>
                      <a:r>
                        <a:rPr lang="en-US" sz="2000" dirty="0" err="1">
                          <a:latin typeface="Candara" panose="020E0502030303020204" pitchFamily="34" charset="0"/>
                        </a:rPr>
                        <a:t>phần</a:t>
                      </a:r>
                      <a:endParaRPr lang="en-US" sz="2000" dirty="0">
                        <a:latin typeface="Candara" panose="020E0502030303020204" pitchFamily="34" charset="0"/>
                      </a:endParaRPr>
                    </a:p>
                  </a:txBody>
                  <a:tcPr/>
                </a:tc>
                <a:tc>
                  <a:txBody>
                    <a:bodyPr/>
                    <a:lstStyle/>
                    <a:p>
                      <a:r>
                        <a:rPr lang="en-US" sz="2000" dirty="0" err="1">
                          <a:latin typeface="Candara" panose="020E0502030303020204" pitchFamily="34" charset="0"/>
                        </a:rPr>
                        <a:t>Không</a:t>
                      </a:r>
                      <a:r>
                        <a:rPr lang="en-US" sz="2000" dirty="0">
                          <a:latin typeface="Candara" panose="020E0502030303020204" pitchFamily="34" charset="0"/>
                        </a:rPr>
                        <a:t> </a:t>
                      </a:r>
                      <a:r>
                        <a:rPr lang="en-US" sz="2000" dirty="0" err="1">
                          <a:latin typeface="Candara" panose="020E0502030303020204" pitchFamily="34" charset="0"/>
                        </a:rPr>
                        <a:t>cho</a:t>
                      </a:r>
                      <a:r>
                        <a:rPr lang="en-US" sz="2000" dirty="0">
                          <a:latin typeface="Candara" panose="020E0502030303020204" pitchFamily="34" charset="0"/>
                        </a:rPr>
                        <a:t> </a:t>
                      </a:r>
                      <a:r>
                        <a:rPr lang="en-US" sz="2000" dirty="0" err="1">
                          <a:latin typeface="Candara" panose="020E0502030303020204" pitchFamily="34" charset="0"/>
                        </a:rPr>
                        <a:t>phép</a:t>
                      </a:r>
                      <a:r>
                        <a:rPr lang="en-US" sz="2000" dirty="0">
                          <a:latin typeface="Candara" panose="020E0502030303020204" pitchFamily="34" charset="0"/>
                        </a:rPr>
                        <a:t> </a:t>
                      </a:r>
                      <a:r>
                        <a:rPr lang="en-US" sz="2000" dirty="0" err="1">
                          <a:latin typeface="Candara" panose="020E0502030303020204" pitchFamily="34" charset="0"/>
                        </a:rPr>
                        <a:t>tái</a:t>
                      </a:r>
                      <a:r>
                        <a:rPr lang="en-US" sz="2000" dirty="0">
                          <a:latin typeface="Candara" panose="020E0502030303020204" pitchFamily="34" charset="0"/>
                        </a:rPr>
                        <a:t> </a:t>
                      </a:r>
                      <a:r>
                        <a:rPr lang="en-US" sz="2000" dirty="0" err="1">
                          <a:latin typeface="Candara" panose="020E0502030303020204" pitchFamily="34" charset="0"/>
                        </a:rPr>
                        <a:t>sử</a:t>
                      </a:r>
                      <a:r>
                        <a:rPr lang="en-US" sz="2000" dirty="0">
                          <a:latin typeface="Candara" panose="020E0502030303020204" pitchFamily="34" charset="0"/>
                        </a:rPr>
                        <a:t> </a:t>
                      </a:r>
                      <a:r>
                        <a:rPr lang="en-US" sz="2000" dirty="0" err="1">
                          <a:latin typeface="Candara" panose="020E0502030303020204" pitchFamily="34" charset="0"/>
                        </a:rPr>
                        <a:t>dụng</a:t>
                      </a:r>
                      <a:r>
                        <a:rPr lang="en-US" sz="2000" dirty="0">
                          <a:latin typeface="Candara" panose="020E0502030303020204" pitchFamily="34" charset="0"/>
                        </a:rPr>
                        <a:t> </a:t>
                      </a:r>
                      <a:r>
                        <a:rPr lang="en-US" sz="2000" dirty="0" err="1">
                          <a:latin typeface="Candara" panose="020E0502030303020204" pitchFamily="34" charset="0"/>
                        </a:rPr>
                        <a:t>các</a:t>
                      </a:r>
                      <a:r>
                        <a:rPr lang="en-US" sz="2000" dirty="0">
                          <a:latin typeface="Candara" panose="020E0502030303020204" pitchFamily="34" charset="0"/>
                        </a:rPr>
                        <a:t> </a:t>
                      </a:r>
                      <a:r>
                        <a:rPr lang="en-US" sz="2000" dirty="0" err="1">
                          <a:latin typeface="Candara" panose="020E0502030303020204" pitchFamily="34" charset="0"/>
                        </a:rPr>
                        <a:t>thành</a:t>
                      </a:r>
                      <a:r>
                        <a:rPr lang="en-US" sz="2000" dirty="0">
                          <a:latin typeface="Candara" panose="020E0502030303020204" pitchFamily="34" charset="0"/>
                        </a:rPr>
                        <a:t> </a:t>
                      </a:r>
                      <a:r>
                        <a:rPr lang="en-US" sz="2000" dirty="0" err="1">
                          <a:latin typeface="Candara" panose="020E0502030303020204" pitchFamily="34" charset="0"/>
                        </a:rPr>
                        <a:t>phần</a:t>
                      </a:r>
                      <a:endParaRPr lang="en-US" sz="2000" dirty="0">
                        <a:latin typeface="Candara" panose="020E0502030303020204" pitchFamily="34" charset="0"/>
                      </a:endParaRPr>
                    </a:p>
                  </a:txBody>
                  <a:tcPr/>
                </a:tc>
                <a:tc>
                  <a:txBody>
                    <a:bodyPr/>
                    <a:lstStyle/>
                    <a:p>
                      <a:r>
                        <a:rPr lang="en-US" sz="2000" dirty="0">
                          <a:latin typeface="Candara" panose="020E0502030303020204" pitchFamily="34" charset="0"/>
                        </a:rPr>
                        <a:t>Cho </a:t>
                      </a:r>
                      <a:r>
                        <a:rPr lang="en-US" sz="2000" dirty="0" err="1">
                          <a:latin typeface="Candara" panose="020E0502030303020204" pitchFamily="34" charset="0"/>
                        </a:rPr>
                        <a:t>phép</a:t>
                      </a:r>
                      <a:r>
                        <a:rPr lang="en-US" sz="2000" dirty="0">
                          <a:latin typeface="Candara" panose="020E0502030303020204" pitchFamily="34" charset="0"/>
                        </a:rPr>
                        <a:t> </a:t>
                      </a:r>
                      <a:r>
                        <a:rPr lang="en-US" sz="2000" dirty="0" err="1">
                          <a:latin typeface="Candara" panose="020E0502030303020204" pitchFamily="34" charset="0"/>
                        </a:rPr>
                        <a:t>tái</a:t>
                      </a:r>
                      <a:r>
                        <a:rPr lang="en-US" sz="2000" dirty="0">
                          <a:latin typeface="Candara" panose="020E0502030303020204" pitchFamily="34" charset="0"/>
                        </a:rPr>
                        <a:t> </a:t>
                      </a:r>
                      <a:r>
                        <a:rPr lang="en-US" sz="2000" dirty="0" err="1">
                          <a:latin typeface="Candara" panose="020E0502030303020204" pitchFamily="34" charset="0"/>
                        </a:rPr>
                        <a:t>sử</a:t>
                      </a:r>
                      <a:r>
                        <a:rPr lang="en-US" sz="2000" dirty="0">
                          <a:latin typeface="Candara" panose="020E0502030303020204" pitchFamily="34" charset="0"/>
                        </a:rPr>
                        <a:t> </a:t>
                      </a:r>
                      <a:r>
                        <a:rPr lang="en-US" sz="2000" dirty="0" err="1">
                          <a:latin typeface="Candara" panose="020E0502030303020204" pitchFamily="34" charset="0"/>
                        </a:rPr>
                        <a:t>dụng</a:t>
                      </a:r>
                      <a:r>
                        <a:rPr lang="en-US" sz="2000" dirty="0">
                          <a:latin typeface="Candara" panose="020E0502030303020204" pitchFamily="34" charset="0"/>
                        </a:rPr>
                        <a:t> </a:t>
                      </a:r>
                      <a:r>
                        <a:rPr lang="en-US" sz="2000" dirty="0" err="1">
                          <a:latin typeface="Candara" panose="020E0502030303020204" pitchFamily="34" charset="0"/>
                        </a:rPr>
                        <a:t>các</a:t>
                      </a:r>
                      <a:r>
                        <a:rPr lang="en-US" sz="2000" dirty="0">
                          <a:latin typeface="Candara" panose="020E0502030303020204" pitchFamily="34" charset="0"/>
                        </a:rPr>
                        <a:t> </a:t>
                      </a:r>
                      <a:r>
                        <a:rPr lang="en-US" sz="2000" dirty="0" err="1">
                          <a:latin typeface="Candara" panose="020E0502030303020204" pitchFamily="34" charset="0"/>
                        </a:rPr>
                        <a:t>thành</a:t>
                      </a:r>
                      <a:r>
                        <a:rPr lang="en-US" sz="2000" dirty="0">
                          <a:latin typeface="Candara" panose="020E0502030303020204" pitchFamily="34" charset="0"/>
                        </a:rPr>
                        <a:t> </a:t>
                      </a:r>
                      <a:r>
                        <a:rPr lang="en-US" sz="2000" dirty="0" err="1">
                          <a:latin typeface="Candara" panose="020E0502030303020204" pitchFamily="34" charset="0"/>
                        </a:rPr>
                        <a:t>phần</a:t>
                      </a:r>
                      <a:r>
                        <a:rPr lang="en-US" sz="2000" dirty="0">
                          <a:latin typeface="Candara" panose="020E0502030303020204" pitchFamily="34" charset="0"/>
                        </a:rPr>
                        <a:t>.</a:t>
                      </a:r>
                    </a:p>
                  </a:txBody>
                  <a:tcPr/>
                </a:tc>
                <a:extLst>
                  <a:ext uri="{0D108BD9-81ED-4DB2-BD59-A6C34878D82A}">
                    <a16:rowId xmlns:a16="http://schemas.microsoft.com/office/drawing/2014/main" val="1050078770"/>
                  </a:ext>
                </a:extLst>
              </a:tr>
            </a:tbl>
          </a:graphicData>
        </a:graphic>
      </p:graphicFrame>
    </p:spTree>
    <p:extLst>
      <p:ext uri="{BB962C8B-B14F-4D97-AF65-F5344CB8AC3E}">
        <p14:creationId xmlns:p14="http://schemas.microsoft.com/office/powerpoint/2010/main" val="55265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lstStyle/>
          <a:p>
            <a:pPr lvl="1" algn="ctr"/>
            <a:r>
              <a:rPr lang="en-US" sz="5400" b="1" dirty="0" err="1">
                <a:latin typeface="Candara" panose="020E0502030303020204" pitchFamily="34" charset="0"/>
              </a:rPr>
              <a:t>Tổng</a:t>
            </a:r>
            <a:r>
              <a:rPr lang="en-US" sz="5400" b="1" dirty="0">
                <a:latin typeface="Candara" panose="020E0502030303020204" pitchFamily="34" charset="0"/>
              </a:rPr>
              <a:t> </a:t>
            </a:r>
            <a:r>
              <a:rPr lang="en-US" sz="5400" b="1" dirty="0" err="1">
                <a:latin typeface="Candara" panose="020E0502030303020204" pitchFamily="34" charset="0"/>
              </a:rPr>
              <a:t>quan</a:t>
            </a:r>
            <a:r>
              <a:rPr lang="en-US" sz="5400" b="1" dirty="0">
                <a:latin typeface="Candara" panose="020E0502030303020204" pitchFamily="34" charset="0"/>
              </a:rPr>
              <a:t> </a:t>
            </a:r>
            <a:r>
              <a:rPr lang="en-US" sz="5400" b="1" dirty="0" err="1">
                <a:latin typeface="Candara" panose="020E0502030303020204" pitchFamily="34" charset="0"/>
              </a:rPr>
              <a:t>về</a:t>
            </a:r>
            <a:r>
              <a:rPr lang="en-US" sz="5400" b="1" dirty="0">
                <a:latin typeface="Candara" panose="020E0502030303020204" pitchFamily="34" charset="0"/>
              </a:rPr>
              <a:t> JSP </a:t>
            </a:r>
            <a:r>
              <a:rPr lang="en-US" sz="5400" b="1" dirty="0" err="1">
                <a:latin typeface="Candara" panose="020E0502030303020204" pitchFamily="34" charset="0"/>
              </a:rPr>
              <a:t>và</a:t>
            </a:r>
            <a:r>
              <a:rPr lang="en-US" sz="5400" b="1" dirty="0">
                <a:latin typeface="Candara" panose="020E0502030303020204" pitchFamily="34" charset="0"/>
              </a:rPr>
              <a:t> Servlet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05200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a:solidFill>
                  <a:schemeClr val="accent4">
                    <a:lumMod val="60000"/>
                    <a:lumOff val="40000"/>
                  </a:schemeClr>
                </a:solidFill>
              </a:rPr>
              <a:t>JSP </a:t>
            </a:r>
            <a:r>
              <a:rPr lang="en-US" dirty="0" err="1">
                <a:solidFill>
                  <a:schemeClr val="accent4">
                    <a:lumMod val="60000"/>
                    <a:lumOff val="40000"/>
                  </a:schemeClr>
                </a:solidFill>
              </a:rPr>
              <a:t>là</a:t>
            </a:r>
            <a:r>
              <a:rPr lang="en-US" dirty="0">
                <a:solidFill>
                  <a:schemeClr val="accent4">
                    <a:lumMod val="60000"/>
                    <a:lumOff val="40000"/>
                  </a:schemeClr>
                </a:solidFill>
              </a:rPr>
              <a:t> </a:t>
            </a:r>
            <a:r>
              <a:rPr lang="en-US" dirty="0" err="1">
                <a:solidFill>
                  <a:schemeClr val="accent4">
                    <a:lumMod val="60000"/>
                    <a:lumOff val="40000"/>
                  </a:schemeClr>
                </a:solidFill>
              </a:rPr>
              <a:t>gì</a:t>
            </a:r>
            <a:r>
              <a:rPr lang="en-US" dirty="0">
                <a:solidFill>
                  <a:schemeClr val="accent4">
                    <a:lumMod val="60000"/>
                    <a:lumOff val="40000"/>
                  </a:schemeClr>
                </a:solidFill>
              </a:rPr>
              <a:t>?</a:t>
            </a:r>
          </a:p>
        </p:txBody>
      </p:sp>
      <p:sp>
        <p:nvSpPr>
          <p:cNvPr id="397315" name="Rectangle 3"/>
          <p:cNvSpPr>
            <a:spLocks noGrp="1" noChangeArrowheads="1"/>
          </p:cNvSpPr>
          <p:nvPr>
            <p:ph idx="1"/>
          </p:nvPr>
        </p:nvSpPr>
        <p:spPr>
          <a:xfrm>
            <a:off x="0" y="1207300"/>
            <a:ext cx="12192000" cy="5285575"/>
          </a:xfrm>
        </p:spPr>
        <p:txBody>
          <a:bodyPr>
            <a:normAutofit/>
          </a:bodyPr>
          <a:lstStyle/>
          <a:p>
            <a:r>
              <a:rPr lang="vi-VN" sz="2400" dirty="0"/>
              <a:t>JSP (Java server page </a:t>
            </a:r>
            <a:r>
              <a:rPr lang="en-US" sz="2400" dirty="0"/>
              <a:t>) </a:t>
            </a:r>
            <a:r>
              <a:rPr lang="vi-VN" sz="2400" dirty="0"/>
              <a:t>là một công nghệ Java </a:t>
            </a:r>
            <a:r>
              <a:rPr lang="en-US" sz="2400" dirty="0" err="1"/>
              <a:t>cho</a:t>
            </a:r>
            <a:r>
              <a:rPr lang="en-US" sz="2400" dirty="0"/>
              <a:t> </a:t>
            </a:r>
            <a:r>
              <a:rPr lang="en-US" sz="2400" dirty="0" err="1"/>
              <a:t>phép</a:t>
            </a:r>
            <a:r>
              <a:rPr lang="en-US" sz="2400" dirty="0"/>
              <a:t> </a:t>
            </a:r>
            <a:r>
              <a:rPr lang="en-US" sz="2400" dirty="0" err="1"/>
              <a:t>viết</a:t>
            </a:r>
            <a:r>
              <a:rPr lang="en-US" sz="2400" dirty="0"/>
              <a:t> </a:t>
            </a:r>
            <a:r>
              <a:rPr lang="en-US" sz="2400" dirty="0" err="1"/>
              <a:t>mã</a:t>
            </a:r>
            <a:r>
              <a:rPr lang="en-US" sz="2400" dirty="0"/>
              <a:t> HTML, CSS </a:t>
            </a:r>
            <a:r>
              <a:rPr lang="en-US" sz="2400" dirty="0" err="1"/>
              <a:t>và</a:t>
            </a:r>
            <a:r>
              <a:rPr lang="en-US" sz="2400" dirty="0"/>
              <a:t> JavaScript </a:t>
            </a:r>
            <a:r>
              <a:rPr lang="en-US" sz="2400" dirty="0" err="1"/>
              <a:t>kết</a:t>
            </a:r>
            <a:r>
              <a:rPr lang="en-US" sz="2400" dirty="0"/>
              <a:t> </a:t>
            </a:r>
            <a:r>
              <a:rPr lang="en-US" sz="2400" dirty="0" err="1"/>
              <a:t>hợp</a:t>
            </a:r>
            <a:r>
              <a:rPr lang="en-US" sz="2400" dirty="0"/>
              <a:t> </a:t>
            </a:r>
            <a:r>
              <a:rPr lang="en-US" sz="2400" dirty="0" err="1"/>
              <a:t>với</a:t>
            </a:r>
            <a:r>
              <a:rPr lang="en-US" sz="2400" dirty="0"/>
              <a:t> </a:t>
            </a:r>
            <a:r>
              <a:rPr lang="en-US" sz="2400" dirty="0" err="1"/>
              <a:t>mã</a:t>
            </a:r>
            <a:r>
              <a:rPr lang="en-US" sz="2400" dirty="0"/>
              <a:t> Java </a:t>
            </a:r>
            <a:r>
              <a:rPr lang="en-US" sz="2400" dirty="0" err="1"/>
              <a:t>để</a:t>
            </a:r>
            <a:r>
              <a:rPr lang="en-US" sz="2400" dirty="0"/>
              <a:t> </a:t>
            </a:r>
            <a:r>
              <a:rPr lang="en-US" sz="2400" dirty="0" err="1"/>
              <a:t>tạo</a:t>
            </a:r>
            <a:r>
              <a:rPr lang="en-US" sz="2400" dirty="0"/>
              <a:t> </a:t>
            </a:r>
            <a:r>
              <a:rPr lang="en-US" sz="2400" dirty="0" err="1"/>
              <a:t>nên</a:t>
            </a:r>
            <a:r>
              <a:rPr lang="en-US" sz="2400" dirty="0"/>
              <a:t> </a:t>
            </a:r>
            <a:r>
              <a:rPr lang="en-US" sz="2400" dirty="0" err="1"/>
              <a:t>các</a:t>
            </a:r>
            <a:r>
              <a:rPr lang="en-US" sz="2400" dirty="0"/>
              <a:t> </a:t>
            </a:r>
            <a:r>
              <a:rPr lang="en-US" sz="2400" dirty="0" err="1"/>
              <a:t>trang</a:t>
            </a:r>
            <a:r>
              <a:rPr lang="en-US" sz="2400" dirty="0"/>
              <a:t> web </a:t>
            </a:r>
            <a:r>
              <a:rPr lang="en-US" sz="2400" dirty="0" err="1"/>
              <a:t>động</a:t>
            </a:r>
            <a:r>
              <a:rPr lang="en-US" sz="2400" dirty="0"/>
              <a:t>.</a:t>
            </a:r>
          </a:p>
          <a:p>
            <a:r>
              <a:rPr lang="vi-VN" sz="2400" dirty="0"/>
              <a:t>JSP là một phần mở rộng của HTML cung cấp khả năng nhúng các đoạn mã Java vào trong trang HTML của bạn một cách liền mạch. </a:t>
            </a:r>
            <a:endParaRPr lang="en-US" sz="2400" dirty="0"/>
          </a:p>
          <a:p>
            <a:r>
              <a:rPr lang="vi-VN" sz="2400" dirty="0"/>
              <a:t>Khi một yêu cầu HTTP được gửi đến máy chủ Web, JSP sẽ được dịch sang mã Java, sau đó được thực thi trên máy chủ. </a:t>
            </a:r>
            <a:endParaRPr lang="en-US" sz="2400" dirty="0"/>
          </a:p>
          <a:p>
            <a:r>
              <a:rPr lang="vi-VN" sz="2400" dirty="0"/>
              <a:t>JSP được xem là một phần mở rộng của Servlets</a:t>
            </a:r>
            <a:r>
              <a:rPr lang="en-US" sz="2400" dirty="0"/>
              <a:t>.</a:t>
            </a:r>
          </a:p>
          <a:p>
            <a:r>
              <a:rPr lang="vi-VN" sz="2400" dirty="0"/>
              <a:t>Trong MVC</a:t>
            </a:r>
            <a:r>
              <a:rPr lang="en-US" sz="2400" dirty="0"/>
              <a:t>2</a:t>
            </a:r>
            <a:r>
              <a:rPr lang="vi-VN" sz="2400" dirty="0"/>
              <a:t>, JSP hoạt động như một view</a:t>
            </a:r>
            <a:r>
              <a:rPr lang="en-US" sz="2400" dirty="0"/>
              <a:t>.</a:t>
            </a:r>
          </a:p>
          <a:p>
            <a:r>
              <a:rPr lang="en-US" sz="2400" dirty="0" err="1"/>
              <a:t>Các</a:t>
            </a:r>
            <a:r>
              <a:rPr lang="en-US" sz="2400" dirty="0"/>
              <a:t> JSP tag </a:t>
            </a:r>
            <a:r>
              <a:rPr lang="en-US" sz="2400" dirty="0" err="1"/>
              <a:t>hầu</a:t>
            </a:r>
            <a:r>
              <a:rPr lang="en-US" sz="2400" dirty="0"/>
              <a:t> </a:t>
            </a:r>
            <a:r>
              <a:rPr lang="en-US" sz="2400" dirty="0" err="1"/>
              <a:t>hết</a:t>
            </a:r>
            <a:r>
              <a:rPr lang="en-US" sz="2400" dirty="0"/>
              <a:t> </a:t>
            </a:r>
            <a:r>
              <a:rPr lang="en-US" sz="2400" dirty="0" err="1"/>
              <a:t>bắt</a:t>
            </a:r>
            <a:r>
              <a:rPr lang="en-US" sz="2400" dirty="0"/>
              <a:t> </a:t>
            </a:r>
            <a:r>
              <a:rPr lang="en-US" sz="2400" dirty="0" err="1"/>
              <a:t>đầu</a:t>
            </a:r>
            <a:r>
              <a:rPr lang="en-US" sz="2400" dirty="0"/>
              <a:t> </a:t>
            </a:r>
            <a:r>
              <a:rPr lang="en-US" sz="2400" dirty="0" err="1"/>
              <a:t>với</a:t>
            </a:r>
            <a:r>
              <a:rPr lang="en-US" sz="2400" dirty="0"/>
              <a:t> &lt;% </a:t>
            </a:r>
            <a:r>
              <a:rPr lang="en-US" sz="2400" dirty="0" err="1"/>
              <a:t>và</a:t>
            </a:r>
            <a:r>
              <a:rPr lang="en-US" sz="2400" dirty="0"/>
              <a:t> </a:t>
            </a:r>
            <a:r>
              <a:rPr lang="en-US" sz="2400" dirty="0" err="1"/>
              <a:t>kết</a:t>
            </a:r>
            <a:r>
              <a:rPr lang="en-US" sz="2400" dirty="0"/>
              <a:t> </a:t>
            </a:r>
            <a:r>
              <a:rPr lang="en-US" sz="2400" dirty="0" err="1"/>
              <a:t>thúc</a:t>
            </a:r>
            <a:r>
              <a:rPr lang="en-US" sz="2400" dirty="0"/>
              <a:t> </a:t>
            </a:r>
            <a:r>
              <a:rPr lang="en-US" sz="2400" dirty="0" err="1"/>
              <a:t>với</a:t>
            </a:r>
            <a:r>
              <a:rPr lang="en-US" sz="2400" dirty="0"/>
              <a:t> %&gt;</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23651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Ví</a:t>
            </a:r>
            <a:r>
              <a:rPr lang="en-US" dirty="0">
                <a:solidFill>
                  <a:schemeClr val="accent4">
                    <a:lumMod val="60000"/>
                    <a:lumOff val="40000"/>
                  </a:schemeClr>
                </a:solidFill>
              </a:rPr>
              <a:t> </a:t>
            </a:r>
            <a:r>
              <a:rPr lang="en-US" dirty="0" err="1">
                <a:solidFill>
                  <a:schemeClr val="accent4">
                    <a:lumMod val="60000"/>
                    <a:lumOff val="40000"/>
                  </a:schemeClr>
                </a:solidFill>
              </a:rPr>
              <a:t>dụ</a:t>
            </a:r>
            <a:r>
              <a:rPr lang="en-US" dirty="0">
                <a:solidFill>
                  <a:schemeClr val="accent4">
                    <a:lumMod val="60000"/>
                    <a:lumOff val="40000"/>
                  </a:schemeClr>
                </a:solidFill>
              </a:rPr>
              <a:t> </a:t>
            </a:r>
            <a:r>
              <a:rPr lang="en-US" dirty="0" err="1">
                <a:solidFill>
                  <a:schemeClr val="accent4">
                    <a:lumMod val="60000"/>
                    <a:lumOff val="40000"/>
                  </a:schemeClr>
                </a:solidFill>
              </a:rPr>
              <a:t>đơn</a:t>
            </a:r>
            <a:r>
              <a:rPr lang="en-US" dirty="0">
                <a:solidFill>
                  <a:schemeClr val="accent4">
                    <a:lumMod val="60000"/>
                    <a:lumOff val="40000"/>
                  </a:schemeClr>
                </a:solidFill>
              </a:rPr>
              <a:t> </a:t>
            </a:r>
            <a:r>
              <a:rPr lang="en-US" dirty="0" err="1">
                <a:solidFill>
                  <a:schemeClr val="accent4">
                    <a:lumMod val="60000"/>
                    <a:lumOff val="40000"/>
                  </a:schemeClr>
                </a:solidFill>
              </a:rPr>
              <a:t>giản</a:t>
            </a:r>
            <a:r>
              <a:rPr lang="en-US" dirty="0">
                <a:solidFill>
                  <a:schemeClr val="accent4">
                    <a:lumMod val="60000"/>
                    <a:lumOff val="40000"/>
                  </a:schemeClr>
                </a:solidFill>
              </a:rPr>
              <a:t> </a:t>
            </a:r>
            <a:r>
              <a:rPr lang="en-US" dirty="0" err="1">
                <a:solidFill>
                  <a:schemeClr val="accent4">
                    <a:lumMod val="60000"/>
                    <a:lumOff val="40000"/>
                  </a:schemeClr>
                </a:solidFill>
              </a:rPr>
              <a:t>về</a:t>
            </a:r>
            <a:r>
              <a:rPr lang="en-US" dirty="0">
                <a:solidFill>
                  <a:schemeClr val="accent4">
                    <a:lumMod val="60000"/>
                    <a:lumOff val="40000"/>
                  </a:schemeClr>
                </a:solidFill>
              </a:rPr>
              <a:t> JSP </a:t>
            </a:r>
          </a:p>
        </p:txBody>
      </p:sp>
      <p:sp>
        <p:nvSpPr>
          <p:cNvPr id="397315" name="Rectangle 3"/>
          <p:cNvSpPr>
            <a:spLocks noGrp="1" noChangeArrowheads="1"/>
          </p:cNvSpPr>
          <p:nvPr>
            <p:ph idx="1"/>
          </p:nvPr>
        </p:nvSpPr>
        <p:spPr>
          <a:xfrm>
            <a:off x="0" y="1207300"/>
            <a:ext cx="12192000" cy="5650700"/>
          </a:xfrm>
        </p:spPr>
        <p:txBody>
          <a:bodyPr>
            <a:normAutofit/>
          </a:bodyPr>
          <a:lstStyle/>
          <a:p>
            <a:pPr marL="0" indent="0">
              <a:buNone/>
            </a:pPr>
            <a:r>
              <a:rPr lang="en-US" sz="2000" b="1" dirty="0"/>
              <a:t>&lt;html&gt;</a:t>
            </a:r>
          </a:p>
          <a:p>
            <a:pPr marL="0" indent="0">
              <a:buNone/>
            </a:pPr>
            <a:r>
              <a:rPr lang="en-US" sz="2000" b="1" dirty="0"/>
              <a:t>&lt;head&gt;</a:t>
            </a:r>
          </a:p>
          <a:p>
            <a:pPr marL="0" indent="0">
              <a:buNone/>
            </a:pPr>
            <a:r>
              <a:rPr lang="en-US" sz="2000" b="1" dirty="0"/>
              <a:t>	&lt;title&gt;Example JSP Page&lt;/title&gt;</a:t>
            </a:r>
          </a:p>
          <a:p>
            <a:pPr marL="0" indent="0">
              <a:buNone/>
            </a:pPr>
            <a:r>
              <a:rPr lang="en-US" sz="2000" b="1" dirty="0"/>
              <a:t>&lt;/head&gt;</a:t>
            </a:r>
          </a:p>
          <a:p>
            <a:pPr marL="0" indent="0">
              <a:buNone/>
            </a:pPr>
            <a:r>
              <a:rPr lang="en-US" sz="2000" b="1" dirty="0"/>
              <a:t>&lt;body&gt;</a:t>
            </a:r>
          </a:p>
          <a:p>
            <a:pPr marL="0" indent="0">
              <a:buNone/>
            </a:pPr>
            <a:r>
              <a:rPr lang="en-US" sz="2000" b="1" dirty="0"/>
              <a:t>	&lt;h1&gt;Welcome to my website!&lt;/h1&gt;</a:t>
            </a:r>
          </a:p>
          <a:p>
            <a:pPr marL="0" indent="0">
              <a:buNone/>
            </a:pPr>
            <a:r>
              <a:rPr lang="en-US" sz="2000" b="1" dirty="0"/>
              <a:t>	&lt;p&gt;Today's date is: &lt;</a:t>
            </a:r>
            <a:r>
              <a:rPr lang="en-US" sz="2000" b="1" i="1" dirty="0"/>
              <a:t>%= new </a:t>
            </a:r>
            <a:r>
              <a:rPr lang="en-US" sz="2000" b="1" i="1" dirty="0" err="1"/>
              <a:t>java.util.Date</a:t>
            </a:r>
            <a:r>
              <a:rPr lang="en-US" sz="2000" b="1" i="1" dirty="0"/>
              <a:t>() %</a:t>
            </a:r>
            <a:r>
              <a:rPr lang="en-US" sz="2000" b="1" dirty="0"/>
              <a:t>&gt;&lt;/p&gt;</a:t>
            </a:r>
          </a:p>
          <a:p>
            <a:pPr marL="0" indent="0">
              <a:buNone/>
            </a:pPr>
            <a:r>
              <a:rPr lang="en-US" sz="2000" b="1" dirty="0"/>
              <a:t>&lt;/body&gt;</a:t>
            </a:r>
          </a:p>
          <a:p>
            <a:pPr marL="0" indent="0">
              <a:buNone/>
            </a:pPr>
            <a:r>
              <a:rPr lang="en-US" sz="2000" b="1" dirty="0"/>
              <a:t>&lt;/html&gt;</a:t>
            </a:r>
          </a:p>
          <a:p>
            <a:r>
              <a:rPr lang="vi-VN" sz="2400" dirty="0"/>
              <a:t>Trong ví dụ này, chúng ta có một trang JSP đơn giản với tiêu đề "Example JSP Page". Trang web hiển thị một thông điệp chào mừng và ngày hiện tại được hiển thị bằng cách sử dụng biểu thức JSP &lt;%= new java.util.Date() %&gt;. Biểu thức này được sử dụng để tính toán ngày hiện tại và đưa nó vào trang web. Khi chạy trang web, người dùng sẽ nhìn thấy thông điệp chào mừng và ngày hiện tại được hiển thị.</a:t>
            </a:r>
            <a:endParaRPr lang="en-US" sz="2400" dirty="0"/>
          </a:p>
          <a:p>
            <a:pPr marL="0" indent="0">
              <a:buNone/>
            </a:pPr>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6354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a:solidFill>
                  <a:schemeClr val="accent4">
                    <a:lumMod val="60000"/>
                    <a:lumOff val="40000"/>
                  </a:schemeClr>
                </a:solidFill>
              </a:rPr>
              <a:t>Servlet </a:t>
            </a:r>
            <a:r>
              <a:rPr lang="en-US" dirty="0" err="1">
                <a:solidFill>
                  <a:schemeClr val="accent4">
                    <a:lumMod val="60000"/>
                    <a:lumOff val="40000"/>
                  </a:schemeClr>
                </a:solidFill>
              </a:rPr>
              <a:t>là</a:t>
            </a:r>
            <a:r>
              <a:rPr lang="en-US" dirty="0">
                <a:solidFill>
                  <a:schemeClr val="accent4">
                    <a:lumMod val="60000"/>
                    <a:lumOff val="40000"/>
                  </a:schemeClr>
                </a:solidFill>
              </a:rPr>
              <a:t> </a:t>
            </a:r>
            <a:r>
              <a:rPr lang="en-US" dirty="0" err="1">
                <a:solidFill>
                  <a:schemeClr val="accent4">
                    <a:lumMod val="60000"/>
                    <a:lumOff val="40000"/>
                  </a:schemeClr>
                </a:solidFill>
              </a:rPr>
              <a:t>gì</a:t>
            </a:r>
            <a:r>
              <a:rPr lang="en-US" dirty="0">
                <a:solidFill>
                  <a:schemeClr val="accent4">
                    <a:lumMod val="60000"/>
                    <a:lumOff val="40000"/>
                  </a:schemeClr>
                </a:solidFill>
              </a:rPr>
              <a:t>?</a:t>
            </a:r>
          </a:p>
        </p:txBody>
      </p:sp>
      <p:sp>
        <p:nvSpPr>
          <p:cNvPr id="397315" name="Rectangle 3"/>
          <p:cNvSpPr>
            <a:spLocks noGrp="1" noChangeArrowheads="1"/>
          </p:cNvSpPr>
          <p:nvPr>
            <p:ph idx="1"/>
          </p:nvPr>
        </p:nvSpPr>
        <p:spPr>
          <a:xfrm>
            <a:off x="0" y="1207300"/>
            <a:ext cx="12192000" cy="5650700"/>
          </a:xfrm>
        </p:spPr>
        <p:txBody>
          <a:bodyPr>
            <a:normAutofit/>
          </a:bodyPr>
          <a:lstStyle/>
          <a:p>
            <a:r>
              <a:rPr lang="en-US" sz="2400" dirty="0"/>
              <a:t>Servlet </a:t>
            </a:r>
            <a:r>
              <a:rPr lang="vi-VN" sz="2400" dirty="0"/>
              <a:t>là các lớp Java được thiết kế để phản hồi các yêu cầu HTTP từ trình duyệt và thực hiện các xử lý tương ứng.</a:t>
            </a:r>
            <a:endParaRPr lang="en-US" sz="2400" dirty="0"/>
          </a:p>
          <a:p>
            <a:r>
              <a:rPr lang="vi-VN" sz="2400" dirty="0"/>
              <a:t> Khi một yêu cầu HTTP được gửi đến máy chủ ứng dụng, Servlet sẽ tiếp nhận yêu cầu đó và trả về kết quả phù hợp. </a:t>
            </a:r>
            <a:endParaRPr lang="en-US" sz="2400" dirty="0"/>
          </a:p>
          <a:p>
            <a:r>
              <a:rPr lang="vi-VN" sz="2400" dirty="0"/>
              <a:t>Servlet có thể được sử dụng để tạo và quản lý phiên làm việc (session), xử lý dữ liệu đầu vào, tạo các trang Web động,</a:t>
            </a:r>
            <a:r>
              <a:rPr lang="en-US" sz="2400" dirty="0"/>
              <a:t> </a:t>
            </a:r>
            <a:r>
              <a:rPr lang="vi-VN" sz="2400" dirty="0"/>
              <a:t>tương tác với cơ sở dữ liệu và nhiều hơn nữa.</a:t>
            </a:r>
            <a:endParaRPr lang="en-US" sz="2400" dirty="0"/>
          </a:p>
          <a:p>
            <a:r>
              <a:rPr lang="vi-VN" sz="2400" dirty="0"/>
              <a:t>Trong mô hình MVC</a:t>
            </a:r>
            <a:r>
              <a:rPr lang="en-US" sz="2400" dirty="0"/>
              <a:t>2,</a:t>
            </a:r>
            <a:r>
              <a:rPr lang="vi-VN" sz="2400" dirty="0"/>
              <a:t> servlet hoạt động như một controller</a:t>
            </a:r>
            <a:endParaRPr lang="en-US" sz="2400" dirty="0"/>
          </a:p>
          <a:p>
            <a:endParaRPr lang="en-US" sz="2400" dirty="0"/>
          </a:p>
          <a:p>
            <a:pPr marL="0" indent="0">
              <a:buNone/>
            </a:pPr>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142824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Ví</a:t>
            </a:r>
            <a:r>
              <a:rPr lang="en-US" dirty="0">
                <a:solidFill>
                  <a:schemeClr val="accent4">
                    <a:lumMod val="60000"/>
                    <a:lumOff val="40000"/>
                  </a:schemeClr>
                </a:solidFill>
              </a:rPr>
              <a:t> </a:t>
            </a:r>
            <a:r>
              <a:rPr lang="en-US" dirty="0" err="1">
                <a:solidFill>
                  <a:schemeClr val="accent4">
                    <a:lumMod val="60000"/>
                    <a:lumOff val="40000"/>
                  </a:schemeClr>
                </a:solidFill>
              </a:rPr>
              <a:t>dụ</a:t>
            </a:r>
            <a:r>
              <a:rPr lang="en-US" dirty="0">
                <a:solidFill>
                  <a:schemeClr val="accent4">
                    <a:lumMod val="60000"/>
                    <a:lumOff val="40000"/>
                  </a:schemeClr>
                </a:solidFill>
              </a:rPr>
              <a:t> </a:t>
            </a:r>
            <a:r>
              <a:rPr lang="en-US" dirty="0" err="1">
                <a:solidFill>
                  <a:schemeClr val="accent4">
                    <a:lumMod val="60000"/>
                    <a:lumOff val="40000"/>
                  </a:schemeClr>
                </a:solidFill>
              </a:rPr>
              <a:t>đơn</a:t>
            </a:r>
            <a:r>
              <a:rPr lang="en-US" dirty="0">
                <a:solidFill>
                  <a:schemeClr val="accent4">
                    <a:lumMod val="60000"/>
                    <a:lumOff val="40000"/>
                  </a:schemeClr>
                </a:solidFill>
              </a:rPr>
              <a:t> </a:t>
            </a:r>
            <a:r>
              <a:rPr lang="en-US" dirty="0" err="1">
                <a:solidFill>
                  <a:schemeClr val="accent4">
                    <a:lumMod val="60000"/>
                    <a:lumOff val="40000"/>
                  </a:schemeClr>
                </a:solidFill>
              </a:rPr>
              <a:t>giản</a:t>
            </a:r>
            <a:r>
              <a:rPr lang="en-US" dirty="0">
                <a:solidFill>
                  <a:schemeClr val="accent4">
                    <a:lumMod val="60000"/>
                    <a:lumOff val="40000"/>
                  </a:schemeClr>
                </a:solidFill>
              </a:rPr>
              <a:t> </a:t>
            </a:r>
            <a:r>
              <a:rPr lang="en-US" dirty="0" err="1">
                <a:solidFill>
                  <a:schemeClr val="accent4">
                    <a:lumMod val="60000"/>
                    <a:lumOff val="40000"/>
                  </a:schemeClr>
                </a:solidFill>
              </a:rPr>
              <a:t>về</a:t>
            </a:r>
            <a:r>
              <a:rPr lang="en-US" dirty="0">
                <a:solidFill>
                  <a:schemeClr val="accent4">
                    <a:lumMod val="60000"/>
                    <a:lumOff val="40000"/>
                  </a:schemeClr>
                </a:solidFill>
              </a:rPr>
              <a:t> Servlet</a:t>
            </a:r>
          </a:p>
        </p:txBody>
      </p:sp>
      <p:sp>
        <p:nvSpPr>
          <p:cNvPr id="397315" name="Rectangle 3"/>
          <p:cNvSpPr>
            <a:spLocks noGrp="1" noChangeArrowheads="1"/>
          </p:cNvSpPr>
          <p:nvPr>
            <p:ph idx="1"/>
          </p:nvPr>
        </p:nvSpPr>
        <p:spPr>
          <a:xfrm>
            <a:off x="0" y="1207300"/>
            <a:ext cx="12192000" cy="5650700"/>
          </a:xfrm>
        </p:spPr>
        <p:txBody>
          <a:bodyPr>
            <a:normAutofit/>
          </a:bodyPr>
          <a:lstStyle/>
          <a:p>
            <a:pPr marL="0" indent="0">
              <a:buNone/>
            </a:pPr>
            <a:r>
              <a:rPr lang="en-US" sz="2200" dirty="0"/>
              <a:t>public class </a:t>
            </a:r>
            <a:r>
              <a:rPr lang="en-US" sz="2200" dirty="0" err="1"/>
              <a:t>HelloServlet</a:t>
            </a:r>
            <a:r>
              <a:rPr lang="en-US" sz="2200" dirty="0"/>
              <a:t> extends </a:t>
            </a:r>
            <a:r>
              <a:rPr lang="en-US" sz="2200" dirty="0" err="1"/>
              <a:t>HttpServlet</a:t>
            </a:r>
            <a:r>
              <a:rPr lang="en-US" sz="2200" dirty="0"/>
              <a:t> {</a:t>
            </a:r>
          </a:p>
          <a:p>
            <a:pPr marL="0" indent="0">
              <a:buNone/>
            </a:pPr>
            <a:r>
              <a:rPr lang="en-US" sz="2200" dirty="0"/>
              <a:t>    public void </a:t>
            </a:r>
            <a:r>
              <a:rPr lang="en-US" sz="2200" dirty="0" err="1"/>
              <a:t>doGet</a:t>
            </a:r>
            <a:r>
              <a:rPr lang="en-US" sz="2200" dirty="0"/>
              <a:t>(</a:t>
            </a:r>
            <a:r>
              <a:rPr lang="en-US" sz="2200" dirty="0" err="1"/>
              <a:t>HttpServletRequest</a:t>
            </a:r>
            <a:r>
              <a:rPr lang="en-US" sz="2200" dirty="0"/>
              <a:t> request, </a:t>
            </a:r>
            <a:r>
              <a:rPr lang="en-US" sz="2200" dirty="0" err="1"/>
              <a:t>HttpServletResponse</a:t>
            </a:r>
            <a:r>
              <a:rPr lang="en-US" sz="2200" dirty="0"/>
              <a:t> response)</a:t>
            </a:r>
          </a:p>
          <a:p>
            <a:pPr marL="0" indent="0">
              <a:buNone/>
            </a:pPr>
            <a:r>
              <a:rPr lang="en-US" sz="2200" dirty="0"/>
              <a:t>        throws </a:t>
            </a:r>
            <a:r>
              <a:rPr lang="en-US" sz="2200" dirty="0" err="1"/>
              <a:t>ServletException</a:t>
            </a:r>
            <a:r>
              <a:rPr lang="en-US" sz="2200" dirty="0"/>
              <a:t>, </a:t>
            </a:r>
            <a:r>
              <a:rPr lang="en-US" sz="2200" dirty="0" err="1"/>
              <a:t>IOException</a:t>
            </a:r>
            <a:r>
              <a:rPr lang="en-US" sz="2200" dirty="0"/>
              <a:t> {</a:t>
            </a:r>
          </a:p>
          <a:p>
            <a:pPr marL="0" indent="0">
              <a:buNone/>
            </a:pPr>
            <a:r>
              <a:rPr lang="en-US" sz="2200" dirty="0"/>
              <a:t>        </a:t>
            </a:r>
            <a:r>
              <a:rPr lang="en-US" sz="2200" dirty="0" err="1"/>
              <a:t>response.setContentType</a:t>
            </a:r>
            <a:r>
              <a:rPr lang="en-US" sz="2200" dirty="0"/>
              <a:t>("text/html");</a:t>
            </a:r>
          </a:p>
          <a:p>
            <a:pPr marL="0" indent="0">
              <a:buNone/>
            </a:pPr>
            <a:r>
              <a:rPr lang="en-US" sz="2200" dirty="0"/>
              <a:t>        </a:t>
            </a:r>
            <a:r>
              <a:rPr lang="en-US" sz="2200" dirty="0" err="1"/>
              <a:t>PrintWriter</a:t>
            </a:r>
            <a:r>
              <a:rPr lang="en-US" sz="2200" dirty="0"/>
              <a:t> out = </a:t>
            </a:r>
            <a:r>
              <a:rPr lang="en-US" sz="2200" dirty="0" err="1"/>
              <a:t>response.getWriter</a:t>
            </a:r>
            <a:r>
              <a:rPr lang="en-US" sz="2200" dirty="0"/>
              <a:t>();</a:t>
            </a:r>
          </a:p>
          <a:p>
            <a:pPr marL="0" indent="0">
              <a:buNone/>
            </a:pPr>
            <a:r>
              <a:rPr lang="en-US" sz="2200" dirty="0"/>
              <a:t>        </a:t>
            </a:r>
            <a:r>
              <a:rPr lang="en-US" sz="2200" dirty="0" err="1"/>
              <a:t>out.println</a:t>
            </a:r>
            <a:r>
              <a:rPr lang="en-US" sz="2200" dirty="0"/>
              <a:t>("&lt;html&gt;&lt;body&gt;");</a:t>
            </a:r>
          </a:p>
          <a:p>
            <a:pPr marL="0" indent="0">
              <a:buNone/>
            </a:pPr>
            <a:r>
              <a:rPr lang="en-US" sz="2200" dirty="0"/>
              <a:t>        </a:t>
            </a:r>
            <a:r>
              <a:rPr lang="en-US" sz="2200" dirty="0" err="1"/>
              <a:t>out.println</a:t>
            </a:r>
            <a:r>
              <a:rPr lang="en-US" sz="2200" dirty="0"/>
              <a:t>("&lt;h2&gt;Hello, World!&lt;/h2&gt;");</a:t>
            </a:r>
          </a:p>
          <a:p>
            <a:pPr marL="0" indent="0">
              <a:buNone/>
            </a:pPr>
            <a:r>
              <a:rPr lang="en-US" sz="2200" dirty="0"/>
              <a:t>        </a:t>
            </a:r>
            <a:r>
              <a:rPr lang="en-US" sz="2200" dirty="0" err="1"/>
              <a:t>out.println</a:t>
            </a:r>
            <a:r>
              <a:rPr lang="en-US" sz="2200" dirty="0"/>
              <a:t>("&lt;/body&gt;&lt;/html&gt;");</a:t>
            </a:r>
          </a:p>
          <a:p>
            <a:pPr marL="0" indent="0">
              <a:buNone/>
            </a:pPr>
            <a:r>
              <a:rPr lang="en-US" sz="2200" dirty="0"/>
              <a:t>    }</a:t>
            </a:r>
          </a:p>
          <a:p>
            <a:pPr marL="0" indent="0">
              <a:buNone/>
            </a:pPr>
            <a:r>
              <a:rPr lang="en-US" sz="2200" dirty="0"/>
              <a:t>}</a:t>
            </a:r>
          </a:p>
          <a:p>
            <a:pPr marL="0"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1166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Tại</a:t>
            </a:r>
            <a:r>
              <a:rPr lang="en-US" dirty="0">
                <a:solidFill>
                  <a:schemeClr val="accent4">
                    <a:lumMod val="60000"/>
                    <a:lumOff val="40000"/>
                  </a:schemeClr>
                </a:solidFill>
              </a:rPr>
              <a:t> </a:t>
            </a:r>
            <a:r>
              <a:rPr lang="en-US" dirty="0" err="1">
                <a:solidFill>
                  <a:schemeClr val="accent4">
                    <a:lumMod val="60000"/>
                    <a:lumOff val="40000"/>
                  </a:schemeClr>
                </a:solidFill>
              </a:rPr>
              <a:t>sao</a:t>
            </a:r>
            <a:r>
              <a:rPr lang="en-US" dirty="0">
                <a:solidFill>
                  <a:schemeClr val="accent4">
                    <a:lumMod val="60000"/>
                    <a:lumOff val="40000"/>
                  </a:schemeClr>
                </a:solidFill>
              </a:rPr>
              <a:t> ta </a:t>
            </a:r>
            <a:r>
              <a:rPr lang="en-US" dirty="0" err="1">
                <a:solidFill>
                  <a:schemeClr val="accent4">
                    <a:lumMod val="60000"/>
                    <a:lumOff val="40000"/>
                  </a:schemeClr>
                </a:solidFill>
              </a:rPr>
              <a:t>phải</a:t>
            </a:r>
            <a:r>
              <a:rPr lang="en-US" dirty="0">
                <a:solidFill>
                  <a:schemeClr val="accent4">
                    <a:lumMod val="60000"/>
                    <a:lumOff val="40000"/>
                  </a:schemeClr>
                </a:solidFill>
              </a:rPr>
              <a:t> </a:t>
            </a:r>
            <a:r>
              <a:rPr lang="en-US" dirty="0" err="1">
                <a:solidFill>
                  <a:schemeClr val="accent4">
                    <a:lumMod val="60000"/>
                    <a:lumOff val="40000"/>
                  </a:schemeClr>
                </a:solidFill>
              </a:rPr>
              <a:t>kết</a:t>
            </a:r>
            <a:r>
              <a:rPr lang="en-US" dirty="0">
                <a:solidFill>
                  <a:schemeClr val="accent4">
                    <a:lumMod val="60000"/>
                    <a:lumOff val="40000"/>
                  </a:schemeClr>
                </a:solidFill>
              </a:rPr>
              <a:t> </a:t>
            </a:r>
            <a:r>
              <a:rPr lang="en-US" dirty="0" err="1">
                <a:solidFill>
                  <a:schemeClr val="accent4">
                    <a:lumMod val="60000"/>
                    <a:lumOff val="40000"/>
                  </a:schemeClr>
                </a:solidFill>
              </a:rPr>
              <a:t>hợp</a:t>
            </a:r>
            <a:r>
              <a:rPr lang="en-US" dirty="0">
                <a:solidFill>
                  <a:schemeClr val="accent4">
                    <a:lumMod val="60000"/>
                    <a:lumOff val="40000"/>
                  </a:schemeClr>
                </a:solidFill>
              </a:rPr>
              <a:t> JSP </a:t>
            </a:r>
            <a:r>
              <a:rPr lang="en-US" dirty="0" err="1">
                <a:solidFill>
                  <a:schemeClr val="accent4">
                    <a:lumMod val="60000"/>
                    <a:lumOff val="40000"/>
                  </a:schemeClr>
                </a:solidFill>
              </a:rPr>
              <a:t>và</a:t>
            </a:r>
            <a:r>
              <a:rPr lang="en-US" dirty="0">
                <a:solidFill>
                  <a:schemeClr val="accent4">
                    <a:lumMod val="60000"/>
                    <a:lumOff val="40000"/>
                  </a:schemeClr>
                </a:solidFill>
              </a:rPr>
              <a:t> Servlet?</a:t>
            </a:r>
          </a:p>
        </p:txBody>
      </p:sp>
      <p:sp>
        <p:nvSpPr>
          <p:cNvPr id="397315" name="Rectangle 3"/>
          <p:cNvSpPr>
            <a:spLocks noGrp="1" noChangeArrowheads="1"/>
          </p:cNvSpPr>
          <p:nvPr>
            <p:ph idx="1"/>
          </p:nvPr>
        </p:nvSpPr>
        <p:spPr>
          <a:xfrm>
            <a:off x="0" y="1207300"/>
            <a:ext cx="12192000" cy="5650700"/>
          </a:xfrm>
        </p:spPr>
        <p:txBody>
          <a:bodyPr>
            <a:normAutofit/>
          </a:bodyPr>
          <a:lstStyle/>
          <a:p>
            <a:r>
              <a:rPr lang="vi-VN" sz="2400" b="1" dirty="0"/>
              <a:t>Tăng tính tái sử dụng</a:t>
            </a:r>
            <a:r>
              <a:rPr lang="vi-VN" sz="2400" dirty="0"/>
              <a:t>: Bằng cách sử dụng Servlet để xử lý yêu cầu, chúng ta có thể tách các phần xử lý yêu cầu khỏi các trang JSP và tái sử dụng chúng trong các trang khác nhau.</a:t>
            </a:r>
          </a:p>
          <a:p>
            <a:r>
              <a:rPr lang="vi-VN" sz="2400" b="1" dirty="0"/>
              <a:t>Tăng tính linh hoạt</a:t>
            </a:r>
            <a:r>
              <a:rPr lang="vi-VN" sz="2400" dirty="0"/>
              <a:t>: Khi sử dụng JSP và Servlet cùng nhau, chúng ta có thể tách các nội dung hiển thị ra khỏi các phần xử lý và loại bỏ các mã HTML cứng trong Servlet. Điều này giúp chúng ta dễ dàng thay đổi giao diện và cấu trúc trang web mà không cần phải sửa đổi mã Java.</a:t>
            </a:r>
          </a:p>
          <a:p>
            <a:r>
              <a:rPr lang="vi-VN" sz="2400" b="1" dirty="0"/>
              <a:t>Tăng hiệu suất</a:t>
            </a:r>
            <a:r>
              <a:rPr lang="vi-VN" sz="2400" dirty="0"/>
              <a:t>: Bằng cách tách các phần xử lý và nội dung hiển thị ra khỏi nhau, chúng ta có thể tối ưu hóa trang web để tăng tốc độ tải trang và giảm thời gian phản hồi.</a:t>
            </a:r>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228684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Khái</a:t>
            </a:r>
            <a:r>
              <a:rPr lang="en-US" dirty="0">
                <a:solidFill>
                  <a:schemeClr val="accent4">
                    <a:lumMod val="60000"/>
                    <a:lumOff val="40000"/>
                  </a:schemeClr>
                </a:solidFill>
              </a:rPr>
              <a:t> </a:t>
            </a:r>
            <a:r>
              <a:rPr lang="en-US" dirty="0" err="1">
                <a:solidFill>
                  <a:schemeClr val="accent4">
                    <a:lumMod val="60000"/>
                    <a:lumOff val="40000"/>
                  </a:schemeClr>
                </a:solidFill>
              </a:rPr>
              <a:t>niệm</a:t>
            </a:r>
            <a:r>
              <a:rPr lang="en-US" dirty="0">
                <a:solidFill>
                  <a:schemeClr val="accent4">
                    <a:lumMod val="60000"/>
                    <a:lumOff val="40000"/>
                  </a:schemeClr>
                </a:solidFill>
              </a:rPr>
              <a:t> </a:t>
            </a:r>
            <a:r>
              <a:rPr lang="en-US" dirty="0" err="1">
                <a:solidFill>
                  <a:schemeClr val="accent4">
                    <a:lumMod val="60000"/>
                    <a:lumOff val="40000"/>
                  </a:schemeClr>
                </a:solidFill>
              </a:rPr>
              <a:t>về</a:t>
            </a:r>
            <a:r>
              <a:rPr lang="en-US" dirty="0">
                <a:solidFill>
                  <a:schemeClr val="accent4">
                    <a:lumMod val="60000"/>
                    <a:lumOff val="40000"/>
                  </a:schemeClr>
                </a:solidFill>
              </a:rPr>
              <a:t> </a:t>
            </a:r>
            <a:r>
              <a:rPr lang="en-US" dirty="0" err="1">
                <a:solidFill>
                  <a:schemeClr val="accent4">
                    <a:lumMod val="60000"/>
                    <a:lumOff val="40000"/>
                  </a:schemeClr>
                </a:solidFill>
              </a:rPr>
              <a:t>Javabean</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0" y="1207300"/>
            <a:ext cx="12192000" cy="5650700"/>
          </a:xfrm>
        </p:spPr>
        <p:txBody>
          <a:bodyPr>
            <a:normAutofit/>
          </a:bodyPr>
          <a:lstStyle/>
          <a:p>
            <a:r>
              <a:rPr lang="vi-VN" sz="2600" b="1" dirty="0"/>
              <a:t>JavaBean</a:t>
            </a:r>
            <a:r>
              <a:rPr lang="vi-VN" sz="2600" dirty="0"/>
              <a:t> là các lớp Java thuần, dùng để thể hiện các thực thể trong các chương trình Java.</a:t>
            </a:r>
            <a:endParaRPr lang="en-US" sz="2600" dirty="0"/>
          </a:p>
          <a:p>
            <a:r>
              <a:rPr lang="vi-VN" sz="2600" dirty="0"/>
              <a:t>Một lớp </a:t>
            </a:r>
            <a:r>
              <a:rPr lang="vi-VN" sz="2600" b="1" dirty="0"/>
              <a:t>JavaBean</a:t>
            </a:r>
            <a:r>
              <a:rPr lang="vi-VN" sz="2600" dirty="0"/>
              <a:t> sẽ có </a:t>
            </a:r>
            <a:r>
              <a:rPr lang="en-US" sz="2600" dirty="0" err="1"/>
              <a:t>các</a:t>
            </a:r>
            <a:r>
              <a:rPr lang="vi-VN" sz="2600" dirty="0"/>
              <a:t> đặc điểm </a:t>
            </a:r>
            <a:r>
              <a:rPr lang="en-US" sz="2600" dirty="0" err="1"/>
              <a:t>sau</a:t>
            </a:r>
            <a:r>
              <a:rPr lang="en-US" sz="2600" dirty="0"/>
              <a:t> </a:t>
            </a:r>
            <a:r>
              <a:rPr lang="en-US" sz="2600" dirty="0" err="1"/>
              <a:t>để</a:t>
            </a:r>
            <a:r>
              <a:rPr lang="en-US" sz="2600" dirty="0"/>
              <a:t> </a:t>
            </a:r>
            <a:r>
              <a:rPr lang="en-US" sz="2600" dirty="0" err="1"/>
              <a:t>phân</a:t>
            </a:r>
            <a:r>
              <a:rPr lang="en-US" sz="2600" dirty="0"/>
              <a:t> </a:t>
            </a:r>
            <a:r>
              <a:rPr lang="en-US" sz="2600" dirty="0" err="1"/>
              <a:t>biệt</a:t>
            </a:r>
            <a:r>
              <a:rPr lang="en-US" sz="2600" dirty="0"/>
              <a:t> </a:t>
            </a:r>
            <a:r>
              <a:rPr lang="en-US" sz="2600" dirty="0" err="1"/>
              <a:t>các</a:t>
            </a:r>
            <a:r>
              <a:rPr lang="en-US" sz="2600" dirty="0"/>
              <a:t> </a:t>
            </a:r>
            <a:r>
              <a:rPr lang="en-US" sz="2600" dirty="0" err="1"/>
              <a:t>lớp</a:t>
            </a:r>
            <a:r>
              <a:rPr lang="en-US" sz="2600" dirty="0"/>
              <a:t> </a:t>
            </a:r>
            <a:r>
              <a:rPr lang="en-US" sz="2600" dirty="0" err="1"/>
              <a:t>khác</a:t>
            </a:r>
            <a:r>
              <a:rPr lang="en-US" sz="2600" dirty="0"/>
              <a:t> </a:t>
            </a:r>
            <a:r>
              <a:rPr lang="en-US" sz="2600" dirty="0" err="1"/>
              <a:t>trong</a:t>
            </a:r>
            <a:r>
              <a:rPr lang="en-US" sz="2600" dirty="0"/>
              <a:t> Java</a:t>
            </a:r>
            <a:r>
              <a:rPr lang="vi-VN" sz="2600" dirty="0"/>
              <a:t>:  </a:t>
            </a:r>
          </a:p>
          <a:p>
            <a:pPr lvl="1"/>
            <a:r>
              <a:rPr lang="vi-VN" sz="2200" dirty="0"/>
              <a:t>Là một public class</a:t>
            </a:r>
          </a:p>
          <a:p>
            <a:pPr lvl="1"/>
            <a:r>
              <a:rPr lang="en-US" sz="2200" dirty="0" err="1"/>
              <a:t>Tất</a:t>
            </a:r>
            <a:r>
              <a:rPr lang="en-US" sz="2200" dirty="0"/>
              <a:t> </a:t>
            </a:r>
            <a:r>
              <a:rPr lang="en-US" sz="2200" dirty="0" err="1"/>
              <a:t>cả</a:t>
            </a:r>
            <a:r>
              <a:rPr lang="en-US" sz="2200" dirty="0"/>
              <a:t> </a:t>
            </a:r>
            <a:r>
              <a:rPr lang="en-US" sz="2200" dirty="0" err="1"/>
              <a:t>các</a:t>
            </a:r>
            <a:r>
              <a:rPr lang="en-US" sz="2200" dirty="0"/>
              <a:t> </a:t>
            </a:r>
            <a:r>
              <a:rPr lang="en-US" sz="2200" dirty="0" err="1"/>
              <a:t>thuộc</a:t>
            </a:r>
            <a:r>
              <a:rPr lang="en-US" sz="2200" dirty="0"/>
              <a:t> </a:t>
            </a:r>
            <a:r>
              <a:rPr lang="en-US" sz="2200" dirty="0" err="1"/>
              <a:t>tính</a:t>
            </a:r>
            <a:r>
              <a:rPr lang="en-US" sz="2200" dirty="0"/>
              <a:t> </a:t>
            </a:r>
            <a:r>
              <a:rPr lang="en-US" sz="2200" dirty="0" err="1"/>
              <a:t>đều</a:t>
            </a:r>
            <a:r>
              <a:rPr lang="en-US" sz="2200" dirty="0"/>
              <a:t> </a:t>
            </a:r>
            <a:r>
              <a:rPr lang="en-US" sz="2200" dirty="0" err="1"/>
              <a:t>phải</a:t>
            </a:r>
            <a:r>
              <a:rPr lang="en-US" sz="2200" dirty="0"/>
              <a:t> </a:t>
            </a:r>
            <a:r>
              <a:rPr lang="en-US" sz="2200" dirty="0" err="1"/>
              <a:t>là</a:t>
            </a:r>
            <a:r>
              <a:rPr lang="en-US" sz="2200" dirty="0"/>
              <a:t> private</a:t>
            </a:r>
            <a:endParaRPr lang="vi-VN" sz="2200" dirty="0"/>
          </a:p>
          <a:p>
            <a:pPr lvl="1"/>
            <a:r>
              <a:rPr lang="vi-VN" sz="2200" dirty="0"/>
              <a:t>Ứng với mỗi thuộc tính, lớp sẽ cung cấp một cặp phương thức setter / getter để truy cập và thao tác với giá trị của từng thuộc tính.</a:t>
            </a:r>
            <a:endParaRPr lang="en-US" sz="2200" dirty="0"/>
          </a:p>
          <a:p>
            <a:pPr lvl="1"/>
            <a:r>
              <a:rPr lang="en-US" sz="2200" dirty="0" err="1"/>
              <a:t>Javabean</a:t>
            </a:r>
            <a:r>
              <a:rPr lang="en-US" sz="2200" dirty="0"/>
              <a:t> </a:t>
            </a:r>
            <a:r>
              <a:rPr lang="en-US" sz="2200" dirty="0" err="1"/>
              <a:t>cung</a:t>
            </a:r>
            <a:r>
              <a:rPr lang="en-US" sz="2200" dirty="0"/>
              <a:t> </a:t>
            </a:r>
            <a:r>
              <a:rPr lang="en-US" sz="2200" dirty="0" err="1"/>
              <a:t>cấp</a:t>
            </a:r>
            <a:r>
              <a:rPr lang="en-US" sz="2200" dirty="0"/>
              <a:t> </a:t>
            </a:r>
            <a:r>
              <a:rPr lang="en-US" sz="2200" dirty="0" err="1"/>
              <a:t>một</a:t>
            </a:r>
            <a:r>
              <a:rPr lang="en-US" sz="2200" dirty="0"/>
              <a:t> constructor </a:t>
            </a:r>
            <a:r>
              <a:rPr lang="en-US" sz="2200" dirty="0" err="1"/>
              <a:t>không</a:t>
            </a:r>
            <a:r>
              <a:rPr lang="en-US" sz="2200" dirty="0"/>
              <a:t> </a:t>
            </a:r>
            <a:r>
              <a:rPr lang="en-US" sz="2200" dirty="0" err="1"/>
              <a:t>có</a:t>
            </a:r>
            <a:r>
              <a:rPr lang="en-US" sz="2200" dirty="0"/>
              <a:t> </a:t>
            </a:r>
            <a:r>
              <a:rPr lang="en-US" sz="2200" dirty="0" err="1"/>
              <a:t>tham</a:t>
            </a:r>
            <a:r>
              <a:rPr lang="en-US" sz="2200" dirty="0"/>
              <a:t> </a:t>
            </a:r>
            <a:r>
              <a:rPr lang="en-US" sz="2200" dirty="0" err="1"/>
              <a:t>số</a:t>
            </a:r>
            <a:r>
              <a:rPr lang="en-US" sz="2200" dirty="0"/>
              <a:t>.</a:t>
            </a:r>
          </a:p>
          <a:p>
            <a:pPr lvl="1"/>
            <a:r>
              <a:rPr lang="en-US" sz="2200" dirty="0" err="1"/>
              <a:t>Có</a:t>
            </a:r>
            <a:r>
              <a:rPr lang="en-US" sz="2200" dirty="0"/>
              <a:t> </a:t>
            </a:r>
            <a:r>
              <a:rPr lang="en-US" sz="2200" dirty="0" err="1"/>
              <a:t>thể</a:t>
            </a:r>
            <a:r>
              <a:rPr lang="en-US" sz="2200" dirty="0"/>
              <a:t> </a:t>
            </a:r>
            <a:r>
              <a:rPr lang="en-US" sz="2200" dirty="0" err="1"/>
              <a:t>triển</a:t>
            </a:r>
            <a:r>
              <a:rPr lang="en-US" sz="2200" dirty="0"/>
              <a:t> </a:t>
            </a:r>
            <a:r>
              <a:rPr lang="en-US" sz="2200" dirty="0" err="1"/>
              <a:t>khai</a:t>
            </a:r>
            <a:r>
              <a:rPr lang="en-US" sz="2200" dirty="0"/>
              <a:t> Serializable interface.</a:t>
            </a:r>
            <a:endParaRPr lang="vi-VN" sz="2200" dirty="0"/>
          </a:p>
          <a:p>
            <a:r>
              <a:rPr lang="en-US" sz="2600" dirty="0"/>
              <a:t>JavaBean </a:t>
            </a:r>
            <a:r>
              <a:rPr lang="en-US" sz="2600" dirty="0" err="1"/>
              <a:t>là</a:t>
            </a:r>
            <a:r>
              <a:rPr lang="en-US" sz="2600" dirty="0"/>
              <a:t> </a:t>
            </a:r>
            <a:r>
              <a:rPr lang="en-US" sz="2600" dirty="0" err="1"/>
              <a:t>một</a:t>
            </a:r>
            <a:r>
              <a:rPr lang="en-US" sz="2600" dirty="0"/>
              <a:t> </a:t>
            </a:r>
            <a:r>
              <a:rPr lang="en-US" sz="2600" dirty="0" err="1"/>
              <a:t>kiểu</a:t>
            </a:r>
            <a:r>
              <a:rPr lang="en-US" sz="2600" dirty="0"/>
              <a:t> </a:t>
            </a:r>
            <a:r>
              <a:rPr lang="en-US" sz="2600" dirty="0" err="1"/>
              <a:t>đặc</a:t>
            </a:r>
            <a:r>
              <a:rPr lang="en-US" sz="2600" dirty="0"/>
              <a:t> </a:t>
            </a:r>
            <a:r>
              <a:rPr lang="en-US" sz="2600" dirty="0" err="1"/>
              <a:t>biệt</a:t>
            </a:r>
            <a:r>
              <a:rPr lang="en-US" sz="2600" dirty="0"/>
              <a:t> </a:t>
            </a:r>
            <a:r>
              <a:rPr lang="en-US" sz="2600" dirty="0" err="1"/>
              <a:t>của</a:t>
            </a:r>
            <a:r>
              <a:rPr lang="en-US" sz="2600" dirty="0"/>
              <a:t> POJO</a:t>
            </a:r>
            <a:br>
              <a:rPr lang="vi-VN" dirty="0"/>
            </a:br>
            <a:endParaRPr lang="en-US" dirty="0"/>
          </a:p>
          <a:p>
            <a:pPr marL="0"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70455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4">
                    <a:lumMod val="60000"/>
                    <a:lumOff val="40000"/>
                  </a:schemeClr>
                </a:solidFill>
              </a:rPr>
              <a:t>Nội</a:t>
            </a:r>
            <a:r>
              <a:rPr lang="en-US" dirty="0">
                <a:solidFill>
                  <a:schemeClr val="accent4">
                    <a:lumMod val="60000"/>
                    <a:lumOff val="40000"/>
                  </a:schemeClr>
                </a:solidFill>
              </a:rPr>
              <a:t> dung</a:t>
            </a:r>
          </a:p>
        </p:txBody>
      </p:sp>
      <p:sp>
        <p:nvSpPr>
          <p:cNvPr id="3" name="Content Placeholder 2"/>
          <p:cNvSpPr>
            <a:spLocks noGrp="1"/>
          </p:cNvSpPr>
          <p:nvPr>
            <p:ph idx="1"/>
          </p:nvPr>
        </p:nvSpPr>
        <p:spPr>
          <a:xfrm>
            <a:off x="0" y="1207300"/>
            <a:ext cx="12192000" cy="5650700"/>
          </a:xfrm>
        </p:spPr>
        <p:txBody>
          <a:bodyPr>
            <a:normAutofit fontScale="92500" lnSpcReduction="10000"/>
          </a:bodyPr>
          <a:lstStyle/>
          <a:p>
            <a:r>
              <a:rPr lang="en-US" sz="3300" b="1" dirty="0" err="1"/>
              <a:t>Giới</a:t>
            </a:r>
            <a:r>
              <a:rPr lang="en-US" sz="3300" b="1" dirty="0"/>
              <a:t> </a:t>
            </a:r>
            <a:r>
              <a:rPr lang="en-US" sz="3300" b="1" dirty="0" err="1"/>
              <a:t>thiệu</a:t>
            </a:r>
            <a:r>
              <a:rPr lang="en-US" sz="3300" b="1" dirty="0"/>
              <a:t> </a:t>
            </a:r>
            <a:r>
              <a:rPr lang="en-US" sz="3300" b="1" dirty="0" err="1"/>
              <a:t>về</a:t>
            </a:r>
            <a:r>
              <a:rPr lang="en-US" sz="3300" b="1" dirty="0"/>
              <a:t> Struts framework</a:t>
            </a:r>
          </a:p>
          <a:p>
            <a:pPr lvl="1"/>
            <a:r>
              <a:rPr lang="en-US" sz="2600" b="1" dirty="0" err="1"/>
              <a:t>Lịch</a:t>
            </a:r>
            <a:r>
              <a:rPr lang="en-US" sz="2600" b="1" dirty="0"/>
              <a:t> </a:t>
            </a:r>
            <a:r>
              <a:rPr lang="en-US" sz="2600" b="1" dirty="0" err="1"/>
              <a:t>sử</a:t>
            </a:r>
            <a:r>
              <a:rPr lang="en-US" sz="2600" b="1" dirty="0"/>
              <a:t> </a:t>
            </a:r>
            <a:r>
              <a:rPr lang="en-US" sz="2600" b="1" dirty="0" err="1"/>
              <a:t>và</a:t>
            </a:r>
            <a:r>
              <a:rPr lang="en-US" sz="2600" b="1" dirty="0"/>
              <a:t> </a:t>
            </a:r>
            <a:r>
              <a:rPr lang="en-US" sz="2600" b="1" dirty="0" err="1"/>
              <a:t>các</a:t>
            </a:r>
            <a:r>
              <a:rPr lang="en-US" sz="2600" b="1" dirty="0"/>
              <a:t> </a:t>
            </a:r>
            <a:r>
              <a:rPr lang="en-US" sz="2600" b="1" dirty="0" err="1"/>
              <a:t>phiên</a:t>
            </a:r>
            <a:r>
              <a:rPr lang="en-US" sz="2600" b="1" dirty="0"/>
              <a:t> </a:t>
            </a:r>
            <a:r>
              <a:rPr lang="en-US" sz="2600" b="1" dirty="0" err="1"/>
              <a:t>bản</a:t>
            </a:r>
            <a:r>
              <a:rPr lang="en-US" sz="2600" b="1" dirty="0"/>
              <a:t> </a:t>
            </a:r>
            <a:r>
              <a:rPr lang="en-US" sz="2600" b="1" dirty="0" err="1"/>
              <a:t>của</a:t>
            </a:r>
            <a:r>
              <a:rPr lang="en-US" sz="2600" b="1" dirty="0"/>
              <a:t> Struts</a:t>
            </a:r>
          </a:p>
          <a:p>
            <a:pPr lvl="1"/>
            <a:r>
              <a:rPr lang="en-US" sz="2600" b="1" dirty="0" err="1"/>
              <a:t>Tổng</a:t>
            </a:r>
            <a:r>
              <a:rPr lang="en-US" sz="2600" b="1" dirty="0"/>
              <a:t> </a:t>
            </a:r>
            <a:r>
              <a:rPr lang="en-US" sz="2600" b="1" dirty="0" err="1"/>
              <a:t>quan</a:t>
            </a:r>
            <a:r>
              <a:rPr lang="en-US" sz="2600" b="1" dirty="0"/>
              <a:t> </a:t>
            </a:r>
            <a:r>
              <a:rPr lang="en-US" sz="2600" b="1" dirty="0" err="1"/>
              <a:t>về</a:t>
            </a:r>
            <a:r>
              <a:rPr lang="en-US" sz="2600" b="1" dirty="0"/>
              <a:t> Struts 2</a:t>
            </a:r>
          </a:p>
          <a:p>
            <a:r>
              <a:rPr lang="en-US" sz="3300" b="1" dirty="0" err="1"/>
              <a:t>Kiến</a:t>
            </a:r>
            <a:r>
              <a:rPr lang="en-US" sz="3300" b="1" dirty="0"/>
              <a:t> </a:t>
            </a:r>
            <a:r>
              <a:rPr lang="en-US" sz="3300" b="1" dirty="0" err="1"/>
              <a:t>trúc</a:t>
            </a:r>
            <a:r>
              <a:rPr lang="en-US" sz="3300" b="1" dirty="0"/>
              <a:t> MVC </a:t>
            </a:r>
            <a:r>
              <a:rPr lang="en-US" sz="3300" b="1" dirty="0" err="1"/>
              <a:t>trong</a:t>
            </a:r>
            <a:r>
              <a:rPr lang="en-US" sz="3300" b="1" dirty="0"/>
              <a:t> Struts framework</a:t>
            </a:r>
          </a:p>
          <a:p>
            <a:pPr lvl="1"/>
            <a:r>
              <a:rPr lang="en-US" sz="2600" b="1" dirty="0"/>
              <a:t>MVC </a:t>
            </a:r>
            <a:r>
              <a:rPr lang="en-US" sz="2600" b="1" dirty="0" err="1"/>
              <a:t>là</a:t>
            </a:r>
            <a:r>
              <a:rPr lang="en-US" sz="2600" b="1" dirty="0"/>
              <a:t> </a:t>
            </a:r>
            <a:r>
              <a:rPr lang="en-US" sz="2600" b="1" dirty="0" err="1"/>
              <a:t>gì</a:t>
            </a:r>
            <a:r>
              <a:rPr lang="en-US" sz="2600" b="1" dirty="0"/>
              <a:t> ?</a:t>
            </a:r>
          </a:p>
          <a:p>
            <a:pPr lvl="1"/>
            <a:r>
              <a:rPr lang="en-US" sz="2600" b="1" dirty="0" err="1"/>
              <a:t>Tổng</a:t>
            </a:r>
            <a:r>
              <a:rPr lang="en-US" sz="2600" b="1" dirty="0"/>
              <a:t> </a:t>
            </a:r>
            <a:r>
              <a:rPr lang="en-US" sz="2600" b="1" dirty="0" err="1"/>
              <a:t>quan</a:t>
            </a:r>
            <a:r>
              <a:rPr lang="en-US" sz="2600" b="1" dirty="0"/>
              <a:t> </a:t>
            </a:r>
            <a:r>
              <a:rPr lang="en-US" sz="2600" b="1" dirty="0" err="1"/>
              <a:t>về</a:t>
            </a:r>
            <a:r>
              <a:rPr lang="en-US" sz="2600" b="1" dirty="0"/>
              <a:t> JSP </a:t>
            </a:r>
            <a:r>
              <a:rPr lang="en-US" sz="2600" b="1" dirty="0" err="1"/>
              <a:t>và</a:t>
            </a:r>
            <a:r>
              <a:rPr lang="en-US" sz="2600" b="1" dirty="0"/>
              <a:t> Servlets. </a:t>
            </a:r>
          </a:p>
          <a:p>
            <a:pPr lvl="2"/>
            <a:r>
              <a:rPr lang="en-US" sz="2400" b="1" dirty="0"/>
              <a:t>JavaBeans </a:t>
            </a:r>
            <a:r>
              <a:rPr lang="en-US" sz="2400" b="1" dirty="0" err="1"/>
              <a:t>là</a:t>
            </a:r>
            <a:r>
              <a:rPr lang="en-US" sz="2400" b="1" dirty="0"/>
              <a:t> </a:t>
            </a:r>
            <a:r>
              <a:rPr lang="en-US" sz="2400" b="1" dirty="0" err="1"/>
              <a:t>gì</a:t>
            </a:r>
            <a:r>
              <a:rPr lang="en-US" sz="2400" b="1" dirty="0"/>
              <a:t>? </a:t>
            </a:r>
          </a:p>
          <a:p>
            <a:pPr lvl="2"/>
            <a:r>
              <a:rPr lang="en-US" sz="2400" b="1" dirty="0"/>
              <a:t>JavaBeans </a:t>
            </a:r>
            <a:r>
              <a:rPr lang="en-US" sz="2400" b="1" dirty="0" err="1"/>
              <a:t>và</a:t>
            </a:r>
            <a:r>
              <a:rPr lang="en-US" sz="2400" b="1" dirty="0"/>
              <a:t> POJO ?</a:t>
            </a:r>
          </a:p>
          <a:p>
            <a:pPr lvl="1"/>
            <a:r>
              <a:rPr lang="en-US" sz="2600" b="1" dirty="0"/>
              <a:t>MVC </a:t>
            </a:r>
            <a:r>
              <a:rPr lang="en-US" sz="2600" b="1" dirty="0" err="1"/>
              <a:t>trong</a:t>
            </a:r>
            <a:r>
              <a:rPr lang="en-US" sz="2600" b="1" dirty="0"/>
              <a:t> Struts 2</a:t>
            </a:r>
          </a:p>
          <a:p>
            <a:pPr lvl="1"/>
            <a:r>
              <a:rPr lang="en-US" sz="2600" b="1" dirty="0" err="1"/>
              <a:t>Các</a:t>
            </a:r>
            <a:r>
              <a:rPr lang="en-US" sz="2600" b="1" dirty="0"/>
              <a:t> </a:t>
            </a:r>
            <a:r>
              <a:rPr lang="en-US" sz="2600" b="1" dirty="0" err="1"/>
              <a:t>thành</a:t>
            </a:r>
            <a:r>
              <a:rPr lang="en-US" sz="2600" b="1" dirty="0"/>
              <a:t> </a:t>
            </a:r>
            <a:r>
              <a:rPr lang="en-US" sz="2600" b="1" dirty="0" err="1"/>
              <a:t>phần</a:t>
            </a:r>
            <a:r>
              <a:rPr lang="en-US" sz="2600" b="1" dirty="0"/>
              <a:t> </a:t>
            </a:r>
            <a:r>
              <a:rPr lang="en-US" sz="2600" b="1" dirty="0" err="1"/>
              <a:t>của</a:t>
            </a:r>
            <a:r>
              <a:rPr lang="en-US" sz="2600" b="1" dirty="0"/>
              <a:t> </a:t>
            </a:r>
            <a:r>
              <a:rPr lang="en-US" sz="2600" b="1" dirty="0" err="1"/>
              <a:t>Strust</a:t>
            </a:r>
            <a:r>
              <a:rPr lang="en-US" sz="2600" b="1" dirty="0"/>
              <a:t> 2</a:t>
            </a:r>
            <a:r>
              <a:rPr lang="en-US" sz="2600" dirty="0"/>
              <a:t>: </a:t>
            </a:r>
            <a:r>
              <a:rPr lang="en-US" sz="2500" dirty="0"/>
              <a:t>Filter Dispatcher, Interceptors, Action/ </a:t>
            </a:r>
            <a:r>
              <a:rPr lang="en-US" sz="2500" dirty="0" err="1"/>
              <a:t>ActionSupport</a:t>
            </a:r>
            <a:r>
              <a:rPr lang="en-US" sz="2500" dirty="0"/>
              <a:t>/ </a:t>
            </a:r>
            <a:r>
              <a:rPr lang="en-US" sz="2500" dirty="0" err="1"/>
              <a:t>ActionClass</a:t>
            </a:r>
            <a:r>
              <a:rPr lang="en-US" sz="2500" dirty="0"/>
              <a:t>, Result, Struts config (struts.xml), </a:t>
            </a:r>
            <a:r>
              <a:rPr lang="en-US" sz="2500" dirty="0" err="1"/>
              <a:t>ActionContext</a:t>
            </a:r>
            <a:r>
              <a:rPr lang="en-US" sz="2500" dirty="0"/>
              <a:t> / </a:t>
            </a:r>
            <a:r>
              <a:rPr lang="en-US" sz="2500" dirty="0" err="1"/>
              <a:t>ValueStack</a:t>
            </a:r>
            <a:r>
              <a:rPr lang="en-US" sz="2500" dirty="0"/>
              <a:t> / OGNL, </a:t>
            </a:r>
            <a:r>
              <a:rPr lang="en-US" sz="2500" dirty="0" err="1"/>
              <a:t>Taglib</a:t>
            </a:r>
            <a:endParaRPr lang="en-US" sz="2500" dirty="0"/>
          </a:p>
          <a:p>
            <a:pPr lvl="1"/>
            <a:r>
              <a:rPr lang="en-US" sz="2600" b="1" dirty="0" err="1"/>
              <a:t>Luồng</a:t>
            </a:r>
            <a:r>
              <a:rPr lang="en-US" sz="2600" b="1" dirty="0"/>
              <a:t> </a:t>
            </a:r>
            <a:r>
              <a:rPr lang="en-US" sz="2600" b="1" dirty="0" err="1"/>
              <a:t>hoạt</a:t>
            </a:r>
            <a:r>
              <a:rPr lang="en-US" sz="2600" b="1" dirty="0"/>
              <a:t> </a:t>
            </a:r>
            <a:r>
              <a:rPr lang="en-US" sz="2600" b="1" dirty="0" err="1"/>
              <a:t>động</a:t>
            </a:r>
            <a:r>
              <a:rPr lang="en-US" sz="2600" b="1" dirty="0"/>
              <a:t> </a:t>
            </a:r>
            <a:r>
              <a:rPr lang="en-US" sz="2600" b="1" dirty="0" err="1"/>
              <a:t>của</a:t>
            </a:r>
            <a:r>
              <a:rPr lang="en-US" sz="2600" b="1" dirty="0"/>
              <a:t> Struts 2</a:t>
            </a:r>
          </a:p>
          <a:p>
            <a:r>
              <a:rPr lang="en-US" sz="3300" b="1" dirty="0" err="1"/>
              <a:t>Tại</a:t>
            </a:r>
            <a:r>
              <a:rPr lang="en-US" sz="3300" b="1" dirty="0"/>
              <a:t> </a:t>
            </a:r>
            <a:r>
              <a:rPr lang="en-US" sz="3300" b="1" dirty="0" err="1"/>
              <a:t>sao</a:t>
            </a:r>
            <a:r>
              <a:rPr lang="en-US" sz="3300" b="1" dirty="0"/>
              <a:t> </a:t>
            </a:r>
            <a:r>
              <a:rPr lang="en-US" sz="3300" b="1" dirty="0" err="1"/>
              <a:t>lại</a:t>
            </a:r>
            <a:r>
              <a:rPr lang="en-US" sz="3300" b="1" dirty="0"/>
              <a:t> </a:t>
            </a:r>
            <a:r>
              <a:rPr lang="en-US" sz="3300" b="1" dirty="0" err="1"/>
              <a:t>dùng</a:t>
            </a:r>
            <a:r>
              <a:rPr lang="en-US" sz="3300" b="1" dirty="0"/>
              <a:t> Struts 2? </a:t>
            </a:r>
            <a:r>
              <a:rPr lang="en-US" sz="3300" b="1" dirty="0" err="1"/>
              <a:t>Một</a:t>
            </a:r>
            <a:r>
              <a:rPr lang="en-US" sz="3300" b="1" dirty="0"/>
              <a:t> </a:t>
            </a:r>
            <a:r>
              <a:rPr lang="en-US" sz="3300" b="1" dirty="0" err="1"/>
              <a:t>số</a:t>
            </a:r>
            <a:r>
              <a:rPr lang="en-US" sz="3300" b="1" dirty="0"/>
              <a:t> </a:t>
            </a:r>
            <a:r>
              <a:rPr lang="en-US" sz="3300" b="1" dirty="0" err="1"/>
              <a:t>hạn</a:t>
            </a:r>
            <a:r>
              <a:rPr lang="en-US" sz="3300" b="1" dirty="0"/>
              <a:t> </a:t>
            </a:r>
            <a:r>
              <a:rPr lang="en-US" sz="3300" b="1" dirty="0" err="1"/>
              <a:t>chế</a:t>
            </a:r>
            <a:r>
              <a:rPr lang="en-US" sz="3300" b="1" dirty="0"/>
              <a:t> </a:t>
            </a:r>
            <a:r>
              <a:rPr lang="en-US" sz="3300" b="1" dirty="0" err="1"/>
              <a:t>khi</a:t>
            </a:r>
            <a:r>
              <a:rPr lang="en-US" sz="3300" b="1" dirty="0"/>
              <a:t> </a:t>
            </a:r>
            <a:r>
              <a:rPr lang="en-US" sz="3300" b="1" dirty="0" err="1"/>
              <a:t>dùng</a:t>
            </a:r>
            <a:r>
              <a:rPr lang="en-US" sz="3300" b="1" dirty="0"/>
              <a:t> Struts 2.</a:t>
            </a:r>
          </a:p>
          <a:p>
            <a:r>
              <a:rPr lang="en-US" sz="3300" b="1" dirty="0" err="1"/>
              <a:t>Hướng</a:t>
            </a:r>
            <a:r>
              <a:rPr lang="en-US" sz="3300" b="1" dirty="0"/>
              <a:t> </a:t>
            </a:r>
            <a:r>
              <a:rPr lang="en-US" sz="3300" b="1" dirty="0" err="1"/>
              <a:t>dẫn</a:t>
            </a:r>
            <a:r>
              <a:rPr lang="en-US" sz="3300" b="1" dirty="0"/>
              <a:t> </a:t>
            </a:r>
            <a:r>
              <a:rPr lang="en-US" sz="3300" b="1" dirty="0" err="1"/>
              <a:t>cài</a:t>
            </a:r>
            <a:r>
              <a:rPr lang="en-US" sz="3300" b="1" dirty="0"/>
              <a:t> </a:t>
            </a:r>
            <a:r>
              <a:rPr lang="en-US" sz="3300" b="1" dirty="0" err="1"/>
              <a:t>đặt</a:t>
            </a:r>
            <a:r>
              <a:rPr lang="en-US" sz="3300" b="1" dirty="0"/>
              <a:t> </a:t>
            </a:r>
            <a:r>
              <a:rPr lang="en-US" sz="3300" b="1" dirty="0" err="1"/>
              <a:t>và</a:t>
            </a:r>
            <a:r>
              <a:rPr lang="en-US" sz="3300" b="1" dirty="0"/>
              <a:t> </a:t>
            </a:r>
            <a:r>
              <a:rPr lang="en-US" sz="3300" b="1" dirty="0" err="1"/>
              <a:t>sử</a:t>
            </a:r>
            <a:r>
              <a:rPr lang="en-US" sz="3300" b="1" dirty="0"/>
              <a:t> </a:t>
            </a:r>
            <a:r>
              <a:rPr lang="en-US" sz="3300" b="1" dirty="0" err="1"/>
              <a:t>dụng</a:t>
            </a:r>
            <a:r>
              <a:rPr lang="en-US" sz="3300" b="1" dirty="0"/>
              <a:t> Struts 2 framework</a:t>
            </a:r>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1428396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b="1" i="0" dirty="0" err="1">
                <a:solidFill>
                  <a:schemeClr val="accent4">
                    <a:lumMod val="60000"/>
                    <a:lumOff val="40000"/>
                  </a:schemeClr>
                </a:solidFill>
                <a:effectLst/>
              </a:rPr>
              <a:t>Khái</a:t>
            </a:r>
            <a:r>
              <a:rPr lang="en-US" b="1" i="0" dirty="0">
                <a:solidFill>
                  <a:schemeClr val="accent4">
                    <a:lumMod val="60000"/>
                    <a:lumOff val="40000"/>
                  </a:schemeClr>
                </a:solidFill>
                <a:effectLst/>
              </a:rPr>
              <a:t> </a:t>
            </a:r>
            <a:r>
              <a:rPr lang="en-US" b="1" i="0" dirty="0" err="1">
                <a:solidFill>
                  <a:schemeClr val="accent4">
                    <a:lumMod val="60000"/>
                    <a:lumOff val="40000"/>
                  </a:schemeClr>
                </a:solidFill>
                <a:effectLst/>
              </a:rPr>
              <a:t>niệm</a:t>
            </a:r>
            <a:r>
              <a:rPr lang="en-US" b="1" i="0" dirty="0">
                <a:solidFill>
                  <a:schemeClr val="accent4">
                    <a:lumMod val="60000"/>
                    <a:lumOff val="40000"/>
                  </a:schemeClr>
                </a:solidFill>
                <a:effectLst/>
              </a:rPr>
              <a:t> </a:t>
            </a:r>
            <a:r>
              <a:rPr lang="en-US" b="1" i="0" dirty="0" err="1">
                <a:solidFill>
                  <a:schemeClr val="accent4">
                    <a:lumMod val="60000"/>
                    <a:lumOff val="40000"/>
                  </a:schemeClr>
                </a:solidFill>
                <a:effectLst/>
              </a:rPr>
              <a:t>về</a:t>
            </a:r>
            <a:r>
              <a:rPr lang="en-US" b="1" i="0" dirty="0">
                <a:solidFill>
                  <a:schemeClr val="accent4">
                    <a:lumMod val="60000"/>
                    <a:lumOff val="40000"/>
                  </a:schemeClr>
                </a:solidFill>
                <a:effectLst/>
              </a:rPr>
              <a:t> POJO</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0" y="1207300"/>
            <a:ext cx="12192000" cy="5285575"/>
          </a:xfrm>
        </p:spPr>
        <p:txBody>
          <a:bodyPr>
            <a:normAutofit/>
          </a:bodyPr>
          <a:lstStyle/>
          <a:p>
            <a:pPr marL="233363" lvl="1" indent="-233363">
              <a:lnSpc>
                <a:spcPct val="120000"/>
              </a:lnSpc>
            </a:pPr>
            <a:r>
              <a:rPr lang="vi-VN" sz="2200" dirty="0"/>
              <a:t>POJO là viết tắt của Plain Old Java Object, là một đối tượng Java đơn giản, độc lập và không phụ thuộc vào bất kỳ framework hoặc thư viện nào. POJO là một lớp Java bình thường, không kế thừa bất kỳ lớp hay interface nào đặc biệt và không cần phải triển khai bất kỳ giao diện nào.</a:t>
            </a:r>
          </a:p>
          <a:p>
            <a:pPr marL="233363" lvl="1" indent="-233363">
              <a:lnSpc>
                <a:spcPct val="120000"/>
              </a:lnSpc>
            </a:pPr>
            <a:r>
              <a:rPr lang="vi-VN" sz="2200" dirty="0"/>
              <a:t>Một POJO thường chỉ bao gồm các thuộc tính (properties) và các phương thức getter/setter cho các thuộc tính đó. POJO không chứa bất kỳ logic xử lý nào, không kết nối đến cơ sở dữ liệu hay thực hiện bất kỳ thao tác nào khác liên quan đến môi trường cụ thể nào.</a:t>
            </a:r>
          </a:p>
          <a:p>
            <a:pPr marL="233363" lvl="1" indent="-233363">
              <a:lnSpc>
                <a:spcPct val="120000"/>
              </a:lnSpc>
            </a:pPr>
            <a:r>
              <a:rPr lang="vi-VN" sz="2200" dirty="0"/>
              <a:t>Vì POJO không phụ thuộc vào bất kỳ framework hoặc thư viện cụ thể nào, nó có thể được sử dụng trong nhiều môi trường khác nhau, giúp giảm độ phức tạp của mã và tăng tính linh hoạt trong việc tái sử dụng và bảo trì. Ngoài ra, POJO cũng là một phần quan trọng trong các mô hình thiết kế hiện đại như MVC, DAO và DTO.</a:t>
            </a:r>
            <a:endParaRPr lang="en-US" sz="2200" dirty="0"/>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70929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lstStyle/>
          <a:p>
            <a:pPr lvl="1" algn="ctr"/>
            <a:r>
              <a:rPr lang="en-US" sz="5400" b="1" dirty="0">
                <a:latin typeface="Candara" panose="020E0502030303020204" pitchFamily="34" charset="0"/>
              </a:rPr>
              <a:t>MVC </a:t>
            </a:r>
            <a:r>
              <a:rPr lang="en-US" sz="5400" b="1" dirty="0" err="1">
                <a:latin typeface="Candara" panose="020E0502030303020204" pitchFamily="34" charset="0"/>
              </a:rPr>
              <a:t>trong</a:t>
            </a:r>
            <a:r>
              <a:rPr lang="en-US" sz="5400" b="1" dirty="0">
                <a:latin typeface="Candara" panose="020E0502030303020204" pitchFamily="34" charset="0"/>
              </a:rPr>
              <a:t> Struts 2</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1361167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0" y="-1"/>
            <a:ext cx="12191999" cy="1207301"/>
          </a:xfrm>
        </p:spPr>
        <p:txBody>
          <a:bodyPr>
            <a:normAutofit/>
          </a:bodyPr>
          <a:lstStyle/>
          <a:p>
            <a:r>
              <a:rPr lang="en-US" sz="4400" dirty="0">
                <a:solidFill>
                  <a:schemeClr val="accent4">
                    <a:lumMod val="60000"/>
                    <a:lumOff val="40000"/>
                  </a:schemeClr>
                </a:solidFill>
              </a:rPr>
              <a:t>MVC </a:t>
            </a:r>
            <a:r>
              <a:rPr lang="en-US" sz="4400" dirty="0" err="1">
                <a:solidFill>
                  <a:schemeClr val="accent4">
                    <a:lumMod val="60000"/>
                    <a:lumOff val="40000"/>
                  </a:schemeClr>
                </a:solidFill>
              </a:rPr>
              <a:t>trong</a:t>
            </a:r>
            <a:r>
              <a:rPr lang="en-US" sz="4400" dirty="0">
                <a:solidFill>
                  <a:schemeClr val="accent4">
                    <a:lumMod val="60000"/>
                    <a:lumOff val="40000"/>
                  </a:schemeClr>
                </a:solidFill>
              </a:rPr>
              <a:t> Struts 2</a:t>
            </a:r>
            <a:endParaRPr lang="en-US" dirty="0">
              <a:solidFill>
                <a:schemeClr val="accent4">
                  <a:lumMod val="60000"/>
                  <a:lumOff val="40000"/>
                </a:schemeClr>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pic>
        <p:nvPicPr>
          <p:cNvPr id="7" name="Content Placeholder 6">
            <a:extLst>
              <a:ext uri="{FF2B5EF4-FFF2-40B4-BE49-F238E27FC236}">
                <a16:creationId xmlns:a16="http://schemas.microsoft.com/office/drawing/2014/main" id="{9B0B9FE4-EE95-01BA-1826-72A75D258C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4868" y="1207300"/>
            <a:ext cx="9153728" cy="5313810"/>
          </a:xfrm>
        </p:spPr>
      </p:pic>
    </p:spTree>
    <p:extLst>
      <p:ext uri="{BB962C8B-B14F-4D97-AF65-F5344CB8AC3E}">
        <p14:creationId xmlns:p14="http://schemas.microsoft.com/office/powerpoint/2010/main" val="66052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0" y="-1"/>
            <a:ext cx="12191999" cy="1207301"/>
          </a:xfrm>
        </p:spPr>
        <p:txBody>
          <a:bodyPr>
            <a:normAutofit/>
          </a:bodyPr>
          <a:lstStyle/>
          <a:p>
            <a:r>
              <a:rPr lang="en-US" sz="4400" dirty="0">
                <a:solidFill>
                  <a:schemeClr val="accent4">
                    <a:lumMod val="60000"/>
                    <a:lumOff val="40000"/>
                  </a:schemeClr>
                </a:solidFill>
              </a:rPr>
              <a:t>Chi </a:t>
            </a:r>
            <a:r>
              <a:rPr lang="en-US" sz="4400" dirty="0" err="1">
                <a:solidFill>
                  <a:schemeClr val="accent4">
                    <a:lumMod val="60000"/>
                    <a:lumOff val="40000"/>
                  </a:schemeClr>
                </a:solidFill>
              </a:rPr>
              <a:t>tiết</a:t>
            </a:r>
            <a:r>
              <a:rPr lang="en-US" sz="4400" dirty="0">
                <a:solidFill>
                  <a:schemeClr val="accent4">
                    <a:lumMod val="60000"/>
                    <a:lumOff val="40000"/>
                  </a:schemeClr>
                </a:solidFill>
              </a:rPr>
              <a:t> </a:t>
            </a:r>
            <a:r>
              <a:rPr lang="en-US" sz="4400" dirty="0" err="1">
                <a:solidFill>
                  <a:schemeClr val="accent4">
                    <a:lumMod val="60000"/>
                    <a:lumOff val="40000"/>
                  </a:schemeClr>
                </a:solidFill>
              </a:rPr>
              <a:t>về</a:t>
            </a:r>
            <a:r>
              <a:rPr lang="en-US" sz="4400" dirty="0">
                <a:solidFill>
                  <a:schemeClr val="accent4">
                    <a:lumMod val="60000"/>
                    <a:lumOff val="40000"/>
                  </a:schemeClr>
                </a:solidFill>
              </a:rPr>
              <a:t> MVC </a:t>
            </a:r>
            <a:r>
              <a:rPr lang="en-US" sz="4400" dirty="0" err="1">
                <a:solidFill>
                  <a:schemeClr val="accent4">
                    <a:lumMod val="60000"/>
                    <a:lumOff val="40000"/>
                  </a:schemeClr>
                </a:solidFill>
              </a:rPr>
              <a:t>trong</a:t>
            </a:r>
            <a:r>
              <a:rPr lang="en-US" sz="4400" dirty="0">
                <a:solidFill>
                  <a:schemeClr val="accent4">
                    <a:lumMod val="60000"/>
                    <a:lumOff val="40000"/>
                  </a:schemeClr>
                </a:solidFill>
              </a:rPr>
              <a:t> Struts 2</a:t>
            </a:r>
            <a:endParaRPr lang="en-US" dirty="0">
              <a:solidFill>
                <a:schemeClr val="accent4">
                  <a:lumMod val="60000"/>
                  <a:lumOff val="40000"/>
                </a:schemeClr>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pic>
        <p:nvPicPr>
          <p:cNvPr id="3" name="Content Placeholder 2">
            <a:extLst>
              <a:ext uri="{FF2B5EF4-FFF2-40B4-BE49-F238E27FC236}">
                <a16:creationId xmlns:a16="http://schemas.microsoft.com/office/drawing/2014/main" id="{96867DA7-A982-E484-B4BC-246C6275A5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7421" y="1207299"/>
            <a:ext cx="7634719" cy="5285575"/>
          </a:xfrm>
          <a:prstGeom prst="rect">
            <a:avLst/>
          </a:prstGeom>
        </p:spPr>
      </p:pic>
    </p:spTree>
    <p:extLst>
      <p:ext uri="{BB962C8B-B14F-4D97-AF65-F5344CB8AC3E}">
        <p14:creationId xmlns:p14="http://schemas.microsoft.com/office/powerpoint/2010/main" val="174003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lstStyle/>
          <a:p>
            <a:pPr lvl="1" algn="ctr"/>
            <a:r>
              <a:rPr lang="en-US" sz="5400" b="1" dirty="0" err="1">
                <a:latin typeface="Candara" panose="020E0502030303020204" pitchFamily="34" charset="0"/>
              </a:rPr>
              <a:t>Các</a:t>
            </a:r>
            <a:r>
              <a:rPr lang="en-US" sz="5400" b="1" dirty="0">
                <a:latin typeface="Candara" panose="020E0502030303020204" pitchFamily="34" charset="0"/>
              </a:rPr>
              <a:t> </a:t>
            </a:r>
            <a:r>
              <a:rPr lang="en-US" sz="5400" b="1" dirty="0" err="1">
                <a:latin typeface="Candara" panose="020E0502030303020204" pitchFamily="34" charset="0"/>
              </a:rPr>
              <a:t>thành</a:t>
            </a:r>
            <a:r>
              <a:rPr lang="en-US" sz="5400" b="1" dirty="0">
                <a:latin typeface="Candara" panose="020E0502030303020204" pitchFamily="34" charset="0"/>
              </a:rPr>
              <a:t> </a:t>
            </a:r>
            <a:r>
              <a:rPr lang="en-US" sz="5400" b="1" dirty="0" err="1">
                <a:latin typeface="Candara" panose="020E0502030303020204" pitchFamily="34" charset="0"/>
              </a:rPr>
              <a:t>phần</a:t>
            </a:r>
            <a:r>
              <a:rPr lang="en-US" sz="5400" b="1" dirty="0">
                <a:latin typeface="Candara" panose="020E0502030303020204" pitchFamily="34" charset="0"/>
              </a:rPr>
              <a:t> </a:t>
            </a:r>
            <a:r>
              <a:rPr lang="en-US" sz="5400" b="1" dirty="0" err="1">
                <a:latin typeface="Candara" panose="020E0502030303020204" pitchFamily="34" charset="0"/>
              </a:rPr>
              <a:t>của</a:t>
            </a:r>
            <a:r>
              <a:rPr lang="en-US" sz="5400" b="1" dirty="0">
                <a:latin typeface="Candara" panose="020E0502030303020204" pitchFamily="34" charset="0"/>
              </a:rPr>
              <a:t> Struts 2</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4283061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normAutofit/>
          </a:bodyPr>
          <a:lstStyle/>
          <a:p>
            <a:pPr marL="0" marR="0">
              <a:spcBef>
                <a:spcPts val="0"/>
              </a:spcBef>
            </a:pPr>
            <a:r>
              <a:rPr lang="en-US" b="1" i="0" dirty="0">
                <a:solidFill>
                  <a:srgbClr val="222222"/>
                </a:solidFill>
                <a:effectLst/>
              </a:rPr>
              <a:t>Filter Dispatcher</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32183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a:solidFill>
                  <a:schemeClr val="accent4">
                    <a:lumMod val="60000"/>
                    <a:lumOff val="40000"/>
                  </a:schemeClr>
                </a:solidFill>
              </a:rPr>
              <a:t>Filter Dispatcher</a:t>
            </a:r>
          </a:p>
        </p:txBody>
      </p:sp>
      <p:sp>
        <p:nvSpPr>
          <p:cNvPr id="397315" name="Rectangle 3"/>
          <p:cNvSpPr>
            <a:spLocks noGrp="1" noChangeArrowheads="1"/>
          </p:cNvSpPr>
          <p:nvPr>
            <p:ph idx="1"/>
          </p:nvPr>
        </p:nvSpPr>
        <p:spPr>
          <a:xfrm>
            <a:off x="0" y="1207300"/>
            <a:ext cx="12192000" cy="5285575"/>
          </a:xfrm>
        </p:spPr>
        <p:txBody>
          <a:bodyPr>
            <a:normAutofit/>
          </a:bodyPr>
          <a:lstStyle/>
          <a:p>
            <a:pPr marL="457200" lvl="1" indent="-346075">
              <a:lnSpc>
                <a:spcPct val="100000"/>
              </a:lnSpc>
            </a:pPr>
            <a:r>
              <a:rPr lang="en-US" dirty="0"/>
              <a:t>F</a:t>
            </a:r>
            <a:r>
              <a:rPr lang="vi-VN" dirty="0"/>
              <a:t>ilter Dispatcher là một thành phần chính của kiến trúc phần mềm để điều khiển quá trình xử lý request và response của một ứng dụng web.</a:t>
            </a:r>
            <a:endParaRPr lang="en-US" dirty="0"/>
          </a:p>
          <a:p>
            <a:pPr marL="457200" lvl="1" indent="-346075">
              <a:lnSpc>
                <a:spcPct val="100000"/>
              </a:lnSpc>
            </a:pPr>
            <a:r>
              <a:rPr lang="vi-VN" dirty="0"/>
              <a:t>Filter Dispatcher được sử dụng để điều khiển việc phân phối các request tới các action và thực hiện các bước tiền xử lý, bao gồm cả việc xác thực và phân quyền, trước khi gọi các action tương ứng để xử lý request.</a:t>
            </a:r>
            <a:endParaRPr lang="en-US" dirty="0"/>
          </a:p>
          <a:p>
            <a:pPr marL="457200" lvl="1" indent="-346075">
              <a:lnSpc>
                <a:spcPct val="100000"/>
              </a:lnSpc>
            </a:pPr>
            <a:r>
              <a:rPr lang="vi-VN" dirty="0"/>
              <a:t>Filter Dispatcher là một filter được cấu hình trong file web.xml của ứng dụng web và sử dụng Servlet Container để thực hiện các hoạt động phân phối request. </a:t>
            </a:r>
            <a:endParaRPr lang="en-US" dirty="0"/>
          </a:p>
          <a:p>
            <a:pPr marL="457200" lvl="1" indent="-346075">
              <a:lnSpc>
                <a:spcPct val="100000"/>
              </a:lnSpc>
            </a:pPr>
            <a:r>
              <a:rPr lang="vi-VN" dirty="0"/>
              <a:t>Nó cũng có thể được cấu hình để sử dụng các interceptor để thực hiện các bước tiền xử lý khác nhau cho các request trước khi chúng được gọi đến các action tương ứng.</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102052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a:solidFill>
                  <a:schemeClr val="accent4">
                    <a:lumMod val="60000"/>
                    <a:lumOff val="40000"/>
                  </a:schemeClr>
                </a:solidFill>
              </a:rPr>
              <a:t>Filter Dispatcher (</a:t>
            </a:r>
            <a:r>
              <a:rPr lang="en-US" dirty="0" err="1">
                <a:solidFill>
                  <a:schemeClr val="accent4">
                    <a:lumMod val="60000"/>
                    <a:lumOff val="40000"/>
                  </a:schemeClr>
                </a:solidFill>
              </a:rPr>
              <a:t>tt</a:t>
            </a:r>
            <a:r>
              <a:rPr lang="en-US" dirty="0">
                <a:solidFill>
                  <a:schemeClr val="accent4">
                    <a:lumMod val="60000"/>
                    <a:lumOff val="40000"/>
                  </a:schemeClr>
                </a:solidFill>
              </a:rPr>
              <a:t>)</a:t>
            </a:r>
          </a:p>
        </p:txBody>
      </p:sp>
      <p:sp>
        <p:nvSpPr>
          <p:cNvPr id="397315" name="Rectangle 3"/>
          <p:cNvSpPr>
            <a:spLocks noGrp="1" noChangeArrowheads="1"/>
          </p:cNvSpPr>
          <p:nvPr>
            <p:ph idx="1"/>
          </p:nvPr>
        </p:nvSpPr>
        <p:spPr>
          <a:xfrm>
            <a:off x="0" y="1207300"/>
            <a:ext cx="12192000" cy="5285575"/>
          </a:xfrm>
        </p:spPr>
        <p:txBody>
          <a:bodyPr>
            <a:normAutofit/>
          </a:bodyPr>
          <a:lstStyle/>
          <a:p>
            <a:pPr marL="233363" lvl="1" indent="-233363"/>
            <a:r>
              <a:rPr lang="vi-VN" sz="2400" dirty="0"/>
              <a:t>Để sử dụng Filter Dispatcher trong Struts 2, ta phải khai báo filter trong file cấu hình web.xml của ứng dụng. Với Struts 2, filter sẽ được đặt tên là "struts2". Các yêu cầu đến ứng dụng sẽ được điều hướng đến filter này để xử lý.</a:t>
            </a:r>
            <a:endParaRPr lang="en-US" sz="2400" dirty="0"/>
          </a:p>
          <a:p>
            <a:pPr marL="233363" lvl="1" indent="-233363"/>
            <a:r>
              <a:rPr lang="vi-VN" sz="2400" dirty="0"/>
              <a:t>Tệp tin này như một cánh cổng cho bất kỳ ứng dụng web nào. Tệp web.xml cần phải được tạo trong thư mục WebContent/WEB-INF.</a:t>
            </a:r>
            <a:endParaRPr lang="en-US" sz="2400" dirty="0"/>
          </a:p>
          <a:p>
            <a:pPr marL="0" lvl="1" indent="0">
              <a:buNone/>
            </a:pPr>
            <a:r>
              <a:rPr lang="en-US" sz="2200" b="1" dirty="0"/>
              <a:t>&lt;filter&gt;</a:t>
            </a:r>
          </a:p>
          <a:p>
            <a:pPr marL="0" lvl="1" indent="0">
              <a:buNone/>
            </a:pPr>
            <a:r>
              <a:rPr lang="en-US" sz="2200" b="1" dirty="0"/>
              <a:t>    	&lt;filter-name&gt;struts2&lt;/filter-name&gt;</a:t>
            </a:r>
          </a:p>
          <a:p>
            <a:pPr marL="0" lvl="1" indent="0">
              <a:buNone/>
            </a:pPr>
            <a:r>
              <a:rPr lang="en-US" sz="2200" b="1" dirty="0"/>
              <a:t>    	&lt;filter-class&gt;org.apache.struts2.dispatcher.filter.StrutsPrepareAndExecuteFilter&lt;/filter-class&gt;</a:t>
            </a:r>
          </a:p>
          <a:p>
            <a:pPr marL="0" lvl="1" indent="0">
              <a:buNone/>
            </a:pPr>
            <a:r>
              <a:rPr lang="en-US" sz="2200" b="1" dirty="0"/>
              <a:t>&lt;/filter&gt;</a:t>
            </a:r>
          </a:p>
          <a:p>
            <a:pPr marL="0" lvl="1" indent="0">
              <a:buNone/>
            </a:pPr>
            <a:r>
              <a:rPr lang="en-US" sz="2200" b="1" dirty="0"/>
              <a:t>&lt;filter-mapping&gt;</a:t>
            </a:r>
          </a:p>
          <a:p>
            <a:pPr marL="0" lvl="1" indent="0">
              <a:buNone/>
            </a:pPr>
            <a:r>
              <a:rPr lang="en-US" sz="2200" b="1" dirty="0"/>
              <a:t>    	&lt;filter-name&gt;struts2&lt;/filter-name&gt;</a:t>
            </a:r>
          </a:p>
          <a:p>
            <a:pPr marL="0" lvl="1" indent="0">
              <a:buNone/>
            </a:pPr>
            <a:r>
              <a:rPr lang="en-US" sz="2200" b="1" dirty="0"/>
              <a:t>   	 &lt;</a:t>
            </a:r>
            <a:r>
              <a:rPr lang="en-US" sz="2200" b="1" dirty="0" err="1"/>
              <a:t>url</a:t>
            </a:r>
            <a:r>
              <a:rPr lang="en-US" sz="2200" b="1" dirty="0"/>
              <a:t>-pattern&gt;/*&lt;/</a:t>
            </a:r>
            <a:r>
              <a:rPr lang="en-US" sz="2200" b="1" dirty="0" err="1"/>
              <a:t>url</a:t>
            </a:r>
            <a:r>
              <a:rPr lang="en-US" sz="2200" b="1" dirty="0"/>
              <a:t>-pattern&gt;</a:t>
            </a:r>
          </a:p>
          <a:p>
            <a:pPr marL="0" lvl="1" indent="0">
              <a:buNone/>
            </a:pPr>
            <a:r>
              <a:rPr lang="en-US" sz="2200" b="1" dirty="0"/>
              <a:t>&lt;/filter-mapping&gt;</a:t>
            </a: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07138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normAutofit/>
          </a:bodyPr>
          <a:lstStyle/>
          <a:p>
            <a:pPr marL="0" marR="0">
              <a:spcBef>
                <a:spcPts val="0"/>
              </a:spcBef>
            </a:pPr>
            <a:r>
              <a:rPr lang="en-US" b="1" i="0" dirty="0">
                <a:solidFill>
                  <a:srgbClr val="222222"/>
                </a:solidFill>
                <a:effectLst/>
              </a:rPr>
              <a:t>Interceptors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1212548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a:solidFill>
                  <a:schemeClr val="accent4">
                    <a:lumMod val="60000"/>
                    <a:lumOff val="40000"/>
                  </a:schemeClr>
                </a:solidFill>
              </a:rPr>
              <a:t>Interceptors</a:t>
            </a:r>
          </a:p>
        </p:txBody>
      </p:sp>
      <p:sp>
        <p:nvSpPr>
          <p:cNvPr id="397315" name="Rectangle 3"/>
          <p:cNvSpPr>
            <a:spLocks noGrp="1" noChangeArrowheads="1"/>
          </p:cNvSpPr>
          <p:nvPr>
            <p:ph idx="1"/>
          </p:nvPr>
        </p:nvSpPr>
        <p:spPr>
          <a:xfrm>
            <a:off x="0" y="1207300"/>
            <a:ext cx="12192000" cy="5285575"/>
          </a:xfrm>
        </p:spPr>
        <p:txBody>
          <a:bodyPr>
            <a:normAutofit/>
          </a:bodyPr>
          <a:lstStyle/>
          <a:p>
            <a:pPr marL="233363" lvl="1" indent="-233363"/>
            <a:r>
              <a:rPr lang="vi-VN" sz="2400" b="1" dirty="0"/>
              <a:t>Interceptor</a:t>
            </a:r>
            <a:r>
              <a:rPr lang="vi-VN" sz="2400" dirty="0"/>
              <a:t> là một đối tượng mà được triệu hồi tại thời điểm preprocess và postprocess của một request. </a:t>
            </a:r>
            <a:endParaRPr lang="en-US" sz="2400" dirty="0"/>
          </a:p>
          <a:p>
            <a:pPr marL="233363" lvl="1" indent="-233363"/>
            <a:r>
              <a:rPr lang="vi-VN" dirty="0"/>
              <a:t>Trong quá trình xây dựng ứng dụng, nếu thay đổi nâng cấp ứng dụng đòi hỏi phải thay đổi và chỉnh sửa source code, do vậy nếu áp dụng filter hay interceptor, chúng ta có thể bổ sung việc nâng cao chức năng cho ứng dụng mà không cần thay đổi code mà chỉ cần xen ngang hay đưa filter vào trước các thành phần thực thi </a:t>
            </a:r>
            <a:r>
              <a:rPr lang="en-US" dirty="0"/>
              <a:t>.</a:t>
            </a:r>
          </a:p>
          <a:p>
            <a:pPr marL="233363" lvl="1" indent="-233363"/>
            <a:r>
              <a:rPr lang="vi-VN" dirty="0"/>
              <a:t>Ở đây interceptor được kích hoạt trước khi action được kích hoạt và sau khi action xử lý hoàn tất thao tác nghĩa là nó giống như thành phần xử lý của filter và áp dụng đầy đủ các tính chất của filter như</a:t>
            </a:r>
            <a:r>
              <a:rPr lang="en-US" dirty="0"/>
              <a:t>:</a:t>
            </a:r>
            <a:endParaRPr lang="vi-VN" dirty="0"/>
          </a:p>
          <a:p>
            <a:pPr marL="690563" lvl="2" indent="-233363"/>
            <a:r>
              <a:rPr lang="vi-VN" sz="2200" dirty="0"/>
              <a:t>Hỗ trợ kiểm tra về bảo mật, validation cho người dùng</a:t>
            </a:r>
          </a:p>
          <a:p>
            <a:pPr marL="690563" lvl="2" indent="-233363"/>
            <a:r>
              <a:rPr lang="vi-VN" sz="2200" dirty="0"/>
              <a:t>Upload dữ liệu lên server</a:t>
            </a:r>
          </a:p>
          <a:p>
            <a:pPr marL="690563" lvl="2" indent="-233363"/>
            <a:r>
              <a:rPr lang="vi-VN" sz="2200" dirty="0"/>
              <a:t>Và một số tính năng khác</a:t>
            </a:r>
            <a:endParaRPr lang="en-US" sz="2200" dirty="0"/>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89032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err="1"/>
              <a:t>Giới</a:t>
            </a:r>
            <a:r>
              <a:rPr lang="en-US" sz="5400" b="1" dirty="0"/>
              <a:t> </a:t>
            </a:r>
            <a:r>
              <a:rPr lang="en-US" sz="5400" b="1" dirty="0" err="1"/>
              <a:t>thiệu</a:t>
            </a:r>
            <a:r>
              <a:rPr lang="en-US" sz="5400" b="1" dirty="0"/>
              <a:t> </a:t>
            </a:r>
            <a:r>
              <a:rPr lang="en-US" sz="5400" b="1" dirty="0" err="1"/>
              <a:t>về</a:t>
            </a:r>
            <a:r>
              <a:rPr lang="en-US" sz="5400" b="1" dirty="0"/>
              <a:t> Struts framework</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723919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a:solidFill>
                  <a:schemeClr val="accent4">
                    <a:lumMod val="60000"/>
                    <a:lumOff val="40000"/>
                  </a:schemeClr>
                </a:solidFill>
              </a:rPr>
              <a:t>Interceptors (</a:t>
            </a:r>
            <a:r>
              <a:rPr lang="en-US" dirty="0" err="1">
                <a:solidFill>
                  <a:schemeClr val="accent4">
                    <a:lumMod val="60000"/>
                    <a:lumOff val="40000"/>
                  </a:schemeClr>
                </a:solidFill>
              </a:rPr>
              <a:t>tt</a:t>
            </a:r>
            <a:r>
              <a:rPr lang="en-US" dirty="0">
                <a:solidFill>
                  <a:schemeClr val="accent4">
                    <a:lumMod val="60000"/>
                    <a:lumOff val="40000"/>
                  </a:schemeClr>
                </a:solidFill>
              </a:rPr>
              <a:t>)</a:t>
            </a:r>
          </a:p>
        </p:txBody>
      </p:sp>
      <p:sp>
        <p:nvSpPr>
          <p:cNvPr id="397315" name="Rectangle 3"/>
          <p:cNvSpPr>
            <a:spLocks noGrp="1" noChangeArrowheads="1"/>
          </p:cNvSpPr>
          <p:nvPr>
            <p:ph idx="1"/>
          </p:nvPr>
        </p:nvSpPr>
        <p:spPr>
          <a:xfrm>
            <a:off x="0" y="1207300"/>
            <a:ext cx="12192000" cy="5285575"/>
          </a:xfrm>
        </p:spPr>
        <p:txBody>
          <a:bodyPr>
            <a:normAutofit/>
          </a:bodyPr>
          <a:lstStyle/>
          <a:p>
            <a:pPr marL="233363" lvl="1" indent="-233363"/>
            <a:r>
              <a:rPr lang="vi-VN" sz="2400" dirty="0"/>
              <a:t>Các Interceptor mặc định</a:t>
            </a:r>
            <a:r>
              <a:rPr lang="en-US" sz="2400" dirty="0"/>
              <a:t> (</a:t>
            </a:r>
            <a:r>
              <a:rPr lang="en-US" dirty="0"/>
              <a:t>Framework Interceptors)</a:t>
            </a:r>
            <a:r>
              <a:rPr lang="vi-VN" sz="2400" dirty="0"/>
              <a:t> trong Struts 2</a:t>
            </a:r>
            <a:r>
              <a:rPr lang="en-US" sz="2400" dirty="0"/>
              <a:t>: </a:t>
            </a:r>
          </a:p>
          <a:p>
            <a:pPr marL="690563" lvl="2" indent="-233363"/>
            <a:r>
              <a:rPr lang="vi-VN" b="1" dirty="0"/>
              <a:t>alias</a:t>
            </a:r>
            <a:r>
              <a:rPr lang="vi-VN" dirty="0"/>
              <a:t>: Nó chuyển đổi các tham số tương tự mà có các tên khác nhau giữa các request.</a:t>
            </a:r>
            <a:endParaRPr lang="en-US" dirty="0"/>
          </a:p>
          <a:p>
            <a:pPr marL="690563" lvl="2" indent="-233363"/>
            <a:r>
              <a:rPr lang="en-US" b="1" dirty="0"/>
              <a:t>params</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tham</a:t>
            </a:r>
            <a:r>
              <a:rPr lang="en-US" dirty="0"/>
              <a:t> </a:t>
            </a:r>
            <a:r>
              <a:rPr lang="en-US" dirty="0" err="1"/>
              <a:t>số</a:t>
            </a:r>
            <a:r>
              <a:rPr lang="en-US" dirty="0"/>
              <a:t> request </a:t>
            </a:r>
            <a:r>
              <a:rPr lang="en-US" dirty="0" err="1"/>
              <a:t>trên</a:t>
            </a:r>
            <a:r>
              <a:rPr lang="en-US" dirty="0"/>
              <a:t> action.</a:t>
            </a:r>
          </a:p>
          <a:p>
            <a:pPr marL="690563" lvl="2" indent="-233363"/>
            <a:r>
              <a:rPr lang="en-US" b="1" dirty="0"/>
              <a:t>timer</a:t>
            </a:r>
            <a:r>
              <a:rPr lang="en-US" dirty="0"/>
              <a:t>: </a:t>
            </a:r>
            <a:r>
              <a:rPr lang="en-US" dirty="0" err="1"/>
              <a:t>Thời</a:t>
            </a:r>
            <a:r>
              <a:rPr lang="en-US" dirty="0"/>
              <a:t> </a:t>
            </a:r>
            <a:r>
              <a:rPr lang="en-US" dirty="0" err="1"/>
              <a:t>gian</a:t>
            </a:r>
            <a:r>
              <a:rPr lang="en-US" dirty="0"/>
              <a:t> </a:t>
            </a:r>
            <a:r>
              <a:rPr lang="en-US" dirty="0" err="1"/>
              <a:t>cần</a:t>
            </a:r>
            <a:r>
              <a:rPr lang="en-US" dirty="0"/>
              <a:t> </a:t>
            </a:r>
            <a:r>
              <a:rPr lang="en-US" dirty="0" err="1"/>
              <a:t>thiết</a:t>
            </a:r>
            <a:r>
              <a:rPr lang="en-US" dirty="0"/>
              <a:t> </a:t>
            </a:r>
            <a:r>
              <a:rPr lang="en-US" dirty="0" err="1"/>
              <a:t>để</a:t>
            </a:r>
            <a:r>
              <a:rPr lang="en-US" dirty="0"/>
              <a:t> </a:t>
            </a:r>
            <a:r>
              <a:rPr lang="en-US" dirty="0" err="1"/>
              <a:t>thực</a:t>
            </a:r>
            <a:r>
              <a:rPr lang="en-US" dirty="0"/>
              <a:t> </a:t>
            </a:r>
            <a:r>
              <a:rPr lang="en-US" dirty="0" err="1"/>
              <a:t>thi</a:t>
            </a:r>
            <a:r>
              <a:rPr lang="en-US" dirty="0"/>
              <a:t> </a:t>
            </a:r>
            <a:r>
              <a:rPr lang="en-US" dirty="0" err="1"/>
              <a:t>một</a:t>
            </a:r>
            <a:r>
              <a:rPr lang="en-US" dirty="0"/>
              <a:t> action.</a:t>
            </a:r>
          </a:p>
          <a:p>
            <a:pPr marL="690563" lvl="2" indent="-233363"/>
            <a:r>
              <a:rPr lang="vi-VN" b="1" dirty="0"/>
              <a:t>prepare</a:t>
            </a:r>
            <a:r>
              <a:rPr lang="vi-VN" dirty="0"/>
              <a:t>: Thực hiện công việc tiền xử lý, như thiết lập các kết nối tới Database, cho action triển khai Preparable interface.</a:t>
            </a:r>
            <a:endParaRPr lang="en-US" dirty="0"/>
          </a:p>
          <a:p>
            <a:pPr marL="690563" lvl="2" indent="-233363"/>
            <a:r>
              <a:rPr lang="en-US" b="1" dirty="0"/>
              <a:t>validation</a:t>
            </a:r>
            <a:r>
              <a:rPr lang="en-US" dirty="0"/>
              <a:t>: Cung </a:t>
            </a:r>
            <a:r>
              <a:rPr lang="en-US" dirty="0" err="1"/>
              <a:t>cấp</a:t>
            </a:r>
            <a:r>
              <a:rPr lang="en-US" dirty="0"/>
              <a:t> </a:t>
            </a:r>
            <a:r>
              <a:rPr lang="en-US" dirty="0" err="1"/>
              <a:t>sự</a:t>
            </a:r>
            <a:r>
              <a:rPr lang="en-US" dirty="0"/>
              <a:t> </a:t>
            </a:r>
            <a:r>
              <a:rPr lang="en-US" dirty="0" err="1"/>
              <a:t>hỗ</a:t>
            </a:r>
            <a:r>
              <a:rPr lang="en-US" dirty="0"/>
              <a:t> </a:t>
            </a:r>
            <a:r>
              <a:rPr lang="en-US" dirty="0" err="1"/>
              <a:t>trợ</a:t>
            </a:r>
            <a:r>
              <a:rPr lang="en-US" dirty="0"/>
              <a:t> </a:t>
            </a:r>
            <a:r>
              <a:rPr lang="en-US" dirty="0" err="1"/>
              <a:t>trình</a:t>
            </a:r>
            <a:r>
              <a:rPr lang="en-US" dirty="0"/>
              <a:t> validate </a:t>
            </a:r>
            <a:r>
              <a:rPr lang="en-US" dirty="0" err="1"/>
              <a:t>cho</a:t>
            </a:r>
            <a:r>
              <a:rPr lang="en-US" dirty="0"/>
              <a:t> input.</a:t>
            </a:r>
          </a:p>
          <a:p>
            <a:pPr marL="690563" lvl="2" indent="-233363"/>
            <a:r>
              <a:rPr lang="vi-VN" b="1" dirty="0"/>
              <a:t>logger</a:t>
            </a:r>
            <a:r>
              <a:rPr lang="vi-VN" dirty="0"/>
              <a:t>: Cho kết quả là action name của action đang được thực thi.</a:t>
            </a:r>
            <a:endParaRPr lang="en-US" dirty="0"/>
          </a:p>
          <a:p>
            <a:pPr marL="690563" lvl="2" indent="-233363"/>
            <a:r>
              <a:rPr lang="vi-VN" b="1" dirty="0"/>
              <a:t>exception</a:t>
            </a:r>
            <a:r>
              <a:rPr lang="vi-VN" dirty="0"/>
              <a:t>: Ánh xạ exception mà được ném từ một action tới một result.</a:t>
            </a:r>
            <a:endParaRPr lang="en-US" dirty="0"/>
          </a:p>
          <a:p>
            <a:pPr marL="690563" lvl="2" indent="-233363"/>
            <a:r>
              <a:rPr lang="en-US" b="1" dirty="0" err="1"/>
              <a:t>fileUpload</a:t>
            </a:r>
            <a:r>
              <a:rPr lang="en-US" dirty="0"/>
              <a:t>: Cung </a:t>
            </a:r>
            <a:r>
              <a:rPr lang="en-US" dirty="0" err="1"/>
              <a:t>cấp</a:t>
            </a:r>
            <a:r>
              <a:rPr lang="en-US" dirty="0"/>
              <a:t> </a:t>
            </a:r>
            <a:r>
              <a:rPr lang="en-US" dirty="0" err="1"/>
              <a:t>sự</a:t>
            </a:r>
            <a:r>
              <a:rPr lang="en-US" dirty="0"/>
              <a:t> </a:t>
            </a:r>
            <a:r>
              <a:rPr lang="en-US" dirty="0" err="1"/>
              <a:t>hỗ</a:t>
            </a:r>
            <a:r>
              <a:rPr lang="en-US" dirty="0"/>
              <a:t> </a:t>
            </a:r>
            <a:r>
              <a:rPr lang="en-US" dirty="0" err="1"/>
              <a:t>trợ</a:t>
            </a:r>
            <a:r>
              <a:rPr lang="en-US" dirty="0"/>
              <a:t> </a:t>
            </a:r>
            <a:r>
              <a:rPr lang="en-US" dirty="0" err="1"/>
              <a:t>tới</a:t>
            </a:r>
            <a:r>
              <a:rPr lang="en-US" dirty="0"/>
              <a:t> file upload </a:t>
            </a:r>
            <a:r>
              <a:rPr lang="en-US" dirty="0" err="1"/>
              <a:t>trong</a:t>
            </a:r>
            <a:r>
              <a:rPr lang="en-US" dirty="0"/>
              <a:t> struts 2.</a:t>
            </a:r>
          </a:p>
          <a:p>
            <a:pPr marL="690563" lvl="2" indent="-233363"/>
            <a:r>
              <a:rPr lang="en-US" dirty="0" err="1"/>
              <a:t>Ngoài</a:t>
            </a:r>
            <a:r>
              <a:rPr lang="en-US" dirty="0"/>
              <a:t> </a:t>
            </a:r>
            <a:r>
              <a:rPr lang="en-US" dirty="0" err="1"/>
              <a:t>ra</a:t>
            </a:r>
            <a:r>
              <a:rPr lang="en-US" dirty="0"/>
              <a:t> </a:t>
            </a:r>
            <a:r>
              <a:rPr lang="en-US" dirty="0" err="1"/>
              <a:t>còn</a:t>
            </a:r>
            <a:r>
              <a:rPr lang="en-US" dirty="0"/>
              <a:t> </a:t>
            </a:r>
            <a:r>
              <a:rPr lang="en-US" dirty="0" err="1"/>
              <a:t>khá</a:t>
            </a:r>
            <a:r>
              <a:rPr lang="en-US" dirty="0"/>
              <a:t> </a:t>
            </a:r>
            <a:r>
              <a:rPr lang="en-US" dirty="0" err="1"/>
              <a:t>nhiều</a:t>
            </a:r>
            <a:r>
              <a:rPr lang="en-US" dirty="0"/>
              <a:t> interceptors </a:t>
            </a:r>
            <a:r>
              <a:rPr lang="en-US" dirty="0" err="1"/>
              <a:t>khác</a:t>
            </a:r>
            <a:r>
              <a:rPr lang="en-US" dirty="0"/>
              <a:t> </a:t>
            </a:r>
            <a:r>
              <a:rPr lang="en-US" dirty="0" err="1"/>
              <a:t>như</a:t>
            </a:r>
            <a:r>
              <a:rPr lang="en-US" dirty="0"/>
              <a:t>: chain, checkbox, cookie, </a:t>
            </a:r>
            <a:r>
              <a:rPr lang="en-US" dirty="0" err="1"/>
              <a:t>conversionError</a:t>
            </a:r>
            <a:r>
              <a:rPr lang="en-US" dirty="0"/>
              <a:t>, ...</a:t>
            </a:r>
          </a:p>
          <a:p>
            <a:pPr marL="233363" lvl="1" indent="-233363"/>
            <a:r>
              <a:rPr lang="en-US" sz="2400" dirty="0" err="1"/>
              <a:t>Ngoài</a:t>
            </a:r>
            <a:r>
              <a:rPr lang="en-US" sz="2400" dirty="0"/>
              <a:t> </a:t>
            </a:r>
            <a:r>
              <a:rPr lang="en-US" sz="2400" dirty="0" err="1"/>
              <a:t>ra</a:t>
            </a:r>
            <a:r>
              <a:rPr lang="en-US" sz="2400" dirty="0"/>
              <a:t>, ta </a:t>
            </a:r>
            <a:r>
              <a:rPr lang="en-US" sz="2400" dirty="0" err="1"/>
              <a:t>hoàn</a:t>
            </a:r>
            <a:r>
              <a:rPr lang="en-US" sz="2400" dirty="0"/>
              <a:t> </a:t>
            </a:r>
            <a:r>
              <a:rPr lang="en-US" sz="2400" dirty="0" err="1"/>
              <a:t>toàn</a:t>
            </a:r>
            <a:r>
              <a:rPr lang="en-US" sz="2400" dirty="0"/>
              <a:t> </a:t>
            </a:r>
            <a:r>
              <a:rPr lang="en-US" sz="2400" dirty="0" err="1"/>
              <a:t>có</a:t>
            </a:r>
            <a:r>
              <a:rPr lang="en-US" sz="2400" dirty="0"/>
              <a:t> </a:t>
            </a:r>
            <a:r>
              <a:rPr lang="en-US" sz="2400" dirty="0" err="1"/>
              <a:t>thể</a:t>
            </a:r>
            <a:r>
              <a:rPr lang="en-US" sz="2400" dirty="0"/>
              <a:t> </a:t>
            </a:r>
            <a:r>
              <a:rPr lang="en-US" sz="2400" dirty="0" err="1"/>
              <a:t>tự</a:t>
            </a:r>
            <a:r>
              <a:rPr lang="en-US" sz="2400" dirty="0"/>
              <a:t> </a:t>
            </a:r>
            <a:r>
              <a:rPr lang="en-US" sz="2400" dirty="0" err="1"/>
              <a:t>định</a:t>
            </a:r>
            <a:r>
              <a:rPr lang="en-US" sz="2400" dirty="0"/>
              <a:t> </a:t>
            </a:r>
            <a:r>
              <a:rPr lang="en-US" sz="2400" dirty="0" err="1"/>
              <a:t>nghĩa</a:t>
            </a:r>
            <a:r>
              <a:rPr lang="en-US" sz="2400" dirty="0"/>
              <a:t> </a:t>
            </a:r>
            <a:r>
              <a:rPr lang="en-US" sz="2400" dirty="0" err="1"/>
              <a:t>một</a:t>
            </a:r>
            <a:r>
              <a:rPr lang="en-US" sz="2400" dirty="0"/>
              <a:t> Interceptor </a:t>
            </a:r>
            <a:r>
              <a:rPr lang="en-US" sz="2400" dirty="0" err="1"/>
              <a:t>cho</a:t>
            </a:r>
            <a:r>
              <a:rPr lang="en-US" sz="2400" dirty="0"/>
              <a:t> </a:t>
            </a:r>
            <a:r>
              <a:rPr lang="en-US" sz="2400" dirty="0" err="1"/>
              <a:t>riêng</a:t>
            </a:r>
            <a:r>
              <a:rPr lang="en-US" sz="2400" dirty="0"/>
              <a:t> </a:t>
            </a:r>
            <a:r>
              <a:rPr lang="en-US" sz="2400" dirty="0" err="1"/>
              <a:t>mình</a:t>
            </a:r>
            <a:r>
              <a:rPr lang="en-US" sz="2400" dirty="0"/>
              <a:t>, hay </a:t>
            </a:r>
            <a:r>
              <a:rPr lang="en-US" sz="2400" dirty="0" err="1"/>
              <a:t>còn</a:t>
            </a:r>
            <a:r>
              <a:rPr lang="en-US" sz="2400" dirty="0"/>
              <a:t> </a:t>
            </a:r>
            <a:r>
              <a:rPr lang="en-US" sz="2400" dirty="0" err="1"/>
              <a:t>gọi</a:t>
            </a:r>
            <a:r>
              <a:rPr lang="en-US" sz="2400" dirty="0"/>
              <a:t> </a:t>
            </a:r>
            <a:r>
              <a:rPr lang="en-US" sz="2400" dirty="0" err="1"/>
              <a:t>là</a:t>
            </a:r>
            <a:r>
              <a:rPr lang="en-US" sz="2400" dirty="0"/>
              <a:t> Custom Interceptors </a:t>
            </a:r>
            <a:r>
              <a:rPr lang="en-US" sz="2400" dirty="0" err="1"/>
              <a:t>hoặc</a:t>
            </a:r>
            <a:r>
              <a:rPr lang="en-US" sz="2400" dirty="0"/>
              <a:t> Your Own </a:t>
            </a:r>
            <a:r>
              <a:rPr lang="en-US" dirty="0"/>
              <a:t>Interceptors</a:t>
            </a:r>
            <a:r>
              <a:rPr lang="en-US" sz="2400" dirty="0"/>
              <a:t>.</a:t>
            </a:r>
          </a:p>
          <a:p>
            <a:pPr marL="233363" lvl="1" indent="-233363"/>
            <a:r>
              <a:rPr lang="en-US" dirty="0" err="1"/>
              <a:t>Nguồn</a:t>
            </a:r>
            <a:r>
              <a:rPr lang="en-US" dirty="0"/>
              <a:t> </a:t>
            </a:r>
            <a:r>
              <a:rPr lang="en-US" dirty="0" err="1"/>
              <a:t>tham</a:t>
            </a:r>
            <a:r>
              <a:rPr lang="en-US" dirty="0"/>
              <a:t> </a:t>
            </a:r>
            <a:r>
              <a:rPr lang="en-US" dirty="0" err="1"/>
              <a:t>khảo</a:t>
            </a:r>
            <a:r>
              <a:rPr lang="en-US" dirty="0"/>
              <a:t> </a:t>
            </a:r>
            <a:r>
              <a:rPr lang="en-US" dirty="0" err="1"/>
              <a:t>để</a:t>
            </a:r>
            <a:r>
              <a:rPr lang="en-US" dirty="0"/>
              <a:t> </a:t>
            </a:r>
            <a:r>
              <a:rPr lang="en-US" dirty="0" err="1"/>
              <a:t>biết</a:t>
            </a:r>
            <a:r>
              <a:rPr lang="en-US" dirty="0"/>
              <a:t> </a:t>
            </a:r>
            <a:r>
              <a:rPr lang="en-US" dirty="0" err="1"/>
              <a:t>nhiều</a:t>
            </a:r>
            <a:r>
              <a:rPr lang="en-US" dirty="0"/>
              <a:t> </a:t>
            </a:r>
            <a:r>
              <a:rPr lang="en-US" dirty="0" err="1"/>
              <a:t>hơn</a:t>
            </a:r>
            <a:r>
              <a:rPr lang="en-US" dirty="0"/>
              <a:t> </a:t>
            </a:r>
            <a:r>
              <a:rPr lang="en-US" dirty="0" err="1"/>
              <a:t>về</a:t>
            </a:r>
            <a:r>
              <a:rPr lang="en-US" dirty="0"/>
              <a:t> Interceptor:</a:t>
            </a:r>
          </a:p>
          <a:p>
            <a:pPr marL="0" lvl="1" indent="0">
              <a:buNone/>
            </a:pPr>
            <a:r>
              <a:rPr lang="en-US" sz="2000" dirty="0">
                <a:hlinkClick r:id="rId2"/>
              </a:rPr>
              <a:t>https://struts.apache.org/core-developers/interceptors#understanding-interceptors</a:t>
            </a:r>
            <a:endParaRPr lang="en-US" sz="2000" dirty="0"/>
          </a:p>
          <a:p>
            <a:pPr marL="690563" lvl="2" indent="-233363"/>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41893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731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731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73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a:solidFill>
                  <a:schemeClr val="accent4">
                    <a:lumMod val="60000"/>
                    <a:lumOff val="40000"/>
                  </a:schemeClr>
                </a:solidFill>
              </a:rPr>
              <a:t>Interceptors (</a:t>
            </a:r>
            <a:r>
              <a:rPr lang="en-US" dirty="0" err="1">
                <a:solidFill>
                  <a:schemeClr val="accent4">
                    <a:lumMod val="60000"/>
                    <a:lumOff val="40000"/>
                  </a:schemeClr>
                </a:solidFill>
              </a:rPr>
              <a:t>tt</a:t>
            </a:r>
            <a:r>
              <a:rPr lang="en-US" dirty="0">
                <a:solidFill>
                  <a:schemeClr val="accent4">
                    <a:lumMod val="60000"/>
                    <a:lumOff val="40000"/>
                  </a:schemeClr>
                </a:solidFill>
              </a:rPr>
              <a:t>)</a:t>
            </a:r>
          </a:p>
        </p:txBody>
      </p:sp>
      <p:sp>
        <p:nvSpPr>
          <p:cNvPr id="397315" name="Rectangle 3"/>
          <p:cNvSpPr>
            <a:spLocks noGrp="1" noChangeArrowheads="1"/>
          </p:cNvSpPr>
          <p:nvPr>
            <p:ph idx="1"/>
          </p:nvPr>
        </p:nvSpPr>
        <p:spPr>
          <a:xfrm>
            <a:off x="0" y="1207300"/>
            <a:ext cx="12192000" cy="5285575"/>
          </a:xfrm>
        </p:spPr>
        <p:txBody>
          <a:bodyPr>
            <a:normAutofit/>
          </a:bodyPr>
          <a:lstStyle/>
          <a:p>
            <a:pPr marL="233363" lvl="1" indent="-233363"/>
            <a:r>
              <a:rPr lang="en-US" sz="2400" dirty="0" err="1"/>
              <a:t>Cách</a:t>
            </a:r>
            <a:r>
              <a:rPr lang="en-US" sz="2400" dirty="0"/>
              <a:t> </a:t>
            </a:r>
            <a:r>
              <a:rPr lang="en-US" sz="2400" dirty="0" err="1"/>
              <a:t>khai</a:t>
            </a:r>
            <a:r>
              <a:rPr lang="en-US" sz="2400" dirty="0"/>
              <a:t> </a:t>
            </a:r>
            <a:r>
              <a:rPr lang="en-US" sz="2400" dirty="0" err="1"/>
              <a:t>báo</a:t>
            </a:r>
            <a:r>
              <a:rPr lang="en-US" sz="2400" dirty="0"/>
              <a:t> </a:t>
            </a:r>
            <a:r>
              <a:rPr lang="en-US" sz="2400" dirty="0" err="1"/>
              <a:t>một</a:t>
            </a:r>
            <a:r>
              <a:rPr lang="en-US" sz="2400" dirty="0"/>
              <a:t> Interceptor </a:t>
            </a:r>
            <a:r>
              <a:rPr lang="en-US" sz="2400" dirty="0" err="1"/>
              <a:t>cho</a:t>
            </a:r>
            <a:r>
              <a:rPr lang="en-US" sz="2400" dirty="0"/>
              <a:t> </a:t>
            </a:r>
            <a:r>
              <a:rPr lang="en-US" sz="2400" dirty="0" err="1"/>
              <a:t>một</a:t>
            </a:r>
            <a:r>
              <a:rPr lang="en-US" sz="2400" dirty="0"/>
              <a:t> Action:</a:t>
            </a:r>
          </a:p>
          <a:p>
            <a:pPr marL="0" lvl="1" indent="0">
              <a:buNone/>
            </a:pPr>
            <a:r>
              <a:rPr lang="en-US" sz="2400" b="1" dirty="0"/>
              <a:t>&lt;action name="register" class="</a:t>
            </a:r>
            <a:r>
              <a:rPr lang="en-US" sz="2400" b="1" dirty="0" err="1"/>
              <a:t>org.apache.struts.register.action.Register</a:t>
            </a:r>
            <a:r>
              <a:rPr lang="en-US" sz="2400" b="1" dirty="0"/>
              <a:t>" method="execute"&gt;</a:t>
            </a:r>
          </a:p>
          <a:p>
            <a:pPr marL="0" lvl="1" indent="0">
              <a:buNone/>
            </a:pPr>
            <a:r>
              <a:rPr lang="en-US" sz="2400" b="1" dirty="0"/>
              <a:t>    &lt;interceptor-ref name="timer" /&gt;</a:t>
            </a:r>
          </a:p>
          <a:p>
            <a:pPr marL="0" lvl="1" indent="0">
              <a:buNone/>
            </a:pPr>
            <a:r>
              <a:rPr lang="en-US" sz="2400" b="1" dirty="0"/>
              <a:t>    &lt;interceptor-ref name="logger" /&gt;</a:t>
            </a:r>
          </a:p>
          <a:p>
            <a:pPr marL="0" lvl="1" indent="0">
              <a:buNone/>
            </a:pPr>
            <a:r>
              <a:rPr lang="en-US" sz="2400" b="1" dirty="0"/>
              <a:t>    &lt;interceptor-ref name="</a:t>
            </a:r>
            <a:r>
              <a:rPr lang="en-US" sz="2400" b="1" dirty="0" err="1"/>
              <a:t>defaultStack</a:t>
            </a:r>
            <a:r>
              <a:rPr lang="en-US" sz="2400" b="1" dirty="0"/>
              <a:t>"&gt;</a:t>
            </a:r>
          </a:p>
          <a:p>
            <a:pPr marL="0" lvl="1" indent="0">
              <a:buNone/>
            </a:pPr>
            <a:r>
              <a:rPr lang="en-US" sz="2400" b="1" dirty="0"/>
              <a:t>        &lt;param name="</a:t>
            </a:r>
            <a:r>
              <a:rPr lang="en-US" sz="2400" b="1" dirty="0" err="1"/>
              <a:t>exception.logEnabled</a:t>
            </a:r>
            <a:r>
              <a:rPr lang="en-US" sz="2400" b="1" dirty="0"/>
              <a:t>"&gt;true&lt;/param&gt;</a:t>
            </a:r>
          </a:p>
          <a:p>
            <a:pPr marL="0" lvl="1" indent="0">
              <a:buNone/>
            </a:pPr>
            <a:r>
              <a:rPr lang="en-US" sz="2400" b="1" dirty="0"/>
              <a:t>        &lt;param name="</a:t>
            </a:r>
            <a:r>
              <a:rPr lang="en-US" sz="2400" b="1" dirty="0" err="1"/>
              <a:t>exception.logLevel</a:t>
            </a:r>
            <a:r>
              <a:rPr lang="en-US" sz="2400" b="1" dirty="0"/>
              <a:t>"&gt;ERROR&lt;/param&gt;</a:t>
            </a:r>
          </a:p>
          <a:p>
            <a:pPr marL="0" lvl="1" indent="0">
              <a:buNone/>
            </a:pPr>
            <a:r>
              <a:rPr lang="en-US" sz="2400" b="1" dirty="0"/>
              <a:t>    &lt;/interceptor-ref&gt;</a:t>
            </a:r>
          </a:p>
          <a:p>
            <a:pPr marL="0" lvl="1" indent="0">
              <a:buNone/>
            </a:pPr>
            <a:r>
              <a:rPr lang="en-US" sz="2400" b="1" dirty="0"/>
              <a:t>    &lt;result name="success"&gt;</a:t>
            </a:r>
            <a:r>
              <a:rPr lang="en-US" sz="2400" b="1" dirty="0" err="1"/>
              <a:t>thankyou.jsp</a:t>
            </a:r>
            <a:r>
              <a:rPr lang="en-US" sz="2400" b="1" dirty="0"/>
              <a:t>&lt;/result&gt;</a:t>
            </a:r>
          </a:p>
          <a:p>
            <a:pPr marL="0" lvl="1" indent="0">
              <a:buNone/>
            </a:pPr>
            <a:r>
              <a:rPr lang="en-US" sz="2400" b="1" dirty="0"/>
              <a:t>    &lt;result name="input"&gt;</a:t>
            </a:r>
            <a:r>
              <a:rPr lang="en-US" sz="2400" b="1" dirty="0" err="1"/>
              <a:t>register.jsp</a:t>
            </a:r>
            <a:r>
              <a:rPr lang="en-US" sz="2400" b="1" dirty="0"/>
              <a:t>&lt;/result&gt;</a:t>
            </a:r>
          </a:p>
          <a:p>
            <a:pPr marL="0" lvl="1" indent="0">
              <a:buNone/>
            </a:pPr>
            <a:r>
              <a:rPr lang="en-US" sz="2400" b="1" dirty="0"/>
              <a:t>&lt;/action&gt;</a:t>
            </a:r>
          </a:p>
          <a:p>
            <a:pPr marL="690563" lvl="2" indent="-233363"/>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387086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73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a:solidFill>
                  <a:schemeClr val="accent4">
                    <a:lumMod val="60000"/>
                    <a:lumOff val="40000"/>
                  </a:schemeClr>
                </a:solidFill>
              </a:rPr>
              <a:t>Interceptors (</a:t>
            </a:r>
            <a:r>
              <a:rPr lang="en-US" dirty="0" err="1">
                <a:solidFill>
                  <a:schemeClr val="accent4">
                    <a:lumMod val="60000"/>
                    <a:lumOff val="40000"/>
                  </a:schemeClr>
                </a:solidFill>
              </a:rPr>
              <a:t>tt</a:t>
            </a:r>
            <a:r>
              <a:rPr lang="en-US" dirty="0">
                <a:solidFill>
                  <a:schemeClr val="accent4">
                    <a:lumMod val="60000"/>
                    <a:lumOff val="40000"/>
                  </a:schemeClr>
                </a:solidFill>
              </a:rPr>
              <a:t>)</a:t>
            </a:r>
          </a:p>
        </p:txBody>
      </p:sp>
      <p:sp>
        <p:nvSpPr>
          <p:cNvPr id="397315" name="Rectangle 3"/>
          <p:cNvSpPr>
            <a:spLocks noGrp="1" noChangeArrowheads="1"/>
          </p:cNvSpPr>
          <p:nvPr>
            <p:ph idx="1"/>
          </p:nvPr>
        </p:nvSpPr>
        <p:spPr>
          <a:xfrm>
            <a:off x="0" y="1207300"/>
            <a:ext cx="12192000" cy="5650700"/>
          </a:xfrm>
        </p:spPr>
        <p:txBody>
          <a:bodyPr>
            <a:normAutofit lnSpcReduction="10000"/>
          </a:bodyPr>
          <a:lstStyle/>
          <a:p>
            <a:pPr marL="233363" lvl="1" indent="-233363"/>
            <a:r>
              <a:rPr lang="en-US" sz="2400" dirty="0" err="1"/>
              <a:t>Cách</a:t>
            </a:r>
            <a:r>
              <a:rPr lang="en-US" sz="2400" dirty="0"/>
              <a:t> </a:t>
            </a:r>
            <a:r>
              <a:rPr lang="en-US" sz="2400" dirty="0" err="1"/>
              <a:t>khai</a:t>
            </a:r>
            <a:r>
              <a:rPr lang="en-US" sz="2400" dirty="0"/>
              <a:t> </a:t>
            </a:r>
            <a:r>
              <a:rPr lang="en-US" sz="2400" dirty="0" err="1"/>
              <a:t>báo</a:t>
            </a:r>
            <a:r>
              <a:rPr lang="en-US" sz="2400" dirty="0"/>
              <a:t> </a:t>
            </a:r>
            <a:r>
              <a:rPr lang="en-US" sz="2400" dirty="0" err="1"/>
              <a:t>một</a:t>
            </a:r>
            <a:r>
              <a:rPr lang="en-US" sz="2400" dirty="0"/>
              <a:t> Interceptor </a:t>
            </a:r>
            <a:r>
              <a:rPr lang="en-US" sz="2400" dirty="0" err="1"/>
              <a:t>cho</a:t>
            </a:r>
            <a:r>
              <a:rPr lang="en-US" sz="2400" dirty="0"/>
              <a:t> </a:t>
            </a:r>
            <a:r>
              <a:rPr lang="en-US" sz="2400" dirty="0" err="1"/>
              <a:t>một</a:t>
            </a:r>
            <a:r>
              <a:rPr lang="en-US" sz="2400" dirty="0"/>
              <a:t> Package:</a:t>
            </a:r>
          </a:p>
          <a:p>
            <a:pPr marL="0" lvl="1" indent="0">
              <a:buNone/>
            </a:pPr>
            <a:r>
              <a:rPr lang="en-US" b="1" dirty="0"/>
              <a:t>&lt;package name="basicstruts2" extends="struts-default" &gt; </a:t>
            </a:r>
          </a:p>
          <a:p>
            <a:pPr marL="0" lvl="1" indent="0">
              <a:buNone/>
            </a:pPr>
            <a:r>
              <a:rPr lang="en-US" b="1" dirty="0"/>
              <a:t>    &lt;interceptors&gt; </a:t>
            </a:r>
          </a:p>
          <a:p>
            <a:pPr marL="0" lvl="1" indent="0">
              <a:buNone/>
            </a:pPr>
            <a:r>
              <a:rPr lang="en-US" b="1" dirty="0"/>
              <a:t>        &lt;interceptor-stack name="</a:t>
            </a:r>
            <a:r>
              <a:rPr lang="en-US" b="1" dirty="0" err="1"/>
              <a:t>appDefault</a:t>
            </a:r>
            <a:r>
              <a:rPr lang="en-US" b="1" dirty="0"/>
              <a:t>"&gt; </a:t>
            </a:r>
          </a:p>
          <a:p>
            <a:pPr marL="0" lvl="1" indent="0">
              <a:buNone/>
            </a:pPr>
            <a:r>
              <a:rPr lang="en-US" b="1" dirty="0"/>
              <a:t>            &lt;interceptor-ref name="timer" /&gt; </a:t>
            </a:r>
          </a:p>
          <a:p>
            <a:pPr marL="0" lvl="1" indent="0">
              <a:buNone/>
            </a:pPr>
            <a:r>
              <a:rPr lang="en-US" b="1" dirty="0"/>
              <a:t>            &lt;interceptor-ref name="logger" /&gt; </a:t>
            </a:r>
          </a:p>
          <a:p>
            <a:pPr marL="0" lvl="1" indent="0">
              <a:buNone/>
            </a:pPr>
            <a:r>
              <a:rPr lang="en-US" b="1" dirty="0"/>
              <a:t>            &lt;interceptor-ref name="</a:t>
            </a:r>
            <a:r>
              <a:rPr lang="en-US" b="1" dirty="0" err="1"/>
              <a:t>defaultStack</a:t>
            </a:r>
            <a:r>
              <a:rPr lang="en-US" b="1" dirty="0"/>
              <a:t>" /&gt; </a:t>
            </a:r>
          </a:p>
          <a:p>
            <a:pPr marL="0" lvl="1" indent="0">
              <a:buNone/>
            </a:pPr>
            <a:r>
              <a:rPr lang="en-US" b="1" dirty="0"/>
              <a:t>        &lt;/interceptor-stack&gt; </a:t>
            </a:r>
          </a:p>
          <a:p>
            <a:pPr marL="0" lvl="1" indent="0">
              <a:buNone/>
            </a:pPr>
            <a:r>
              <a:rPr lang="en-US" b="1" dirty="0"/>
              <a:t>    &lt;/interceptors&gt;          </a:t>
            </a:r>
          </a:p>
          <a:p>
            <a:pPr marL="0" lvl="1" indent="0">
              <a:buNone/>
            </a:pPr>
            <a:r>
              <a:rPr lang="en-US" b="1" dirty="0"/>
              <a:t>    &lt;default-interceptor-ref name="</a:t>
            </a:r>
            <a:r>
              <a:rPr lang="en-US" b="1" dirty="0" err="1"/>
              <a:t>appDefault</a:t>
            </a:r>
            <a:r>
              <a:rPr lang="en-US" b="1" dirty="0"/>
              <a:t>" /&gt; </a:t>
            </a:r>
          </a:p>
          <a:p>
            <a:pPr marL="0" lvl="1" indent="0">
              <a:buNone/>
            </a:pPr>
            <a:r>
              <a:rPr lang="en-US" b="1" dirty="0"/>
              <a:t>    &lt;!-- rest of package omitted --&gt; </a:t>
            </a:r>
          </a:p>
          <a:p>
            <a:pPr marL="0" lvl="1" indent="0">
              <a:buNone/>
            </a:pPr>
            <a:r>
              <a:rPr lang="en-US" b="1" dirty="0"/>
              <a:t>&lt;/package&gt;</a:t>
            </a:r>
          </a:p>
          <a:p>
            <a:pPr marL="233363" lvl="1" indent="-233363"/>
            <a:r>
              <a:rPr lang="en-US" dirty="0" err="1"/>
              <a:t>Nguồn</a:t>
            </a:r>
            <a:r>
              <a:rPr lang="en-US" dirty="0"/>
              <a:t> </a:t>
            </a:r>
            <a:r>
              <a:rPr lang="en-US" dirty="0" err="1"/>
              <a:t>tham</a:t>
            </a:r>
            <a:r>
              <a:rPr lang="en-US" dirty="0"/>
              <a:t> </a:t>
            </a:r>
            <a:r>
              <a:rPr lang="en-US" dirty="0" err="1"/>
              <a:t>khảo</a:t>
            </a:r>
            <a:r>
              <a:rPr lang="en-US" dirty="0"/>
              <a:t> </a:t>
            </a:r>
            <a:r>
              <a:rPr lang="en-US" dirty="0" err="1"/>
              <a:t>để</a:t>
            </a:r>
            <a:r>
              <a:rPr lang="en-US" dirty="0"/>
              <a:t> </a:t>
            </a:r>
            <a:r>
              <a:rPr lang="en-US" dirty="0" err="1"/>
              <a:t>biết</a:t>
            </a:r>
            <a:r>
              <a:rPr lang="en-US" dirty="0"/>
              <a:t> </a:t>
            </a:r>
            <a:r>
              <a:rPr lang="en-US" dirty="0" err="1"/>
              <a:t>nhiều</a:t>
            </a:r>
            <a:r>
              <a:rPr lang="en-US" dirty="0"/>
              <a:t> </a:t>
            </a:r>
            <a:r>
              <a:rPr lang="en-US" dirty="0" err="1"/>
              <a:t>hơn</a:t>
            </a:r>
            <a:r>
              <a:rPr lang="en-US" dirty="0"/>
              <a:t> </a:t>
            </a:r>
            <a:r>
              <a:rPr lang="en-US" dirty="0" err="1"/>
              <a:t>về</a:t>
            </a:r>
            <a:r>
              <a:rPr lang="en-US" dirty="0"/>
              <a:t> Interceptor:</a:t>
            </a:r>
          </a:p>
          <a:p>
            <a:pPr marL="0" lvl="1" indent="0">
              <a:buNone/>
            </a:pPr>
            <a:r>
              <a:rPr lang="en-US" dirty="0">
                <a:hlinkClick r:id="rId3"/>
              </a:rPr>
              <a:t>https://struts.apache.org/core-developers/interceptors#understanding-interceptors</a:t>
            </a:r>
            <a:endParaRPr lang="en-US" dirty="0"/>
          </a:p>
          <a:p>
            <a:pPr marL="0" lvl="1" indent="0">
              <a:buNone/>
            </a:pPr>
            <a:r>
              <a:rPr lang="en-US" dirty="0">
                <a:hlinkClick r:id="rId4"/>
              </a:rPr>
              <a:t>https://struts.apache.org/getting-started/introducing-interceptors</a:t>
            </a:r>
            <a:endParaRPr lang="en-US" dirty="0"/>
          </a:p>
          <a:p>
            <a:pPr marL="0" lvl="1"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2842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731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731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731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731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731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normAutofit/>
          </a:bodyPr>
          <a:lstStyle/>
          <a:p>
            <a:pPr marL="0" marR="0">
              <a:spcBef>
                <a:spcPts val="0"/>
              </a:spcBef>
            </a:pPr>
            <a:r>
              <a:rPr lang="en-US" b="1" i="0" dirty="0">
                <a:solidFill>
                  <a:srgbClr val="222222"/>
                </a:solidFill>
                <a:effectLst/>
              </a:rPr>
              <a:t>Action </a:t>
            </a:r>
            <a:r>
              <a:rPr lang="en-US" b="1" dirty="0">
                <a:solidFill>
                  <a:srgbClr val="222222"/>
                </a:solidFill>
              </a:rPr>
              <a:t>Interface</a:t>
            </a:r>
            <a:r>
              <a:rPr lang="en-US" b="1" i="0" dirty="0">
                <a:solidFill>
                  <a:srgbClr val="222222"/>
                </a:solidFill>
                <a:effectLst/>
              </a:rPr>
              <a:t> / </a:t>
            </a:r>
            <a:r>
              <a:rPr lang="en-US" b="1" i="0" dirty="0" err="1">
                <a:solidFill>
                  <a:srgbClr val="222222"/>
                </a:solidFill>
                <a:effectLst/>
              </a:rPr>
              <a:t>ActionSupport</a:t>
            </a:r>
            <a:r>
              <a:rPr lang="en-US" b="1" i="0" dirty="0">
                <a:solidFill>
                  <a:srgbClr val="222222"/>
                </a:solidFill>
                <a:effectLst/>
              </a:rPr>
              <a:t> / Action Class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2596291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b="1" i="0" dirty="0">
                <a:solidFill>
                  <a:schemeClr val="accent4">
                    <a:lumMod val="60000"/>
                    <a:lumOff val="40000"/>
                  </a:schemeClr>
                </a:solidFill>
                <a:effectLst/>
              </a:rPr>
              <a:t>Action Interface</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0" y="1207300"/>
            <a:ext cx="12192000" cy="5650700"/>
          </a:xfrm>
        </p:spPr>
        <p:txBody>
          <a:bodyPr>
            <a:normAutofit fontScale="92500" lnSpcReduction="10000"/>
          </a:bodyPr>
          <a:lstStyle/>
          <a:p>
            <a:pPr marL="233363" lvl="1" indent="-233363"/>
            <a:r>
              <a:rPr lang="en-US" sz="2600" dirty="0"/>
              <a:t>Action </a:t>
            </a:r>
            <a:r>
              <a:rPr lang="en-US" sz="2600" dirty="0" err="1"/>
              <a:t>là</a:t>
            </a:r>
            <a:r>
              <a:rPr lang="en-US" sz="2600" dirty="0"/>
              <a:t>  </a:t>
            </a:r>
            <a:r>
              <a:rPr lang="en-US" sz="2600" dirty="0" err="1"/>
              <a:t>một</a:t>
            </a:r>
            <a:r>
              <a:rPr lang="en-US" sz="2600" dirty="0"/>
              <a:t> interface </a:t>
            </a:r>
            <a:r>
              <a:rPr lang="en-US" sz="2600" dirty="0" err="1"/>
              <a:t>thuộc</a:t>
            </a:r>
            <a:r>
              <a:rPr lang="en-US" sz="2600" dirty="0"/>
              <a:t> package </a:t>
            </a:r>
            <a:r>
              <a:rPr lang="en-US" sz="2600" b="1" dirty="0"/>
              <a:t>com.opensymphony.xwork2</a:t>
            </a:r>
            <a:r>
              <a:rPr lang="en-US" sz="2600" dirty="0"/>
              <a:t>, </a:t>
            </a:r>
            <a:r>
              <a:rPr lang="en-US" sz="2600" dirty="0" err="1"/>
              <a:t>trong</a:t>
            </a:r>
            <a:r>
              <a:rPr lang="en-US" sz="2600" dirty="0"/>
              <a:t> </a:t>
            </a:r>
            <a:r>
              <a:rPr lang="en-US" sz="2600" dirty="0" err="1"/>
              <a:t>đó</a:t>
            </a:r>
            <a:r>
              <a:rPr lang="en-US" sz="2600" dirty="0"/>
              <a:t> </a:t>
            </a:r>
            <a:r>
              <a:rPr lang="en-US" sz="2600" dirty="0" err="1"/>
              <a:t>nó</a:t>
            </a:r>
            <a:r>
              <a:rPr lang="en-US" sz="2600" dirty="0"/>
              <a:t> </a:t>
            </a:r>
            <a:r>
              <a:rPr lang="en-US" sz="2600" dirty="0" err="1"/>
              <a:t>định</a:t>
            </a:r>
            <a:r>
              <a:rPr lang="en-US" sz="2600" dirty="0"/>
              <a:t> </a:t>
            </a:r>
            <a:r>
              <a:rPr lang="en-US" sz="2600" dirty="0" err="1"/>
              <a:t>nghĩa</a:t>
            </a:r>
            <a:r>
              <a:rPr lang="en-US" sz="2600" dirty="0"/>
              <a:t> 5 </a:t>
            </a:r>
            <a:r>
              <a:rPr lang="en-US" sz="2600" dirty="0" err="1"/>
              <a:t>hằng</a:t>
            </a:r>
            <a:r>
              <a:rPr lang="en-US" sz="2600" dirty="0"/>
              <a:t> </a:t>
            </a:r>
            <a:r>
              <a:rPr lang="en-US" sz="2600" dirty="0" err="1"/>
              <a:t>và</a:t>
            </a:r>
            <a:r>
              <a:rPr lang="en-US" sz="2600" dirty="0"/>
              <a:t> </a:t>
            </a:r>
            <a:r>
              <a:rPr lang="en-US" sz="2600" dirty="0" err="1"/>
              <a:t>một</a:t>
            </a:r>
            <a:r>
              <a:rPr lang="en-US" sz="2600" dirty="0"/>
              <a:t> </a:t>
            </a:r>
            <a:r>
              <a:rPr lang="en-US" sz="2600" dirty="0" err="1"/>
              <a:t>phương</a:t>
            </a:r>
            <a:r>
              <a:rPr lang="en-US" sz="2600" dirty="0"/>
              <a:t> </a:t>
            </a:r>
            <a:r>
              <a:rPr lang="en-US" sz="2600" dirty="0" err="1"/>
              <a:t>thức</a:t>
            </a:r>
            <a:r>
              <a:rPr lang="en-US" sz="2600" dirty="0"/>
              <a:t> </a:t>
            </a:r>
            <a:r>
              <a:rPr lang="en-US" sz="2600" dirty="0" err="1"/>
              <a:t>excute</a:t>
            </a:r>
            <a:r>
              <a:rPr lang="en-US" sz="2600" dirty="0"/>
              <a:t>()</a:t>
            </a:r>
          </a:p>
          <a:p>
            <a:pPr marL="0" lvl="1" indent="0">
              <a:buNone/>
            </a:pPr>
            <a:r>
              <a:rPr lang="en-US" sz="2200" b="1" dirty="0"/>
              <a:t>public interface Action {</a:t>
            </a:r>
          </a:p>
          <a:p>
            <a:pPr marL="0" lvl="1" indent="0">
              <a:buNone/>
            </a:pPr>
            <a:r>
              <a:rPr lang="en-US" sz="2200" b="1" dirty="0"/>
              <a:t>        public static final String SUCCESS = "success";</a:t>
            </a:r>
          </a:p>
          <a:p>
            <a:pPr marL="0" lvl="1" indent="0">
              <a:buNone/>
            </a:pPr>
            <a:r>
              <a:rPr lang="en-US" sz="2200" b="1" dirty="0"/>
              <a:t>        public static final String NONE = "none";</a:t>
            </a:r>
          </a:p>
          <a:p>
            <a:pPr marL="0" lvl="1" indent="0">
              <a:buNone/>
            </a:pPr>
            <a:r>
              <a:rPr lang="en-US" sz="2200" b="1" dirty="0"/>
              <a:t>        public static final String ERROR = "error";</a:t>
            </a:r>
          </a:p>
          <a:p>
            <a:pPr marL="0" lvl="1" indent="0">
              <a:buNone/>
            </a:pPr>
            <a:r>
              <a:rPr lang="en-US" sz="2200" b="1" dirty="0"/>
              <a:t>        public static final String INPUT = "input";</a:t>
            </a:r>
          </a:p>
          <a:p>
            <a:pPr marL="0" lvl="1" indent="0">
              <a:buNone/>
            </a:pPr>
            <a:r>
              <a:rPr lang="en-US" sz="2200" b="1" dirty="0"/>
              <a:t>        public static final String LOGIN = "login";</a:t>
            </a:r>
          </a:p>
          <a:p>
            <a:pPr marL="0" lvl="1" indent="0">
              <a:buNone/>
            </a:pPr>
            <a:r>
              <a:rPr lang="en-US" sz="2200" b="1" dirty="0"/>
              <a:t>        public String execute() throws Exception;</a:t>
            </a:r>
          </a:p>
          <a:p>
            <a:pPr marL="0" lvl="1" indent="0">
              <a:buNone/>
            </a:pPr>
            <a:r>
              <a:rPr lang="en-US" sz="2200" b="1" dirty="0"/>
              <a:t>}</a:t>
            </a:r>
          </a:p>
          <a:p>
            <a:pPr marL="233363" lvl="1" indent="-233363"/>
            <a:r>
              <a:rPr lang="en-US" sz="2600" dirty="0"/>
              <a:t>Trong </a:t>
            </a:r>
            <a:r>
              <a:rPr lang="en-US" sz="2600" dirty="0" err="1"/>
              <a:t>đó</a:t>
            </a:r>
            <a:r>
              <a:rPr lang="en-US" sz="2600" dirty="0"/>
              <a:t>:</a:t>
            </a:r>
          </a:p>
          <a:p>
            <a:pPr marL="690563" lvl="2" indent="-233363"/>
            <a:r>
              <a:rPr lang="vi-VN" sz="2200" b="1" dirty="0"/>
              <a:t>SUCCESS</a:t>
            </a:r>
            <a:r>
              <a:rPr lang="vi-VN" sz="2200" dirty="0"/>
              <a:t> chỉ rằng sự thực thi action là thành công và một success result nên được hiển thị người dùng.</a:t>
            </a:r>
          </a:p>
          <a:p>
            <a:pPr marL="690563" lvl="2" indent="-233363"/>
            <a:r>
              <a:rPr lang="vi-VN" sz="2200" b="1" dirty="0"/>
              <a:t>Error</a:t>
            </a:r>
            <a:r>
              <a:rPr lang="vi-VN" sz="2200" dirty="0"/>
              <a:t> chỉ rằng sự thực thi action là thất bại và một error result nên được hiển thị tới người dùng.</a:t>
            </a:r>
          </a:p>
          <a:p>
            <a:pPr marL="690563" lvl="2" indent="-233363"/>
            <a:r>
              <a:rPr lang="vi-VN" sz="2200" b="1" dirty="0"/>
              <a:t>LOGIN</a:t>
            </a:r>
            <a:r>
              <a:rPr lang="vi-VN" sz="2200" dirty="0"/>
              <a:t> chỉ rằng người dùng đã đăng nhập và một login result nên được hiển thị tới người dùng.</a:t>
            </a:r>
          </a:p>
          <a:p>
            <a:pPr marL="690563" lvl="2" indent="-233363"/>
            <a:r>
              <a:rPr lang="vi-VN" sz="2200" b="1" dirty="0"/>
              <a:t>INPUT</a:t>
            </a:r>
            <a:r>
              <a:rPr lang="vi-VN" sz="2200" dirty="0"/>
              <a:t> chỉ rằng trình validation là thất bại và một input result nên được hiển thị tới người dùng.</a:t>
            </a:r>
          </a:p>
          <a:p>
            <a:pPr marL="690563" lvl="2" indent="-233363"/>
            <a:r>
              <a:rPr lang="vi-VN" sz="2200" b="1" dirty="0"/>
              <a:t>NONE</a:t>
            </a:r>
            <a:r>
              <a:rPr lang="vi-VN" sz="2200" dirty="0"/>
              <a:t> chỉ rằng sự thực thi action là thành công nhưng không có result nên được hiển thị tới người dùng.</a:t>
            </a:r>
            <a:endParaRPr lang="en-US" sz="2200" dirty="0"/>
          </a:p>
          <a:p>
            <a:pPr marL="690563" lvl="2" indent="-233363"/>
            <a:r>
              <a:rPr lang="en-US" sz="2200" b="1" dirty="0"/>
              <a:t> execute()</a:t>
            </a:r>
            <a:r>
              <a:rPr lang="en-US" sz="2200" dirty="0"/>
              <a:t>: </a:t>
            </a:r>
            <a:r>
              <a:rPr lang="en-US" sz="2200" dirty="0" err="1"/>
              <a:t>nơi</a:t>
            </a:r>
            <a:r>
              <a:rPr lang="en-US" sz="2200" dirty="0"/>
              <a:t> </a:t>
            </a:r>
            <a:r>
              <a:rPr lang="en-US" sz="2200" dirty="0" err="1"/>
              <a:t>mà</a:t>
            </a:r>
            <a:r>
              <a:rPr lang="en-US" sz="2200" dirty="0"/>
              <a:t> logic </a:t>
            </a:r>
            <a:r>
              <a:rPr lang="en-US" sz="2200" dirty="0" err="1"/>
              <a:t>của</a:t>
            </a:r>
            <a:r>
              <a:rPr lang="en-US" sz="2200" dirty="0"/>
              <a:t> </a:t>
            </a:r>
            <a:r>
              <a:rPr lang="en-US" sz="2200" dirty="0" err="1"/>
              <a:t>một</a:t>
            </a:r>
            <a:r>
              <a:rPr lang="en-US" sz="2200" dirty="0"/>
              <a:t> action </a:t>
            </a:r>
            <a:r>
              <a:rPr lang="en-US" sz="2200" dirty="0" err="1"/>
              <a:t>được</a:t>
            </a:r>
            <a:r>
              <a:rPr lang="en-US" sz="2200" dirty="0"/>
              <a:t> </a:t>
            </a:r>
            <a:r>
              <a:rPr lang="en-US" sz="2200" dirty="0" err="1"/>
              <a:t>thực</a:t>
            </a:r>
            <a:r>
              <a:rPr lang="en-US" sz="2200" dirty="0"/>
              <a:t> </a:t>
            </a:r>
            <a:r>
              <a:rPr lang="en-US" sz="2200" dirty="0" err="1"/>
              <a:t>thi</a:t>
            </a:r>
            <a:r>
              <a:rPr lang="en-US" sz="2200" dirty="0"/>
              <a:t>.</a:t>
            </a:r>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22069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731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731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731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731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731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73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b="1" i="0" dirty="0" err="1">
                <a:solidFill>
                  <a:schemeClr val="accent4">
                    <a:lumMod val="60000"/>
                    <a:lumOff val="40000"/>
                  </a:schemeClr>
                </a:solidFill>
                <a:effectLst/>
              </a:rPr>
              <a:t>ActionSupport</a:t>
            </a:r>
            <a:r>
              <a:rPr lang="en-US" b="1" i="0" dirty="0">
                <a:solidFill>
                  <a:schemeClr val="accent4">
                    <a:lumMod val="60000"/>
                    <a:lumOff val="40000"/>
                  </a:schemeClr>
                </a:solidFill>
                <a:effectLst/>
              </a:rPr>
              <a:t> Class</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0" y="1207300"/>
            <a:ext cx="12192000" cy="5650700"/>
          </a:xfrm>
        </p:spPr>
        <p:txBody>
          <a:bodyPr>
            <a:normAutofit fontScale="92500" lnSpcReduction="10000"/>
          </a:bodyPr>
          <a:lstStyle/>
          <a:p>
            <a:pPr marL="233363" lvl="1" indent="-233363">
              <a:lnSpc>
                <a:spcPct val="120000"/>
              </a:lnSpc>
            </a:pPr>
            <a:r>
              <a:rPr lang="vi-VN" sz="2600" dirty="0"/>
              <a:t>Trong Struts 2 framework, </a:t>
            </a:r>
            <a:r>
              <a:rPr lang="en-US" sz="2600" dirty="0"/>
              <a:t> </a:t>
            </a:r>
            <a:r>
              <a:rPr lang="vi-VN" sz="2600" dirty="0"/>
              <a:t>ActionSupport là một lớp cơ sở được cung cấp để hỗ trợ việc xây dựng các action trong ứng dụng web.</a:t>
            </a:r>
            <a:endParaRPr lang="en-US" sz="2600" dirty="0"/>
          </a:p>
          <a:p>
            <a:pPr marL="233363" lvl="1" indent="-233363">
              <a:lnSpc>
                <a:spcPct val="120000"/>
              </a:lnSpc>
            </a:pPr>
            <a:r>
              <a:rPr lang="en-US" sz="2600" dirty="0" err="1"/>
              <a:t>ActionSupport</a:t>
            </a:r>
            <a:r>
              <a:rPr lang="en-US" sz="2600" dirty="0"/>
              <a:t> </a:t>
            </a:r>
            <a:r>
              <a:rPr lang="vi-VN" sz="2600" dirty="0"/>
              <a:t>là một lớp tiện lợi mà triển khai nhiều Interface như Action, Validateable, ValidationAware, TextProvider, LocaleProvider và Serializable.</a:t>
            </a:r>
            <a:endParaRPr lang="en-US" sz="2600" dirty="0"/>
          </a:p>
          <a:p>
            <a:pPr marL="233363" lvl="1" indent="-233363">
              <a:lnSpc>
                <a:spcPct val="120000"/>
              </a:lnSpc>
            </a:pPr>
            <a:r>
              <a:rPr lang="vi-VN" sz="2600" dirty="0"/>
              <a:t> Vì thế, hầu như nó được sử dụng thay cho Action.</a:t>
            </a:r>
            <a:endParaRPr lang="en-US" sz="2600" dirty="0"/>
          </a:p>
          <a:p>
            <a:pPr marL="233363" lvl="1" indent="-233363">
              <a:lnSpc>
                <a:spcPct val="120000"/>
              </a:lnSpc>
            </a:pPr>
            <a:r>
              <a:rPr lang="en-US" sz="2600" dirty="0" err="1"/>
              <a:t>Một</a:t>
            </a:r>
            <a:r>
              <a:rPr lang="en-US" sz="2600" dirty="0"/>
              <a:t> </a:t>
            </a:r>
            <a:r>
              <a:rPr lang="en-US" sz="2600" dirty="0" err="1"/>
              <a:t>số</a:t>
            </a:r>
            <a:r>
              <a:rPr lang="en-US" sz="2600" dirty="0"/>
              <a:t> </a:t>
            </a:r>
            <a:r>
              <a:rPr lang="en-US" sz="2600" dirty="0" err="1"/>
              <a:t>phương</a:t>
            </a:r>
            <a:r>
              <a:rPr lang="en-US" sz="2600" dirty="0"/>
              <a:t> </a:t>
            </a:r>
            <a:r>
              <a:rPr lang="en-US" sz="2600" dirty="0" err="1"/>
              <a:t>thức</a:t>
            </a:r>
            <a:r>
              <a:rPr lang="en-US" sz="2600" dirty="0"/>
              <a:t> </a:t>
            </a:r>
            <a:r>
              <a:rPr lang="en-US" sz="2600" dirty="0" err="1"/>
              <a:t>được</a:t>
            </a:r>
            <a:r>
              <a:rPr lang="en-US" sz="2600" dirty="0"/>
              <a:t> </a:t>
            </a:r>
            <a:r>
              <a:rPr lang="en-US" sz="2600" dirty="0" err="1"/>
              <a:t>dùng</a:t>
            </a:r>
            <a:r>
              <a:rPr lang="en-US" sz="2600" dirty="0"/>
              <a:t> </a:t>
            </a:r>
            <a:r>
              <a:rPr lang="en-US" sz="2600" dirty="0" err="1"/>
              <a:t>phổ</a:t>
            </a:r>
            <a:r>
              <a:rPr lang="en-US" sz="2600" dirty="0"/>
              <a:t> </a:t>
            </a:r>
            <a:r>
              <a:rPr lang="en-US" sz="2600" dirty="0" err="1"/>
              <a:t>biến</a:t>
            </a:r>
            <a:r>
              <a:rPr lang="en-US" sz="2600" dirty="0"/>
              <a:t> </a:t>
            </a:r>
            <a:r>
              <a:rPr lang="en-US" sz="2600" dirty="0" err="1"/>
              <a:t>như</a:t>
            </a:r>
            <a:r>
              <a:rPr lang="en-US" sz="2600" dirty="0"/>
              <a:t>: </a:t>
            </a:r>
          </a:p>
          <a:p>
            <a:pPr marL="690563" lvl="2" indent="-233363">
              <a:lnSpc>
                <a:spcPct val="120000"/>
              </a:lnSpc>
            </a:pPr>
            <a:r>
              <a:rPr lang="en-US" sz="2400" b="1" dirty="0" err="1"/>
              <a:t>addActionError</a:t>
            </a:r>
            <a:r>
              <a:rPr lang="en-US" sz="2400" b="1" dirty="0"/>
              <a:t>(String) </a:t>
            </a:r>
            <a:r>
              <a:rPr lang="en-US" sz="2400" dirty="0" err="1"/>
              <a:t>và</a:t>
            </a:r>
            <a:r>
              <a:rPr lang="en-US" sz="2400" dirty="0"/>
              <a:t> </a:t>
            </a:r>
            <a:r>
              <a:rPr lang="en-US" sz="2400" b="1" dirty="0" err="1"/>
              <a:t>addActionMessage</a:t>
            </a:r>
            <a:r>
              <a:rPr lang="en-US" sz="2400" b="1" dirty="0"/>
              <a:t>(String) </a:t>
            </a:r>
            <a:r>
              <a:rPr lang="en-US" sz="2400" dirty="0" err="1"/>
              <a:t>để</a:t>
            </a:r>
            <a:r>
              <a:rPr lang="en-US" sz="2400" dirty="0"/>
              <a:t> </a:t>
            </a:r>
            <a:r>
              <a:rPr lang="en-US" sz="2400" dirty="0" err="1"/>
              <a:t>thêm</a:t>
            </a:r>
            <a:r>
              <a:rPr lang="en-US" sz="2400" dirty="0"/>
              <a:t> </a:t>
            </a:r>
            <a:r>
              <a:rPr lang="en-US" sz="2400" dirty="0" err="1"/>
              <a:t>thông</a:t>
            </a:r>
            <a:r>
              <a:rPr lang="en-US" sz="2400" dirty="0"/>
              <a:t> </a:t>
            </a:r>
            <a:r>
              <a:rPr lang="en-US" sz="2400" dirty="0" err="1"/>
              <a:t>báo</a:t>
            </a:r>
            <a:r>
              <a:rPr lang="en-US" sz="2400" dirty="0"/>
              <a:t> </a:t>
            </a:r>
            <a:r>
              <a:rPr lang="en-US" sz="2400" dirty="0" err="1"/>
              <a:t>lỗi</a:t>
            </a:r>
            <a:r>
              <a:rPr lang="en-US" sz="2400" dirty="0"/>
              <a:t> </a:t>
            </a:r>
            <a:r>
              <a:rPr lang="en-US" sz="2400" dirty="0" err="1"/>
              <a:t>và</a:t>
            </a:r>
            <a:r>
              <a:rPr lang="en-US" sz="2400" dirty="0"/>
              <a:t> </a:t>
            </a:r>
            <a:r>
              <a:rPr lang="en-US" sz="2400" dirty="0" err="1"/>
              <a:t>thông</a:t>
            </a:r>
            <a:r>
              <a:rPr lang="en-US" sz="2400" dirty="0"/>
              <a:t> </a:t>
            </a:r>
            <a:r>
              <a:rPr lang="en-US" sz="2400" dirty="0" err="1"/>
              <a:t>báo</a:t>
            </a:r>
            <a:r>
              <a:rPr lang="en-US" sz="2400" dirty="0"/>
              <a:t> </a:t>
            </a:r>
            <a:r>
              <a:rPr lang="en-US" sz="2400" dirty="0" err="1"/>
              <a:t>thành</a:t>
            </a:r>
            <a:r>
              <a:rPr lang="en-US" sz="2400" dirty="0"/>
              <a:t> </a:t>
            </a:r>
            <a:r>
              <a:rPr lang="en-US" sz="2400" dirty="0" err="1"/>
              <a:t>công</a:t>
            </a:r>
            <a:r>
              <a:rPr lang="en-US" sz="2400" dirty="0"/>
              <a:t> </a:t>
            </a:r>
            <a:r>
              <a:rPr lang="en-US" sz="2400" dirty="0" err="1"/>
              <a:t>vào</a:t>
            </a:r>
            <a:r>
              <a:rPr lang="en-US" sz="2400" dirty="0"/>
              <a:t> action context.</a:t>
            </a:r>
          </a:p>
          <a:p>
            <a:pPr marL="690563" lvl="2" indent="-233363">
              <a:lnSpc>
                <a:spcPct val="120000"/>
              </a:lnSpc>
            </a:pPr>
            <a:r>
              <a:rPr lang="vi-VN" sz="2400" b="1" dirty="0"/>
              <a:t>getServletRequest() </a:t>
            </a:r>
            <a:r>
              <a:rPr lang="vi-VN" sz="2400" dirty="0"/>
              <a:t>và </a:t>
            </a:r>
            <a:r>
              <a:rPr lang="vi-VN" sz="2400" b="1" dirty="0"/>
              <a:t>getServletResponse() </a:t>
            </a:r>
            <a:r>
              <a:rPr lang="vi-VN" sz="2400" dirty="0"/>
              <a:t>để lấy đối tượng HttpServletRequest và HttpServletResponse.</a:t>
            </a:r>
            <a:endParaRPr lang="en-US" sz="2400" dirty="0"/>
          </a:p>
          <a:p>
            <a:pPr marL="690563" lvl="2" indent="-233363">
              <a:lnSpc>
                <a:spcPct val="120000"/>
              </a:lnSpc>
            </a:pPr>
            <a:r>
              <a:rPr lang="vi-VN" sz="2400" b="1" dirty="0"/>
              <a:t>validate() </a:t>
            </a:r>
            <a:r>
              <a:rPr lang="vi-VN" sz="2400" dirty="0"/>
              <a:t>để thực hiện kiểm tra hợp lệ cho các giá trị được submit từ form.</a:t>
            </a:r>
            <a:endParaRPr lang="en-US" sz="2400" dirty="0"/>
          </a:p>
          <a:p>
            <a:pPr marL="690563" lvl="2" indent="-233363">
              <a:lnSpc>
                <a:spcPct val="120000"/>
              </a:lnSpc>
            </a:pPr>
            <a:r>
              <a:rPr lang="en-US" sz="2400" dirty="0" err="1"/>
              <a:t>Ngoài</a:t>
            </a:r>
            <a:r>
              <a:rPr lang="en-US" sz="2400" dirty="0"/>
              <a:t> </a:t>
            </a:r>
            <a:r>
              <a:rPr lang="en-US" sz="2400" dirty="0" err="1"/>
              <a:t>ra</a:t>
            </a:r>
            <a:r>
              <a:rPr lang="en-US" sz="2400" dirty="0"/>
              <a:t> </a:t>
            </a:r>
            <a:r>
              <a:rPr lang="en-US" sz="2400" dirty="0" err="1"/>
              <a:t>còn</a:t>
            </a:r>
            <a:r>
              <a:rPr lang="en-US" sz="2400" dirty="0"/>
              <a:t> </a:t>
            </a:r>
            <a:r>
              <a:rPr lang="en-US" sz="2400" dirty="0" err="1"/>
              <a:t>rất</a:t>
            </a:r>
            <a:r>
              <a:rPr lang="en-US" sz="2400" dirty="0"/>
              <a:t> </a:t>
            </a:r>
            <a:r>
              <a:rPr lang="en-US" sz="2400" dirty="0" err="1"/>
              <a:t>nhiều</a:t>
            </a:r>
            <a:r>
              <a:rPr lang="en-US" sz="2400" dirty="0"/>
              <a:t> </a:t>
            </a:r>
            <a:r>
              <a:rPr lang="en-US" sz="2400" dirty="0" err="1"/>
              <a:t>phương</a:t>
            </a:r>
            <a:r>
              <a:rPr lang="en-US" sz="2400" dirty="0"/>
              <a:t> </a:t>
            </a:r>
            <a:r>
              <a:rPr lang="en-US" sz="2400" dirty="0" err="1"/>
              <a:t>thức</a:t>
            </a:r>
            <a:r>
              <a:rPr lang="en-US" sz="2400" dirty="0"/>
              <a:t> </a:t>
            </a:r>
            <a:r>
              <a:rPr lang="en-US" sz="2400" dirty="0" err="1"/>
              <a:t>khác</a:t>
            </a:r>
            <a:r>
              <a:rPr lang="en-US" sz="2400" dirty="0"/>
              <a:t>, </a:t>
            </a:r>
            <a:r>
              <a:rPr lang="en-US" sz="2400" dirty="0" err="1"/>
              <a:t>nguồn</a:t>
            </a:r>
            <a:r>
              <a:rPr lang="en-US" sz="2400" dirty="0"/>
              <a:t> </a:t>
            </a:r>
            <a:r>
              <a:rPr lang="en-US" sz="2400" dirty="0" err="1"/>
              <a:t>tham</a:t>
            </a:r>
            <a:r>
              <a:rPr lang="en-US" sz="2400" dirty="0"/>
              <a:t> </a:t>
            </a:r>
            <a:r>
              <a:rPr lang="en-US" sz="2400" dirty="0" err="1"/>
              <a:t>khảo</a:t>
            </a:r>
            <a:r>
              <a:rPr lang="en-US" sz="2400" dirty="0"/>
              <a:t>:</a:t>
            </a:r>
          </a:p>
          <a:p>
            <a:pPr marL="457200" lvl="2" indent="0">
              <a:lnSpc>
                <a:spcPct val="120000"/>
              </a:lnSpc>
              <a:buNone/>
            </a:pPr>
            <a:r>
              <a:rPr lang="en-US" sz="2200" dirty="0">
                <a:hlinkClick r:id="rId2"/>
              </a:rPr>
              <a:t>https://struts.apache.org/maven/struts2-core/apidocs/com/opensymphony/xwork2/ActionSupport.html</a:t>
            </a:r>
            <a:endParaRPr lang="en-US" sz="2200" dirty="0"/>
          </a:p>
          <a:p>
            <a:pPr marL="690563" lvl="2" indent="-233363">
              <a:lnSpc>
                <a:spcPct val="120000"/>
              </a:lnSpc>
            </a:pPr>
            <a:endParaRPr lang="en-US" sz="2200" dirty="0"/>
          </a:p>
          <a:p>
            <a:pPr marL="690563" lvl="2" indent="-233363">
              <a:lnSpc>
                <a:spcPct val="120000"/>
              </a:lnSpc>
            </a:pPr>
            <a:endParaRPr lang="en-US" sz="2200" dirty="0"/>
          </a:p>
          <a:p>
            <a:pPr marL="690563" lvl="2" indent="-233363">
              <a:lnSpc>
                <a:spcPct val="120000"/>
              </a:lnSpc>
            </a:pPr>
            <a:endParaRPr lang="en-US" sz="2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418278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b="1" i="0" dirty="0">
                <a:solidFill>
                  <a:schemeClr val="accent4">
                    <a:lumMod val="60000"/>
                    <a:lumOff val="40000"/>
                  </a:schemeClr>
                </a:solidFill>
                <a:effectLst/>
              </a:rPr>
              <a:t>Action Class</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0" y="1207300"/>
            <a:ext cx="12192000" cy="5650700"/>
          </a:xfrm>
        </p:spPr>
        <p:txBody>
          <a:bodyPr>
            <a:normAutofit fontScale="92500" lnSpcReduction="20000"/>
          </a:bodyPr>
          <a:lstStyle/>
          <a:p>
            <a:pPr marL="233363" lvl="1" indent="-233363">
              <a:lnSpc>
                <a:spcPct val="120000"/>
              </a:lnSpc>
            </a:pPr>
            <a:r>
              <a:rPr lang="en-US" sz="2600" dirty="0"/>
              <a:t>Action Class </a:t>
            </a:r>
            <a:r>
              <a:rPr lang="vi-VN" sz="2600" dirty="0"/>
              <a:t>thuộc tầng Model . Nó là đơn vị làm việc cơ bản</a:t>
            </a:r>
            <a:r>
              <a:rPr lang="en-US" sz="2600" dirty="0"/>
              <a:t> </a:t>
            </a:r>
            <a:r>
              <a:rPr lang="en-US" sz="2600" dirty="0" err="1"/>
              <a:t>và</a:t>
            </a:r>
            <a:r>
              <a:rPr lang="en-US" sz="2600" dirty="0"/>
              <a:t> </a:t>
            </a:r>
            <a:r>
              <a:rPr lang="en-US" sz="2600" dirty="0" err="1"/>
              <a:t>rất</a:t>
            </a:r>
            <a:r>
              <a:rPr lang="en-US" sz="2600" dirty="0"/>
              <a:t> </a:t>
            </a:r>
            <a:r>
              <a:rPr lang="en-US" sz="2600" dirty="0" err="1"/>
              <a:t>quan</a:t>
            </a:r>
            <a:r>
              <a:rPr lang="en-US" sz="2600" dirty="0"/>
              <a:t> </a:t>
            </a:r>
            <a:r>
              <a:rPr lang="en-US" sz="2600" dirty="0" err="1"/>
              <a:t>trọng</a:t>
            </a:r>
            <a:r>
              <a:rPr lang="vi-VN" sz="2600" dirty="0"/>
              <a:t>. </a:t>
            </a:r>
            <a:endParaRPr lang="en-US" sz="2600" dirty="0"/>
          </a:p>
          <a:p>
            <a:pPr marL="233363" lvl="1" indent="-233363">
              <a:lnSpc>
                <a:spcPct val="120000"/>
              </a:lnSpc>
            </a:pPr>
            <a:r>
              <a:rPr lang="en-US" sz="2600" dirty="0"/>
              <a:t>Action </a:t>
            </a:r>
            <a:r>
              <a:rPr lang="en-US" sz="2600" dirty="0" err="1"/>
              <a:t>Classs</a:t>
            </a:r>
            <a:r>
              <a:rPr lang="vi-VN" sz="2600" dirty="0"/>
              <a:t> là một POJO mà có thêm phương thức execute(). Thường thì ActionClass được kế thừa từ lớp ActionSupport. Bằng cách kế thừa từ ActionSupport Class, người lập trình có thể viết các action đơn giản và dễ dàng hơn</a:t>
            </a:r>
            <a:endParaRPr lang="en-US" sz="2600" dirty="0"/>
          </a:p>
          <a:p>
            <a:pPr marL="0" lvl="1" indent="0">
              <a:buNone/>
            </a:pPr>
            <a:r>
              <a:rPr lang="en-US" sz="2200" b="1" dirty="0"/>
              <a:t>import com.opensymphony.xwork2.ActionSupport;</a:t>
            </a:r>
          </a:p>
          <a:p>
            <a:pPr marL="0" lvl="1" indent="0">
              <a:buNone/>
            </a:pPr>
            <a:r>
              <a:rPr lang="en-US" sz="2200" b="1" dirty="0"/>
              <a:t>public class </a:t>
            </a:r>
            <a:r>
              <a:rPr lang="en-US" sz="2200" b="1" dirty="0" err="1"/>
              <a:t>HelloWorldAction</a:t>
            </a:r>
            <a:r>
              <a:rPr lang="en-US" sz="2200" b="1" dirty="0"/>
              <a:t> extends </a:t>
            </a:r>
            <a:r>
              <a:rPr lang="en-US" sz="2200" b="1" dirty="0" err="1"/>
              <a:t>ActionSupport</a:t>
            </a:r>
            <a:r>
              <a:rPr lang="en-US" sz="2200" b="1" dirty="0"/>
              <a:t>{</a:t>
            </a:r>
          </a:p>
          <a:p>
            <a:pPr marL="0" lvl="1" indent="0">
              <a:buNone/>
            </a:pPr>
            <a:r>
              <a:rPr lang="en-US" sz="2200" b="1" dirty="0"/>
              <a:t>        private String name;</a:t>
            </a:r>
          </a:p>
          <a:p>
            <a:pPr marL="0" lvl="1" indent="0">
              <a:buNone/>
            </a:pPr>
            <a:r>
              <a:rPr lang="en-US" sz="2200" b="1" dirty="0"/>
              <a:t>        public String execute() throws Exception {</a:t>
            </a:r>
          </a:p>
          <a:p>
            <a:pPr marL="0" lvl="1" indent="0">
              <a:buNone/>
            </a:pPr>
            <a:r>
              <a:rPr lang="en-US" sz="2200" b="1" dirty="0"/>
              <a:t>           if ("</a:t>
            </a:r>
            <a:r>
              <a:rPr lang="en-US" sz="2200" b="1" dirty="0" err="1"/>
              <a:t>SECRET".equals</a:t>
            </a:r>
            <a:r>
              <a:rPr lang="en-US" sz="2200" b="1" dirty="0"/>
              <a:t>(name))</a:t>
            </a:r>
          </a:p>
          <a:p>
            <a:pPr marL="0" lvl="1" indent="0">
              <a:buNone/>
            </a:pPr>
            <a:r>
              <a:rPr lang="en-US" sz="2200" b="1" dirty="0"/>
              <a:t>           {</a:t>
            </a:r>
          </a:p>
          <a:p>
            <a:pPr marL="0" lvl="1" indent="0">
              <a:buNone/>
            </a:pPr>
            <a:r>
              <a:rPr lang="en-US" sz="2200" b="1" dirty="0"/>
              <a:t>              return SUCCESS;</a:t>
            </a:r>
          </a:p>
          <a:p>
            <a:pPr marL="0" lvl="1" indent="0">
              <a:buNone/>
            </a:pPr>
            <a:r>
              <a:rPr lang="en-US" sz="2200" b="1" dirty="0"/>
              <a:t>           }else{</a:t>
            </a:r>
          </a:p>
          <a:p>
            <a:pPr marL="0" lvl="1" indent="0">
              <a:buNone/>
            </a:pPr>
            <a:r>
              <a:rPr lang="en-US" sz="2200" b="1" dirty="0"/>
              <a:t>              return ERROR;  </a:t>
            </a:r>
          </a:p>
          <a:p>
            <a:pPr marL="0" lvl="1" indent="0">
              <a:buNone/>
            </a:pPr>
            <a:r>
              <a:rPr lang="en-US" sz="2200" b="1" dirty="0"/>
              <a:t>           }</a:t>
            </a:r>
          </a:p>
          <a:p>
            <a:pPr marL="0" lvl="1" indent="0">
              <a:buNone/>
            </a:pPr>
            <a:r>
              <a:rPr lang="en-US" sz="2200" b="1" dirty="0"/>
              <a:t>        }</a:t>
            </a:r>
          </a:p>
          <a:p>
            <a:pPr marL="0" lvl="1" indent="0">
              <a:buNone/>
            </a:pPr>
            <a:r>
              <a:rPr lang="en-US" sz="2200" b="1" dirty="0"/>
              <a:t>      //getter and setter</a:t>
            </a:r>
          </a:p>
          <a:p>
            <a:pPr marL="0" lvl="1" indent="0">
              <a:buNone/>
            </a:pPr>
            <a:r>
              <a:rPr lang="en-US" sz="2200" b="1" dirty="0"/>
              <a:t>}</a:t>
            </a:r>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61207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731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731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731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731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731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normAutofit/>
          </a:bodyPr>
          <a:lstStyle/>
          <a:p>
            <a:pPr marL="0" marR="0">
              <a:spcBef>
                <a:spcPts val="0"/>
              </a:spcBef>
            </a:pPr>
            <a:r>
              <a:rPr lang="en-US" b="1" i="0" dirty="0">
                <a:solidFill>
                  <a:srgbClr val="222222"/>
                </a:solidFill>
                <a:effectLst/>
              </a:rPr>
              <a:t>Result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434708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b="1" i="0" dirty="0">
                <a:solidFill>
                  <a:schemeClr val="accent4">
                    <a:lumMod val="60000"/>
                    <a:lumOff val="40000"/>
                  </a:schemeClr>
                </a:solidFill>
                <a:effectLst/>
              </a:rPr>
              <a:t>Result</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0" y="1207300"/>
            <a:ext cx="12192000" cy="5650700"/>
          </a:xfrm>
        </p:spPr>
        <p:txBody>
          <a:bodyPr>
            <a:normAutofit/>
          </a:bodyPr>
          <a:lstStyle/>
          <a:p>
            <a:pPr marL="233363" lvl="1" indent="-233363"/>
            <a:r>
              <a:rPr lang="vi-VN" sz="2600" dirty="0"/>
              <a:t>Trong Struts 2, </a:t>
            </a:r>
            <a:r>
              <a:rPr lang="en-US" sz="2600" dirty="0"/>
              <a:t>Result </a:t>
            </a:r>
            <a:r>
              <a:rPr lang="en-US" sz="2600" dirty="0" err="1"/>
              <a:t>có</a:t>
            </a:r>
            <a:r>
              <a:rPr lang="en-US" sz="2600" dirty="0"/>
              <a:t> </a:t>
            </a:r>
            <a:r>
              <a:rPr lang="en-US" sz="2600" dirty="0" err="1"/>
              <a:t>thể</a:t>
            </a:r>
            <a:r>
              <a:rPr lang="en-US" sz="2600" dirty="0"/>
              <a:t> </a:t>
            </a:r>
            <a:r>
              <a:rPr lang="en-US" sz="2600" dirty="0" err="1"/>
              <a:t>hiểu</a:t>
            </a:r>
            <a:r>
              <a:rPr lang="en-US" sz="2600" dirty="0"/>
              <a:t> </a:t>
            </a:r>
            <a:r>
              <a:rPr lang="en-US" sz="2600" dirty="0" err="1"/>
              <a:t>đơn</a:t>
            </a:r>
            <a:r>
              <a:rPr lang="en-US" sz="2600" dirty="0"/>
              <a:t> </a:t>
            </a:r>
            <a:r>
              <a:rPr lang="en-US" sz="2600" dirty="0" err="1"/>
              <a:t>giản</a:t>
            </a:r>
            <a:r>
              <a:rPr lang="en-US" sz="2600" dirty="0"/>
              <a:t> </a:t>
            </a:r>
            <a:r>
              <a:rPr lang="vi-VN" dirty="0"/>
              <a:t>một đối tượng được sử dụng để chỉ định kết quả trả về từ một action</a:t>
            </a:r>
            <a:r>
              <a:rPr lang="en-US" sz="2600" dirty="0"/>
              <a:t>.</a:t>
            </a:r>
          </a:p>
          <a:p>
            <a:pPr marL="233363" lvl="1" indent="-233363"/>
            <a:r>
              <a:rPr lang="vi-VN" sz="2600" dirty="0"/>
              <a:t>Khi một Action </a:t>
            </a:r>
            <a:r>
              <a:rPr lang="en-US" sz="2600" dirty="0" err="1"/>
              <a:t>thực</a:t>
            </a:r>
            <a:r>
              <a:rPr lang="en-US" sz="2600" dirty="0"/>
              <a:t> </a:t>
            </a:r>
            <a:r>
              <a:rPr lang="en-US" sz="2600" dirty="0" err="1"/>
              <a:t>thi</a:t>
            </a:r>
            <a:r>
              <a:rPr lang="vi-VN" sz="2600" dirty="0"/>
              <a:t>,</a:t>
            </a:r>
            <a:r>
              <a:rPr lang="en-US" sz="2600" dirty="0"/>
              <a:t> action </a:t>
            </a:r>
            <a:r>
              <a:rPr lang="en-US" sz="2600" dirty="0" err="1"/>
              <a:t>sẽ</a:t>
            </a:r>
            <a:r>
              <a:rPr lang="en-US" sz="2600" dirty="0"/>
              <a:t> </a:t>
            </a:r>
            <a:r>
              <a:rPr lang="en-US" sz="2600" dirty="0" err="1"/>
              <a:t>trả</a:t>
            </a:r>
            <a:r>
              <a:rPr lang="en-US" sz="2600" dirty="0"/>
              <a:t> </a:t>
            </a:r>
            <a:r>
              <a:rPr lang="en-US" sz="2600" dirty="0" err="1"/>
              <a:t>về</a:t>
            </a:r>
            <a:r>
              <a:rPr lang="en-US" sz="2600" dirty="0"/>
              <a:t> </a:t>
            </a:r>
            <a:r>
              <a:rPr lang="en-US" sz="2600" dirty="0" err="1"/>
              <a:t>các</a:t>
            </a:r>
            <a:r>
              <a:rPr lang="en-US" sz="2600" dirty="0"/>
              <a:t> </a:t>
            </a:r>
            <a:r>
              <a:rPr lang="en-US" sz="2600" dirty="0" err="1"/>
              <a:t>giá</a:t>
            </a:r>
            <a:r>
              <a:rPr lang="en-US" sz="2600" dirty="0"/>
              <a:t> </a:t>
            </a:r>
            <a:r>
              <a:rPr lang="en-US" sz="2600" dirty="0" err="1"/>
              <a:t>trị</a:t>
            </a:r>
            <a:r>
              <a:rPr lang="en-US" sz="2600" dirty="0"/>
              <a:t> </a:t>
            </a:r>
            <a:r>
              <a:rPr lang="en-US" sz="2600" dirty="0" err="1"/>
              <a:t>kiểu</a:t>
            </a:r>
            <a:r>
              <a:rPr lang="en-US" sz="2600" dirty="0"/>
              <a:t> String, </a:t>
            </a:r>
            <a:r>
              <a:rPr lang="en-US" sz="2600" dirty="0" err="1"/>
              <a:t>các</a:t>
            </a:r>
            <a:r>
              <a:rPr lang="en-US" sz="2600" dirty="0"/>
              <a:t> </a:t>
            </a:r>
            <a:r>
              <a:rPr lang="en-US" sz="2600" dirty="0" err="1"/>
              <a:t>giá</a:t>
            </a:r>
            <a:r>
              <a:rPr lang="en-US" sz="2600" dirty="0"/>
              <a:t> </a:t>
            </a:r>
            <a:r>
              <a:rPr lang="en-US" sz="2600" dirty="0" err="1"/>
              <a:t>trị</a:t>
            </a:r>
            <a:r>
              <a:rPr lang="en-US" sz="2600" dirty="0"/>
              <a:t> </a:t>
            </a:r>
            <a:r>
              <a:rPr lang="en-US" sz="2600" dirty="0" err="1"/>
              <a:t>này</a:t>
            </a:r>
            <a:r>
              <a:rPr lang="en-US" sz="2600" dirty="0"/>
              <a:t> </a:t>
            </a:r>
            <a:r>
              <a:rPr lang="en-US" sz="2600" dirty="0" err="1"/>
              <a:t>sẽ</a:t>
            </a:r>
            <a:r>
              <a:rPr lang="en-US" sz="2600" dirty="0"/>
              <a:t> </a:t>
            </a:r>
            <a:r>
              <a:rPr lang="en-US" sz="2600" dirty="0" err="1"/>
              <a:t>là</a:t>
            </a:r>
            <a:r>
              <a:rPr lang="en-US" sz="2600" dirty="0"/>
              <a:t> 5 </a:t>
            </a:r>
            <a:r>
              <a:rPr lang="en-US" sz="2600" dirty="0" err="1"/>
              <a:t>hằng</a:t>
            </a:r>
            <a:r>
              <a:rPr lang="en-US" sz="2600" dirty="0"/>
              <a:t> SUCCESS, ERROR, LOGIN, INPUT, LOGIN.</a:t>
            </a:r>
          </a:p>
          <a:p>
            <a:pPr marL="233363" lvl="1" indent="-233363"/>
            <a:r>
              <a:rPr lang="en-US" sz="2600" dirty="0" err="1"/>
              <a:t>Các</a:t>
            </a:r>
            <a:r>
              <a:rPr lang="en-US" sz="2600" dirty="0"/>
              <a:t> </a:t>
            </a:r>
            <a:r>
              <a:rPr lang="en-US" sz="2600" dirty="0" err="1"/>
              <a:t>giá</a:t>
            </a:r>
            <a:r>
              <a:rPr lang="en-US" sz="2600" dirty="0"/>
              <a:t> </a:t>
            </a:r>
            <a:r>
              <a:rPr lang="en-US" sz="2600" dirty="0" err="1"/>
              <a:t>trị</a:t>
            </a:r>
            <a:r>
              <a:rPr lang="en-US" sz="2600" dirty="0"/>
              <a:t> </a:t>
            </a:r>
            <a:r>
              <a:rPr lang="en-US" sz="2600" dirty="0" err="1"/>
              <a:t>trả</a:t>
            </a:r>
            <a:r>
              <a:rPr lang="en-US" sz="2600" dirty="0"/>
              <a:t> </a:t>
            </a:r>
            <a:r>
              <a:rPr lang="en-US" sz="2600" dirty="0" err="1"/>
              <a:t>về</a:t>
            </a:r>
            <a:r>
              <a:rPr lang="en-US" sz="2600" dirty="0"/>
              <a:t> </a:t>
            </a:r>
            <a:r>
              <a:rPr lang="en-US" sz="2600" dirty="0" err="1"/>
              <a:t>này</a:t>
            </a:r>
            <a:r>
              <a:rPr lang="en-US" sz="2600" dirty="0"/>
              <a:t> </a:t>
            </a:r>
            <a:r>
              <a:rPr lang="en-US" sz="2600" dirty="0" err="1"/>
              <a:t>có</a:t>
            </a:r>
            <a:r>
              <a:rPr lang="en-US" sz="2600" dirty="0"/>
              <a:t> </a:t>
            </a:r>
            <a:r>
              <a:rPr lang="en-US" sz="2600" dirty="0" err="1"/>
              <a:t>thể</a:t>
            </a:r>
            <a:r>
              <a:rPr lang="en-US" sz="2600" dirty="0"/>
              <a:t> </a:t>
            </a:r>
            <a:r>
              <a:rPr lang="en-US" sz="2600" dirty="0" err="1"/>
              <a:t>tự</a:t>
            </a:r>
            <a:r>
              <a:rPr lang="en-US" sz="2600" dirty="0"/>
              <a:t> </a:t>
            </a:r>
            <a:r>
              <a:rPr lang="en-US" sz="2600" dirty="0" err="1"/>
              <a:t>định</a:t>
            </a:r>
            <a:r>
              <a:rPr lang="en-US" sz="2600" dirty="0"/>
              <a:t> </a:t>
            </a:r>
            <a:r>
              <a:rPr lang="en-US" sz="2600" dirty="0" err="1"/>
              <a:t>nghĩa</a:t>
            </a:r>
            <a:r>
              <a:rPr lang="en-US" sz="2600" dirty="0"/>
              <a:t>.</a:t>
            </a:r>
          </a:p>
          <a:p>
            <a:pPr marL="233363" lvl="1" indent="-233363"/>
            <a:r>
              <a:rPr lang="en-US" sz="2600" dirty="0" err="1"/>
              <a:t>Tương</a:t>
            </a:r>
            <a:r>
              <a:rPr lang="en-US" sz="2600" dirty="0"/>
              <a:t> </a:t>
            </a:r>
            <a:r>
              <a:rPr lang="en-US" sz="2600" dirty="0" err="1"/>
              <a:t>ứng</a:t>
            </a:r>
            <a:r>
              <a:rPr lang="en-US" sz="2600" dirty="0"/>
              <a:t> </a:t>
            </a:r>
            <a:r>
              <a:rPr lang="en-US" sz="2600" dirty="0" err="1"/>
              <a:t>với</a:t>
            </a:r>
            <a:r>
              <a:rPr lang="en-US" sz="2600" dirty="0"/>
              <a:t> </a:t>
            </a:r>
            <a:r>
              <a:rPr lang="en-US" sz="2600" dirty="0" err="1"/>
              <a:t>từng</a:t>
            </a:r>
            <a:r>
              <a:rPr lang="en-US" sz="2600" dirty="0"/>
              <a:t> </a:t>
            </a:r>
            <a:r>
              <a:rPr lang="en-US" sz="2600" dirty="0" err="1"/>
              <a:t>giá</a:t>
            </a:r>
            <a:r>
              <a:rPr lang="en-US" sz="2600" dirty="0"/>
              <a:t> </a:t>
            </a:r>
            <a:r>
              <a:rPr lang="en-US" sz="2600" dirty="0" err="1"/>
              <a:t>trị</a:t>
            </a:r>
            <a:r>
              <a:rPr lang="en-US" sz="2600" dirty="0"/>
              <a:t> </a:t>
            </a:r>
            <a:r>
              <a:rPr lang="en-US" sz="2600" dirty="0" err="1"/>
              <a:t>này</a:t>
            </a:r>
            <a:r>
              <a:rPr lang="en-US" sz="2600" dirty="0"/>
              <a:t> </a:t>
            </a:r>
            <a:r>
              <a:rPr lang="en-US" sz="2600" dirty="0" err="1"/>
              <a:t>thì</a:t>
            </a:r>
            <a:r>
              <a:rPr lang="en-US" sz="2600" dirty="0"/>
              <a:t> </a:t>
            </a:r>
            <a:r>
              <a:rPr lang="en-US" sz="2600" dirty="0" err="1"/>
              <a:t>sẽ</a:t>
            </a:r>
            <a:r>
              <a:rPr lang="en-US" sz="2600" dirty="0"/>
              <a:t> </a:t>
            </a:r>
            <a:r>
              <a:rPr lang="en-US" sz="2600" dirty="0" err="1"/>
              <a:t>thực</a:t>
            </a:r>
            <a:r>
              <a:rPr lang="en-US" sz="2600" dirty="0"/>
              <a:t> </a:t>
            </a:r>
            <a:r>
              <a:rPr lang="en-US" sz="2600" dirty="0" err="1"/>
              <a:t>hiện</a:t>
            </a:r>
            <a:r>
              <a:rPr lang="en-US" sz="2600" dirty="0"/>
              <a:t> </a:t>
            </a:r>
            <a:r>
              <a:rPr lang="en-US" sz="2600" dirty="0" err="1"/>
              <a:t>từng</a:t>
            </a:r>
            <a:r>
              <a:rPr lang="en-US" sz="2600" dirty="0"/>
              <a:t> </a:t>
            </a:r>
            <a:r>
              <a:rPr lang="en-US" sz="2600" dirty="0" err="1"/>
              <a:t>hành</a:t>
            </a:r>
            <a:r>
              <a:rPr lang="en-US" sz="2600" dirty="0"/>
              <a:t> </a:t>
            </a:r>
            <a:r>
              <a:rPr lang="en-US" sz="2600" dirty="0" err="1"/>
              <a:t>động</a:t>
            </a:r>
            <a:r>
              <a:rPr lang="en-US" sz="2600" dirty="0"/>
              <a:t> </a:t>
            </a:r>
            <a:r>
              <a:rPr lang="en-US" sz="2600" dirty="0" err="1"/>
              <a:t>khác</a:t>
            </a:r>
            <a:r>
              <a:rPr lang="en-US" sz="2600" dirty="0"/>
              <a:t> </a:t>
            </a:r>
            <a:r>
              <a:rPr lang="en-US" sz="2600" dirty="0" err="1"/>
              <a:t>nhau</a:t>
            </a:r>
            <a:r>
              <a:rPr lang="en-US" sz="2600" dirty="0"/>
              <a:t>.</a:t>
            </a:r>
          </a:p>
          <a:p>
            <a:pPr marL="457200" lvl="2" indent="0">
              <a:buNone/>
            </a:pPr>
            <a:endParaRPr lang="en-US" sz="2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5518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b="1" i="0" dirty="0" err="1">
                <a:solidFill>
                  <a:schemeClr val="accent4">
                    <a:lumMod val="60000"/>
                    <a:lumOff val="40000"/>
                  </a:schemeClr>
                </a:solidFill>
                <a:effectLst/>
              </a:rPr>
              <a:t>Ví</a:t>
            </a:r>
            <a:r>
              <a:rPr lang="en-US" b="1" i="0" dirty="0">
                <a:solidFill>
                  <a:schemeClr val="accent4">
                    <a:lumMod val="60000"/>
                    <a:lumOff val="40000"/>
                  </a:schemeClr>
                </a:solidFill>
                <a:effectLst/>
              </a:rPr>
              <a:t> </a:t>
            </a:r>
            <a:r>
              <a:rPr lang="en-US" b="1" i="0" dirty="0" err="1">
                <a:solidFill>
                  <a:schemeClr val="accent4">
                    <a:lumMod val="60000"/>
                    <a:lumOff val="40000"/>
                  </a:schemeClr>
                </a:solidFill>
                <a:effectLst/>
              </a:rPr>
              <a:t>dụ</a:t>
            </a:r>
            <a:r>
              <a:rPr lang="en-US" dirty="0">
                <a:solidFill>
                  <a:schemeClr val="accent4">
                    <a:lumMod val="60000"/>
                    <a:lumOff val="40000"/>
                  </a:schemeClr>
                </a:solidFill>
              </a:rPr>
              <a:t> </a:t>
            </a:r>
            <a:r>
              <a:rPr lang="en-US" dirty="0" err="1">
                <a:solidFill>
                  <a:schemeClr val="accent4">
                    <a:lumMod val="60000"/>
                    <a:lumOff val="40000"/>
                  </a:schemeClr>
                </a:solidFill>
              </a:rPr>
              <a:t>sử</a:t>
            </a:r>
            <a:r>
              <a:rPr lang="en-US" dirty="0">
                <a:solidFill>
                  <a:schemeClr val="accent4">
                    <a:lumMod val="60000"/>
                    <a:lumOff val="40000"/>
                  </a:schemeClr>
                </a:solidFill>
              </a:rPr>
              <a:t> </a:t>
            </a:r>
            <a:r>
              <a:rPr lang="en-US" dirty="0" err="1">
                <a:solidFill>
                  <a:schemeClr val="accent4">
                    <a:lumMod val="60000"/>
                    <a:lumOff val="40000"/>
                  </a:schemeClr>
                </a:solidFill>
              </a:rPr>
              <a:t>dụng</a:t>
            </a:r>
            <a:r>
              <a:rPr lang="en-US" dirty="0">
                <a:solidFill>
                  <a:schemeClr val="accent4">
                    <a:lumMod val="60000"/>
                    <a:lumOff val="40000"/>
                  </a:schemeClr>
                </a:solidFill>
              </a:rPr>
              <a:t> Result</a:t>
            </a:r>
          </a:p>
        </p:txBody>
      </p:sp>
      <p:sp>
        <p:nvSpPr>
          <p:cNvPr id="397315" name="Rectangle 3"/>
          <p:cNvSpPr>
            <a:spLocks noGrp="1" noChangeArrowheads="1"/>
          </p:cNvSpPr>
          <p:nvPr>
            <p:ph idx="1"/>
          </p:nvPr>
        </p:nvSpPr>
        <p:spPr>
          <a:xfrm>
            <a:off x="0" y="1207300"/>
            <a:ext cx="12192000" cy="5285575"/>
          </a:xfrm>
        </p:spPr>
        <p:txBody>
          <a:bodyPr>
            <a:normAutofit fontScale="92500" lnSpcReduction="10000"/>
          </a:bodyPr>
          <a:lstStyle/>
          <a:p>
            <a:pPr marL="233363" lvl="1" indent="-233363"/>
            <a:r>
              <a:rPr lang="en-US" sz="2600" dirty="0"/>
              <a:t>Result </a:t>
            </a:r>
            <a:r>
              <a:rPr lang="en-US" sz="2600" dirty="0" err="1"/>
              <a:t>được</a:t>
            </a:r>
            <a:r>
              <a:rPr lang="en-US" sz="2600" dirty="0"/>
              <a:t> </a:t>
            </a:r>
            <a:r>
              <a:rPr lang="en-US" sz="2600" dirty="0" err="1"/>
              <a:t>sử</a:t>
            </a:r>
            <a:r>
              <a:rPr lang="en-US" sz="2600" dirty="0"/>
              <a:t> </a:t>
            </a:r>
            <a:r>
              <a:rPr lang="en-US" sz="2600" dirty="0" err="1"/>
              <a:t>dụng</a:t>
            </a:r>
            <a:r>
              <a:rPr lang="en-US" sz="2600" dirty="0"/>
              <a:t> </a:t>
            </a:r>
            <a:r>
              <a:rPr lang="en-US" sz="2600" dirty="0" err="1"/>
              <a:t>dưới</a:t>
            </a:r>
            <a:r>
              <a:rPr lang="en-US" sz="2600" dirty="0"/>
              <a:t> </a:t>
            </a:r>
            <a:r>
              <a:rPr lang="en-US" sz="2600" dirty="0" err="1"/>
              <a:t>dạng</a:t>
            </a:r>
            <a:r>
              <a:rPr lang="en-US" sz="2600" dirty="0"/>
              <a:t> </a:t>
            </a:r>
            <a:r>
              <a:rPr lang="en-US" sz="2600" dirty="0" err="1"/>
              <a:t>cặp</a:t>
            </a:r>
            <a:r>
              <a:rPr lang="en-US" sz="2600" dirty="0"/>
              <a:t> </a:t>
            </a:r>
            <a:r>
              <a:rPr lang="en-US" sz="2600" dirty="0" err="1"/>
              <a:t>thẻ</a:t>
            </a:r>
            <a:r>
              <a:rPr lang="en-US" sz="2600" dirty="0"/>
              <a:t> </a:t>
            </a:r>
            <a:r>
              <a:rPr lang="en-US" sz="2600" b="1" dirty="0"/>
              <a:t>&lt;results&gt;&lt;/results</a:t>
            </a:r>
            <a:r>
              <a:rPr lang="en-US" sz="2600" dirty="0"/>
              <a:t>&gt; </a:t>
            </a:r>
            <a:r>
              <a:rPr lang="en-US" sz="2600" dirty="0" err="1"/>
              <a:t>và</a:t>
            </a:r>
            <a:r>
              <a:rPr lang="en-US" sz="2600" dirty="0"/>
              <a:t> </a:t>
            </a:r>
            <a:r>
              <a:rPr lang="en-US" sz="2600" dirty="0" err="1"/>
              <a:t>được</a:t>
            </a:r>
            <a:r>
              <a:rPr lang="en-US" sz="2600" dirty="0"/>
              <a:t> </a:t>
            </a:r>
            <a:r>
              <a:rPr lang="en-US" sz="2600" dirty="0" err="1"/>
              <a:t>cấu</a:t>
            </a:r>
            <a:r>
              <a:rPr lang="en-US" sz="2600" dirty="0"/>
              <a:t> </a:t>
            </a:r>
            <a:r>
              <a:rPr lang="en-US" sz="2600" dirty="0" err="1"/>
              <a:t>hình</a:t>
            </a:r>
            <a:r>
              <a:rPr lang="en-US" sz="2600" dirty="0"/>
              <a:t> </a:t>
            </a:r>
            <a:r>
              <a:rPr lang="en-US" sz="2600" dirty="0" err="1"/>
              <a:t>trong</a:t>
            </a:r>
            <a:r>
              <a:rPr lang="en-US" sz="2600" dirty="0"/>
              <a:t> </a:t>
            </a:r>
            <a:r>
              <a:rPr lang="en-US" sz="2600" b="1" dirty="0"/>
              <a:t>struts.xml.</a:t>
            </a:r>
          </a:p>
          <a:p>
            <a:pPr marL="233363" lvl="1" indent="-233363"/>
            <a:r>
              <a:rPr lang="en-US" sz="2600" dirty="0" err="1"/>
              <a:t>Các</a:t>
            </a:r>
            <a:r>
              <a:rPr lang="en-US" sz="2600" dirty="0"/>
              <a:t> attributes </a:t>
            </a:r>
            <a:r>
              <a:rPr lang="en-US" sz="2600" dirty="0" err="1"/>
              <a:t>của</a:t>
            </a:r>
            <a:r>
              <a:rPr lang="en-US" sz="2600" dirty="0"/>
              <a:t> </a:t>
            </a:r>
            <a:r>
              <a:rPr lang="en-US" sz="2600" b="1" dirty="0"/>
              <a:t>result</a:t>
            </a:r>
            <a:r>
              <a:rPr lang="en-US" sz="2600" dirty="0"/>
              <a:t> </a:t>
            </a:r>
            <a:r>
              <a:rPr lang="en-US" sz="2600" dirty="0" err="1"/>
              <a:t>gồm</a:t>
            </a:r>
            <a:r>
              <a:rPr lang="en-US" sz="2600" dirty="0"/>
              <a:t>:</a:t>
            </a:r>
          </a:p>
          <a:p>
            <a:pPr marL="690563" lvl="2" indent="-233363"/>
            <a:r>
              <a:rPr lang="en-US" sz="2400" b="1" dirty="0"/>
              <a:t>name</a:t>
            </a:r>
            <a:r>
              <a:rPr lang="en-US" sz="2400" dirty="0"/>
              <a:t>:  </a:t>
            </a:r>
            <a:r>
              <a:rPr lang="en-US" sz="2400" dirty="0" err="1"/>
              <a:t>tên</a:t>
            </a:r>
            <a:r>
              <a:rPr lang="en-US" sz="2400" dirty="0"/>
              <a:t> result </a:t>
            </a:r>
            <a:r>
              <a:rPr lang="en-US" sz="2400" dirty="0" err="1"/>
              <a:t>là</a:t>
            </a:r>
            <a:r>
              <a:rPr lang="en-US" sz="2400" dirty="0"/>
              <a:t> </a:t>
            </a:r>
            <a:r>
              <a:rPr lang="en-US" sz="2400" dirty="0" err="1"/>
              <a:t>giá</a:t>
            </a:r>
            <a:r>
              <a:rPr lang="en-US" sz="2400" dirty="0"/>
              <a:t> </a:t>
            </a:r>
            <a:r>
              <a:rPr lang="en-US" sz="2400" dirty="0" err="1"/>
              <a:t>trị</a:t>
            </a:r>
            <a:r>
              <a:rPr lang="en-US" sz="2400" dirty="0"/>
              <a:t> </a:t>
            </a:r>
            <a:r>
              <a:rPr lang="en-US" sz="2400" dirty="0" err="1"/>
              <a:t>trả</a:t>
            </a:r>
            <a:r>
              <a:rPr lang="en-US" sz="2400" dirty="0"/>
              <a:t> </a:t>
            </a:r>
            <a:r>
              <a:rPr lang="en-US" sz="2400" dirty="0" err="1"/>
              <a:t>về</a:t>
            </a:r>
            <a:r>
              <a:rPr lang="en-US" sz="2400" dirty="0"/>
              <a:t> </a:t>
            </a:r>
            <a:r>
              <a:rPr lang="en-US" sz="2400" dirty="0" err="1"/>
              <a:t>khi</a:t>
            </a:r>
            <a:r>
              <a:rPr lang="en-US" sz="2400" dirty="0"/>
              <a:t> action </a:t>
            </a:r>
            <a:r>
              <a:rPr lang="en-US" sz="2400" dirty="0" err="1"/>
              <a:t>thực</a:t>
            </a:r>
            <a:r>
              <a:rPr lang="en-US" sz="2400" dirty="0"/>
              <a:t> </a:t>
            </a:r>
            <a:r>
              <a:rPr lang="en-US" sz="2400" dirty="0" err="1"/>
              <a:t>hiện</a:t>
            </a:r>
            <a:r>
              <a:rPr lang="en-US" sz="2400" dirty="0"/>
              <a:t>. </a:t>
            </a:r>
            <a:r>
              <a:rPr lang="en-US" sz="2400" dirty="0" err="1"/>
              <a:t>Nesu</a:t>
            </a:r>
            <a:r>
              <a:rPr lang="en-US" sz="2400" dirty="0"/>
              <a:t> </a:t>
            </a:r>
            <a:r>
              <a:rPr lang="en-US" sz="2400" dirty="0" err="1"/>
              <a:t>người</a:t>
            </a:r>
            <a:r>
              <a:rPr lang="en-US" sz="2400" dirty="0"/>
              <a:t> dung </a:t>
            </a:r>
            <a:r>
              <a:rPr lang="en-US" sz="2400" dirty="0" err="1"/>
              <a:t>không</a:t>
            </a:r>
            <a:r>
              <a:rPr lang="en-US" sz="2400" dirty="0"/>
              <a:t> </a:t>
            </a:r>
            <a:r>
              <a:rPr lang="en-US" sz="2400" dirty="0" err="1"/>
              <a:t>khai</a:t>
            </a:r>
            <a:r>
              <a:rPr lang="en-US" sz="2400" dirty="0"/>
              <a:t> </a:t>
            </a:r>
            <a:r>
              <a:rPr lang="en-US" sz="2400" dirty="0" err="1"/>
              <a:t>báo</a:t>
            </a:r>
            <a:r>
              <a:rPr lang="en-US" sz="2400" dirty="0"/>
              <a:t> </a:t>
            </a:r>
            <a:r>
              <a:rPr lang="en-US" sz="2400" dirty="0" err="1"/>
              <a:t>thuộc</a:t>
            </a:r>
            <a:r>
              <a:rPr lang="en-US" sz="2400" dirty="0"/>
              <a:t> </a:t>
            </a:r>
            <a:r>
              <a:rPr lang="en-US" sz="2400" dirty="0" err="1"/>
              <a:t>tính</a:t>
            </a:r>
            <a:r>
              <a:rPr lang="en-US" sz="2400" dirty="0"/>
              <a:t> name </a:t>
            </a:r>
            <a:r>
              <a:rPr lang="en-US" sz="2400" dirty="0" err="1"/>
              <a:t>thì</a:t>
            </a:r>
            <a:r>
              <a:rPr lang="en-US" sz="2400" dirty="0"/>
              <a:t> struts 2 </a:t>
            </a:r>
            <a:r>
              <a:rPr lang="en-US" sz="2400" dirty="0" err="1"/>
              <a:t>sẽ</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success.</a:t>
            </a:r>
          </a:p>
          <a:p>
            <a:pPr marL="690563" lvl="2" indent="-233363"/>
            <a:r>
              <a:rPr lang="en-US" sz="2400" b="1" dirty="0"/>
              <a:t>type</a:t>
            </a:r>
            <a:r>
              <a:rPr lang="en-US" sz="2400" dirty="0"/>
              <a:t>: </a:t>
            </a:r>
            <a:r>
              <a:rPr lang="vi-VN" sz="2400" dirty="0"/>
              <a:t>kiểu result quy định kiểu result : depatcher, chain….. Nếu người dùng không khai báo thì struts sẽ lấy mặt định là depatcher.</a:t>
            </a:r>
            <a:endParaRPr lang="en-US" sz="2400" dirty="0"/>
          </a:p>
          <a:p>
            <a:pPr marL="457200" lvl="2" indent="0">
              <a:buNone/>
            </a:pPr>
            <a:r>
              <a:rPr lang="en-US" sz="2400" b="1" dirty="0"/>
              <a:t>&lt;struts&gt;</a:t>
            </a:r>
          </a:p>
          <a:p>
            <a:pPr marL="457200" lvl="2" indent="0">
              <a:buNone/>
            </a:pPr>
            <a:r>
              <a:rPr lang="en-US" sz="2400" b="1" dirty="0"/>
              <a:t>    &lt;package name="default" namespace="/" extends="struts-default"&gt;</a:t>
            </a:r>
          </a:p>
          <a:p>
            <a:pPr marL="457200" lvl="2" indent="0">
              <a:buNone/>
            </a:pPr>
            <a:r>
              <a:rPr lang="en-US" sz="2400" b="1" dirty="0"/>
              <a:t>        &lt;action name="login" class="</a:t>
            </a:r>
            <a:r>
              <a:rPr lang="en-US" sz="2400" b="1" dirty="0" err="1"/>
              <a:t>Controller.LoginController</a:t>
            </a:r>
            <a:r>
              <a:rPr lang="en-US" sz="2400" b="1" dirty="0"/>
              <a:t>" method="execute"&gt;</a:t>
            </a:r>
          </a:p>
          <a:p>
            <a:pPr marL="457200" lvl="2" indent="0">
              <a:buNone/>
            </a:pPr>
            <a:r>
              <a:rPr lang="en-US" sz="2400" b="1" dirty="0"/>
              <a:t>            </a:t>
            </a:r>
            <a:r>
              <a:rPr lang="en-US" sz="2400" b="1" i="1" dirty="0"/>
              <a:t>&lt;result name="error"&gt;/</a:t>
            </a:r>
            <a:r>
              <a:rPr lang="en-US" sz="2400" b="1" i="1" dirty="0" err="1"/>
              <a:t>login.jsp</a:t>
            </a:r>
            <a:r>
              <a:rPr lang="en-US" sz="2400" b="1" i="1" dirty="0"/>
              <a:t>&lt;/result&gt;</a:t>
            </a:r>
          </a:p>
          <a:p>
            <a:pPr marL="457200" lvl="2" indent="0">
              <a:buNone/>
            </a:pPr>
            <a:r>
              <a:rPr lang="en-US" sz="2400" b="1" i="1" dirty="0"/>
              <a:t>            &lt;result name="success"&gt;/</a:t>
            </a:r>
            <a:r>
              <a:rPr lang="en-US" sz="2400" b="1" i="1" dirty="0" err="1"/>
              <a:t>home.jsp</a:t>
            </a:r>
            <a:r>
              <a:rPr lang="en-US" sz="2400" b="1" i="1" dirty="0"/>
              <a:t>&lt;/result&gt;</a:t>
            </a:r>
          </a:p>
          <a:p>
            <a:pPr marL="457200" lvl="2" indent="0">
              <a:buNone/>
            </a:pPr>
            <a:r>
              <a:rPr lang="en-US" sz="2400" b="1" dirty="0"/>
              <a:t>        &lt;/action&gt;</a:t>
            </a:r>
          </a:p>
          <a:p>
            <a:pPr marL="457200" lvl="2" indent="0">
              <a:buNone/>
            </a:pPr>
            <a:r>
              <a:rPr lang="en-US" sz="2400" b="1" dirty="0"/>
              <a:t>    &lt;/package&gt;</a:t>
            </a:r>
          </a:p>
          <a:p>
            <a:pPr marL="457200" lvl="2" indent="0">
              <a:buNone/>
            </a:pPr>
            <a:r>
              <a:rPr lang="en-US" sz="2400" b="1" dirty="0"/>
              <a:t>&lt;/struts&gt;</a:t>
            </a:r>
          </a:p>
          <a:p>
            <a:pPr marL="800100" lvl="2" indent="-342900"/>
            <a:r>
              <a:rPr lang="en-US" sz="2400" dirty="0" err="1"/>
              <a:t>Nguồn</a:t>
            </a:r>
            <a:r>
              <a:rPr lang="en-US" sz="2400" dirty="0"/>
              <a:t> </a:t>
            </a:r>
            <a:r>
              <a:rPr lang="en-US" sz="2400" dirty="0" err="1"/>
              <a:t>thàm</a:t>
            </a:r>
            <a:r>
              <a:rPr lang="en-US" sz="2400" dirty="0"/>
              <a:t> </a:t>
            </a:r>
            <a:r>
              <a:rPr lang="en-US" sz="2400" dirty="0" err="1"/>
              <a:t>khảo</a:t>
            </a:r>
            <a:r>
              <a:rPr lang="en-US" sz="2400" dirty="0"/>
              <a:t>: </a:t>
            </a:r>
            <a:r>
              <a:rPr lang="en-US" sz="2400" dirty="0">
                <a:hlinkClick r:id="rId2"/>
              </a:rPr>
              <a:t>https://struts.apache.org/core-developers/result-types</a:t>
            </a:r>
            <a:endParaRPr lang="en-US" sz="2400" dirty="0"/>
          </a:p>
          <a:p>
            <a:pPr marL="457200" lvl="2" indent="0">
              <a:buNone/>
            </a:pPr>
            <a:endParaRPr lang="en-US" sz="2400" dirty="0"/>
          </a:p>
          <a:p>
            <a:pPr marL="457200" lvl="2" indent="0">
              <a:buNone/>
            </a:pPr>
            <a:endParaRPr lang="en-US" dirty="0"/>
          </a:p>
          <a:p>
            <a:pPr marL="690563" lvl="2" indent="-233363"/>
            <a:endParaRPr lang="en-US" dirty="0"/>
          </a:p>
          <a:p>
            <a:pPr marL="690563" lvl="2" indent="-233363"/>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298002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731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731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73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15" y="1673861"/>
            <a:ext cx="11164570" cy="2782252"/>
          </a:xfrm>
        </p:spPr>
        <p:txBody>
          <a:bodyPr/>
          <a:lstStyle/>
          <a:p>
            <a:pPr lvl="1" algn="ctr"/>
            <a:r>
              <a:rPr lang="en-US" sz="5400" b="1" dirty="0" err="1">
                <a:latin typeface="Candara" panose="020E0502030303020204" pitchFamily="34" charset="0"/>
              </a:rPr>
              <a:t>Lịch</a:t>
            </a:r>
            <a:r>
              <a:rPr lang="en-US" sz="5400" b="1" dirty="0">
                <a:latin typeface="Candara" panose="020E0502030303020204" pitchFamily="34" charset="0"/>
              </a:rPr>
              <a:t> </a:t>
            </a:r>
            <a:r>
              <a:rPr lang="en-US" sz="5400" b="1" dirty="0" err="1">
                <a:latin typeface="Candara" panose="020E0502030303020204" pitchFamily="34" charset="0"/>
              </a:rPr>
              <a:t>sử</a:t>
            </a:r>
            <a:r>
              <a:rPr lang="en-US" sz="5400" b="1" dirty="0">
                <a:latin typeface="Candara" panose="020E0502030303020204" pitchFamily="34" charset="0"/>
              </a:rPr>
              <a:t> </a:t>
            </a:r>
            <a:r>
              <a:rPr lang="en-US" sz="5400" b="1" dirty="0" err="1">
                <a:latin typeface="Candara" panose="020E0502030303020204" pitchFamily="34" charset="0"/>
              </a:rPr>
              <a:t>và</a:t>
            </a:r>
            <a:r>
              <a:rPr lang="en-US" sz="5400" b="1" dirty="0">
                <a:latin typeface="Candara" panose="020E0502030303020204" pitchFamily="34" charset="0"/>
              </a:rPr>
              <a:t> </a:t>
            </a:r>
            <a:r>
              <a:rPr lang="en-US" sz="5400" b="1" dirty="0" err="1">
                <a:latin typeface="Candara" panose="020E0502030303020204" pitchFamily="34" charset="0"/>
              </a:rPr>
              <a:t>các</a:t>
            </a:r>
            <a:r>
              <a:rPr lang="en-US" sz="5400" b="1" dirty="0">
                <a:latin typeface="Candara" panose="020E0502030303020204" pitchFamily="34" charset="0"/>
              </a:rPr>
              <a:t> </a:t>
            </a:r>
            <a:r>
              <a:rPr lang="en-US" sz="5400" b="1" dirty="0" err="1">
                <a:latin typeface="Candara" panose="020E0502030303020204" pitchFamily="34" charset="0"/>
              </a:rPr>
              <a:t>phiên</a:t>
            </a:r>
            <a:r>
              <a:rPr lang="en-US" sz="5400" b="1" dirty="0">
                <a:latin typeface="Candara" panose="020E0502030303020204" pitchFamily="34" charset="0"/>
              </a:rPr>
              <a:t> </a:t>
            </a:r>
            <a:r>
              <a:rPr lang="en-US" sz="5400" b="1" dirty="0" err="1">
                <a:latin typeface="Candara" panose="020E0502030303020204" pitchFamily="34" charset="0"/>
              </a:rPr>
              <a:t>bản</a:t>
            </a:r>
            <a:r>
              <a:rPr lang="en-US" sz="5400" b="1" dirty="0">
                <a:latin typeface="Candara" panose="020E0502030303020204" pitchFamily="34" charset="0"/>
              </a:rPr>
              <a:t> </a:t>
            </a:r>
            <a:r>
              <a:rPr lang="en-US" sz="5400" b="1" dirty="0" err="1">
                <a:latin typeface="Candara" panose="020E0502030303020204" pitchFamily="34" charset="0"/>
              </a:rPr>
              <a:t>của</a:t>
            </a:r>
            <a:r>
              <a:rPr lang="en-US" sz="5400" b="1" dirty="0">
                <a:latin typeface="Candara" panose="020E0502030303020204" pitchFamily="34" charset="0"/>
              </a:rPr>
              <a:t> Struts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1040064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normAutofit/>
          </a:bodyPr>
          <a:lstStyle/>
          <a:p>
            <a:pPr marL="0" marR="0">
              <a:spcBef>
                <a:spcPts val="0"/>
              </a:spcBef>
            </a:pPr>
            <a:r>
              <a:rPr lang="en-US" b="1" i="0" dirty="0">
                <a:solidFill>
                  <a:srgbClr val="222222"/>
                </a:solidFill>
                <a:effectLst/>
              </a:rPr>
              <a:t>Struts Config (struts.xml)</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533028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i="0" dirty="0">
                <a:solidFill>
                  <a:schemeClr val="accent4">
                    <a:lumMod val="60000"/>
                    <a:lumOff val="40000"/>
                  </a:schemeClr>
                </a:solidFill>
                <a:effectLst/>
              </a:rPr>
              <a:t>Struts Config (struts.xml)</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95693" y="1207300"/>
            <a:ext cx="12096307" cy="5406151"/>
          </a:xfrm>
        </p:spPr>
        <p:txBody>
          <a:bodyPr>
            <a:normAutofit lnSpcReduction="10000"/>
          </a:bodyPr>
          <a:lstStyle/>
          <a:p>
            <a:pPr marL="233363" lvl="1" indent="-233363"/>
            <a:r>
              <a:rPr lang="vi-VN" sz="2600" dirty="0"/>
              <a:t>Struts config là một tệp cấu hình XML trong framework Struts 2, còn được gọi là struts.xml. Nó được sử dụng để cấu hình và định nghĩa các thành phần chính của ứng dụng Struts 2</a:t>
            </a:r>
            <a:endParaRPr lang="en-US" sz="2600" dirty="0"/>
          </a:p>
          <a:p>
            <a:pPr marL="233363" lvl="1" indent="-233363"/>
            <a:r>
              <a:rPr lang="en-US" sz="2600" dirty="0" err="1"/>
              <a:t>Sử</a:t>
            </a:r>
            <a:r>
              <a:rPr lang="en-US" sz="2600" dirty="0"/>
              <a:t> </a:t>
            </a:r>
            <a:r>
              <a:rPr lang="en-US" sz="2600" dirty="0" err="1"/>
              <a:t>dụng</a:t>
            </a:r>
            <a:r>
              <a:rPr lang="en-US" sz="2600" dirty="0"/>
              <a:t> </a:t>
            </a:r>
            <a:r>
              <a:rPr lang="en-US" sz="2600" dirty="0" err="1"/>
              <a:t>cặp</a:t>
            </a:r>
            <a:r>
              <a:rPr lang="en-US" sz="2600" dirty="0"/>
              <a:t> </a:t>
            </a:r>
            <a:r>
              <a:rPr lang="en-US" sz="2600" dirty="0" err="1"/>
              <a:t>thẻ</a:t>
            </a:r>
            <a:r>
              <a:rPr lang="en-US" sz="2600" dirty="0"/>
              <a:t> </a:t>
            </a:r>
            <a:r>
              <a:rPr lang="en-US" sz="2600" b="1" dirty="0"/>
              <a:t>&lt;struts&gt;&lt;/struts&gt; </a:t>
            </a:r>
            <a:r>
              <a:rPr lang="en-US" sz="2600" dirty="0" err="1"/>
              <a:t>để</a:t>
            </a:r>
            <a:r>
              <a:rPr lang="en-US" sz="2600" dirty="0"/>
              <a:t> </a:t>
            </a:r>
            <a:r>
              <a:rPr lang="en-US" sz="2600" dirty="0" err="1"/>
              <a:t>khai</a:t>
            </a:r>
            <a:r>
              <a:rPr lang="en-US" sz="2600" dirty="0"/>
              <a:t> </a:t>
            </a:r>
            <a:r>
              <a:rPr lang="en-US" sz="2600" dirty="0" err="1"/>
              <a:t>báo</a:t>
            </a:r>
            <a:r>
              <a:rPr lang="en-US" sz="2600" dirty="0"/>
              <a:t> </a:t>
            </a:r>
            <a:r>
              <a:rPr lang="en-US" sz="2600" dirty="0" err="1"/>
              <a:t>các</a:t>
            </a:r>
            <a:r>
              <a:rPr lang="en-US" sz="2600" dirty="0"/>
              <a:t> </a:t>
            </a:r>
            <a:r>
              <a:rPr lang="en-US" sz="2600" dirty="0" err="1"/>
              <a:t>thành</a:t>
            </a:r>
            <a:r>
              <a:rPr lang="en-US" sz="2600" dirty="0"/>
              <a:t> </a:t>
            </a:r>
            <a:r>
              <a:rPr lang="en-US" sz="2600" dirty="0" err="1"/>
              <a:t>phần</a:t>
            </a:r>
            <a:r>
              <a:rPr lang="en-US" sz="2600" dirty="0"/>
              <a:t> </a:t>
            </a:r>
            <a:r>
              <a:rPr lang="en-US" sz="2600" dirty="0" err="1"/>
              <a:t>cần</a:t>
            </a:r>
            <a:r>
              <a:rPr lang="en-US" sz="2600" dirty="0"/>
              <a:t> </a:t>
            </a:r>
            <a:r>
              <a:rPr lang="en-US" sz="2600" dirty="0" err="1"/>
              <a:t>thiết</a:t>
            </a:r>
            <a:r>
              <a:rPr lang="en-US" sz="2600" dirty="0"/>
              <a:t>.</a:t>
            </a:r>
          </a:p>
          <a:p>
            <a:pPr marL="0" lvl="1" indent="0">
              <a:buNone/>
            </a:pPr>
            <a:r>
              <a:rPr lang="en-US" b="1" dirty="0"/>
              <a:t>&lt;struts&gt;</a:t>
            </a:r>
          </a:p>
          <a:p>
            <a:pPr marL="0" lvl="1" indent="0">
              <a:buNone/>
            </a:pPr>
            <a:r>
              <a:rPr lang="en-US" b="1" dirty="0"/>
              <a:t>    &lt;include file="example.xml"/&gt;</a:t>
            </a:r>
          </a:p>
          <a:p>
            <a:pPr marL="0" lvl="1" indent="0">
              <a:buNone/>
            </a:pPr>
            <a:r>
              <a:rPr lang="en-US" b="1" dirty="0"/>
              <a:t>    &lt;!-- Configuration for the default package. --&gt;</a:t>
            </a:r>
          </a:p>
          <a:p>
            <a:pPr marL="0" lvl="1" indent="0">
              <a:buNone/>
            </a:pPr>
            <a:r>
              <a:rPr lang="en-US" b="1" dirty="0"/>
              <a:t>    &lt;package name="default" namespace="/" extends="struts-default"&gt;</a:t>
            </a:r>
          </a:p>
          <a:p>
            <a:pPr marL="0" lvl="1" indent="0">
              <a:buNone/>
            </a:pPr>
            <a:r>
              <a:rPr lang="en-US" b="1" dirty="0"/>
              <a:t>        &lt;action name="</a:t>
            </a:r>
            <a:r>
              <a:rPr lang="en-US" b="1" dirty="0" err="1"/>
              <a:t>loginSubmit</a:t>
            </a:r>
            <a:r>
              <a:rPr lang="en-US" b="1" dirty="0"/>
              <a:t>" class="</a:t>
            </a:r>
            <a:r>
              <a:rPr lang="en-US" b="1" dirty="0" err="1"/>
              <a:t>Controller.LoginAction</a:t>
            </a:r>
            <a:r>
              <a:rPr lang="en-US" b="1" dirty="0"/>
              <a:t>“&gt;</a:t>
            </a:r>
          </a:p>
          <a:p>
            <a:pPr marL="0" lvl="1" indent="0">
              <a:buNone/>
            </a:pPr>
            <a:r>
              <a:rPr lang="en-US" b="1" dirty="0"/>
              <a:t>            &lt;result name="error"&gt;/</a:t>
            </a:r>
            <a:r>
              <a:rPr lang="en-US" b="1" dirty="0" err="1"/>
              <a:t>error.jsp</a:t>
            </a:r>
            <a:r>
              <a:rPr lang="en-US" b="1" dirty="0"/>
              <a:t>&lt;/result&gt;</a:t>
            </a:r>
          </a:p>
          <a:p>
            <a:pPr marL="0" lvl="1" indent="0">
              <a:buNone/>
            </a:pPr>
            <a:r>
              <a:rPr lang="en-US" b="1" dirty="0"/>
              <a:t>            &lt;result name="success"&gt;/</a:t>
            </a:r>
            <a:r>
              <a:rPr lang="en-US" b="1" dirty="0" err="1"/>
              <a:t>success.jsp</a:t>
            </a:r>
            <a:r>
              <a:rPr lang="en-US" b="1" dirty="0"/>
              <a:t>&lt;/result&gt;</a:t>
            </a:r>
          </a:p>
          <a:p>
            <a:pPr marL="0" lvl="1" indent="0">
              <a:buNone/>
            </a:pPr>
            <a:r>
              <a:rPr lang="en-US" b="1" dirty="0"/>
              <a:t>        &lt;/action&gt;</a:t>
            </a:r>
          </a:p>
          <a:p>
            <a:pPr marL="0" lvl="1" indent="0">
              <a:buNone/>
            </a:pPr>
            <a:r>
              <a:rPr lang="en-US" b="1" dirty="0"/>
              <a:t>    &lt;/package&gt;</a:t>
            </a:r>
          </a:p>
          <a:p>
            <a:pPr marL="0" lvl="1" indent="0">
              <a:buNone/>
            </a:pPr>
            <a:r>
              <a:rPr lang="en-US" b="1" dirty="0"/>
              <a:t>&lt;/struts&gt;</a:t>
            </a:r>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307303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731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73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i="0" dirty="0">
                <a:solidFill>
                  <a:schemeClr val="accent4">
                    <a:lumMod val="60000"/>
                    <a:lumOff val="40000"/>
                  </a:schemeClr>
                </a:solidFill>
                <a:effectLst/>
              </a:rPr>
              <a:t>Struts Config (struts.xml) (</a:t>
            </a:r>
            <a:r>
              <a:rPr lang="en-US" i="0" dirty="0" err="1">
                <a:solidFill>
                  <a:schemeClr val="accent4">
                    <a:lumMod val="60000"/>
                    <a:lumOff val="40000"/>
                  </a:schemeClr>
                </a:solidFill>
                <a:effectLst/>
              </a:rPr>
              <a:t>tt</a:t>
            </a:r>
            <a:r>
              <a:rPr lang="en-US" i="0" dirty="0">
                <a:solidFill>
                  <a:schemeClr val="accent4">
                    <a:lumMod val="60000"/>
                    <a:lumOff val="40000"/>
                  </a:schemeClr>
                </a:solidFill>
                <a:effectLst/>
              </a:rPr>
              <a:t>)</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1" y="1207300"/>
            <a:ext cx="12192000" cy="5650700"/>
          </a:xfrm>
        </p:spPr>
        <p:txBody>
          <a:bodyPr>
            <a:normAutofit/>
          </a:bodyPr>
          <a:lstStyle/>
          <a:p>
            <a:pPr marL="690563" lvl="2" indent="-233363"/>
            <a:r>
              <a:rPr lang="vi-VN" sz="2400" b="1" dirty="0"/>
              <a:t>package</a:t>
            </a:r>
            <a:r>
              <a:rPr lang="vi-VN" sz="2400" dirty="0"/>
              <a:t>: nhóm thông tin cấu hình của những thành phần có chung thuộc tính</a:t>
            </a:r>
          </a:p>
          <a:p>
            <a:pPr marL="1147763" lvl="3" indent="-233363"/>
            <a:r>
              <a:rPr lang="vi-VN" sz="2200" dirty="0"/>
              <a:t>name: xác định tên của package</a:t>
            </a:r>
          </a:p>
          <a:p>
            <a:pPr marL="1147763" lvl="3" indent="-233363"/>
            <a:r>
              <a:rPr lang="vi-VN" sz="2200" dirty="0"/>
              <a:t>namespace: phân biệt giữa các package khác tránh xung đột giữa các action với nhau</a:t>
            </a:r>
          </a:p>
          <a:p>
            <a:pPr marL="1147763" lvl="3" indent="-233363"/>
            <a:r>
              <a:rPr lang="vi-VN" sz="2200" dirty="0"/>
              <a:t>extends: xác định class cha tương tự như khái niệm kế thừa</a:t>
            </a:r>
            <a:endParaRPr lang="en-US" sz="2200" dirty="0"/>
          </a:p>
          <a:p>
            <a:pPr marL="690563" lvl="2" indent="-233363"/>
            <a:r>
              <a:rPr lang="vi-VN" sz="2400" b="1" dirty="0"/>
              <a:t>action</a:t>
            </a:r>
            <a:r>
              <a:rPr lang="vi-VN" sz="2400" dirty="0"/>
              <a:t>: ánh xạ một action với một class action</a:t>
            </a:r>
          </a:p>
          <a:p>
            <a:pPr marL="1147763" lvl="3" indent="-233363"/>
            <a:r>
              <a:rPr lang="vi-VN" sz="2200" dirty="0"/>
              <a:t>name: xác định tên action</a:t>
            </a:r>
            <a:r>
              <a:rPr lang="en-US" sz="2200" dirty="0"/>
              <a:t>, </a:t>
            </a:r>
            <a:r>
              <a:rPr lang="en-US" sz="2200" dirty="0" err="1"/>
              <a:t>có</a:t>
            </a:r>
            <a:r>
              <a:rPr lang="en-US" sz="2200" dirty="0"/>
              <a:t> </a:t>
            </a:r>
            <a:r>
              <a:rPr lang="en-US" sz="2200" dirty="0" err="1"/>
              <a:t>thể</a:t>
            </a:r>
            <a:r>
              <a:rPr lang="en-US" sz="2200" dirty="0"/>
              <a:t> </a:t>
            </a:r>
            <a:r>
              <a:rPr lang="en-US" sz="2200" dirty="0" err="1"/>
              <a:t>đặt</a:t>
            </a:r>
            <a:r>
              <a:rPr lang="en-US" sz="2200" dirty="0"/>
              <a:t> </a:t>
            </a:r>
            <a:r>
              <a:rPr lang="en-US" sz="2200" dirty="0" err="1"/>
              <a:t>tên</a:t>
            </a:r>
            <a:r>
              <a:rPr lang="en-US" sz="2200" dirty="0"/>
              <a:t> </a:t>
            </a:r>
            <a:r>
              <a:rPr lang="en-US" sz="2200" dirty="0" err="1"/>
              <a:t>tùy</a:t>
            </a:r>
            <a:r>
              <a:rPr lang="en-US" sz="2200" dirty="0"/>
              <a:t> ý.</a:t>
            </a:r>
            <a:endParaRPr lang="vi-VN" sz="2200" dirty="0"/>
          </a:p>
          <a:p>
            <a:pPr marL="1147763" lvl="3" indent="-233363"/>
            <a:r>
              <a:rPr lang="vi-VN" sz="2200" dirty="0"/>
              <a:t>class: xác định java class để xử lý action</a:t>
            </a:r>
          </a:p>
          <a:p>
            <a:pPr marL="1147763" lvl="3" indent="-233363"/>
            <a:r>
              <a:rPr lang="vi-VN" sz="2200" dirty="0"/>
              <a:t>method: xác định phương thức </a:t>
            </a:r>
            <a:r>
              <a:rPr lang="en-US" sz="2200" dirty="0" err="1"/>
              <a:t>thực</a:t>
            </a:r>
            <a:r>
              <a:rPr lang="en-US" sz="2200" dirty="0"/>
              <a:t> </a:t>
            </a:r>
            <a:r>
              <a:rPr lang="en-US" sz="2200" dirty="0" err="1"/>
              <a:t>thi</a:t>
            </a:r>
            <a:r>
              <a:rPr lang="en-US" sz="2200" dirty="0"/>
              <a:t> </a:t>
            </a:r>
            <a:r>
              <a:rPr lang="en-US" sz="2200" dirty="0" err="1"/>
              <a:t>trong</a:t>
            </a:r>
            <a:r>
              <a:rPr lang="en-US" sz="2200" dirty="0"/>
              <a:t> action</a:t>
            </a:r>
            <a:r>
              <a:rPr lang="vi-VN" sz="2200" dirty="0"/>
              <a:t>. Nếu tham số này không tồn tại thì phương thức execute </a:t>
            </a:r>
            <a:r>
              <a:rPr lang="en-US" sz="2200" dirty="0" err="1"/>
              <a:t>là</a:t>
            </a:r>
            <a:r>
              <a:rPr lang="en-US" sz="2200" dirty="0"/>
              <a:t> default. </a:t>
            </a:r>
            <a:r>
              <a:rPr lang="en-US" sz="2200" dirty="0" err="1"/>
              <a:t>Nếu</a:t>
            </a:r>
            <a:r>
              <a:rPr lang="en-US" sz="2200" dirty="0"/>
              <a:t> </a:t>
            </a:r>
            <a:r>
              <a:rPr lang="en-US" sz="2200" dirty="0" err="1"/>
              <a:t>có</a:t>
            </a:r>
            <a:r>
              <a:rPr lang="en-US" sz="2200" dirty="0"/>
              <a:t> </a:t>
            </a:r>
            <a:r>
              <a:rPr lang="en-US" sz="2200" dirty="0" err="1"/>
              <a:t>phương</a:t>
            </a:r>
            <a:r>
              <a:rPr lang="en-US" sz="2200" dirty="0"/>
              <a:t> </a:t>
            </a:r>
            <a:r>
              <a:rPr lang="en-US" sz="2200" dirty="0" err="1"/>
              <a:t>thức</a:t>
            </a:r>
            <a:r>
              <a:rPr lang="en-US" sz="2200" dirty="0"/>
              <a:t> </a:t>
            </a:r>
            <a:r>
              <a:rPr lang="en-US" sz="2200" dirty="0" err="1"/>
              <a:t>thực</a:t>
            </a:r>
            <a:r>
              <a:rPr lang="en-US" sz="2200" dirty="0"/>
              <a:t> </a:t>
            </a:r>
            <a:r>
              <a:rPr lang="en-US" sz="2200" dirty="0" err="1"/>
              <a:t>thi</a:t>
            </a:r>
            <a:r>
              <a:rPr lang="en-US" sz="2200" dirty="0"/>
              <a:t> </a:t>
            </a:r>
            <a:r>
              <a:rPr lang="en-US" sz="2200" dirty="0" err="1"/>
              <a:t>có</a:t>
            </a:r>
            <a:r>
              <a:rPr lang="en-US" sz="2200" dirty="0"/>
              <a:t> </a:t>
            </a:r>
            <a:r>
              <a:rPr lang="en-US" sz="2200" dirty="0" err="1"/>
              <a:t>tên</a:t>
            </a:r>
            <a:r>
              <a:rPr lang="en-US" sz="2200" dirty="0"/>
              <a:t> </a:t>
            </a:r>
            <a:r>
              <a:rPr lang="en-US" sz="2200" dirty="0" err="1"/>
              <a:t>khác</a:t>
            </a:r>
            <a:r>
              <a:rPr lang="en-US" sz="2200" dirty="0"/>
              <a:t> execute, </a:t>
            </a:r>
            <a:r>
              <a:rPr lang="en-US" sz="2200" dirty="0" err="1"/>
              <a:t>thì</a:t>
            </a:r>
            <a:r>
              <a:rPr lang="en-US" sz="2200" dirty="0"/>
              <a:t> </a:t>
            </a:r>
            <a:r>
              <a:rPr lang="en-US" sz="2200" dirty="0" err="1"/>
              <a:t>phải</a:t>
            </a:r>
            <a:r>
              <a:rPr lang="en-US" sz="2200" dirty="0"/>
              <a:t> </a:t>
            </a:r>
            <a:r>
              <a:rPr lang="en-US" sz="2200" dirty="0" err="1"/>
              <a:t>khai</a:t>
            </a:r>
            <a:r>
              <a:rPr lang="en-US" sz="2200" dirty="0"/>
              <a:t> </a:t>
            </a:r>
            <a:r>
              <a:rPr lang="en-US" sz="2200" dirty="0" err="1"/>
              <a:t>báo</a:t>
            </a:r>
            <a:r>
              <a:rPr lang="en-US" sz="2200" dirty="0"/>
              <a:t> </a:t>
            </a:r>
            <a:r>
              <a:rPr lang="en-US" sz="2200" dirty="0" err="1"/>
              <a:t>đúng</a:t>
            </a:r>
            <a:r>
              <a:rPr lang="en-US" sz="2200" dirty="0"/>
              <a:t> </a:t>
            </a:r>
            <a:r>
              <a:rPr lang="en-US" sz="2200" dirty="0" err="1"/>
              <a:t>trên</a:t>
            </a:r>
            <a:r>
              <a:rPr lang="en-US" sz="2200" dirty="0"/>
              <a:t> </a:t>
            </a:r>
            <a:r>
              <a:rPr lang="en-US" sz="2200" dirty="0" err="1"/>
              <a:t>phương</a:t>
            </a:r>
            <a:r>
              <a:rPr lang="en-US" sz="2200" dirty="0"/>
              <a:t> </a:t>
            </a:r>
            <a:r>
              <a:rPr lang="en-US" sz="2200" dirty="0" err="1"/>
              <a:t>thức</a:t>
            </a:r>
            <a:r>
              <a:rPr lang="en-US" sz="2200" dirty="0"/>
              <a:t>.</a:t>
            </a:r>
          </a:p>
          <a:p>
            <a:pPr marL="690563" lvl="2" indent="-233363"/>
            <a:r>
              <a:rPr lang="en-US" sz="2400" b="1" dirty="0"/>
              <a:t>result</a:t>
            </a:r>
            <a:r>
              <a:rPr lang="en-US" sz="2400" dirty="0"/>
              <a:t>: </a:t>
            </a:r>
            <a:r>
              <a:rPr lang="en-US" sz="2400" dirty="0" err="1"/>
              <a:t>xác</a:t>
            </a:r>
            <a:r>
              <a:rPr lang="en-US" sz="2400" dirty="0"/>
              <a:t> </a:t>
            </a:r>
            <a:r>
              <a:rPr lang="en-US" sz="2400" dirty="0" err="1"/>
              <a:t>định</a:t>
            </a:r>
            <a:r>
              <a:rPr lang="en-US" sz="2400" dirty="0"/>
              <a:t> </a:t>
            </a:r>
            <a:r>
              <a:rPr lang="en-US" sz="2400" dirty="0" err="1"/>
              <a:t>tên</a:t>
            </a:r>
            <a:r>
              <a:rPr lang="en-US" sz="2400" dirty="0"/>
              <a:t> result hay page </a:t>
            </a:r>
            <a:r>
              <a:rPr lang="en-US" sz="2400" dirty="0" err="1"/>
              <a:t>kết</a:t>
            </a:r>
            <a:r>
              <a:rPr lang="en-US" sz="2400" dirty="0"/>
              <a:t> </a:t>
            </a:r>
            <a:r>
              <a:rPr lang="en-US" sz="2400" dirty="0" err="1"/>
              <a:t>xuất</a:t>
            </a:r>
            <a:r>
              <a:rPr lang="en-US" sz="2400" dirty="0"/>
              <a:t> </a:t>
            </a:r>
            <a:r>
              <a:rPr lang="en-US" sz="2400" dirty="0" err="1"/>
              <a:t>của</a:t>
            </a:r>
            <a:r>
              <a:rPr lang="en-US" sz="2400" dirty="0"/>
              <a:t> </a:t>
            </a:r>
            <a:r>
              <a:rPr lang="en-US" sz="2400" dirty="0" err="1"/>
              <a:t>một</a:t>
            </a:r>
            <a:r>
              <a:rPr lang="en-US" sz="2400" dirty="0"/>
              <a:t> action</a:t>
            </a:r>
          </a:p>
          <a:p>
            <a:pPr marL="690563" lvl="2" indent="-233363"/>
            <a:r>
              <a:rPr lang="vi-VN" sz="2400" b="1" dirty="0"/>
              <a:t>include</a:t>
            </a:r>
            <a:r>
              <a:rPr lang="vi-VN" sz="2400" dirty="0"/>
              <a:t>: Cho phép nhúng nhiều module hay tích hợp nhiều module vào trong ứng dụng</a:t>
            </a:r>
          </a:p>
          <a:p>
            <a:pPr marL="1147763" lvl="3" indent="-233363"/>
            <a:r>
              <a:rPr lang="vi-VN" sz="2200" dirty="0"/>
              <a:t>file: xác định tên file được include vào tập tin struts.xml</a:t>
            </a:r>
            <a:endParaRPr lang="en-US" sz="2200" dirty="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390269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73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normAutofit/>
          </a:bodyPr>
          <a:lstStyle/>
          <a:p>
            <a:pPr marL="0" marR="0">
              <a:spcBef>
                <a:spcPts val="0"/>
              </a:spcBef>
            </a:pPr>
            <a:r>
              <a:rPr lang="en-US" sz="5400" b="1" dirty="0" err="1"/>
              <a:t>ActionContext</a:t>
            </a:r>
            <a:r>
              <a:rPr lang="en-US" sz="5400" b="1" dirty="0"/>
              <a:t>/ </a:t>
            </a:r>
            <a:r>
              <a:rPr lang="en-US" sz="5400" b="1" dirty="0" err="1"/>
              <a:t>ValueStack</a:t>
            </a:r>
            <a:r>
              <a:rPr lang="en-US" sz="5400" b="1" dirty="0"/>
              <a:t>/ OGNL</a:t>
            </a:r>
            <a:endParaRPr lang="en-US" b="1" i="0" dirty="0">
              <a:solidFill>
                <a:srgbClr val="222222"/>
              </a:solidFill>
              <a:effectLst/>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3556084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i="0" dirty="0" err="1">
                <a:solidFill>
                  <a:schemeClr val="accent4">
                    <a:lumMod val="60000"/>
                    <a:lumOff val="40000"/>
                  </a:schemeClr>
                </a:solidFill>
                <a:effectLst/>
              </a:rPr>
              <a:t>ActionContext</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95693" y="1207300"/>
            <a:ext cx="12096307" cy="5406151"/>
          </a:xfrm>
        </p:spPr>
        <p:txBody>
          <a:bodyPr>
            <a:normAutofit/>
          </a:bodyPr>
          <a:lstStyle/>
          <a:p>
            <a:pPr marL="233363" lvl="1" indent="-233363">
              <a:lnSpc>
                <a:spcPct val="110000"/>
              </a:lnSpc>
            </a:pPr>
            <a:r>
              <a:rPr lang="vi-VN" dirty="0"/>
              <a:t>ActionContext là một đối tượng trong Struts 2 Framework, đại diện cho context của một action được thực thi trong ứng dụng web. Đối tượng này chứa thông tin về request và response hiện tại, các đối tượng interceptor đã được áp dụng và các đối tượng value stack.</a:t>
            </a:r>
            <a:endParaRPr lang="en-US" dirty="0"/>
          </a:p>
          <a:p>
            <a:pPr marL="233363" lvl="1" indent="-233363">
              <a:lnSpc>
                <a:spcPct val="110000"/>
              </a:lnSpc>
            </a:pPr>
            <a:r>
              <a:rPr lang="vi-VN" dirty="0"/>
              <a:t>ActionContext được tạo ra bởi Struts 2 Framework cho mỗi request được xử lý. Nó được sử dụng để lưu trữ và truy xuất các đối tượng trong value stack và cung cấp các phương thức để truy xuất các thông tin về request và response hiện tại.</a:t>
            </a:r>
            <a:endParaRPr lang="en-US" b="1" dirty="0"/>
          </a:p>
          <a:p>
            <a:pPr marL="233363" lvl="1" indent="-233363">
              <a:lnSpc>
                <a:spcPct val="110000"/>
              </a:lnSpc>
            </a:pPr>
            <a:r>
              <a:rPr lang="vi-VN" dirty="0"/>
              <a:t>Các đối tượng ActionContext có thể được truy xuất bằng cách sử dụng phương thức tĩnh ActionContext.getContext() trong class ActionSupport, hoặc thông qua đối tượng ValueStack được lấy từ ActionContext.</a:t>
            </a:r>
            <a:endParaRPr lang="en-US" dirty="0"/>
          </a:p>
          <a:p>
            <a:pPr marL="233363" lvl="1" indent="-233363">
              <a:lnSpc>
                <a:spcPct val="110000"/>
              </a:lnSpc>
            </a:pPr>
            <a:r>
              <a:rPr lang="en-US" dirty="0" err="1"/>
              <a:t>Ví</a:t>
            </a:r>
            <a:r>
              <a:rPr lang="en-US" dirty="0"/>
              <a:t> </a:t>
            </a:r>
            <a:r>
              <a:rPr lang="en-US" dirty="0" err="1"/>
              <a:t>dụ</a:t>
            </a:r>
            <a:r>
              <a:rPr lang="en-US" dirty="0"/>
              <a:t>: </a:t>
            </a:r>
            <a:r>
              <a:rPr lang="en-US" b="1" dirty="0" err="1"/>
              <a:t>ActionContext</a:t>
            </a:r>
            <a:r>
              <a:rPr lang="en-US" b="1" dirty="0"/>
              <a:t> context = </a:t>
            </a:r>
            <a:r>
              <a:rPr lang="en-US" b="1" dirty="0" err="1"/>
              <a:t>ActionContext.getContext</a:t>
            </a:r>
            <a:r>
              <a:rPr lang="en-US" b="1" dirty="0"/>
              <a:t>(); </a:t>
            </a:r>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38692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i="0" dirty="0" err="1">
                <a:solidFill>
                  <a:schemeClr val="accent4">
                    <a:lumMod val="60000"/>
                    <a:lumOff val="40000"/>
                  </a:schemeClr>
                </a:solidFill>
                <a:effectLst/>
              </a:rPr>
              <a:t>ValueStack</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95693" y="1207300"/>
            <a:ext cx="12096307" cy="5406151"/>
          </a:xfrm>
        </p:spPr>
        <p:txBody>
          <a:bodyPr>
            <a:normAutofit/>
          </a:bodyPr>
          <a:lstStyle/>
          <a:p>
            <a:pPr marL="233363" lvl="1" indent="-233363">
              <a:lnSpc>
                <a:spcPct val="100000"/>
              </a:lnSpc>
            </a:pPr>
            <a:r>
              <a:rPr lang="en-US" dirty="0"/>
              <a:t>L</a:t>
            </a:r>
            <a:r>
              <a:rPr lang="vi-VN" dirty="0"/>
              <a:t>à một </a:t>
            </a:r>
            <a:r>
              <a:rPr lang="en-US" dirty="0"/>
              <a:t>stack</a:t>
            </a:r>
            <a:r>
              <a:rPr lang="vi-VN" dirty="0"/>
              <a:t> lưu trữ object trong </a:t>
            </a:r>
            <a:r>
              <a:rPr lang="en-US" dirty="0"/>
              <a:t>f</a:t>
            </a:r>
            <a:r>
              <a:rPr lang="vi-VN" dirty="0"/>
              <a:t>rameworks và các thành phần trong một request</a:t>
            </a:r>
            <a:r>
              <a:rPr lang="en-US" dirty="0"/>
              <a:t>.</a:t>
            </a:r>
            <a:r>
              <a:rPr lang="vi-VN" dirty="0"/>
              <a:t> </a:t>
            </a:r>
            <a:endParaRPr lang="en-US" dirty="0"/>
          </a:p>
          <a:p>
            <a:pPr marL="233363" lvl="1" indent="-233363">
              <a:lnSpc>
                <a:spcPct val="100000"/>
              </a:lnSpc>
            </a:pPr>
            <a:r>
              <a:rPr lang="en-US" dirty="0"/>
              <a:t>Cung </a:t>
            </a:r>
            <a:r>
              <a:rPr lang="en-US" dirty="0" err="1"/>
              <a:t>cấp</a:t>
            </a:r>
            <a:r>
              <a:rPr lang="en-US" dirty="0"/>
              <a:t> </a:t>
            </a:r>
            <a:r>
              <a:rPr lang="en-US" dirty="0" err="1"/>
              <a:t>cho</a:t>
            </a:r>
            <a:r>
              <a:rPr lang="en-US" dirty="0"/>
              <a:t> </a:t>
            </a:r>
            <a:r>
              <a:rPr lang="en-US" dirty="0" err="1"/>
              <a:t>việc</a:t>
            </a:r>
            <a:r>
              <a:rPr lang="en-US" dirty="0"/>
              <a:t> </a:t>
            </a:r>
            <a:r>
              <a:rPr lang="en-US" dirty="0" err="1"/>
              <a:t>truy</a:t>
            </a:r>
            <a:r>
              <a:rPr lang="en-US" dirty="0"/>
              <a:t> </a:t>
            </a:r>
            <a:r>
              <a:rPr lang="en-US" dirty="0" err="1"/>
              <a:t>cập</a:t>
            </a:r>
            <a:r>
              <a:rPr lang="en-US" dirty="0"/>
              <a:t> </a:t>
            </a:r>
            <a:r>
              <a:rPr lang="en-US" dirty="0" err="1"/>
              <a:t>liên</a:t>
            </a:r>
            <a:r>
              <a:rPr lang="en-US" dirty="0"/>
              <a:t> </a:t>
            </a:r>
            <a:r>
              <a:rPr lang="en-US" dirty="0" err="1"/>
              <a:t>quan</a:t>
            </a:r>
            <a:r>
              <a:rPr lang="en-US" dirty="0"/>
              <a:t> </a:t>
            </a:r>
            <a:r>
              <a:rPr lang="en-US" dirty="0" err="1"/>
              <a:t>đến</a:t>
            </a:r>
            <a:r>
              <a:rPr lang="en-US" dirty="0"/>
              <a:t> context </a:t>
            </a:r>
            <a:r>
              <a:rPr lang="en-US" dirty="0" err="1"/>
              <a:t>hiện</a:t>
            </a:r>
            <a:r>
              <a:rPr lang="en-US" dirty="0"/>
              <a:t> </a:t>
            </a:r>
            <a:r>
              <a:rPr lang="en-US" dirty="0" err="1"/>
              <a:t>hành</a:t>
            </a:r>
            <a:r>
              <a:rPr lang="en-US" dirty="0"/>
              <a:t> </a:t>
            </a:r>
            <a:r>
              <a:rPr lang="en-US" dirty="0" err="1"/>
              <a:t>làm</a:t>
            </a:r>
            <a:r>
              <a:rPr lang="en-US" dirty="0"/>
              <a:t> </a:t>
            </a:r>
            <a:r>
              <a:rPr lang="en-US" dirty="0" err="1"/>
              <a:t>việc</a:t>
            </a:r>
            <a:r>
              <a:rPr lang="en-US" dirty="0"/>
              <a:t> </a:t>
            </a:r>
            <a:r>
              <a:rPr lang="en-US" dirty="0" err="1"/>
              <a:t>từ</a:t>
            </a:r>
            <a:r>
              <a:rPr lang="en-US" dirty="0"/>
              <a:t> request, session </a:t>
            </a:r>
            <a:r>
              <a:rPr lang="en-US" dirty="0" err="1"/>
              <a:t>đến</a:t>
            </a:r>
            <a:r>
              <a:rPr lang="en-US" dirty="0"/>
              <a:t> application …</a:t>
            </a:r>
          </a:p>
          <a:p>
            <a:pPr marL="233363" lvl="1" indent="-233363">
              <a:lnSpc>
                <a:spcPct val="100000"/>
              </a:lnSpc>
            </a:pPr>
            <a:r>
              <a:rPr lang="vi-VN" dirty="0"/>
              <a:t>Chúng ta có thể đặt các đối tượng trong ValueStack, truy vấn nó và xóa nó. Value Stack có thể được truy cập thông qua các tag được cung cấp cho JSP, Velocity hoặc Freemarker. Bạn có thể lấy đối tượng valueStack bên trong action của bạn, như sau:</a:t>
            </a:r>
            <a:endParaRPr lang="en-US" dirty="0"/>
          </a:p>
          <a:p>
            <a:pPr marL="233363" lvl="1" indent="-233363">
              <a:lnSpc>
                <a:spcPct val="100000"/>
              </a:lnSpc>
            </a:pPr>
            <a:r>
              <a:rPr lang="vi-VN" dirty="0"/>
              <a:t>Ví dụ, để lấy đối tượng ValueStack từ ActionContext, ta có thể sử dụng đoạn mã sau:</a:t>
            </a:r>
            <a:endParaRPr lang="en-US" dirty="0"/>
          </a:p>
          <a:p>
            <a:pPr marL="0" lvl="1" indent="0">
              <a:lnSpc>
                <a:spcPct val="100000"/>
              </a:lnSpc>
              <a:buNone/>
            </a:pPr>
            <a:r>
              <a:rPr lang="en-US" b="1" dirty="0" err="1"/>
              <a:t>ValueStack</a:t>
            </a:r>
            <a:r>
              <a:rPr lang="en-US" b="1" dirty="0"/>
              <a:t> stack = </a:t>
            </a:r>
            <a:r>
              <a:rPr lang="en-US" b="1" dirty="0" err="1"/>
              <a:t>ActionContext.getContext</a:t>
            </a:r>
            <a:r>
              <a:rPr lang="en-US" b="1" dirty="0"/>
              <a:t>().</a:t>
            </a:r>
            <a:r>
              <a:rPr lang="en-US" b="1" dirty="0" err="1"/>
              <a:t>getValueStack</a:t>
            </a:r>
            <a:r>
              <a:rPr lang="en-US" b="1" dirty="0"/>
              <a:t>();</a:t>
            </a:r>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420786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i="0" dirty="0" err="1">
                <a:solidFill>
                  <a:schemeClr val="accent4">
                    <a:lumMod val="60000"/>
                    <a:lumOff val="40000"/>
                  </a:schemeClr>
                </a:solidFill>
                <a:effectLst/>
              </a:rPr>
              <a:t>ValueStack</a:t>
            </a:r>
            <a:r>
              <a:rPr lang="en-US" i="0" dirty="0">
                <a:solidFill>
                  <a:schemeClr val="accent4">
                    <a:lumMod val="60000"/>
                    <a:lumOff val="40000"/>
                  </a:schemeClr>
                </a:solidFill>
                <a:effectLst/>
              </a:rPr>
              <a:t> (</a:t>
            </a:r>
            <a:r>
              <a:rPr lang="en-US" i="0" dirty="0" err="1">
                <a:solidFill>
                  <a:schemeClr val="accent4">
                    <a:lumMod val="60000"/>
                    <a:lumOff val="40000"/>
                  </a:schemeClr>
                </a:solidFill>
                <a:effectLst/>
              </a:rPr>
              <a:t>tt</a:t>
            </a:r>
            <a:r>
              <a:rPr lang="en-US" i="0" dirty="0">
                <a:solidFill>
                  <a:schemeClr val="accent4">
                    <a:lumMod val="60000"/>
                    <a:lumOff val="40000"/>
                  </a:schemeClr>
                </a:solidFill>
                <a:effectLst/>
              </a:rPr>
              <a:t>)</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0" y="1207300"/>
            <a:ext cx="12192001" cy="5565640"/>
          </a:xfrm>
        </p:spPr>
        <p:txBody>
          <a:bodyPr>
            <a:normAutofit fontScale="92500"/>
          </a:bodyPr>
          <a:lstStyle/>
          <a:p>
            <a:pPr marL="233363" lvl="1" indent="-233363">
              <a:lnSpc>
                <a:spcPct val="100000"/>
              </a:lnSpc>
            </a:pPr>
            <a:r>
              <a:rPr lang="vi-VN" sz="2600" dirty="0"/>
              <a:t>Khi bạn đã có đối tượng ValueStack, bạn có thể sử dụng các phương thức sau để thao tác đối tượng đó. Dưới đây là một số phương thức được sử dụng phổ biến trong ValueStack Interface</a:t>
            </a:r>
            <a:r>
              <a:rPr lang="en-US" sz="2600" dirty="0"/>
              <a:t>:</a:t>
            </a:r>
          </a:p>
          <a:p>
            <a:pPr marL="233363" lvl="1" indent="-233363">
              <a:lnSpc>
                <a:spcPct val="100000"/>
              </a:lnSpc>
            </a:pPr>
            <a:r>
              <a:rPr lang="vi-VN" sz="2600" b="1" dirty="0"/>
              <a:t>public String findString(String expr)</a:t>
            </a:r>
            <a:r>
              <a:rPr lang="en-US" sz="2600" b="1" dirty="0"/>
              <a:t> </a:t>
            </a:r>
            <a:r>
              <a:rPr lang="vi-VN" sz="2600" dirty="0"/>
              <a:t>: Tìm chuỗi bởi ước lượng biểu thức expr đã cho.</a:t>
            </a:r>
          </a:p>
          <a:p>
            <a:pPr marL="233363" lvl="1" indent="-233363">
              <a:lnSpc>
                <a:spcPct val="100000"/>
              </a:lnSpc>
            </a:pPr>
            <a:r>
              <a:rPr lang="vi-VN" sz="2600" b="1" dirty="0"/>
              <a:t>public Object findValue(String expr)</a:t>
            </a:r>
            <a:r>
              <a:rPr lang="en-US" sz="2600" b="1" dirty="0"/>
              <a:t> </a:t>
            </a:r>
            <a:r>
              <a:rPr lang="vi-VN" sz="2600" dirty="0"/>
              <a:t>: Tìm giá trị bởi ước lượng biểu thức expr đã cho.</a:t>
            </a:r>
          </a:p>
          <a:p>
            <a:pPr marL="233363" lvl="1" indent="-233363">
              <a:lnSpc>
                <a:spcPct val="100000"/>
              </a:lnSpc>
            </a:pPr>
            <a:r>
              <a:rPr lang="vi-VN" sz="2600" b="1" dirty="0"/>
              <a:t>public Object findValue(String expr, Class c)</a:t>
            </a:r>
            <a:r>
              <a:rPr lang="en-US" sz="2600" b="1" dirty="0"/>
              <a:t> </a:t>
            </a:r>
            <a:r>
              <a:rPr lang="vi-VN" sz="2600" dirty="0"/>
              <a:t>: Tìm giá trị bởi ước lượng biểu thức expr đã cho.</a:t>
            </a:r>
          </a:p>
          <a:p>
            <a:pPr marL="233363" lvl="1" indent="-233363">
              <a:lnSpc>
                <a:spcPct val="100000"/>
              </a:lnSpc>
            </a:pPr>
            <a:r>
              <a:rPr lang="vi-VN" sz="2600" b="1" dirty="0"/>
              <a:t>public Object peek()</a:t>
            </a:r>
            <a:r>
              <a:rPr lang="en-US" sz="2600" b="1" dirty="0"/>
              <a:t> </a:t>
            </a:r>
            <a:r>
              <a:rPr lang="vi-VN" sz="2600" dirty="0"/>
              <a:t>: Trả về đối tượng được đặt ở trên cùng của stack.</a:t>
            </a:r>
          </a:p>
          <a:p>
            <a:pPr marL="233363" lvl="1" indent="-233363">
              <a:lnSpc>
                <a:spcPct val="100000"/>
              </a:lnSpc>
            </a:pPr>
            <a:r>
              <a:rPr lang="vi-VN" sz="2600" b="1" dirty="0"/>
              <a:t>public Object pop()</a:t>
            </a:r>
            <a:r>
              <a:rPr lang="en-US" sz="2600" b="1" dirty="0"/>
              <a:t> </a:t>
            </a:r>
            <a:r>
              <a:rPr lang="vi-VN" sz="2600" dirty="0"/>
              <a:t>: Trả về đối tượng được đặt ở trên cùng của stack và xóa nó.</a:t>
            </a:r>
          </a:p>
          <a:p>
            <a:pPr marL="233363" lvl="1" indent="-233363">
              <a:lnSpc>
                <a:spcPct val="100000"/>
              </a:lnSpc>
            </a:pPr>
            <a:r>
              <a:rPr lang="vi-VN" sz="2600" b="1" dirty="0"/>
              <a:t>public void push(Object o)</a:t>
            </a:r>
            <a:r>
              <a:rPr lang="en-US" sz="2600" b="1" dirty="0"/>
              <a:t> </a:t>
            </a:r>
            <a:r>
              <a:rPr lang="vi-VN" sz="2600" dirty="0"/>
              <a:t>: Đặt đối tượng vào trên cùng của stack.</a:t>
            </a:r>
          </a:p>
          <a:p>
            <a:pPr marL="233363" lvl="1" indent="-233363">
              <a:lnSpc>
                <a:spcPct val="100000"/>
              </a:lnSpc>
            </a:pPr>
            <a:r>
              <a:rPr lang="vi-VN" sz="2600" b="1" dirty="0"/>
              <a:t>public void set(String key, Object value)</a:t>
            </a:r>
            <a:r>
              <a:rPr lang="en-US" sz="2600" b="1" dirty="0"/>
              <a:t> </a:t>
            </a:r>
            <a:r>
              <a:rPr lang="vi-VN" sz="2600" dirty="0"/>
              <a:t>: Thiết lập đối tượng trên stack với key đã cho. Nó có thể được lấy bằng cách gọi phương thức findValue(key).</a:t>
            </a:r>
          </a:p>
          <a:p>
            <a:pPr marL="233363" lvl="1" indent="-233363">
              <a:lnSpc>
                <a:spcPct val="100000"/>
              </a:lnSpc>
            </a:pPr>
            <a:r>
              <a:rPr lang="vi-VN" sz="2600" b="1" dirty="0"/>
              <a:t>public int size()</a:t>
            </a:r>
            <a:r>
              <a:rPr lang="en-US" sz="2600" b="1" dirty="0"/>
              <a:t> </a:t>
            </a:r>
            <a:r>
              <a:rPr lang="vi-VN" sz="2600" dirty="0"/>
              <a:t>: Trả về số đối tượng từ stack.</a:t>
            </a: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72573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7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i="0" dirty="0">
                <a:solidFill>
                  <a:schemeClr val="accent4">
                    <a:lumMod val="60000"/>
                    <a:lumOff val="40000"/>
                  </a:schemeClr>
                </a:solidFill>
                <a:effectLst/>
              </a:rPr>
              <a:t>OGNL</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95693" y="1207300"/>
            <a:ext cx="12096307" cy="5406151"/>
          </a:xfrm>
        </p:spPr>
        <p:txBody>
          <a:bodyPr>
            <a:normAutofit/>
          </a:bodyPr>
          <a:lstStyle/>
          <a:p>
            <a:pPr marL="233363" lvl="1" indent="-233363">
              <a:lnSpc>
                <a:spcPct val="100000"/>
              </a:lnSpc>
            </a:pPr>
            <a:r>
              <a:rPr lang="vi-VN" dirty="0"/>
              <a:t>OGNL (Object-Graph Navigation Language) là một ngôn ngữ đánh giá biểu thức được sử dụng để truy xuất và thao tác các đối tượng trong ValueStack. OGNL cung cấp các cú pháp đơn giản để truy xuất các thuộc tính của đối tượng, gọi các phương thức và thực hiện các toán tử logic. </a:t>
            </a:r>
            <a:endParaRPr lang="en-US" dirty="0"/>
          </a:p>
          <a:p>
            <a:pPr marL="233363" lvl="1" indent="-233363">
              <a:lnSpc>
                <a:spcPct val="100000"/>
              </a:lnSpc>
            </a:pPr>
            <a:r>
              <a:rPr lang="vi-VN" dirty="0"/>
              <a:t>Trong Struts 2, OGNL được sử dụng để gắn kết dữ liệu giữa form và các đối tượng action, cũng như để hiển thị dữ liệu lên các trang JSP. </a:t>
            </a:r>
            <a:endParaRPr lang="en-US" dirty="0"/>
          </a:p>
          <a:p>
            <a:pPr marL="233363" lvl="1" indent="-233363">
              <a:lnSpc>
                <a:spcPct val="100000"/>
              </a:lnSpc>
            </a:pPr>
            <a:r>
              <a:rPr lang="vi-VN" dirty="0"/>
              <a:t>OGNL là một công cụ mạnh mẽ và linh hoạt giúp các lập trình viên Struts 2 có thể thao tác với dữ liệu và đối tượng trong ValueStack một cách dễ dàng và hiệu quả.</a:t>
            </a:r>
            <a:endParaRPr lang="en-US" dirty="0"/>
          </a:p>
          <a:p>
            <a:pPr marL="233363" lvl="1" indent="-233363">
              <a:lnSpc>
                <a:spcPct val="100000"/>
              </a:lnSpc>
            </a:pPr>
            <a:r>
              <a:rPr lang="vi-VN" dirty="0"/>
              <a:t>Việc sử dụng OGNL giúp cho việc liên kết dữ liệu giữa trang JSP và Action trở nên dễ dàng hơn, giúp cho việc lập trình trở nên nhanh chóng và tiện lợi hơn. Ngoài ra, OGNL cũng hỗ trợ nhiều tính năng khác, chẳng hạn như tính toán số học, truy cập vào các phần tử của mảng, tạo điều kiện if-else, v.v.</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12454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normAutofit/>
          </a:bodyPr>
          <a:lstStyle/>
          <a:p>
            <a:pPr marL="0" marR="0">
              <a:spcBef>
                <a:spcPts val="0"/>
              </a:spcBef>
            </a:pPr>
            <a:r>
              <a:rPr lang="en-US" sz="5400" b="1" dirty="0" err="1"/>
              <a:t>Taglib</a:t>
            </a:r>
            <a:endParaRPr lang="en-US" b="1" i="0" dirty="0">
              <a:solidFill>
                <a:srgbClr val="222222"/>
              </a:solidFill>
              <a:effectLst/>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894147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i="0" dirty="0" err="1">
                <a:solidFill>
                  <a:schemeClr val="accent4">
                    <a:lumMod val="60000"/>
                    <a:lumOff val="40000"/>
                  </a:schemeClr>
                </a:solidFill>
                <a:effectLst/>
              </a:rPr>
              <a:t>Taglib</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95693" y="1207300"/>
            <a:ext cx="12096307" cy="5406151"/>
          </a:xfrm>
        </p:spPr>
        <p:txBody>
          <a:bodyPr>
            <a:normAutofit/>
          </a:bodyPr>
          <a:lstStyle/>
          <a:p>
            <a:pPr marL="233363" lvl="1" indent="-233363">
              <a:lnSpc>
                <a:spcPct val="110000"/>
              </a:lnSpc>
            </a:pPr>
            <a:r>
              <a:rPr lang="vi-VN" dirty="0"/>
              <a:t>Taglib trong Struts 2 là một thư viện các thẻ (taglib) được sử dụng để xây dựng các trang web JSP (JavaServer Pages). Nó cung cấp các thẻ để hiển thị các thành phần của framework Struts 2, chẳng hạn như các Action, Form, Input, Select, Submit, Textarea, Checkbox, Radio, và nhiều thành phần khác.</a:t>
            </a:r>
            <a:endParaRPr lang="en-US" dirty="0"/>
          </a:p>
          <a:p>
            <a:pPr marL="233363" lvl="1" indent="-233363">
              <a:lnSpc>
                <a:spcPct val="110000"/>
              </a:lnSpc>
            </a:pPr>
            <a:r>
              <a:rPr lang="vi-VN" dirty="0"/>
              <a:t>Các thẻ này cung cấp các tính năng hữu ích để giúp người phát triển dễ dàng tạo ra các trang web động và tương tác với dữ liệu từ người dùng. Nó cũng cung cấp các tính năng như kiểm tra dữ liệu đầu vào, hiển thị thông báo lỗi và cung cấp các tùy chọn để tùy chỉnh hành vi của các thành phần.</a:t>
            </a:r>
            <a:endParaRPr lang="en-US" dirty="0"/>
          </a:p>
          <a:p>
            <a:pPr marL="233363" lvl="1" indent="-233363">
              <a:lnSpc>
                <a:spcPct val="110000"/>
              </a:lnSpc>
            </a:pPr>
            <a:r>
              <a:rPr lang="vi-VN" dirty="0"/>
              <a:t>Sử dụng taglib trong Struts 2 giúp tăng tốc độ phát triển ứng dụng web và giảm đáng kể độ phức tạp của mã HTML và JavaScript được tạo ra bởi các ứng dụng web.</a:t>
            </a:r>
            <a:endParaRPr lang="en-US" b="1" dirty="0"/>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26032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err="1">
                <a:solidFill>
                  <a:schemeClr val="accent4">
                    <a:lumMod val="60000"/>
                    <a:lumOff val="40000"/>
                  </a:schemeClr>
                </a:solidFill>
              </a:rPr>
              <a:t>Lịch</a:t>
            </a:r>
            <a:r>
              <a:rPr lang="en-US" sz="4400" dirty="0">
                <a:solidFill>
                  <a:schemeClr val="accent4">
                    <a:lumMod val="60000"/>
                    <a:lumOff val="40000"/>
                  </a:schemeClr>
                </a:solidFill>
              </a:rPr>
              <a:t> </a:t>
            </a:r>
            <a:r>
              <a:rPr lang="en-US" sz="4400" dirty="0" err="1">
                <a:solidFill>
                  <a:schemeClr val="accent4">
                    <a:lumMod val="60000"/>
                    <a:lumOff val="40000"/>
                  </a:schemeClr>
                </a:solidFill>
              </a:rPr>
              <a:t>sử</a:t>
            </a:r>
            <a:r>
              <a:rPr lang="en-US" sz="4400" dirty="0">
                <a:solidFill>
                  <a:schemeClr val="accent4">
                    <a:lumMod val="60000"/>
                    <a:lumOff val="40000"/>
                  </a:schemeClr>
                </a:solidFill>
              </a:rPr>
              <a:t> </a:t>
            </a:r>
            <a:r>
              <a:rPr lang="en-US" sz="4400" dirty="0" err="1">
                <a:solidFill>
                  <a:schemeClr val="accent4">
                    <a:lumMod val="60000"/>
                    <a:lumOff val="40000"/>
                  </a:schemeClr>
                </a:solidFill>
              </a:rPr>
              <a:t>ra</a:t>
            </a:r>
            <a:r>
              <a:rPr lang="en-US" sz="4400" dirty="0">
                <a:solidFill>
                  <a:schemeClr val="accent4">
                    <a:lumMod val="60000"/>
                    <a:lumOff val="40000"/>
                  </a:schemeClr>
                </a:solidFill>
              </a:rPr>
              <a:t> </a:t>
            </a:r>
            <a:r>
              <a:rPr lang="en-US" sz="4400" dirty="0" err="1">
                <a:solidFill>
                  <a:schemeClr val="accent4">
                    <a:lumMod val="60000"/>
                    <a:lumOff val="40000"/>
                  </a:schemeClr>
                </a:solidFill>
              </a:rPr>
              <a:t>đời</a:t>
            </a:r>
            <a:r>
              <a:rPr lang="en-US" sz="4400" dirty="0">
                <a:solidFill>
                  <a:schemeClr val="accent4">
                    <a:lumMod val="60000"/>
                    <a:lumOff val="40000"/>
                  </a:schemeClr>
                </a:solidFill>
              </a:rPr>
              <a:t> </a:t>
            </a:r>
            <a:r>
              <a:rPr lang="en-US" sz="4400" dirty="0" err="1">
                <a:solidFill>
                  <a:schemeClr val="accent4">
                    <a:lumMod val="60000"/>
                    <a:lumOff val="40000"/>
                  </a:schemeClr>
                </a:solidFill>
              </a:rPr>
              <a:t>và</a:t>
            </a:r>
            <a:r>
              <a:rPr lang="en-US" sz="4400" dirty="0">
                <a:solidFill>
                  <a:schemeClr val="accent4">
                    <a:lumMod val="60000"/>
                    <a:lumOff val="40000"/>
                  </a:schemeClr>
                </a:solidFill>
              </a:rPr>
              <a:t> </a:t>
            </a:r>
            <a:r>
              <a:rPr lang="en-US" sz="4400" dirty="0" err="1">
                <a:solidFill>
                  <a:schemeClr val="accent4">
                    <a:lumMod val="60000"/>
                    <a:lumOff val="40000"/>
                  </a:schemeClr>
                </a:solidFill>
              </a:rPr>
              <a:t>các</a:t>
            </a:r>
            <a:r>
              <a:rPr lang="en-US" sz="4400" dirty="0">
                <a:solidFill>
                  <a:schemeClr val="accent4">
                    <a:lumMod val="60000"/>
                    <a:lumOff val="40000"/>
                  </a:schemeClr>
                </a:solidFill>
              </a:rPr>
              <a:t> </a:t>
            </a:r>
            <a:r>
              <a:rPr lang="en-US" sz="4400" dirty="0" err="1">
                <a:solidFill>
                  <a:schemeClr val="accent4">
                    <a:lumMod val="60000"/>
                    <a:lumOff val="40000"/>
                  </a:schemeClr>
                </a:solidFill>
              </a:rPr>
              <a:t>phiên</a:t>
            </a:r>
            <a:r>
              <a:rPr lang="en-US" sz="4400" dirty="0">
                <a:solidFill>
                  <a:schemeClr val="accent4">
                    <a:lumMod val="60000"/>
                    <a:lumOff val="40000"/>
                  </a:schemeClr>
                </a:solidFill>
              </a:rPr>
              <a:t> </a:t>
            </a:r>
            <a:r>
              <a:rPr lang="en-US" sz="4400" dirty="0" err="1">
                <a:solidFill>
                  <a:schemeClr val="accent4">
                    <a:lumMod val="60000"/>
                    <a:lumOff val="40000"/>
                  </a:schemeClr>
                </a:solidFill>
              </a:rPr>
              <a:t>bản</a:t>
            </a:r>
            <a:r>
              <a:rPr lang="en-US" sz="4400" dirty="0">
                <a:solidFill>
                  <a:schemeClr val="accent4">
                    <a:lumMod val="60000"/>
                    <a:lumOff val="40000"/>
                  </a:schemeClr>
                </a:solidFill>
              </a:rPr>
              <a:t> </a:t>
            </a:r>
            <a:r>
              <a:rPr lang="en-US" sz="4400" dirty="0" err="1">
                <a:solidFill>
                  <a:schemeClr val="accent4">
                    <a:lumMod val="60000"/>
                    <a:lumOff val="40000"/>
                  </a:schemeClr>
                </a:solidFill>
              </a:rPr>
              <a:t>của</a:t>
            </a:r>
            <a:r>
              <a:rPr lang="en-US" sz="4400" dirty="0">
                <a:solidFill>
                  <a:schemeClr val="accent4">
                    <a:lumMod val="60000"/>
                    <a:lumOff val="40000"/>
                  </a:schemeClr>
                </a:solidFill>
              </a:rPr>
              <a:t> Struts </a:t>
            </a:r>
            <a:r>
              <a:rPr lang="en-US" sz="4400" dirty="0" err="1">
                <a:solidFill>
                  <a:schemeClr val="accent4">
                    <a:lumMod val="60000"/>
                    <a:lumOff val="40000"/>
                  </a:schemeClr>
                </a:solidFill>
              </a:rPr>
              <a:t>framewok</a:t>
            </a:r>
            <a:endParaRPr lang="en-US" dirty="0">
              <a:solidFill>
                <a:schemeClr val="accent4">
                  <a:lumMod val="60000"/>
                  <a:lumOff val="40000"/>
                </a:schemeClr>
              </a:solidFill>
            </a:endParaRPr>
          </a:p>
        </p:txBody>
      </p:sp>
      <p:sp>
        <p:nvSpPr>
          <p:cNvPr id="3" name="Content Placeholder 2"/>
          <p:cNvSpPr>
            <a:spLocks noGrp="1"/>
          </p:cNvSpPr>
          <p:nvPr>
            <p:ph idx="1"/>
          </p:nvPr>
        </p:nvSpPr>
        <p:spPr>
          <a:xfrm>
            <a:off x="0" y="1371252"/>
            <a:ext cx="12192000" cy="5121624"/>
          </a:xfrm>
        </p:spPr>
        <p:txBody>
          <a:bodyPr>
            <a:noAutofit/>
          </a:bodyPr>
          <a:lstStyle/>
          <a:p>
            <a:r>
              <a:rPr lang="vi-VN" dirty="0"/>
              <a:t>Struts framework là một framework phát triển ứng dụng web nguồn mở được phát triển bởi </a:t>
            </a:r>
            <a:r>
              <a:rPr lang="vi-VN" i="1" dirty="0"/>
              <a:t>Craig R. McClanahan </a:t>
            </a:r>
            <a:r>
              <a:rPr lang="vi-VN" dirty="0"/>
              <a:t>vào năm 2000</a:t>
            </a:r>
            <a:r>
              <a:rPr lang="en-US" dirty="0"/>
              <a:t>.</a:t>
            </a:r>
          </a:p>
          <a:p>
            <a:r>
              <a:rPr lang="vi-VN" dirty="0"/>
              <a:t> Struts framework được phát hành chính thức vào năm 2001 và nhanh chóng trở thành một trong những framework phát triển ứng dụng web phổ biến nhất trong cộng đồng phát triển phần mềm nguồn mở</a:t>
            </a:r>
            <a:r>
              <a:rPr lang="en-US" dirty="0"/>
              <a:t>.</a:t>
            </a:r>
          </a:p>
          <a:p>
            <a:r>
              <a:rPr lang="en-US" dirty="0" err="1"/>
              <a:t>Phiên</a:t>
            </a:r>
            <a:r>
              <a:rPr lang="en-US" dirty="0"/>
              <a:t> </a:t>
            </a:r>
            <a:r>
              <a:rPr lang="en-US" dirty="0" err="1"/>
              <a:t>bản</a:t>
            </a:r>
            <a:r>
              <a:rPr lang="en-US" dirty="0"/>
              <a:t> </a:t>
            </a:r>
            <a:r>
              <a:rPr lang="en-US" dirty="0" err="1"/>
              <a:t>của</a:t>
            </a:r>
            <a:r>
              <a:rPr lang="en-US" dirty="0"/>
              <a:t> Struts framework:</a:t>
            </a:r>
          </a:p>
          <a:p>
            <a:pPr lvl="1"/>
            <a:r>
              <a:rPr lang="en-US" sz="2270" i="1" dirty="0"/>
              <a:t>Struts 1.x</a:t>
            </a:r>
            <a:r>
              <a:rPr lang="en-US" sz="2270" dirty="0"/>
              <a:t>: </a:t>
            </a:r>
            <a:r>
              <a:rPr lang="vi-VN" sz="2270" dirty="0"/>
              <a:t>phiên bản đầu tiên của Struts framework, phát hành vào năm 2001. </a:t>
            </a:r>
            <a:endParaRPr lang="en-US" sz="2270" dirty="0"/>
          </a:p>
          <a:p>
            <a:pPr lvl="1"/>
            <a:r>
              <a:rPr lang="en-US" sz="2270" i="1" dirty="0"/>
              <a:t>Struts 2.x</a:t>
            </a:r>
            <a:r>
              <a:rPr lang="en-US" sz="2270" dirty="0"/>
              <a:t>: </a:t>
            </a:r>
            <a:r>
              <a:rPr lang="vi-VN" sz="2270" dirty="0"/>
              <a:t>phiên bản mới nhất của Struts framework</a:t>
            </a:r>
            <a:r>
              <a:rPr lang="en-US" sz="2270" dirty="0"/>
              <a:t>. </a:t>
            </a:r>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55376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i="0" dirty="0" err="1">
                <a:solidFill>
                  <a:schemeClr val="accent4">
                    <a:lumMod val="60000"/>
                    <a:lumOff val="40000"/>
                  </a:schemeClr>
                </a:solidFill>
                <a:effectLst/>
              </a:rPr>
              <a:t>Sử</a:t>
            </a:r>
            <a:r>
              <a:rPr lang="en-US" i="0" dirty="0">
                <a:solidFill>
                  <a:schemeClr val="accent4">
                    <a:lumMod val="60000"/>
                    <a:lumOff val="40000"/>
                  </a:schemeClr>
                </a:solidFill>
                <a:effectLst/>
              </a:rPr>
              <a:t> </a:t>
            </a:r>
            <a:r>
              <a:rPr lang="en-US" i="0" dirty="0" err="1">
                <a:solidFill>
                  <a:schemeClr val="accent4">
                    <a:lumMod val="60000"/>
                    <a:lumOff val="40000"/>
                  </a:schemeClr>
                </a:solidFill>
                <a:effectLst/>
              </a:rPr>
              <a:t>dụng</a:t>
            </a:r>
            <a:r>
              <a:rPr lang="en-US" i="0" dirty="0">
                <a:solidFill>
                  <a:schemeClr val="accent4">
                    <a:lumMod val="60000"/>
                    <a:lumOff val="40000"/>
                  </a:schemeClr>
                </a:solidFill>
                <a:effectLst/>
              </a:rPr>
              <a:t> </a:t>
            </a:r>
            <a:r>
              <a:rPr lang="en-US" i="0" dirty="0" err="1">
                <a:solidFill>
                  <a:schemeClr val="accent4">
                    <a:lumMod val="60000"/>
                    <a:lumOff val="40000"/>
                  </a:schemeClr>
                </a:solidFill>
                <a:effectLst/>
              </a:rPr>
              <a:t>Taglib</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95693" y="1207300"/>
            <a:ext cx="12096307" cy="5406151"/>
          </a:xfrm>
        </p:spPr>
        <p:txBody>
          <a:bodyPr>
            <a:normAutofit/>
          </a:bodyPr>
          <a:lstStyle/>
          <a:p>
            <a:pPr marL="233363" lvl="1" indent="-233363">
              <a:lnSpc>
                <a:spcPct val="110000"/>
              </a:lnSpc>
              <a:tabLst>
                <a:tab pos="4464050" algn="l"/>
              </a:tabLst>
            </a:pPr>
            <a:r>
              <a:rPr lang="vi-VN" dirty="0"/>
              <a:t>Đầu tiên, bạn cần phải khai báo taglib trong file JSP bằng cách thêm mã sau vào phần đầu của file:</a:t>
            </a:r>
            <a:r>
              <a:rPr lang="en-US" dirty="0"/>
              <a:t> </a:t>
            </a:r>
            <a:r>
              <a:rPr lang="sv-SE" b="1" dirty="0"/>
              <a:t>&lt;%@taglib prefix="s" uri="/struts-tags" %&gt;</a:t>
            </a:r>
            <a:endParaRPr lang="en-US" b="1" dirty="0"/>
          </a:p>
          <a:p>
            <a:pPr marL="233363" lvl="1" indent="-233363">
              <a:lnSpc>
                <a:spcPct val="110000"/>
              </a:lnSpc>
              <a:tabLst>
                <a:tab pos="4464050" algn="l"/>
              </a:tabLst>
            </a:pPr>
            <a:r>
              <a:rPr lang="vi-VN" dirty="0"/>
              <a:t>Sau đó, bạn có thể sử dụng các thẻ được cung cấp bởi taglib bằng cách sử dụng tiền tố đã khai báo (trong ví dụ trên là "s"). </a:t>
            </a:r>
            <a:endParaRPr lang="en-US" dirty="0"/>
          </a:p>
          <a:p>
            <a:pPr marL="233363" lvl="1" indent="-233363">
              <a:lnSpc>
                <a:spcPct val="110000"/>
              </a:lnSpc>
              <a:tabLst>
                <a:tab pos="4464050" algn="l"/>
              </a:tabLst>
            </a:pPr>
            <a:r>
              <a:rPr lang="vi-VN" dirty="0"/>
              <a:t>Ví dụ, để sử dụng thẻ &lt;s:submit&gt; để tạo nút gửi (submit) trong form, bạn có thể sử dụng mã sau:</a:t>
            </a:r>
            <a:endParaRPr lang="en-US" dirty="0"/>
          </a:p>
          <a:p>
            <a:pPr marL="0" lvl="1" indent="0">
              <a:lnSpc>
                <a:spcPct val="110000"/>
              </a:lnSpc>
              <a:buNone/>
              <a:tabLst>
                <a:tab pos="4464050" algn="l"/>
              </a:tabLst>
            </a:pPr>
            <a:r>
              <a:rPr lang="en-US" b="1" dirty="0"/>
              <a:t>&lt;</a:t>
            </a:r>
            <a:r>
              <a:rPr lang="en-US" b="1" dirty="0" err="1"/>
              <a:t>s:form</a:t>
            </a:r>
            <a:r>
              <a:rPr lang="en-US" b="1" dirty="0"/>
              <a:t>&gt;</a:t>
            </a:r>
          </a:p>
          <a:p>
            <a:pPr marL="0" lvl="1" indent="0">
              <a:lnSpc>
                <a:spcPct val="110000"/>
              </a:lnSpc>
              <a:buNone/>
              <a:tabLst>
                <a:tab pos="4464050" algn="l"/>
              </a:tabLst>
            </a:pPr>
            <a:r>
              <a:rPr lang="en-US" b="1" dirty="0"/>
              <a:t>  ...</a:t>
            </a:r>
          </a:p>
          <a:p>
            <a:pPr marL="0" lvl="1" indent="0">
              <a:lnSpc>
                <a:spcPct val="110000"/>
              </a:lnSpc>
              <a:buNone/>
              <a:tabLst>
                <a:tab pos="4464050" algn="l"/>
              </a:tabLst>
            </a:pPr>
            <a:r>
              <a:rPr lang="en-US" b="1" dirty="0"/>
              <a:t>       &lt;</a:t>
            </a:r>
            <a:r>
              <a:rPr lang="en-US" b="1" dirty="0" err="1"/>
              <a:t>s:submit</a:t>
            </a:r>
            <a:r>
              <a:rPr lang="en-US" b="1" dirty="0"/>
              <a:t> value="</a:t>
            </a:r>
            <a:r>
              <a:rPr lang="en-US" b="1" dirty="0" err="1"/>
              <a:t>Gửi</a:t>
            </a:r>
            <a:r>
              <a:rPr lang="en-US" b="1" dirty="0"/>
              <a:t>" /&gt;</a:t>
            </a:r>
          </a:p>
          <a:p>
            <a:pPr marL="0" lvl="1" indent="0">
              <a:lnSpc>
                <a:spcPct val="110000"/>
              </a:lnSpc>
              <a:buNone/>
              <a:tabLst>
                <a:tab pos="4464050" algn="l"/>
              </a:tabLst>
            </a:pPr>
            <a:r>
              <a:rPr lang="en-US" b="1" dirty="0"/>
              <a:t>&lt;/</a:t>
            </a:r>
            <a:r>
              <a:rPr lang="en-US" b="1" dirty="0" err="1"/>
              <a:t>s:form</a:t>
            </a:r>
            <a:r>
              <a:rPr lang="en-US" b="1" dirty="0"/>
              <a:t>&gt;</a:t>
            </a:r>
          </a:p>
          <a:p>
            <a:pPr marL="233363" lvl="1" indent="-233363">
              <a:lnSpc>
                <a:spcPct val="110000"/>
              </a:lnSpc>
              <a:tabLst>
                <a:tab pos="4464050" algn="l"/>
              </a:tabLst>
            </a:pPr>
            <a:r>
              <a:rPr lang="vi-VN" dirty="0"/>
              <a:t>Sử dụng taglib trong Struts 2 giúp tăng tốc độ phát triển ứng dụng web và giảm đáng kể độ phức tạp của mã HTML và JavaScript được tạo ra bởi các ứng dụng web.</a:t>
            </a:r>
            <a:endParaRPr lang="en-US" b="1"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152463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7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7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err="1"/>
              <a:t>Luồng</a:t>
            </a:r>
            <a:r>
              <a:rPr lang="en-US" sz="5400" b="1" dirty="0"/>
              <a:t> </a:t>
            </a:r>
            <a:r>
              <a:rPr lang="en-US" sz="5400" b="1" dirty="0" err="1"/>
              <a:t>hoạt</a:t>
            </a:r>
            <a:r>
              <a:rPr lang="en-US" sz="5400" b="1" dirty="0"/>
              <a:t> </a:t>
            </a:r>
            <a:r>
              <a:rPr lang="en-US" sz="5400" b="1" dirty="0" err="1"/>
              <a:t>động</a:t>
            </a:r>
            <a:r>
              <a:rPr lang="en-US" sz="5400" b="1" dirty="0"/>
              <a:t> </a:t>
            </a:r>
            <a:r>
              <a:rPr lang="en-US" sz="5400" b="1" dirty="0" err="1"/>
              <a:t>của</a:t>
            </a:r>
            <a:r>
              <a:rPr lang="en-US" sz="5400" b="1" dirty="0"/>
              <a:t> Struts 2</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8588952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0" y="-1"/>
            <a:ext cx="12191999" cy="1207301"/>
          </a:xfrm>
        </p:spPr>
        <p:txBody>
          <a:bodyPr>
            <a:normAutofit/>
          </a:bodyPr>
          <a:lstStyle/>
          <a:p>
            <a:r>
              <a:rPr lang="en-US" sz="4400" dirty="0" err="1">
                <a:solidFill>
                  <a:schemeClr val="accent4">
                    <a:lumMod val="60000"/>
                    <a:lumOff val="40000"/>
                  </a:schemeClr>
                </a:solidFill>
              </a:rPr>
              <a:t>Luồng</a:t>
            </a:r>
            <a:r>
              <a:rPr lang="en-US" sz="4400" dirty="0">
                <a:solidFill>
                  <a:schemeClr val="accent4">
                    <a:lumMod val="60000"/>
                    <a:lumOff val="40000"/>
                  </a:schemeClr>
                </a:solidFill>
              </a:rPr>
              <a:t> </a:t>
            </a:r>
            <a:r>
              <a:rPr lang="en-US" sz="4400" dirty="0" err="1">
                <a:solidFill>
                  <a:schemeClr val="accent4">
                    <a:lumMod val="60000"/>
                    <a:lumOff val="40000"/>
                  </a:schemeClr>
                </a:solidFill>
              </a:rPr>
              <a:t>xử</a:t>
            </a:r>
            <a:r>
              <a:rPr lang="en-US" sz="4400" dirty="0">
                <a:solidFill>
                  <a:schemeClr val="accent4">
                    <a:lumMod val="60000"/>
                    <a:lumOff val="40000"/>
                  </a:schemeClr>
                </a:solidFill>
              </a:rPr>
              <a:t> </a:t>
            </a:r>
            <a:r>
              <a:rPr lang="en-US" sz="4400" dirty="0" err="1">
                <a:solidFill>
                  <a:schemeClr val="accent4">
                    <a:lumMod val="60000"/>
                    <a:lumOff val="40000"/>
                  </a:schemeClr>
                </a:solidFill>
              </a:rPr>
              <a:t>lý</a:t>
            </a:r>
            <a:r>
              <a:rPr lang="en-US" dirty="0">
                <a:solidFill>
                  <a:schemeClr val="accent4">
                    <a:lumMod val="60000"/>
                    <a:lumOff val="40000"/>
                  </a:schemeClr>
                </a:solidFill>
              </a:rPr>
              <a:t> </a:t>
            </a:r>
            <a:r>
              <a:rPr lang="en-US" dirty="0" err="1">
                <a:solidFill>
                  <a:schemeClr val="accent4">
                    <a:lumMod val="60000"/>
                    <a:lumOff val="40000"/>
                  </a:schemeClr>
                </a:solidFill>
              </a:rPr>
              <a:t>trong</a:t>
            </a:r>
            <a:r>
              <a:rPr lang="en-US" dirty="0">
                <a:solidFill>
                  <a:schemeClr val="accent4">
                    <a:lumMod val="60000"/>
                    <a:lumOff val="40000"/>
                  </a:schemeClr>
                </a:solidFill>
              </a:rPr>
              <a:t> Struts 2</a:t>
            </a:r>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pic>
        <p:nvPicPr>
          <p:cNvPr id="3" name="Content Placeholder 2">
            <a:extLst>
              <a:ext uri="{FF2B5EF4-FFF2-40B4-BE49-F238E27FC236}">
                <a16:creationId xmlns:a16="http://schemas.microsoft.com/office/drawing/2014/main" id="{96867DA7-A982-E484-B4BC-246C6275A5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7421" y="1207299"/>
            <a:ext cx="7634719" cy="5285575"/>
          </a:xfrm>
          <a:prstGeom prst="rect">
            <a:avLst/>
          </a:prstGeom>
        </p:spPr>
      </p:pic>
    </p:spTree>
    <p:extLst>
      <p:ext uri="{BB962C8B-B14F-4D97-AF65-F5344CB8AC3E}">
        <p14:creationId xmlns:p14="http://schemas.microsoft.com/office/powerpoint/2010/main" val="56199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0" y="-1"/>
            <a:ext cx="12191999" cy="1207301"/>
          </a:xfrm>
        </p:spPr>
        <p:txBody>
          <a:bodyPr>
            <a:normAutofit/>
          </a:bodyPr>
          <a:lstStyle/>
          <a:p>
            <a:r>
              <a:rPr lang="en-US" dirty="0" err="1">
                <a:solidFill>
                  <a:schemeClr val="accent4">
                    <a:lumMod val="60000"/>
                    <a:lumOff val="40000"/>
                  </a:schemeClr>
                </a:solidFill>
              </a:rPr>
              <a:t>Luồng</a:t>
            </a:r>
            <a:r>
              <a:rPr lang="en-US" dirty="0">
                <a:solidFill>
                  <a:schemeClr val="accent4">
                    <a:lumMod val="60000"/>
                    <a:lumOff val="40000"/>
                  </a:schemeClr>
                </a:solidFill>
              </a:rPr>
              <a:t> </a:t>
            </a:r>
            <a:r>
              <a:rPr lang="en-US" dirty="0" err="1">
                <a:solidFill>
                  <a:schemeClr val="accent4">
                    <a:lumMod val="60000"/>
                    <a:lumOff val="40000"/>
                  </a:schemeClr>
                </a:solidFill>
              </a:rPr>
              <a:t>xử</a:t>
            </a:r>
            <a:r>
              <a:rPr lang="en-US" dirty="0">
                <a:solidFill>
                  <a:schemeClr val="accent4">
                    <a:lumMod val="60000"/>
                    <a:lumOff val="40000"/>
                  </a:schemeClr>
                </a:solidFill>
              </a:rPr>
              <a:t> </a:t>
            </a:r>
            <a:r>
              <a:rPr lang="en-US" dirty="0" err="1">
                <a:solidFill>
                  <a:schemeClr val="accent4">
                    <a:lumMod val="60000"/>
                    <a:lumOff val="40000"/>
                  </a:schemeClr>
                </a:solidFill>
              </a:rPr>
              <a:t>lý</a:t>
            </a:r>
            <a:r>
              <a:rPr lang="en-US" dirty="0">
                <a:solidFill>
                  <a:schemeClr val="accent4">
                    <a:lumMod val="60000"/>
                    <a:lumOff val="40000"/>
                  </a:schemeClr>
                </a:solidFill>
              </a:rPr>
              <a:t> </a:t>
            </a:r>
            <a:r>
              <a:rPr lang="en-US" dirty="0" err="1">
                <a:solidFill>
                  <a:schemeClr val="accent4">
                    <a:lumMod val="60000"/>
                    <a:lumOff val="40000"/>
                  </a:schemeClr>
                </a:solidFill>
              </a:rPr>
              <a:t>trong</a:t>
            </a:r>
            <a:r>
              <a:rPr lang="en-US" dirty="0">
                <a:solidFill>
                  <a:schemeClr val="accent4">
                    <a:lumMod val="60000"/>
                    <a:lumOff val="40000"/>
                  </a:schemeClr>
                </a:solidFill>
              </a:rPr>
              <a:t> Struts 2</a:t>
            </a:r>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
        <p:nvSpPr>
          <p:cNvPr id="4" name="Content Placeholder 3">
            <a:extLst>
              <a:ext uri="{FF2B5EF4-FFF2-40B4-BE49-F238E27FC236}">
                <a16:creationId xmlns:a16="http://schemas.microsoft.com/office/drawing/2014/main" id="{936D527D-D5C0-E2C6-AF41-D411A58CDC5E}"/>
              </a:ext>
            </a:extLst>
          </p:cNvPr>
          <p:cNvSpPr>
            <a:spLocks noGrp="1"/>
          </p:cNvSpPr>
          <p:nvPr>
            <p:ph idx="1"/>
          </p:nvPr>
        </p:nvSpPr>
        <p:spPr>
          <a:xfrm>
            <a:off x="0" y="1207300"/>
            <a:ext cx="12191999" cy="5650700"/>
          </a:xfrm>
        </p:spPr>
        <p:txBody>
          <a:bodyPr>
            <a:normAutofit/>
          </a:bodyPr>
          <a:lstStyle/>
          <a:p>
            <a:pPr algn="just">
              <a:spcBef>
                <a:spcPts val="0"/>
              </a:spcBef>
            </a:pPr>
            <a:r>
              <a:rPr lang="vi-VN" sz="2400" b="0" i="0" dirty="0">
                <a:solidFill>
                  <a:srgbClr val="222222"/>
                </a:solidFill>
                <a:effectLst/>
              </a:rPr>
              <a:t>Khi user gửi yêu cầu truy xuất ứng dụng web, request được chuyển đến FilterDispatcher, đây là Filter được tạo sẵn trong Framework để làm chức năng như Controller</a:t>
            </a:r>
          </a:p>
          <a:p>
            <a:pPr algn="just">
              <a:spcBef>
                <a:spcPts val="0"/>
              </a:spcBef>
            </a:pPr>
            <a:r>
              <a:rPr lang="vi-VN" sz="2400" b="0" i="0" dirty="0">
                <a:solidFill>
                  <a:srgbClr val="222222"/>
                </a:solidFill>
                <a:effectLst/>
              </a:rPr>
              <a:t>FilterDispatcher dựa trên tập tin cấu hình xác định xem action có được ứng dụng Interceptor hay không</a:t>
            </a:r>
          </a:p>
          <a:p>
            <a:pPr algn="just">
              <a:spcBef>
                <a:spcPts val="0"/>
              </a:spcBef>
            </a:pPr>
            <a:r>
              <a:rPr lang="vi-VN" sz="2400" b="0" i="0" dirty="0">
                <a:solidFill>
                  <a:srgbClr val="222222"/>
                </a:solidFill>
                <a:effectLst/>
              </a:rPr>
              <a:t>Nếu có, framework sẽ gọi Interceptor theo tuần tự. Khi gọi xong một Interceptor, framework sẽ checking tiếp Interceptor trong stack cho đến khi Interceptor cuối cùng</a:t>
            </a:r>
          </a:p>
          <a:p>
            <a:pPr algn="just">
              <a:spcBef>
                <a:spcPts val="0"/>
              </a:spcBef>
            </a:pPr>
            <a:r>
              <a:rPr lang="vi-VN" sz="2400" b="0" i="0" dirty="0">
                <a:solidFill>
                  <a:srgbClr val="222222"/>
                </a:solidFill>
                <a:effectLst/>
              </a:rPr>
              <a:t>Nếu không có áp dụng interceptor hay interceptor cuối cùng được thực thi thì framework sẽ gọi action</a:t>
            </a:r>
          </a:p>
          <a:p>
            <a:pPr algn="just">
              <a:spcBef>
                <a:spcPts val="0"/>
              </a:spcBef>
            </a:pPr>
            <a:r>
              <a:rPr lang="vi-VN" sz="2400" b="0" i="0" dirty="0">
                <a:solidFill>
                  <a:srgbClr val="222222"/>
                </a:solidFill>
                <a:effectLst/>
              </a:rPr>
              <a:t>Action đón nhận dữ liệu, thực hiện xử lý và kích hoạt phương thức chỉ định thực thi (mặc định là phương thức execute – người dùng có thể định nghĩa phương thức tên khác và chỉ định trong tập tin cấu hình)</a:t>
            </a:r>
          </a:p>
          <a:p>
            <a:pPr algn="just">
              <a:spcBef>
                <a:spcPts val="0"/>
              </a:spcBef>
            </a:pPr>
            <a:r>
              <a:rPr lang="vi-VN" sz="2400" b="0" i="0" dirty="0">
                <a:solidFill>
                  <a:srgbClr val="222222"/>
                </a:solidFill>
                <a:effectLst/>
              </a:rPr>
              <a:t>Sau khi hàm execute xử lý hoàn tất, phương thức sẽ trả ra Result – có thể nhãn tương tự như ActionMapping bên Struts1.</a:t>
            </a:r>
          </a:p>
          <a:p>
            <a:pPr algn="just">
              <a:spcBef>
                <a:spcPts val="0"/>
              </a:spcBef>
            </a:pPr>
            <a:r>
              <a:rPr lang="vi-VN" sz="2400" b="0" i="0" dirty="0">
                <a:solidFill>
                  <a:srgbClr val="222222"/>
                </a:solidFill>
                <a:effectLst/>
              </a:rPr>
              <a:t>Tại bước này, nếu ứng dụng có áp dụng interceptor là Result sẽ được apply theo chiều ngược chiều gọi ban đầu để trả kết quả trở về hay chuyển đến action tiếp theo</a:t>
            </a:r>
          </a:p>
          <a:p>
            <a:endParaRPr lang="en-US" sz="1100" dirty="0"/>
          </a:p>
        </p:txBody>
      </p:sp>
    </p:spTree>
    <p:extLst>
      <p:ext uri="{BB962C8B-B14F-4D97-AF65-F5344CB8AC3E}">
        <p14:creationId xmlns:p14="http://schemas.microsoft.com/office/powerpoint/2010/main" val="356625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lstStyle/>
          <a:p>
            <a:r>
              <a:rPr lang="en-US" sz="5400" b="1" dirty="0" err="1"/>
              <a:t>Tại</a:t>
            </a:r>
            <a:r>
              <a:rPr lang="en-US" sz="5400" b="1" dirty="0"/>
              <a:t> </a:t>
            </a:r>
            <a:r>
              <a:rPr lang="en-US" sz="5400" b="1" dirty="0" err="1"/>
              <a:t>sao</a:t>
            </a:r>
            <a:r>
              <a:rPr lang="en-US" sz="5400" b="1" dirty="0"/>
              <a:t> </a:t>
            </a:r>
            <a:r>
              <a:rPr lang="en-US" sz="5400" b="1" dirty="0" err="1"/>
              <a:t>lại</a:t>
            </a:r>
            <a:r>
              <a:rPr lang="en-US" sz="5400" b="1" dirty="0"/>
              <a:t> dung Struts 2? </a:t>
            </a:r>
            <a:r>
              <a:rPr lang="en-US" sz="5400" b="1" dirty="0" err="1"/>
              <a:t>Hạn</a:t>
            </a:r>
            <a:r>
              <a:rPr lang="en-US" sz="5400" b="1" dirty="0"/>
              <a:t> </a:t>
            </a:r>
            <a:r>
              <a:rPr lang="en-US" sz="5400" b="1" dirty="0" err="1"/>
              <a:t>chế</a:t>
            </a:r>
            <a:r>
              <a:rPr lang="en-US" sz="5400" b="1" dirty="0"/>
              <a:t> </a:t>
            </a:r>
            <a:r>
              <a:rPr lang="en-US" sz="5400" b="1" dirty="0" err="1"/>
              <a:t>của</a:t>
            </a:r>
            <a:r>
              <a:rPr lang="en-US" sz="5400" b="1" dirty="0"/>
              <a:t> Struts 2</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227306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0" y="-1"/>
            <a:ext cx="12191999" cy="1207301"/>
          </a:xfrm>
        </p:spPr>
        <p:txBody>
          <a:bodyPr>
            <a:normAutofit/>
          </a:bodyPr>
          <a:lstStyle/>
          <a:p>
            <a:r>
              <a:rPr lang="en-US" sz="4400" b="1" dirty="0" err="1">
                <a:solidFill>
                  <a:schemeClr val="accent4">
                    <a:lumMod val="60000"/>
                    <a:lumOff val="40000"/>
                  </a:schemeClr>
                </a:solidFill>
              </a:rPr>
              <a:t>Tại</a:t>
            </a:r>
            <a:r>
              <a:rPr lang="en-US" sz="4400" b="1" dirty="0">
                <a:solidFill>
                  <a:schemeClr val="accent4">
                    <a:lumMod val="60000"/>
                    <a:lumOff val="40000"/>
                  </a:schemeClr>
                </a:solidFill>
              </a:rPr>
              <a:t> </a:t>
            </a:r>
            <a:r>
              <a:rPr lang="en-US" sz="4400" b="1" dirty="0" err="1">
                <a:solidFill>
                  <a:schemeClr val="accent4">
                    <a:lumMod val="60000"/>
                    <a:lumOff val="40000"/>
                  </a:schemeClr>
                </a:solidFill>
              </a:rPr>
              <a:t>sao</a:t>
            </a:r>
            <a:r>
              <a:rPr lang="en-US" sz="4400" b="1" dirty="0">
                <a:solidFill>
                  <a:schemeClr val="accent4">
                    <a:lumMod val="60000"/>
                    <a:lumOff val="40000"/>
                  </a:schemeClr>
                </a:solidFill>
              </a:rPr>
              <a:t> </a:t>
            </a:r>
            <a:r>
              <a:rPr lang="en-US" sz="4400" b="1" dirty="0" err="1">
                <a:solidFill>
                  <a:schemeClr val="accent4">
                    <a:lumMod val="60000"/>
                    <a:lumOff val="40000"/>
                  </a:schemeClr>
                </a:solidFill>
              </a:rPr>
              <a:t>lại</a:t>
            </a:r>
            <a:r>
              <a:rPr lang="en-US" sz="4400" b="1" dirty="0">
                <a:solidFill>
                  <a:schemeClr val="accent4">
                    <a:lumMod val="60000"/>
                    <a:lumOff val="40000"/>
                  </a:schemeClr>
                </a:solidFill>
              </a:rPr>
              <a:t> dung Struts 2?</a:t>
            </a:r>
            <a:endParaRPr lang="en-US" dirty="0">
              <a:solidFill>
                <a:schemeClr val="accent4">
                  <a:lumMod val="60000"/>
                  <a:lumOff val="40000"/>
                </a:schemeClr>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
        <p:nvSpPr>
          <p:cNvPr id="4" name="Content Placeholder 3">
            <a:extLst>
              <a:ext uri="{FF2B5EF4-FFF2-40B4-BE49-F238E27FC236}">
                <a16:creationId xmlns:a16="http://schemas.microsoft.com/office/drawing/2014/main" id="{936D527D-D5C0-E2C6-AF41-D411A58CDC5E}"/>
              </a:ext>
            </a:extLst>
          </p:cNvPr>
          <p:cNvSpPr>
            <a:spLocks noGrp="1"/>
          </p:cNvSpPr>
          <p:nvPr>
            <p:ph idx="1"/>
          </p:nvPr>
        </p:nvSpPr>
        <p:spPr>
          <a:xfrm>
            <a:off x="0" y="1207300"/>
            <a:ext cx="12191999" cy="5285575"/>
          </a:xfrm>
        </p:spPr>
        <p:txBody>
          <a:bodyPr>
            <a:noAutofit/>
          </a:bodyPr>
          <a:lstStyle/>
          <a:p>
            <a:pPr>
              <a:lnSpc>
                <a:spcPct val="100000"/>
              </a:lnSpc>
            </a:pPr>
            <a:r>
              <a:rPr lang="en-US" sz="2400" dirty="0" err="1"/>
              <a:t>Kiến</a:t>
            </a:r>
            <a:r>
              <a:rPr lang="en-US" sz="2400" dirty="0"/>
              <a:t> </a:t>
            </a:r>
            <a:r>
              <a:rPr lang="en-US" sz="2400" dirty="0" err="1"/>
              <a:t>trúc</a:t>
            </a:r>
            <a:r>
              <a:rPr lang="en-US" sz="2400" dirty="0"/>
              <a:t> </a:t>
            </a:r>
            <a:r>
              <a:rPr lang="en-US" sz="2400" dirty="0" err="1"/>
              <a:t>tốt</a:t>
            </a:r>
            <a:r>
              <a:rPr lang="en-US" sz="2400" dirty="0"/>
              <a:t>: </a:t>
            </a:r>
            <a:r>
              <a:rPr lang="en-US" sz="2400" dirty="0" err="1"/>
              <a:t>vì</a:t>
            </a:r>
            <a:r>
              <a:rPr lang="en-US" sz="2400" dirty="0"/>
              <a:t> </a:t>
            </a:r>
            <a:r>
              <a:rPr lang="en-US" sz="2400" dirty="0" err="1"/>
              <a:t>thiết</a:t>
            </a:r>
            <a:r>
              <a:rPr lang="en-US" sz="2400" dirty="0"/>
              <a:t> </a:t>
            </a:r>
            <a:r>
              <a:rPr lang="en-US" sz="2400" dirty="0" err="1"/>
              <a:t>kế</a:t>
            </a:r>
            <a:r>
              <a:rPr lang="en-US" sz="2400" dirty="0"/>
              <a:t> </a:t>
            </a:r>
            <a:r>
              <a:rPr lang="en-US" sz="2400" dirty="0" err="1"/>
              <a:t>theo</a:t>
            </a:r>
            <a:r>
              <a:rPr lang="en-US" sz="2400" dirty="0"/>
              <a:t> </a:t>
            </a:r>
            <a:r>
              <a:rPr lang="en-US" sz="2400" dirty="0" err="1"/>
              <a:t>mô</a:t>
            </a:r>
            <a:r>
              <a:rPr lang="en-US" sz="2400" dirty="0"/>
              <a:t> </a:t>
            </a:r>
            <a:r>
              <a:rPr lang="en-US" sz="2400" dirty="0" err="1"/>
              <a:t>hình</a:t>
            </a:r>
            <a:r>
              <a:rPr lang="en-US" sz="2400" dirty="0"/>
              <a:t> MVC </a:t>
            </a:r>
            <a:r>
              <a:rPr lang="en-US" sz="2400" dirty="0" err="1"/>
              <a:t>nên</a:t>
            </a:r>
            <a:r>
              <a:rPr lang="en-US" sz="2400" dirty="0"/>
              <a:t> </a:t>
            </a:r>
            <a:r>
              <a:rPr lang="vi-VN" sz="2400" dirty="0"/>
              <a:t>Struts 2 phân tách rõ ràng giữa logic xử lý dữ liệu và giao diện người dùng, giúp cho việc phát triển và bảo trì ứng dụng dễ dàng hơn.</a:t>
            </a:r>
          </a:p>
          <a:p>
            <a:pPr>
              <a:lnSpc>
                <a:spcPct val="100000"/>
              </a:lnSpc>
            </a:pPr>
            <a:r>
              <a:rPr lang="vi-VN" sz="2400" dirty="0"/>
              <a:t>Hỗ trợ tốt cho Ajax: Struts 2 tích hợp tốt với Ajax, giúp cho ứng dụng có thể tương tác mượt mà và có hiệu suất tốt.</a:t>
            </a:r>
          </a:p>
          <a:p>
            <a:pPr>
              <a:lnSpc>
                <a:spcPct val="100000"/>
              </a:lnSpc>
            </a:pPr>
            <a:r>
              <a:rPr lang="en-US" sz="2400" dirty="0" err="1"/>
              <a:t>Hỗ</a:t>
            </a:r>
            <a:r>
              <a:rPr lang="en-US" sz="2400" dirty="0"/>
              <a:t> </a:t>
            </a:r>
            <a:r>
              <a:rPr lang="en-US" sz="2400" dirty="0" err="1"/>
              <a:t>trợ</a:t>
            </a:r>
            <a:r>
              <a:rPr lang="en-US" sz="2400" dirty="0"/>
              <a:t> đ</a:t>
            </a:r>
            <a:r>
              <a:rPr lang="vi-VN" sz="2400" dirty="0"/>
              <a:t>a ngôn ngữ: Struts 2 hỗ trợ đa ngôn ngữ, giúp cho ứng dụng có thể được dịch sang nhiều ngôn ngữ khác nhau.</a:t>
            </a:r>
          </a:p>
          <a:p>
            <a:pPr>
              <a:lnSpc>
                <a:spcPct val="100000"/>
              </a:lnSpc>
            </a:pPr>
            <a:r>
              <a:rPr lang="vi-VN" sz="2400" dirty="0"/>
              <a:t>Đa dạng các thư viện hỗ trợ: Struts 2 cung cấp nhiều thư viện hỗ trợ cho các tính năng phát triển ứng dụng web, bao gồm cả các tính năng bảo mật.</a:t>
            </a:r>
          </a:p>
        </p:txBody>
      </p:sp>
    </p:spTree>
    <p:extLst>
      <p:ext uri="{BB962C8B-B14F-4D97-AF65-F5344CB8AC3E}">
        <p14:creationId xmlns:p14="http://schemas.microsoft.com/office/powerpoint/2010/main" val="182337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0" y="-1"/>
            <a:ext cx="12191999" cy="1207301"/>
          </a:xfrm>
        </p:spPr>
        <p:txBody>
          <a:bodyPr>
            <a:normAutofit/>
          </a:bodyPr>
          <a:lstStyle/>
          <a:p>
            <a:r>
              <a:rPr lang="en-US" sz="4400" b="1" dirty="0" err="1">
                <a:solidFill>
                  <a:schemeClr val="accent4">
                    <a:lumMod val="60000"/>
                    <a:lumOff val="40000"/>
                  </a:schemeClr>
                </a:solidFill>
              </a:rPr>
              <a:t>Hạn</a:t>
            </a:r>
            <a:r>
              <a:rPr lang="en-US" sz="4400" b="1" dirty="0">
                <a:solidFill>
                  <a:schemeClr val="accent4">
                    <a:lumMod val="60000"/>
                    <a:lumOff val="40000"/>
                  </a:schemeClr>
                </a:solidFill>
              </a:rPr>
              <a:t> </a:t>
            </a:r>
            <a:r>
              <a:rPr lang="en-US" sz="4400" b="1" dirty="0" err="1">
                <a:solidFill>
                  <a:schemeClr val="accent4">
                    <a:lumMod val="60000"/>
                    <a:lumOff val="40000"/>
                  </a:schemeClr>
                </a:solidFill>
              </a:rPr>
              <a:t>chế</a:t>
            </a:r>
            <a:r>
              <a:rPr lang="en-US" sz="4400" b="1" dirty="0">
                <a:solidFill>
                  <a:schemeClr val="accent4">
                    <a:lumMod val="60000"/>
                    <a:lumOff val="40000"/>
                  </a:schemeClr>
                </a:solidFill>
              </a:rPr>
              <a:t> </a:t>
            </a:r>
            <a:r>
              <a:rPr lang="en-US" sz="4400" b="1" dirty="0" err="1">
                <a:solidFill>
                  <a:schemeClr val="accent4">
                    <a:lumMod val="60000"/>
                    <a:lumOff val="40000"/>
                  </a:schemeClr>
                </a:solidFill>
              </a:rPr>
              <a:t>của</a:t>
            </a:r>
            <a:r>
              <a:rPr lang="en-US" sz="4400" b="1" dirty="0">
                <a:solidFill>
                  <a:schemeClr val="accent4">
                    <a:lumMod val="60000"/>
                    <a:lumOff val="40000"/>
                  </a:schemeClr>
                </a:solidFill>
              </a:rPr>
              <a:t> Struts 2</a:t>
            </a:r>
            <a:endParaRPr lang="en-US" dirty="0">
              <a:solidFill>
                <a:schemeClr val="accent4">
                  <a:lumMod val="60000"/>
                  <a:lumOff val="40000"/>
                </a:schemeClr>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
        <p:nvSpPr>
          <p:cNvPr id="4" name="Content Placeholder 3">
            <a:extLst>
              <a:ext uri="{FF2B5EF4-FFF2-40B4-BE49-F238E27FC236}">
                <a16:creationId xmlns:a16="http://schemas.microsoft.com/office/drawing/2014/main" id="{936D527D-D5C0-E2C6-AF41-D411A58CDC5E}"/>
              </a:ext>
            </a:extLst>
          </p:cNvPr>
          <p:cNvSpPr>
            <a:spLocks noGrp="1"/>
          </p:cNvSpPr>
          <p:nvPr>
            <p:ph idx="1"/>
          </p:nvPr>
        </p:nvSpPr>
        <p:spPr>
          <a:xfrm>
            <a:off x="0" y="1207300"/>
            <a:ext cx="12191999" cy="5285575"/>
          </a:xfrm>
        </p:spPr>
        <p:txBody>
          <a:bodyPr>
            <a:noAutofit/>
          </a:bodyPr>
          <a:lstStyle/>
          <a:p>
            <a:pPr marL="0" indent="0">
              <a:lnSpc>
                <a:spcPct val="100000"/>
              </a:lnSpc>
              <a:buNone/>
            </a:pPr>
            <a:r>
              <a:rPr lang="en-US" sz="2400" dirty="0"/>
              <a:t>Struts 2 </a:t>
            </a:r>
            <a:r>
              <a:rPr lang="en-US" sz="2400" dirty="0" err="1"/>
              <a:t>có</a:t>
            </a:r>
            <a:r>
              <a:rPr lang="en-US" sz="2400" dirty="0"/>
              <a:t> </a:t>
            </a:r>
            <a:r>
              <a:rPr lang="en-US" sz="2400" dirty="0" err="1"/>
              <a:t>một</a:t>
            </a:r>
            <a:r>
              <a:rPr lang="en-US" sz="2400" dirty="0"/>
              <a:t> </a:t>
            </a:r>
            <a:r>
              <a:rPr lang="en-US" sz="2400" dirty="0" err="1"/>
              <a:t>số</a:t>
            </a:r>
            <a:r>
              <a:rPr lang="en-US" sz="2400" dirty="0"/>
              <a:t> </a:t>
            </a:r>
            <a:r>
              <a:rPr lang="en-US" sz="2400" dirty="0" err="1"/>
              <a:t>hạn</a:t>
            </a:r>
            <a:r>
              <a:rPr lang="en-US" sz="2400" dirty="0"/>
              <a:t> </a:t>
            </a:r>
            <a:r>
              <a:rPr lang="en-US" sz="2400" dirty="0" err="1"/>
              <a:t>chế</a:t>
            </a:r>
            <a:r>
              <a:rPr lang="en-US" sz="2400" dirty="0"/>
              <a:t> </a:t>
            </a:r>
            <a:r>
              <a:rPr lang="en-US" sz="2400" dirty="0" err="1"/>
              <a:t>như</a:t>
            </a:r>
            <a:r>
              <a:rPr lang="en-US" sz="2400" dirty="0"/>
              <a:t> </a:t>
            </a:r>
            <a:r>
              <a:rPr lang="en-US" sz="2400" dirty="0" err="1"/>
              <a:t>sau</a:t>
            </a:r>
            <a:r>
              <a:rPr lang="en-US" sz="2400" dirty="0"/>
              <a:t>: </a:t>
            </a:r>
          </a:p>
          <a:p>
            <a:pPr>
              <a:lnSpc>
                <a:spcPct val="100000"/>
              </a:lnSpc>
            </a:pPr>
            <a:r>
              <a:rPr lang="vi-VN" sz="2400" dirty="0"/>
              <a:t>Độ phức tạp cao: Struts 2 có độ phức tạp cao hơn </a:t>
            </a:r>
            <a:r>
              <a:rPr lang="en-US" sz="2400" dirty="0" err="1"/>
              <a:t>và</a:t>
            </a:r>
            <a:r>
              <a:rPr lang="en-US" sz="2400" dirty="0"/>
              <a:t> </a:t>
            </a:r>
            <a:r>
              <a:rPr lang="en-US" sz="2400" dirty="0" err="1"/>
              <a:t>được</a:t>
            </a:r>
            <a:r>
              <a:rPr lang="en-US" sz="2400" dirty="0"/>
              <a:t> </a:t>
            </a:r>
            <a:r>
              <a:rPr lang="en-US" sz="2400" dirty="0" err="1"/>
              <a:t>phát</a:t>
            </a:r>
            <a:r>
              <a:rPr lang="en-US" sz="2400" dirty="0"/>
              <a:t> </a:t>
            </a:r>
            <a:r>
              <a:rPr lang="en-US" sz="2400" dirty="0" err="1"/>
              <a:t>triển</a:t>
            </a:r>
            <a:r>
              <a:rPr lang="en-US" sz="2400" dirty="0"/>
              <a:t> </a:t>
            </a:r>
            <a:r>
              <a:rPr lang="en-US" sz="2400" dirty="0" err="1"/>
              <a:t>dựa</a:t>
            </a:r>
            <a:r>
              <a:rPr lang="en-US" sz="2400" dirty="0"/>
              <a:t> </a:t>
            </a:r>
            <a:r>
              <a:rPr lang="en-US" sz="2400" dirty="0" err="1"/>
              <a:t>trên</a:t>
            </a:r>
            <a:r>
              <a:rPr lang="en-US" sz="2400" dirty="0"/>
              <a:t> </a:t>
            </a:r>
            <a:r>
              <a:rPr lang="vi-VN" sz="2400" dirty="0"/>
              <a:t>JSP và Servlet, đòi hỏi người lập trình phải có kiến thức về </a:t>
            </a:r>
            <a:r>
              <a:rPr lang="en-US" sz="2400" dirty="0" err="1"/>
              <a:t>hai</a:t>
            </a:r>
            <a:r>
              <a:rPr lang="en-US" sz="2400" dirty="0"/>
              <a:t> </a:t>
            </a:r>
            <a:r>
              <a:rPr lang="en-US" sz="2400" dirty="0" err="1"/>
              <a:t>công</a:t>
            </a:r>
            <a:r>
              <a:rPr lang="en-US" sz="2400" dirty="0"/>
              <a:t> </a:t>
            </a:r>
            <a:r>
              <a:rPr lang="en-US" sz="2400" dirty="0" err="1"/>
              <a:t>nghệ</a:t>
            </a:r>
            <a:r>
              <a:rPr lang="en-US" sz="2400" dirty="0"/>
              <a:t> </a:t>
            </a:r>
            <a:r>
              <a:rPr lang="en-US" sz="2400" dirty="0" err="1"/>
              <a:t>này</a:t>
            </a:r>
            <a:r>
              <a:rPr lang="en-US" sz="2400" dirty="0"/>
              <a:t>.</a:t>
            </a:r>
            <a:endParaRPr lang="vi-VN" sz="2400" dirty="0"/>
          </a:p>
          <a:p>
            <a:pPr>
              <a:lnSpc>
                <a:spcPct val="100000"/>
              </a:lnSpc>
            </a:pPr>
            <a:r>
              <a:rPr lang="vi-VN" sz="2400" dirty="0"/>
              <a:t>Cấu hình phức tạp: Struts 2 có cấu hình khá phức tạp, đòi hỏi người lập trình phải có kiến thức sâu về framework để có thể cấu hình và sử dụng tốt.</a:t>
            </a:r>
            <a:endParaRPr lang="en-US" sz="2400" dirty="0"/>
          </a:p>
          <a:p>
            <a:pPr>
              <a:lnSpc>
                <a:spcPct val="100000"/>
              </a:lnSpc>
            </a:pPr>
            <a:r>
              <a:rPr lang="vi-VN" sz="2400" dirty="0"/>
              <a:t>Khá ít tài liệu trực tuyến</a:t>
            </a:r>
            <a:r>
              <a:rPr lang="en-US" sz="2400" dirty="0"/>
              <a:t>: k</a:t>
            </a:r>
            <a:r>
              <a:rPr lang="vi-VN" sz="2400" dirty="0"/>
              <a:t>hi so sánh với Servlet và JSP, thì Struts có ít nguồn tài liệu trực tuyến hơn.</a:t>
            </a:r>
            <a:endParaRPr lang="en-US" sz="2400" dirty="0"/>
          </a:p>
          <a:p>
            <a:pPr>
              <a:lnSpc>
                <a:spcPct val="100000"/>
              </a:lnSpc>
            </a:pPr>
            <a:r>
              <a:rPr lang="vi-VN" sz="2400" dirty="0"/>
              <a:t>Khi so sánh với các ứng dụng web dựa trên Java, thì có nhiều thứ đằng sau các ứng dụng Struts hơn, điều này làm cho nó khó khăn hơn để hiểu rõ.</a:t>
            </a:r>
            <a:endParaRPr lang="de-DE" sz="2400" dirty="0"/>
          </a:p>
          <a:p>
            <a:pPr>
              <a:lnSpc>
                <a:spcPct val="100000"/>
              </a:lnSpc>
            </a:pPr>
            <a:endParaRPr lang="en-US" sz="2400" dirty="0"/>
          </a:p>
          <a:p>
            <a:pPr>
              <a:lnSpc>
                <a:spcPct val="100000"/>
              </a:lnSpc>
            </a:pPr>
            <a:endParaRPr lang="vi-VN" sz="2400" dirty="0"/>
          </a:p>
          <a:p>
            <a:pPr>
              <a:lnSpc>
                <a:spcPct val="100000"/>
              </a:lnSpc>
            </a:pPr>
            <a:endParaRPr lang="en-US" sz="2400" dirty="0"/>
          </a:p>
          <a:p>
            <a:pPr>
              <a:lnSpc>
                <a:spcPct val="100000"/>
              </a:lnSpc>
            </a:pPr>
            <a:endParaRPr lang="vi-VN" sz="2400" dirty="0"/>
          </a:p>
        </p:txBody>
      </p:sp>
    </p:spTree>
    <p:extLst>
      <p:ext uri="{BB962C8B-B14F-4D97-AF65-F5344CB8AC3E}">
        <p14:creationId xmlns:p14="http://schemas.microsoft.com/office/powerpoint/2010/main" val="412470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normAutofit/>
          </a:bodyPr>
          <a:lstStyle/>
          <a:p>
            <a:pPr marL="0" marR="0">
              <a:spcBef>
                <a:spcPts val="0"/>
              </a:spcBef>
            </a:pPr>
            <a:r>
              <a:rPr lang="en-US" sz="5400" b="1" dirty="0" err="1"/>
              <a:t>Hướng</a:t>
            </a:r>
            <a:r>
              <a:rPr lang="en-US" sz="5400" b="1" dirty="0"/>
              <a:t> </a:t>
            </a:r>
            <a:r>
              <a:rPr lang="en-US" sz="5400" b="1" dirty="0" err="1"/>
              <a:t>dẫn</a:t>
            </a:r>
            <a:r>
              <a:rPr lang="en-US" sz="5400" b="1" dirty="0"/>
              <a:t> </a:t>
            </a:r>
            <a:r>
              <a:rPr lang="en-US" sz="5400" b="1" dirty="0" err="1"/>
              <a:t>cài</a:t>
            </a:r>
            <a:r>
              <a:rPr lang="en-US" sz="5400" b="1" dirty="0"/>
              <a:t> </a:t>
            </a:r>
            <a:r>
              <a:rPr lang="en-US" sz="5400" b="1" dirty="0" err="1"/>
              <a:t>đặt</a:t>
            </a:r>
            <a:r>
              <a:rPr lang="en-US" sz="5400" b="1" dirty="0"/>
              <a:t> </a:t>
            </a:r>
            <a:r>
              <a:rPr lang="en-US" sz="5400" b="1" dirty="0" err="1"/>
              <a:t>và</a:t>
            </a:r>
            <a:r>
              <a:rPr lang="en-US" sz="5400" b="1" dirty="0"/>
              <a:t> </a:t>
            </a:r>
            <a:r>
              <a:rPr lang="en-US" sz="5400" b="1" dirty="0" err="1"/>
              <a:t>sử</a:t>
            </a:r>
            <a:r>
              <a:rPr lang="en-US" sz="5400" b="1" dirty="0"/>
              <a:t> </a:t>
            </a:r>
            <a:r>
              <a:rPr lang="en-US" sz="5400" b="1" dirty="0" err="1"/>
              <a:t>dụng</a:t>
            </a:r>
            <a:r>
              <a:rPr lang="en-US" sz="5400" b="1" dirty="0"/>
              <a:t> Struts 2 framework</a:t>
            </a:r>
            <a:endParaRPr lang="en-US" b="1" i="0" dirty="0">
              <a:solidFill>
                <a:srgbClr val="222222"/>
              </a:solidFill>
              <a:effectLst/>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2976053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i="0" dirty="0" err="1">
                <a:solidFill>
                  <a:schemeClr val="accent4">
                    <a:lumMod val="60000"/>
                    <a:lumOff val="40000"/>
                  </a:schemeClr>
                </a:solidFill>
                <a:effectLst/>
              </a:rPr>
              <a:t>Các</a:t>
            </a:r>
            <a:r>
              <a:rPr lang="en-US" i="0" dirty="0">
                <a:solidFill>
                  <a:schemeClr val="accent4">
                    <a:lumMod val="60000"/>
                    <a:lumOff val="40000"/>
                  </a:schemeClr>
                </a:solidFill>
                <a:effectLst/>
              </a:rPr>
              <a:t> </a:t>
            </a:r>
            <a:r>
              <a:rPr lang="en-US" i="0" dirty="0" err="1">
                <a:solidFill>
                  <a:schemeClr val="accent4">
                    <a:lumMod val="60000"/>
                    <a:lumOff val="40000"/>
                  </a:schemeClr>
                </a:solidFill>
                <a:effectLst/>
              </a:rPr>
              <a:t>công</a:t>
            </a:r>
            <a:r>
              <a:rPr lang="en-US" i="0" dirty="0">
                <a:solidFill>
                  <a:schemeClr val="accent4">
                    <a:lumMod val="60000"/>
                    <a:lumOff val="40000"/>
                  </a:schemeClr>
                </a:solidFill>
                <a:effectLst/>
              </a:rPr>
              <a:t> </a:t>
            </a:r>
            <a:r>
              <a:rPr lang="en-US" i="0" dirty="0" err="1">
                <a:solidFill>
                  <a:schemeClr val="accent4">
                    <a:lumMod val="60000"/>
                    <a:lumOff val="40000"/>
                  </a:schemeClr>
                </a:solidFill>
                <a:effectLst/>
              </a:rPr>
              <a:t>cụ</a:t>
            </a:r>
            <a:r>
              <a:rPr lang="en-US" i="0" dirty="0">
                <a:solidFill>
                  <a:schemeClr val="accent4">
                    <a:lumMod val="60000"/>
                    <a:lumOff val="40000"/>
                  </a:schemeClr>
                </a:solidFill>
                <a:effectLst/>
              </a:rPr>
              <a:t> </a:t>
            </a:r>
            <a:r>
              <a:rPr lang="en-US" i="0" dirty="0" err="1">
                <a:solidFill>
                  <a:schemeClr val="accent4">
                    <a:lumMod val="60000"/>
                    <a:lumOff val="40000"/>
                  </a:schemeClr>
                </a:solidFill>
                <a:effectLst/>
              </a:rPr>
              <a:t>và</a:t>
            </a:r>
            <a:r>
              <a:rPr lang="en-US" i="0" dirty="0">
                <a:solidFill>
                  <a:schemeClr val="accent4">
                    <a:lumMod val="60000"/>
                    <a:lumOff val="40000"/>
                  </a:schemeClr>
                </a:solidFill>
                <a:effectLst/>
              </a:rPr>
              <a:t> </a:t>
            </a:r>
            <a:r>
              <a:rPr lang="en-US" i="0" dirty="0" err="1">
                <a:solidFill>
                  <a:schemeClr val="accent4">
                    <a:lumMod val="60000"/>
                    <a:lumOff val="40000"/>
                  </a:schemeClr>
                </a:solidFill>
                <a:effectLst/>
              </a:rPr>
              <a:t>thư</a:t>
            </a:r>
            <a:r>
              <a:rPr lang="en-US" i="0" dirty="0">
                <a:solidFill>
                  <a:schemeClr val="accent4">
                    <a:lumMod val="60000"/>
                    <a:lumOff val="40000"/>
                  </a:schemeClr>
                </a:solidFill>
                <a:effectLst/>
              </a:rPr>
              <a:t> </a:t>
            </a:r>
            <a:r>
              <a:rPr lang="en-US" i="0" dirty="0" err="1">
                <a:solidFill>
                  <a:schemeClr val="accent4">
                    <a:lumMod val="60000"/>
                    <a:lumOff val="40000"/>
                  </a:schemeClr>
                </a:solidFill>
                <a:effectLst/>
              </a:rPr>
              <a:t>viện</a:t>
            </a:r>
            <a:r>
              <a:rPr lang="en-US" i="0" dirty="0">
                <a:solidFill>
                  <a:schemeClr val="accent4">
                    <a:lumMod val="60000"/>
                    <a:lumOff val="40000"/>
                  </a:schemeClr>
                </a:solidFill>
                <a:effectLst/>
              </a:rPr>
              <a:t> </a:t>
            </a:r>
            <a:r>
              <a:rPr lang="en-US" i="0" dirty="0" err="1">
                <a:solidFill>
                  <a:schemeClr val="accent4">
                    <a:lumMod val="60000"/>
                    <a:lumOff val="40000"/>
                  </a:schemeClr>
                </a:solidFill>
                <a:effectLst/>
              </a:rPr>
              <a:t>sử</a:t>
            </a:r>
            <a:r>
              <a:rPr lang="en-US" i="0" dirty="0">
                <a:solidFill>
                  <a:schemeClr val="accent4">
                    <a:lumMod val="60000"/>
                    <a:lumOff val="40000"/>
                  </a:schemeClr>
                </a:solidFill>
                <a:effectLst/>
              </a:rPr>
              <a:t> </a:t>
            </a:r>
            <a:r>
              <a:rPr lang="en-US" i="0" dirty="0" err="1">
                <a:solidFill>
                  <a:schemeClr val="accent4">
                    <a:lumMod val="60000"/>
                    <a:lumOff val="40000"/>
                  </a:schemeClr>
                </a:solidFill>
                <a:effectLst/>
              </a:rPr>
              <a:t>dụng</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95693" y="1207300"/>
            <a:ext cx="12096307" cy="5406151"/>
          </a:xfrm>
        </p:spPr>
        <p:txBody>
          <a:bodyPr>
            <a:normAutofit/>
          </a:bodyPr>
          <a:lstStyle/>
          <a:p>
            <a:pPr marL="233363" lvl="1" indent="-233363">
              <a:lnSpc>
                <a:spcPct val="110000"/>
              </a:lnSpc>
            </a:pPr>
            <a:r>
              <a:rPr lang="en-US" sz="2600" dirty="0"/>
              <a:t>IDE </a:t>
            </a:r>
            <a:r>
              <a:rPr lang="en-US" sz="2600" dirty="0" err="1"/>
              <a:t>sử</a:t>
            </a:r>
            <a:r>
              <a:rPr lang="en-US" sz="2600" dirty="0"/>
              <a:t> </a:t>
            </a:r>
            <a:r>
              <a:rPr lang="en-US" sz="2600" dirty="0" err="1"/>
              <a:t>dụng</a:t>
            </a:r>
            <a:r>
              <a:rPr lang="en-US" sz="2600" dirty="0"/>
              <a:t>: </a:t>
            </a:r>
            <a:r>
              <a:rPr lang="en-US" sz="2600" dirty="0" err="1"/>
              <a:t>Netbeans</a:t>
            </a:r>
            <a:r>
              <a:rPr lang="en-US" sz="2600" dirty="0"/>
              <a:t> 8.2: </a:t>
            </a:r>
            <a:r>
              <a:rPr lang="en-US" sz="2600" dirty="0">
                <a:hlinkClick r:id="rId3"/>
              </a:rPr>
              <a:t>https://taimienphi.vn/download-netbean-ide-5221/8.2-phien-ban</a:t>
            </a:r>
            <a:endParaRPr lang="en-US" sz="2600" dirty="0"/>
          </a:p>
          <a:p>
            <a:pPr marL="233363" lvl="1" indent="-233363">
              <a:lnSpc>
                <a:spcPct val="110000"/>
              </a:lnSpc>
            </a:pPr>
            <a:r>
              <a:rPr lang="en-US" sz="2600" dirty="0"/>
              <a:t>JDK 8: </a:t>
            </a:r>
            <a:r>
              <a:rPr lang="en-US" sz="2600" dirty="0">
                <a:hlinkClick r:id="rId4"/>
              </a:rPr>
              <a:t>https://files-cdn.liferay.com/mirrors/download.oracle.com/otn-pub/java/jdk/8u221-b11/</a:t>
            </a:r>
            <a:endParaRPr lang="en-US" sz="2600" dirty="0"/>
          </a:p>
          <a:p>
            <a:pPr marL="233363" lvl="1" indent="-233363">
              <a:lnSpc>
                <a:spcPct val="110000"/>
              </a:lnSpc>
            </a:pPr>
            <a:r>
              <a:rPr lang="en-US" sz="2600" dirty="0" err="1"/>
              <a:t>Thư</a:t>
            </a:r>
            <a:r>
              <a:rPr lang="en-US" sz="2600" dirty="0"/>
              <a:t> </a:t>
            </a:r>
            <a:r>
              <a:rPr lang="en-US" sz="2600" dirty="0" err="1"/>
              <a:t>viện</a:t>
            </a:r>
            <a:r>
              <a:rPr lang="en-US" sz="2600" dirty="0"/>
              <a:t> JBDC: mysql-connector-java-8.0.28: </a:t>
            </a:r>
            <a:r>
              <a:rPr lang="en-US" sz="2600" dirty="0">
                <a:hlinkClick r:id="rId5"/>
              </a:rPr>
              <a:t>https://drive.google.com/file/d/1x4lVJDXxH6bgabdzmYPTCB0S2Kihww7T/view</a:t>
            </a:r>
            <a:endParaRPr lang="en-US" sz="2600" dirty="0"/>
          </a:p>
          <a:p>
            <a:pPr marL="233363" lvl="1" indent="-233363">
              <a:lnSpc>
                <a:spcPct val="110000"/>
              </a:lnSpc>
            </a:pPr>
            <a:r>
              <a:rPr lang="en-US" sz="2600" dirty="0"/>
              <a:t>Struts 2 plugin: </a:t>
            </a:r>
            <a:r>
              <a:rPr lang="en-US" sz="2600" dirty="0">
                <a:hlinkClick r:id="rId6"/>
              </a:rPr>
              <a:t>https://drive.google.com/file/d/1YoccoIhGzAvkNQ-DGGHDAS3QH7lutcSH/view</a:t>
            </a:r>
            <a:endParaRPr lang="en-US" sz="2600" dirty="0"/>
          </a:p>
          <a:p>
            <a:pPr marL="233363" lvl="1" indent="-233363">
              <a:lnSpc>
                <a:spcPct val="110000"/>
              </a:lnSpc>
            </a:pPr>
            <a:r>
              <a:rPr lang="en-US" sz="2600" dirty="0" err="1"/>
              <a:t>xampp</a:t>
            </a:r>
            <a:r>
              <a:rPr lang="en-US" sz="2600" dirty="0"/>
              <a:t>: </a:t>
            </a:r>
            <a:r>
              <a:rPr lang="en-US" sz="2600" dirty="0">
                <a:hlinkClick r:id="rId7"/>
              </a:rPr>
              <a:t>https://www.apachefriends.org/download.html</a:t>
            </a:r>
            <a:endParaRPr lang="en-US" sz="2600" dirty="0"/>
          </a:p>
          <a:p>
            <a:pPr marL="233363" lvl="1" indent="-233363">
              <a:lnSpc>
                <a:spcPct val="110000"/>
              </a:lnSpc>
            </a:pPr>
            <a:r>
              <a:rPr lang="en-US" sz="2600" dirty="0" err="1"/>
              <a:t>HeidiSQL</a:t>
            </a:r>
            <a:r>
              <a:rPr lang="en-US" sz="2600" dirty="0"/>
              <a:t>:  </a:t>
            </a:r>
            <a:r>
              <a:rPr lang="en-US" sz="2600" dirty="0">
                <a:hlinkClick r:id="rId8"/>
              </a:rPr>
              <a:t>https://www.heidisql.com/download.php</a:t>
            </a: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27099828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Khai</a:t>
            </a:r>
            <a:r>
              <a:rPr lang="en-US" dirty="0">
                <a:solidFill>
                  <a:schemeClr val="accent4">
                    <a:lumMod val="60000"/>
                    <a:lumOff val="40000"/>
                  </a:schemeClr>
                </a:solidFill>
              </a:rPr>
              <a:t> </a:t>
            </a:r>
            <a:r>
              <a:rPr lang="en-US" dirty="0" err="1">
                <a:solidFill>
                  <a:schemeClr val="accent4">
                    <a:lumMod val="60000"/>
                    <a:lumOff val="40000"/>
                  </a:schemeClr>
                </a:solidFill>
              </a:rPr>
              <a:t>báo</a:t>
            </a:r>
            <a:r>
              <a:rPr lang="en-US" dirty="0">
                <a:solidFill>
                  <a:schemeClr val="accent4">
                    <a:lumMod val="60000"/>
                    <a:lumOff val="40000"/>
                  </a:schemeClr>
                </a:solidFill>
              </a:rPr>
              <a:t> </a:t>
            </a:r>
            <a:r>
              <a:rPr lang="en-US" dirty="0" err="1">
                <a:solidFill>
                  <a:schemeClr val="accent4">
                    <a:lumMod val="60000"/>
                    <a:lumOff val="40000"/>
                  </a:schemeClr>
                </a:solidFill>
              </a:rPr>
              <a:t>biến</a:t>
            </a:r>
            <a:r>
              <a:rPr lang="en-US" dirty="0">
                <a:solidFill>
                  <a:schemeClr val="accent4">
                    <a:lumMod val="60000"/>
                    <a:lumOff val="40000"/>
                  </a:schemeClr>
                </a:solidFill>
              </a:rPr>
              <a:t> </a:t>
            </a:r>
            <a:r>
              <a:rPr lang="en-US" dirty="0" err="1">
                <a:solidFill>
                  <a:schemeClr val="accent4">
                    <a:lumMod val="60000"/>
                    <a:lumOff val="40000"/>
                  </a:schemeClr>
                </a:solidFill>
              </a:rPr>
              <a:t>môi</a:t>
            </a:r>
            <a:r>
              <a:rPr lang="en-US" dirty="0">
                <a:solidFill>
                  <a:schemeClr val="accent4">
                    <a:lumMod val="60000"/>
                    <a:lumOff val="40000"/>
                  </a:schemeClr>
                </a:solidFill>
              </a:rPr>
              <a:t> </a:t>
            </a:r>
            <a:r>
              <a:rPr lang="en-US" dirty="0" err="1">
                <a:solidFill>
                  <a:schemeClr val="accent4">
                    <a:lumMod val="60000"/>
                    <a:lumOff val="40000"/>
                  </a:schemeClr>
                </a:solidFill>
              </a:rPr>
              <a:t>trường</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95693" y="1207300"/>
            <a:ext cx="12096307" cy="5406151"/>
          </a:xfrm>
        </p:spPr>
        <p:txBody>
          <a:bodyPr>
            <a:normAutofit/>
          </a:bodyPr>
          <a:lstStyle/>
          <a:p>
            <a:pPr marL="233363" lvl="1" indent="-233363">
              <a:lnSpc>
                <a:spcPct val="110000"/>
              </a:lnSpc>
            </a:pPr>
            <a:r>
              <a:rPr lang="en-US" dirty="0" err="1"/>
              <a:t>Để</a:t>
            </a:r>
            <a:r>
              <a:rPr lang="en-US" dirty="0"/>
              <a:t> </a:t>
            </a:r>
            <a:r>
              <a:rPr lang="en-US" dirty="0" err="1"/>
              <a:t>cài</a:t>
            </a:r>
            <a:r>
              <a:rPr lang="en-US" dirty="0"/>
              <a:t> </a:t>
            </a:r>
            <a:r>
              <a:rPr lang="en-US" dirty="0" err="1"/>
              <a:t>đặt</a:t>
            </a:r>
            <a:r>
              <a:rPr lang="en-US" dirty="0"/>
              <a:t> </a:t>
            </a:r>
            <a:r>
              <a:rPr lang="en-US" dirty="0" err="1"/>
              <a:t>được</a:t>
            </a:r>
            <a:r>
              <a:rPr lang="en-US" dirty="0"/>
              <a:t> </a:t>
            </a:r>
            <a:r>
              <a:rPr lang="en-US" dirty="0" err="1"/>
              <a:t>Netbeans</a:t>
            </a:r>
            <a:r>
              <a:rPr lang="en-US" dirty="0"/>
              <a:t>, </a:t>
            </a:r>
            <a:r>
              <a:rPr lang="en-US" dirty="0" err="1"/>
              <a:t>đầu</a:t>
            </a:r>
            <a:r>
              <a:rPr lang="en-US" dirty="0"/>
              <a:t> </a:t>
            </a:r>
            <a:r>
              <a:rPr lang="en-US" dirty="0" err="1"/>
              <a:t>tiên</a:t>
            </a:r>
            <a:r>
              <a:rPr lang="en-US" dirty="0"/>
              <a:t> </a:t>
            </a:r>
            <a:r>
              <a:rPr lang="en-US" dirty="0" err="1"/>
              <a:t>phải</a:t>
            </a:r>
            <a:r>
              <a:rPr lang="en-US" dirty="0"/>
              <a:t> </a:t>
            </a:r>
            <a:r>
              <a:rPr lang="en-US" dirty="0" err="1"/>
              <a:t>cài</a:t>
            </a:r>
            <a:r>
              <a:rPr lang="en-US" dirty="0"/>
              <a:t> </a:t>
            </a:r>
            <a:r>
              <a:rPr lang="en-US" dirty="0" err="1"/>
              <a:t>đặt</a:t>
            </a:r>
            <a:r>
              <a:rPr lang="en-US" dirty="0"/>
              <a:t> </a:t>
            </a:r>
            <a:r>
              <a:rPr lang="en-US" dirty="0" err="1"/>
              <a:t>jdk</a:t>
            </a:r>
            <a:r>
              <a:rPr lang="en-US" dirty="0"/>
              <a:t> </a:t>
            </a:r>
            <a:r>
              <a:rPr lang="en-US" dirty="0" err="1"/>
              <a:t>và</a:t>
            </a:r>
            <a:r>
              <a:rPr lang="en-US" dirty="0"/>
              <a:t> </a:t>
            </a:r>
            <a:r>
              <a:rPr lang="en-US" dirty="0" err="1"/>
              <a:t>khai</a:t>
            </a:r>
            <a:r>
              <a:rPr lang="en-US" dirty="0"/>
              <a:t> </a:t>
            </a:r>
            <a:r>
              <a:rPr lang="en-US" dirty="0" err="1"/>
              <a:t>báo</a:t>
            </a:r>
            <a:r>
              <a:rPr lang="en-US" dirty="0"/>
              <a:t> </a:t>
            </a:r>
            <a:r>
              <a:rPr lang="en-US" dirty="0" err="1"/>
              <a:t>biến</a:t>
            </a:r>
            <a:r>
              <a:rPr lang="en-US" dirty="0"/>
              <a:t> </a:t>
            </a:r>
            <a:r>
              <a:rPr lang="en-US" dirty="0" err="1"/>
              <a:t>môi</a:t>
            </a:r>
            <a:r>
              <a:rPr lang="en-US" dirty="0"/>
              <a:t> </a:t>
            </a:r>
            <a:r>
              <a:rPr lang="en-US" dirty="0" err="1"/>
              <a:t>trường</a:t>
            </a:r>
            <a:endParaRPr lang="en-US" dirty="0"/>
          </a:p>
          <a:p>
            <a:pPr marL="233363" lvl="1" indent="-233363">
              <a:lnSpc>
                <a:spcPct val="110000"/>
              </a:lnSpc>
            </a:pPr>
            <a:r>
              <a:rPr lang="en-US" dirty="0" err="1"/>
              <a:t>Tại</a:t>
            </a:r>
            <a:r>
              <a:rPr lang="en-US" dirty="0"/>
              <a:t> </a:t>
            </a:r>
            <a:r>
              <a:rPr lang="en-US" dirty="0" err="1"/>
              <a:t>mục</a:t>
            </a:r>
            <a:r>
              <a:rPr lang="en-US" dirty="0"/>
              <a:t> </a:t>
            </a:r>
            <a:r>
              <a:rPr lang="en-US" dirty="0" err="1"/>
              <a:t>tìm</a:t>
            </a:r>
            <a:r>
              <a:rPr lang="en-US" dirty="0"/>
              <a:t> </a:t>
            </a:r>
            <a:r>
              <a:rPr lang="en-US" dirty="0" err="1"/>
              <a:t>kiếm</a:t>
            </a:r>
            <a:r>
              <a:rPr lang="en-US" dirty="0"/>
              <a:t> </a:t>
            </a:r>
            <a:r>
              <a:rPr lang="en-US" dirty="0" err="1"/>
              <a:t>của</a:t>
            </a:r>
            <a:r>
              <a:rPr lang="en-US" dirty="0"/>
              <a:t> Windows, ta </a:t>
            </a:r>
            <a:r>
              <a:rPr lang="en-US" dirty="0" err="1"/>
              <a:t>gõ</a:t>
            </a:r>
            <a:r>
              <a:rPr lang="en-US" dirty="0"/>
              <a:t> View Advanced System Setting =&gt; </a:t>
            </a:r>
            <a:r>
              <a:rPr lang="en-US" dirty="0" err="1"/>
              <a:t>Chọn</a:t>
            </a:r>
            <a:r>
              <a:rPr lang="en-US" dirty="0"/>
              <a:t> Environment Variables =&gt; </a:t>
            </a:r>
            <a:r>
              <a:rPr lang="en-US" dirty="0" err="1"/>
              <a:t>Chọn</a:t>
            </a:r>
            <a:r>
              <a:rPr lang="en-US" dirty="0"/>
              <a:t> New =&gt; </a:t>
            </a:r>
            <a:r>
              <a:rPr lang="en-US" dirty="0" err="1"/>
              <a:t>Nhập</a:t>
            </a:r>
            <a:r>
              <a:rPr lang="en-US" dirty="0"/>
              <a:t> </a:t>
            </a:r>
            <a:r>
              <a:rPr lang="en-US" dirty="0" err="1"/>
              <a:t>các</a:t>
            </a:r>
            <a:r>
              <a:rPr lang="en-US" dirty="0"/>
              <a:t> </a:t>
            </a:r>
            <a:r>
              <a:rPr lang="en-US" dirty="0" err="1"/>
              <a:t>thông</a:t>
            </a:r>
            <a:r>
              <a:rPr lang="en-US" dirty="0"/>
              <a:t> tin </a:t>
            </a:r>
            <a:r>
              <a:rPr lang="en-US" dirty="0" err="1"/>
              <a:t>cần</a:t>
            </a:r>
            <a:r>
              <a:rPr lang="en-US" dirty="0"/>
              <a:t> </a:t>
            </a:r>
            <a:r>
              <a:rPr lang="en-US" dirty="0" err="1"/>
              <a:t>thiết</a:t>
            </a:r>
            <a:r>
              <a:rPr lang="en-US" dirty="0"/>
              <a:t> </a:t>
            </a:r>
          </a:p>
          <a:p>
            <a:pPr marL="233363" lvl="1" indent="-233363">
              <a:lnSpc>
                <a:spcPct val="110000"/>
              </a:lnSpc>
            </a:pPr>
            <a:endParaRPr lang="en-US" sz="2600" dirty="0"/>
          </a:p>
          <a:p>
            <a:pPr marL="0" lvl="1" indent="0">
              <a:lnSpc>
                <a:spcPct val="110000"/>
              </a:lnSpc>
              <a:buNone/>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pic>
        <p:nvPicPr>
          <p:cNvPr id="6" name="Picture 5">
            <a:extLst>
              <a:ext uri="{FF2B5EF4-FFF2-40B4-BE49-F238E27FC236}">
                <a16:creationId xmlns:a16="http://schemas.microsoft.com/office/drawing/2014/main" id="{A248E106-AD83-6D29-6CE0-A958CCC10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775" y="2550160"/>
            <a:ext cx="5191786" cy="3942716"/>
          </a:xfrm>
          <a:prstGeom prst="rect">
            <a:avLst/>
          </a:prstGeom>
        </p:spPr>
      </p:pic>
    </p:spTree>
    <p:extLst>
      <p:ext uri="{BB962C8B-B14F-4D97-AF65-F5344CB8AC3E}">
        <p14:creationId xmlns:p14="http://schemas.microsoft.com/office/powerpoint/2010/main" val="254676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15" y="1673861"/>
            <a:ext cx="11164570" cy="2782252"/>
          </a:xfrm>
        </p:spPr>
        <p:txBody>
          <a:bodyPr/>
          <a:lstStyle/>
          <a:p>
            <a:pPr lvl="1" algn="ctr"/>
            <a:r>
              <a:rPr lang="en-US" sz="5400" b="1" dirty="0" err="1">
                <a:latin typeface="Candara" panose="020E0502030303020204" pitchFamily="34" charset="0"/>
              </a:rPr>
              <a:t>Tổng</a:t>
            </a:r>
            <a:r>
              <a:rPr lang="en-US" sz="5400" b="1" dirty="0">
                <a:latin typeface="Candara" panose="020E0502030303020204" pitchFamily="34" charset="0"/>
              </a:rPr>
              <a:t> </a:t>
            </a:r>
            <a:r>
              <a:rPr lang="en-US" sz="5400" b="1" dirty="0" err="1">
                <a:latin typeface="Candara" panose="020E0502030303020204" pitchFamily="34" charset="0"/>
              </a:rPr>
              <a:t>quan</a:t>
            </a:r>
            <a:r>
              <a:rPr lang="en-US" sz="5400" b="1" dirty="0">
                <a:latin typeface="Candara" panose="020E0502030303020204" pitchFamily="34" charset="0"/>
              </a:rPr>
              <a:t> </a:t>
            </a:r>
            <a:r>
              <a:rPr lang="en-US" sz="5400" b="1" dirty="0" err="1">
                <a:latin typeface="Candara" panose="020E0502030303020204" pitchFamily="34" charset="0"/>
              </a:rPr>
              <a:t>về</a:t>
            </a:r>
            <a:r>
              <a:rPr lang="en-US" sz="5400" b="1" dirty="0">
                <a:latin typeface="Candara" panose="020E0502030303020204" pitchFamily="34" charset="0"/>
              </a:rPr>
              <a:t> Struts 2 framework</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40057719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Thêm</a:t>
            </a:r>
            <a:r>
              <a:rPr lang="en-US" dirty="0">
                <a:solidFill>
                  <a:schemeClr val="accent4">
                    <a:lumMod val="60000"/>
                    <a:lumOff val="40000"/>
                  </a:schemeClr>
                </a:solidFill>
              </a:rPr>
              <a:t> struts 2 </a:t>
            </a:r>
            <a:r>
              <a:rPr lang="en-US" dirty="0" err="1">
                <a:solidFill>
                  <a:schemeClr val="accent4">
                    <a:lumMod val="60000"/>
                    <a:lumOff val="40000"/>
                  </a:schemeClr>
                </a:solidFill>
              </a:rPr>
              <a:t>vào</a:t>
            </a:r>
            <a:r>
              <a:rPr lang="en-US" dirty="0">
                <a:solidFill>
                  <a:schemeClr val="accent4">
                    <a:lumMod val="60000"/>
                    <a:lumOff val="40000"/>
                  </a:schemeClr>
                </a:solidFill>
              </a:rPr>
              <a:t> </a:t>
            </a:r>
            <a:r>
              <a:rPr lang="en-US" dirty="0" err="1">
                <a:solidFill>
                  <a:schemeClr val="accent4">
                    <a:lumMod val="60000"/>
                    <a:lumOff val="40000"/>
                  </a:schemeClr>
                </a:solidFill>
              </a:rPr>
              <a:t>Netbeans</a:t>
            </a:r>
            <a:r>
              <a:rPr lang="en-US" dirty="0">
                <a:solidFill>
                  <a:schemeClr val="accent4">
                    <a:lumMod val="60000"/>
                    <a:lumOff val="40000"/>
                  </a:schemeClr>
                </a:solidFill>
              </a:rPr>
              <a:t> 8.2</a:t>
            </a:r>
          </a:p>
        </p:txBody>
      </p:sp>
      <p:sp>
        <p:nvSpPr>
          <p:cNvPr id="397315" name="Rectangle 3"/>
          <p:cNvSpPr>
            <a:spLocks noGrp="1" noChangeArrowheads="1"/>
          </p:cNvSpPr>
          <p:nvPr>
            <p:ph idx="1"/>
          </p:nvPr>
        </p:nvSpPr>
        <p:spPr>
          <a:xfrm>
            <a:off x="95693" y="1207300"/>
            <a:ext cx="12096307" cy="5406151"/>
          </a:xfrm>
        </p:spPr>
        <p:txBody>
          <a:bodyPr>
            <a:normAutofit/>
          </a:bodyPr>
          <a:lstStyle/>
          <a:p>
            <a:pPr marL="233363" lvl="1" indent="-233363">
              <a:lnSpc>
                <a:spcPct val="110000"/>
              </a:lnSpc>
            </a:pPr>
            <a:r>
              <a:rPr lang="en-US" sz="2600" dirty="0"/>
              <a:t>Tools =&gt; Plugins =&gt; </a:t>
            </a:r>
            <a:r>
              <a:rPr lang="en-US" sz="2600" dirty="0" err="1"/>
              <a:t>Dowloaded</a:t>
            </a:r>
            <a:r>
              <a:rPr lang="en-US" sz="2600" dirty="0"/>
              <a:t> =&gt; Add Plugins =&gt; </a:t>
            </a:r>
            <a:r>
              <a:rPr lang="en-US" sz="2600" dirty="0" err="1"/>
              <a:t>Chọn</a:t>
            </a:r>
            <a:r>
              <a:rPr lang="en-US" sz="2600" dirty="0"/>
              <a:t> 3 </a:t>
            </a:r>
            <a:r>
              <a:rPr lang="en-US" sz="2600" dirty="0" err="1"/>
              <a:t>flle</a:t>
            </a:r>
            <a:r>
              <a:rPr lang="en-US" sz="2600" dirty="0"/>
              <a:t> *.</a:t>
            </a:r>
            <a:r>
              <a:rPr lang="en-US" sz="2600" dirty="0" err="1"/>
              <a:t>nbm</a:t>
            </a:r>
            <a:r>
              <a:rPr lang="en-US" sz="2600" dirty="0"/>
              <a:t> =&gt; Open =&gt; Install.</a:t>
            </a:r>
          </a:p>
          <a:p>
            <a:pPr marL="233363" lvl="1" indent="-233363">
              <a:lnSpc>
                <a:spcPct val="110000"/>
              </a:lnSpc>
            </a:pPr>
            <a:r>
              <a:rPr lang="en-US" sz="2600" dirty="0"/>
              <a:t>Sau </a:t>
            </a:r>
            <a:r>
              <a:rPr lang="en-US" sz="2600" dirty="0" err="1"/>
              <a:t>khi</a:t>
            </a:r>
            <a:r>
              <a:rPr lang="en-US" sz="2600" dirty="0"/>
              <a:t> </a:t>
            </a:r>
            <a:r>
              <a:rPr lang="en-US" sz="2600" dirty="0" err="1"/>
              <a:t>cài</a:t>
            </a:r>
            <a:r>
              <a:rPr lang="en-US" sz="2600" dirty="0"/>
              <a:t> </a:t>
            </a:r>
            <a:r>
              <a:rPr lang="en-US" sz="2600" dirty="0" err="1"/>
              <a:t>đặt</a:t>
            </a:r>
            <a:r>
              <a:rPr lang="en-US" sz="2600" dirty="0"/>
              <a:t> </a:t>
            </a:r>
            <a:r>
              <a:rPr lang="en-US" sz="2600" dirty="0" err="1"/>
              <a:t>thành</a:t>
            </a:r>
            <a:r>
              <a:rPr lang="en-US" sz="2600" dirty="0"/>
              <a:t> </a:t>
            </a:r>
            <a:r>
              <a:rPr lang="en-US" sz="2600" dirty="0" err="1"/>
              <a:t>công</a:t>
            </a:r>
            <a:r>
              <a:rPr lang="en-US" sz="2600" dirty="0"/>
              <a:t>, struts 2 </a:t>
            </a:r>
            <a:r>
              <a:rPr lang="en-US" sz="2600" dirty="0" err="1"/>
              <a:t>sẽ</a:t>
            </a:r>
            <a:r>
              <a:rPr lang="en-US" sz="2600" dirty="0"/>
              <a:t> </a:t>
            </a:r>
            <a:r>
              <a:rPr lang="en-US" sz="2600" dirty="0" err="1"/>
              <a:t>được</a:t>
            </a:r>
            <a:r>
              <a:rPr lang="en-US" sz="2600" dirty="0"/>
              <a:t> add </a:t>
            </a:r>
            <a:r>
              <a:rPr lang="en-US" sz="2600" dirty="0" err="1"/>
              <a:t>vào</a:t>
            </a:r>
            <a:r>
              <a:rPr lang="en-US" sz="2600" dirty="0"/>
              <a:t> </a:t>
            </a:r>
            <a:r>
              <a:rPr lang="en-US" sz="2600" dirty="0" err="1"/>
              <a:t>netbeans</a:t>
            </a:r>
            <a:r>
              <a:rPr lang="en-US" sz="2600" dirty="0"/>
              <a:t> 8.2 </a:t>
            </a:r>
            <a:r>
              <a:rPr lang="en-US" sz="2600" dirty="0" err="1"/>
              <a:t>như</a:t>
            </a:r>
            <a:r>
              <a:rPr lang="en-US" sz="2600" dirty="0"/>
              <a:t> </a:t>
            </a:r>
            <a:r>
              <a:rPr lang="en-US" sz="2600" dirty="0" err="1"/>
              <a:t>là</a:t>
            </a:r>
            <a:r>
              <a:rPr lang="en-US" sz="2600" dirty="0"/>
              <a:t> </a:t>
            </a:r>
            <a:r>
              <a:rPr lang="en-US" sz="2600" dirty="0" err="1"/>
              <a:t>một</a:t>
            </a:r>
            <a:r>
              <a:rPr lang="en-US" sz="2600" dirty="0"/>
              <a:t> framework </a:t>
            </a:r>
            <a:r>
              <a:rPr lang="en-US" sz="2600" dirty="0" err="1"/>
              <a:t>mặc</a:t>
            </a:r>
            <a:r>
              <a:rPr lang="en-US" sz="2600" dirty="0"/>
              <a:t> </a:t>
            </a:r>
            <a:r>
              <a:rPr lang="en-US" sz="2600" dirty="0" err="1"/>
              <a:t>định</a:t>
            </a:r>
            <a:r>
              <a:rPr lang="en-US" sz="2600" dirty="0"/>
              <a:t> </a:t>
            </a:r>
            <a:r>
              <a:rPr lang="en-US" sz="2600" dirty="0" err="1"/>
              <a:t>của</a:t>
            </a:r>
            <a:r>
              <a:rPr lang="en-US" sz="2600" dirty="0"/>
              <a:t> </a:t>
            </a:r>
            <a:r>
              <a:rPr lang="en-US" sz="2600" dirty="0" err="1"/>
              <a:t>công</a:t>
            </a:r>
            <a:r>
              <a:rPr lang="en-US" sz="2600" dirty="0"/>
              <a:t> </a:t>
            </a:r>
            <a:r>
              <a:rPr lang="en-US" sz="2600" dirty="0" err="1"/>
              <a:t>cụ</a:t>
            </a:r>
            <a:r>
              <a:rPr lang="en-US" sz="2600" dirty="0"/>
              <a:t>.</a:t>
            </a:r>
          </a:p>
          <a:p>
            <a:pPr marL="233363" lvl="1" indent="-233363">
              <a:lnSpc>
                <a:spcPct val="110000"/>
              </a:lnSpc>
            </a:pPr>
            <a:r>
              <a:rPr lang="en-US" sz="2600" dirty="0" err="1"/>
              <a:t>Tại</a:t>
            </a:r>
            <a:r>
              <a:rPr lang="en-US" sz="2600" dirty="0"/>
              <a:t> </a:t>
            </a:r>
            <a:r>
              <a:rPr lang="en-US" sz="2600" dirty="0" err="1"/>
              <a:t>mục</a:t>
            </a:r>
            <a:r>
              <a:rPr lang="en-US" sz="2600" dirty="0"/>
              <a:t> Framework </a:t>
            </a:r>
            <a:r>
              <a:rPr lang="en-US" sz="2600" dirty="0" err="1"/>
              <a:t>lúc</a:t>
            </a:r>
            <a:r>
              <a:rPr lang="en-US" sz="2600" dirty="0"/>
              <a:t> ta Java web project </a:t>
            </a:r>
            <a:r>
              <a:rPr lang="en-US" sz="2600" dirty="0" err="1"/>
              <a:t>thì</a:t>
            </a:r>
            <a:r>
              <a:rPr lang="en-US" sz="2600" dirty="0"/>
              <a:t> </a:t>
            </a:r>
            <a:r>
              <a:rPr lang="en-US" sz="2600" dirty="0" err="1"/>
              <a:t>sẽ</a:t>
            </a:r>
            <a:r>
              <a:rPr lang="en-US" sz="2600" dirty="0"/>
              <a:t> </a:t>
            </a:r>
            <a:r>
              <a:rPr lang="en-US" sz="2600" dirty="0" err="1"/>
              <a:t>xuất</a:t>
            </a:r>
            <a:r>
              <a:rPr lang="en-US" sz="2600" dirty="0"/>
              <a:t> </a:t>
            </a:r>
            <a:r>
              <a:rPr lang="en-US" sz="2600" dirty="0" err="1"/>
              <a:t>hiện</a:t>
            </a:r>
            <a:r>
              <a:rPr lang="en-US" sz="2600" dirty="0"/>
              <a:t> struts 2</a:t>
            </a:r>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pic>
        <p:nvPicPr>
          <p:cNvPr id="4" name="Picture 3">
            <a:extLst>
              <a:ext uri="{FF2B5EF4-FFF2-40B4-BE49-F238E27FC236}">
                <a16:creationId xmlns:a16="http://schemas.microsoft.com/office/drawing/2014/main" id="{717F1B0E-DFE1-5D06-663D-703220FBE235}"/>
              </a:ext>
            </a:extLst>
          </p:cNvPr>
          <p:cNvPicPr>
            <a:picLocks noChangeAspect="1"/>
          </p:cNvPicPr>
          <p:nvPr/>
        </p:nvPicPr>
        <p:blipFill>
          <a:blip r:embed="rId3"/>
          <a:stretch>
            <a:fillRect/>
          </a:stretch>
        </p:blipFill>
        <p:spPr>
          <a:xfrm>
            <a:off x="174765" y="3652413"/>
            <a:ext cx="8764258" cy="1884787"/>
          </a:xfrm>
          <a:prstGeom prst="rect">
            <a:avLst/>
          </a:prstGeom>
        </p:spPr>
      </p:pic>
    </p:spTree>
    <p:extLst>
      <p:ext uri="{BB962C8B-B14F-4D97-AF65-F5344CB8AC3E}">
        <p14:creationId xmlns:p14="http://schemas.microsoft.com/office/powerpoint/2010/main" val="1452442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Tạo</a:t>
            </a:r>
            <a:r>
              <a:rPr lang="en-US" dirty="0">
                <a:solidFill>
                  <a:schemeClr val="accent4">
                    <a:lumMod val="60000"/>
                    <a:lumOff val="40000"/>
                  </a:schemeClr>
                </a:solidFill>
              </a:rPr>
              <a:t> </a:t>
            </a:r>
            <a:r>
              <a:rPr lang="en-US" dirty="0" err="1">
                <a:solidFill>
                  <a:schemeClr val="accent4">
                    <a:lumMod val="60000"/>
                    <a:lumOff val="40000"/>
                  </a:schemeClr>
                </a:solidFill>
              </a:rPr>
              <a:t>cơ</a:t>
            </a:r>
            <a:r>
              <a:rPr lang="en-US" dirty="0">
                <a:solidFill>
                  <a:schemeClr val="accent4">
                    <a:lumMod val="60000"/>
                    <a:lumOff val="40000"/>
                  </a:schemeClr>
                </a:solidFill>
              </a:rPr>
              <a:t> </a:t>
            </a:r>
            <a:r>
              <a:rPr lang="en-US" dirty="0" err="1">
                <a:solidFill>
                  <a:schemeClr val="accent4">
                    <a:lumMod val="60000"/>
                    <a:lumOff val="40000"/>
                  </a:schemeClr>
                </a:solidFill>
              </a:rPr>
              <a:t>sở</a:t>
            </a:r>
            <a:r>
              <a:rPr lang="en-US" dirty="0">
                <a:solidFill>
                  <a:schemeClr val="accent4">
                    <a:lumMod val="60000"/>
                    <a:lumOff val="40000"/>
                  </a:schemeClr>
                </a:solidFill>
              </a:rPr>
              <a:t> </a:t>
            </a:r>
            <a:r>
              <a:rPr lang="en-US" dirty="0" err="1">
                <a:solidFill>
                  <a:schemeClr val="accent4">
                    <a:lumMod val="60000"/>
                    <a:lumOff val="40000"/>
                  </a:schemeClr>
                </a:solidFill>
              </a:rPr>
              <a:t>dữ</a:t>
            </a:r>
            <a:r>
              <a:rPr lang="en-US" dirty="0">
                <a:solidFill>
                  <a:schemeClr val="accent4">
                    <a:lumMod val="60000"/>
                    <a:lumOff val="40000"/>
                  </a:schemeClr>
                </a:solidFill>
              </a:rPr>
              <a:t> </a:t>
            </a:r>
            <a:r>
              <a:rPr lang="en-US" dirty="0" err="1">
                <a:solidFill>
                  <a:schemeClr val="accent4">
                    <a:lumMod val="60000"/>
                    <a:lumOff val="40000"/>
                  </a:schemeClr>
                </a:solidFill>
              </a:rPr>
              <a:t>liệu</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95693" y="1207300"/>
            <a:ext cx="12096307" cy="5406151"/>
          </a:xfrm>
        </p:spPr>
        <p:txBody>
          <a:bodyPr>
            <a:normAutofit/>
          </a:bodyPr>
          <a:lstStyle/>
          <a:p>
            <a:pPr marL="233363" lvl="1" indent="-233363">
              <a:lnSpc>
                <a:spcPct val="110000"/>
              </a:lnSpc>
            </a:pPr>
            <a:r>
              <a:rPr lang="en-US" sz="2600" dirty="0" err="1"/>
              <a:t>Mở</a:t>
            </a:r>
            <a:r>
              <a:rPr lang="en-US" sz="2600" dirty="0"/>
              <a:t> </a:t>
            </a:r>
            <a:r>
              <a:rPr lang="en-US" sz="2600" dirty="0" err="1"/>
              <a:t>xampp</a:t>
            </a:r>
            <a:r>
              <a:rPr lang="en-US" sz="2600" dirty="0"/>
              <a:t> </a:t>
            </a:r>
            <a:r>
              <a:rPr lang="en-US" sz="2600" dirty="0" err="1"/>
              <a:t>và</a:t>
            </a:r>
            <a:r>
              <a:rPr lang="en-US" sz="2600" dirty="0"/>
              <a:t> </a:t>
            </a:r>
            <a:r>
              <a:rPr lang="en-US" sz="2600" dirty="0" err="1"/>
              <a:t>HeidiSQL</a:t>
            </a:r>
            <a:endParaRPr lang="en-US" sz="2600" dirty="0"/>
          </a:p>
          <a:p>
            <a:pPr marL="233363" lvl="1" indent="-233363">
              <a:lnSpc>
                <a:spcPct val="110000"/>
              </a:lnSpc>
            </a:pPr>
            <a:r>
              <a:rPr lang="en-US" sz="2600" dirty="0"/>
              <a:t>Trong </a:t>
            </a:r>
            <a:r>
              <a:rPr lang="en-US" sz="2600" dirty="0" err="1"/>
              <a:t>HeidiSQL</a:t>
            </a:r>
            <a:r>
              <a:rPr lang="en-US" sz="2600" dirty="0"/>
              <a:t>, </a:t>
            </a:r>
            <a:r>
              <a:rPr lang="en-US" sz="2600" dirty="0" err="1"/>
              <a:t>chọn</a:t>
            </a:r>
            <a:r>
              <a:rPr lang="en-US" sz="2600" dirty="0"/>
              <a:t> New =&gt; </a:t>
            </a:r>
            <a:r>
              <a:rPr lang="en-US" sz="2600" dirty="0" err="1"/>
              <a:t>Đổi</a:t>
            </a:r>
            <a:r>
              <a:rPr lang="en-US" sz="2600" dirty="0"/>
              <a:t> </a:t>
            </a:r>
            <a:r>
              <a:rPr lang="en-US" sz="2600" dirty="0" err="1"/>
              <a:t>tên</a:t>
            </a:r>
            <a:r>
              <a:rPr lang="en-US" sz="2600" dirty="0"/>
              <a:t> </a:t>
            </a:r>
            <a:r>
              <a:rPr lang="en-US" sz="2600" dirty="0" err="1"/>
              <a:t>thành</a:t>
            </a:r>
            <a:r>
              <a:rPr lang="en-US" sz="2600" dirty="0"/>
              <a:t> localhost =&gt; Open. </a:t>
            </a:r>
            <a:r>
              <a:rPr lang="en-US" sz="2600" dirty="0" err="1"/>
              <a:t>trong</a:t>
            </a:r>
            <a:r>
              <a:rPr lang="en-US" sz="2600" dirty="0"/>
              <a:t> </a:t>
            </a:r>
            <a:r>
              <a:rPr lang="en-US" sz="2600" dirty="0" err="1"/>
              <a:t>mục</a:t>
            </a:r>
            <a:r>
              <a:rPr lang="en-US" sz="2600" dirty="0"/>
              <a:t> Settings </a:t>
            </a:r>
            <a:r>
              <a:rPr lang="en-US" sz="2600" dirty="0" err="1"/>
              <a:t>nên</a:t>
            </a:r>
            <a:r>
              <a:rPr lang="en-US" sz="2600" dirty="0"/>
              <a:t> </a:t>
            </a:r>
            <a:r>
              <a:rPr lang="en-US" sz="2600" dirty="0" err="1"/>
              <a:t>để</a:t>
            </a:r>
            <a:r>
              <a:rPr lang="en-US" sz="2600" dirty="0"/>
              <a:t> </a:t>
            </a:r>
            <a:r>
              <a:rPr lang="en-US" sz="2600" dirty="0" err="1"/>
              <a:t>mặc</a:t>
            </a:r>
            <a:r>
              <a:rPr lang="en-US" sz="2600" dirty="0"/>
              <a:t> </a:t>
            </a:r>
            <a:r>
              <a:rPr lang="en-US" sz="2600" dirty="0" err="1"/>
              <a:t>định</a:t>
            </a:r>
            <a:r>
              <a:rPr lang="en-US" sz="2600" dirty="0"/>
              <a:t>.</a:t>
            </a:r>
          </a:p>
          <a:p>
            <a:pPr marL="233363" lvl="1" indent="-233363">
              <a:lnSpc>
                <a:spcPct val="110000"/>
              </a:lnSpc>
            </a:pPr>
            <a:r>
              <a:rPr lang="en-US" sz="2600" dirty="0" err="1"/>
              <a:t>Chuột</a:t>
            </a:r>
            <a:r>
              <a:rPr lang="en-US" sz="2600" dirty="0"/>
              <a:t> </a:t>
            </a:r>
            <a:r>
              <a:rPr lang="en-US" sz="2600" dirty="0" err="1"/>
              <a:t>phải</a:t>
            </a:r>
            <a:r>
              <a:rPr lang="en-US" sz="2600" dirty="0"/>
              <a:t> localhost =&gt; Create new =&gt;Database =&gt; </a:t>
            </a:r>
            <a:r>
              <a:rPr lang="en-US" sz="2600" dirty="0" err="1"/>
              <a:t>Nhập</a:t>
            </a:r>
            <a:r>
              <a:rPr lang="en-US" sz="2600" dirty="0"/>
              <a:t> </a:t>
            </a:r>
            <a:r>
              <a:rPr lang="en-US" sz="2600" dirty="0" err="1"/>
              <a:t>tên</a:t>
            </a:r>
            <a:r>
              <a:rPr lang="en-US" sz="2600" dirty="0"/>
              <a:t> </a:t>
            </a:r>
            <a:r>
              <a:rPr lang="en-US" sz="2600" dirty="0" err="1"/>
              <a:t>là</a:t>
            </a:r>
            <a:r>
              <a:rPr lang="en-US" sz="2600" dirty="0"/>
              <a:t> </a:t>
            </a:r>
            <a:r>
              <a:rPr lang="en-US" sz="2600" dirty="0" err="1"/>
              <a:t>manage_login</a:t>
            </a:r>
            <a:r>
              <a:rPr lang="en-US" sz="2600" dirty="0"/>
              <a:t>.</a:t>
            </a:r>
          </a:p>
          <a:p>
            <a:pPr marL="233363" lvl="1" indent="-233363">
              <a:lnSpc>
                <a:spcPct val="110000"/>
              </a:lnSpc>
            </a:pPr>
            <a:r>
              <a:rPr lang="en-US" sz="2600" dirty="0" err="1"/>
              <a:t>Chuột</a:t>
            </a:r>
            <a:r>
              <a:rPr lang="en-US" sz="2600" dirty="0"/>
              <a:t> </a:t>
            </a:r>
            <a:r>
              <a:rPr lang="en-US" sz="2600" dirty="0" err="1"/>
              <a:t>phải</a:t>
            </a:r>
            <a:r>
              <a:rPr lang="en-US" sz="2600" dirty="0"/>
              <a:t> </a:t>
            </a:r>
            <a:r>
              <a:rPr lang="en-US" sz="2600" dirty="0" err="1"/>
              <a:t>vào</a:t>
            </a:r>
            <a:r>
              <a:rPr lang="en-US" sz="2600" dirty="0"/>
              <a:t> user =&gt; Create new =&gt; Table</a:t>
            </a:r>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29439630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Tạo</a:t>
            </a:r>
            <a:r>
              <a:rPr lang="en-US" dirty="0">
                <a:solidFill>
                  <a:schemeClr val="accent4">
                    <a:lumMod val="60000"/>
                    <a:lumOff val="40000"/>
                  </a:schemeClr>
                </a:solidFill>
              </a:rPr>
              <a:t> </a:t>
            </a:r>
            <a:r>
              <a:rPr lang="en-US" dirty="0" err="1">
                <a:solidFill>
                  <a:schemeClr val="accent4">
                    <a:lumMod val="60000"/>
                    <a:lumOff val="40000"/>
                  </a:schemeClr>
                </a:solidFill>
              </a:rPr>
              <a:t>cơ</a:t>
            </a:r>
            <a:r>
              <a:rPr lang="en-US" dirty="0">
                <a:solidFill>
                  <a:schemeClr val="accent4">
                    <a:lumMod val="60000"/>
                    <a:lumOff val="40000"/>
                  </a:schemeClr>
                </a:solidFill>
              </a:rPr>
              <a:t> </a:t>
            </a:r>
            <a:r>
              <a:rPr lang="en-US" dirty="0" err="1">
                <a:solidFill>
                  <a:schemeClr val="accent4">
                    <a:lumMod val="60000"/>
                    <a:lumOff val="40000"/>
                  </a:schemeClr>
                </a:solidFill>
              </a:rPr>
              <a:t>sở</a:t>
            </a:r>
            <a:r>
              <a:rPr lang="en-US" dirty="0">
                <a:solidFill>
                  <a:schemeClr val="accent4">
                    <a:lumMod val="60000"/>
                    <a:lumOff val="40000"/>
                  </a:schemeClr>
                </a:solidFill>
              </a:rPr>
              <a:t> </a:t>
            </a:r>
            <a:r>
              <a:rPr lang="en-US" dirty="0" err="1">
                <a:solidFill>
                  <a:schemeClr val="accent4">
                    <a:lumMod val="60000"/>
                    <a:lumOff val="40000"/>
                  </a:schemeClr>
                </a:solidFill>
              </a:rPr>
              <a:t>dữ</a:t>
            </a:r>
            <a:r>
              <a:rPr lang="en-US" dirty="0">
                <a:solidFill>
                  <a:schemeClr val="accent4">
                    <a:lumMod val="60000"/>
                    <a:lumOff val="40000"/>
                  </a:schemeClr>
                </a:solidFill>
              </a:rPr>
              <a:t> </a:t>
            </a:r>
            <a:r>
              <a:rPr lang="en-US" dirty="0" err="1">
                <a:solidFill>
                  <a:schemeClr val="accent4">
                    <a:lumMod val="60000"/>
                    <a:lumOff val="40000"/>
                  </a:schemeClr>
                </a:solidFill>
              </a:rPr>
              <a:t>liệu</a:t>
            </a:r>
            <a:r>
              <a:rPr lang="en-US" dirty="0">
                <a:solidFill>
                  <a:schemeClr val="accent4">
                    <a:lumMod val="60000"/>
                    <a:lumOff val="40000"/>
                  </a:schemeClr>
                </a:solidFill>
              </a:rPr>
              <a:t>(</a:t>
            </a:r>
            <a:r>
              <a:rPr lang="en-US" dirty="0" err="1">
                <a:solidFill>
                  <a:schemeClr val="accent4">
                    <a:lumMod val="60000"/>
                    <a:lumOff val="40000"/>
                  </a:schemeClr>
                </a:solidFill>
              </a:rPr>
              <a:t>tt</a:t>
            </a:r>
            <a:r>
              <a:rPr lang="en-US" dirty="0">
                <a:solidFill>
                  <a:schemeClr val="accent4">
                    <a:lumMod val="60000"/>
                    <a:lumOff val="40000"/>
                  </a:schemeClr>
                </a:solidFill>
              </a:rPr>
              <a:t>)</a:t>
            </a:r>
          </a:p>
        </p:txBody>
      </p:sp>
      <p:sp>
        <p:nvSpPr>
          <p:cNvPr id="397315" name="Rectangle 3"/>
          <p:cNvSpPr>
            <a:spLocks noGrp="1" noChangeArrowheads="1"/>
          </p:cNvSpPr>
          <p:nvPr>
            <p:ph idx="1"/>
          </p:nvPr>
        </p:nvSpPr>
        <p:spPr>
          <a:xfrm>
            <a:off x="1" y="1207300"/>
            <a:ext cx="12192000" cy="5650700"/>
          </a:xfrm>
        </p:spPr>
        <p:txBody>
          <a:bodyPr>
            <a:normAutofit/>
          </a:bodyPr>
          <a:lstStyle/>
          <a:p>
            <a:pPr marL="233363" lvl="1" indent="-233363">
              <a:lnSpc>
                <a:spcPct val="110000"/>
              </a:lnSpc>
            </a:pPr>
            <a:r>
              <a:rPr lang="en-US" sz="2600" dirty="0"/>
              <a:t>Trong </a:t>
            </a:r>
            <a:r>
              <a:rPr lang="en-US" sz="2600" dirty="0" err="1"/>
              <a:t>mục</a:t>
            </a:r>
            <a:r>
              <a:rPr lang="en-US" sz="2600" dirty="0"/>
              <a:t> Table, </a:t>
            </a:r>
            <a:r>
              <a:rPr lang="en-US" sz="2600" dirty="0" err="1"/>
              <a:t>đặt</a:t>
            </a:r>
            <a:r>
              <a:rPr lang="en-US" sz="2600" dirty="0"/>
              <a:t> </a:t>
            </a:r>
            <a:r>
              <a:rPr lang="en-US" sz="2600" dirty="0" err="1"/>
              <a:t>lên</a:t>
            </a:r>
            <a:r>
              <a:rPr lang="en-US" sz="2600" dirty="0"/>
              <a:t> </a:t>
            </a:r>
            <a:r>
              <a:rPr lang="en-US" sz="2600" dirty="0" err="1"/>
              <a:t>cho</a:t>
            </a:r>
            <a:r>
              <a:rPr lang="en-US" sz="2600" dirty="0"/>
              <a:t> Table </a:t>
            </a:r>
            <a:r>
              <a:rPr lang="en-US" sz="2600" dirty="0" err="1"/>
              <a:t>và</a:t>
            </a:r>
            <a:r>
              <a:rPr lang="en-US" sz="2600" dirty="0"/>
              <a:t> </a:t>
            </a:r>
            <a:r>
              <a:rPr lang="en-US" sz="2600" dirty="0" err="1"/>
              <a:t>thêm</a:t>
            </a:r>
            <a:r>
              <a:rPr lang="en-US" sz="2600" dirty="0"/>
              <a:t> </a:t>
            </a:r>
            <a:r>
              <a:rPr lang="en-US" sz="2600" dirty="0" err="1"/>
              <a:t>các</a:t>
            </a:r>
            <a:r>
              <a:rPr lang="en-US" sz="2600" dirty="0"/>
              <a:t> </a:t>
            </a:r>
            <a:r>
              <a:rPr lang="en-US" sz="2600" dirty="0" err="1"/>
              <a:t>trường</a:t>
            </a:r>
            <a:r>
              <a:rPr lang="en-US" sz="2600" dirty="0"/>
              <a:t> </a:t>
            </a:r>
            <a:r>
              <a:rPr lang="en-US" sz="2600" dirty="0" err="1"/>
              <a:t>dữ</a:t>
            </a:r>
            <a:r>
              <a:rPr lang="en-US" sz="2600" dirty="0"/>
              <a:t> </a:t>
            </a:r>
            <a:r>
              <a:rPr lang="en-US" sz="2600" dirty="0" err="1"/>
              <a:t>liệu</a:t>
            </a:r>
            <a:r>
              <a:rPr lang="en-US" sz="2600" dirty="0"/>
              <a:t> </a:t>
            </a:r>
            <a:r>
              <a:rPr lang="en-US" sz="2600" dirty="0" err="1"/>
              <a:t>vào</a:t>
            </a:r>
            <a:r>
              <a:rPr lang="en-US" sz="2600" dirty="0"/>
              <a:t> </a:t>
            </a:r>
            <a:r>
              <a:rPr lang="en-US" sz="2600" dirty="0" err="1"/>
              <a:t>trong</a:t>
            </a:r>
            <a:r>
              <a:rPr lang="en-US" sz="2600" dirty="0"/>
              <a:t> </a:t>
            </a:r>
            <a:r>
              <a:rPr lang="en-US" sz="2600" dirty="0" err="1"/>
              <a:t>bảng</a:t>
            </a:r>
            <a:r>
              <a:rPr lang="en-US" sz="2600" dirty="0"/>
              <a:t>.</a:t>
            </a:r>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r>
              <a:rPr lang="en-US" sz="2600" dirty="0" err="1"/>
              <a:t>Thêm</a:t>
            </a:r>
            <a:r>
              <a:rPr lang="en-US" sz="2600" dirty="0"/>
              <a:t> </a:t>
            </a:r>
            <a:r>
              <a:rPr lang="en-US" sz="2600" dirty="0" err="1"/>
              <a:t>các</a:t>
            </a:r>
            <a:r>
              <a:rPr lang="en-US" sz="2600" dirty="0"/>
              <a:t> </a:t>
            </a:r>
            <a:r>
              <a:rPr lang="en-US" sz="2600" dirty="0" err="1"/>
              <a:t>trường</a:t>
            </a:r>
            <a:r>
              <a:rPr lang="en-US" sz="2600" dirty="0"/>
              <a:t> </a:t>
            </a:r>
            <a:r>
              <a:rPr lang="en-US" sz="2600" dirty="0" err="1"/>
              <a:t>giống</a:t>
            </a:r>
            <a:r>
              <a:rPr lang="en-US" sz="2600" dirty="0"/>
              <a:t> </a:t>
            </a:r>
            <a:r>
              <a:rPr lang="en-US" sz="2600" dirty="0" err="1"/>
              <a:t>như</a:t>
            </a:r>
            <a:r>
              <a:rPr lang="en-US" sz="2600" dirty="0"/>
              <a:t> </a:t>
            </a:r>
            <a:r>
              <a:rPr lang="en-US" sz="2600" dirty="0" err="1"/>
              <a:t>trong</a:t>
            </a:r>
            <a:r>
              <a:rPr lang="en-US" sz="2600" dirty="0"/>
              <a:t> </a:t>
            </a:r>
            <a:r>
              <a:rPr lang="en-US" sz="2600" dirty="0" err="1"/>
              <a:t>hình</a:t>
            </a:r>
            <a:r>
              <a:rPr lang="en-US" sz="2600" dirty="0"/>
              <a:t>, </a:t>
            </a:r>
            <a:r>
              <a:rPr lang="en-US" sz="2600" dirty="0" err="1"/>
              <a:t>hoặc</a:t>
            </a:r>
            <a:r>
              <a:rPr lang="en-US" sz="2600" dirty="0"/>
              <a:t> </a:t>
            </a:r>
            <a:r>
              <a:rPr lang="en-US" sz="2600" dirty="0" err="1"/>
              <a:t>có</a:t>
            </a:r>
            <a:r>
              <a:rPr lang="en-US" sz="2600" dirty="0"/>
              <a:t> </a:t>
            </a:r>
            <a:r>
              <a:rPr lang="en-US" sz="2600" dirty="0" err="1"/>
              <a:t>thể</a:t>
            </a:r>
            <a:r>
              <a:rPr lang="en-US" sz="2600" dirty="0"/>
              <a:t> </a:t>
            </a:r>
            <a:r>
              <a:rPr lang="en-US" sz="2600" dirty="0" err="1"/>
              <a:t>khác</a:t>
            </a:r>
            <a:r>
              <a:rPr lang="en-US" sz="2600" dirty="0"/>
              <a:t> </a:t>
            </a:r>
            <a:r>
              <a:rPr lang="en-US" sz="2600" dirty="0" err="1"/>
              <a:t>tùy</a:t>
            </a:r>
            <a:r>
              <a:rPr lang="en-US" sz="2600" dirty="0"/>
              <a:t> </a:t>
            </a:r>
            <a:r>
              <a:rPr lang="en-US" sz="2600" dirty="0" err="1"/>
              <a:t>vào</a:t>
            </a:r>
            <a:r>
              <a:rPr lang="en-US" sz="2600" dirty="0"/>
              <a:t> </a:t>
            </a:r>
            <a:r>
              <a:rPr lang="en-US" sz="2600" dirty="0" err="1"/>
              <a:t>mục</a:t>
            </a:r>
            <a:r>
              <a:rPr lang="en-US" sz="2600" dirty="0"/>
              <a:t> </a:t>
            </a:r>
            <a:r>
              <a:rPr lang="en-US" sz="2600" dirty="0" err="1"/>
              <a:t>đích</a:t>
            </a:r>
            <a:r>
              <a:rPr lang="en-US" sz="2600" dirty="0"/>
              <a:t> </a:t>
            </a:r>
            <a:r>
              <a:rPr lang="en-US" sz="2600" dirty="0" err="1"/>
              <a:t>sử</a:t>
            </a:r>
            <a:r>
              <a:rPr lang="en-US" sz="2600" dirty="0"/>
              <a:t> </a:t>
            </a:r>
            <a:r>
              <a:rPr lang="en-US" sz="2600" dirty="0" err="1"/>
              <a:t>dụng</a:t>
            </a:r>
            <a:r>
              <a:rPr lang="en-US" sz="2600" dirty="0"/>
              <a:t> </a:t>
            </a:r>
            <a:r>
              <a:rPr lang="en-US" sz="2600" dirty="0" err="1"/>
              <a:t>của</a:t>
            </a:r>
            <a:r>
              <a:rPr lang="en-US" sz="2600" dirty="0"/>
              <a:t> </a:t>
            </a:r>
            <a:r>
              <a:rPr lang="en-US" sz="2600" dirty="0" err="1"/>
              <a:t>từng</a:t>
            </a:r>
            <a:r>
              <a:rPr lang="en-US" sz="2600" dirty="0"/>
              <a:t> </a:t>
            </a:r>
            <a:r>
              <a:rPr lang="en-US" sz="2600" dirty="0" err="1"/>
              <a:t>người</a:t>
            </a:r>
            <a:r>
              <a:rPr lang="en-US" sz="2600" dirty="0"/>
              <a:t>.</a:t>
            </a:r>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pic>
        <p:nvPicPr>
          <p:cNvPr id="5" name="Picture 4">
            <a:extLst>
              <a:ext uri="{FF2B5EF4-FFF2-40B4-BE49-F238E27FC236}">
                <a16:creationId xmlns:a16="http://schemas.microsoft.com/office/drawing/2014/main" id="{CD75BBEE-DCC4-D2A5-05B4-CED14D822520}"/>
              </a:ext>
            </a:extLst>
          </p:cNvPr>
          <p:cNvPicPr>
            <a:picLocks noChangeAspect="1"/>
          </p:cNvPicPr>
          <p:nvPr/>
        </p:nvPicPr>
        <p:blipFill>
          <a:blip r:embed="rId3"/>
          <a:stretch>
            <a:fillRect/>
          </a:stretch>
        </p:blipFill>
        <p:spPr>
          <a:xfrm>
            <a:off x="347527" y="1648466"/>
            <a:ext cx="5119699" cy="4138241"/>
          </a:xfrm>
          <a:prstGeom prst="rect">
            <a:avLst/>
          </a:prstGeom>
        </p:spPr>
      </p:pic>
    </p:spTree>
    <p:extLst>
      <p:ext uri="{BB962C8B-B14F-4D97-AF65-F5344CB8AC3E}">
        <p14:creationId xmlns:p14="http://schemas.microsoft.com/office/powerpoint/2010/main" val="1592572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Tạo</a:t>
            </a:r>
            <a:r>
              <a:rPr lang="en-US" dirty="0">
                <a:solidFill>
                  <a:schemeClr val="accent4">
                    <a:lumMod val="60000"/>
                    <a:lumOff val="40000"/>
                  </a:schemeClr>
                </a:solidFill>
              </a:rPr>
              <a:t> </a:t>
            </a:r>
            <a:r>
              <a:rPr lang="en-US" dirty="0" err="1">
                <a:solidFill>
                  <a:schemeClr val="accent4">
                    <a:lumMod val="60000"/>
                    <a:lumOff val="40000"/>
                  </a:schemeClr>
                </a:solidFill>
              </a:rPr>
              <a:t>cơ</a:t>
            </a:r>
            <a:r>
              <a:rPr lang="en-US" dirty="0">
                <a:solidFill>
                  <a:schemeClr val="accent4">
                    <a:lumMod val="60000"/>
                    <a:lumOff val="40000"/>
                  </a:schemeClr>
                </a:solidFill>
              </a:rPr>
              <a:t> </a:t>
            </a:r>
            <a:r>
              <a:rPr lang="en-US" dirty="0" err="1">
                <a:solidFill>
                  <a:schemeClr val="accent4">
                    <a:lumMod val="60000"/>
                    <a:lumOff val="40000"/>
                  </a:schemeClr>
                </a:solidFill>
              </a:rPr>
              <a:t>sở</a:t>
            </a:r>
            <a:r>
              <a:rPr lang="en-US" dirty="0">
                <a:solidFill>
                  <a:schemeClr val="accent4">
                    <a:lumMod val="60000"/>
                    <a:lumOff val="40000"/>
                  </a:schemeClr>
                </a:solidFill>
              </a:rPr>
              <a:t> </a:t>
            </a:r>
            <a:r>
              <a:rPr lang="en-US" dirty="0" err="1">
                <a:solidFill>
                  <a:schemeClr val="accent4">
                    <a:lumMod val="60000"/>
                    <a:lumOff val="40000"/>
                  </a:schemeClr>
                </a:solidFill>
              </a:rPr>
              <a:t>dữ</a:t>
            </a:r>
            <a:r>
              <a:rPr lang="en-US" dirty="0">
                <a:solidFill>
                  <a:schemeClr val="accent4">
                    <a:lumMod val="60000"/>
                    <a:lumOff val="40000"/>
                  </a:schemeClr>
                </a:solidFill>
              </a:rPr>
              <a:t> </a:t>
            </a:r>
            <a:r>
              <a:rPr lang="en-US" dirty="0" err="1">
                <a:solidFill>
                  <a:schemeClr val="accent4">
                    <a:lumMod val="60000"/>
                    <a:lumOff val="40000"/>
                  </a:schemeClr>
                </a:solidFill>
              </a:rPr>
              <a:t>liệu</a:t>
            </a:r>
            <a:r>
              <a:rPr lang="en-US" dirty="0">
                <a:solidFill>
                  <a:schemeClr val="accent4">
                    <a:lumMod val="60000"/>
                    <a:lumOff val="40000"/>
                  </a:schemeClr>
                </a:solidFill>
              </a:rPr>
              <a:t>(</a:t>
            </a:r>
            <a:r>
              <a:rPr lang="en-US" dirty="0" err="1">
                <a:solidFill>
                  <a:schemeClr val="accent4">
                    <a:lumMod val="60000"/>
                    <a:lumOff val="40000"/>
                  </a:schemeClr>
                </a:solidFill>
              </a:rPr>
              <a:t>tt</a:t>
            </a:r>
            <a:r>
              <a:rPr lang="en-US" dirty="0">
                <a:solidFill>
                  <a:schemeClr val="accent4">
                    <a:lumMod val="60000"/>
                    <a:lumOff val="40000"/>
                  </a:schemeClr>
                </a:solidFill>
              </a:rPr>
              <a:t>)</a:t>
            </a:r>
          </a:p>
        </p:txBody>
      </p:sp>
      <p:sp>
        <p:nvSpPr>
          <p:cNvPr id="397315" name="Rectangle 3"/>
          <p:cNvSpPr>
            <a:spLocks noGrp="1" noChangeArrowheads="1"/>
          </p:cNvSpPr>
          <p:nvPr>
            <p:ph idx="1"/>
          </p:nvPr>
        </p:nvSpPr>
        <p:spPr>
          <a:xfrm>
            <a:off x="95693" y="1207300"/>
            <a:ext cx="12096307" cy="5406151"/>
          </a:xfrm>
        </p:spPr>
        <p:txBody>
          <a:bodyPr>
            <a:normAutofit/>
          </a:bodyPr>
          <a:lstStyle/>
          <a:p>
            <a:pPr marL="233363" lvl="1" indent="-233363">
              <a:lnSpc>
                <a:spcPct val="110000"/>
              </a:lnSpc>
            </a:pPr>
            <a:r>
              <a:rPr lang="en-US" sz="2600" dirty="0" err="1"/>
              <a:t>Thêm</a:t>
            </a:r>
            <a:r>
              <a:rPr lang="en-US" sz="2600" dirty="0"/>
              <a:t> </a:t>
            </a:r>
            <a:r>
              <a:rPr lang="en-US" sz="2600" dirty="0" err="1"/>
              <a:t>dữ</a:t>
            </a:r>
            <a:r>
              <a:rPr lang="en-US" sz="2600" dirty="0"/>
              <a:t> </a:t>
            </a:r>
            <a:r>
              <a:rPr lang="en-US" sz="2600" dirty="0" err="1"/>
              <a:t>liệu</a:t>
            </a:r>
            <a:r>
              <a:rPr lang="en-US" sz="2600" dirty="0"/>
              <a:t> </a:t>
            </a:r>
            <a:r>
              <a:rPr lang="en-US" sz="2600" dirty="0" err="1"/>
              <a:t>cho</a:t>
            </a:r>
            <a:r>
              <a:rPr lang="en-US" sz="2600" dirty="0"/>
              <a:t> </a:t>
            </a:r>
            <a:r>
              <a:rPr lang="en-US" sz="2600" dirty="0" err="1"/>
              <a:t>bảng</a:t>
            </a:r>
            <a:r>
              <a:rPr lang="en-US" sz="2600" dirty="0"/>
              <a:t> login. </a:t>
            </a:r>
            <a:r>
              <a:rPr lang="en-US" sz="2600" dirty="0" err="1"/>
              <a:t>Chọn</a:t>
            </a:r>
            <a:r>
              <a:rPr lang="en-US" sz="2600" dirty="0"/>
              <a:t> </a:t>
            </a:r>
            <a:r>
              <a:rPr lang="en-US" sz="2600" dirty="0" err="1"/>
              <a:t>dấu</a:t>
            </a:r>
            <a:r>
              <a:rPr lang="en-US" sz="2600" dirty="0"/>
              <a:t> </a:t>
            </a:r>
            <a:r>
              <a:rPr lang="en-US" sz="2600" dirty="0" err="1"/>
              <a:t>cộng</a:t>
            </a:r>
            <a:r>
              <a:rPr lang="en-US" sz="2600" dirty="0"/>
              <a:t> </a:t>
            </a:r>
            <a:r>
              <a:rPr lang="en-US" sz="2600" dirty="0" err="1"/>
              <a:t>màu</a:t>
            </a:r>
            <a:r>
              <a:rPr lang="en-US" sz="2600" dirty="0"/>
              <a:t> </a:t>
            </a:r>
            <a:r>
              <a:rPr lang="en-US" sz="2600" dirty="0" err="1"/>
              <a:t>xanh</a:t>
            </a:r>
            <a:r>
              <a:rPr lang="en-US" sz="2600" dirty="0"/>
              <a:t> </a:t>
            </a:r>
            <a:r>
              <a:rPr lang="en-US" sz="2600" dirty="0" err="1"/>
              <a:t>như</a:t>
            </a:r>
            <a:r>
              <a:rPr lang="en-US" sz="2600" dirty="0"/>
              <a:t> </a:t>
            </a:r>
            <a:r>
              <a:rPr lang="en-US" sz="2600" dirty="0" err="1"/>
              <a:t>hình</a:t>
            </a:r>
            <a:r>
              <a:rPr lang="en-US" sz="2600" dirty="0"/>
              <a:t> </a:t>
            </a:r>
            <a:r>
              <a:rPr lang="en-US" sz="2600" dirty="0" err="1"/>
              <a:t>dưới</a:t>
            </a:r>
            <a:r>
              <a:rPr lang="en-US" sz="2600" dirty="0"/>
              <a:t> </a:t>
            </a:r>
            <a:r>
              <a:rPr lang="en-US" sz="2600" dirty="0" err="1"/>
              <a:t>để</a:t>
            </a:r>
            <a:r>
              <a:rPr lang="en-US" sz="2600" dirty="0"/>
              <a:t> </a:t>
            </a:r>
            <a:r>
              <a:rPr lang="en-US" sz="2600" dirty="0" err="1"/>
              <a:t>thêm</a:t>
            </a:r>
            <a:r>
              <a:rPr lang="en-US" sz="2600" dirty="0"/>
              <a:t> </a:t>
            </a:r>
            <a:r>
              <a:rPr lang="en-US" sz="2600" dirty="0" err="1"/>
              <a:t>dữ</a:t>
            </a:r>
            <a:r>
              <a:rPr lang="en-US" sz="2600" dirty="0"/>
              <a:t> </a:t>
            </a:r>
            <a:r>
              <a:rPr lang="en-US" sz="2600" dirty="0" err="1"/>
              <a:t>liệu</a:t>
            </a:r>
            <a:r>
              <a:rPr lang="en-US" sz="2600" dirty="0"/>
              <a:t> </a:t>
            </a:r>
            <a:r>
              <a:rPr lang="en-US" sz="2600" dirty="0" err="1"/>
              <a:t>vào</a:t>
            </a:r>
            <a:r>
              <a:rPr lang="en-US" sz="2600" dirty="0"/>
              <a:t> </a:t>
            </a:r>
            <a:r>
              <a:rPr lang="en-US" sz="2600" dirty="0" err="1"/>
              <a:t>trong</a:t>
            </a:r>
            <a:r>
              <a:rPr lang="en-US" sz="2600" dirty="0"/>
              <a:t> </a:t>
            </a:r>
            <a:r>
              <a:rPr lang="en-US" sz="2600" dirty="0" err="1"/>
              <a:t>bảng</a:t>
            </a: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0" lvl="1" indent="0">
              <a:lnSpc>
                <a:spcPct val="110000"/>
              </a:lnSpc>
              <a:buNone/>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pic>
        <p:nvPicPr>
          <p:cNvPr id="4" name="Picture 3">
            <a:extLst>
              <a:ext uri="{FF2B5EF4-FFF2-40B4-BE49-F238E27FC236}">
                <a16:creationId xmlns:a16="http://schemas.microsoft.com/office/drawing/2014/main" id="{2602F5B6-8B07-6F15-08C4-13A293AA69B3}"/>
              </a:ext>
            </a:extLst>
          </p:cNvPr>
          <p:cNvPicPr>
            <a:picLocks noChangeAspect="1"/>
          </p:cNvPicPr>
          <p:nvPr/>
        </p:nvPicPr>
        <p:blipFill>
          <a:blip r:embed="rId3"/>
          <a:stretch>
            <a:fillRect/>
          </a:stretch>
        </p:blipFill>
        <p:spPr>
          <a:xfrm>
            <a:off x="95693" y="2100077"/>
            <a:ext cx="6820852" cy="2657846"/>
          </a:xfrm>
          <a:prstGeom prst="rect">
            <a:avLst/>
          </a:prstGeom>
        </p:spPr>
      </p:pic>
    </p:spTree>
    <p:extLst>
      <p:ext uri="{BB962C8B-B14F-4D97-AF65-F5344CB8AC3E}">
        <p14:creationId xmlns:p14="http://schemas.microsoft.com/office/powerpoint/2010/main" val="41100974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Tạo</a:t>
            </a:r>
            <a:r>
              <a:rPr lang="en-US" dirty="0">
                <a:solidFill>
                  <a:schemeClr val="accent4">
                    <a:lumMod val="60000"/>
                    <a:lumOff val="40000"/>
                  </a:schemeClr>
                </a:solidFill>
              </a:rPr>
              <a:t> Java web project</a:t>
            </a:r>
          </a:p>
        </p:txBody>
      </p:sp>
      <p:sp>
        <p:nvSpPr>
          <p:cNvPr id="397315" name="Rectangle 3"/>
          <p:cNvSpPr>
            <a:spLocks noGrp="1" noChangeArrowheads="1"/>
          </p:cNvSpPr>
          <p:nvPr>
            <p:ph idx="1"/>
          </p:nvPr>
        </p:nvSpPr>
        <p:spPr>
          <a:xfrm>
            <a:off x="95693" y="1207300"/>
            <a:ext cx="12096307" cy="5406151"/>
          </a:xfrm>
        </p:spPr>
        <p:txBody>
          <a:bodyPr>
            <a:normAutofit/>
          </a:bodyPr>
          <a:lstStyle/>
          <a:p>
            <a:pPr marL="0" lvl="1" indent="0">
              <a:lnSpc>
                <a:spcPct val="110000"/>
              </a:lnSpc>
              <a:buNone/>
            </a:pPr>
            <a:r>
              <a:rPr lang="en-US" sz="2600" dirty="0" err="1"/>
              <a:t>Trước</a:t>
            </a:r>
            <a:r>
              <a:rPr lang="en-US" sz="2600" dirty="0"/>
              <a:t> </a:t>
            </a:r>
            <a:r>
              <a:rPr lang="en-US" sz="2600" dirty="0" err="1"/>
              <a:t>hết</a:t>
            </a:r>
            <a:r>
              <a:rPr lang="en-US" sz="2600" dirty="0"/>
              <a:t>, ta </a:t>
            </a:r>
            <a:r>
              <a:rPr lang="en-US" sz="2600" dirty="0" err="1"/>
              <a:t>phải</a:t>
            </a:r>
            <a:r>
              <a:rPr lang="en-US" sz="2600" dirty="0"/>
              <a:t> </a:t>
            </a:r>
            <a:r>
              <a:rPr lang="en-US" sz="2600" dirty="0" err="1"/>
              <a:t>tạo</a:t>
            </a:r>
            <a:r>
              <a:rPr lang="en-US" sz="2600" dirty="0"/>
              <a:t> </a:t>
            </a:r>
            <a:r>
              <a:rPr lang="en-US" sz="2600" dirty="0" err="1"/>
              <a:t>một</a:t>
            </a:r>
            <a:r>
              <a:rPr lang="en-US" sz="2600" dirty="0"/>
              <a:t> </a:t>
            </a:r>
            <a:r>
              <a:rPr lang="en-US" sz="2600" dirty="0" err="1"/>
              <a:t>dự</a:t>
            </a:r>
            <a:r>
              <a:rPr lang="en-US" sz="2600" dirty="0"/>
              <a:t> </a:t>
            </a:r>
            <a:r>
              <a:rPr lang="en-US" sz="2600" dirty="0" err="1"/>
              <a:t>án</a:t>
            </a:r>
            <a:r>
              <a:rPr lang="en-US" sz="2600" dirty="0"/>
              <a:t> java web, </a:t>
            </a:r>
            <a:r>
              <a:rPr lang="en-US" sz="2600" dirty="0" err="1"/>
              <a:t>các</a:t>
            </a:r>
            <a:r>
              <a:rPr lang="en-US" sz="2600" dirty="0"/>
              <a:t> </a:t>
            </a:r>
            <a:r>
              <a:rPr lang="en-US" sz="2600" dirty="0" err="1"/>
              <a:t>bước</a:t>
            </a:r>
            <a:r>
              <a:rPr lang="en-US" sz="2600" dirty="0"/>
              <a:t> </a:t>
            </a:r>
            <a:r>
              <a:rPr lang="en-US" sz="2600" dirty="0" err="1"/>
              <a:t>tạo</a:t>
            </a:r>
            <a:r>
              <a:rPr lang="en-US" sz="2600" dirty="0"/>
              <a:t> </a:t>
            </a:r>
            <a:r>
              <a:rPr lang="en-US" sz="2600" dirty="0" err="1"/>
              <a:t>như</a:t>
            </a:r>
            <a:r>
              <a:rPr lang="en-US" sz="2600" dirty="0"/>
              <a:t> </a:t>
            </a:r>
            <a:r>
              <a:rPr lang="en-US" sz="2600" dirty="0" err="1"/>
              <a:t>sau</a:t>
            </a:r>
            <a:r>
              <a:rPr lang="en-US" sz="2600" dirty="0"/>
              <a:t>:</a:t>
            </a:r>
          </a:p>
          <a:p>
            <a:pPr marL="233363" lvl="1" indent="-233363">
              <a:lnSpc>
                <a:spcPct val="110000"/>
              </a:lnSpc>
            </a:pPr>
            <a:r>
              <a:rPr lang="en-US" sz="2600" dirty="0" err="1"/>
              <a:t>Tạo</a:t>
            </a:r>
            <a:r>
              <a:rPr lang="en-US" sz="2600" dirty="0"/>
              <a:t> </a:t>
            </a:r>
            <a:r>
              <a:rPr lang="en-US" sz="2600" dirty="0" err="1"/>
              <a:t>một</a:t>
            </a:r>
            <a:r>
              <a:rPr lang="en-US" sz="2600" dirty="0"/>
              <a:t> </a:t>
            </a:r>
            <a:r>
              <a:rPr lang="en-US" sz="2600" dirty="0" err="1"/>
              <a:t>dự</a:t>
            </a:r>
            <a:r>
              <a:rPr lang="en-US" sz="2600" dirty="0"/>
              <a:t> </a:t>
            </a:r>
            <a:r>
              <a:rPr lang="en-US" sz="2600" dirty="0" err="1"/>
              <a:t>án</a:t>
            </a:r>
            <a:r>
              <a:rPr lang="en-US" sz="2600" dirty="0"/>
              <a:t> Java web. </a:t>
            </a:r>
            <a:r>
              <a:rPr lang="en-US" sz="2600" dirty="0" err="1"/>
              <a:t>Đặt</a:t>
            </a:r>
            <a:r>
              <a:rPr lang="en-US" sz="2600" dirty="0"/>
              <a:t> </a:t>
            </a:r>
            <a:r>
              <a:rPr lang="en-US" sz="2600" dirty="0" err="1"/>
              <a:t>tên</a:t>
            </a:r>
            <a:r>
              <a:rPr lang="en-US" sz="2600" dirty="0"/>
              <a:t> </a:t>
            </a:r>
            <a:r>
              <a:rPr lang="en-US" sz="2600" dirty="0" err="1"/>
              <a:t>là</a:t>
            </a:r>
            <a:r>
              <a:rPr lang="en-US" sz="2600" dirty="0"/>
              <a:t> strtus2_login</a:t>
            </a:r>
          </a:p>
          <a:p>
            <a:pPr marL="233363" lvl="1" indent="-233363">
              <a:lnSpc>
                <a:spcPct val="110000"/>
              </a:lnSpc>
            </a:pPr>
            <a:r>
              <a:rPr lang="en-US" sz="2600" dirty="0"/>
              <a:t>Server: Apache Tomcat 8.0.27.0</a:t>
            </a:r>
          </a:p>
          <a:p>
            <a:pPr marL="233363" lvl="1" indent="-233363">
              <a:lnSpc>
                <a:spcPct val="110000"/>
              </a:lnSpc>
            </a:pPr>
            <a:r>
              <a:rPr lang="en-US" sz="2600" dirty="0"/>
              <a:t>Java EE 7 Web</a:t>
            </a:r>
          </a:p>
          <a:p>
            <a:pPr marL="233363" lvl="1" indent="-233363">
              <a:lnSpc>
                <a:spcPct val="110000"/>
              </a:lnSpc>
            </a:pPr>
            <a:r>
              <a:rPr lang="en-US" sz="2600" dirty="0" err="1"/>
              <a:t>Tại</a:t>
            </a:r>
            <a:r>
              <a:rPr lang="en-US" sz="2600" dirty="0"/>
              <a:t> </a:t>
            </a:r>
            <a:r>
              <a:rPr lang="en-US" sz="2600" dirty="0" err="1"/>
              <a:t>mục</a:t>
            </a:r>
            <a:r>
              <a:rPr lang="en-US" sz="2600" dirty="0"/>
              <a:t> Framework ta </a:t>
            </a:r>
            <a:r>
              <a:rPr lang="en-US" sz="2600" dirty="0" err="1"/>
              <a:t>chọn</a:t>
            </a:r>
            <a:r>
              <a:rPr lang="en-US" sz="2600" dirty="0"/>
              <a:t> Struts2, </a:t>
            </a:r>
            <a:r>
              <a:rPr lang="en-US" sz="2600" dirty="0" err="1"/>
              <a:t>bỏ</a:t>
            </a:r>
            <a:r>
              <a:rPr lang="en-US" sz="2600" dirty="0"/>
              <a:t> </a:t>
            </a:r>
            <a:r>
              <a:rPr lang="en-US" sz="2600" dirty="0" err="1"/>
              <a:t>chọn</a:t>
            </a:r>
            <a:r>
              <a:rPr lang="en-US" sz="2600" dirty="0"/>
              <a:t> “Create example page”.</a:t>
            </a:r>
          </a:p>
          <a:p>
            <a:pPr marL="233363" lvl="1" indent="-233363">
              <a:lnSpc>
                <a:spcPct val="110000"/>
              </a:lnSpc>
            </a:pPr>
            <a:r>
              <a:rPr lang="en-US" sz="2600" dirty="0" err="1"/>
              <a:t>Chọn</a:t>
            </a:r>
            <a:r>
              <a:rPr lang="en-US" sz="2600" dirty="0"/>
              <a:t> Finish </a:t>
            </a:r>
            <a:r>
              <a:rPr lang="en-US" sz="2600" dirty="0" err="1"/>
              <a:t>để</a:t>
            </a:r>
            <a:r>
              <a:rPr lang="en-US" sz="2600" dirty="0"/>
              <a:t> </a:t>
            </a:r>
            <a:r>
              <a:rPr lang="en-US" sz="2600" dirty="0" err="1"/>
              <a:t>tạo</a:t>
            </a:r>
            <a:r>
              <a:rPr lang="en-US" sz="2600" dirty="0"/>
              <a:t> </a:t>
            </a:r>
            <a:r>
              <a:rPr lang="en-US" sz="2600" dirty="0" err="1"/>
              <a:t>mới</a:t>
            </a:r>
            <a:r>
              <a:rPr lang="en-US" sz="2600" dirty="0"/>
              <a:t> </a:t>
            </a:r>
            <a:r>
              <a:rPr lang="en-US" sz="2600" dirty="0" err="1"/>
              <a:t>ứng</a:t>
            </a:r>
            <a:r>
              <a:rPr lang="en-US" sz="2600" dirty="0"/>
              <a:t> </a:t>
            </a:r>
            <a:r>
              <a:rPr lang="en-US" sz="2600" dirty="0" err="1"/>
              <a:t>dụng</a:t>
            </a:r>
            <a:r>
              <a:rPr lang="en-US" sz="2600" dirty="0"/>
              <a:t>.</a:t>
            </a:r>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4988359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Thêm</a:t>
            </a:r>
            <a:r>
              <a:rPr lang="en-US" dirty="0">
                <a:solidFill>
                  <a:schemeClr val="accent4">
                    <a:lumMod val="60000"/>
                    <a:lumOff val="40000"/>
                  </a:schemeClr>
                </a:solidFill>
              </a:rPr>
              <a:t> </a:t>
            </a:r>
            <a:r>
              <a:rPr lang="en-US" dirty="0" err="1">
                <a:solidFill>
                  <a:schemeClr val="accent4">
                    <a:lumMod val="60000"/>
                    <a:lumOff val="40000"/>
                  </a:schemeClr>
                </a:solidFill>
              </a:rPr>
              <a:t>thư</a:t>
            </a:r>
            <a:r>
              <a:rPr lang="en-US" dirty="0">
                <a:solidFill>
                  <a:schemeClr val="accent4">
                    <a:lumMod val="60000"/>
                    <a:lumOff val="40000"/>
                  </a:schemeClr>
                </a:solidFill>
              </a:rPr>
              <a:t> </a:t>
            </a:r>
            <a:r>
              <a:rPr lang="en-US" dirty="0" err="1">
                <a:solidFill>
                  <a:schemeClr val="accent4">
                    <a:lumMod val="60000"/>
                    <a:lumOff val="40000"/>
                  </a:schemeClr>
                </a:solidFill>
              </a:rPr>
              <a:t>viện</a:t>
            </a:r>
            <a:r>
              <a:rPr lang="en-US" dirty="0">
                <a:solidFill>
                  <a:schemeClr val="accent4">
                    <a:lumMod val="60000"/>
                    <a:lumOff val="40000"/>
                  </a:schemeClr>
                </a:solidFill>
              </a:rPr>
              <a:t> JBDC </a:t>
            </a:r>
            <a:r>
              <a:rPr lang="en-US" dirty="0" err="1">
                <a:solidFill>
                  <a:schemeClr val="accent4">
                    <a:lumMod val="60000"/>
                    <a:lumOff val="40000"/>
                  </a:schemeClr>
                </a:solidFill>
              </a:rPr>
              <a:t>vào</a:t>
            </a:r>
            <a:r>
              <a:rPr lang="en-US" dirty="0">
                <a:solidFill>
                  <a:schemeClr val="accent4">
                    <a:lumMod val="60000"/>
                    <a:lumOff val="40000"/>
                  </a:schemeClr>
                </a:solidFill>
              </a:rPr>
              <a:t> project</a:t>
            </a:r>
          </a:p>
        </p:txBody>
      </p:sp>
      <p:sp>
        <p:nvSpPr>
          <p:cNvPr id="397315" name="Rectangle 3"/>
          <p:cNvSpPr>
            <a:spLocks noGrp="1" noChangeArrowheads="1"/>
          </p:cNvSpPr>
          <p:nvPr>
            <p:ph idx="1"/>
          </p:nvPr>
        </p:nvSpPr>
        <p:spPr>
          <a:xfrm>
            <a:off x="81281" y="1207300"/>
            <a:ext cx="12110720" cy="5285575"/>
          </a:xfrm>
        </p:spPr>
        <p:txBody>
          <a:bodyPr>
            <a:normAutofit/>
          </a:bodyPr>
          <a:lstStyle/>
          <a:p>
            <a:pPr marL="233363" lvl="1" indent="-233363">
              <a:lnSpc>
                <a:spcPct val="110000"/>
              </a:lnSpc>
            </a:pPr>
            <a:r>
              <a:rPr lang="en-US" sz="2600" dirty="0" err="1"/>
              <a:t>Chuột</a:t>
            </a:r>
            <a:r>
              <a:rPr lang="en-US" sz="2600" dirty="0"/>
              <a:t> </a:t>
            </a:r>
            <a:r>
              <a:rPr lang="en-US" sz="2600" dirty="0" err="1"/>
              <a:t>phải</a:t>
            </a:r>
            <a:r>
              <a:rPr lang="en-US" sz="2600" dirty="0"/>
              <a:t> </a:t>
            </a:r>
            <a:r>
              <a:rPr lang="en-US" sz="2600" dirty="0" err="1"/>
              <a:t>Libararies</a:t>
            </a:r>
            <a:r>
              <a:rPr lang="en-US" sz="2600" dirty="0"/>
              <a:t> =&gt; Add JAR/FOLDER … =&gt; </a:t>
            </a:r>
            <a:r>
              <a:rPr lang="en-US" sz="2600" dirty="0" err="1"/>
              <a:t>chọn</a:t>
            </a:r>
            <a:r>
              <a:rPr lang="en-US" sz="2600" dirty="0"/>
              <a:t> file mysql-connector-java-8.0.28.jar  =&gt; Open.</a:t>
            </a:r>
          </a:p>
          <a:p>
            <a:pPr marL="233363" lvl="1" indent="-233363">
              <a:lnSpc>
                <a:spcPct val="110000"/>
              </a:lnSpc>
            </a:pPr>
            <a:r>
              <a:rPr lang="en-US" sz="2600" dirty="0" err="1"/>
              <a:t>Các</a:t>
            </a:r>
            <a:r>
              <a:rPr lang="en-US" sz="2600" dirty="0"/>
              <a:t> </a:t>
            </a:r>
            <a:r>
              <a:rPr lang="en-US" sz="2600" dirty="0" err="1"/>
              <a:t>thư</a:t>
            </a:r>
            <a:r>
              <a:rPr lang="en-US" sz="2600" dirty="0"/>
              <a:t> </a:t>
            </a:r>
            <a:r>
              <a:rPr lang="en-US" sz="2600" dirty="0" err="1"/>
              <a:t>viện</a:t>
            </a:r>
            <a:r>
              <a:rPr lang="en-US" sz="2600" dirty="0"/>
              <a:t> </a:t>
            </a:r>
            <a:r>
              <a:rPr lang="en-US" sz="2600" dirty="0" err="1"/>
              <a:t>sẽ</a:t>
            </a:r>
            <a:r>
              <a:rPr lang="en-US" sz="2600" dirty="0"/>
              <a:t> </a:t>
            </a:r>
            <a:r>
              <a:rPr lang="en-US" sz="2600" dirty="0" err="1"/>
              <a:t>được</a:t>
            </a:r>
            <a:r>
              <a:rPr lang="en-US" sz="2600" dirty="0"/>
              <a:t> </a:t>
            </a:r>
            <a:r>
              <a:rPr lang="en-US" sz="2600" dirty="0" err="1"/>
              <a:t>thêm</a:t>
            </a:r>
            <a:r>
              <a:rPr lang="en-US" sz="2600" dirty="0"/>
              <a:t> </a:t>
            </a:r>
            <a:r>
              <a:rPr lang="en-US" sz="2600" dirty="0" err="1"/>
              <a:t>vào</a:t>
            </a:r>
            <a:r>
              <a:rPr lang="en-US" sz="2600" dirty="0"/>
              <a:t> Libraries </a:t>
            </a:r>
            <a:r>
              <a:rPr lang="en-US" sz="2600" dirty="0" err="1"/>
              <a:t>như</a:t>
            </a:r>
            <a:r>
              <a:rPr lang="en-US" sz="2600" dirty="0"/>
              <a:t> </a:t>
            </a:r>
            <a:r>
              <a:rPr lang="en-US" sz="2600" dirty="0" err="1"/>
              <a:t>sau</a:t>
            </a:r>
            <a:r>
              <a:rPr lang="en-US" sz="2600" dirty="0"/>
              <a:t>:</a:t>
            </a:r>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pic>
        <p:nvPicPr>
          <p:cNvPr id="5" name="Picture 4">
            <a:extLst>
              <a:ext uri="{FF2B5EF4-FFF2-40B4-BE49-F238E27FC236}">
                <a16:creationId xmlns:a16="http://schemas.microsoft.com/office/drawing/2014/main" id="{B09BA9DA-3687-FB9F-6B08-2FDB73ACDCAF}"/>
              </a:ext>
            </a:extLst>
          </p:cNvPr>
          <p:cNvPicPr>
            <a:picLocks noChangeAspect="1"/>
          </p:cNvPicPr>
          <p:nvPr/>
        </p:nvPicPr>
        <p:blipFill>
          <a:blip r:embed="rId3"/>
          <a:stretch>
            <a:fillRect/>
          </a:stretch>
        </p:blipFill>
        <p:spPr>
          <a:xfrm>
            <a:off x="2825149" y="2653764"/>
            <a:ext cx="4134427" cy="3839111"/>
          </a:xfrm>
          <a:prstGeom prst="rect">
            <a:avLst/>
          </a:prstGeom>
        </p:spPr>
      </p:pic>
    </p:spTree>
    <p:extLst>
      <p:ext uri="{BB962C8B-B14F-4D97-AF65-F5344CB8AC3E}">
        <p14:creationId xmlns:p14="http://schemas.microsoft.com/office/powerpoint/2010/main" val="35775650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Chương</a:t>
            </a:r>
            <a:r>
              <a:rPr lang="en-US" dirty="0">
                <a:solidFill>
                  <a:schemeClr val="accent4">
                    <a:lumMod val="60000"/>
                    <a:lumOff val="40000"/>
                  </a:schemeClr>
                </a:solidFill>
              </a:rPr>
              <a:t> </a:t>
            </a:r>
            <a:r>
              <a:rPr lang="en-US" dirty="0" err="1">
                <a:solidFill>
                  <a:schemeClr val="accent4">
                    <a:lumMod val="60000"/>
                    <a:lumOff val="40000"/>
                  </a:schemeClr>
                </a:solidFill>
              </a:rPr>
              <a:t>trình</a:t>
            </a:r>
            <a:r>
              <a:rPr lang="en-US" dirty="0">
                <a:solidFill>
                  <a:schemeClr val="accent4">
                    <a:lumMod val="60000"/>
                    <a:lumOff val="40000"/>
                  </a:schemeClr>
                </a:solidFill>
              </a:rPr>
              <a:t> login /logout </a:t>
            </a:r>
            <a:r>
              <a:rPr lang="en-US" dirty="0" err="1">
                <a:solidFill>
                  <a:schemeClr val="accent4">
                    <a:lumMod val="60000"/>
                    <a:lumOff val="40000"/>
                  </a:schemeClr>
                </a:solidFill>
              </a:rPr>
              <a:t>đơn</a:t>
            </a:r>
            <a:r>
              <a:rPr lang="en-US" dirty="0">
                <a:solidFill>
                  <a:schemeClr val="accent4">
                    <a:lumMod val="60000"/>
                    <a:lumOff val="40000"/>
                  </a:schemeClr>
                </a:solidFill>
              </a:rPr>
              <a:t> </a:t>
            </a:r>
            <a:r>
              <a:rPr lang="en-US" dirty="0" err="1">
                <a:solidFill>
                  <a:schemeClr val="accent4">
                    <a:lumMod val="60000"/>
                    <a:lumOff val="40000"/>
                  </a:schemeClr>
                </a:solidFill>
              </a:rPr>
              <a:t>giản</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81281" y="1207300"/>
            <a:ext cx="12110720" cy="5285575"/>
          </a:xfrm>
        </p:spPr>
        <p:txBody>
          <a:bodyPr>
            <a:normAutofit/>
          </a:bodyPr>
          <a:lstStyle/>
          <a:p>
            <a:pPr marL="0" lvl="1" indent="0">
              <a:lnSpc>
                <a:spcPct val="110000"/>
              </a:lnSpc>
              <a:buNone/>
            </a:pPr>
            <a:r>
              <a:rPr lang="en-US" sz="2600" dirty="0"/>
              <a:t>Ý </a:t>
            </a:r>
            <a:r>
              <a:rPr lang="en-US" sz="2600" dirty="0" err="1"/>
              <a:t>tưởng</a:t>
            </a:r>
            <a:r>
              <a:rPr lang="en-US" sz="2600" dirty="0"/>
              <a:t>: </a:t>
            </a:r>
          </a:p>
          <a:p>
            <a:pPr marL="233363" lvl="1" indent="-233363">
              <a:lnSpc>
                <a:spcPct val="110000"/>
              </a:lnSpc>
            </a:pPr>
            <a:r>
              <a:rPr lang="en-US" sz="2600" dirty="0" err="1"/>
              <a:t>Đầu</a:t>
            </a:r>
            <a:r>
              <a:rPr lang="en-US" sz="2600" dirty="0"/>
              <a:t> </a:t>
            </a:r>
            <a:r>
              <a:rPr lang="en-US" sz="2600" dirty="0" err="1"/>
              <a:t>tiên</a:t>
            </a:r>
            <a:r>
              <a:rPr lang="en-US" sz="2600" dirty="0"/>
              <a:t>, </a:t>
            </a:r>
            <a:r>
              <a:rPr lang="en-US" sz="2600" dirty="0" err="1"/>
              <a:t>khi</a:t>
            </a:r>
            <a:r>
              <a:rPr lang="en-US" sz="2600" dirty="0"/>
              <a:t> </a:t>
            </a:r>
            <a:r>
              <a:rPr lang="en-US" sz="2600" dirty="0" err="1"/>
              <a:t>chạy</a:t>
            </a:r>
            <a:r>
              <a:rPr lang="en-US" sz="2600" dirty="0"/>
              <a:t> </a:t>
            </a:r>
            <a:r>
              <a:rPr lang="en-US" sz="2600" dirty="0" err="1"/>
              <a:t>chương</a:t>
            </a:r>
            <a:r>
              <a:rPr lang="en-US" sz="2600" dirty="0"/>
              <a:t> </a:t>
            </a:r>
            <a:r>
              <a:rPr lang="en-US" sz="2600" dirty="0" err="1"/>
              <a:t>trình</a:t>
            </a:r>
            <a:r>
              <a:rPr lang="en-US" sz="2600" dirty="0"/>
              <a:t>, </a:t>
            </a:r>
            <a:r>
              <a:rPr lang="en-US" sz="2600" dirty="0" err="1"/>
              <a:t>trang</a:t>
            </a:r>
            <a:r>
              <a:rPr lang="en-US" sz="2600" dirty="0"/>
              <a:t> </a:t>
            </a:r>
            <a:r>
              <a:rPr lang="en-US" sz="2600" dirty="0" err="1"/>
              <a:t>login.jsp</a:t>
            </a:r>
            <a:r>
              <a:rPr lang="en-US" sz="2600" dirty="0"/>
              <a:t> </a:t>
            </a:r>
            <a:r>
              <a:rPr lang="en-US" sz="2600" dirty="0" err="1"/>
              <a:t>sẽ</a:t>
            </a:r>
            <a:r>
              <a:rPr lang="en-US" sz="2600" dirty="0"/>
              <a:t> </a:t>
            </a:r>
            <a:r>
              <a:rPr lang="en-US" sz="2600" dirty="0" err="1"/>
              <a:t>được</a:t>
            </a:r>
            <a:r>
              <a:rPr lang="en-US" sz="2600" dirty="0"/>
              <a:t> </a:t>
            </a:r>
            <a:r>
              <a:rPr lang="en-US" sz="2600" dirty="0" err="1"/>
              <a:t>hiển</a:t>
            </a:r>
            <a:r>
              <a:rPr lang="en-US" sz="2600" dirty="0"/>
              <a:t> </a:t>
            </a:r>
            <a:r>
              <a:rPr lang="en-US" sz="2600" dirty="0" err="1"/>
              <a:t>thị</a:t>
            </a:r>
            <a:r>
              <a:rPr lang="en-US" sz="2600" dirty="0"/>
              <a:t> </a:t>
            </a:r>
            <a:r>
              <a:rPr lang="en-US" sz="2600" dirty="0" err="1"/>
              <a:t>đầu</a:t>
            </a:r>
            <a:r>
              <a:rPr lang="en-US" sz="2600" dirty="0"/>
              <a:t> </a:t>
            </a:r>
            <a:r>
              <a:rPr lang="en-US" sz="2600" dirty="0" err="1"/>
              <a:t>tiên</a:t>
            </a:r>
            <a:r>
              <a:rPr lang="en-US" sz="2600" dirty="0"/>
              <a:t>, </a:t>
            </a:r>
            <a:r>
              <a:rPr lang="en-US" sz="2600" dirty="0" err="1"/>
              <a:t>trong</a:t>
            </a:r>
            <a:r>
              <a:rPr lang="en-US" sz="2600" dirty="0"/>
              <a:t> </a:t>
            </a:r>
            <a:r>
              <a:rPr lang="en-US" sz="2600" dirty="0" err="1"/>
              <a:t>đó</a:t>
            </a:r>
            <a:r>
              <a:rPr lang="en-US" sz="2600" dirty="0"/>
              <a:t> </a:t>
            </a:r>
            <a:r>
              <a:rPr lang="en-US" sz="2600" dirty="0" err="1"/>
              <a:t>có</a:t>
            </a:r>
            <a:r>
              <a:rPr lang="en-US" sz="2600" dirty="0"/>
              <a:t> 2 ô input </a:t>
            </a:r>
            <a:r>
              <a:rPr lang="en-US" sz="2600" dirty="0" err="1"/>
              <a:t>để</a:t>
            </a:r>
            <a:r>
              <a:rPr lang="en-US" sz="2600" dirty="0"/>
              <a:t> </a:t>
            </a:r>
            <a:r>
              <a:rPr lang="en-US" sz="2600" dirty="0" err="1"/>
              <a:t>nhập</a:t>
            </a:r>
            <a:r>
              <a:rPr lang="en-US" sz="2600" dirty="0"/>
              <a:t> username </a:t>
            </a:r>
            <a:r>
              <a:rPr lang="en-US" sz="2600" dirty="0" err="1"/>
              <a:t>và</a:t>
            </a:r>
            <a:r>
              <a:rPr lang="en-US" sz="2600" dirty="0"/>
              <a:t> password.</a:t>
            </a:r>
          </a:p>
          <a:p>
            <a:pPr marL="233363" lvl="1" indent="-233363">
              <a:lnSpc>
                <a:spcPct val="110000"/>
              </a:lnSpc>
            </a:pPr>
            <a:r>
              <a:rPr lang="en-US" sz="2600" dirty="0" err="1"/>
              <a:t>Nếu</a:t>
            </a:r>
            <a:r>
              <a:rPr lang="en-US" sz="2600" dirty="0"/>
              <a:t> username </a:t>
            </a:r>
            <a:r>
              <a:rPr lang="en-US" sz="2600" dirty="0" err="1"/>
              <a:t>sai</a:t>
            </a:r>
            <a:r>
              <a:rPr lang="en-US" sz="2600" dirty="0"/>
              <a:t> </a:t>
            </a:r>
            <a:r>
              <a:rPr lang="en-US" sz="2600" dirty="0" err="1"/>
              <a:t>hoặc</a:t>
            </a:r>
            <a:r>
              <a:rPr lang="en-US" sz="2600" dirty="0"/>
              <a:t> password </a:t>
            </a:r>
            <a:r>
              <a:rPr lang="en-US" sz="2600" dirty="0" err="1"/>
              <a:t>sai</a:t>
            </a:r>
            <a:r>
              <a:rPr lang="en-US" sz="2600" dirty="0"/>
              <a:t> </a:t>
            </a:r>
            <a:r>
              <a:rPr lang="en-US" sz="2600" dirty="0" err="1"/>
              <a:t>hoặc</a:t>
            </a:r>
            <a:r>
              <a:rPr lang="en-US" sz="2600" dirty="0"/>
              <a:t> </a:t>
            </a:r>
            <a:r>
              <a:rPr lang="en-US" sz="2600" dirty="0" err="1"/>
              <a:t>cả</a:t>
            </a:r>
            <a:r>
              <a:rPr lang="en-US" sz="2600" dirty="0"/>
              <a:t> 2 </a:t>
            </a:r>
            <a:r>
              <a:rPr lang="en-US" sz="2600" dirty="0" err="1"/>
              <a:t>đều</a:t>
            </a:r>
            <a:r>
              <a:rPr lang="en-US" sz="2600" dirty="0"/>
              <a:t> </a:t>
            </a:r>
            <a:r>
              <a:rPr lang="en-US" sz="2600" dirty="0" err="1"/>
              <a:t>sai</a:t>
            </a:r>
            <a:r>
              <a:rPr lang="en-US" sz="2600" dirty="0"/>
              <a:t>, </a:t>
            </a:r>
            <a:r>
              <a:rPr lang="en-US" sz="2600" dirty="0" err="1"/>
              <a:t>thì</a:t>
            </a:r>
            <a:r>
              <a:rPr lang="en-US" sz="2600" dirty="0"/>
              <a:t> </a:t>
            </a:r>
            <a:r>
              <a:rPr lang="en-US" sz="2600" dirty="0" err="1"/>
              <a:t>sẽ</a:t>
            </a:r>
            <a:r>
              <a:rPr lang="en-US" sz="2600" dirty="0"/>
              <a:t> </a:t>
            </a:r>
            <a:r>
              <a:rPr lang="en-US" sz="2600" dirty="0" err="1"/>
              <a:t>hiện</a:t>
            </a:r>
            <a:r>
              <a:rPr lang="en-US" sz="2600" dirty="0"/>
              <a:t> </a:t>
            </a:r>
            <a:r>
              <a:rPr lang="en-US" sz="2600" dirty="0" err="1"/>
              <a:t>lên</a:t>
            </a:r>
            <a:r>
              <a:rPr lang="en-US" sz="2600" dirty="0"/>
              <a:t> </a:t>
            </a:r>
            <a:r>
              <a:rPr lang="en-US" sz="2600" dirty="0" err="1"/>
              <a:t>thông</a:t>
            </a:r>
            <a:r>
              <a:rPr lang="en-US" sz="2600" dirty="0"/>
              <a:t> </a:t>
            </a:r>
            <a:r>
              <a:rPr lang="en-US" sz="2600" dirty="0" err="1"/>
              <a:t>báo</a:t>
            </a:r>
            <a:r>
              <a:rPr lang="en-US" sz="2600" dirty="0"/>
              <a:t> </a:t>
            </a:r>
            <a:r>
              <a:rPr lang="en-US" sz="2600" dirty="0" err="1"/>
              <a:t>lỗi</a:t>
            </a:r>
            <a:r>
              <a:rPr lang="en-US" sz="2600" dirty="0"/>
              <a:t> </a:t>
            </a:r>
            <a:r>
              <a:rPr lang="en-US" sz="2600" dirty="0" err="1"/>
              <a:t>và</a:t>
            </a:r>
            <a:r>
              <a:rPr lang="en-US" sz="2600" dirty="0"/>
              <a:t> </a:t>
            </a:r>
            <a:r>
              <a:rPr lang="en-US" sz="2600" dirty="0" err="1"/>
              <a:t>vẫn</a:t>
            </a:r>
            <a:r>
              <a:rPr lang="en-US" sz="2600" dirty="0"/>
              <a:t> ở </a:t>
            </a:r>
            <a:r>
              <a:rPr lang="en-US" sz="2600" dirty="0" err="1"/>
              <a:t>lại</a:t>
            </a:r>
            <a:r>
              <a:rPr lang="en-US" sz="2600" dirty="0"/>
              <a:t> </a:t>
            </a:r>
            <a:r>
              <a:rPr lang="en-US" sz="2600" dirty="0" err="1"/>
              <a:t>trang</a:t>
            </a:r>
            <a:r>
              <a:rPr lang="en-US" sz="2600" dirty="0"/>
              <a:t> login.</a:t>
            </a:r>
          </a:p>
          <a:p>
            <a:pPr marL="233363" lvl="1" indent="-233363">
              <a:lnSpc>
                <a:spcPct val="110000"/>
              </a:lnSpc>
            </a:pPr>
            <a:r>
              <a:rPr lang="en-US" sz="2600" dirty="0" err="1"/>
              <a:t>Nếu</a:t>
            </a:r>
            <a:r>
              <a:rPr lang="en-US" sz="2600" dirty="0"/>
              <a:t> </a:t>
            </a:r>
            <a:r>
              <a:rPr lang="en-US" sz="2600" dirty="0" err="1"/>
              <a:t>cả</a:t>
            </a:r>
            <a:r>
              <a:rPr lang="en-US" sz="2600" dirty="0"/>
              <a:t> 2 </a:t>
            </a:r>
            <a:r>
              <a:rPr lang="en-US" sz="2600" dirty="0" err="1"/>
              <a:t>đều</a:t>
            </a:r>
            <a:r>
              <a:rPr lang="en-US" sz="2600" dirty="0"/>
              <a:t> </a:t>
            </a:r>
            <a:r>
              <a:rPr lang="en-US" sz="2600" dirty="0" err="1"/>
              <a:t>đúng</a:t>
            </a:r>
            <a:r>
              <a:rPr lang="en-US" sz="2600" dirty="0"/>
              <a:t>, </a:t>
            </a:r>
            <a:r>
              <a:rPr lang="en-US" sz="2600" dirty="0" err="1"/>
              <a:t>thì</a:t>
            </a:r>
            <a:r>
              <a:rPr lang="en-US" sz="2600" dirty="0"/>
              <a:t> </a:t>
            </a:r>
            <a:r>
              <a:rPr lang="en-US" sz="2600" dirty="0" err="1"/>
              <a:t>sẽ</a:t>
            </a:r>
            <a:r>
              <a:rPr lang="en-US" sz="2600" dirty="0"/>
              <a:t> </a:t>
            </a:r>
            <a:r>
              <a:rPr lang="en-US" sz="2600" dirty="0" err="1"/>
              <a:t>chuyển</a:t>
            </a:r>
            <a:r>
              <a:rPr lang="en-US" sz="2600" dirty="0"/>
              <a:t> </a:t>
            </a:r>
            <a:r>
              <a:rPr lang="en-US" sz="2600" dirty="0" err="1"/>
              <a:t>hướng</a:t>
            </a:r>
            <a:r>
              <a:rPr lang="en-US" sz="2600" dirty="0"/>
              <a:t> sang </a:t>
            </a:r>
            <a:r>
              <a:rPr lang="en-US" sz="2600" dirty="0" err="1"/>
              <a:t>trang</a:t>
            </a:r>
            <a:r>
              <a:rPr lang="en-US" sz="2600" dirty="0"/>
              <a:t> home </a:t>
            </a:r>
            <a:r>
              <a:rPr lang="en-US" sz="2600" dirty="0" err="1"/>
              <a:t>và</a:t>
            </a:r>
            <a:r>
              <a:rPr lang="en-US" sz="2600" dirty="0"/>
              <a:t> </a:t>
            </a:r>
            <a:r>
              <a:rPr lang="en-US" sz="2600" dirty="0" err="1"/>
              <a:t>kèm</a:t>
            </a:r>
            <a:r>
              <a:rPr lang="en-US" sz="2600" dirty="0"/>
              <a:t> </a:t>
            </a:r>
            <a:r>
              <a:rPr lang="en-US" sz="2600" dirty="0" err="1"/>
              <a:t>câu</a:t>
            </a:r>
            <a:r>
              <a:rPr lang="en-US" sz="2600" dirty="0"/>
              <a:t> </a:t>
            </a:r>
            <a:r>
              <a:rPr lang="en-US" sz="2600" dirty="0" err="1"/>
              <a:t>thông</a:t>
            </a:r>
            <a:r>
              <a:rPr lang="en-US" sz="2600" dirty="0"/>
              <a:t> </a:t>
            </a:r>
            <a:r>
              <a:rPr lang="en-US" sz="2600" dirty="0" err="1"/>
              <a:t>báo</a:t>
            </a:r>
            <a:r>
              <a:rPr lang="en-US" sz="2600" dirty="0"/>
              <a:t>. </a:t>
            </a:r>
            <a:r>
              <a:rPr lang="en-US" sz="2600" dirty="0" err="1"/>
              <a:t>Tại</a:t>
            </a:r>
            <a:r>
              <a:rPr lang="en-US" sz="2600" dirty="0"/>
              <a:t> </a:t>
            </a:r>
            <a:r>
              <a:rPr lang="en-US" sz="2600" dirty="0" err="1"/>
              <a:t>trang</a:t>
            </a:r>
            <a:r>
              <a:rPr lang="en-US" sz="2600" dirty="0"/>
              <a:t> home </a:t>
            </a:r>
            <a:r>
              <a:rPr lang="en-US" sz="2600" dirty="0" err="1"/>
              <a:t>sẽ</a:t>
            </a:r>
            <a:r>
              <a:rPr lang="en-US" sz="2600" dirty="0"/>
              <a:t> </a:t>
            </a:r>
            <a:r>
              <a:rPr lang="en-US" sz="2600" dirty="0" err="1"/>
              <a:t>có</a:t>
            </a:r>
            <a:r>
              <a:rPr lang="en-US" sz="2600" dirty="0"/>
              <a:t> 1 </a:t>
            </a:r>
            <a:r>
              <a:rPr lang="en-US" sz="2600" dirty="0" err="1"/>
              <a:t>nút</a:t>
            </a:r>
            <a:r>
              <a:rPr lang="en-US" sz="2600" dirty="0"/>
              <a:t> logout, </a:t>
            </a:r>
            <a:r>
              <a:rPr lang="en-US" sz="2600" dirty="0" err="1"/>
              <a:t>bấm</a:t>
            </a:r>
            <a:r>
              <a:rPr lang="en-US" sz="2600" dirty="0"/>
              <a:t> </a:t>
            </a:r>
            <a:r>
              <a:rPr lang="en-US" sz="2600" dirty="0" err="1"/>
              <a:t>vào</a:t>
            </a:r>
            <a:r>
              <a:rPr lang="en-US" sz="2600" dirty="0"/>
              <a:t> </a:t>
            </a:r>
            <a:r>
              <a:rPr lang="en-US" sz="2600" dirty="0" err="1"/>
              <a:t>nút</a:t>
            </a:r>
            <a:r>
              <a:rPr lang="en-US" sz="2600" dirty="0"/>
              <a:t> Logout </a:t>
            </a:r>
            <a:r>
              <a:rPr lang="en-US" sz="2600" dirty="0" err="1"/>
              <a:t>thì</a:t>
            </a:r>
            <a:r>
              <a:rPr lang="en-US" sz="2600" dirty="0"/>
              <a:t> </a:t>
            </a:r>
            <a:r>
              <a:rPr lang="en-US" sz="2600" dirty="0" err="1"/>
              <a:t>sẽ</a:t>
            </a:r>
            <a:r>
              <a:rPr lang="en-US" sz="2600" dirty="0"/>
              <a:t> </a:t>
            </a:r>
            <a:r>
              <a:rPr lang="en-US" sz="2600" dirty="0" err="1"/>
              <a:t>chuyển</a:t>
            </a:r>
            <a:r>
              <a:rPr lang="en-US" sz="2600" dirty="0"/>
              <a:t> </a:t>
            </a:r>
            <a:r>
              <a:rPr lang="en-US" sz="2600" dirty="0" err="1"/>
              <a:t>hướng</a:t>
            </a:r>
            <a:r>
              <a:rPr lang="en-US" sz="2600" dirty="0"/>
              <a:t> sang </a:t>
            </a:r>
            <a:r>
              <a:rPr lang="en-US" sz="2600" dirty="0" err="1"/>
              <a:t>trang</a:t>
            </a:r>
            <a:r>
              <a:rPr lang="en-US" sz="2600" dirty="0"/>
              <a:t> logout, </a:t>
            </a:r>
            <a:r>
              <a:rPr lang="en-US" sz="2600" dirty="0" err="1"/>
              <a:t>từ</a:t>
            </a:r>
            <a:r>
              <a:rPr lang="en-US" sz="2600" dirty="0"/>
              <a:t> </a:t>
            </a:r>
            <a:r>
              <a:rPr lang="en-US" sz="2600" dirty="0" err="1"/>
              <a:t>trang</a:t>
            </a:r>
            <a:r>
              <a:rPr lang="en-US" sz="2600" dirty="0"/>
              <a:t> logout </a:t>
            </a:r>
            <a:r>
              <a:rPr lang="en-US" sz="2600" dirty="0" err="1"/>
              <a:t>sẽ</a:t>
            </a:r>
            <a:r>
              <a:rPr lang="en-US" sz="2600" dirty="0"/>
              <a:t> </a:t>
            </a:r>
            <a:r>
              <a:rPr lang="en-US" sz="2600" dirty="0" err="1"/>
              <a:t>bấm</a:t>
            </a:r>
            <a:r>
              <a:rPr lang="en-US" sz="2600" dirty="0"/>
              <a:t> </a:t>
            </a:r>
            <a:r>
              <a:rPr lang="en-US" sz="2600" dirty="0" err="1"/>
              <a:t>một</a:t>
            </a:r>
            <a:r>
              <a:rPr lang="en-US" sz="2600" dirty="0"/>
              <a:t> </a:t>
            </a:r>
            <a:r>
              <a:rPr lang="en-US" sz="2600" dirty="0" err="1"/>
              <a:t>đường</a:t>
            </a:r>
            <a:r>
              <a:rPr lang="en-US" sz="2600" dirty="0"/>
              <a:t> </a:t>
            </a:r>
            <a:r>
              <a:rPr lang="en-US" sz="2600" dirty="0" err="1"/>
              <a:t>dẫn</a:t>
            </a:r>
            <a:r>
              <a:rPr lang="en-US" sz="2600" dirty="0"/>
              <a:t> </a:t>
            </a:r>
            <a:r>
              <a:rPr lang="en-US" sz="2600" dirty="0" err="1"/>
              <a:t>để</a:t>
            </a:r>
            <a:r>
              <a:rPr lang="en-US" sz="2600" dirty="0"/>
              <a:t> quay </a:t>
            </a:r>
            <a:r>
              <a:rPr lang="en-US" sz="2600" dirty="0" err="1"/>
              <a:t>lại</a:t>
            </a:r>
            <a:r>
              <a:rPr lang="en-US" sz="2600" dirty="0"/>
              <a:t> </a:t>
            </a:r>
            <a:r>
              <a:rPr lang="en-US" sz="2600" dirty="0" err="1"/>
              <a:t>trang</a:t>
            </a:r>
            <a:r>
              <a:rPr lang="en-US" sz="2600" dirty="0"/>
              <a:t> login.</a:t>
            </a:r>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898002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Tạo</a:t>
            </a:r>
            <a:r>
              <a:rPr lang="en-US" dirty="0">
                <a:solidFill>
                  <a:schemeClr val="accent4">
                    <a:lumMod val="60000"/>
                    <a:lumOff val="40000"/>
                  </a:schemeClr>
                </a:solidFill>
              </a:rPr>
              <a:t> Model </a:t>
            </a:r>
          </a:p>
        </p:txBody>
      </p:sp>
      <p:sp>
        <p:nvSpPr>
          <p:cNvPr id="397315" name="Rectangle 3"/>
          <p:cNvSpPr>
            <a:spLocks noGrp="1" noChangeArrowheads="1"/>
          </p:cNvSpPr>
          <p:nvPr>
            <p:ph idx="1"/>
          </p:nvPr>
        </p:nvSpPr>
        <p:spPr>
          <a:xfrm>
            <a:off x="81281" y="1207300"/>
            <a:ext cx="12110720" cy="5285575"/>
          </a:xfrm>
        </p:spPr>
        <p:txBody>
          <a:bodyPr>
            <a:normAutofit/>
          </a:bodyPr>
          <a:lstStyle/>
          <a:p>
            <a:pPr marL="233363" lvl="1" indent="-233363">
              <a:lnSpc>
                <a:spcPct val="110000"/>
              </a:lnSpc>
            </a:pPr>
            <a:r>
              <a:rPr lang="en-US" sz="2600" dirty="0" err="1"/>
              <a:t>Tạo</a:t>
            </a:r>
            <a:r>
              <a:rPr lang="en-US" sz="2600" dirty="0"/>
              <a:t> package Model </a:t>
            </a:r>
            <a:r>
              <a:rPr lang="en-US" sz="2600" dirty="0" err="1"/>
              <a:t>chứa</a:t>
            </a:r>
            <a:r>
              <a:rPr lang="en-US" sz="2600" dirty="0"/>
              <a:t> 2 class User.java, SQLConnection.java</a:t>
            </a:r>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pic>
        <p:nvPicPr>
          <p:cNvPr id="6" name="Picture 5">
            <a:extLst>
              <a:ext uri="{FF2B5EF4-FFF2-40B4-BE49-F238E27FC236}">
                <a16:creationId xmlns:a16="http://schemas.microsoft.com/office/drawing/2014/main" id="{874BBE70-2D64-3E58-C717-F4E7C9D35C91}"/>
              </a:ext>
            </a:extLst>
          </p:cNvPr>
          <p:cNvPicPr>
            <a:picLocks noChangeAspect="1"/>
          </p:cNvPicPr>
          <p:nvPr/>
        </p:nvPicPr>
        <p:blipFill>
          <a:blip r:embed="rId3"/>
          <a:stretch>
            <a:fillRect/>
          </a:stretch>
        </p:blipFill>
        <p:spPr>
          <a:xfrm>
            <a:off x="1" y="1689629"/>
            <a:ext cx="5273040" cy="4803246"/>
          </a:xfrm>
          <a:prstGeom prst="rect">
            <a:avLst/>
          </a:prstGeom>
        </p:spPr>
      </p:pic>
      <p:pic>
        <p:nvPicPr>
          <p:cNvPr id="8" name="Picture 7">
            <a:extLst>
              <a:ext uri="{FF2B5EF4-FFF2-40B4-BE49-F238E27FC236}">
                <a16:creationId xmlns:a16="http://schemas.microsoft.com/office/drawing/2014/main" id="{AE7927C4-2663-5D44-48C6-7162912935AB}"/>
              </a:ext>
            </a:extLst>
          </p:cNvPr>
          <p:cNvPicPr>
            <a:picLocks noChangeAspect="1"/>
          </p:cNvPicPr>
          <p:nvPr/>
        </p:nvPicPr>
        <p:blipFill>
          <a:blip r:embed="rId4"/>
          <a:stretch>
            <a:fillRect/>
          </a:stretch>
        </p:blipFill>
        <p:spPr>
          <a:xfrm>
            <a:off x="5565601" y="1689629"/>
            <a:ext cx="6545118" cy="4803246"/>
          </a:xfrm>
          <a:prstGeom prst="rect">
            <a:avLst/>
          </a:prstGeom>
        </p:spPr>
      </p:pic>
    </p:spTree>
    <p:extLst>
      <p:ext uri="{BB962C8B-B14F-4D97-AF65-F5344CB8AC3E}">
        <p14:creationId xmlns:p14="http://schemas.microsoft.com/office/powerpoint/2010/main" val="13183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Tạo</a:t>
            </a:r>
            <a:r>
              <a:rPr lang="en-US" dirty="0">
                <a:solidFill>
                  <a:schemeClr val="accent4">
                    <a:lumMod val="60000"/>
                    <a:lumOff val="40000"/>
                  </a:schemeClr>
                </a:solidFill>
              </a:rPr>
              <a:t> Model (</a:t>
            </a:r>
            <a:r>
              <a:rPr lang="en-US" dirty="0" err="1">
                <a:solidFill>
                  <a:schemeClr val="accent4">
                    <a:lumMod val="60000"/>
                    <a:lumOff val="40000"/>
                  </a:schemeClr>
                </a:solidFill>
              </a:rPr>
              <a:t>tt</a:t>
            </a:r>
            <a:r>
              <a:rPr lang="en-US" dirty="0">
                <a:solidFill>
                  <a:schemeClr val="accent4">
                    <a:lumMod val="60000"/>
                    <a:lumOff val="40000"/>
                  </a:schemeClr>
                </a:solidFill>
              </a:rPr>
              <a:t>)</a:t>
            </a:r>
          </a:p>
        </p:txBody>
      </p:sp>
      <p:sp>
        <p:nvSpPr>
          <p:cNvPr id="397315" name="Rectangle 3"/>
          <p:cNvSpPr>
            <a:spLocks noGrp="1" noChangeArrowheads="1"/>
          </p:cNvSpPr>
          <p:nvPr>
            <p:ph idx="1"/>
          </p:nvPr>
        </p:nvSpPr>
        <p:spPr>
          <a:xfrm>
            <a:off x="81281" y="1207300"/>
            <a:ext cx="12110720" cy="5285575"/>
          </a:xfrm>
        </p:spPr>
        <p:txBody>
          <a:bodyPr>
            <a:normAutofit lnSpcReduction="10000"/>
          </a:bodyPr>
          <a:lstStyle/>
          <a:p>
            <a:pPr marL="233363" lvl="1" indent="-233363">
              <a:lnSpc>
                <a:spcPct val="110000"/>
              </a:lnSpc>
            </a:pPr>
            <a:r>
              <a:rPr lang="en-US" sz="2600" dirty="0" err="1"/>
              <a:t>Giải</a:t>
            </a:r>
            <a:r>
              <a:rPr lang="en-US" sz="2600" dirty="0"/>
              <a:t> </a:t>
            </a:r>
            <a:r>
              <a:rPr lang="en-US" sz="2600" dirty="0" err="1"/>
              <a:t>thích</a:t>
            </a:r>
            <a:r>
              <a:rPr lang="en-US" sz="2600" dirty="0"/>
              <a:t> </a:t>
            </a:r>
            <a:r>
              <a:rPr lang="en-US" sz="2600" dirty="0" err="1"/>
              <a:t>sơ</a:t>
            </a:r>
            <a:r>
              <a:rPr lang="en-US" sz="2600" dirty="0"/>
              <a:t> qua </a:t>
            </a:r>
            <a:r>
              <a:rPr lang="en-US" sz="2600" dirty="0" err="1"/>
              <a:t>về</a:t>
            </a:r>
            <a:r>
              <a:rPr lang="en-US" sz="2600" dirty="0"/>
              <a:t> class </a:t>
            </a:r>
            <a:r>
              <a:rPr lang="en-US" sz="2600" dirty="0" err="1"/>
              <a:t>SQLConnection</a:t>
            </a:r>
            <a:endParaRPr lang="en-US" sz="2600" dirty="0"/>
          </a:p>
          <a:p>
            <a:pPr marL="233363" lvl="1" indent="-233363">
              <a:lnSpc>
                <a:spcPct val="110000"/>
              </a:lnSpc>
            </a:pPr>
            <a:r>
              <a:rPr lang="en-US" sz="2600" dirty="0" err="1"/>
              <a:t>Tạo</a:t>
            </a:r>
            <a:r>
              <a:rPr lang="en-US" sz="2600" dirty="0"/>
              <a:t> </a:t>
            </a:r>
            <a:r>
              <a:rPr lang="vi-VN" sz="2600" dirty="0"/>
              <a:t>biến connection, được sử dụng để lưu trữ kết nối đến cơ sở dữ liệu</a:t>
            </a:r>
            <a:r>
              <a:rPr lang="en-US" sz="2600" dirty="0"/>
              <a:t>.</a:t>
            </a:r>
          </a:p>
          <a:p>
            <a:pPr marL="233363" lvl="1" indent="-233363">
              <a:lnSpc>
                <a:spcPct val="110000"/>
              </a:lnSpc>
            </a:pPr>
            <a:r>
              <a:rPr lang="vi-VN" sz="2600" dirty="0"/>
              <a:t>Phương thức </a:t>
            </a:r>
            <a:r>
              <a:rPr lang="vi-VN" sz="2600" b="1" dirty="0"/>
              <a:t>connect() </a:t>
            </a:r>
            <a:r>
              <a:rPr lang="vi-VN" sz="2600" dirty="0"/>
              <a:t>được sử dụng để kết nối đến cơ sở dữ liệu MySQL. Các thông số kết nối bao gồm url, tên người dùng và mật khẩu được lưu trữ trong các biến url, dbUser và dbPassword. Trước khi kết nối, chúng ta cần tải trình điều khiển JDBC cho MySQL bằng phương thức </a:t>
            </a:r>
            <a:r>
              <a:rPr lang="vi-VN" sz="2600" b="1" dirty="0"/>
              <a:t>Class.forName()</a:t>
            </a:r>
            <a:r>
              <a:rPr lang="vi-VN" sz="2600" dirty="0"/>
              <a:t>. Sau đó, kết nối được thiết lập bằng phương thức DriverManager.getConnection() và lưu trữ trong biến connection.</a:t>
            </a:r>
            <a:endParaRPr lang="en-US" sz="2600" dirty="0"/>
          </a:p>
          <a:p>
            <a:pPr marL="233363" lvl="1" indent="-233363">
              <a:lnSpc>
                <a:spcPct val="110000"/>
              </a:lnSpc>
            </a:pPr>
            <a:r>
              <a:rPr lang="en-US" sz="2600" dirty="0"/>
              <a:t>P</a:t>
            </a:r>
            <a:r>
              <a:rPr lang="vi-VN" sz="2600" dirty="0"/>
              <a:t>hương thức checkLogin để kiểm tra thông tin đăng nhập của người dùng. Phương thức này sẽ truyền vào tên đăng nhập và mật khẩu của người dùng, sau đó sử dụng PreparedStatement để truy vấn vào cơ sở dữ liệu và kiểm tra xem thông tin đăng nhập của người dùng có chính xác hay không</a:t>
            </a: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136921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73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Tạo</a:t>
            </a:r>
            <a:r>
              <a:rPr lang="en-US" dirty="0">
                <a:solidFill>
                  <a:schemeClr val="accent4">
                    <a:lumMod val="60000"/>
                    <a:lumOff val="40000"/>
                  </a:schemeClr>
                </a:solidFill>
              </a:rPr>
              <a:t> Controller </a:t>
            </a:r>
          </a:p>
        </p:txBody>
      </p:sp>
      <p:sp>
        <p:nvSpPr>
          <p:cNvPr id="397315" name="Rectangle 3"/>
          <p:cNvSpPr>
            <a:spLocks noGrp="1" noChangeArrowheads="1"/>
          </p:cNvSpPr>
          <p:nvPr>
            <p:ph idx="1"/>
          </p:nvPr>
        </p:nvSpPr>
        <p:spPr>
          <a:xfrm>
            <a:off x="81281" y="1207300"/>
            <a:ext cx="12110720" cy="5285575"/>
          </a:xfrm>
        </p:spPr>
        <p:txBody>
          <a:bodyPr>
            <a:normAutofit/>
          </a:bodyPr>
          <a:lstStyle/>
          <a:p>
            <a:pPr marL="233363" lvl="1" indent="-233363">
              <a:lnSpc>
                <a:spcPct val="110000"/>
              </a:lnSpc>
            </a:pPr>
            <a:r>
              <a:rPr lang="en-US" sz="2600" dirty="0" err="1"/>
              <a:t>Tạo</a:t>
            </a:r>
            <a:r>
              <a:rPr lang="en-US" sz="2600" dirty="0"/>
              <a:t> package Controller </a:t>
            </a:r>
            <a:r>
              <a:rPr lang="en-US" sz="2600" dirty="0" err="1"/>
              <a:t>chứa</a:t>
            </a:r>
            <a:r>
              <a:rPr lang="en-US" sz="2600" dirty="0"/>
              <a:t> 2 class LoginAction.java, LogoutAction.java</a:t>
            </a:r>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pic>
        <p:nvPicPr>
          <p:cNvPr id="4" name="Picture 3">
            <a:extLst>
              <a:ext uri="{FF2B5EF4-FFF2-40B4-BE49-F238E27FC236}">
                <a16:creationId xmlns:a16="http://schemas.microsoft.com/office/drawing/2014/main" id="{FD2B8C9E-8927-EE5E-9418-FB0F275FCFC6}"/>
              </a:ext>
            </a:extLst>
          </p:cNvPr>
          <p:cNvPicPr>
            <a:picLocks noChangeAspect="1"/>
          </p:cNvPicPr>
          <p:nvPr/>
        </p:nvPicPr>
        <p:blipFill>
          <a:blip r:embed="rId3"/>
          <a:stretch>
            <a:fillRect/>
          </a:stretch>
        </p:blipFill>
        <p:spPr>
          <a:xfrm>
            <a:off x="0" y="1702340"/>
            <a:ext cx="8377004" cy="4713969"/>
          </a:xfrm>
          <a:prstGeom prst="rect">
            <a:avLst/>
          </a:prstGeom>
        </p:spPr>
      </p:pic>
      <p:pic>
        <p:nvPicPr>
          <p:cNvPr id="7" name="Picture 6">
            <a:extLst>
              <a:ext uri="{FF2B5EF4-FFF2-40B4-BE49-F238E27FC236}">
                <a16:creationId xmlns:a16="http://schemas.microsoft.com/office/drawing/2014/main" id="{42577F07-B56C-A678-AA89-B5D876177BD2}"/>
              </a:ext>
            </a:extLst>
          </p:cNvPr>
          <p:cNvPicPr>
            <a:picLocks noChangeAspect="1"/>
          </p:cNvPicPr>
          <p:nvPr/>
        </p:nvPicPr>
        <p:blipFill>
          <a:blip r:embed="rId4"/>
          <a:stretch>
            <a:fillRect/>
          </a:stretch>
        </p:blipFill>
        <p:spPr>
          <a:xfrm>
            <a:off x="6376939" y="3429000"/>
            <a:ext cx="5815061" cy="1425102"/>
          </a:xfrm>
          <a:prstGeom prst="rect">
            <a:avLst/>
          </a:prstGeom>
        </p:spPr>
      </p:pic>
    </p:spTree>
    <p:extLst>
      <p:ext uri="{BB962C8B-B14F-4D97-AF65-F5344CB8AC3E}">
        <p14:creationId xmlns:p14="http://schemas.microsoft.com/office/powerpoint/2010/main" val="185556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normAutofit/>
          </a:bodyPr>
          <a:lstStyle/>
          <a:p>
            <a:r>
              <a:rPr lang="en-US" sz="4900" dirty="0" err="1">
                <a:solidFill>
                  <a:schemeClr val="accent4">
                    <a:lumMod val="60000"/>
                    <a:lumOff val="40000"/>
                  </a:schemeClr>
                </a:solidFill>
              </a:rPr>
              <a:t>Tổng</a:t>
            </a:r>
            <a:r>
              <a:rPr lang="en-US" sz="4900" dirty="0">
                <a:solidFill>
                  <a:schemeClr val="accent4">
                    <a:lumMod val="60000"/>
                    <a:lumOff val="40000"/>
                  </a:schemeClr>
                </a:solidFill>
              </a:rPr>
              <a:t> </a:t>
            </a:r>
            <a:r>
              <a:rPr lang="en-US" sz="4900" dirty="0" err="1">
                <a:solidFill>
                  <a:schemeClr val="accent4">
                    <a:lumMod val="60000"/>
                    <a:lumOff val="40000"/>
                  </a:schemeClr>
                </a:solidFill>
              </a:rPr>
              <a:t>quan</a:t>
            </a:r>
            <a:r>
              <a:rPr lang="en-US" sz="4900" dirty="0">
                <a:solidFill>
                  <a:schemeClr val="accent4">
                    <a:lumMod val="60000"/>
                    <a:lumOff val="40000"/>
                  </a:schemeClr>
                </a:solidFill>
              </a:rPr>
              <a:t> </a:t>
            </a:r>
            <a:r>
              <a:rPr lang="en-US" sz="4900" dirty="0" err="1">
                <a:solidFill>
                  <a:schemeClr val="accent4">
                    <a:lumMod val="60000"/>
                    <a:lumOff val="40000"/>
                  </a:schemeClr>
                </a:solidFill>
              </a:rPr>
              <a:t>về</a:t>
            </a:r>
            <a:r>
              <a:rPr lang="en-US" sz="4900" dirty="0">
                <a:solidFill>
                  <a:schemeClr val="accent4">
                    <a:lumMod val="60000"/>
                    <a:lumOff val="40000"/>
                  </a:schemeClr>
                </a:solidFill>
              </a:rPr>
              <a:t> Struts 2 framework</a:t>
            </a:r>
          </a:p>
        </p:txBody>
      </p:sp>
      <p:sp>
        <p:nvSpPr>
          <p:cNvPr id="478211" name="Rectangle 3"/>
          <p:cNvSpPr>
            <a:spLocks noGrp="1" noChangeArrowheads="1"/>
          </p:cNvSpPr>
          <p:nvPr>
            <p:ph idx="1"/>
          </p:nvPr>
        </p:nvSpPr>
        <p:spPr>
          <a:xfrm>
            <a:off x="0" y="1406880"/>
            <a:ext cx="12192000" cy="5085995"/>
          </a:xfrm>
        </p:spPr>
        <p:txBody>
          <a:bodyPr>
            <a:normAutofit/>
          </a:bodyPr>
          <a:lstStyle/>
          <a:p>
            <a:r>
              <a:rPr lang="en-US" dirty="0" err="1"/>
              <a:t>Được</a:t>
            </a:r>
            <a:r>
              <a:rPr lang="vi-VN" sz="2800" dirty="0"/>
              <a:t> phát triển dựa trên kiến trúc MVC </a:t>
            </a:r>
            <a:r>
              <a:rPr lang="en-US" sz="2800" dirty="0"/>
              <a:t>2 </a:t>
            </a:r>
            <a:r>
              <a:rPr lang="vi-VN" sz="2800" dirty="0"/>
              <a:t>và cung cấp nhiều tính năng mới như Interceptors, Tag Library</a:t>
            </a:r>
            <a:r>
              <a:rPr lang="en-US" dirty="0"/>
              <a:t>, </a:t>
            </a:r>
            <a:r>
              <a:rPr lang="vi-VN" sz="2800" dirty="0"/>
              <a:t>AJAX Support</a:t>
            </a:r>
            <a:r>
              <a:rPr lang="en-US" sz="2800" dirty="0"/>
              <a:t>, </a:t>
            </a:r>
            <a:r>
              <a:rPr lang="vi-VN" sz="2800" dirty="0"/>
              <a:t>…</a:t>
            </a:r>
            <a:endParaRPr lang="en-US" dirty="0"/>
          </a:p>
          <a:p>
            <a:r>
              <a:rPr lang="en-US" dirty="0" err="1"/>
              <a:t>Được</a:t>
            </a:r>
            <a:r>
              <a:rPr lang="vi-VN" dirty="0"/>
              <a:t> giới thiệu chính thức vào năm 2006 và là một phiên bản cải tiến của Struts</a:t>
            </a:r>
            <a:r>
              <a:rPr lang="en-US" dirty="0"/>
              <a:t> 1.</a:t>
            </a:r>
          </a:p>
          <a:p>
            <a:r>
              <a:rPr lang="en-US" dirty="0" err="1"/>
              <a:t>Phiên</a:t>
            </a:r>
            <a:r>
              <a:rPr lang="en-US" dirty="0"/>
              <a:t> </a:t>
            </a:r>
            <a:r>
              <a:rPr lang="en-US" dirty="0" err="1"/>
              <a:t>bản</a:t>
            </a:r>
            <a:r>
              <a:rPr lang="en-US" dirty="0"/>
              <a:t> </a:t>
            </a:r>
            <a:r>
              <a:rPr lang="en-US" dirty="0" err="1"/>
              <a:t>của</a:t>
            </a:r>
            <a:r>
              <a:rPr lang="en-US" dirty="0"/>
              <a:t> Struts 2:</a:t>
            </a:r>
          </a:p>
          <a:p>
            <a:pPr lvl="1"/>
            <a:r>
              <a:rPr lang="en-US" sz="2600" i="1" dirty="0"/>
              <a:t>Struts 2.0</a:t>
            </a:r>
            <a:r>
              <a:rPr lang="en-US" sz="2600" dirty="0"/>
              <a:t>: </a:t>
            </a:r>
            <a:r>
              <a:rPr lang="vi-VN" sz="2600" dirty="0"/>
              <a:t>được phát hành vào năm 2006</a:t>
            </a:r>
            <a:r>
              <a:rPr lang="en-US" sz="2600" dirty="0"/>
              <a:t>.</a:t>
            </a:r>
          </a:p>
          <a:p>
            <a:pPr lvl="1"/>
            <a:r>
              <a:rPr lang="en-US" sz="2600" i="1" dirty="0"/>
              <a:t>Struts 2.1</a:t>
            </a:r>
            <a:r>
              <a:rPr lang="en-US" sz="2600" dirty="0"/>
              <a:t>: </a:t>
            </a:r>
            <a:r>
              <a:rPr lang="en-US" sz="2600" dirty="0" err="1"/>
              <a:t>được</a:t>
            </a:r>
            <a:r>
              <a:rPr lang="en-US" sz="2600" dirty="0"/>
              <a:t> </a:t>
            </a:r>
            <a:r>
              <a:rPr lang="en-US" sz="2600" dirty="0" err="1"/>
              <a:t>phát</a:t>
            </a:r>
            <a:r>
              <a:rPr lang="en-US" sz="2600" dirty="0"/>
              <a:t> </a:t>
            </a:r>
            <a:r>
              <a:rPr lang="en-US" sz="2600" dirty="0" err="1"/>
              <a:t>hành</a:t>
            </a:r>
            <a:r>
              <a:rPr lang="en-US" sz="2600" dirty="0"/>
              <a:t> </a:t>
            </a:r>
            <a:r>
              <a:rPr lang="en-US" sz="2600" dirty="0" err="1"/>
              <a:t>vào</a:t>
            </a:r>
            <a:r>
              <a:rPr lang="en-US" sz="2600" dirty="0"/>
              <a:t> </a:t>
            </a:r>
            <a:r>
              <a:rPr lang="en-US" sz="2600" dirty="0" err="1"/>
              <a:t>năm</a:t>
            </a:r>
            <a:r>
              <a:rPr lang="en-US" sz="2600" dirty="0"/>
              <a:t> 2008.</a:t>
            </a:r>
          </a:p>
          <a:p>
            <a:pPr lvl="1"/>
            <a:r>
              <a:rPr lang="en-US" sz="2600" i="1" dirty="0"/>
              <a:t>Struts 2.2</a:t>
            </a:r>
            <a:r>
              <a:rPr lang="en-US" sz="2600" dirty="0"/>
              <a:t>: </a:t>
            </a:r>
            <a:r>
              <a:rPr lang="en-US" sz="2600" dirty="0" err="1"/>
              <a:t>được</a:t>
            </a:r>
            <a:r>
              <a:rPr lang="en-US" sz="2600" dirty="0"/>
              <a:t> </a:t>
            </a:r>
            <a:r>
              <a:rPr lang="en-US" sz="2600" dirty="0" err="1"/>
              <a:t>phát</a:t>
            </a:r>
            <a:r>
              <a:rPr lang="en-US" sz="2600" dirty="0"/>
              <a:t> </a:t>
            </a:r>
            <a:r>
              <a:rPr lang="en-US" sz="2600" dirty="0" err="1"/>
              <a:t>hành</a:t>
            </a:r>
            <a:r>
              <a:rPr lang="en-US" sz="2600" dirty="0"/>
              <a:t> </a:t>
            </a:r>
            <a:r>
              <a:rPr lang="en-US" sz="2600" dirty="0" err="1"/>
              <a:t>vào</a:t>
            </a:r>
            <a:r>
              <a:rPr lang="en-US" sz="2600" dirty="0"/>
              <a:t> </a:t>
            </a:r>
            <a:r>
              <a:rPr lang="en-US" sz="2600" dirty="0" err="1"/>
              <a:t>năm</a:t>
            </a:r>
            <a:r>
              <a:rPr lang="en-US" sz="2600" dirty="0"/>
              <a:t> 2010.</a:t>
            </a:r>
          </a:p>
          <a:p>
            <a:pPr lvl="1"/>
            <a:r>
              <a:rPr lang="en-US" sz="2600" i="1" dirty="0"/>
              <a:t>Struts 2.3</a:t>
            </a:r>
            <a:r>
              <a:rPr lang="en-US" sz="2600" dirty="0"/>
              <a:t>: </a:t>
            </a:r>
            <a:r>
              <a:rPr lang="en-US" sz="2600" dirty="0" err="1"/>
              <a:t>được</a:t>
            </a:r>
            <a:r>
              <a:rPr lang="en-US" sz="2600" dirty="0"/>
              <a:t> </a:t>
            </a:r>
            <a:r>
              <a:rPr lang="en-US" sz="2600" dirty="0" err="1"/>
              <a:t>phát</a:t>
            </a:r>
            <a:r>
              <a:rPr lang="en-US" sz="2600" dirty="0"/>
              <a:t> </a:t>
            </a:r>
            <a:r>
              <a:rPr lang="en-US" sz="2600" dirty="0" err="1"/>
              <a:t>hành</a:t>
            </a:r>
            <a:r>
              <a:rPr lang="en-US" sz="2600" dirty="0"/>
              <a:t> </a:t>
            </a:r>
            <a:r>
              <a:rPr lang="en-US" sz="2600" dirty="0" err="1"/>
              <a:t>vào</a:t>
            </a:r>
            <a:r>
              <a:rPr lang="en-US" sz="2600" dirty="0"/>
              <a:t> </a:t>
            </a:r>
            <a:r>
              <a:rPr lang="en-US" sz="2600" dirty="0" err="1"/>
              <a:t>năm</a:t>
            </a:r>
            <a:r>
              <a:rPr lang="en-US" sz="2600" dirty="0"/>
              <a:t> 2012.</a:t>
            </a:r>
          </a:p>
          <a:p>
            <a:pPr lvl="1"/>
            <a:r>
              <a:rPr lang="en-US" sz="2600" i="1" dirty="0"/>
              <a:t>Struts 2.5</a:t>
            </a:r>
            <a:r>
              <a:rPr lang="en-US" sz="2600" dirty="0"/>
              <a:t>: </a:t>
            </a:r>
            <a:r>
              <a:rPr lang="en-US" sz="2600" dirty="0" err="1"/>
              <a:t>được</a:t>
            </a:r>
            <a:r>
              <a:rPr lang="en-US" sz="2600" dirty="0"/>
              <a:t> </a:t>
            </a:r>
            <a:r>
              <a:rPr lang="en-US" sz="2600" dirty="0" err="1"/>
              <a:t>phát</a:t>
            </a:r>
            <a:r>
              <a:rPr lang="en-US" sz="2600" dirty="0"/>
              <a:t> </a:t>
            </a:r>
            <a:r>
              <a:rPr lang="en-US" sz="2600" dirty="0" err="1"/>
              <a:t>hành</a:t>
            </a:r>
            <a:r>
              <a:rPr lang="en-US" sz="2600" dirty="0"/>
              <a:t> </a:t>
            </a:r>
            <a:r>
              <a:rPr lang="en-US" sz="2600" dirty="0" err="1"/>
              <a:t>vào</a:t>
            </a:r>
            <a:r>
              <a:rPr lang="en-US" sz="2600" dirty="0"/>
              <a:t> </a:t>
            </a:r>
            <a:r>
              <a:rPr lang="en-US" sz="2600" dirty="0" err="1"/>
              <a:t>năm</a:t>
            </a:r>
            <a:r>
              <a:rPr lang="en-US" sz="2600" dirty="0"/>
              <a:t> 2016, </a:t>
            </a:r>
            <a:r>
              <a:rPr lang="en-US" sz="2600" dirty="0" err="1"/>
              <a:t>là</a:t>
            </a:r>
            <a:r>
              <a:rPr lang="en-US" sz="2600" dirty="0"/>
              <a:t> </a:t>
            </a:r>
            <a:r>
              <a:rPr lang="en-US" sz="2600" dirty="0" err="1"/>
              <a:t>phiên</a:t>
            </a:r>
            <a:r>
              <a:rPr lang="en-US" sz="2600" dirty="0"/>
              <a:t> </a:t>
            </a:r>
            <a:r>
              <a:rPr lang="en-US" sz="2600" dirty="0" err="1"/>
              <a:t>bản</a:t>
            </a:r>
            <a:r>
              <a:rPr lang="en-US" sz="2600" dirty="0"/>
              <a:t> </a:t>
            </a:r>
            <a:r>
              <a:rPr lang="en-US" sz="2600" dirty="0" err="1"/>
              <a:t>mới</a:t>
            </a:r>
            <a:r>
              <a:rPr lang="en-US" sz="2600" dirty="0"/>
              <a:t> </a:t>
            </a:r>
            <a:r>
              <a:rPr lang="en-US" sz="2600" dirty="0" err="1"/>
              <a:t>nhất</a:t>
            </a:r>
            <a:r>
              <a:rPr lang="en-US" sz="2600" dirty="0"/>
              <a:t> </a:t>
            </a:r>
            <a:r>
              <a:rPr lang="en-US" sz="2600" dirty="0" err="1"/>
              <a:t>của</a:t>
            </a:r>
            <a:r>
              <a:rPr lang="en-US" sz="2600" dirty="0"/>
              <a:t> Struts 2</a:t>
            </a:r>
          </a:p>
          <a:p>
            <a:pPr lvl="1"/>
            <a:endParaRPr lang="en-US" b="0" i="0" dirty="0">
              <a:solidFill>
                <a:srgbClr val="212529"/>
              </a:solidFill>
              <a:effectLst/>
            </a:endParaRPr>
          </a:p>
          <a:p>
            <a:pPr lvl="1"/>
            <a:endParaRPr lang="en-US" b="0" i="0" dirty="0">
              <a:solidFill>
                <a:srgbClr val="212529"/>
              </a:solidFill>
              <a:effectLst/>
            </a:endParaRPr>
          </a:p>
          <a:p>
            <a:pPr marL="457200" lvl="1"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2336483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82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82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82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82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82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82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82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Tạo</a:t>
            </a:r>
            <a:r>
              <a:rPr lang="en-US" dirty="0">
                <a:solidFill>
                  <a:schemeClr val="accent4">
                    <a:lumMod val="60000"/>
                    <a:lumOff val="40000"/>
                  </a:schemeClr>
                </a:solidFill>
              </a:rPr>
              <a:t> View</a:t>
            </a:r>
          </a:p>
        </p:txBody>
      </p:sp>
      <p:sp>
        <p:nvSpPr>
          <p:cNvPr id="397315" name="Rectangle 3"/>
          <p:cNvSpPr>
            <a:spLocks noGrp="1" noChangeArrowheads="1"/>
          </p:cNvSpPr>
          <p:nvPr>
            <p:ph idx="1"/>
          </p:nvPr>
        </p:nvSpPr>
        <p:spPr>
          <a:xfrm>
            <a:off x="81281" y="1207300"/>
            <a:ext cx="12110720" cy="5285575"/>
          </a:xfrm>
        </p:spPr>
        <p:txBody>
          <a:bodyPr>
            <a:normAutofit/>
          </a:bodyPr>
          <a:lstStyle/>
          <a:p>
            <a:pPr marL="233363" lvl="1" indent="-233363">
              <a:lnSpc>
                <a:spcPct val="110000"/>
              </a:lnSpc>
            </a:pPr>
            <a:r>
              <a:rPr lang="en-US" sz="2600" dirty="0" err="1"/>
              <a:t>Tạo</a:t>
            </a:r>
            <a:r>
              <a:rPr lang="en-US" sz="2600" dirty="0"/>
              <a:t> </a:t>
            </a:r>
            <a:r>
              <a:rPr lang="en-US" sz="2600" dirty="0" err="1"/>
              <a:t>các</a:t>
            </a:r>
            <a:r>
              <a:rPr lang="en-US" sz="2600" dirty="0"/>
              <a:t> </a:t>
            </a:r>
            <a:r>
              <a:rPr lang="en-US" sz="2600" dirty="0" err="1"/>
              <a:t>trang</a:t>
            </a:r>
            <a:r>
              <a:rPr lang="en-US" sz="2600" dirty="0"/>
              <a:t> </a:t>
            </a:r>
            <a:r>
              <a:rPr lang="en-US" sz="2600" dirty="0" err="1"/>
              <a:t>jsp</a:t>
            </a:r>
            <a:r>
              <a:rPr lang="en-US" sz="2600" dirty="0"/>
              <a:t> </a:t>
            </a:r>
            <a:r>
              <a:rPr lang="en-US" sz="2600" dirty="0" err="1"/>
              <a:t>gồm</a:t>
            </a:r>
            <a:r>
              <a:rPr lang="en-US" sz="2600" dirty="0"/>
              <a:t> </a:t>
            </a:r>
            <a:r>
              <a:rPr lang="en-US" sz="2600" dirty="0" err="1"/>
              <a:t>home.jsp</a:t>
            </a:r>
            <a:r>
              <a:rPr lang="en-US" sz="2600" dirty="0"/>
              <a:t>, </a:t>
            </a:r>
            <a:r>
              <a:rPr lang="en-US" sz="2600" dirty="0" err="1"/>
              <a:t>login.jsp</a:t>
            </a:r>
            <a:r>
              <a:rPr lang="en-US" sz="2600" dirty="0"/>
              <a:t>, </a:t>
            </a:r>
            <a:r>
              <a:rPr lang="en-US" sz="2600" dirty="0" err="1"/>
              <a:t>logout.jsp</a:t>
            </a:r>
            <a:r>
              <a:rPr lang="en-US" sz="2600" dirty="0"/>
              <a:t>. </a:t>
            </a:r>
            <a:r>
              <a:rPr lang="en-US" sz="2600" dirty="0" err="1"/>
              <a:t>Các</a:t>
            </a:r>
            <a:r>
              <a:rPr lang="en-US" sz="2600" dirty="0"/>
              <a:t> </a:t>
            </a:r>
            <a:r>
              <a:rPr lang="en-US" sz="2600" dirty="0" err="1"/>
              <a:t>trang</a:t>
            </a:r>
            <a:r>
              <a:rPr lang="en-US" sz="2600" dirty="0"/>
              <a:t> </a:t>
            </a:r>
            <a:r>
              <a:rPr lang="en-US" sz="2600" dirty="0" err="1"/>
              <a:t>này</a:t>
            </a:r>
            <a:r>
              <a:rPr lang="en-US" sz="2600" dirty="0"/>
              <a:t> </a:t>
            </a:r>
            <a:r>
              <a:rPr lang="en-US" sz="2600" dirty="0" err="1"/>
              <a:t>sẽ</a:t>
            </a:r>
            <a:r>
              <a:rPr lang="en-US" sz="2600" dirty="0"/>
              <a:t> </a:t>
            </a:r>
            <a:r>
              <a:rPr lang="en-US" sz="2600" dirty="0" err="1"/>
              <a:t>mặc</a:t>
            </a:r>
            <a:r>
              <a:rPr lang="en-US" sz="2600" dirty="0"/>
              <a:t> </a:t>
            </a:r>
            <a:r>
              <a:rPr lang="en-US" sz="2600" dirty="0" err="1"/>
              <a:t>định</a:t>
            </a:r>
            <a:r>
              <a:rPr lang="en-US" sz="2600" dirty="0"/>
              <a:t> </a:t>
            </a:r>
            <a:r>
              <a:rPr lang="en-US" sz="2600" dirty="0" err="1"/>
              <a:t>nằm</a:t>
            </a:r>
            <a:r>
              <a:rPr lang="en-US" sz="2600" dirty="0"/>
              <a:t> </a:t>
            </a:r>
            <a:r>
              <a:rPr lang="en-US" sz="2600" dirty="0" err="1"/>
              <a:t>trong</a:t>
            </a:r>
            <a:r>
              <a:rPr lang="en-US" sz="2600" dirty="0"/>
              <a:t> </a:t>
            </a:r>
            <a:r>
              <a:rPr lang="en-US" sz="2600" dirty="0" err="1"/>
              <a:t>fodler</a:t>
            </a:r>
            <a:r>
              <a:rPr lang="en-US" sz="2600" dirty="0"/>
              <a:t> web </a:t>
            </a:r>
            <a:r>
              <a:rPr lang="en-US" sz="2600" dirty="0" err="1"/>
              <a:t>của</a:t>
            </a:r>
            <a:r>
              <a:rPr lang="en-US" sz="2600" dirty="0"/>
              <a:t> project</a:t>
            </a:r>
          </a:p>
          <a:p>
            <a:pPr marL="233363" lvl="1" indent="-233363">
              <a:lnSpc>
                <a:spcPct val="110000"/>
              </a:lnSpc>
            </a:pPr>
            <a:r>
              <a:rPr lang="en-US" sz="2600" dirty="0" err="1"/>
              <a:t>Đầu</a:t>
            </a:r>
            <a:r>
              <a:rPr lang="en-US" sz="2600" dirty="0"/>
              <a:t> </a:t>
            </a:r>
            <a:r>
              <a:rPr lang="en-US" sz="2600" dirty="0" err="1"/>
              <a:t>tiên</a:t>
            </a:r>
            <a:r>
              <a:rPr lang="en-US" sz="2600" dirty="0"/>
              <a:t> </a:t>
            </a:r>
            <a:r>
              <a:rPr lang="en-US" sz="2600" dirty="0" err="1"/>
              <a:t>trang</a:t>
            </a:r>
            <a:r>
              <a:rPr lang="en-US" sz="2600" dirty="0"/>
              <a:t> </a:t>
            </a:r>
            <a:r>
              <a:rPr lang="en-US" sz="2600" dirty="0" err="1"/>
              <a:t>home.jsp</a:t>
            </a: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pic>
        <p:nvPicPr>
          <p:cNvPr id="11" name="Picture 10">
            <a:extLst>
              <a:ext uri="{FF2B5EF4-FFF2-40B4-BE49-F238E27FC236}">
                <a16:creationId xmlns:a16="http://schemas.microsoft.com/office/drawing/2014/main" id="{9D0ACCA2-B9D9-86DE-B137-44F3961C2946}"/>
              </a:ext>
            </a:extLst>
          </p:cNvPr>
          <p:cNvPicPr>
            <a:picLocks noChangeAspect="1"/>
          </p:cNvPicPr>
          <p:nvPr/>
        </p:nvPicPr>
        <p:blipFill>
          <a:blip r:embed="rId3"/>
          <a:stretch>
            <a:fillRect/>
          </a:stretch>
        </p:blipFill>
        <p:spPr>
          <a:xfrm>
            <a:off x="0" y="2665379"/>
            <a:ext cx="7247106" cy="3827495"/>
          </a:xfrm>
          <a:prstGeom prst="rect">
            <a:avLst/>
          </a:prstGeom>
        </p:spPr>
      </p:pic>
    </p:spTree>
    <p:extLst>
      <p:ext uri="{BB962C8B-B14F-4D97-AF65-F5344CB8AC3E}">
        <p14:creationId xmlns:p14="http://schemas.microsoft.com/office/powerpoint/2010/main" val="34356003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Tạo</a:t>
            </a:r>
            <a:r>
              <a:rPr lang="en-US" dirty="0">
                <a:solidFill>
                  <a:schemeClr val="accent4">
                    <a:lumMod val="60000"/>
                    <a:lumOff val="40000"/>
                  </a:schemeClr>
                </a:solidFill>
              </a:rPr>
              <a:t> View(</a:t>
            </a:r>
            <a:r>
              <a:rPr lang="en-US" dirty="0" err="1">
                <a:solidFill>
                  <a:schemeClr val="accent4">
                    <a:lumMod val="60000"/>
                    <a:lumOff val="40000"/>
                  </a:schemeClr>
                </a:solidFill>
              </a:rPr>
              <a:t>tt</a:t>
            </a:r>
            <a:r>
              <a:rPr lang="en-US" dirty="0">
                <a:solidFill>
                  <a:schemeClr val="accent4">
                    <a:lumMod val="60000"/>
                    <a:lumOff val="40000"/>
                  </a:schemeClr>
                </a:solidFill>
              </a:rPr>
              <a:t>)</a:t>
            </a:r>
          </a:p>
        </p:txBody>
      </p:sp>
      <p:sp>
        <p:nvSpPr>
          <p:cNvPr id="397315" name="Rectangle 3"/>
          <p:cNvSpPr>
            <a:spLocks noGrp="1" noChangeArrowheads="1"/>
          </p:cNvSpPr>
          <p:nvPr>
            <p:ph idx="1"/>
          </p:nvPr>
        </p:nvSpPr>
        <p:spPr>
          <a:xfrm>
            <a:off x="81281" y="1207300"/>
            <a:ext cx="12110720" cy="5285575"/>
          </a:xfrm>
        </p:spPr>
        <p:txBody>
          <a:bodyPr>
            <a:normAutofit/>
          </a:bodyPr>
          <a:lstStyle/>
          <a:p>
            <a:pPr marL="233363" lvl="1" indent="-233363">
              <a:lnSpc>
                <a:spcPct val="110000"/>
              </a:lnSpc>
            </a:pPr>
            <a:r>
              <a:rPr lang="en-US" sz="2600" dirty="0" err="1"/>
              <a:t>Tiếp</a:t>
            </a:r>
            <a:r>
              <a:rPr lang="en-US" sz="2600" dirty="0"/>
              <a:t> </a:t>
            </a:r>
            <a:r>
              <a:rPr lang="en-US" sz="2600" dirty="0" err="1"/>
              <a:t>theo</a:t>
            </a:r>
            <a:r>
              <a:rPr lang="en-US" sz="2600" dirty="0"/>
              <a:t> </a:t>
            </a:r>
            <a:r>
              <a:rPr lang="en-US" sz="2600" dirty="0" err="1"/>
              <a:t>là</a:t>
            </a:r>
            <a:r>
              <a:rPr lang="en-US" sz="2600" dirty="0"/>
              <a:t> </a:t>
            </a:r>
            <a:r>
              <a:rPr lang="en-US" sz="2600" dirty="0" err="1"/>
              <a:t>trang</a:t>
            </a:r>
            <a:r>
              <a:rPr lang="en-US" sz="2600" dirty="0"/>
              <a:t> </a:t>
            </a:r>
            <a:r>
              <a:rPr lang="en-US" sz="2600" dirty="0" err="1"/>
              <a:t>login.jsp</a:t>
            </a: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pic>
        <p:nvPicPr>
          <p:cNvPr id="4" name="Picture 3">
            <a:extLst>
              <a:ext uri="{FF2B5EF4-FFF2-40B4-BE49-F238E27FC236}">
                <a16:creationId xmlns:a16="http://schemas.microsoft.com/office/drawing/2014/main" id="{ADD3066B-DEDB-08A6-8666-F1DB72A57E1A}"/>
              </a:ext>
            </a:extLst>
          </p:cNvPr>
          <p:cNvPicPr>
            <a:picLocks noChangeAspect="1"/>
          </p:cNvPicPr>
          <p:nvPr/>
        </p:nvPicPr>
        <p:blipFill>
          <a:blip r:embed="rId3"/>
          <a:stretch>
            <a:fillRect/>
          </a:stretch>
        </p:blipFill>
        <p:spPr>
          <a:xfrm>
            <a:off x="81281" y="1702340"/>
            <a:ext cx="7088004" cy="4790535"/>
          </a:xfrm>
          <a:prstGeom prst="rect">
            <a:avLst/>
          </a:prstGeom>
        </p:spPr>
      </p:pic>
    </p:spTree>
    <p:extLst>
      <p:ext uri="{BB962C8B-B14F-4D97-AF65-F5344CB8AC3E}">
        <p14:creationId xmlns:p14="http://schemas.microsoft.com/office/powerpoint/2010/main" val="319513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Tạo</a:t>
            </a:r>
            <a:r>
              <a:rPr lang="en-US" dirty="0">
                <a:solidFill>
                  <a:schemeClr val="accent4">
                    <a:lumMod val="60000"/>
                    <a:lumOff val="40000"/>
                  </a:schemeClr>
                </a:solidFill>
              </a:rPr>
              <a:t> View(</a:t>
            </a:r>
            <a:r>
              <a:rPr lang="en-US" dirty="0" err="1">
                <a:solidFill>
                  <a:schemeClr val="accent4">
                    <a:lumMod val="60000"/>
                    <a:lumOff val="40000"/>
                  </a:schemeClr>
                </a:solidFill>
              </a:rPr>
              <a:t>tt</a:t>
            </a:r>
            <a:r>
              <a:rPr lang="en-US" dirty="0">
                <a:solidFill>
                  <a:schemeClr val="accent4">
                    <a:lumMod val="60000"/>
                    <a:lumOff val="40000"/>
                  </a:schemeClr>
                </a:solidFill>
              </a:rPr>
              <a:t>)</a:t>
            </a:r>
          </a:p>
        </p:txBody>
      </p:sp>
      <p:sp>
        <p:nvSpPr>
          <p:cNvPr id="397315" name="Rectangle 3"/>
          <p:cNvSpPr>
            <a:spLocks noGrp="1" noChangeArrowheads="1"/>
          </p:cNvSpPr>
          <p:nvPr>
            <p:ph idx="1"/>
          </p:nvPr>
        </p:nvSpPr>
        <p:spPr>
          <a:xfrm>
            <a:off x="81281" y="1207300"/>
            <a:ext cx="12110720" cy="5285575"/>
          </a:xfrm>
        </p:spPr>
        <p:txBody>
          <a:bodyPr>
            <a:normAutofit/>
          </a:bodyPr>
          <a:lstStyle/>
          <a:p>
            <a:pPr marL="233363" lvl="1" indent="-233363">
              <a:lnSpc>
                <a:spcPct val="110000"/>
              </a:lnSpc>
            </a:pPr>
            <a:r>
              <a:rPr lang="en-US" sz="2600" dirty="0" err="1"/>
              <a:t>Tiếp</a:t>
            </a:r>
            <a:r>
              <a:rPr lang="en-US" sz="2600" dirty="0"/>
              <a:t> </a:t>
            </a:r>
            <a:r>
              <a:rPr lang="en-US" sz="2600" dirty="0" err="1"/>
              <a:t>theo</a:t>
            </a:r>
            <a:r>
              <a:rPr lang="en-US" sz="2600" dirty="0"/>
              <a:t> </a:t>
            </a:r>
            <a:r>
              <a:rPr lang="en-US" sz="2600" dirty="0" err="1"/>
              <a:t>là</a:t>
            </a:r>
            <a:r>
              <a:rPr lang="en-US" sz="2600" dirty="0"/>
              <a:t> </a:t>
            </a:r>
            <a:r>
              <a:rPr lang="en-US" sz="2600" dirty="0" err="1"/>
              <a:t>trang</a:t>
            </a:r>
            <a:r>
              <a:rPr lang="en-US" sz="2600" dirty="0"/>
              <a:t> </a:t>
            </a:r>
            <a:r>
              <a:rPr lang="en-US" sz="2600" dirty="0" err="1"/>
              <a:t>logout.jsp</a:t>
            </a: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pic>
        <p:nvPicPr>
          <p:cNvPr id="5" name="Picture 4">
            <a:extLst>
              <a:ext uri="{FF2B5EF4-FFF2-40B4-BE49-F238E27FC236}">
                <a16:creationId xmlns:a16="http://schemas.microsoft.com/office/drawing/2014/main" id="{FE3B5A31-ECA4-2534-40F8-27FD0936E873}"/>
              </a:ext>
            </a:extLst>
          </p:cNvPr>
          <p:cNvPicPr>
            <a:picLocks noChangeAspect="1"/>
          </p:cNvPicPr>
          <p:nvPr/>
        </p:nvPicPr>
        <p:blipFill>
          <a:blip r:embed="rId3"/>
          <a:stretch>
            <a:fillRect/>
          </a:stretch>
        </p:blipFill>
        <p:spPr>
          <a:xfrm>
            <a:off x="0" y="1773565"/>
            <a:ext cx="7935432" cy="3057952"/>
          </a:xfrm>
          <a:prstGeom prst="rect">
            <a:avLst/>
          </a:prstGeom>
        </p:spPr>
      </p:pic>
    </p:spTree>
    <p:extLst>
      <p:ext uri="{BB962C8B-B14F-4D97-AF65-F5344CB8AC3E}">
        <p14:creationId xmlns:p14="http://schemas.microsoft.com/office/powerpoint/2010/main" val="8961291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Cấu</a:t>
            </a:r>
            <a:r>
              <a:rPr lang="en-US" dirty="0">
                <a:solidFill>
                  <a:schemeClr val="accent4">
                    <a:lumMod val="60000"/>
                    <a:lumOff val="40000"/>
                  </a:schemeClr>
                </a:solidFill>
              </a:rPr>
              <a:t> </a:t>
            </a:r>
            <a:r>
              <a:rPr lang="en-US" dirty="0" err="1">
                <a:solidFill>
                  <a:schemeClr val="accent4">
                    <a:lumMod val="60000"/>
                    <a:lumOff val="40000"/>
                  </a:schemeClr>
                </a:solidFill>
              </a:rPr>
              <a:t>hình</a:t>
            </a:r>
            <a:r>
              <a:rPr lang="en-US" dirty="0">
                <a:solidFill>
                  <a:schemeClr val="accent4">
                    <a:lumMod val="60000"/>
                    <a:lumOff val="40000"/>
                  </a:schemeClr>
                </a:solidFill>
              </a:rPr>
              <a:t> file web.xml</a:t>
            </a:r>
          </a:p>
        </p:txBody>
      </p:sp>
      <p:sp>
        <p:nvSpPr>
          <p:cNvPr id="397315" name="Rectangle 3"/>
          <p:cNvSpPr>
            <a:spLocks noGrp="1" noChangeArrowheads="1"/>
          </p:cNvSpPr>
          <p:nvPr>
            <p:ph idx="1"/>
          </p:nvPr>
        </p:nvSpPr>
        <p:spPr>
          <a:xfrm>
            <a:off x="81281" y="1207300"/>
            <a:ext cx="12110720" cy="5285575"/>
          </a:xfrm>
        </p:spPr>
        <p:txBody>
          <a:bodyPr>
            <a:normAutofit/>
          </a:bodyPr>
          <a:lstStyle/>
          <a:p>
            <a:pPr marL="233363" lvl="1" indent="-233363">
              <a:lnSpc>
                <a:spcPct val="110000"/>
              </a:lnSpc>
            </a:pPr>
            <a:r>
              <a:rPr lang="en-US" sz="2600" dirty="0"/>
              <a:t>Trong </a:t>
            </a:r>
            <a:r>
              <a:rPr lang="en-US" sz="2600" dirty="0" err="1"/>
              <a:t>cặp</a:t>
            </a:r>
            <a:r>
              <a:rPr lang="en-US" sz="2600" dirty="0"/>
              <a:t> </a:t>
            </a:r>
            <a:r>
              <a:rPr lang="en-US" sz="2600" dirty="0" err="1"/>
              <a:t>thẻ</a:t>
            </a:r>
            <a:r>
              <a:rPr lang="en-US" sz="2600" dirty="0"/>
              <a:t> </a:t>
            </a:r>
            <a:r>
              <a:rPr lang="en-US" sz="2600" b="1" dirty="0"/>
              <a:t>welcome-file-list ta </a:t>
            </a:r>
            <a:r>
              <a:rPr lang="en-US" sz="2600" dirty="0" err="1"/>
              <a:t>sẽ</a:t>
            </a:r>
            <a:r>
              <a:rPr lang="en-US" sz="2600" dirty="0"/>
              <a:t> </a:t>
            </a:r>
            <a:r>
              <a:rPr lang="en-US" sz="2600" dirty="0" err="1"/>
              <a:t>sửa</a:t>
            </a:r>
            <a:r>
              <a:rPr lang="en-US" sz="2600" dirty="0"/>
              <a:t> </a:t>
            </a:r>
            <a:r>
              <a:rPr lang="en-US" sz="2600" dirty="0" err="1"/>
              <a:t>thành</a:t>
            </a:r>
            <a:r>
              <a:rPr lang="en-US" sz="2600" dirty="0"/>
              <a:t> </a:t>
            </a:r>
            <a:r>
              <a:rPr lang="en-US" sz="2600" dirty="0" err="1"/>
              <a:t>login.jsp</a:t>
            </a:r>
            <a:r>
              <a:rPr lang="en-US" sz="2600" dirty="0"/>
              <a:t>, </a:t>
            </a:r>
            <a:r>
              <a:rPr lang="en-US" sz="2600" dirty="0" err="1"/>
              <a:t>mục</a:t>
            </a:r>
            <a:r>
              <a:rPr lang="en-US" sz="2600" dirty="0"/>
              <a:t> </a:t>
            </a:r>
            <a:r>
              <a:rPr lang="en-US" sz="2600" dirty="0" err="1"/>
              <a:t>đích</a:t>
            </a:r>
            <a:r>
              <a:rPr lang="en-US" sz="2600" dirty="0"/>
              <a:t> </a:t>
            </a:r>
            <a:r>
              <a:rPr lang="en-US" sz="2600" dirty="0" err="1"/>
              <a:t>là</a:t>
            </a:r>
            <a:r>
              <a:rPr lang="en-US" sz="2600" dirty="0"/>
              <a:t> </a:t>
            </a:r>
            <a:r>
              <a:rPr lang="en-US" sz="2600" dirty="0" err="1"/>
              <a:t>khi</a:t>
            </a:r>
            <a:r>
              <a:rPr lang="en-US" sz="2600" dirty="0"/>
              <a:t> </a:t>
            </a:r>
            <a:r>
              <a:rPr lang="en-US" sz="2600" dirty="0" err="1"/>
              <a:t>chạy</a:t>
            </a:r>
            <a:r>
              <a:rPr lang="en-US" sz="2600" dirty="0"/>
              <a:t> </a:t>
            </a:r>
            <a:r>
              <a:rPr lang="en-US" sz="2600" dirty="0" err="1"/>
              <a:t>chương</a:t>
            </a:r>
            <a:r>
              <a:rPr lang="en-US" sz="2600" dirty="0"/>
              <a:t> </a:t>
            </a:r>
            <a:r>
              <a:rPr lang="en-US" sz="2600" dirty="0" err="1"/>
              <a:t>trình</a:t>
            </a:r>
            <a:r>
              <a:rPr lang="en-US" sz="2600" dirty="0"/>
              <a:t> </a:t>
            </a:r>
            <a:r>
              <a:rPr lang="en-US" sz="2600" dirty="0" err="1"/>
              <a:t>thì</a:t>
            </a:r>
            <a:r>
              <a:rPr lang="en-US" sz="2600" dirty="0"/>
              <a:t> file </a:t>
            </a:r>
            <a:r>
              <a:rPr lang="en-US" sz="2600" dirty="0" err="1"/>
              <a:t>login.jsp</a:t>
            </a:r>
            <a:r>
              <a:rPr lang="en-US" sz="2600" dirty="0"/>
              <a:t> </a:t>
            </a:r>
            <a:r>
              <a:rPr lang="en-US" sz="2600" dirty="0" err="1"/>
              <a:t>sẽ</a:t>
            </a:r>
            <a:r>
              <a:rPr lang="en-US" sz="2600" dirty="0"/>
              <a:t> </a:t>
            </a:r>
            <a:r>
              <a:rPr lang="en-US" sz="2600" dirty="0" err="1"/>
              <a:t>được</a:t>
            </a:r>
            <a:r>
              <a:rPr lang="en-US" sz="2600" dirty="0"/>
              <a:t> </a:t>
            </a:r>
            <a:r>
              <a:rPr lang="en-US" sz="2600" dirty="0" err="1"/>
              <a:t>chạy</a:t>
            </a:r>
            <a:r>
              <a:rPr lang="en-US" sz="2600" dirty="0"/>
              <a:t> </a:t>
            </a:r>
            <a:r>
              <a:rPr lang="en-US" sz="2600" dirty="0" err="1"/>
              <a:t>đầu</a:t>
            </a:r>
            <a:r>
              <a:rPr lang="en-US" sz="2600" dirty="0"/>
              <a:t> </a:t>
            </a:r>
            <a:r>
              <a:rPr lang="en-US" sz="2600" dirty="0" err="1"/>
              <a:t>tiên</a:t>
            </a: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pic>
        <p:nvPicPr>
          <p:cNvPr id="4" name="Picture 3">
            <a:extLst>
              <a:ext uri="{FF2B5EF4-FFF2-40B4-BE49-F238E27FC236}">
                <a16:creationId xmlns:a16="http://schemas.microsoft.com/office/drawing/2014/main" id="{6C916C75-B39E-FD76-4DCD-9C008E7082F1}"/>
              </a:ext>
            </a:extLst>
          </p:cNvPr>
          <p:cNvPicPr>
            <a:picLocks noChangeAspect="1"/>
          </p:cNvPicPr>
          <p:nvPr/>
        </p:nvPicPr>
        <p:blipFill>
          <a:blip r:embed="rId3"/>
          <a:stretch>
            <a:fillRect/>
          </a:stretch>
        </p:blipFill>
        <p:spPr>
          <a:xfrm>
            <a:off x="1" y="2120630"/>
            <a:ext cx="9931940" cy="4372245"/>
          </a:xfrm>
          <a:prstGeom prst="rect">
            <a:avLst/>
          </a:prstGeom>
        </p:spPr>
      </p:pic>
    </p:spTree>
    <p:extLst>
      <p:ext uri="{BB962C8B-B14F-4D97-AF65-F5344CB8AC3E}">
        <p14:creationId xmlns:p14="http://schemas.microsoft.com/office/powerpoint/2010/main" val="41307347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Cấu</a:t>
            </a:r>
            <a:r>
              <a:rPr lang="en-US" dirty="0">
                <a:solidFill>
                  <a:schemeClr val="accent4">
                    <a:lumMod val="60000"/>
                    <a:lumOff val="40000"/>
                  </a:schemeClr>
                </a:solidFill>
              </a:rPr>
              <a:t> </a:t>
            </a:r>
            <a:r>
              <a:rPr lang="en-US" dirty="0" err="1">
                <a:solidFill>
                  <a:schemeClr val="accent4">
                    <a:lumMod val="60000"/>
                    <a:lumOff val="40000"/>
                  </a:schemeClr>
                </a:solidFill>
              </a:rPr>
              <a:t>hình</a:t>
            </a:r>
            <a:r>
              <a:rPr lang="en-US" dirty="0">
                <a:solidFill>
                  <a:schemeClr val="accent4">
                    <a:lumMod val="60000"/>
                    <a:lumOff val="40000"/>
                  </a:schemeClr>
                </a:solidFill>
              </a:rPr>
              <a:t> file struts.xml</a:t>
            </a:r>
          </a:p>
        </p:txBody>
      </p:sp>
      <p:sp>
        <p:nvSpPr>
          <p:cNvPr id="397315" name="Rectangle 3"/>
          <p:cNvSpPr>
            <a:spLocks noGrp="1" noChangeArrowheads="1"/>
          </p:cNvSpPr>
          <p:nvPr>
            <p:ph idx="1"/>
          </p:nvPr>
        </p:nvSpPr>
        <p:spPr>
          <a:xfrm>
            <a:off x="81281" y="1207300"/>
            <a:ext cx="12110720" cy="5285575"/>
          </a:xfrm>
        </p:spPr>
        <p:txBody>
          <a:bodyPr>
            <a:normAutofit/>
          </a:bodyPr>
          <a:lstStyle/>
          <a:p>
            <a:pPr marL="233363" lvl="1" indent="-233363">
              <a:lnSpc>
                <a:spcPct val="110000"/>
              </a:lnSpc>
            </a:pPr>
            <a:r>
              <a:rPr lang="en-US" sz="2600" dirty="0"/>
              <a:t>Ta </a:t>
            </a:r>
            <a:r>
              <a:rPr lang="en-US" sz="2600" dirty="0" err="1"/>
              <a:t>sẽ</a:t>
            </a:r>
            <a:r>
              <a:rPr lang="en-US" sz="2600" dirty="0"/>
              <a:t> them </a:t>
            </a:r>
            <a:r>
              <a:rPr lang="en-US" sz="2600" dirty="0" err="1"/>
              <a:t>các</a:t>
            </a:r>
            <a:r>
              <a:rPr lang="en-US" sz="2600" dirty="0"/>
              <a:t> </a:t>
            </a:r>
            <a:r>
              <a:rPr lang="en-US" sz="2600" dirty="0" err="1"/>
              <a:t>cặp</a:t>
            </a:r>
            <a:r>
              <a:rPr lang="en-US" sz="2600" dirty="0"/>
              <a:t> </a:t>
            </a:r>
            <a:r>
              <a:rPr lang="en-US" sz="2600" dirty="0" err="1"/>
              <a:t>thẻ</a:t>
            </a:r>
            <a:r>
              <a:rPr lang="en-US" sz="2600" dirty="0"/>
              <a:t> </a:t>
            </a:r>
            <a:r>
              <a:rPr lang="en-US" sz="2600" b="1" dirty="0"/>
              <a:t>action</a:t>
            </a:r>
            <a:r>
              <a:rPr lang="en-US" sz="2600" dirty="0"/>
              <a:t> </a:t>
            </a:r>
            <a:r>
              <a:rPr lang="en-US" sz="2600" dirty="0" err="1"/>
              <a:t>vào</a:t>
            </a:r>
            <a:r>
              <a:rPr lang="en-US" sz="2600" dirty="0"/>
              <a:t> </a:t>
            </a:r>
            <a:r>
              <a:rPr lang="en-US" sz="2600" dirty="0" err="1"/>
              <a:t>trong</a:t>
            </a:r>
            <a:r>
              <a:rPr lang="en-US" sz="2600" dirty="0"/>
              <a:t> </a:t>
            </a:r>
            <a:r>
              <a:rPr lang="en-US" sz="2600" dirty="0" err="1"/>
              <a:t>cặp</a:t>
            </a:r>
            <a:r>
              <a:rPr lang="en-US" sz="2600" dirty="0"/>
              <a:t> </a:t>
            </a:r>
            <a:r>
              <a:rPr lang="en-US" sz="2600" dirty="0" err="1"/>
              <a:t>thẻ</a:t>
            </a:r>
            <a:r>
              <a:rPr lang="en-US" sz="2600" dirty="0"/>
              <a:t> </a:t>
            </a:r>
            <a:r>
              <a:rPr lang="en-US" sz="2600" b="1" dirty="0"/>
              <a:t>package</a:t>
            </a:r>
            <a:r>
              <a:rPr lang="en-US" sz="2600" dirty="0"/>
              <a:t>.</a:t>
            </a:r>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74</a:t>
            </a:fld>
            <a:endParaRPr lang="en-US"/>
          </a:p>
        </p:txBody>
      </p:sp>
      <p:pic>
        <p:nvPicPr>
          <p:cNvPr id="4" name="Picture 3">
            <a:extLst>
              <a:ext uri="{FF2B5EF4-FFF2-40B4-BE49-F238E27FC236}">
                <a16:creationId xmlns:a16="http://schemas.microsoft.com/office/drawing/2014/main" id="{23D17F25-7C1E-67E8-2D18-C6D99B7F7BE3}"/>
              </a:ext>
            </a:extLst>
          </p:cNvPr>
          <p:cNvPicPr>
            <a:picLocks noChangeAspect="1"/>
          </p:cNvPicPr>
          <p:nvPr/>
        </p:nvPicPr>
        <p:blipFill>
          <a:blip r:embed="rId3"/>
          <a:stretch>
            <a:fillRect/>
          </a:stretch>
        </p:blipFill>
        <p:spPr>
          <a:xfrm>
            <a:off x="0" y="1745998"/>
            <a:ext cx="8036089" cy="4411612"/>
          </a:xfrm>
          <a:prstGeom prst="rect">
            <a:avLst/>
          </a:prstGeom>
        </p:spPr>
      </p:pic>
    </p:spTree>
    <p:extLst>
      <p:ext uri="{BB962C8B-B14F-4D97-AF65-F5344CB8AC3E}">
        <p14:creationId xmlns:p14="http://schemas.microsoft.com/office/powerpoint/2010/main" val="268905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dirty="0" err="1">
                <a:solidFill>
                  <a:schemeClr val="accent4">
                    <a:lumMod val="60000"/>
                    <a:lumOff val="40000"/>
                  </a:schemeClr>
                </a:solidFill>
              </a:rPr>
              <a:t>Tài</a:t>
            </a:r>
            <a:r>
              <a:rPr lang="en-US" dirty="0">
                <a:solidFill>
                  <a:schemeClr val="accent4">
                    <a:lumMod val="60000"/>
                    <a:lumOff val="40000"/>
                  </a:schemeClr>
                </a:solidFill>
              </a:rPr>
              <a:t> </a:t>
            </a:r>
            <a:r>
              <a:rPr lang="en-US" dirty="0" err="1">
                <a:solidFill>
                  <a:schemeClr val="accent4">
                    <a:lumMod val="60000"/>
                    <a:lumOff val="40000"/>
                  </a:schemeClr>
                </a:solidFill>
              </a:rPr>
              <a:t>liệu</a:t>
            </a:r>
            <a:r>
              <a:rPr lang="en-US" dirty="0">
                <a:solidFill>
                  <a:schemeClr val="accent4">
                    <a:lumMod val="60000"/>
                    <a:lumOff val="40000"/>
                  </a:schemeClr>
                </a:solidFill>
              </a:rPr>
              <a:t> </a:t>
            </a:r>
            <a:r>
              <a:rPr lang="en-US" dirty="0" err="1">
                <a:solidFill>
                  <a:schemeClr val="accent4">
                    <a:lumMod val="60000"/>
                    <a:lumOff val="40000"/>
                  </a:schemeClr>
                </a:solidFill>
              </a:rPr>
              <a:t>tham</a:t>
            </a:r>
            <a:r>
              <a:rPr lang="en-US" dirty="0">
                <a:solidFill>
                  <a:schemeClr val="accent4">
                    <a:lumMod val="60000"/>
                    <a:lumOff val="40000"/>
                  </a:schemeClr>
                </a:solidFill>
              </a:rPr>
              <a:t>  </a:t>
            </a:r>
            <a:r>
              <a:rPr lang="en-US">
                <a:solidFill>
                  <a:schemeClr val="accent4">
                    <a:lumMod val="60000"/>
                    <a:lumOff val="40000"/>
                  </a:schemeClr>
                </a:solidFill>
              </a:rPr>
              <a:t>khảo</a:t>
            </a:r>
            <a:endParaRPr lang="en-US" dirty="0">
              <a:solidFill>
                <a:schemeClr val="accent4">
                  <a:lumMod val="60000"/>
                  <a:lumOff val="40000"/>
                </a:schemeClr>
              </a:solidFill>
            </a:endParaRPr>
          </a:p>
        </p:txBody>
      </p:sp>
      <p:sp>
        <p:nvSpPr>
          <p:cNvPr id="397315" name="Rectangle 3"/>
          <p:cNvSpPr>
            <a:spLocks noGrp="1" noChangeArrowheads="1"/>
          </p:cNvSpPr>
          <p:nvPr>
            <p:ph idx="1"/>
          </p:nvPr>
        </p:nvSpPr>
        <p:spPr>
          <a:xfrm>
            <a:off x="81281" y="1207300"/>
            <a:ext cx="12110720" cy="5285575"/>
          </a:xfrm>
        </p:spPr>
        <p:txBody>
          <a:bodyPr>
            <a:normAutofit/>
          </a:bodyPr>
          <a:lstStyle/>
          <a:p>
            <a:pPr marL="233363" lvl="1" indent="-233363">
              <a:lnSpc>
                <a:spcPct val="110000"/>
              </a:lnSpc>
            </a:pPr>
            <a:r>
              <a:rPr lang="en-US" sz="2600" dirty="0">
                <a:hlinkClick r:id="rId3"/>
              </a:rPr>
              <a:t>http://www.kieutrongkhanh.net/2016/08/tong-quan-ve-struts-2-framework-mot_18.html</a:t>
            </a:r>
            <a:endParaRPr lang="en-US" sz="2600" dirty="0"/>
          </a:p>
          <a:p>
            <a:pPr marL="233363" lvl="1" indent="-233363">
              <a:lnSpc>
                <a:spcPct val="110000"/>
              </a:lnSpc>
            </a:pPr>
            <a:r>
              <a:rPr lang="en-US" sz="2600" dirty="0">
                <a:hlinkClick r:id="rId4"/>
              </a:rPr>
              <a:t>https://hoclaptrinh.vn/tutorial/hoc-struts2</a:t>
            </a:r>
            <a:endParaRPr lang="en-US" sz="2600" dirty="0"/>
          </a:p>
          <a:p>
            <a:pPr marL="233363" lvl="1" indent="-233363">
              <a:lnSpc>
                <a:spcPct val="110000"/>
              </a:lnSpc>
            </a:pPr>
            <a:r>
              <a:rPr lang="en-US" sz="2600" dirty="0">
                <a:hlinkClick r:id="rId5"/>
              </a:rPr>
              <a:t>https://mkyong.com/?s=struts+2</a:t>
            </a:r>
            <a:endParaRPr lang="en-US" sz="2600" dirty="0"/>
          </a:p>
          <a:p>
            <a:pPr marL="233363" lvl="1" indent="-233363">
              <a:lnSpc>
                <a:spcPct val="110000"/>
              </a:lnSpc>
            </a:pPr>
            <a:r>
              <a:rPr lang="en-US" sz="2600" dirty="0">
                <a:hlinkClick r:id="rId6"/>
              </a:rPr>
              <a:t>https://viblo.asia/p/tong-quan-ve-struts-2-framework-gDVK29Nj5Lj</a:t>
            </a:r>
            <a:endParaRPr lang="en-US" sz="2600" dirty="0"/>
          </a:p>
          <a:p>
            <a:pPr marL="233363" lvl="1" indent="-233363">
              <a:lnSpc>
                <a:spcPct val="110000"/>
              </a:lnSpc>
            </a:pPr>
            <a:r>
              <a:rPr lang="en-US" sz="2600" dirty="0">
                <a:hlinkClick r:id="rId7"/>
              </a:rPr>
              <a:t>https://struts.apache.org/getting-started/</a:t>
            </a:r>
            <a:endParaRPr lang="en-US" sz="2600" dirty="0"/>
          </a:p>
          <a:p>
            <a:pPr marL="233363" lvl="1" indent="-233363">
              <a:lnSpc>
                <a:spcPct val="110000"/>
              </a:lnSpc>
            </a:pPr>
            <a:r>
              <a:rPr lang="en-US" sz="2600" dirty="0"/>
              <a:t>Link </a:t>
            </a:r>
            <a:r>
              <a:rPr lang="en-US" sz="2600" dirty="0" err="1"/>
              <a:t>github</a:t>
            </a:r>
            <a:r>
              <a:rPr lang="en-US" sz="2600" dirty="0"/>
              <a:t>: </a:t>
            </a:r>
            <a:r>
              <a:rPr lang="en-US" sz="2600" dirty="0">
                <a:hlinkClick r:id="rId8"/>
              </a:rPr>
              <a:t>https://github.com/cuongnguyen0909/struts2_login</a:t>
            </a: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233363" lvl="1" indent="-233363">
              <a:lnSpc>
                <a:spcPct val="110000"/>
              </a:lnSpc>
            </a:pPr>
            <a:endParaRPr lang="en-US" sz="2600" dirty="0"/>
          </a:p>
          <a:p>
            <a:pPr marL="0" lvl="1" indent="0">
              <a:lnSpc>
                <a:spcPct val="110000"/>
              </a:lnSpc>
              <a:buNone/>
            </a:pPr>
            <a:endParaRPr lang="en-US"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4214096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normAutofit/>
          </a:bodyPr>
          <a:lstStyle/>
          <a:p>
            <a:pPr marL="0" marR="0">
              <a:spcBef>
                <a:spcPts val="0"/>
              </a:spcBef>
            </a:pPr>
            <a:r>
              <a:rPr lang="en-US" sz="5400" b="1" dirty="0"/>
              <a:t>Thank you for watching !!</a:t>
            </a:r>
            <a:endParaRPr lang="en-US" b="1" i="0" dirty="0">
              <a:solidFill>
                <a:srgbClr val="222222"/>
              </a:solidFill>
              <a:effectLst/>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71911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09738"/>
            <a:ext cx="12192000" cy="2852737"/>
          </a:xfrm>
        </p:spPr>
        <p:txBody>
          <a:bodyPr/>
          <a:lstStyle/>
          <a:p>
            <a:r>
              <a:rPr lang="en-US" sz="5400" b="1" dirty="0" err="1"/>
              <a:t>Kiến</a:t>
            </a:r>
            <a:r>
              <a:rPr lang="en-US" sz="5400" b="1" dirty="0"/>
              <a:t> </a:t>
            </a:r>
            <a:r>
              <a:rPr lang="en-US" sz="5400" b="1" dirty="0" err="1"/>
              <a:t>trúc</a:t>
            </a:r>
            <a:r>
              <a:rPr lang="en-US" sz="5400" b="1" dirty="0"/>
              <a:t> MVC </a:t>
            </a:r>
            <a:r>
              <a:rPr lang="en-US" sz="5400" b="1" dirty="0" err="1"/>
              <a:t>trong</a:t>
            </a:r>
            <a:r>
              <a:rPr lang="en-US" sz="5400" b="1" dirty="0"/>
              <a:t> Struts framework</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158979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MVC </a:t>
            </a:r>
            <a:r>
              <a:rPr lang="en-US" sz="5400" b="1" dirty="0" err="1"/>
              <a:t>là</a:t>
            </a:r>
            <a:r>
              <a:rPr lang="en-US" sz="5400" b="1" dirty="0"/>
              <a:t> </a:t>
            </a:r>
            <a:r>
              <a:rPr lang="en-US" sz="5400" b="1" dirty="0" err="1"/>
              <a:t>gì</a:t>
            </a:r>
            <a:r>
              <a:rPr lang="en-US" sz="5400" b="1" dirty="0"/>
              <a: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326809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10203</Words>
  <Application>Microsoft Office PowerPoint</Application>
  <PresentationFormat>Widescreen</PresentationFormat>
  <Paragraphs>782</Paragraphs>
  <Slides>76</Slides>
  <Notes>62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Calibri</vt:lpstr>
      <vt:lpstr>Calibri Light</vt:lpstr>
      <vt:lpstr>Candara</vt:lpstr>
      <vt:lpstr>Courier New</vt:lpstr>
      <vt:lpstr>Roboto</vt:lpstr>
      <vt:lpstr>Söhne</vt:lpstr>
      <vt:lpstr>Times New Roman</vt:lpstr>
      <vt:lpstr>Office Theme</vt:lpstr>
      <vt:lpstr>Struts Framework</vt:lpstr>
      <vt:lpstr>Nội dung</vt:lpstr>
      <vt:lpstr>Giới thiệu về Struts framework</vt:lpstr>
      <vt:lpstr>Lịch sử và các phiên bản của Struts</vt:lpstr>
      <vt:lpstr>Lịch sử ra đời và các phiên bản của Struts framewok</vt:lpstr>
      <vt:lpstr>Tổng quan về Struts 2 framework</vt:lpstr>
      <vt:lpstr>Tổng quan về Struts 2 framework</vt:lpstr>
      <vt:lpstr>Kiến trúc MVC trong Struts framework</vt:lpstr>
      <vt:lpstr>MVC là gì?</vt:lpstr>
      <vt:lpstr>MVC là gì?</vt:lpstr>
      <vt:lpstr>Kiến trúc MVC 1 và MVC 2</vt:lpstr>
      <vt:lpstr>So sánh MVC 1 và MVC 2</vt:lpstr>
      <vt:lpstr>Tổng quan về JSP và Servlet</vt:lpstr>
      <vt:lpstr>JSP là gì?</vt:lpstr>
      <vt:lpstr>Ví dụ đơn giản về JSP </vt:lpstr>
      <vt:lpstr>Servlet là gì?</vt:lpstr>
      <vt:lpstr>Ví dụ đơn giản về Servlet</vt:lpstr>
      <vt:lpstr>Tại sao ta phải kết hợp JSP và Servlet?</vt:lpstr>
      <vt:lpstr>Khái niệm về Javabean</vt:lpstr>
      <vt:lpstr>Khái niệm về POJO</vt:lpstr>
      <vt:lpstr>MVC trong Struts 2</vt:lpstr>
      <vt:lpstr>MVC trong Struts 2</vt:lpstr>
      <vt:lpstr>Chi tiết về MVC trong Struts 2</vt:lpstr>
      <vt:lpstr>Các thành phần của Struts 2</vt:lpstr>
      <vt:lpstr>Filter Dispatcher</vt:lpstr>
      <vt:lpstr>Filter Dispatcher</vt:lpstr>
      <vt:lpstr>Filter Dispatcher (tt)</vt:lpstr>
      <vt:lpstr>Interceptors</vt:lpstr>
      <vt:lpstr>Interceptors</vt:lpstr>
      <vt:lpstr>Interceptors (tt)</vt:lpstr>
      <vt:lpstr>Interceptors (tt)</vt:lpstr>
      <vt:lpstr>Interceptors (tt)</vt:lpstr>
      <vt:lpstr>Action Interface / ActionSupport / Action Class</vt:lpstr>
      <vt:lpstr>Action Interface</vt:lpstr>
      <vt:lpstr>ActionSupport Class</vt:lpstr>
      <vt:lpstr>Action Class</vt:lpstr>
      <vt:lpstr>Result</vt:lpstr>
      <vt:lpstr>Result</vt:lpstr>
      <vt:lpstr>Ví dụ sử dụng Result</vt:lpstr>
      <vt:lpstr>Struts Config (struts.xml)</vt:lpstr>
      <vt:lpstr>Struts Config (struts.xml)</vt:lpstr>
      <vt:lpstr>Struts Config (struts.xml) (tt)</vt:lpstr>
      <vt:lpstr>ActionContext/ ValueStack/ OGNL</vt:lpstr>
      <vt:lpstr>ActionContext</vt:lpstr>
      <vt:lpstr>ValueStack</vt:lpstr>
      <vt:lpstr>ValueStack (tt)</vt:lpstr>
      <vt:lpstr>OGNL</vt:lpstr>
      <vt:lpstr>Taglib</vt:lpstr>
      <vt:lpstr>Taglib</vt:lpstr>
      <vt:lpstr>Sử dụng Taglib</vt:lpstr>
      <vt:lpstr>Luồng hoạt động của Struts 2</vt:lpstr>
      <vt:lpstr>Luồng xử lý trong Struts 2</vt:lpstr>
      <vt:lpstr>Luồng xử lý trong Struts 2</vt:lpstr>
      <vt:lpstr>Tại sao lại dung Struts 2? Hạn chế của Struts 2</vt:lpstr>
      <vt:lpstr>Tại sao lại dung Struts 2?</vt:lpstr>
      <vt:lpstr>Hạn chế của Struts 2</vt:lpstr>
      <vt:lpstr>Hướng dẫn cài đặt và sử dụng Struts 2 framework</vt:lpstr>
      <vt:lpstr>Các công cụ và thư viện sử dụng</vt:lpstr>
      <vt:lpstr>Khai báo biến môi trường</vt:lpstr>
      <vt:lpstr>Thêm struts 2 vào Netbeans 8.2</vt:lpstr>
      <vt:lpstr>Tạo cơ sở dữ liệu</vt:lpstr>
      <vt:lpstr>Tạo cơ sở dữ liệu(tt)</vt:lpstr>
      <vt:lpstr>Tạo cơ sở dữ liệu(tt)</vt:lpstr>
      <vt:lpstr>Tạo Java web project</vt:lpstr>
      <vt:lpstr>Thêm thư viện JBDC vào project</vt:lpstr>
      <vt:lpstr>Chương trình login /logout đơn giản</vt:lpstr>
      <vt:lpstr>Tạo Model </vt:lpstr>
      <vt:lpstr>Tạo Model (tt)</vt:lpstr>
      <vt:lpstr>Tạo Controller </vt:lpstr>
      <vt:lpstr>Tạo View</vt:lpstr>
      <vt:lpstr>Tạo View(tt)</vt:lpstr>
      <vt:lpstr>Tạo View(tt)</vt:lpstr>
      <vt:lpstr>Cấu hình file web.xml</vt:lpstr>
      <vt:lpstr>Cấu hình file struts.xml</vt:lpstr>
      <vt:lpstr>Tài liệu tham  khảo</vt:lpstr>
      <vt:lpstr>Thank you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Nguyen Cuong</cp:lastModifiedBy>
  <cp:revision>454</cp:revision>
  <dcterms:created xsi:type="dcterms:W3CDTF">2021-10-12T10:09:12Z</dcterms:created>
  <dcterms:modified xsi:type="dcterms:W3CDTF">2023-04-24T16:53:10Z</dcterms:modified>
</cp:coreProperties>
</file>