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304" r:id="rId5"/>
    <p:sldId id="259" r:id="rId6"/>
    <p:sldId id="260" r:id="rId7"/>
    <p:sldId id="295" r:id="rId8"/>
    <p:sldId id="296" r:id="rId9"/>
    <p:sldId id="297" r:id="rId10"/>
    <p:sldId id="298" r:id="rId11"/>
    <p:sldId id="279" r:id="rId12"/>
    <p:sldId id="306" r:id="rId13"/>
  </p:sldIdLst>
  <p:sldSz cx="9144000" cy="5143500" type="screen16x9"/>
  <p:notesSz cx="6858000" cy="9144000"/>
  <p:embeddedFontLst>
    <p:embeddedFont>
      <p:font typeface="Dosis" panose="020B0604020202020204" charset="0"/>
      <p:regular r:id="rId15"/>
      <p:bold r:id="rId16"/>
    </p:embeddedFont>
    <p:embeddedFont>
      <p:font typeface="Dosis ExtraLight" panose="020B0604020202020204" charset="0"/>
      <p:regular r:id="rId17"/>
      <p:bold r:id="rId18"/>
    </p:embeddedFont>
    <p:embeddedFont>
      <p:font typeface="Titillium Web Light" panose="020B0604020202020204" charset="0"/>
      <p:regular r:id="rId19"/>
      <p:bold r:id="rId20"/>
      <p:italic r:id="rId21"/>
      <p:boldItalic r:id="rId22"/>
    </p:embeddedFont>
    <p:embeddedFont>
      <p:font typeface="Tw Cen MT" panose="020B06020201040206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86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7637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64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319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872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67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0" y="201748"/>
            <a:ext cx="6475750" cy="26613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b="1" i="0" dirty="0">
                <a:solidFill>
                  <a:srgbClr val="CBC6C0"/>
                </a:solidFill>
                <a:effectLst/>
                <a:latin typeface="Titillium Web Light" panose="020B0604020202020204" charset="0"/>
              </a:rPr>
              <a:t>Network Programing Project</a:t>
            </a:r>
            <a:br>
              <a:rPr lang="en-US" sz="4800" b="1" i="0" dirty="0">
                <a:solidFill>
                  <a:srgbClr val="CBC6C0"/>
                </a:solidFill>
                <a:effectLst/>
                <a:latin typeface="Titillium Web Light" panose="020B0604020202020204" charset="0"/>
              </a:rPr>
            </a:br>
            <a:r>
              <a:rPr lang="en-US" sz="4800" b="1" i="0" dirty="0">
                <a:solidFill>
                  <a:srgbClr val="CBC6C0"/>
                </a:solidFill>
                <a:effectLst/>
                <a:latin typeface="Titillium Web Light" panose="020B0604020202020204" charset="0"/>
              </a:rPr>
              <a:t>(Online System Storage)</a:t>
            </a:r>
            <a:endParaRPr sz="4800" b="1" dirty="0">
              <a:latin typeface="Titillium Web Light" panose="020B0604020202020204" charset="0"/>
            </a:endParaRPr>
          </a:p>
        </p:txBody>
      </p:sp>
      <p:sp>
        <p:nvSpPr>
          <p:cNvPr id="2" name="Hộp Văn bản 1">
            <a:extLst>
              <a:ext uri="{FF2B5EF4-FFF2-40B4-BE49-F238E27FC236}">
                <a16:creationId xmlns:a16="http://schemas.microsoft.com/office/drawing/2014/main" id="{2BBF432C-7AA4-460B-824E-37D3FA81C753}"/>
              </a:ext>
            </a:extLst>
          </p:cNvPr>
          <p:cNvSpPr txBox="1"/>
          <p:nvPr/>
        </p:nvSpPr>
        <p:spPr>
          <a:xfrm>
            <a:off x="1601041" y="3033243"/>
            <a:ext cx="5814325" cy="1569660"/>
          </a:xfrm>
          <a:prstGeom prst="rect">
            <a:avLst/>
          </a:prstGeom>
          <a:noFill/>
        </p:spPr>
        <p:txBody>
          <a:bodyPr wrap="square" rtlCol="0">
            <a:spAutoFit/>
          </a:bodyPr>
          <a:lstStyle/>
          <a:p>
            <a:r>
              <a:rPr lang="en-US" sz="2400" i="1" dirty="0">
                <a:solidFill>
                  <a:schemeClr val="bg1"/>
                </a:solidFill>
                <a:latin typeface="Titillium Web Light" panose="020B0604020202020204" charset="0"/>
              </a:rPr>
              <a:t>Group 4:</a:t>
            </a:r>
          </a:p>
          <a:p>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Nguyễn</a:t>
            </a:r>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Văn</a:t>
            </a:r>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Cường</a:t>
            </a:r>
            <a:r>
              <a:rPr lang="en-US" sz="2400" i="1" dirty="0">
                <a:solidFill>
                  <a:schemeClr val="bg1"/>
                </a:solidFill>
                <a:latin typeface="Titillium Web Light" panose="020B0604020202020204" charset="0"/>
              </a:rPr>
              <a:t>   BA9-011</a:t>
            </a:r>
          </a:p>
          <a:p>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Nguyễn</a:t>
            </a:r>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Ngọc</a:t>
            </a:r>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Khiêm</a:t>
            </a:r>
            <a:r>
              <a:rPr lang="en-US" sz="2400" i="1" dirty="0">
                <a:solidFill>
                  <a:schemeClr val="bg1"/>
                </a:solidFill>
                <a:latin typeface="Titillium Web Light" panose="020B0604020202020204" charset="0"/>
              </a:rPr>
              <a:t>  BA9-028</a:t>
            </a:r>
          </a:p>
          <a:p>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Đặng</a:t>
            </a:r>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Hoàng</a:t>
            </a:r>
            <a:r>
              <a:rPr lang="en-US" sz="2400" i="1" dirty="0">
                <a:solidFill>
                  <a:schemeClr val="bg1"/>
                </a:solidFill>
                <a:latin typeface="Titillium Web Light" panose="020B0604020202020204" charset="0"/>
              </a:rPr>
              <a:t> </a:t>
            </a:r>
            <a:r>
              <a:rPr lang="en-US" sz="2400" i="1" dirty="0" err="1">
                <a:solidFill>
                  <a:schemeClr val="bg1"/>
                </a:solidFill>
                <a:latin typeface="Titillium Web Light" panose="020B0604020202020204" charset="0"/>
              </a:rPr>
              <a:t>Phúc</a:t>
            </a:r>
            <a:r>
              <a:rPr lang="en-US" sz="2400" i="1" dirty="0">
                <a:solidFill>
                  <a:schemeClr val="bg1"/>
                </a:solidFill>
                <a:latin typeface="Titillium Web Light" panose="020B0604020202020204" charset="0"/>
              </a:rPr>
              <a:t>      BA9-050</a:t>
            </a:r>
            <a:endParaRPr lang="vi-VN" sz="2400" i="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65618" y="633401"/>
            <a:ext cx="5177712" cy="36924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000" dirty="0"/>
              <a:t>To connect with a FTP server, client first needs to provide the destination server it wants to connect to (hostname, IP address,…), enter an username and a password to prove that they have been granted access to that specific server by their host. </a:t>
            </a:r>
          </a:p>
          <a:p>
            <a:pPr marL="342900" indent="-342900">
              <a:buFont typeface="Arial" panose="020B0604020202020204" pitchFamily="34" charset="0"/>
              <a:buChar char="•"/>
            </a:pPr>
            <a:endParaRPr lang="en-US" sz="2000" dirty="0"/>
          </a:p>
          <a:p>
            <a:pPr marL="0" indent="0">
              <a:buNone/>
            </a:pPr>
            <a:endParaRPr lang="en-US" sz="2000" dirty="0"/>
          </a:p>
          <a:p>
            <a:pPr marL="342900" indent="-342900">
              <a:buFont typeface="Arial" panose="020B0604020202020204" pitchFamily="34" charset="0"/>
              <a:buChar char="•"/>
            </a:pPr>
            <a:r>
              <a:rPr lang="en-US" sz="2000" dirty="0"/>
              <a:t>After the connection is set up, LB will allows the client to begin the file transferring process (upload or download)</a:t>
            </a:r>
            <a:endParaRPr lang="vi-VN" sz="20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59301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6"/>
          <p:cNvSpPr txBox="1">
            <a:spLocks noGrp="1"/>
          </p:cNvSpPr>
          <p:nvPr>
            <p:ph type="title"/>
          </p:nvPr>
        </p:nvSpPr>
        <p:spPr>
          <a:xfrm>
            <a:off x="640231" y="20065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600" b="1" dirty="0">
                <a:solidFill>
                  <a:schemeClr val="tx1"/>
                </a:solidFill>
              </a:rPr>
              <a:t>CONCLUSION</a:t>
            </a:r>
            <a:endParaRPr dirty="0"/>
          </a:p>
        </p:txBody>
      </p:sp>
      <p:sp>
        <p:nvSpPr>
          <p:cNvPr id="4068" name="Google Shape;4068;p36"/>
          <p:cNvSpPr txBox="1">
            <a:spLocks noGrp="1"/>
          </p:cNvSpPr>
          <p:nvPr>
            <p:ph type="body" idx="1"/>
          </p:nvPr>
        </p:nvSpPr>
        <p:spPr>
          <a:xfrm>
            <a:off x="725389" y="1058058"/>
            <a:ext cx="6761100" cy="29805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400" b="0" i="0" dirty="0">
                <a:solidFill>
                  <a:schemeClr val="tx1"/>
                </a:solidFill>
                <a:effectLst/>
                <a:latin typeface="Tw Cen MT" panose="020B0602020104020603" pitchFamily="34" charset="0"/>
              </a:rPr>
              <a:t>While working on this project we have learnt a lot about how FTP client work and FTP system.</a:t>
            </a:r>
          </a:p>
          <a:p>
            <a:pPr marL="342900" indent="-342900">
              <a:buFont typeface="Arial" panose="020B0604020202020204" pitchFamily="34" charset="0"/>
              <a:buChar char="•"/>
            </a:pPr>
            <a:endParaRPr lang="en-US" sz="2400" b="0" i="0" dirty="0">
              <a:solidFill>
                <a:schemeClr val="tx1"/>
              </a:solidFill>
              <a:effectLst/>
              <a:latin typeface="Tw Cen MT" panose="020B0602020104020603" pitchFamily="34" charset="0"/>
            </a:endParaRPr>
          </a:p>
          <a:p>
            <a:pPr marL="342900" indent="-342900">
              <a:buFont typeface="Arial" panose="020B0604020202020204" pitchFamily="34" charset="0"/>
              <a:buChar char="•"/>
            </a:pPr>
            <a:r>
              <a:rPr lang="en-US" sz="2400" b="0" i="0" dirty="0">
                <a:solidFill>
                  <a:schemeClr val="tx1"/>
                </a:solidFill>
                <a:effectLst/>
                <a:latin typeface="Tw Cen MT" panose="020B0602020104020603" pitchFamily="34" charset="0"/>
              </a:rPr>
              <a:t>During the working on the process we remind </a:t>
            </a:r>
            <a:r>
              <a:rPr lang="en-US" dirty="0">
                <a:solidFill>
                  <a:schemeClr val="tx1"/>
                </a:solidFill>
                <a:latin typeface="Tw Cen MT" panose="020B0602020104020603" pitchFamily="34" charset="0"/>
              </a:rPr>
              <a:t>about knowledge of Network Programming.</a:t>
            </a:r>
          </a:p>
          <a:p>
            <a:pPr marL="342900" indent="-342900">
              <a:buFont typeface="Arial" panose="020B0604020202020204" pitchFamily="34" charset="0"/>
              <a:buChar char="•"/>
            </a:pPr>
            <a:endParaRPr lang="en-US" dirty="0">
              <a:solidFill>
                <a:schemeClr val="tx1"/>
              </a:solidFill>
              <a:latin typeface="Tw Cen MT" panose="020B0602020104020603" pitchFamily="34" charset="0"/>
            </a:endParaRPr>
          </a:p>
          <a:p>
            <a:pPr marL="342900" indent="-342900">
              <a:buFont typeface="Arial" panose="020B0604020202020204" pitchFamily="34" charset="0"/>
              <a:buChar char="•"/>
            </a:pPr>
            <a:r>
              <a:rPr lang="en-US" sz="2400" b="0" i="0" dirty="0">
                <a:solidFill>
                  <a:schemeClr val="tx1"/>
                </a:solidFill>
                <a:effectLst/>
                <a:latin typeface="Tw Cen MT" panose="020B0602020104020603" pitchFamily="34" charset="0"/>
              </a:rPr>
              <a:t>The FTP client was made to help user </a:t>
            </a:r>
            <a:r>
              <a:rPr lang="en-US" sz="2400" dirty="0">
                <a:latin typeface="Tw Cen MT" panose="020B0602020104020603" pitchFamily="34" charset="0"/>
              </a:rPr>
              <a:t>provides an environment to upload files, download files from a server to client's devices.</a:t>
            </a:r>
            <a:endParaRPr lang="en-US" sz="2400" dirty="0">
              <a:solidFill>
                <a:schemeClr val="tx1"/>
              </a:solidFill>
              <a:latin typeface="Tw Cen MT" panose="020B0602020104020603" pitchFamily="34" charset="0"/>
            </a:endParaRPr>
          </a:p>
          <a:p>
            <a:pPr marL="342900" indent="-342900">
              <a:buFont typeface="Arial" panose="020B0604020202020204" pitchFamily="34" charset="0"/>
              <a:buChar char="•"/>
            </a:pPr>
            <a:endParaRPr lang="en-US" sz="2400" b="0" i="0" dirty="0">
              <a:solidFill>
                <a:schemeClr val="tx1"/>
              </a:solidFill>
              <a:effectLst/>
              <a:latin typeface="Tw Cen MT" panose="020B0602020104020603" pitchFamily="34" charset="0"/>
            </a:endParaRPr>
          </a:p>
          <a:p>
            <a:pPr marL="342900" lvl="0" indent="-342900" algn="l" rtl="0">
              <a:spcBef>
                <a:spcPts val="600"/>
              </a:spcBef>
              <a:spcAft>
                <a:spcPts val="0"/>
              </a:spcAft>
              <a:buFont typeface="Arial" panose="020B0604020202020204" pitchFamily="34" charset="0"/>
              <a:buChar char="•"/>
            </a:pPr>
            <a:endParaRPr sz="2400" dirty="0">
              <a:solidFill>
                <a:srgbClr val="0B87A1"/>
              </a:solidFill>
            </a:endParaRPr>
          </a:p>
        </p:txBody>
      </p:sp>
      <p:sp>
        <p:nvSpPr>
          <p:cNvPr id="4069" name="Google Shape;4069;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7" grpId="0"/>
      <p:bldP spid="406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pic>
        <p:nvPicPr>
          <p:cNvPr id="5124" name="Picture 4" descr="Cách Design phần Thank For Watching quay quay effect bằng PowerPoint -  YouTube">
            <a:extLst>
              <a:ext uri="{FF2B5EF4-FFF2-40B4-BE49-F238E27FC236}">
                <a16:creationId xmlns:a16="http://schemas.microsoft.com/office/drawing/2014/main" id="{2866D556-77D7-43D0-A884-ABB85A30F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4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algn="ctr"/>
            <a:r>
              <a:rPr lang="en-US" sz="3600" dirty="0">
                <a:solidFill>
                  <a:schemeClr val="tx1"/>
                </a:solidFill>
              </a:rPr>
              <a:t>TABLE OF CONTENTS</a:t>
            </a: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3" name="Chỗ dành sẵn cho Văn bản 2">
            <a:extLst>
              <a:ext uri="{FF2B5EF4-FFF2-40B4-BE49-F238E27FC236}">
                <a16:creationId xmlns:a16="http://schemas.microsoft.com/office/drawing/2014/main" id="{15E09CB5-A2A2-4ED4-859E-52C55F4C8335}"/>
              </a:ext>
            </a:extLst>
          </p:cNvPr>
          <p:cNvSpPr>
            <a:spLocks noGrp="1"/>
          </p:cNvSpPr>
          <p:nvPr>
            <p:ph type="body" idx="1"/>
          </p:nvPr>
        </p:nvSpPr>
        <p:spPr>
          <a:xfrm>
            <a:off x="718300" y="1698854"/>
            <a:ext cx="6944230" cy="3087000"/>
          </a:xfrm>
        </p:spPr>
        <p:txBody>
          <a:bodyPr/>
          <a:lstStyle/>
          <a:p>
            <a:pPr>
              <a:buFont typeface="Arial" panose="020B0604020202020204" pitchFamily="34" charset="0"/>
              <a:buChar char="•"/>
            </a:pPr>
            <a:r>
              <a:rPr lang="en-US" sz="2000" dirty="0"/>
              <a:t>1. What is FTP client?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dirty="0"/>
              <a:t>2. Why we need FTP client?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dirty="0"/>
              <a:t>3. How does FTP client work?</a:t>
            </a:r>
            <a:endParaRPr lang="vi-V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1"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Hộp Văn bản 6">
            <a:extLst>
              <a:ext uri="{FF2B5EF4-FFF2-40B4-BE49-F238E27FC236}">
                <a16:creationId xmlns:a16="http://schemas.microsoft.com/office/drawing/2014/main" id="{99E14261-FB46-4601-B040-0D64214A6C3A}"/>
              </a:ext>
            </a:extLst>
          </p:cNvPr>
          <p:cNvSpPr txBox="1"/>
          <p:nvPr/>
        </p:nvSpPr>
        <p:spPr>
          <a:xfrm>
            <a:off x="4572000" y="2046157"/>
            <a:ext cx="1229193" cy="659568"/>
          </a:xfrm>
          <a:prstGeom prst="rect">
            <a:avLst/>
          </a:prstGeom>
          <a:noFill/>
        </p:spPr>
        <p:txBody>
          <a:bodyPr wrap="square" rtlCol="0">
            <a:spAutoFit/>
          </a:bodyPr>
          <a:lstStyle/>
          <a:p>
            <a:endParaRPr lang="vi-VN" dirty="0"/>
          </a:p>
        </p:txBody>
      </p:sp>
      <p:sp>
        <p:nvSpPr>
          <p:cNvPr id="9" name="Hộp Văn bản 8">
            <a:extLst>
              <a:ext uri="{FF2B5EF4-FFF2-40B4-BE49-F238E27FC236}">
                <a16:creationId xmlns:a16="http://schemas.microsoft.com/office/drawing/2014/main" id="{F7A84890-3288-4E59-AABA-E661F73BEB35}"/>
              </a:ext>
            </a:extLst>
          </p:cNvPr>
          <p:cNvSpPr txBox="1"/>
          <p:nvPr/>
        </p:nvSpPr>
        <p:spPr>
          <a:xfrm>
            <a:off x="4459573" y="2046157"/>
            <a:ext cx="1229193" cy="659568"/>
          </a:xfrm>
          <a:prstGeom prst="rect">
            <a:avLst/>
          </a:prstGeom>
          <a:noFill/>
        </p:spPr>
        <p:txBody>
          <a:bodyPr wrap="square" rtlCol="0">
            <a:spAutoFit/>
          </a:bodyPr>
          <a:lstStyle/>
          <a:p>
            <a:endParaRPr lang="vi-VN" dirty="0"/>
          </a:p>
        </p:txBody>
      </p:sp>
      <p:sp>
        <p:nvSpPr>
          <p:cNvPr id="6" name="TextBox 5">
            <a:extLst>
              <a:ext uri="{FF2B5EF4-FFF2-40B4-BE49-F238E27FC236}">
                <a16:creationId xmlns:a16="http://schemas.microsoft.com/office/drawing/2014/main" id="{1E60E05C-FD83-43E3-8F5A-E5713D52D686}"/>
              </a:ext>
            </a:extLst>
          </p:cNvPr>
          <p:cNvSpPr txBox="1"/>
          <p:nvPr/>
        </p:nvSpPr>
        <p:spPr>
          <a:xfrm>
            <a:off x="2870736" y="160692"/>
            <a:ext cx="4777270" cy="646331"/>
          </a:xfrm>
          <a:prstGeom prst="rect">
            <a:avLst/>
          </a:prstGeom>
          <a:noFill/>
        </p:spPr>
        <p:txBody>
          <a:bodyPr wrap="none" rtlCol="0">
            <a:spAutoFit/>
          </a:bodyPr>
          <a:lstStyle/>
          <a:p>
            <a:r>
              <a:rPr kumimoji="0" lang="en" sz="3600" b="0" i="0" u="none" strike="noStrike" kern="0" cap="none" spc="0" normalizeH="0" baseline="0" noProof="0" dirty="0">
                <a:ln>
                  <a:noFill/>
                </a:ln>
                <a:solidFill>
                  <a:srgbClr val="0B87A1"/>
                </a:solidFill>
                <a:effectLst/>
                <a:uLnTx/>
                <a:uFillTx/>
                <a:latin typeface="Dosis ExtraLight"/>
                <a:sym typeface="Dosis ExtraLight"/>
              </a:rPr>
              <a:t>ONLINE</a:t>
            </a:r>
            <a:r>
              <a:rPr kumimoji="0" lang="en" sz="3600" b="0" i="0" u="none" strike="noStrike" kern="0" cap="none" spc="0" normalizeH="0" noProof="0" dirty="0">
                <a:ln>
                  <a:noFill/>
                </a:ln>
                <a:solidFill>
                  <a:srgbClr val="0B87A1"/>
                </a:solidFill>
                <a:effectLst/>
                <a:uLnTx/>
                <a:uFillTx/>
                <a:latin typeface="Dosis ExtraLight"/>
                <a:sym typeface="Dosis ExtraLight"/>
              </a:rPr>
              <a:t> STORAGE SYSTEM</a:t>
            </a:r>
            <a:endParaRPr lang="vi-VN" dirty="0"/>
          </a:p>
        </p:txBody>
      </p:sp>
      <p:pic>
        <p:nvPicPr>
          <p:cNvPr id="3840" name="Picture 3839">
            <a:extLst>
              <a:ext uri="{FF2B5EF4-FFF2-40B4-BE49-F238E27FC236}">
                <a16:creationId xmlns:a16="http://schemas.microsoft.com/office/drawing/2014/main" id="{565DCD02-B0EF-4A1C-8E73-1AE896E4C1A5}"/>
              </a:ext>
            </a:extLst>
          </p:cNvPr>
          <p:cNvPicPr>
            <a:picLocks noChangeAspect="1"/>
          </p:cNvPicPr>
          <p:nvPr/>
        </p:nvPicPr>
        <p:blipFill>
          <a:blip r:embed="rId4"/>
          <a:stretch>
            <a:fillRect/>
          </a:stretch>
        </p:blipFill>
        <p:spPr>
          <a:xfrm>
            <a:off x="2932415" y="1610904"/>
            <a:ext cx="4715591" cy="22877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CLIENT</a:t>
            </a:r>
            <a:endParaRPr dirty="0"/>
          </a:p>
        </p:txBody>
      </p:sp>
      <p:sp>
        <p:nvSpPr>
          <p:cNvPr id="3871" name="Google Shape;3871;p18"/>
          <p:cNvSpPr txBox="1">
            <a:spLocks noGrp="1"/>
          </p:cNvSpPr>
          <p:nvPr>
            <p:ph type="body" idx="1"/>
          </p:nvPr>
        </p:nvSpPr>
        <p:spPr>
          <a:xfrm>
            <a:off x="718300" y="1561164"/>
            <a:ext cx="6956664" cy="2980500"/>
          </a:xfrm>
          <a:prstGeom prst="rect">
            <a:avLst/>
          </a:prstGeom>
        </p:spPr>
        <p:txBody>
          <a:bodyPr spcFirstLastPara="1" wrap="square" lIns="91425" tIns="91425" rIns="91425" bIns="91425" anchor="t" anchorCtr="0">
            <a:noAutofit/>
          </a:bodyPr>
          <a:lstStyle/>
          <a:p>
            <a:r>
              <a:rPr lang="en-US" altLang="vi-VN" sz="2000" dirty="0"/>
              <a:t>Examples of client programs</a:t>
            </a:r>
          </a:p>
          <a:p>
            <a:pPr lvl="1"/>
            <a:r>
              <a:rPr lang="en-US" altLang="vi-VN" sz="2000" dirty="0">
                <a:latin typeface="Courier New" panose="02070309020205020404" pitchFamily="49" charset="0"/>
                <a:cs typeface="Courier New" panose="02070309020205020404" pitchFamily="49" charset="0"/>
              </a:rPr>
              <a:t>Web browsers, FTP, telnet, </a:t>
            </a:r>
            <a:r>
              <a:rPr lang="en-US" altLang="vi-VN" sz="2000" dirty="0" err="1">
                <a:latin typeface="Courier New" panose="02070309020205020404" pitchFamily="49" charset="0"/>
                <a:cs typeface="Courier New" panose="02070309020205020404" pitchFamily="49" charset="0"/>
              </a:rPr>
              <a:t>ssh</a:t>
            </a:r>
            <a:r>
              <a:rPr lang="en-US" altLang="vi-VN" sz="2000" dirty="0">
                <a:latin typeface="Courier New" panose="02070309020205020404" pitchFamily="49" charset="0"/>
                <a:cs typeface="Courier New" panose="02070309020205020404" pitchFamily="49" charset="0"/>
              </a:rPr>
              <a:t>.</a:t>
            </a:r>
          </a:p>
          <a:p>
            <a:r>
              <a:rPr lang="en-US" altLang="vi-VN" sz="2000" dirty="0"/>
              <a:t>How does a client find the server?</a:t>
            </a:r>
          </a:p>
          <a:p>
            <a:pPr lvl="1"/>
            <a:r>
              <a:rPr lang="en-US" altLang="vi-VN" sz="2000" dirty="0"/>
              <a:t>IP address in server socket address identifies host</a:t>
            </a:r>
            <a:r>
              <a:rPr lang="en-US" altLang="vi-VN" sz="2000" i="1" dirty="0"/>
              <a:t>  (more precisely, an adapter on the host)</a:t>
            </a:r>
            <a:endParaRPr lang="en-US" altLang="vi-VN" sz="2000" dirty="0"/>
          </a:p>
          <a:p>
            <a:pPr lvl="1"/>
            <a:r>
              <a:rPr lang="en-US" altLang="vi-VN" sz="2000" dirty="0"/>
              <a:t>(Well-known) port in server socket address identifies service, and thus implicitly identifies server process that provides it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61407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7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 grpId="0"/>
      <p:bldP spid="38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0" y="0"/>
            <a:ext cx="5933491" cy="1159800"/>
          </a:xfrm>
          <a:prstGeom prst="rect">
            <a:avLst/>
          </a:prstGeom>
        </p:spPr>
        <p:txBody>
          <a:bodyPr spcFirstLastPara="1" wrap="square" lIns="91425" tIns="91425" rIns="91425" bIns="91425" anchor="b" anchorCtr="0">
            <a:noAutofit/>
          </a:bodyPr>
          <a:lstStyle/>
          <a:p>
            <a:r>
              <a:rPr lang="vi-VN" dirty="0"/>
              <a:t>1. What is FTP Client?</a:t>
            </a:r>
            <a:endParaRPr dirty="0"/>
          </a:p>
        </p:txBody>
      </p:sp>
      <p:pic>
        <p:nvPicPr>
          <p:cNvPr id="1026" name="Picture 2" descr="Thiết Lập Và Quản Lý FTP Server Trên Win 10 - Blog SNT - Công Ty TNHH Siêu  Nhật Thanh - Sao Nhanh Thế">
            <a:extLst>
              <a:ext uri="{FF2B5EF4-FFF2-40B4-BE49-F238E27FC236}">
                <a16:creationId xmlns:a16="http://schemas.microsoft.com/office/drawing/2014/main" id="{5575DA72-BFDF-4ED5-B87E-B17C2A874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22" y="1086847"/>
            <a:ext cx="5905500"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333494" y="690944"/>
            <a:ext cx="5138190" cy="1473452"/>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000" dirty="0"/>
              <a:t> A FTP client is a personal computer or a mobile device that is running application software that is able to communicate with and retrieve files from a FTP server.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0" indent="0">
              <a:buNone/>
            </a:pPr>
            <a:endParaRPr lang="en-US" sz="2000" dirty="0"/>
          </a:p>
          <a:p>
            <a:pPr marL="342900" indent="-342900">
              <a:buFont typeface="Arial" panose="020B0604020202020204" pitchFamily="34" charset="0"/>
              <a:buChar char="•"/>
            </a:pPr>
            <a:r>
              <a:rPr lang="en-US" sz="2000" dirty="0"/>
              <a:t>Usually, the FTP client initiates the communication with the FTP server. which is constantly listening for incoming requests.</a:t>
            </a:r>
            <a:endParaRPr lang="vi-VN" sz="20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0" y="0"/>
            <a:ext cx="6555899" cy="1159800"/>
          </a:xfrm>
          <a:prstGeom prst="rect">
            <a:avLst/>
          </a:prstGeom>
        </p:spPr>
        <p:txBody>
          <a:bodyPr spcFirstLastPara="1" wrap="square" lIns="91425" tIns="91425" rIns="91425" bIns="91425" anchor="b" anchorCtr="0">
            <a:noAutofit/>
          </a:bodyPr>
          <a:lstStyle/>
          <a:p>
            <a:r>
              <a:rPr lang="vi-VN" dirty="0"/>
              <a:t>2. Why we need Client?</a:t>
            </a:r>
            <a:endParaRPr dirty="0"/>
          </a:p>
        </p:txBody>
      </p:sp>
      <p:pic>
        <p:nvPicPr>
          <p:cNvPr id="2050" name="Picture 2" descr="Clip nghệ thuật dấu chấm Hỏi Western Véc tơ đồ Hoạ - png tải về - Miễn phí  trong suốt Hành Vi Con Người png Tải về.">
            <a:extLst>
              <a:ext uri="{FF2B5EF4-FFF2-40B4-BE49-F238E27FC236}">
                <a16:creationId xmlns:a16="http://schemas.microsoft.com/office/drawing/2014/main" id="{CD07309B-4BCB-446B-AFE7-7DE36F9B5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578" y="1159800"/>
            <a:ext cx="3868922" cy="386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3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172249" y="725550"/>
            <a:ext cx="5186020" cy="36924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Arial" panose="020B0604020202020204" pitchFamily="34" charset="0"/>
              <a:buChar char="•"/>
            </a:pPr>
            <a:r>
              <a:rPr lang="en-US" sz="1900" dirty="0"/>
              <a:t>An FTP client provides an environment in which you can upload files to a server, download files from a server to your device, and view and manage files stored on your web server.</a:t>
            </a:r>
          </a:p>
          <a:p>
            <a:pPr marL="342900" lvl="0" indent="-342900" algn="l" rtl="0">
              <a:spcBef>
                <a:spcPts val="600"/>
              </a:spcBef>
              <a:spcAft>
                <a:spcPts val="0"/>
              </a:spcAft>
              <a:buFont typeface="Arial" panose="020B0604020202020204" pitchFamily="34" charset="0"/>
              <a:buChar char="•"/>
            </a:pPr>
            <a:endParaRPr lang="en-US" sz="1900" dirty="0"/>
          </a:p>
          <a:p>
            <a:pPr marL="342900" lvl="0" indent="-342900" algn="l" rtl="0">
              <a:spcBef>
                <a:spcPts val="600"/>
              </a:spcBef>
              <a:spcAft>
                <a:spcPts val="0"/>
              </a:spcAft>
              <a:buFont typeface="Arial" panose="020B0604020202020204" pitchFamily="34" charset="0"/>
              <a:buChar char="•"/>
            </a:pPr>
            <a:endParaRPr lang="en-US" sz="1900" dirty="0"/>
          </a:p>
          <a:p>
            <a:pPr marL="342900" lvl="0" indent="-342900" algn="l" rtl="0">
              <a:spcBef>
                <a:spcPts val="600"/>
              </a:spcBef>
              <a:spcAft>
                <a:spcPts val="0"/>
              </a:spcAft>
              <a:buFont typeface="Arial" panose="020B0604020202020204" pitchFamily="34" charset="0"/>
              <a:buChar char="•"/>
            </a:pPr>
            <a:r>
              <a:rPr lang="en-US" sz="1900" dirty="0"/>
              <a:t>Many FTP clients allow you to do other things too, like connect to cloud storage platforms (i.e. Dropbox and Google Drive), download files from server and upload files to storage server.</a:t>
            </a:r>
          </a:p>
          <a:p>
            <a:pPr marL="342900" lvl="0" indent="-342900" algn="l" rtl="0">
              <a:spcBef>
                <a:spcPts val="600"/>
              </a:spcBef>
              <a:spcAft>
                <a:spcPts val="0"/>
              </a:spcAft>
              <a:buFont typeface="Arial" panose="020B0604020202020204" pitchFamily="34" charset="0"/>
              <a:buChar char="•"/>
            </a:pPr>
            <a:endParaRPr lang="en-US" sz="1900" dirty="0"/>
          </a:p>
          <a:p>
            <a:pPr marL="342900" lvl="0" indent="-342900" algn="l" rtl="0">
              <a:spcBef>
                <a:spcPts val="600"/>
              </a:spcBef>
              <a:spcAft>
                <a:spcPts val="0"/>
              </a:spcAft>
              <a:buFont typeface="Arial" panose="020B0604020202020204" pitchFamily="34" charset="0"/>
              <a:buChar char="•"/>
            </a:pPr>
            <a:endParaRPr lang="en-US" sz="1900" dirty="0"/>
          </a:p>
          <a:p>
            <a:pPr marL="342900" lvl="0" indent="-342900" algn="l" rtl="0">
              <a:spcBef>
                <a:spcPts val="600"/>
              </a:spcBef>
              <a:spcAft>
                <a:spcPts val="0"/>
              </a:spcAft>
              <a:buFont typeface="Arial" panose="020B0604020202020204" pitchFamily="34" charset="0"/>
              <a:buChar char="•"/>
            </a:pPr>
            <a:endParaRPr lang="en-US" sz="1900" dirty="0"/>
          </a:p>
          <a:p>
            <a:pPr marL="342900" lvl="0" indent="-342900" algn="l" rtl="0">
              <a:spcBef>
                <a:spcPts val="600"/>
              </a:spcBef>
              <a:spcAft>
                <a:spcPts val="0"/>
              </a:spcAft>
              <a:buFont typeface="Arial" panose="020B0604020202020204" pitchFamily="34" charset="0"/>
              <a:buChar char="•"/>
            </a:pPr>
            <a:endParaRPr lang="vi-VN" sz="19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09495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0" y="0"/>
            <a:ext cx="6555899" cy="1159800"/>
          </a:xfrm>
          <a:prstGeom prst="rect">
            <a:avLst/>
          </a:prstGeom>
        </p:spPr>
        <p:txBody>
          <a:bodyPr spcFirstLastPara="1" wrap="square" lIns="91425" tIns="91425" rIns="91425" bIns="91425" anchor="b" anchorCtr="0">
            <a:noAutofit/>
          </a:bodyPr>
          <a:lstStyle/>
          <a:p>
            <a:r>
              <a:rPr lang="vi-VN" dirty="0"/>
              <a:t>3. How does Client work?</a:t>
            </a:r>
            <a:endParaRPr dirty="0"/>
          </a:p>
        </p:txBody>
      </p:sp>
      <p:pic>
        <p:nvPicPr>
          <p:cNvPr id="3074" name="Picture 2" descr="NẮM VỮNG CÁCH ĐẶT CÂU HỎI VỚI HOW">
            <a:extLst>
              <a:ext uri="{FF2B5EF4-FFF2-40B4-BE49-F238E27FC236}">
                <a16:creationId xmlns:a16="http://schemas.microsoft.com/office/drawing/2014/main" id="{0C25734B-880C-4175-A6D6-096E4C8BC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6" y="964485"/>
            <a:ext cx="5975499" cy="397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8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8" grpId="0"/>
    </p:bld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399</Words>
  <Application>Microsoft Office PowerPoint</Application>
  <PresentationFormat>On-screen Show (16:9)</PresentationFormat>
  <Paragraphs>51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Titillium Web Light</vt:lpstr>
      <vt:lpstr>Dosis</vt:lpstr>
      <vt:lpstr>Courier New</vt:lpstr>
      <vt:lpstr>Dosis ExtraLight</vt:lpstr>
      <vt:lpstr>Tw Cen MT</vt:lpstr>
      <vt:lpstr>Mowbray template</vt:lpstr>
      <vt:lpstr>Network Programing Project (Online System Storage)</vt:lpstr>
      <vt:lpstr>TABLE OF CONTENTS</vt:lpstr>
      <vt:lpstr>PowerPoint Presentation</vt:lpstr>
      <vt:lpstr>CLIENT</vt:lpstr>
      <vt:lpstr>1. What is FTP Client?</vt:lpstr>
      <vt:lpstr>PowerPoint Presentation</vt:lpstr>
      <vt:lpstr>2. Why we need Client?</vt:lpstr>
      <vt:lpstr>PowerPoint Presentation</vt:lpstr>
      <vt:lpstr>3. How does Client work?</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Programing Project (Online System Storage)</dc:title>
  <dc:creator>hắc long</dc:creator>
  <cp:lastModifiedBy>Ryy Nguyen</cp:lastModifiedBy>
  <cp:revision>19</cp:revision>
  <dcterms:modified xsi:type="dcterms:W3CDTF">2021-06-08T18:17:30Z</dcterms:modified>
</cp:coreProperties>
</file>