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43" r:id="rId5"/>
  </p:sldMasterIdLst>
  <p:notesMasterIdLst>
    <p:notesMasterId r:id="rId25"/>
  </p:notesMasterIdLst>
  <p:sldIdLst>
    <p:sldId id="259" r:id="rId6"/>
    <p:sldId id="260" r:id="rId7"/>
    <p:sldId id="262" r:id="rId8"/>
    <p:sldId id="294" r:id="rId9"/>
    <p:sldId id="296" r:id="rId10"/>
    <p:sldId id="268" r:id="rId11"/>
    <p:sldId id="297" r:id="rId12"/>
    <p:sldId id="291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292" r:id="rId21"/>
    <p:sldId id="305" r:id="rId22"/>
    <p:sldId id="306" r:id="rId23"/>
    <p:sldId id="28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4A2AE-7368-411B-9CF7-1F82AE2C71E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182C9-3E8C-455F-A123-9DBAAC4E7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13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1dc637e49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1dc637e49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056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51dc637e49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51dc637e49_0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978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1" name="Google Shape;10571;g610d5db661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2" name="Google Shape;10572;g610d5db661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021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586162686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586162686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143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be453db47_0_14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be453db47_0_14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370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be453db47_0_14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be453db47_0_14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178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586162686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586162686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480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be453db47_0_14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be453db47_0_14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367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586162686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586162686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193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be453db47_0_14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be453db47_0_14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17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aster - one row" type="title">
  <p:cSld name="Slide master - one row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636643" y="4854409"/>
            <a:ext cx="7162800" cy="7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664268" y="5432447"/>
            <a:ext cx="7125600" cy="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2267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867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149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no BG]" type="obj">
  <p:cSld name="Title and Body [no BG]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3733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506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BG]">
  <p:cSld name="Title and Bod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3733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440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>
  <p:cSld name="Title and Body - Highlight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i="0" u="none" strike="noStrike" cap="none">
                <a:solidFill>
                  <a:schemeClr val="dk1"/>
                </a:solidFill>
              </a:defRPr>
            </a:lvl1pPr>
            <a:lvl2pPr marL="1219170" marR="0" lvl="1" indent="-397923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6pPr>
            <a:lvl7pPr marL="4267093" marR="0" lvl="6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7pPr>
            <a:lvl8pPr marL="4876678" marR="0" lvl="7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8pPr>
            <a:lvl9pPr marL="5486263" marR="0" lvl="8" indent="-389457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4"/>
          <p:cNvSpPr/>
          <p:nvPr/>
        </p:nvSpPr>
        <p:spPr>
          <a:xfrm rot="5400000">
            <a:off x="-293000" y="446900"/>
            <a:ext cx="686800" cy="1008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865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[BG]" type="twoObj">
  <p:cSld name="Two Column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1"/>
          </p:nvPr>
        </p:nvSpPr>
        <p:spPr>
          <a:xfrm>
            <a:off x="436600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2"/>
          </p:nvPr>
        </p:nvSpPr>
        <p:spPr>
          <a:xfrm>
            <a:off x="6306533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6327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[no BG]">
  <p:cSld name="Two Column [no BG]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1"/>
          </p:nvPr>
        </p:nvSpPr>
        <p:spPr>
          <a:xfrm>
            <a:off x="436600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2"/>
          </p:nvPr>
        </p:nvSpPr>
        <p:spPr>
          <a:xfrm>
            <a:off x="6306533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4653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with subtitle">
  <p:cSld name="Two Column with sub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436600" y="1739700"/>
            <a:ext cx="5531600" cy="43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body" idx="2"/>
          </p:nvPr>
        </p:nvSpPr>
        <p:spPr>
          <a:xfrm>
            <a:off x="6306533" y="1739700"/>
            <a:ext cx="5440400" cy="43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3"/>
          </p:nvPr>
        </p:nvSpPr>
        <p:spPr>
          <a:xfrm>
            <a:off x="436600" y="1260500"/>
            <a:ext cx="5531600" cy="29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 i="0" u="none" strike="noStrike" cap="none">
                <a:solidFill>
                  <a:schemeClr val="dk1"/>
                </a:solidFill>
              </a:defRPr>
            </a:lvl1pPr>
            <a:lvl2pPr marL="1219170" marR="0" lvl="1" indent="-414856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b="1" i="0" u="none" strike="noStrike" cap="none">
                <a:solidFill>
                  <a:schemeClr val="dk1"/>
                </a:solidFill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4"/>
          </p:nvPr>
        </p:nvSpPr>
        <p:spPr>
          <a:xfrm>
            <a:off x="6306533" y="1260500"/>
            <a:ext cx="5440400" cy="5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14856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0005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Right">
  <p:cSld name="One Column - Righ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6306533" y="11482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2365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Left">
  <p:cSld name="One column - Lef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436600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3233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705400" y="1020933"/>
            <a:ext cx="5368800" cy="2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 sz="3733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1"/>
          </p:nvPr>
        </p:nvSpPr>
        <p:spPr>
          <a:xfrm>
            <a:off x="705400" y="3382567"/>
            <a:ext cx="5368800" cy="2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None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97923" algn="ctr" rtl="0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body" idx="2"/>
          </p:nvPr>
        </p:nvSpPr>
        <p:spPr>
          <a:xfrm>
            <a:off x="7324967" y="960133"/>
            <a:ext cx="4324000" cy="4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●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lvl="1" indent="-397923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100"/>
              <a:buFont typeface="Roboto Condensed"/>
              <a:buChar char="○"/>
              <a:defRPr sz="1467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lvl="2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lvl="3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●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lvl="4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○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lvl="5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lvl="6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●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lvl="7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○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lvl="8" indent="-389457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53097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with subtitle and description ">
  <p:cSld name="Section title with subtitle and description 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"/>
          <p:cNvSpPr txBox="1">
            <a:spLocks noGrp="1"/>
          </p:cNvSpPr>
          <p:nvPr>
            <p:ph type="title"/>
          </p:nvPr>
        </p:nvSpPr>
        <p:spPr>
          <a:xfrm>
            <a:off x="705400" y="1020933"/>
            <a:ext cx="5368800" cy="4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 sz="3733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1"/>
          </p:nvPr>
        </p:nvSpPr>
        <p:spPr>
          <a:xfrm>
            <a:off x="7324967" y="960133"/>
            <a:ext cx="4324000" cy="4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●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lvl="1" indent="-397923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100"/>
              <a:buFont typeface="Roboto Condensed"/>
              <a:buChar char="○"/>
              <a:defRPr sz="1467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lvl="2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lvl="3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●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lvl="4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○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lvl="5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lvl="6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●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lvl="7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○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lvl="8" indent="-389457" algn="just" rtl="0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205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aster - multi row">
  <p:cSld name="Slide master - multi row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2148000" y="1367900"/>
            <a:ext cx="7896000" cy="41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Condensed"/>
              <a:buNone/>
              <a:defRPr sz="4533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83625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Locations">
  <p:cSld name="Office Locatio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24"/>
          <p:cNvSpPr txBox="1"/>
          <p:nvPr/>
        </p:nvSpPr>
        <p:spPr>
          <a:xfrm>
            <a:off x="2092967" y="2159267"/>
            <a:ext cx="21456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Tiger Rock Technology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8" name="Google Shape;78;p24"/>
          <p:cNvSpPr txBox="1"/>
          <p:nvPr/>
        </p:nvSpPr>
        <p:spPr>
          <a:xfrm>
            <a:off x="2092967" y="2490851"/>
            <a:ext cx="34252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3012 Lakewood Pointe Drive, Orlando, FL 32817, USA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9" name="Google Shape;79;p24"/>
          <p:cNvSpPr txBox="1"/>
          <p:nvPr/>
        </p:nvSpPr>
        <p:spPr>
          <a:xfrm>
            <a:off x="7243733" y="2451651"/>
            <a:ext cx="21456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Ban Vien Company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0" name="Google Shape;80;p24"/>
          <p:cNvSpPr txBox="1"/>
          <p:nvPr/>
        </p:nvSpPr>
        <p:spPr>
          <a:xfrm>
            <a:off x="7243733" y="2783233"/>
            <a:ext cx="38368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Copac Square Building, 12 Ton Dan St., Dist 4., HCMC, VN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1" name="Google Shape;81;p24"/>
          <p:cNvSpPr txBox="1"/>
          <p:nvPr/>
        </p:nvSpPr>
        <p:spPr>
          <a:xfrm>
            <a:off x="7243733" y="3085467"/>
            <a:ext cx="19484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333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(+84) 28 6261 5857</a:t>
            </a:r>
            <a:endParaRPr kumimoji="0" sz="1333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2" name="Google Shape;82;p24"/>
          <p:cNvSpPr txBox="1"/>
          <p:nvPr/>
        </p:nvSpPr>
        <p:spPr>
          <a:xfrm>
            <a:off x="7449533" y="4586433"/>
            <a:ext cx="21456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e-Future Technology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" name="Google Shape;83;p24"/>
          <p:cNvSpPr txBox="1"/>
          <p:nvPr/>
        </p:nvSpPr>
        <p:spPr>
          <a:xfrm>
            <a:off x="7449533" y="4918017"/>
            <a:ext cx="34252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16 Kallang Place, #07-01/02/03, Singapore 339156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08862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>
  <p:cSld name="The end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372767" y="2838433"/>
            <a:ext cx="11446400" cy="20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Roboto Condensed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68347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6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1307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no BG]">
  <p:cSld name="Blank [no BG]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981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1/2">
  <p:cSld name="Section title - 1/2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5"/>
          <p:cNvSpPr/>
          <p:nvPr/>
        </p:nvSpPr>
        <p:spPr>
          <a:xfrm>
            <a:off x="0" y="0"/>
            <a:ext cx="3989600" cy="6858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45"/>
          <p:cNvSpPr txBox="1">
            <a:spLocks noGrp="1"/>
          </p:cNvSpPr>
          <p:nvPr>
            <p:ph type="title"/>
          </p:nvPr>
        </p:nvSpPr>
        <p:spPr>
          <a:xfrm>
            <a:off x="478733" y="1020933"/>
            <a:ext cx="3021200" cy="4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 sz="3733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pic>
        <p:nvPicPr>
          <p:cNvPr id="146" name="Google Shape;14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50000" y="4454133"/>
            <a:ext cx="2639467" cy="253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70024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aster - one row" type="title">
  <p:cSld name="Slide master - one row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636643" y="4854409"/>
            <a:ext cx="7162800" cy="7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664268" y="5432447"/>
            <a:ext cx="7125600" cy="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2267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867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2839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aster - multi row">
  <p:cSld name="Slide master - multi row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2148000" y="1367900"/>
            <a:ext cx="7896000" cy="41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Condensed"/>
              <a:buNone/>
              <a:defRPr sz="4533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66801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1849567" y="2400300"/>
            <a:ext cx="8545200" cy="20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87752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and subtitle">
  <p:cSld name="Section header and 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ctrTitle"/>
          </p:nvPr>
        </p:nvSpPr>
        <p:spPr>
          <a:xfrm>
            <a:off x="1877600" y="2654900"/>
            <a:ext cx="8436800" cy="988400"/>
          </a:xfrm>
          <a:prstGeom prst="rect">
            <a:avLst/>
          </a:prstGeom>
          <a:noFill/>
          <a:ln>
            <a:noFill/>
          </a:ln>
          <a:effectLst>
            <a:outerShdw blurRad="257175" dist="7620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ubTitle" idx="1"/>
          </p:nvPr>
        </p:nvSpPr>
        <p:spPr>
          <a:xfrm>
            <a:off x="1877600" y="3541700"/>
            <a:ext cx="8436800" cy="549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27463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6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573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and subtitle">
  <p:cSld name="Section header and 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ctrTitle"/>
          </p:nvPr>
        </p:nvSpPr>
        <p:spPr>
          <a:xfrm>
            <a:off x="1877600" y="2654900"/>
            <a:ext cx="8436800" cy="988400"/>
          </a:xfrm>
          <a:prstGeom prst="rect">
            <a:avLst/>
          </a:prstGeom>
          <a:noFill/>
          <a:ln>
            <a:noFill/>
          </a:ln>
          <a:effectLst>
            <a:outerShdw blurRad="257175" dist="7620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ubTitle" idx="1"/>
          </p:nvPr>
        </p:nvSpPr>
        <p:spPr>
          <a:xfrm>
            <a:off x="1877600" y="3541700"/>
            <a:ext cx="8436800" cy="549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99073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BG]">
  <p:cSld name="Blank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8590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">
  <p:cSld name="Pro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1754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data">
  <p:cSld name="Big dat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0779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39460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86834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no BG]" type="obj">
  <p:cSld name="Title and Body [no BG]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3733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83890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BG]">
  <p:cSld name="Title and Bod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3733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40342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>
  <p:cSld name="Title and Body - Highlight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i="0" u="none" strike="noStrike" cap="none">
                <a:solidFill>
                  <a:schemeClr val="dk1"/>
                </a:solidFill>
              </a:defRPr>
            </a:lvl1pPr>
            <a:lvl2pPr marL="1219170" marR="0" lvl="1" indent="-397923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6pPr>
            <a:lvl7pPr marL="4267093" marR="0" lvl="6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7pPr>
            <a:lvl8pPr marL="4876678" marR="0" lvl="7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8pPr>
            <a:lvl9pPr marL="5486263" marR="0" lvl="8" indent="-389457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4"/>
          <p:cNvSpPr/>
          <p:nvPr/>
        </p:nvSpPr>
        <p:spPr>
          <a:xfrm rot="5400000">
            <a:off x="-293000" y="446900"/>
            <a:ext cx="686800" cy="1008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16405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[BG]" type="twoObj">
  <p:cSld name="Two Column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1"/>
          </p:nvPr>
        </p:nvSpPr>
        <p:spPr>
          <a:xfrm>
            <a:off x="436600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2"/>
          </p:nvPr>
        </p:nvSpPr>
        <p:spPr>
          <a:xfrm>
            <a:off x="6306533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07276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[no BG]">
  <p:cSld name="Two Column [no BG]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1"/>
          </p:nvPr>
        </p:nvSpPr>
        <p:spPr>
          <a:xfrm>
            <a:off x="436600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2"/>
          </p:nvPr>
        </p:nvSpPr>
        <p:spPr>
          <a:xfrm>
            <a:off x="6306533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355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6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69482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">
  <p:cSld name="Three Colum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>
            <a:spLocks noGrp="1"/>
          </p:cNvSpPr>
          <p:nvPr>
            <p:ph type="body" idx="1"/>
          </p:nvPr>
        </p:nvSpPr>
        <p:spPr>
          <a:xfrm>
            <a:off x="436600" y="1134300"/>
            <a:ext cx="3555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1333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2"/>
          </p:nvPr>
        </p:nvSpPr>
        <p:spPr>
          <a:xfrm>
            <a:off x="8282533" y="1134300"/>
            <a:ext cx="3555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3"/>
          </p:nvPr>
        </p:nvSpPr>
        <p:spPr>
          <a:xfrm>
            <a:off x="4330900" y="1126233"/>
            <a:ext cx="3614800" cy="5072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1219170" lvl="1" indent="-397923">
              <a:spcBef>
                <a:spcPts val="933"/>
              </a:spcBef>
              <a:spcAft>
                <a:spcPts val="0"/>
              </a:spcAft>
              <a:buSzPts val="1100"/>
              <a:buChar char="•"/>
              <a:defRPr/>
            </a:lvl2pPr>
            <a:lvl3pPr marL="1828754" lvl="2" indent="-389457">
              <a:spcBef>
                <a:spcPts val="667"/>
              </a:spcBef>
              <a:spcAft>
                <a:spcPts val="0"/>
              </a:spcAft>
              <a:buSzPts val="1000"/>
              <a:buChar char="•"/>
              <a:defRPr/>
            </a:lvl3pPr>
            <a:lvl4pPr marL="2438339" lvl="3" indent="-389457">
              <a:spcBef>
                <a:spcPts val="667"/>
              </a:spcBef>
              <a:spcAft>
                <a:spcPts val="0"/>
              </a:spcAft>
              <a:buSzPts val="1000"/>
              <a:buChar char="•"/>
              <a:defRPr/>
            </a:lvl4pPr>
            <a:lvl5pPr marL="3047924" lvl="4" indent="-389457">
              <a:spcBef>
                <a:spcPts val="667"/>
              </a:spcBef>
              <a:spcAft>
                <a:spcPts val="0"/>
              </a:spcAft>
              <a:buSzPts val="1000"/>
              <a:buChar char="•"/>
              <a:defRPr/>
            </a:lvl5pPr>
            <a:lvl6pPr marL="3657509" lvl="5" indent="-389457">
              <a:spcBef>
                <a:spcPts val="667"/>
              </a:spcBef>
              <a:spcAft>
                <a:spcPts val="0"/>
              </a:spcAft>
              <a:buSzPts val="1000"/>
              <a:buChar char="•"/>
              <a:defRPr/>
            </a:lvl6pPr>
            <a:lvl7pPr marL="4267093" lvl="6" indent="-389457">
              <a:spcBef>
                <a:spcPts val="667"/>
              </a:spcBef>
              <a:spcAft>
                <a:spcPts val="0"/>
              </a:spcAft>
              <a:buSzPts val="1000"/>
              <a:buChar char="•"/>
              <a:defRPr/>
            </a:lvl7pPr>
            <a:lvl8pPr marL="4876678" lvl="7" indent="-389457">
              <a:spcBef>
                <a:spcPts val="667"/>
              </a:spcBef>
              <a:spcAft>
                <a:spcPts val="0"/>
              </a:spcAft>
              <a:buSzPts val="1000"/>
              <a:buChar char="•"/>
              <a:defRPr/>
            </a:lvl8pPr>
            <a:lvl9pPr marL="5486263" lvl="8" indent="-389457">
              <a:spcBef>
                <a:spcPts val="667"/>
              </a:spcBef>
              <a:spcAft>
                <a:spcPts val="667"/>
              </a:spcAft>
              <a:buSzPts val="10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6984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with subtitle">
  <p:cSld name="Two Column with sub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436600" y="1739700"/>
            <a:ext cx="5531600" cy="43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body" idx="2"/>
          </p:nvPr>
        </p:nvSpPr>
        <p:spPr>
          <a:xfrm>
            <a:off x="6306533" y="1739700"/>
            <a:ext cx="5440400" cy="43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3"/>
          </p:nvPr>
        </p:nvSpPr>
        <p:spPr>
          <a:xfrm>
            <a:off x="436600" y="1260500"/>
            <a:ext cx="5531600" cy="29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 i="0" u="none" strike="noStrike" cap="none">
                <a:solidFill>
                  <a:schemeClr val="dk1"/>
                </a:solidFill>
              </a:defRPr>
            </a:lvl1pPr>
            <a:lvl2pPr marL="1219170" marR="0" lvl="1" indent="-414856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b="1" i="0" u="none" strike="noStrike" cap="none">
                <a:solidFill>
                  <a:schemeClr val="dk1"/>
                </a:solidFill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4"/>
          </p:nvPr>
        </p:nvSpPr>
        <p:spPr>
          <a:xfrm>
            <a:off x="6306533" y="1260500"/>
            <a:ext cx="5440400" cy="5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14856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92092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Right">
  <p:cSld name="One Column - Righ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6306533" y="11482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06451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Left">
  <p:cSld name="One column - Lef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436600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99595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705400" y="1020933"/>
            <a:ext cx="5368800" cy="2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 sz="3733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1"/>
          </p:nvPr>
        </p:nvSpPr>
        <p:spPr>
          <a:xfrm>
            <a:off x="705400" y="3382567"/>
            <a:ext cx="5368800" cy="2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None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97923" algn="ctr" rtl="0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body" idx="2"/>
          </p:nvPr>
        </p:nvSpPr>
        <p:spPr>
          <a:xfrm>
            <a:off x="7324967" y="960133"/>
            <a:ext cx="4324000" cy="4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●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lvl="1" indent="-397923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100"/>
              <a:buFont typeface="Roboto Condensed"/>
              <a:buChar char="○"/>
              <a:defRPr sz="1467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lvl="2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lvl="3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●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lvl="4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○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lvl="5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lvl="6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●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lvl="7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○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lvl="8" indent="-389457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08608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with subtitle and description ">
  <p:cSld name="Section title with subtitle and description 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"/>
          <p:cNvSpPr txBox="1">
            <a:spLocks noGrp="1"/>
          </p:cNvSpPr>
          <p:nvPr>
            <p:ph type="title"/>
          </p:nvPr>
        </p:nvSpPr>
        <p:spPr>
          <a:xfrm>
            <a:off x="705400" y="1020933"/>
            <a:ext cx="5368800" cy="4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 sz="3733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1"/>
          </p:nvPr>
        </p:nvSpPr>
        <p:spPr>
          <a:xfrm>
            <a:off x="7324967" y="960133"/>
            <a:ext cx="4324000" cy="4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●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lvl="1" indent="-397923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100"/>
              <a:buFont typeface="Roboto Condensed"/>
              <a:buChar char="○"/>
              <a:defRPr sz="1467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lvl="2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lvl="3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●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lvl="4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○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lvl="5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lvl="6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●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lvl="7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○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lvl="8" indent="-389457" algn="just" rtl="0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0665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no BG]" type="titleOnly">
  <p:cSld name="Title Only [no BG]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51172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Locations">
  <p:cSld name="Office Locatio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24"/>
          <p:cNvSpPr txBox="1"/>
          <p:nvPr/>
        </p:nvSpPr>
        <p:spPr>
          <a:xfrm>
            <a:off x="2092967" y="2159267"/>
            <a:ext cx="21456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Tiger Rock Technology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8" name="Google Shape;78;p24"/>
          <p:cNvSpPr txBox="1"/>
          <p:nvPr/>
        </p:nvSpPr>
        <p:spPr>
          <a:xfrm>
            <a:off x="2092967" y="2490851"/>
            <a:ext cx="34252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3012 Lakewood Pointe Drive, Orlando, FL 32817, USA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9" name="Google Shape;79;p24"/>
          <p:cNvSpPr txBox="1"/>
          <p:nvPr/>
        </p:nvSpPr>
        <p:spPr>
          <a:xfrm>
            <a:off x="7243733" y="2451651"/>
            <a:ext cx="21456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Ban Vien Company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0" name="Google Shape;80;p24"/>
          <p:cNvSpPr txBox="1"/>
          <p:nvPr/>
        </p:nvSpPr>
        <p:spPr>
          <a:xfrm>
            <a:off x="7243733" y="2783233"/>
            <a:ext cx="38368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Copac Square Building, 12 Ton Dan St., Dist 4., HCMC, VN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1" name="Google Shape;81;p24"/>
          <p:cNvSpPr txBox="1"/>
          <p:nvPr/>
        </p:nvSpPr>
        <p:spPr>
          <a:xfrm>
            <a:off x="7243733" y="3085467"/>
            <a:ext cx="19484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333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(+84) 28 6261 5857</a:t>
            </a:r>
            <a:endParaRPr kumimoji="0" sz="1333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2" name="Google Shape;82;p24"/>
          <p:cNvSpPr txBox="1"/>
          <p:nvPr/>
        </p:nvSpPr>
        <p:spPr>
          <a:xfrm>
            <a:off x="7449533" y="4586433"/>
            <a:ext cx="21456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e-Future Technology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" name="Google Shape;83;p24"/>
          <p:cNvSpPr txBox="1"/>
          <p:nvPr/>
        </p:nvSpPr>
        <p:spPr>
          <a:xfrm>
            <a:off x="7449533" y="4918017"/>
            <a:ext cx="34252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16 Kallang Place, #07-01/02/03, Singapore 339156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6841348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>
  <p:cSld name="The end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372767" y="2838433"/>
            <a:ext cx="11446400" cy="20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Roboto Condensed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69987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6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145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BG]">
  <p:cSld name="Blank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5625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no BG]">
  <p:cSld name="Blank [no BG]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225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">
  <p:cSld name="Pro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36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data">
  <p:cSld name="Big dat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58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87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595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21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41728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3" r:id="rId20"/>
    <p:sldLayoutId id="2147483684" r:id="rId21"/>
    <p:sldLayoutId id="2147483685" r:id="rId22"/>
    <p:sldLayoutId id="2147483686" r:id="rId23"/>
    <p:sldLayoutId id="2147483687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21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44925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  <p:sldLayoutId id="2147483761" r:id="rId18"/>
    <p:sldLayoutId id="2147483762" r:id="rId19"/>
    <p:sldLayoutId id="2147483763" r:id="rId20"/>
    <p:sldLayoutId id="2147483764" r:id="rId21"/>
    <p:sldLayoutId id="2147483765" r:id="rId22"/>
    <p:sldLayoutId id="2147483766" r:id="rId23"/>
    <p:sldLayoutId id="2147483767" r:id="rId24"/>
    <p:sldLayoutId id="2147483768" r:id="rId25"/>
    <p:sldLayoutId id="2147483769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6"/>
          <p:cNvSpPr txBox="1">
            <a:spLocks noGrp="1"/>
          </p:cNvSpPr>
          <p:nvPr>
            <p:ph type="ctrTitle"/>
          </p:nvPr>
        </p:nvSpPr>
        <p:spPr>
          <a:xfrm>
            <a:off x="5640224" y="4996996"/>
            <a:ext cx="6117274" cy="705200"/>
          </a:xfrm>
          <a:prstGeom prst="rect">
            <a:avLst/>
          </a:prstGeom>
        </p:spPr>
        <p:txBody>
          <a:bodyPr spcFirstLastPara="1" wrap="square" lIns="91433" tIns="45700" rIns="91433" bIns="45700" anchor="b" anchorCtr="0">
            <a:noAutofit/>
          </a:bodyPr>
          <a:lstStyle/>
          <a:p>
            <a:pPr lvl="0"/>
            <a:r>
              <a:rPr lang="en-US"/>
              <a:t>OS overview </a:t>
            </a:r>
            <a:endParaRPr dirty="0"/>
          </a:p>
        </p:txBody>
      </p:sp>
      <p:sp>
        <p:nvSpPr>
          <p:cNvPr id="4" name="Google Shape;51;p1">
            <a:extLst>
              <a:ext uri="{FF2B5EF4-FFF2-40B4-BE49-F238E27FC236}">
                <a16:creationId xmlns:a16="http://schemas.microsoft.com/office/drawing/2014/main" id="{BBE58C29-D225-F216-0B13-93A5F32955E3}"/>
              </a:ext>
            </a:extLst>
          </p:cNvPr>
          <p:cNvSpPr txBox="1">
            <a:spLocks/>
          </p:cNvSpPr>
          <p:nvPr/>
        </p:nvSpPr>
        <p:spPr>
          <a:xfrm>
            <a:off x="10234569" y="5580054"/>
            <a:ext cx="1367406" cy="244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2267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867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2100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2100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2100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spcBef>
                <a:spcPts val="800"/>
              </a:spcBef>
            </a:pPr>
            <a:r>
              <a:rPr lang="en-US" sz="1400" kern="0" dirty="0"/>
              <a:t>Jun</a:t>
            </a:r>
            <a:r>
              <a:rPr lang="en-US" sz="1400" kern="0"/>
              <a:t>, 2024</a:t>
            </a:r>
          </a:p>
        </p:txBody>
      </p:sp>
      <p:sp>
        <p:nvSpPr>
          <p:cNvPr id="5" name="Google Shape;52;p1">
            <a:extLst>
              <a:ext uri="{FF2B5EF4-FFF2-40B4-BE49-F238E27FC236}">
                <a16:creationId xmlns:a16="http://schemas.microsoft.com/office/drawing/2014/main" id="{94F235BF-606A-79CC-CB2C-B06A93568A8F}"/>
              </a:ext>
            </a:extLst>
          </p:cNvPr>
          <p:cNvSpPr txBox="1"/>
          <p:nvPr/>
        </p:nvSpPr>
        <p:spPr>
          <a:xfrm>
            <a:off x="92279" y="6432864"/>
            <a:ext cx="2857499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Rev. 1.00 </a:t>
            </a:r>
            <a:r>
              <a:rPr lang="en-US" sz="17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by CuongNguyen</a:t>
            </a:r>
          </a:p>
        </p:txBody>
      </p:sp>
    </p:spTree>
    <p:extLst>
      <p:ext uri="{BB962C8B-B14F-4D97-AF65-F5344CB8AC3E}">
        <p14:creationId xmlns:p14="http://schemas.microsoft.com/office/powerpoint/2010/main" val="616181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FC10-1C9F-7F2D-2543-9666945A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Task struct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0C5C4-9D7D-0F0D-029B-EEBB77965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018" y="1276350"/>
            <a:ext cx="63341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05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468B0-D884-9F27-EDC4-DCE08024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How to create a new 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46F692-3ED2-7EEE-EF7C-4FFD223E8A92}"/>
              </a:ext>
            </a:extLst>
          </p:cNvPr>
          <p:cNvSpPr txBox="1"/>
          <p:nvPr/>
        </p:nvSpPr>
        <p:spPr>
          <a:xfrm>
            <a:off x="576261" y="1276350"/>
            <a:ext cx="501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Use folk() system call to create a new process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013D28-F273-CED3-2272-442C5F95B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1" y="2076450"/>
            <a:ext cx="4991100" cy="3505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530FD1-2585-2BCE-DDEC-938DD7A6A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172" y="1461016"/>
            <a:ext cx="62865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18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6B2B-4AC4-7ECE-E43A-7279BA92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How to create a new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3F6BEB-A540-0DAF-BA06-8FF143F2E779}"/>
              </a:ext>
            </a:extLst>
          </p:cNvPr>
          <p:cNvSpPr txBox="1"/>
          <p:nvPr/>
        </p:nvSpPr>
        <p:spPr>
          <a:xfrm>
            <a:off x="552449" y="1428750"/>
            <a:ext cx="4124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Use fork() and exec() to create child processes that execute different programs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81018D-06BB-5E80-55C3-2CD004503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4662487"/>
            <a:ext cx="4343400" cy="15335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6F92DD5-E218-CAE0-C7DB-627BA5E83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721471"/>
            <a:ext cx="4410075" cy="15716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24DC09D-B91D-DB69-1A8A-E8900799F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805" y="338137"/>
            <a:ext cx="378142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13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6F1D-F5D5-05CD-2B22-A2951807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 scheduling policy and priority for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074E6-065C-4688-C915-84DF8DBA8781}"/>
              </a:ext>
            </a:extLst>
          </p:cNvPr>
          <p:cNvSpPr txBox="1"/>
          <p:nvPr/>
        </p:nvSpPr>
        <p:spPr>
          <a:xfrm>
            <a:off x="436605" y="1314450"/>
            <a:ext cx="3716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 </a:t>
            </a:r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sched_setscheduler() 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 </a:t>
            </a:r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sched_setparam() </a:t>
            </a:r>
            <a:r>
              <a:rPr lang="en-US" b="0" i="0">
                <a:solidFill>
                  <a:srgbClr val="0F2149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 set scheduling policy and priority.</a:t>
            </a:r>
            <a:endParaRPr lang="en-US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14CA2B-B870-21A3-136D-C5163BCD2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0" y="955983"/>
            <a:ext cx="50863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60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37EE-083F-AE7B-CC8C-70D66D2D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How to create a new thread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1A373-A6B5-DB2D-87A4-D67A055E3D34}"/>
              </a:ext>
            </a:extLst>
          </p:cNvPr>
          <p:cNvSpPr txBox="1"/>
          <p:nvPr/>
        </p:nvSpPr>
        <p:spPr>
          <a:xfrm>
            <a:off x="436605" y="1419225"/>
            <a:ext cx="3106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Use </a:t>
            </a:r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pthread_create() 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 create a new thread.</a:t>
            </a:r>
            <a:b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Use </a:t>
            </a:r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pthread_join() 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 wait for thread end.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C2904A-D7FC-2C8B-10B9-619D0B8C5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0" y="1238250"/>
            <a:ext cx="51625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42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3E49-4D0F-533B-BCB3-C22E2ACAE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 scheduling policy and priority for thread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6B5A1-243C-81B5-6241-5E7C5AE5B783}"/>
              </a:ext>
            </a:extLst>
          </p:cNvPr>
          <p:cNvSpPr txBox="1"/>
          <p:nvPr/>
        </p:nvSpPr>
        <p:spPr>
          <a:xfrm>
            <a:off x="436605" y="1390650"/>
            <a:ext cx="382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Use </a:t>
            </a:r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pthread_attr_t 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 configure threads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82A727-66D3-7259-0A19-F4C8A4C08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955983"/>
            <a:ext cx="4857750" cy="577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9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94E0-7C65-24DE-7DA2-A26AA0961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/>
              <a:t>Thread and Process synchronization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37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3E49-4D0F-533B-BCB3-C22E2ACAE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Common Techniques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6B5A1-243C-81B5-6241-5E7C5AE5B783}"/>
              </a:ext>
            </a:extLst>
          </p:cNvPr>
          <p:cNvSpPr txBox="1"/>
          <p:nvPr/>
        </p:nvSpPr>
        <p:spPr>
          <a:xfrm>
            <a:off x="436604" y="1390650"/>
            <a:ext cx="4783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Some methods use to synchronize between two or more threads: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EBDEF5-2B76-B114-03CA-1547AE970456}"/>
              </a:ext>
            </a:extLst>
          </p:cNvPr>
          <p:cNvSpPr txBox="1"/>
          <p:nvPr/>
        </p:nvSpPr>
        <p:spPr>
          <a:xfrm>
            <a:off x="561975" y="2352675"/>
            <a:ext cx="46577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Mutex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Condition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Barrier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Semaphore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Read-write locks</a:t>
            </a:r>
            <a:endParaRPr lang="en-US" sz="1800" kern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Spinlocks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Atomic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89A186-6AD3-34A0-488E-CB614D1EE4C9}"/>
              </a:ext>
            </a:extLst>
          </p:cNvPr>
          <p:cNvSpPr txBox="1"/>
          <p:nvPr/>
        </p:nvSpPr>
        <p:spPr>
          <a:xfrm>
            <a:off x="5913479" y="1390650"/>
            <a:ext cx="4783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Some methods use to synchronize between two or more processes: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ECD0D-0A83-AAE2-B264-276DCF3C9F15}"/>
              </a:ext>
            </a:extLst>
          </p:cNvPr>
          <p:cNvSpPr txBox="1"/>
          <p:nvPr/>
        </p:nvSpPr>
        <p:spPr>
          <a:xfrm>
            <a:off x="6038850" y="2352675"/>
            <a:ext cx="4657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Message Queues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Semaphore</a:t>
            </a:r>
            <a:endParaRPr lang="en-US" sz="1800" kern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Shared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Pipes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Sockets</a:t>
            </a:r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138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5E7C-A56E-FFAF-A84A-7C375DC2E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Common Synchronization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1D8CB-054D-5460-FB88-23E43352C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600" y="1141433"/>
            <a:ext cx="5773700" cy="5246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Deadlock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Starvation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Livelock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Race Conditions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Performance Overheads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Priority Inversion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15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89"/>
          <p:cNvSpPr txBox="1">
            <a:spLocks noGrp="1"/>
          </p:cNvSpPr>
          <p:nvPr>
            <p:ph type="title"/>
          </p:nvPr>
        </p:nvSpPr>
        <p:spPr>
          <a:xfrm>
            <a:off x="372767" y="2838433"/>
            <a:ext cx="11446400" cy="20144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"/>
              <a:t>Thank You!!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26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4" name="Google Shape;10574;p146"/>
          <p:cNvSpPr txBox="1">
            <a:spLocks noGrp="1"/>
          </p:cNvSpPr>
          <p:nvPr>
            <p:ph type="title"/>
          </p:nvPr>
        </p:nvSpPr>
        <p:spPr>
          <a:xfrm>
            <a:off x="478733" y="1020933"/>
            <a:ext cx="3021200" cy="44260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" dirty="0"/>
              <a:t>AGENDA</a:t>
            </a:r>
            <a:endParaRPr dirty="0"/>
          </a:p>
        </p:txBody>
      </p:sp>
      <p:sp>
        <p:nvSpPr>
          <p:cNvPr id="10575" name="Google Shape;10575;p146"/>
          <p:cNvSpPr/>
          <p:nvPr/>
        </p:nvSpPr>
        <p:spPr>
          <a:xfrm>
            <a:off x="5041267" y="1285218"/>
            <a:ext cx="6672000" cy="858800"/>
          </a:xfrm>
          <a:prstGeom prst="roundRect">
            <a:avLst>
              <a:gd name="adj" fmla="val 161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6" name="Google Shape;10576;p146"/>
          <p:cNvSpPr/>
          <p:nvPr/>
        </p:nvSpPr>
        <p:spPr>
          <a:xfrm>
            <a:off x="5041267" y="2280791"/>
            <a:ext cx="6672000" cy="858800"/>
          </a:xfrm>
          <a:prstGeom prst="roundRect">
            <a:avLst>
              <a:gd name="adj" fmla="val 16177"/>
            </a:avLst>
          </a:prstGeom>
          <a:solidFill>
            <a:srgbClr val="E5E5E5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7" name="Google Shape;10577;p146"/>
          <p:cNvSpPr/>
          <p:nvPr/>
        </p:nvSpPr>
        <p:spPr>
          <a:xfrm>
            <a:off x="5074616" y="3275649"/>
            <a:ext cx="6672000" cy="858800"/>
          </a:xfrm>
          <a:prstGeom prst="roundRect">
            <a:avLst>
              <a:gd name="adj" fmla="val 161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8" name="Google Shape;10578;p146"/>
          <p:cNvSpPr/>
          <p:nvPr/>
        </p:nvSpPr>
        <p:spPr>
          <a:xfrm>
            <a:off x="5041267" y="4271938"/>
            <a:ext cx="6672000" cy="858800"/>
          </a:xfrm>
          <a:prstGeom prst="roundRect">
            <a:avLst>
              <a:gd name="adj" fmla="val 16177"/>
            </a:avLst>
          </a:prstGeom>
          <a:solidFill>
            <a:srgbClr val="E5E5E5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1" name="Google Shape;10581;p146"/>
          <p:cNvSpPr/>
          <p:nvPr/>
        </p:nvSpPr>
        <p:spPr>
          <a:xfrm rot="2700000">
            <a:off x="4803632" y="1410929"/>
            <a:ext cx="606980" cy="606980"/>
          </a:xfrm>
          <a:prstGeom prst="rect">
            <a:avLst/>
          </a:prstGeom>
          <a:solidFill>
            <a:srgbClr val="F5C3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2" name="Google Shape;10582;p146"/>
          <p:cNvSpPr/>
          <p:nvPr/>
        </p:nvSpPr>
        <p:spPr>
          <a:xfrm>
            <a:off x="5675501" y="1454484"/>
            <a:ext cx="5761600" cy="5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US" sz="1600" b="1"/>
              <a:t>Scheduler</a:t>
            </a:r>
            <a:endParaRPr sz="1467" b="1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583" name="Google Shape;10583;p146"/>
          <p:cNvSpPr/>
          <p:nvPr/>
        </p:nvSpPr>
        <p:spPr>
          <a:xfrm rot="2700000">
            <a:off x="4803632" y="2406501"/>
            <a:ext cx="606980" cy="6069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4" name="Google Shape;10584;p146"/>
          <p:cNvSpPr/>
          <p:nvPr/>
        </p:nvSpPr>
        <p:spPr>
          <a:xfrm>
            <a:off x="5675501" y="2450051"/>
            <a:ext cx="5761600" cy="5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US" sz="1600" b="1" kern="0">
                <a:effectLst/>
                <a:latin typeface="Arial (body)"/>
                <a:ea typeface="Times New Roman" panose="02020603050405020304" pitchFamily="18" charset="0"/>
              </a:rPr>
              <a:t>Memory Management</a:t>
            </a:r>
            <a:endParaRPr lang="en-US" sz="1600" b="1" dirty="0">
              <a:latin typeface="Arial (body)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585" name="Google Shape;10585;p146"/>
          <p:cNvSpPr/>
          <p:nvPr/>
        </p:nvSpPr>
        <p:spPr>
          <a:xfrm rot="2700000">
            <a:off x="4815520" y="3411233"/>
            <a:ext cx="606980" cy="606980"/>
          </a:xfrm>
          <a:prstGeom prst="rect">
            <a:avLst/>
          </a:prstGeom>
          <a:solidFill>
            <a:srgbClr val="F5C3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6" name="Google Shape;10586;p146"/>
          <p:cNvSpPr/>
          <p:nvPr/>
        </p:nvSpPr>
        <p:spPr>
          <a:xfrm>
            <a:off x="5675501" y="3445618"/>
            <a:ext cx="5761600" cy="5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US" sz="1600" b="1"/>
              <a:t>Thread and Process</a:t>
            </a:r>
            <a:endParaRPr sz="1467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587" name="Google Shape;10587;p146"/>
          <p:cNvSpPr/>
          <p:nvPr/>
        </p:nvSpPr>
        <p:spPr>
          <a:xfrm rot="2700000">
            <a:off x="4803632" y="4397644"/>
            <a:ext cx="606980" cy="6069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8" name="Google Shape;10588;p146"/>
          <p:cNvSpPr/>
          <p:nvPr/>
        </p:nvSpPr>
        <p:spPr>
          <a:xfrm>
            <a:off x="5675501" y="4441184"/>
            <a:ext cx="5761600" cy="5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US" sz="1600" b="1"/>
              <a:t>Thread and Process synchronization</a:t>
            </a:r>
            <a:endParaRPr sz="1467" b="1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41" name="Google Shape;7781;p100"/>
          <p:cNvGrpSpPr/>
          <p:nvPr/>
        </p:nvGrpSpPr>
        <p:grpSpPr>
          <a:xfrm>
            <a:off x="4941639" y="1548066"/>
            <a:ext cx="330964" cy="332705"/>
            <a:chOff x="-45673275" y="3937700"/>
            <a:chExt cx="299325" cy="300900"/>
          </a:xfrm>
        </p:grpSpPr>
        <p:sp>
          <p:nvSpPr>
            <p:cNvPr id="42" name="Google Shape;7782;p100"/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783;p100"/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784;p100"/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785;p100"/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786;p100"/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787;p100"/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7781;p100"/>
          <p:cNvGrpSpPr/>
          <p:nvPr/>
        </p:nvGrpSpPr>
        <p:grpSpPr>
          <a:xfrm>
            <a:off x="4937869" y="2527424"/>
            <a:ext cx="330964" cy="332705"/>
            <a:chOff x="-45673275" y="3937700"/>
            <a:chExt cx="299325" cy="300900"/>
          </a:xfrm>
        </p:grpSpPr>
        <p:sp>
          <p:nvSpPr>
            <p:cNvPr id="49" name="Google Shape;7782;p100"/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783;p100"/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784;p100"/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785;p100"/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786;p100"/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787;p100"/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7781;p100"/>
          <p:cNvGrpSpPr/>
          <p:nvPr/>
        </p:nvGrpSpPr>
        <p:grpSpPr>
          <a:xfrm>
            <a:off x="4934331" y="3506721"/>
            <a:ext cx="330964" cy="332705"/>
            <a:chOff x="-45673275" y="3937700"/>
            <a:chExt cx="299325" cy="300900"/>
          </a:xfrm>
        </p:grpSpPr>
        <p:sp>
          <p:nvSpPr>
            <p:cNvPr id="56" name="Google Shape;7782;p100"/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783;p100"/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784;p100"/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785;p100"/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786;p100"/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787;p100"/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7781;p100"/>
          <p:cNvGrpSpPr/>
          <p:nvPr/>
        </p:nvGrpSpPr>
        <p:grpSpPr>
          <a:xfrm>
            <a:off x="4965148" y="4510689"/>
            <a:ext cx="330964" cy="332705"/>
            <a:chOff x="-45673275" y="3937700"/>
            <a:chExt cx="299325" cy="300900"/>
          </a:xfrm>
        </p:grpSpPr>
        <p:sp>
          <p:nvSpPr>
            <p:cNvPr id="63" name="Google Shape;7782;p100"/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783;p100"/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784;p100"/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785;p100"/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786;p100"/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787;p100"/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7781;p100"/>
          <p:cNvGrpSpPr/>
          <p:nvPr/>
        </p:nvGrpSpPr>
        <p:grpSpPr>
          <a:xfrm>
            <a:off x="5041267" y="5419416"/>
            <a:ext cx="330964" cy="332705"/>
            <a:chOff x="-45673275" y="3937700"/>
            <a:chExt cx="299325" cy="300900"/>
          </a:xfrm>
        </p:grpSpPr>
        <p:sp>
          <p:nvSpPr>
            <p:cNvPr id="88" name="Google Shape;7782;p100"/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783;p100"/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784;p100"/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785;p100"/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786;p100"/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787;p100"/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7378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1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</p:spPr>
        <p:txBody>
          <a:bodyPr spcFirstLastPara="1" wrap="square" lIns="91433" tIns="45700" rIns="91433" bIns="45700" anchor="b" anchorCtr="0">
            <a:noAutofit/>
          </a:bodyPr>
          <a:lstStyle/>
          <a:p>
            <a:r>
              <a:rPr lang="en-US" sz="2800" b="1"/>
              <a:t>Scheduler</a:t>
            </a:r>
            <a:endParaRPr lang="en-US" sz="2800" b="1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67573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1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>
                <a:latin typeface="Arial (body)"/>
              </a:rPr>
              <a:t>What the Scheduler?</a:t>
            </a:r>
            <a:endParaRPr lang="en-US" dirty="0">
              <a:latin typeface="Arial (body)"/>
            </a:endParaRPr>
          </a:p>
        </p:txBody>
      </p:sp>
      <p:sp>
        <p:nvSpPr>
          <p:cNvPr id="273" name="Google Shape;273;p71"/>
          <p:cNvSpPr txBox="1">
            <a:spLocks noGrp="1"/>
          </p:cNvSpPr>
          <p:nvPr>
            <p:ph type="body" idx="1"/>
          </p:nvPr>
        </p:nvSpPr>
        <p:spPr>
          <a:xfrm>
            <a:off x="436599" y="1141433"/>
            <a:ext cx="5659401" cy="524600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indent="0" algn="just"/>
            <a:r>
              <a:rPr lang="en-US">
                <a:latin typeface="Arial (body)"/>
              </a:rPr>
              <a:t>▶ The Linux Scheduler is a crucial component of the Linux kernel responsible for deciding which processes run on the CPU at any given time.</a:t>
            </a:r>
          </a:p>
          <a:p>
            <a:pPr marL="0" indent="0" algn="just"/>
            <a:endParaRPr lang="en-US">
              <a:latin typeface="Arial (body)"/>
            </a:endParaRPr>
          </a:p>
          <a:p>
            <a:pPr marL="0" indent="0" algn="just"/>
            <a:r>
              <a:rPr lang="en-US">
                <a:latin typeface="Arial (body)"/>
              </a:rPr>
              <a:t>▶ It manages process scheduling, ensuring that multiple processes can share system resources efficiently.</a:t>
            </a:r>
          </a:p>
          <a:p>
            <a:pPr marL="0" indent="0" algn="just"/>
            <a:endParaRPr lang="en-US">
              <a:latin typeface="Arial (body)"/>
            </a:endParaRPr>
          </a:p>
          <a:p>
            <a:pPr marL="0" indent="0" algn="just"/>
            <a:r>
              <a:rPr lang="en-US">
                <a:latin typeface="Arial (body)"/>
              </a:rPr>
              <a:t>▶ The primary goal of the Linux scheduler is to maximize system performance and responsiveness by balancing CPU time among all running processes.</a:t>
            </a:r>
            <a:endParaRPr lang="en-US" dirty="0">
              <a:latin typeface="Arial (body)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C7381C-CE6B-5FA8-FA93-0AE00A574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659" y="199313"/>
            <a:ext cx="267652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0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1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Some popular scheduling policy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3" name="Google Shape;273;p71"/>
          <p:cNvSpPr txBox="1">
            <a:spLocks noGrp="1"/>
          </p:cNvSpPr>
          <p:nvPr>
            <p:ph type="body" idx="1"/>
          </p:nvPr>
        </p:nvSpPr>
        <p:spPr>
          <a:xfrm>
            <a:off x="436599" y="1141433"/>
            <a:ext cx="5421275" cy="1986328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Completely Fair Scheduler (SCHED_OTHER)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Real-Time Schedulers (SCHED_FIFO, SCHED_RR)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Batch Scheduler (SCHED_BATCH)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Idle Scheduler (SCHED_IDLE)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Deadline Scheduler (SCHED_DEADLINE)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77F569-9447-3386-BB18-02947C501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412" y="1435693"/>
            <a:ext cx="3876058" cy="46158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DDA716-63EC-C0BD-9DE3-F19BB8BA2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68" y="3127761"/>
            <a:ext cx="4622918" cy="348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1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1"/>
          <p:cNvSpPr txBox="1">
            <a:spLocks noGrp="1"/>
          </p:cNvSpPr>
          <p:nvPr>
            <p:ph type="ctrTitle"/>
          </p:nvPr>
        </p:nvSpPr>
        <p:spPr>
          <a:xfrm>
            <a:off x="1685100" y="3110669"/>
            <a:ext cx="8876400" cy="653664"/>
          </a:xfrm>
          <a:prstGeom prst="rect">
            <a:avLst/>
          </a:prstGeom>
        </p:spPr>
        <p:txBody>
          <a:bodyPr spcFirstLastPara="1" wrap="square" lIns="91433" tIns="45700" rIns="91433" bIns="45700" anchor="b" anchorCtr="0">
            <a:noAutofit/>
          </a:bodyPr>
          <a:lstStyle/>
          <a:p>
            <a:r>
              <a:rPr lang="en-US" sz="2800" b="1">
                <a:latin typeface="Arial (body)"/>
              </a:rPr>
              <a:t>What - Why the </a:t>
            </a:r>
            <a:r>
              <a:rPr lang="en-US" sz="2800" b="1" kern="0">
                <a:effectLst/>
                <a:latin typeface="Arial (body)"/>
                <a:ea typeface="Times New Roman" panose="02020603050405020304" pitchFamily="18" charset="0"/>
              </a:rPr>
              <a:t>Memory Manager</a:t>
            </a:r>
            <a:r>
              <a:rPr lang="en-US" sz="2800" b="1">
                <a:latin typeface="Arial (body)"/>
              </a:rPr>
              <a:t>?</a:t>
            </a:r>
            <a:endParaRPr lang="en-US" sz="2800" b="1" dirty="0">
              <a:latin typeface="Arial (body)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85628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1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Key Concepts</a:t>
            </a:r>
          </a:p>
        </p:txBody>
      </p:sp>
      <p:sp>
        <p:nvSpPr>
          <p:cNvPr id="273" name="Google Shape;273;p71"/>
          <p:cNvSpPr txBox="1">
            <a:spLocks noGrp="1"/>
          </p:cNvSpPr>
          <p:nvPr>
            <p:ph type="body" idx="1"/>
          </p:nvPr>
        </p:nvSpPr>
        <p:spPr>
          <a:xfrm>
            <a:off x="436600" y="1141433"/>
            <a:ext cx="2272417" cy="1986328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kern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Virtual Memory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kern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Paging</a:t>
            </a:r>
            <a:endParaRPr lang="en-US" sz="18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kern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Slab Allocator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kern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Swapping</a:t>
            </a:r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C140E4-8503-AE6D-E10F-ABF50D172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858" y="1141433"/>
            <a:ext cx="8078446" cy="457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8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1"/>
          <p:cNvSpPr txBox="1">
            <a:spLocks noGrp="1"/>
          </p:cNvSpPr>
          <p:nvPr>
            <p:ph type="ctrTitle"/>
          </p:nvPr>
        </p:nvSpPr>
        <p:spPr>
          <a:xfrm>
            <a:off x="1685100" y="3110669"/>
            <a:ext cx="8876400" cy="653664"/>
          </a:xfrm>
          <a:prstGeom prst="rect">
            <a:avLst/>
          </a:prstGeom>
        </p:spPr>
        <p:txBody>
          <a:bodyPr spcFirstLastPara="1" wrap="square" lIns="91433" tIns="45700" rIns="91433" bIns="45700" anchor="b" anchorCtr="0">
            <a:noAutofit/>
          </a:bodyPr>
          <a:lstStyle/>
          <a:p>
            <a:r>
              <a:rPr lang="en-US" sz="2800" b="1"/>
              <a:t>Thread and Process</a:t>
            </a:r>
            <a:endParaRPr lang="en-US" sz="2800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991648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1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Program – Process - Thread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EF7BBD-8E13-8466-0005-FFAF04EC9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77" y="1326356"/>
            <a:ext cx="7294128" cy="42052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2BBAE0-4A08-3AED-22D2-3ABB8F49A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312" y="1326356"/>
            <a:ext cx="2124075" cy="4000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BDB700-0857-E8B2-0B39-BA44AFECD835}"/>
              </a:ext>
            </a:extLst>
          </p:cNvPr>
          <p:cNvSpPr txBox="1"/>
          <p:nvPr/>
        </p:nvSpPr>
        <p:spPr>
          <a:xfrm>
            <a:off x="8762999" y="5429250"/>
            <a:ext cx="321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Process’s memory layout </a:t>
            </a:r>
          </a:p>
        </p:txBody>
      </p:sp>
    </p:spTree>
    <p:extLst>
      <p:ext uri="{BB962C8B-B14F-4D97-AF65-F5344CB8AC3E}">
        <p14:creationId xmlns:p14="http://schemas.microsoft.com/office/powerpoint/2010/main" val="36368406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34343"/>
      </a:dk2>
      <a:lt2>
        <a:srgbClr val="E7E6E6"/>
      </a:lt2>
      <a:accent1>
        <a:srgbClr val="F5C400"/>
      </a:accent1>
      <a:accent2>
        <a:srgbClr val="ED9F23"/>
      </a:accent2>
      <a:accent3>
        <a:srgbClr val="EDDD1D"/>
      </a:accent3>
      <a:accent4>
        <a:srgbClr val="FDF166"/>
      </a:accent4>
      <a:accent5>
        <a:srgbClr val="3F3F3F"/>
      </a:accent5>
      <a:accent6>
        <a:srgbClr val="3F3F3F"/>
      </a:accent6>
      <a:hlink>
        <a:srgbClr val="3F3F3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34343"/>
      </a:dk2>
      <a:lt2>
        <a:srgbClr val="E7E6E6"/>
      </a:lt2>
      <a:accent1>
        <a:srgbClr val="F5C400"/>
      </a:accent1>
      <a:accent2>
        <a:srgbClr val="ED9F23"/>
      </a:accent2>
      <a:accent3>
        <a:srgbClr val="EDDD1D"/>
      </a:accent3>
      <a:accent4>
        <a:srgbClr val="FDF166"/>
      </a:accent4>
      <a:accent5>
        <a:srgbClr val="3F3F3F"/>
      </a:accent5>
      <a:accent6>
        <a:srgbClr val="3F3F3F"/>
      </a:accent6>
      <a:hlink>
        <a:srgbClr val="3F3F3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18C03B027C419C4588DED41A849AD826" ma:contentTypeVersion="4" ma:contentTypeDescription="Tạo tài liệu mới." ma:contentTypeScope="" ma:versionID="977c47f6e2ce79ad34b1a21aa9bf46cd">
  <xsd:schema xmlns:xsd="http://www.w3.org/2001/XMLSchema" xmlns:xs="http://www.w3.org/2001/XMLSchema" xmlns:p="http://schemas.microsoft.com/office/2006/metadata/properties" xmlns:ns2="298d4318-9e55-4459-85b0-7f365efadb04" xmlns:ns3="f034d4f0-5844-430a-92ab-6b0ff99b7784" targetNamespace="http://schemas.microsoft.com/office/2006/metadata/properties" ma:root="true" ma:fieldsID="c445b65fbbe10ecba4ca93a9d7a88631" ns2:_="" ns3:_="">
    <xsd:import namespace="298d4318-9e55-4459-85b0-7f365efadb04"/>
    <xsd:import namespace="f034d4f0-5844-430a-92ab-6b0ff99b778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8d4318-9e55-4459-85b0-7f365efadb0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34d4f0-5844-430a-92ab-6b0ff99b77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2527AE-22A3-49CB-9A79-C933E8C3705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03E38E8-FBBE-447D-BFA1-26AD201939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90F331-EC1B-4E1E-93BD-D2BDC0CDF4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8d4318-9e55-4459-85b0-7f365efadb04"/>
    <ds:schemaRef ds:uri="f034d4f0-5844-430a-92ab-6b0ff99b77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11792</TotalTime>
  <Words>333</Words>
  <Application>Microsoft Office PowerPoint</Application>
  <PresentationFormat>Widescreen</PresentationFormat>
  <Paragraphs>65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(body)</vt:lpstr>
      <vt:lpstr>Calibri</vt:lpstr>
      <vt:lpstr>Roboto</vt:lpstr>
      <vt:lpstr>Roboto Condensed</vt:lpstr>
      <vt:lpstr>1_Office Theme</vt:lpstr>
      <vt:lpstr>Office Theme</vt:lpstr>
      <vt:lpstr>OS overview </vt:lpstr>
      <vt:lpstr>AGENDA</vt:lpstr>
      <vt:lpstr>Scheduler</vt:lpstr>
      <vt:lpstr>What the Scheduler?</vt:lpstr>
      <vt:lpstr>Some popular scheduling policy</vt:lpstr>
      <vt:lpstr>What - Why the Memory Manager?</vt:lpstr>
      <vt:lpstr>Key Concepts</vt:lpstr>
      <vt:lpstr>Thread and Process</vt:lpstr>
      <vt:lpstr>Program – Process - Thread</vt:lpstr>
      <vt:lpstr>Task struct</vt:lpstr>
      <vt:lpstr>How to create a new process</vt:lpstr>
      <vt:lpstr>How to create a new process</vt:lpstr>
      <vt:lpstr>Set scheduling policy and priority for process</vt:lpstr>
      <vt:lpstr>How to create a new thread</vt:lpstr>
      <vt:lpstr>Set scheduling policy and priority for thread</vt:lpstr>
      <vt:lpstr>Thread and Process synchronization</vt:lpstr>
      <vt:lpstr>Common Techniques</vt:lpstr>
      <vt:lpstr>Common Synchronization Problems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Device Tree: hardware description</dc:title>
  <dc:creator>Le Son Dy</dc:creator>
  <cp:lastModifiedBy>ES DEV 055</cp:lastModifiedBy>
  <cp:revision>65</cp:revision>
  <dcterms:created xsi:type="dcterms:W3CDTF">2022-06-23T16:04:31Z</dcterms:created>
  <dcterms:modified xsi:type="dcterms:W3CDTF">2024-06-12T10:02:16Z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0x01010018C03B027C419C4588DED41A849AD826</vt:lpwstr>
  </property>
</Properties>
</file>