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6" r:id="rId5"/>
    <p:sldMasterId id="2147483743" r:id="rId6"/>
    <p:sldMasterId id="2147483770" r:id="rId7"/>
  </p:sldMasterIdLst>
  <p:notesMasterIdLst>
    <p:notesMasterId r:id="rId38"/>
  </p:notesMasterIdLst>
  <p:sldIdLst>
    <p:sldId id="259" r:id="rId8"/>
    <p:sldId id="260" r:id="rId9"/>
    <p:sldId id="262" r:id="rId10"/>
    <p:sldId id="294" r:id="rId11"/>
    <p:sldId id="295" r:id="rId12"/>
    <p:sldId id="296" r:id="rId13"/>
    <p:sldId id="268" r:id="rId14"/>
    <p:sldId id="297" r:id="rId15"/>
    <p:sldId id="291" r:id="rId16"/>
    <p:sldId id="298" r:id="rId17"/>
    <p:sldId id="292" r:id="rId18"/>
    <p:sldId id="270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87" r:id="rId27"/>
    <p:sldId id="278" r:id="rId28"/>
    <p:sldId id="279" r:id="rId29"/>
    <p:sldId id="281" r:id="rId30"/>
    <p:sldId id="286" r:id="rId31"/>
    <p:sldId id="285" r:id="rId32"/>
    <p:sldId id="282" r:id="rId33"/>
    <p:sldId id="283" r:id="rId34"/>
    <p:sldId id="288" r:id="rId35"/>
    <p:sldId id="290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4A2AE-7368-411B-9CF7-1F82AE2C71E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82C9-3E8C-455F-A123-9DBAAC4E7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1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056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173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72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551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33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786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35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562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586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355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75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1" name="Google Shape;10571;g610d5db661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2" name="Google Shape;10572;g610d5db661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02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361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659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743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111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192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824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74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152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9" name="Google Shape;10869;g5be453db47_0_14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0" name="Google Shape;10870;g5be453db47_0_14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600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97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143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7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975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17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48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36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19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Slide master - one row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36643" y="4854409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14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Title and Body [no BG]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50681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1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44220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Blank [no BG]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9594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Blank - Black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3"/>
          <p:cNvSpPr/>
          <p:nvPr/>
        </p:nvSpPr>
        <p:spPr>
          <a:xfrm>
            <a:off x="-42567" y="-95733"/>
            <a:ext cx="12309200" cy="7032000"/>
          </a:xfrm>
          <a:prstGeom prst="rect">
            <a:avLst/>
          </a:prstGeom>
          <a:solidFill>
            <a:srgbClr val="20202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90600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Pro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45337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Big da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00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4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 rot="5400000">
            <a:off x="-293000" y="4469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86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 Column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6327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 Column [no BG]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653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 Column with sub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436600" y="1739700"/>
            <a:ext cx="55316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6306533" y="1739700"/>
            <a:ext cx="54404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3"/>
          </p:nvPr>
        </p:nvSpPr>
        <p:spPr>
          <a:xfrm>
            <a:off x="436600" y="1260500"/>
            <a:ext cx="55316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 i="0" u="none" strike="noStrike" cap="none">
                <a:solidFill>
                  <a:schemeClr val="dk1"/>
                </a:solidFill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b="1" i="0" u="none" strike="noStrike" cap="none">
                <a:solidFill>
                  <a:schemeClr val="dk1"/>
                </a:solidFill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4"/>
          </p:nvPr>
        </p:nvSpPr>
        <p:spPr>
          <a:xfrm>
            <a:off x="6306533" y="1260500"/>
            <a:ext cx="54404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00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One Column - Righ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6306533" y="11482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365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One column - Lef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233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309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Section title with subtitle and description 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 algn="just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205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Slide master - multi r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148000" y="1367900"/>
            <a:ext cx="7896000" cy="4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4533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36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4"/>
          <p:cNvSpPr txBox="1"/>
          <p:nvPr/>
        </p:nvSpPr>
        <p:spPr>
          <a:xfrm>
            <a:off x="2092967" y="2159267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24"/>
          <p:cNvSpPr txBox="1"/>
          <p:nvPr/>
        </p:nvSpPr>
        <p:spPr>
          <a:xfrm>
            <a:off x="2092967" y="2490851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24"/>
          <p:cNvSpPr txBox="1"/>
          <p:nvPr/>
        </p:nvSpPr>
        <p:spPr>
          <a:xfrm>
            <a:off x="7243733" y="2451651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24"/>
          <p:cNvSpPr txBox="1"/>
          <p:nvPr/>
        </p:nvSpPr>
        <p:spPr>
          <a:xfrm>
            <a:off x="7243733" y="2783233"/>
            <a:ext cx="38368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24"/>
          <p:cNvSpPr txBox="1"/>
          <p:nvPr/>
        </p:nvSpPr>
        <p:spPr>
          <a:xfrm>
            <a:off x="7243733" y="3085467"/>
            <a:ext cx="1948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24"/>
          <p:cNvSpPr txBox="1"/>
          <p:nvPr/>
        </p:nvSpPr>
        <p:spPr>
          <a:xfrm>
            <a:off x="7449533" y="4586433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24"/>
          <p:cNvSpPr txBox="1"/>
          <p:nvPr/>
        </p:nvSpPr>
        <p:spPr>
          <a:xfrm>
            <a:off x="7449533" y="4918017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08862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Condensed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834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30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Blank [no BG]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981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1/2">
  <p:cSld name="Section title - 1/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"/>
          <p:cNvSpPr/>
          <p:nvPr/>
        </p:nvSpPr>
        <p:spPr>
          <a:xfrm>
            <a:off x="0" y="0"/>
            <a:ext cx="398960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45"/>
          <p:cNvSpPr txBox="1">
            <a:spLocks noGrp="1"/>
          </p:cNvSpPr>
          <p:nvPr>
            <p:ph type="title"/>
          </p:nvPr>
        </p:nvSpPr>
        <p:spPr>
          <a:xfrm>
            <a:off x="478733" y="1020933"/>
            <a:ext cx="3021200" cy="4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pic>
        <p:nvPicPr>
          <p:cNvPr id="146" name="Google Shape;14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0000" y="4454133"/>
            <a:ext cx="2639467" cy="253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002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436600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1333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8282533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3"/>
          </p:nvPr>
        </p:nvSpPr>
        <p:spPr>
          <a:xfrm>
            <a:off x="4330900" y="1126233"/>
            <a:ext cx="3614800" cy="507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1219170" lvl="1" indent="-397923">
              <a:spcBef>
                <a:spcPts val="933"/>
              </a:spcBef>
              <a:spcAft>
                <a:spcPts val="0"/>
              </a:spcAft>
              <a:buSzPts val="1100"/>
              <a:buChar char="•"/>
              <a:defRPr/>
            </a:lvl2pPr>
            <a:lvl3pPr marL="1828754" lvl="2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3pPr>
            <a:lvl4pPr marL="2438339" lvl="3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4pPr>
            <a:lvl5pPr marL="3047924" lvl="4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5pPr>
            <a:lvl6pPr marL="3657509" lvl="5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6pPr>
            <a:lvl7pPr marL="4267093" lvl="6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7pPr>
            <a:lvl8pPr marL="4876678" lvl="7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8pPr>
            <a:lvl9pPr marL="5486263" lvl="8" indent="-389457">
              <a:spcBef>
                <a:spcPts val="667"/>
              </a:spcBef>
              <a:spcAft>
                <a:spcPts val="667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484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Slide master - one row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36643" y="4854409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1433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Slide master - multi r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148000" y="1367900"/>
            <a:ext cx="7896000" cy="4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4533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4682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849567" y="2400300"/>
            <a:ext cx="8545200" cy="2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5953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Section header and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877600" y="2654900"/>
            <a:ext cx="8436800" cy="9884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1877600" y="3541700"/>
            <a:ext cx="8436800" cy="549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9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Section header and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877600" y="2654900"/>
            <a:ext cx="8436800" cy="9884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1877600" y="3541700"/>
            <a:ext cx="8436800" cy="549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9907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301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644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Pro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555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Big da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1879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64016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5755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Title and Body [no BG]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1502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25961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 rot="5400000">
            <a:off x="-293000" y="4469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6810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 Column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42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69482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 Column [no BG]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1724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436600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1333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8282533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3"/>
          </p:nvPr>
        </p:nvSpPr>
        <p:spPr>
          <a:xfrm>
            <a:off x="4330900" y="1126233"/>
            <a:ext cx="3614800" cy="507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1219170" lvl="1" indent="-397923">
              <a:spcBef>
                <a:spcPts val="933"/>
              </a:spcBef>
              <a:spcAft>
                <a:spcPts val="0"/>
              </a:spcAft>
              <a:buSzPts val="1100"/>
              <a:buChar char="•"/>
              <a:defRPr/>
            </a:lvl2pPr>
            <a:lvl3pPr marL="1828754" lvl="2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3pPr>
            <a:lvl4pPr marL="2438339" lvl="3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4pPr>
            <a:lvl5pPr marL="3047924" lvl="4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5pPr>
            <a:lvl6pPr marL="3657509" lvl="5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6pPr>
            <a:lvl7pPr marL="4267093" lvl="6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7pPr>
            <a:lvl8pPr marL="4876678" lvl="7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8pPr>
            <a:lvl9pPr marL="5486263" lvl="8" indent="-389457">
              <a:spcBef>
                <a:spcPts val="667"/>
              </a:spcBef>
              <a:spcAft>
                <a:spcPts val="667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6178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 Column with sub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436600" y="1739700"/>
            <a:ext cx="55316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6306533" y="1739700"/>
            <a:ext cx="54404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3"/>
          </p:nvPr>
        </p:nvSpPr>
        <p:spPr>
          <a:xfrm>
            <a:off x="436600" y="1260500"/>
            <a:ext cx="55316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 i="0" u="none" strike="noStrike" cap="none">
                <a:solidFill>
                  <a:schemeClr val="dk1"/>
                </a:solidFill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b="1" i="0" u="none" strike="noStrike" cap="none">
                <a:solidFill>
                  <a:schemeClr val="dk1"/>
                </a:solidFill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4"/>
          </p:nvPr>
        </p:nvSpPr>
        <p:spPr>
          <a:xfrm>
            <a:off x="6306533" y="1260500"/>
            <a:ext cx="54404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1877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One Column - Righ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6306533" y="11482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6410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One column - Lef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25905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5258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Section title with subtitle and description 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 algn="just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57339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 Only [no BG]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6204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4"/>
          <p:cNvSpPr txBox="1"/>
          <p:nvPr/>
        </p:nvSpPr>
        <p:spPr>
          <a:xfrm>
            <a:off x="2092967" y="2159267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24"/>
          <p:cNvSpPr txBox="1"/>
          <p:nvPr/>
        </p:nvSpPr>
        <p:spPr>
          <a:xfrm>
            <a:off x="2092967" y="2490851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24"/>
          <p:cNvSpPr txBox="1"/>
          <p:nvPr/>
        </p:nvSpPr>
        <p:spPr>
          <a:xfrm>
            <a:off x="7243733" y="2451651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24"/>
          <p:cNvSpPr txBox="1"/>
          <p:nvPr/>
        </p:nvSpPr>
        <p:spPr>
          <a:xfrm>
            <a:off x="7243733" y="2783233"/>
            <a:ext cx="38368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24"/>
          <p:cNvSpPr txBox="1"/>
          <p:nvPr/>
        </p:nvSpPr>
        <p:spPr>
          <a:xfrm>
            <a:off x="7243733" y="3085467"/>
            <a:ext cx="1948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24"/>
          <p:cNvSpPr txBox="1"/>
          <p:nvPr/>
        </p:nvSpPr>
        <p:spPr>
          <a:xfrm>
            <a:off x="7449533" y="4586433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24"/>
          <p:cNvSpPr txBox="1"/>
          <p:nvPr/>
        </p:nvSpPr>
        <p:spPr>
          <a:xfrm>
            <a:off x="7449533" y="4918017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948313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Condensed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25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5625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318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Blank [no BG]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67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Slide master - one row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36643" y="4854409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28390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Slide master - multi r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148000" y="1367900"/>
            <a:ext cx="7896000" cy="4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4533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66801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849567" y="2400300"/>
            <a:ext cx="8545200" cy="2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7752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Section header and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877600" y="2654900"/>
            <a:ext cx="8436800" cy="9884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1877600" y="3541700"/>
            <a:ext cx="8436800" cy="549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7463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57316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8590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Pro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1754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Big da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07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Pro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365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3946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86834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Title and Body [no BG]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3890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0342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 rot="5400000">
            <a:off x="-293000" y="4469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6405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 Column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07276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 Column [no BG]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5520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436600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1333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8282533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3"/>
          </p:nvPr>
        </p:nvSpPr>
        <p:spPr>
          <a:xfrm>
            <a:off x="4330900" y="1126233"/>
            <a:ext cx="3614800" cy="507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1219170" lvl="1" indent="-397923">
              <a:spcBef>
                <a:spcPts val="933"/>
              </a:spcBef>
              <a:spcAft>
                <a:spcPts val="0"/>
              </a:spcAft>
              <a:buSzPts val="1100"/>
              <a:buChar char="•"/>
              <a:defRPr/>
            </a:lvl2pPr>
            <a:lvl3pPr marL="1828754" lvl="2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3pPr>
            <a:lvl4pPr marL="2438339" lvl="3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4pPr>
            <a:lvl5pPr marL="3047924" lvl="4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5pPr>
            <a:lvl6pPr marL="3657509" lvl="5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6pPr>
            <a:lvl7pPr marL="4267093" lvl="6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7pPr>
            <a:lvl8pPr marL="4876678" lvl="7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8pPr>
            <a:lvl9pPr marL="5486263" lvl="8" indent="-389457">
              <a:spcBef>
                <a:spcPts val="667"/>
              </a:spcBef>
              <a:spcAft>
                <a:spcPts val="667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6984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 Column with sub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436600" y="1739700"/>
            <a:ext cx="55316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6306533" y="1739700"/>
            <a:ext cx="54404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3"/>
          </p:nvPr>
        </p:nvSpPr>
        <p:spPr>
          <a:xfrm>
            <a:off x="436600" y="1260500"/>
            <a:ext cx="55316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 i="0" u="none" strike="noStrike" cap="none">
                <a:solidFill>
                  <a:schemeClr val="dk1"/>
                </a:solidFill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b="1" i="0" u="none" strike="noStrike" cap="none">
                <a:solidFill>
                  <a:schemeClr val="dk1"/>
                </a:solidFill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4"/>
          </p:nvPr>
        </p:nvSpPr>
        <p:spPr>
          <a:xfrm>
            <a:off x="6306533" y="1260500"/>
            <a:ext cx="54404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92092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One Column - Righ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6306533" y="11482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64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Big da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5806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One column - Lef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99595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8608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Section title with subtitle and description 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 algn="just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665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 Only [no BG]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117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4"/>
          <p:cNvSpPr txBox="1"/>
          <p:nvPr/>
        </p:nvSpPr>
        <p:spPr>
          <a:xfrm>
            <a:off x="2092967" y="2159267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24"/>
          <p:cNvSpPr txBox="1"/>
          <p:nvPr/>
        </p:nvSpPr>
        <p:spPr>
          <a:xfrm>
            <a:off x="2092967" y="2490851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24"/>
          <p:cNvSpPr txBox="1"/>
          <p:nvPr/>
        </p:nvSpPr>
        <p:spPr>
          <a:xfrm>
            <a:off x="7243733" y="2451651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24"/>
          <p:cNvSpPr txBox="1"/>
          <p:nvPr/>
        </p:nvSpPr>
        <p:spPr>
          <a:xfrm>
            <a:off x="7243733" y="2783233"/>
            <a:ext cx="38368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24"/>
          <p:cNvSpPr txBox="1"/>
          <p:nvPr/>
        </p:nvSpPr>
        <p:spPr>
          <a:xfrm>
            <a:off x="7243733" y="3085467"/>
            <a:ext cx="1948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24"/>
          <p:cNvSpPr txBox="1"/>
          <p:nvPr/>
        </p:nvSpPr>
        <p:spPr>
          <a:xfrm>
            <a:off x="7449533" y="4586433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24"/>
          <p:cNvSpPr txBox="1"/>
          <p:nvPr/>
        </p:nvSpPr>
        <p:spPr>
          <a:xfrm>
            <a:off x="7449533" y="4918017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841348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Condensed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69987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4595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Blank [no BG]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2531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9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2344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>
            <a:spLocks noGrp="1"/>
          </p:cNvSpPr>
          <p:nvPr>
            <p:ph type="ctrTitle"/>
          </p:nvPr>
        </p:nvSpPr>
        <p:spPr>
          <a:xfrm>
            <a:off x="1849567" y="2400300"/>
            <a:ext cx="8545200" cy="2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11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8754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Section header and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>
            <a:spLocks noGrp="1"/>
          </p:cNvSpPr>
          <p:nvPr>
            <p:ph type="ctrTitle"/>
          </p:nvPr>
        </p:nvSpPr>
        <p:spPr>
          <a:xfrm>
            <a:off x="1877600" y="2654900"/>
            <a:ext cx="8436800" cy="9884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ubTitle" idx="1"/>
          </p:nvPr>
        </p:nvSpPr>
        <p:spPr>
          <a:xfrm>
            <a:off x="1877600" y="3541700"/>
            <a:ext cx="8436800" cy="549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3693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2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5802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97850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80703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00056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Title and Body [no BG]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340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3371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1">
  <p:cSld name="Title and Body - Highlight 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18" name="Google Shape;118;p38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8"/>
          <p:cNvSpPr/>
          <p:nvPr/>
        </p:nvSpPr>
        <p:spPr>
          <a:xfrm>
            <a:off x="540200" y="0"/>
            <a:ext cx="10620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901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22" name="Google Shape;122;p3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9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65652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 Column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26" name="Google Shape;126;p40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7" name="Google Shape;127;p40"/>
          <p:cNvSpPr txBox="1">
            <a:spLocks noGrp="1"/>
          </p:cNvSpPr>
          <p:nvPr>
            <p:ph type="body" idx="2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472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9576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 Column [no BG]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1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body" idx="2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03855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One Column - Righ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6876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One column - Lef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37" name="Google Shape;137;p43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24692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4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41" name="Google Shape;141;p44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2" name="Google Shape;142;p44"/>
          <p:cNvSpPr txBox="1">
            <a:spLocks noGrp="1"/>
          </p:cNvSpPr>
          <p:nvPr>
            <p:ph type="body" idx="2"/>
          </p:nvPr>
        </p:nvSpPr>
        <p:spPr>
          <a:xfrm>
            <a:off x="7416433" y="960133"/>
            <a:ext cx="42324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06390" rtl="0">
              <a:lnSpc>
                <a:spcPct val="114000"/>
              </a:lnSpc>
              <a:spcBef>
                <a:spcPts val="9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06390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06390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06390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06390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06390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06390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06390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94565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1/2">
  <p:cSld name="Section title - 1/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"/>
          <p:cNvSpPr/>
          <p:nvPr/>
        </p:nvSpPr>
        <p:spPr>
          <a:xfrm>
            <a:off x="0" y="0"/>
            <a:ext cx="398960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" name="Google Shape;145;p45"/>
          <p:cNvSpPr txBox="1">
            <a:spLocks noGrp="1"/>
          </p:cNvSpPr>
          <p:nvPr>
            <p:ph type="title"/>
          </p:nvPr>
        </p:nvSpPr>
        <p:spPr>
          <a:xfrm>
            <a:off x="478733" y="1020933"/>
            <a:ext cx="3021200" cy="4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pic>
        <p:nvPicPr>
          <p:cNvPr id="146" name="Google Shape;14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0000" y="4454133"/>
            <a:ext cx="2639467" cy="253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67866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 Only [no BG]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651307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small] 1">
  <p:cSld name="Title Only [small] 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7"/>
          <p:cNvSpPr txBox="1">
            <a:spLocks noGrp="1"/>
          </p:cNvSpPr>
          <p:nvPr>
            <p:ph type="title"/>
          </p:nvPr>
        </p:nvSpPr>
        <p:spPr>
          <a:xfrm>
            <a:off x="440800" y="72199"/>
            <a:ext cx="11310400" cy="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16351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lack]">
  <p:cSld name="Title Only [Black]">
    <p:bg>
      <p:bgPr>
        <a:solidFill>
          <a:srgbClr val="00000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176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49"/>
          <p:cNvSpPr txBox="1"/>
          <p:nvPr/>
        </p:nvSpPr>
        <p:spPr>
          <a:xfrm>
            <a:off x="2092967" y="2159267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6" name="Google Shape;156;p49"/>
          <p:cNvSpPr txBox="1"/>
          <p:nvPr/>
        </p:nvSpPr>
        <p:spPr>
          <a:xfrm>
            <a:off x="2092967" y="2490851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49"/>
          <p:cNvSpPr txBox="1"/>
          <p:nvPr/>
        </p:nvSpPr>
        <p:spPr>
          <a:xfrm>
            <a:off x="7243733" y="2451651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8" name="Google Shape;158;p49"/>
          <p:cNvSpPr txBox="1"/>
          <p:nvPr/>
        </p:nvSpPr>
        <p:spPr>
          <a:xfrm>
            <a:off x="7243733" y="2783233"/>
            <a:ext cx="38368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Google Shape;159;p49"/>
          <p:cNvSpPr txBox="1"/>
          <p:nvPr/>
        </p:nvSpPr>
        <p:spPr>
          <a:xfrm>
            <a:off x="7243733" y="3085467"/>
            <a:ext cx="1948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49"/>
          <p:cNvSpPr txBox="1"/>
          <p:nvPr/>
        </p:nvSpPr>
        <p:spPr>
          <a:xfrm>
            <a:off x="7449533" y="4586433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1" name="Google Shape;161;p49"/>
          <p:cNvSpPr txBox="1"/>
          <p:nvPr/>
        </p:nvSpPr>
        <p:spPr>
          <a:xfrm>
            <a:off x="7449533" y="4918017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60544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0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434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1728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44505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4925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50571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  <p:sldLayoutId id="2147483790" r:id="rId20"/>
    <p:sldLayoutId id="2147483791" r:id="rId21"/>
    <p:sldLayoutId id="2147483792" r:id="rId22"/>
    <p:sldLayoutId id="2147483793" r:id="rId23"/>
    <p:sldLayoutId id="2147483794" r:id="rId24"/>
    <p:sldLayoutId id="2147483795" r:id="rId25"/>
    <p:sldLayoutId id="2147483796" r:id="rId26"/>
    <p:sldLayoutId id="2147483797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6"/>
          <p:cNvSpPr txBox="1">
            <a:spLocks noGrp="1"/>
          </p:cNvSpPr>
          <p:nvPr>
            <p:ph type="ctrTitle"/>
          </p:nvPr>
        </p:nvSpPr>
        <p:spPr>
          <a:xfrm>
            <a:off x="5640224" y="4996996"/>
            <a:ext cx="6117274" cy="7052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lvl="0"/>
            <a:r>
              <a:rPr lang="en-US"/>
              <a:t>OS overview </a:t>
            </a:r>
            <a:endParaRPr dirty="0"/>
          </a:p>
        </p:txBody>
      </p:sp>
      <p:sp>
        <p:nvSpPr>
          <p:cNvPr id="4" name="Google Shape;51;p1">
            <a:extLst>
              <a:ext uri="{FF2B5EF4-FFF2-40B4-BE49-F238E27FC236}">
                <a16:creationId xmlns:a16="http://schemas.microsoft.com/office/drawing/2014/main" id="{BBE58C29-D225-F216-0B13-93A5F32955E3}"/>
              </a:ext>
            </a:extLst>
          </p:cNvPr>
          <p:cNvSpPr txBox="1">
            <a:spLocks/>
          </p:cNvSpPr>
          <p:nvPr/>
        </p:nvSpPr>
        <p:spPr>
          <a:xfrm>
            <a:off x="10234569" y="5580054"/>
            <a:ext cx="1367406" cy="24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spcBef>
                <a:spcPts val="800"/>
              </a:spcBef>
            </a:pPr>
            <a:r>
              <a:rPr lang="en-US" sz="1400" kern="0" dirty="0"/>
              <a:t>Jun</a:t>
            </a:r>
            <a:r>
              <a:rPr lang="en-US" sz="1400" kern="0"/>
              <a:t>, 2024</a:t>
            </a:r>
          </a:p>
        </p:txBody>
      </p:sp>
      <p:sp>
        <p:nvSpPr>
          <p:cNvPr id="5" name="Google Shape;52;p1">
            <a:extLst>
              <a:ext uri="{FF2B5EF4-FFF2-40B4-BE49-F238E27FC236}">
                <a16:creationId xmlns:a16="http://schemas.microsoft.com/office/drawing/2014/main" id="{94F235BF-606A-79CC-CB2C-B06A93568A8F}"/>
              </a:ext>
            </a:extLst>
          </p:cNvPr>
          <p:cNvSpPr txBox="1"/>
          <p:nvPr/>
        </p:nvSpPr>
        <p:spPr>
          <a:xfrm>
            <a:off x="92279" y="6432864"/>
            <a:ext cx="2857499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Rev. 1.00 </a:t>
            </a:r>
            <a:r>
              <a:rPr lang="en-US"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 CuongNguyen</a:t>
            </a:r>
          </a:p>
        </p:txBody>
      </p:sp>
    </p:spTree>
    <p:extLst>
      <p:ext uri="{BB962C8B-B14F-4D97-AF65-F5344CB8AC3E}">
        <p14:creationId xmlns:p14="http://schemas.microsoft.com/office/powerpoint/2010/main" val="61618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b="1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363684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94E0-7C65-24DE-7DA2-A26AA0961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/>
              <a:t>Thread and Process synchronization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Base syntax </a:t>
            </a:r>
            <a:endParaRPr dirty="0"/>
          </a:p>
        </p:txBody>
      </p:sp>
      <p:sp>
        <p:nvSpPr>
          <p:cNvPr id="273" name="Google Shape;273;p71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just"/>
            <a:r>
              <a:rPr lang="en-US" dirty="0"/>
              <a:t>▶ Tree of nodes </a:t>
            </a:r>
          </a:p>
          <a:p>
            <a:pPr marL="0" indent="0" algn="just"/>
            <a:r>
              <a:rPr lang="en-US" dirty="0"/>
              <a:t>▶ Nodes with properties </a:t>
            </a:r>
          </a:p>
          <a:p>
            <a:pPr marL="0" indent="0" algn="just"/>
            <a:r>
              <a:rPr lang="en-US" dirty="0"/>
              <a:t>▶ A node ≈ a device</a:t>
            </a:r>
          </a:p>
          <a:p>
            <a:pPr marL="0" indent="0" algn="just"/>
            <a:r>
              <a:rPr lang="en-US" dirty="0"/>
              <a:t>▶ Properties ≈ device characteristics </a:t>
            </a:r>
          </a:p>
          <a:p>
            <a:pPr marL="0" indent="0" algn="just"/>
            <a:r>
              <a:rPr lang="en-US" dirty="0"/>
              <a:t>▶ </a:t>
            </a:r>
            <a:r>
              <a:rPr lang="en-US" b="1" dirty="0" err="1"/>
              <a:t>dtc</a:t>
            </a:r>
            <a:r>
              <a:rPr lang="en-US" dirty="0"/>
              <a:t> only does syntax checking, no semantic validation</a:t>
            </a:r>
            <a:endParaRPr dirty="0"/>
          </a:p>
        </p:txBody>
      </p:sp>
      <p:pic>
        <p:nvPicPr>
          <p:cNvPr id="274" name="Google Shape;27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568" y="1458339"/>
            <a:ext cx="5071233" cy="38034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726" y="537183"/>
            <a:ext cx="6296892" cy="51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7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Simplified example 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128" y="5735329"/>
            <a:ext cx="1123950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742" y="888872"/>
            <a:ext cx="7096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8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Cells concept</a:t>
            </a:r>
            <a:endParaRPr dirty="0"/>
          </a:p>
        </p:txBody>
      </p:sp>
      <p:sp>
        <p:nvSpPr>
          <p:cNvPr id="273" name="Google Shape;273;p71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6019618" cy="524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just"/>
            <a:r>
              <a:rPr lang="en-US" dirty="0"/>
              <a:t>▶Integer values represented as 32-bit integers called cells 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/>
              <a:t>▶ Encoding a 64-bit value requires two cells 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/>
              <a:t>Ex - #interrupts-cells: how many cells are used to encode interrupt specifiers for this interrupt controller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86" y="955983"/>
            <a:ext cx="46196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8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dirty="0"/>
              <a:t>Device Tree inheritance</a:t>
            </a:r>
          </a:p>
        </p:txBody>
      </p:sp>
    </p:spTree>
    <p:extLst>
      <p:ext uri="{BB962C8B-B14F-4D97-AF65-F5344CB8AC3E}">
        <p14:creationId xmlns:p14="http://schemas.microsoft.com/office/powerpoint/2010/main" val="41288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Device Tree inheritance.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5" y="1080655"/>
            <a:ext cx="11310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  Device Tree files are not monolithic, they can be split in several files, including each other. 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dtsi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files are included files, while .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dts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files are final Device Trees 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Only .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</a:rPr>
              <a:t>dts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 files are accepted as input to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</a:rPr>
              <a:t>dtc</a:t>
            </a:r>
            <a:endParaRPr lang="en-US" sz="14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Typically, .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dtsi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will contain definition of 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SoC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-level information (or sometimes definitions common to several almost identical boards) 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The .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dts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file contains the board-level information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Uses the C pre-processor #include directive</a:t>
            </a:r>
          </a:p>
          <a:p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Using the C pre-processor also allows to use #define to replace hardcoded values by human readable definitions</a:t>
            </a:r>
            <a:endParaRPr lang="en-US" sz="14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2" name="Google Shape;1738;p92"/>
          <p:cNvSpPr/>
          <p:nvPr/>
        </p:nvSpPr>
        <p:spPr>
          <a:xfrm>
            <a:off x="444702" y="1165938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8;p92"/>
          <p:cNvSpPr/>
          <p:nvPr/>
        </p:nvSpPr>
        <p:spPr>
          <a:xfrm>
            <a:off x="444702" y="1696753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38;p92"/>
          <p:cNvSpPr/>
          <p:nvPr/>
        </p:nvSpPr>
        <p:spPr>
          <a:xfrm>
            <a:off x="444702" y="2588836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38;p92"/>
          <p:cNvSpPr/>
          <p:nvPr/>
        </p:nvSpPr>
        <p:spPr>
          <a:xfrm>
            <a:off x="444702" y="3338263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38;p92"/>
          <p:cNvSpPr/>
          <p:nvPr/>
        </p:nvSpPr>
        <p:spPr>
          <a:xfrm>
            <a:off x="444702" y="3835734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3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Device Tree inheritance example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92" y="1117455"/>
            <a:ext cx="86582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0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dirty="0"/>
              <a:t>Device Tree specifications and bindings</a:t>
            </a:r>
          </a:p>
        </p:txBody>
      </p:sp>
    </p:spTree>
    <p:extLst>
      <p:ext uri="{BB962C8B-B14F-4D97-AF65-F5344CB8AC3E}">
        <p14:creationId xmlns:p14="http://schemas.microsoft.com/office/powerpoint/2010/main" val="92058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Device Tree specifications</a:t>
            </a:r>
            <a:endParaRPr dirty="0"/>
          </a:p>
        </p:txBody>
      </p:sp>
      <p:sp>
        <p:nvSpPr>
          <p:cNvPr id="273" name="Google Shape;273;p71"/>
          <p:cNvSpPr txBox="1">
            <a:spLocks noGrp="1"/>
          </p:cNvSpPr>
          <p:nvPr>
            <p:ph type="body" idx="1"/>
          </p:nvPr>
        </p:nvSpPr>
        <p:spPr>
          <a:xfrm>
            <a:off x="436599" y="1141433"/>
            <a:ext cx="7756055" cy="524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just"/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How does one know how to write the correct nodes/properties to describe a given hardware platform ? </a:t>
            </a:r>
          </a:p>
          <a:p>
            <a:pPr marL="0" indent="0" algn="just"/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0" indent="0" algn="just"/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▶ The Device Tree Specifications at </a:t>
            </a:r>
            <a:r>
              <a:rPr lang="en-US" i="1" dirty="0">
                <a:solidFill>
                  <a:srgbClr val="00B050"/>
                </a:solidFill>
                <a:latin typeface="Roboto Condensed" panose="020B0604020202020204" charset="0"/>
                <a:ea typeface="Roboto Condensed" panose="020B0604020202020204" charset="0"/>
              </a:rPr>
              <a:t>https://www.devicetree.org/specifications/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gives the base Device Tree syntax and specifies a number of standard properties.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Far from being sufficient, though.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0" indent="0" algn="just"/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▶ The Device Tree Bindings are documents that each describe how a particular piece of hardware. </a:t>
            </a:r>
          </a:p>
          <a:p>
            <a:pPr marL="0" indent="0" algn="just"/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50"/>
                </a:solidFill>
                <a:latin typeface="Roboto Condensed" panose="020B0604020202020204" charset="0"/>
                <a:ea typeface="Roboto Condensed" panose="020B0604020202020204" charset="0"/>
              </a:rPr>
              <a:t>Documentation/</a:t>
            </a:r>
            <a:r>
              <a:rPr lang="en-US" i="1" dirty="0" err="1">
                <a:solidFill>
                  <a:srgbClr val="00B050"/>
                </a:solidFill>
                <a:latin typeface="Roboto Condensed" panose="020B0604020202020204" charset="0"/>
                <a:ea typeface="Roboto Condensed" panose="020B0604020202020204" charset="0"/>
              </a:rPr>
              <a:t>devicetree</a:t>
            </a:r>
            <a:r>
              <a:rPr lang="en-US" i="1" dirty="0">
                <a:solidFill>
                  <a:srgbClr val="00B050"/>
                </a:solidFill>
                <a:latin typeface="Roboto Condensed" panose="020B0604020202020204" charset="0"/>
                <a:ea typeface="Roboto Condensed" panose="020B0604020202020204" charset="0"/>
              </a:rPr>
              <a:t>/bindings/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in Linux kernel sources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Reviewed by DT bindings maintainer team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Legacy: human readable documents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New norm: YAML-written specifications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255" y="1141433"/>
            <a:ext cx="25717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4" name="Google Shape;10574;p146"/>
          <p:cNvSpPr txBox="1">
            <a:spLocks noGrp="1"/>
          </p:cNvSpPr>
          <p:nvPr>
            <p:ph type="title"/>
          </p:nvPr>
        </p:nvSpPr>
        <p:spPr>
          <a:xfrm>
            <a:off x="478733" y="1020933"/>
            <a:ext cx="3021200" cy="44260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" dirty="0"/>
              <a:t>AGENDA</a:t>
            </a:r>
            <a:endParaRPr dirty="0"/>
          </a:p>
        </p:txBody>
      </p:sp>
      <p:sp>
        <p:nvSpPr>
          <p:cNvPr id="10575" name="Google Shape;10575;p146"/>
          <p:cNvSpPr/>
          <p:nvPr/>
        </p:nvSpPr>
        <p:spPr>
          <a:xfrm>
            <a:off x="5041267" y="1285218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6" name="Google Shape;10576;p146"/>
          <p:cNvSpPr/>
          <p:nvPr/>
        </p:nvSpPr>
        <p:spPr>
          <a:xfrm>
            <a:off x="5041267" y="2280791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E5E5E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7" name="Google Shape;10577;p146"/>
          <p:cNvSpPr/>
          <p:nvPr/>
        </p:nvSpPr>
        <p:spPr>
          <a:xfrm>
            <a:off x="5074616" y="3275649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8" name="Google Shape;10578;p146"/>
          <p:cNvSpPr/>
          <p:nvPr/>
        </p:nvSpPr>
        <p:spPr>
          <a:xfrm>
            <a:off x="5041267" y="4271938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E5E5E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1" name="Google Shape;10581;p146"/>
          <p:cNvSpPr/>
          <p:nvPr/>
        </p:nvSpPr>
        <p:spPr>
          <a:xfrm rot="2700000">
            <a:off x="4803632" y="1410929"/>
            <a:ext cx="606980" cy="60698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2" name="Google Shape;10582;p146"/>
          <p:cNvSpPr/>
          <p:nvPr/>
        </p:nvSpPr>
        <p:spPr>
          <a:xfrm>
            <a:off x="5675501" y="1454484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1600" b="1"/>
              <a:t>Scheduler</a:t>
            </a:r>
            <a:endParaRPr sz="1467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83" name="Google Shape;10583;p146"/>
          <p:cNvSpPr/>
          <p:nvPr/>
        </p:nvSpPr>
        <p:spPr>
          <a:xfrm rot="2700000">
            <a:off x="4803632" y="2406501"/>
            <a:ext cx="606980" cy="6069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4" name="Google Shape;10584;p146"/>
          <p:cNvSpPr/>
          <p:nvPr/>
        </p:nvSpPr>
        <p:spPr>
          <a:xfrm>
            <a:off x="5675501" y="2450051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1600" b="1" kern="0">
                <a:effectLst/>
                <a:latin typeface="Arial (body)"/>
                <a:ea typeface="Times New Roman" panose="02020603050405020304" pitchFamily="18" charset="0"/>
              </a:rPr>
              <a:t>Memory Management</a:t>
            </a:r>
            <a:endParaRPr lang="en-US" sz="1600" b="1" dirty="0">
              <a:latin typeface="Arial (body)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85" name="Google Shape;10585;p146"/>
          <p:cNvSpPr/>
          <p:nvPr/>
        </p:nvSpPr>
        <p:spPr>
          <a:xfrm rot="2700000">
            <a:off x="4815520" y="3411233"/>
            <a:ext cx="606980" cy="60698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6" name="Google Shape;10586;p146"/>
          <p:cNvSpPr/>
          <p:nvPr/>
        </p:nvSpPr>
        <p:spPr>
          <a:xfrm>
            <a:off x="5675501" y="3445618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1600" b="1"/>
              <a:t>Thread and Process</a:t>
            </a:r>
            <a:endParaRPr sz="1467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87" name="Google Shape;10587;p146"/>
          <p:cNvSpPr/>
          <p:nvPr/>
        </p:nvSpPr>
        <p:spPr>
          <a:xfrm rot="2700000">
            <a:off x="4803632" y="4397644"/>
            <a:ext cx="606980" cy="6069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8" name="Google Shape;10588;p146"/>
          <p:cNvSpPr/>
          <p:nvPr/>
        </p:nvSpPr>
        <p:spPr>
          <a:xfrm>
            <a:off x="5675501" y="4441184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1600" b="1"/>
              <a:t>Thread and Process synchronization</a:t>
            </a:r>
            <a:endParaRPr sz="1467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1" name="Google Shape;7781;p100"/>
          <p:cNvGrpSpPr/>
          <p:nvPr/>
        </p:nvGrpSpPr>
        <p:grpSpPr>
          <a:xfrm>
            <a:off x="4941639" y="1548066"/>
            <a:ext cx="330964" cy="332705"/>
            <a:chOff x="-45673275" y="3937700"/>
            <a:chExt cx="299325" cy="300900"/>
          </a:xfrm>
        </p:grpSpPr>
        <p:sp>
          <p:nvSpPr>
            <p:cNvPr id="42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7781;p100"/>
          <p:cNvGrpSpPr/>
          <p:nvPr/>
        </p:nvGrpSpPr>
        <p:grpSpPr>
          <a:xfrm>
            <a:off x="4937869" y="2527424"/>
            <a:ext cx="330964" cy="332705"/>
            <a:chOff x="-45673275" y="3937700"/>
            <a:chExt cx="299325" cy="300900"/>
          </a:xfrm>
        </p:grpSpPr>
        <p:sp>
          <p:nvSpPr>
            <p:cNvPr id="49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7781;p100"/>
          <p:cNvGrpSpPr/>
          <p:nvPr/>
        </p:nvGrpSpPr>
        <p:grpSpPr>
          <a:xfrm>
            <a:off x="4934331" y="3506721"/>
            <a:ext cx="330964" cy="332705"/>
            <a:chOff x="-45673275" y="3937700"/>
            <a:chExt cx="299325" cy="300900"/>
          </a:xfrm>
        </p:grpSpPr>
        <p:sp>
          <p:nvSpPr>
            <p:cNvPr id="56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7781;p100"/>
          <p:cNvGrpSpPr/>
          <p:nvPr/>
        </p:nvGrpSpPr>
        <p:grpSpPr>
          <a:xfrm>
            <a:off x="4965148" y="4510689"/>
            <a:ext cx="330964" cy="332705"/>
            <a:chOff x="-45673275" y="3937700"/>
            <a:chExt cx="299325" cy="300900"/>
          </a:xfrm>
        </p:grpSpPr>
        <p:sp>
          <p:nvSpPr>
            <p:cNvPr id="63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7781;p100"/>
          <p:cNvGrpSpPr/>
          <p:nvPr/>
        </p:nvGrpSpPr>
        <p:grpSpPr>
          <a:xfrm>
            <a:off x="5041267" y="5419416"/>
            <a:ext cx="330964" cy="332705"/>
            <a:chOff x="-45673275" y="3937700"/>
            <a:chExt cx="299325" cy="300900"/>
          </a:xfrm>
        </p:grpSpPr>
        <p:sp>
          <p:nvSpPr>
            <p:cNvPr id="88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3787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Device Tree binding: old style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0" y="955983"/>
            <a:ext cx="109918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Device Tree binding: YAML style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023937"/>
            <a:ext cx="109251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21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dirty="0"/>
              <a:t>Building and validating Device Trees</a:t>
            </a:r>
          </a:p>
        </p:txBody>
      </p:sp>
    </p:spTree>
    <p:extLst>
      <p:ext uri="{BB962C8B-B14F-4D97-AF65-F5344CB8AC3E}">
        <p14:creationId xmlns:p14="http://schemas.microsoft.com/office/powerpoint/2010/main" val="1761729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Device tree compiler.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5" y="1080655"/>
            <a:ext cx="11310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/>
              </a:rPr>
              <a:t>The Device Tree Compiler (DTC) is the tool that is used to compile the source into a binary form. Source code for the DTC is located in scripts/</a:t>
            </a:r>
            <a:r>
              <a:rPr lang="en-US" sz="1600" b="1" dirty="0" err="1">
                <a:latin typeface="Roboto Condensed" panose="020B0604020202020204"/>
              </a:rPr>
              <a:t>dtc</a:t>
            </a:r>
            <a:r>
              <a:rPr lang="en-US" sz="1600" b="1" dirty="0">
                <a:latin typeface="Roboto Condensed" panose="020B0604020202020204"/>
                <a:ea typeface="Roboto Condensed" panose="020B0604020202020204" charset="0"/>
              </a:rPr>
              <a:t>. 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/>
              <a:t>The output of the device tree compiler is a device tree blob (DTB).</a:t>
            </a:r>
          </a:p>
          <a:p>
            <a:endParaRPr lang="en-US" sz="1600" b="1" dirty="0">
              <a:latin typeface="Roboto Condensed" panose="020B0604020202020204"/>
              <a:ea typeface="Roboto Condensed" panose="020B0604020202020204" charset="0"/>
            </a:endParaRPr>
          </a:p>
          <a:p>
            <a:r>
              <a:rPr lang="en-US" sz="1600" dirty="0"/>
              <a:t>   </a:t>
            </a:r>
            <a:r>
              <a:rPr lang="en-US" sz="1600" b="1" dirty="0">
                <a:latin typeface="Roboto Condensed" panose="020B0604020202020204"/>
              </a:rPr>
              <a:t>The basic syntax of the DTC command line is: </a:t>
            </a:r>
            <a:r>
              <a:rPr lang="en-US" sz="1600" i="1" dirty="0" err="1">
                <a:solidFill>
                  <a:srgbClr val="00B050"/>
                </a:solidFill>
                <a:latin typeface="Roboto Condensed" panose="020B0604020202020204"/>
              </a:rPr>
              <a:t>dtc</a:t>
            </a:r>
            <a:r>
              <a:rPr lang="en-US" sz="1600" i="1" dirty="0">
                <a:solidFill>
                  <a:srgbClr val="00B050"/>
                </a:solidFill>
                <a:latin typeface="Roboto Condensed" panose="020B0604020202020204"/>
              </a:rPr>
              <a:t> [options] &lt;input filename&gt;</a:t>
            </a:r>
            <a:endParaRPr lang="en-US" sz="1600" i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/>
              </a:rPr>
              <a:t>The most common options include: </a:t>
            </a:r>
          </a:p>
          <a:p>
            <a:r>
              <a:rPr lang="en-US" sz="1600" dirty="0">
                <a:latin typeface="Roboto Condensed" panose="020B0604020202020204"/>
              </a:rPr>
              <a:t>	-I &lt;input format&gt;</a:t>
            </a:r>
          </a:p>
          <a:p>
            <a:r>
              <a:rPr lang="en-US" sz="1600" dirty="0">
                <a:latin typeface="Roboto Condensed" panose="020B0604020202020204"/>
              </a:rPr>
              <a:t>	-O &lt;output format&gt;</a:t>
            </a:r>
          </a:p>
          <a:p>
            <a:r>
              <a:rPr lang="en-US" sz="1600" dirty="0">
                <a:latin typeface="Roboto Condensed" panose="020B0604020202020204"/>
              </a:rPr>
              <a:t>	-b &lt;boot CPU&gt;</a:t>
            </a:r>
          </a:p>
          <a:p>
            <a:r>
              <a:rPr lang="en-US" sz="1600" dirty="0">
                <a:latin typeface="Roboto Condensed" panose="020B0604020202020204"/>
              </a:rPr>
              <a:t>  		set the physical boot </a:t>
            </a:r>
            <a:r>
              <a:rPr lang="en-US" sz="1600" dirty="0" err="1">
                <a:latin typeface="Roboto Condensed" panose="020B0604020202020204"/>
              </a:rPr>
              <a:t>cpu</a:t>
            </a:r>
            <a:r>
              <a:rPr lang="en-US" sz="1600" dirty="0">
                <a:latin typeface="Roboto Condensed" panose="020B0604020202020204"/>
              </a:rPr>
              <a:t> </a:t>
            </a:r>
          </a:p>
          <a:p>
            <a:endParaRPr lang="en-US" sz="1600" dirty="0">
              <a:latin typeface="Roboto Condensed" panose="020B0604020202020204"/>
            </a:endParaRPr>
          </a:p>
          <a:p>
            <a:r>
              <a:rPr lang="en-US" sz="1600" dirty="0"/>
              <a:t>The input format could be </a:t>
            </a:r>
            <a:r>
              <a:rPr lang="en-US" sz="1600" b="1" dirty="0"/>
              <a:t>.</a:t>
            </a:r>
            <a:r>
              <a:rPr lang="en-US" sz="1600" b="1" dirty="0" err="1"/>
              <a:t>dts</a:t>
            </a:r>
            <a:r>
              <a:rPr lang="en-US" sz="1600" b="1" dirty="0"/>
              <a:t>, .</a:t>
            </a:r>
            <a:r>
              <a:rPr lang="en-US" sz="1600" b="1" dirty="0" err="1"/>
              <a:t>dtb</a:t>
            </a:r>
            <a:r>
              <a:rPr lang="en-US" sz="1600" b="1" dirty="0"/>
              <a:t>, or .fs </a:t>
            </a:r>
            <a:r>
              <a:rPr lang="en-US" sz="1600" dirty="0"/>
              <a:t>(.fs would read from the current file systems /</a:t>
            </a:r>
            <a:r>
              <a:rPr lang="en-US" sz="1600" dirty="0" err="1"/>
              <a:t>proc</a:t>
            </a:r>
            <a:r>
              <a:rPr lang="en-US" sz="1600" dirty="0"/>
              <a:t>/device-tree). The output format could be </a:t>
            </a:r>
            <a:r>
              <a:rPr lang="en-US" sz="1600" b="1" dirty="0"/>
              <a:t>.</a:t>
            </a:r>
            <a:r>
              <a:rPr lang="en-US" sz="1600" b="1" dirty="0" err="1"/>
              <a:t>dts</a:t>
            </a:r>
            <a:r>
              <a:rPr lang="en-US" sz="1600" b="1" dirty="0"/>
              <a:t>, .</a:t>
            </a:r>
            <a:r>
              <a:rPr lang="en-US" sz="1600" b="1" dirty="0" err="1"/>
              <a:t>dtb</a:t>
            </a:r>
            <a:r>
              <a:rPr lang="en-US" sz="1600" b="1" dirty="0"/>
              <a:t>, or .</a:t>
            </a:r>
            <a:r>
              <a:rPr lang="en-US" sz="1600" b="1" dirty="0" err="1"/>
              <a:t>asm</a:t>
            </a:r>
            <a:r>
              <a:rPr lang="en-US" sz="1600" dirty="0"/>
              <a:t>. </a:t>
            </a:r>
          </a:p>
          <a:p>
            <a:r>
              <a:rPr lang="en-US" sz="1600" dirty="0"/>
              <a:t>As an example, to compile the </a:t>
            </a:r>
            <a:r>
              <a:rPr lang="en-US" sz="1600" b="1" dirty="0" err="1"/>
              <a:t>abc.dts</a:t>
            </a:r>
            <a:r>
              <a:rPr lang="en-US" sz="1600" dirty="0"/>
              <a:t> file: </a:t>
            </a:r>
            <a:r>
              <a:rPr lang="en-US" sz="1600" dirty="0" err="1">
                <a:solidFill>
                  <a:srgbClr val="00B050"/>
                </a:solidFill>
              </a:rPr>
              <a:t>dtc</a:t>
            </a:r>
            <a:r>
              <a:rPr lang="en-US" sz="1600" dirty="0">
                <a:solidFill>
                  <a:srgbClr val="00B050"/>
                </a:solidFill>
              </a:rPr>
              <a:t> –I </a:t>
            </a:r>
            <a:r>
              <a:rPr lang="en-US" sz="1600" dirty="0" err="1">
                <a:solidFill>
                  <a:srgbClr val="00B050"/>
                </a:solidFill>
              </a:rPr>
              <a:t>dts</a:t>
            </a:r>
            <a:r>
              <a:rPr lang="en-US" sz="1600" dirty="0">
                <a:solidFill>
                  <a:srgbClr val="00B050"/>
                </a:solidFill>
              </a:rPr>
              <a:t> –O </a:t>
            </a:r>
            <a:r>
              <a:rPr lang="en-US" sz="1600" dirty="0" err="1">
                <a:solidFill>
                  <a:srgbClr val="00B050"/>
                </a:solidFill>
              </a:rPr>
              <a:t>dtb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abc.dts</a:t>
            </a:r>
            <a:r>
              <a:rPr lang="en-US" sz="1600" dirty="0">
                <a:solidFill>
                  <a:srgbClr val="00B050"/>
                </a:solidFill>
              </a:rPr>
              <a:t> &gt; </a:t>
            </a:r>
            <a:r>
              <a:rPr lang="en-US" sz="1600" dirty="0" err="1">
                <a:solidFill>
                  <a:srgbClr val="00B050"/>
                </a:solidFill>
              </a:rPr>
              <a:t>abc.dtb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The DTC can also be used to reverse compile DTBs and make them human-readable again: </a:t>
            </a:r>
            <a:r>
              <a:rPr lang="en-US" sz="1600" dirty="0" err="1">
                <a:solidFill>
                  <a:srgbClr val="00B050"/>
                </a:solidFill>
              </a:rPr>
              <a:t>dtc</a:t>
            </a:r>
            <a:r>
              <a:rPr lang="en-US" sz="1600" dirty="0">
                <a:solidFill>
                  <a:srgbClr val="00B050"/>
                </a:solidFill>
              </a:rPr>
              <a:t> –I </a:t>
            </a:r>
            <a:r>
              <a:rPr lang="en-US" sz="1600" dirty="0" err="1">
                <a:solidFill>
                  <a:srgbClr val="00B050"/>
                </a:solidFill>
              </a:rPr>
              <a:t>dtb</a:t>
            </a:r>
            <a:r>
              <a:rPr lang="en-US" sz="1600" dirty="0">
                <a:solidFill>
                  <a:srgbClr val="00B050"/>
                </a:solidFill>
              </a:rPr>
              <a:t> –O </a:t>
            </a:r>
            <a:r>
              <a:rPr lang="en-US" sz="1600" dirty="0" err="1">
                <a:solidFill>
                  <a:srgbClr val="00B050"/>
                </a:solidFill>
              </a:rPr>
              <a:t>dts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abc.dtb</a:t>
            </a:r>
            <a:r>
              <a:rPr lang="en-US" sz="1600" dirty="0">
                <a:solidFill>
                  <a:srgbClr val="00B050"/>
                </a:solidFill>
              </a:rPr>
              <a:t> &gt; </a:t>
            </a:r>
            <a:r>
              <a:rPr lang="en-US" sz="1600" dirty="0" err="1">
                <a:solidFill>
                  <a:srgbClr val="00B050"/>
                </a:solidFill>
              </a:rPr>
              <a:t>abc.dts</a:t>
            </a:r>
            <a:endParaRPr lang="en-US" sz="1600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</p:txBody>
      </p:sp>
      <p:sp>
        <p:nvSpPr>
          <p:cNvPr id="12" name="Google Shape;1738;p92"/>
          <p:cNvSpPr/>
          <p:nvPr/>
        </p:nvSpPr>
        <p:spPr>
          <a:xfrm>
            <a:off x="444765" y="1191105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8;p92"/>
          <p:cNvSpPr/>
          <p:nvPr/>
        </p:nvSpPr>
        <p:spPr>
          <a:xfrm>
            <a:off x="444890" y="1916970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38;p92"/>
          <p:cNvSpPr/>
          <p:nvPr/>
        </p:nvSpPr>
        <p:spPr>
          <a:xfrm>
            <a:off x="444765" y="2421276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31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Building Device Trees in Linux.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5" y="1063877"/>
            <a:ext cx="11310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/>
              </a:rPr>
              <a:t>On ARM/ARM64, 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</a:rPr>
              <a:t>arch/&lt;ARCH&gt;/boot/</a:t>
            </a:r>
            <a:r>
              <a:rPr lang="en-US" sz="1600" dirty="0" err="1">
                <a:solidFill>
                  <a:srgbClr val="00B050"/>
                </a:solidFill>
                <a:latin typeface="Roboto Condensed" panose="020B0604020202020204"/>
              </a:rPr>
              <a:t>dts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</a:rPr>
              <a:t>/</a:t>
            </a:r>
            <a:r>
              <a:rPr lang="en-US" sz="1600" dirty="0" err="1">
                <a:solidFill>
                  <a:srgbClr val="00B050"/>
                </a:solidFill>
                <a:latin typeface="Roboto Condensed" panose="020B0604020202020204"/>
              </a:rPr>
              <a:t>Makefile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</a:rPr>
              <a:t> </a:t>
            </a:r>
            <a:r>
              <a:rPr lang="en-US" sz="1600" b="1" dirty="0">
                <a:latin typeface="Roboto Condensed" panose="020B0604020202020204"/>
              </a:rPr>
              <a:t>or 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</a:rPr>
              <a:t>arch/&lt;ARCH&gt;/boot/</a:t>
            </a:r>
            <a:r>
              <a:rPr lang="en-US" sz="1600" dirty="0" err="1">
                <a:solidFill>
                  <a:srgbClr val="00B050"/>
                </a:solidFill>
                <a:latin typeface="Roboto Condensed" panose="020B0604020202020204"/>
              </a:rPr>
              <a:t>dts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</a:rPr>
              <a:t>/&lt;vendor&gt;/</a:t>
            </a:r>
            <a:r>
              <a:rPr lang="en-US" sz="1600" dirty="0" err="1">
                <a:solidFill>
                  <a:srgbClr val="00B050"/>
                </a:solidFill>
                <a:latin typeface="Roboto Condensed" panose="020B0604020202020204"/>
              </a:rPr>
              <a:t>Makefile</a:t>
            </a:r>
            <a:r>
              <a:rPr lang="en-US" sz="1600" b="1" dirty="0">
                <a:latin typeface="Roboto Condensed" panose="020B0604020202020204"/>
              </a:rPr>
              <a:t> indicates which DT to build depending on the platform</a:t>
            </a:r>
            <a:r>
              <a:rPr lang="en-US" sz="1600" b="1" dirty="0">
                <a:latin typeface="Roboto Condensed" panose="020B0604020202020204"/>
                <a:ea typeface="Roboto Condensed" panose="020B0604020202020204" charset="0"/>
              </a:rPr>
              <a:t>. 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arch/arm64/boot/</a:t>
            </a:r>
            <a:r>
              <a:rPr lang="en-US" sz="1600" dirty="0" err="1">
                <a:solidFill>
                  <a:srgbClr val="00B050"/>
                </a:solidFill>
              </a:rPr>
              <a:t>dts</a:t>
            </a:r>
            <a:r>
              <a:rPr lang="en-US" sz="1600" dirty="0">
                <a:solidFill>
                  <a:srgbClr val="00B050"/>
                </a:solidFill>
              </a:rPr>
              <a:t>/</a:t>
            </a:r>
            <a:r>
              <a:rPr lang="en-US" sz="1600" dirty="0" err="1">
                <a:solidFill>
                  <a:srgbClr val="00B050"/>
                </a:solidFill>
              </a:rPr>
              <a:t>renesas</a:t>
            </a:r>
            <a:r>
              <a:rPr lang="en-US" sz="1600" dirty="0">
                <a:solidFill>
                  <a:srgbClr val="00B050"/>
                </a:solidFill>
              </a:rPr>
              <a:t>/</a:t>
            </a:r>
            <a:r>
              <a:rPr lang="en-US" sz="1600" dirty="0" err="1">
                <a:solidFill>
                  <a:srgbClr val="00B050"/>
                </a:solidFill>
              </a:rPr>
              <a:t>Makefile</a:t>
            </a:r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/>
            </a:endParaRPr>
          </a:p>
          <a:p>
            <a:r>
              <a:rPr lang="en-US" sz="1600" dirty="0">
                <a:latin typeface="Roboto Condensed" panose="020B0604020202020204"/>
              </a:rPr>
              <a:t>   Building the kernel with 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</a:rPr>
              <a:t>make</a:t>
            </a:r>
            <a:r>
              <a:rPr lang="en-US" sz="1600" dirty="0">
                <a:latin typeface="Roboto Condensed" panose="020B0604020202020204"/>
              </a:rPr>
              <a:t> will also build the Device Trees on most architectures</a:t>
            </a:r>
          </a:p>
          <a:p>
            <a:r>
              <a:rPr lang="en-US" sz="1600" dirty="0">
                <a:latin typeface="Roboto Condensed" panose="020B0604020202020204"/>
                <a:ea typeface="Roboto Condensed" panose="020B0604020202020204" charset="0"/>
              </a:rPr>
              <a:t>   </a:t>
            </a:r>
          </a:p>
          <a:p>
            <a:r>
              <a:rPr lang="en-US" sz="1600" dirty="0">
                <a:latin typeface="Roboto Condensed" panose="020B0604020202020204"/>
                <a:ea typeface="Roboto Condensed" panose="020B0604020202020204" charset="0"/>
              </a:rPr>
              <a:t>   Explicit 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  <a:ea typeface="Roboto Condensed" panose="020B0604020202020204" charset="0"/>
              </a:rPr>
              <a:t>make </a:t>
            </a:r>
            <a:r>
              <a:rPr lang="en-US" sz="1600" dirty="0" err="1">
                <a:solidFill>
                  <a:srgbClr val="00B050"/>
                </a:solidFill>
                <a:latin typeface="Roboto Condensed" panose="020B0604020202020204"/>
                <a:ea typeface="Roboto Condensed" panose="020B0604020202020204" charset="0"/>
              </a:rPr>
              <a:t>dtbs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  <a:ea typeface="Roboto Condensed" panose="020B0604020202020204" charset="0"/>
              </a:rPr>
              <a:t> </a:t>
            </a:r>
            <a:r>
              <a:rPr lang="en-US" sz="1600" dirty="0">
                <a:latin typeface="Roboto Condensed" panose="020B0604020202020204"/>
                <a:ea typeface="Roboto Condensed" panose="020B0604020202020204" charset="0"/>
              </a:rPr>
              <a:t>target also available</a:t>
            </a:r>
          </a:p>
          <a:p>
            <a:r>
              <a:rPr lang="en-US" sz="1600" dirty="0"/>
              <a:t>   </a:t>
            </a:r>
            <a:endParaRPr lang="en-US" sz="1600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</p:txBody>
      </p:sp>
      <p:sp>
        <p:nvSpPr>
          <p:cNvPr id="12" name="Google Shape;1738;p92"/>
          <p:cNvSpPr/>
          <p:nvPr/>
        </p:nvSpPr>
        <p:spPr>
          <a:xfrm>
            <a:off x="444765" y="1191105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5" y="2180630"/>
            <a:ext cx="6489583" cy="2962935"/>
          </a:xfrm>
          <a:prstGeom prst="rect">
            <a:avLst/>
          </a:prstGeom>
        </p:spPr>
      </p:pic>
      <p:sp>
        <p:nvSpPr>
          <p:cNvPr id="9" name="Google Shape;1738;p92"/>
          <p:cNvSpPr/>
          <p:nvPr/>
        </p:nvSpPr>
        <p:spPr>
          <a:xfrm>
            <a:off x="436605" y="5303024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38;p92"/>
          <p:cNvSpPr/>
          <p:nvPr/>
        </p:nvSpPr>
        <p:spPr>
          <a:xfrm>
            <a:off x="444765" y="5814940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57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Validating Device Tree in Linux.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5" y="1080655"/>
            <a:ext cx="1131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 err="1">
                <a:latin typeface="Roboto Condensed" panose="020B0604020202020204"/>
              </a:rPr>
              <a:t>dtc</a:t>
            </a:r>
            <a:r>
              <a:rPr lang="en-US" sz="1600" b="1" dirty="0">
                <a:latin typeface="Roboto Condensed" panose="020B0604020202020204"/>
              </a:rPr>
              <a:t> only does </a:t>
            </a:r>
            <a:r>
              <a:rPr lang="en-US" sz="1600" b="1" dirty="0" err="1">
                <a:latin typeface="Roboto Condensed" panose="020B0604020202020204"/>
              </a:rPr>
              <a:t>syntaxic</a:t>
            </a:r>
            <a:r>
              <a:rPr lang="en-US" sz="1600" b="1" dirty="0">
                <a:latin typeface="Roboto Condensed" panose="020B0604020202020204"/>
              </a:rPr>
              <a:t> validation</a:t>
            </a:r>
            <a:r>
              <a:rPr lang="en-US" sz="1600" b="1" dirty="0">
                <a:latin typeface="Roboto Condensed" panose="020B0604020202020204"/>
                <a:ea typeface="Roboto Condensed" panose="020B0604020202020204" charset="0"/>
              </a:rPr>
              <a:t>. 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/>
              </a:rPr>
              <a:t>YAML bindings allow to do semantic validation </a:t>
            </a:r>
          </a:p>
          <a:p>
            <a:endParaRPr lang="en-US" sz="1600" b="1" dirty="0">
              <a:latin typeface="Roboto Condensed" panose="020B0604020202020204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make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dt_bindings_check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Roboto Condensed" panose="020B0604020202020204"/>
              </a:rPr>
              <a:t>verify that YAML bindings are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Roboto Condensed" panose="020B0604020202020204"/>
              </a:rPr>
              <a:t>make </a:t>
            </a:r>
            <a:r>
              <a:rPr lang="en-US" sz="1400" b="1" dirty="0" err="1">
                <a:solidFill>
                  <a:srgbClr val="00B050"/>
                </a:solidFill>
                <a:latin typeface="Roboto Condensed" panose="020B0604020202020204"/>
              </a:rPr>
              <a:t>dtbs_check</a:t>
            </a:r>
            <a:r>
              <a:rPr lang="en-US" sz="1400" b="1" dirty="0">
                <a:latin typeface="Roboto Condensed" panose="020B0604020202020204"/>
              </a:rPr>
              <a:t> </a:t>
            </a:r>
            <a:r>
              <a:rPr lang="en-US" sz="1600" dirty="0">
                <a:latin typeface="Roboto Condensed" panose="020B0604020202020204"/>
                <a:sym typeface="Wingdings" panose="05000000000000000000" pitchFamily="2" charset="2"/>
              </a:rPr>
              <a:t></a:t>
            </a:r>
            <a:r>
              <a:rPr lang="en-US" sz="1600" b="1" dirty="0">
                <a:latin typeface="Roboto Condensed" panose="020B0604020202020204"/>
                <a:sym typeface="Wingdings" panose="05000000000000000000" pitchFamily="2" charset="2"/>
              </a:rPr>
              <a:t> </a:t>
            </a:r>
            <a:r>
              <a:rPr lang="en-US" sz="1400" dirty="0">
                <a:latin typeface="Roboto Condensed" panose="020B0604020202020204"/>
              </a:rPr>
              <a:t>validate DTs currently enabled against YAML bindings</a:t>
            </a:r>
            <a:endParaRPr lang="en-US" sz="14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2" name="Google Shape;1738;p92"/>
          <p:cNvSpPr/>
          <p:nvPr/>
        </p:nvSpPr>
        <p:spPr>
          <a:xfrm>
            <a:off x="444702" y="1165938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8;p92"/>
          <p:cNvSpPr/>
          <p:nvPr/>
        </p:nvSpPr>
        <p:spPr>
          <a:xfrm>
            <a:off x="444702" y="1696753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907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dirty="0"/>
              <a:t>Common properties</a:t>
            </a:r>
          </a:p>
        </p:txBody>
      </p:sp>
    </p:spTree>
    <p:extLst>
      <p:ext uri="{BB962C8B-B14F-4D97-AF65-F5344CB8AC3E}">
        <p14:creationId xmlns:p14="http://schemas.microsoft.com/office/powerpoint/2010/main" val="3880207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Common properties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5" y="1080655"/>
            <a:ext cx="11310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 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reg</a:t>
            </a:r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Memory-mapped devices: base address and size of the registers. Can have several entries.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I2C devices: address on the I2C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SPI devices: chip select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interrupts, interrupt-parent, interrupts-extended: 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interrupts lines used by the device, and which interrupt controller they are connected to.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clocks: 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which clock(s) are used by the device, from which clock controller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dmas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: 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which DMA controller and channels are used by the device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status: 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okay means the device is present and should be enabled, otherwise, the device is left unused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pinctrl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-*: 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indicates the pin-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muxing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configuration requested by the device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2" name="Google Shape;1738;p92"/>
          <p:cNvSpPr/>
          <p:nvPr/>
        </p:nvSpPr>
        <p:spPr>
          <a:xfrm>
            <a:off x="477841" y="1206719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38;p92"/>
          <p:cNvSpPr/>
          <p:nvPr/>
        </p:nvSpPr>
        <p:spPr>
          <a:xfrm>
            <a:off x="477840" y="2397249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38;p92"/>
          <p:cNvSpPr/>
          <p:nvPr/>
        </p:nvSpPr>
        <p:spPr>
          <a:xfrm>
            <a:off x="477840" y="3116491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38;p92"/>
          <p:cNvSpPr/>
          <p:nvPr/>
        </p:nvSpPr>
        <p:spPr>
          <a:xfrm>
            <a:off x="477840" y="3597363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38;p92"/>
          <p:cNvSpPr/>
          <p:nvPr/>
        </p:nvSpPr>
        <p:spPr>
          <a:xfrm>
            <a:off x="477839" y="4099304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38;p92"/>
          <p:cNvSpPr/>
          <p:nvPr/>
        </p:nvSpPr>
        <p:spPr>
          <a:xfrm>
            <a:off x="477838" y="4601245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87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Matching with drivers in Linux: platform driver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5" y="1644243"/>
            <a:ext cx="5921727" cy="2969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638" y="1644243"/>
            <a:ext cx="4798047" cy="3495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349" y="5139306"/>
            <a:ext cx="1924050" cy="323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107" y="5144068"/>
            <a:ext cx="34861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2" name="Google Shape;10872;p15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" dirty="0"/>
              <a:t>REFERENCE</a:t>
            </a:r>
            <a:endParaRPr dirty="0"/>
          </a:p>
        </p:txBody>
      </p:sp>
      <p:sp>
        <p:nvSpPr>
          <p:cNvPr id="10873" name="Google Shape;10873;p15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indent="-389457">
              <a:buSzPts val="1000"/>
              <a:buFont typeface="Roboto Condensed"/>
              <a:buChar char="●"/>
            </a:pPr>
            <a:endParaRPr lang="en-US" sz="1333" u="sng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6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sz="2800" b="1"/>
              <a:t>Scheduler</a:t>
            </a:r>
            <a:endParaRPr lang="en-US" sz="28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75736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89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"/>
              <a:t>Thank You!!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26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>
                <a:latin typeface="Arial (body)"/>
              </a:rPr>
              <a:t>What the Scheduler?</a:t>
            </a:r>
            <a:endParaRPr lang="en-US" dirty="0">
              <a:latin typeface="Arial (body)"/>
            </a:endParaRPr>
          </a:p>
        </p:txBody>
      </p:sp>
      <p:sp>
        <p:nvSpPr>
          <p:cNvPr id="273" name="Google Shape;273;p71"/>
          <p:cNvSpPr txBox="1">
            <a:spLocks noGrp="1"/>
          </p:cNvSpPr>
          <p:nvPr>
            <p:ph type="body" idx="1"/>
          </p:nvPr>
        </p:nvSpPr>
        <p:spPr>
          <a:xfrm>
            <a:off x="436599" y="1141433"/>
            <a:ext cx="5659401" cy="524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just"/>
            <a:r>
              <a:rPr lang="en-US">
                <a:latin typeface="Arial (body)"/>
              </a:rPr>
              <a:t>▶ The Linux Scheduler is a crucial component of the Linux kernel responsible for deciding which processes run on the CPU at any given time.</a:t>
            </a:r>
          </a:p>
          <a:p>
            <a:pPr marL="0" indent="0" algn="just"/>
            <a:endParaRPr lang="en-US">
              <a:latin typeface="Arial (body)"/>
            </a:endParaRPr>
          </a:p>
          <a:p>
            <a:pPr marL="0" indent="0" algn="just"/>
            <a:r>
              <a:rPr lang="en-US">
                <a:latin typeface="Arial (body)"/>
              </a:rPr>
              <a:t>▶ It manages process scheduling, ensuring that multiple processes can share system resources efficiently.</a:t>
            </a:r>
          </a:p>
          <a:p>
            <a:pPr marL="0" indent="0" algn="just"/>
            <a:endParaRPr lang="en-US">
              <a:latin typeface="Arial (body)"/>
            </a:endParaRPr>
          </a:p>
          <a:p>
            <a:pPr marL="0" indent="0" algn="just"/>
            <a:r>
              <a:rPr lang="en-US">
                <a:latin typeface="Arial (body)"/>
              </a:rPr>
              <a:t>▶ The primary goal of the Linux scheduler is to maximize system performance and responsiveness by balancing CPU time among all running processes.</a:t>
            </a:r>
            <a:endParaRPr lang="en-US" dirty="0">
              <a:latin typeface="Arial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7381C-CE6B-5FA8-FA93-0AE00A57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659" y="199313"/>
            <a:ext cx="26765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0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>
                <a:latin typeface="Arial (body)"/>
              </a:rPr>
              <a:t>Why the Scheduler?</a:t>
            </a:r>
            <a:endParaRPr dirty="0">
              <a:latin typeface="Arial (body)"/>
            </a:endParaRPr>
          </a:p>
        </p:txBody>
      </p:sp>
      <p:sp>
        <p:nvSpPr>
          <p:cNvPr id="273" name="Google Shape;273;p71"/>
          <p:cNvSpPr txBox="1">
            <a:spLocks noGrp="1"/>
          </p:cNvSpPr>
          <p:nvPr>
            <p:ph type="body" idx="1"/>
          </p:nvPr>
        </p:nvSpPr>
        <p:spPr>
          <a:xfrm>
            <a:off x="436599" y="1141433"/>
            <a:ext cx="11310401" cy="524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 (body)"/>
              </a:rPr>
              <a:t>Efficient Resource Utilization: </a:t>
            </a:r>
            <a:r>
              <a:rPr lang="en-US">
                <a:latin typeface="Arial (body)"/>
              </a:rPr>
              <a:t>Ensures the CPU and other resources are used optimally, preventing idle times and improving overall system throughput</a:t>
            </a:r>
            <a:endParaRPr lang="en-US" b="1">
              <a:latin typeface="Arial (body)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 (body)"/>
              </a:rPr>
              <a:t>Fair Process Distribution: </a:t>
            </a:r>
            <a:r>
              <a:rPr lang="en-US">
                <a:latin typeface="Arial (body)"/>
              </a:rPr>
              <a:t>Distributes CPU time among processes fairly, ensuring no single process can monopolize the CPU and degrade system performance for other processes.</a:t>
            </a:r>
            <a:endParaRPr lang="en-US" b="1">
              <a:latin typeface="Arial (body)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 (body)"/>
              </a:rPr>
              <a:t>Responsiveness: </a:t>
            </a:r>
            <a:r>
              <a:rPr lang="en-US">
                <a:latin typeface="Arial (body)"/>
              </a:rPr>
              <a:t>Prioritizes interactive processes to enhance user experience by providing quicker responses to user inputs.</a:t>
            </a:r>
            <a:endParaRPr lang="en-US" b="1">
              <a:latin typeface="Arial (body)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 (body)"/>
              </a:rPr>
              <a:t>Scalability: </a:t>
            </a:r>
            <a:r>
              <a:rPr lang="en-US">
                <a:latin typeface="Arial (body)"/>
              </a:rPr>
              <a:t>Handles an increasing number of processes and cores efficiently, making it suitable for both small devices and large multi-core servers.</a:t>
            </a:r>
            <a:endParaRPr lang="en-US" b="1" dirty="0">
              <a:latin typeface="Arial (body)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 (body)"/>
              </a:rPr>
              <a:t>Real-time Capabilities: </a:t>
            </a:r>
            <a:r>
              <a:rPr lang="en-US">
                <a:latin typeface="Arial (body)"/>
              </a:rPr>
              <a:t>Supports real-time processes that require strict timing constraints, essential for applications in embedded systems, robotics, and other real-time computing environments.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5541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>
                <a:latin typeface="Arial (body)"/>
              </a:rPr>
              <a:t>Some popular scheduling policy</a:t>
            </a:r>
            <a:endParaRPr dirty="0">
              <a:latin typeface="Arial (body)"/>
            </a:endParaRPr>
          </a:p>
        </p:txBody>
      </p:sp>
      <p:sp>
        <p:nvSpPr>
          <p:cNvPr id="273" name="Google Shape;273;p71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4690878" cy="198632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Completely Fair Scheduler (SCHED_OTHER)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Real-Time Schedulers (SCHED_FIFO, SCHED_RR)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Batch Scheduler (SCHED_BATCH)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Idle Scheduler (SCHED_IDLE)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Deadline Scheduler (SCHED_DEADLINE)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7F569-9447-3386-BB18-02947C50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12" y="1435693"/>
            <a:ext cx="3876058" cy="4615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DDA716-63EC-C0BD-9DE3-F19BB8BA2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8" y="3127761"/>
            <a:ext cx="4622918" cy="34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1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3110669"/>
            <a:ext cx="8876400" cy="653664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sz="2800" b="1">
                <a:latin typeface="Arial (body)"/>
              </a:rPr>
              <a:t>What - Why the </a:t>
            </a:r>
            <a:r>
              <a:rPr lang="en-US" sz="2800" b="1" kern="0">
                <a:effectLst/>
                <a:latin typeface="Arial (body)"/>
                <a:ea typeface="Times New Roman" panose="02020603050405020304" pitchFamily="18" charset="0"/>
              </a:rPr>
              <a:t>Memory Manager</a:t>
            </a:r>
            <a:r>
              <a:rPr lang="en-US" sz="2800" b="1">
                <a:latin typeface="Arial (body)"/>
              </a:rPr>
              <a:t>?</a:t>
            </a:r>
            <a:endParaRPr lang="en-US" sz="2800" b="1" dirty="0">
              <a:latin typeface="Arial (body)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5628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b="1"/>
              <a:t>Key Concepts</a:t>
            </a:r>
          </a:p>
        </p:txBody>
      </p:sp>
      <p:sp>
        <p:nvSpPr>
          <p:cNvPr id="273" name="Google Shape;273;p71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2272417" cy="198632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 Memory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Paging</a:t>
            </a:r>
            <a:endParaRPr lang="en-US" sz="18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Slab Allocator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Swapping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140E4-8503-AE6D-E10F-ABF50D17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858" y="1141433"/>
            <a:ext cx="8078446" cy="457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3110669"/>
            <a:ext cx="8876400" cy="653664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sz="2800" b="1"/>
              <a:t>Thread and Process</a:t>
            </a:r>
            <a:endParaRPr lang="en-US" sz="28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916486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8C03B027C419C4588DED41A849AD826" ma:contentTypeVersion="4" ma:contentTypeDescription="Tạo tài liệu mới." ma:contentTypeScope="" ma:versionID="977c47f6e2ce79ad34b1a21aa9bf46cd">
  <xsd:schema xmlns:xsd="http://www.w3.org/2001/XMLSchema" xmlns:xs="http://www.w3.org/2001/XMLSchema" xmlns:p="http://schemas.microsoft.com/office/2006/metadata/properties" xmlns:ns2="298d4318-9e55-4459-85b0-7f365efadb04" xmlns:ns3="f034d4f0-5844-430a-92ab-6b0ff99b7784" targetNamespace="http://schemas.microsoft.com/office/2006/metadata/properties" ma:root="true" ma:fieldsID="c445b65fbbe10ecba4ca93a9d7a88631" ns2:_="" ns3:_="">
    <xsd:import namespace="298d4318-9e55-4459-85b0-7f365efadb04"/>
    <xsd:import namespace="f034d4f0-5844-430a-92ab-6b0ff99b778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d4318-9e55-4459-85b0-7f365efadb0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4d4f0-5844-430a-92ab-6b0ff99b7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90F331-EC1B-4E1E-93BD-D2BDC0CDF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8d4318-9e55-4459-85b0-7f365efadb04"/>
    <ds:schemaRef ds:uri="f034d4f0-5844-430a-92ab-6b0ff99b7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527AE-22A3-49CB-9A79-C933E8C3705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03E38E8-FBBE-447D-BFA1-26AD20193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11343</TotalTime>
  <Words>1058</Words>
  <Application>Microsoft Office PowerPoint</Application>
  <PresentationFormat>Widescreen</PresentationFormat>
  <Paragraphs>149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(body)</vt:lpstr>
      <vt:lpstr>Calibri</vt:lpstr>
      <vt:lpstr>Roboto Condensed</vt:lpstr>
      <vt:lpstr>Times New Roman</vt:lpstr>
      <vt:lpstr>Wingdings</vt:lpstr>
      <vt:lpstr>1_Office Theme</vt:lpstr>
      <vt:lpstr>2_Office Theme</vt:lpstr>
      <vt:lpstr>Office Theme</vt:lpstr>
      <vt:lpstr>3_Office Theme</vt:lpstr>
      <vt:lpstr>OS overview </vt:lpstr>
      <vt:lpstr>AGENDA</vt:lpstr>
      <vt:lpstr>Scheduler</vt:lpstr>
      <vt:lpstr>What the Scheduler?</vt:lpstr>
      <vt:lpstr>Why the Scheduler?</vt:lpstr>
      <vt:lpstr>Some popular scheduling policy</vt:lpstr>
      <vt:lpstr>What - Why the Memory Manager?</vt:lpstr>
      <vt:lpstr>Key Concepts</vt:lpstr>
      <vt:lpstr>Thread and Process</vt:lpstr>
      <vt:lpstr>Key Concepts</vt:lpstr>
      <vt:lpstr>Thread and Process synchronization</vt:lpstr>
      <vt:lpstr>Base syntax </vt:lpstr>
      <vt:lpstr>Simplified example </vt:lpstr>
      <vt:lpstr>Cells concept</vt:lpstr>
      <vt:lpstr>Device Tree inheritance</vt:lpstr>
      <vt:lpstr>Device Tree inheritance.</vt:lpstr>
      <vt:lpstr>Device Tree inheritance example</vt:lpstr>
      <vt:lpstr>Device Tree specifications and bindings</vt:lpstr>
      <vt:lpstr>Device Tree specifications</vt:lpstr>
      <vt:lpstr>Device Tree binding: old style</vt:lpstr>
      <vt:lpstr>Device Tree binding: YAML style</vt:lpstr>
      <vt:lpstr>Building and validating Device Trees</vt:lpstr>
      <vt:lpstr>Device tree compiler.</vt:lpstr>
      <vt:lpstr>Building Device Trees in Linux.</vt:lpstr>
      <vt:lpstr>Validating Device Tree in Linux.</vt:lpstr>
      <vt:lpstr>Common properties</vt:lpstr>
      <vt:lpstr>Common properties</vt:lpstr>
      <vt:lpstr>Matching with drivers in Linux: platform driver</vt:lpstr>
      <vt:lpstr>REFERENCE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Tree: hardware description</dc:title>
  <dc:creator>Le Son Dy</dc:creator>
  <cp:lastModifiedBy>ES DEV 055</cp:lastModifiedBy>
  <cp:revision>61</cp:revision>
  <dcterms:created xsi:type="dcterms:W3CDTF">2022-06-23T16:04:31Z</dcterms:created>
  <dcterms:modified xsi:type="dcterms:W3CDTF">2024-06-11T05:13:58Z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0x01010018C03B027C419C4588DED41A849AD826</vt:lpwstr>
  </property>
</Properties>
</file>