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96" r:id="rId10"/>
    <p:sldId id="267" r:id="rId11"/>
    <p:sldId id="264" r:id="rId12"/>
    <p:sldId id="297" r:id="rId13"/>
    <p:sldId id="265" r:id="rId14"/>
    <p:sldId id="266" r:id="rId15"/>
    <p:sldId id="268" r:id="rId16"/>
    <p:sldId id="269" r:id="rId17"/>
    <p:sldId id="270" r:id="rId18"/>
    <p:sldId id="298" r:id="rId19"/>
    <p:sldId id="271" r:id="rId20"/>
    <p:sldId id="299" r:id="rId21"/>
    <p:sldId id="300" r:id="rId22"/>
    <p:sldId id="301" r:id="rId23"/>
    <p:sldId id="273" r:id="rId24"/>
    <p:sldId id="277" r:id="rId25"/>
    <p:sldId id="278" r:id="rId26"/>
  </p:sldIdLst>
  <p:sldSz cx="9144000" cy="5143500" type="screen16x9"/>
  <p:notesSz cx="6858000" cy="9144000"/>
  <p:embeddedFontLst>
    <p:embeddedFont>
      <p:font typeface="Amatic SC" panose="020B0604020202020204" charset="-79"/>
      <p:regular r:id="rId28"/>
      <p:bold r:id="rId29"/>
    </p:embeddedFont>
    <p:embeddedFont>
      <p:font typeface="Nunito SemiBold"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Tahoma" panose="020B0604030504040204" pitchFamily="34" charset="0"/>
      <p:regular r:id="rId38"/>
      <p:bold r:id="rId39"/>
    </p:embeddedFont>
    <p:embeddedFont>
      <p:font typeface="Nunito" panose="020B0604020202020204" charset="0"/>
      <p:regular r:id="rId40"/>
      <p:bold r:id="rId41"/>
      <p:italic r:id="rId42"/>
      <p:boldItalic r:id="rId43"/>
    </p:embeddedFont>
    <p:embeddedFont>
      <p:font typeface="Bahnschrift SemiBold Condensed" panose="020B0502040204020203" pitchFamily="34" charset="0"/>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783842-8F8A-472B-A6D1-50C4D95656BF}">
  <a:tblStyle styleId="{1D783842-8F8A-472B-A6D1-50C4D95656B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AE5276-7758-4A38-8905-6FA3DC8E0E1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92" d="100"/>
          <a:sy n="9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274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p:cSld name="BLANK_1">
    <p:bg>
      <p:bgPr>
        <a:solidFill>
          <a:schemeClr val="dk1"/>
        </a:solidFill>
        <a:effectLst/>
      </p:bgPr>
    </p:bg>
    <p:spTree>
      <p:nvGrpSpPr>
        <p:cNvPr id="1" name="Shape 154"/>
        <p:cNvGrpSpPr/>
        <p:nvPr/>
      </p:nvGrpSpPr>
      <p:grpSpPr>
        <a:xfrm>
          <a:off x="0" y="0"/>
          <a:ext cx="0" cy="0"/>
          <a:chOff x="0" y="0"/>
          <a:chExt cx="0" cy="0"/>
        </a:xfrm>
      </p:grpSpPr>
      <p:sp>
        <p:nvSpPr>
          <p:cNvPr id="155" name="Google Shape;155;p1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12"/>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Half">
  <p:cSld name="BLANK_1_1">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p:nvPr/>
        </p:nvSpPr>
        <p:spPr>
          <a:xfrm rot="-898861">
            <a:off x="739797" y="433628"/>
            <a:ext cx="1461825" cy="1605908"/>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773500" y="1980025"/>
            <a:ext cx="5597100" cy="6711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 name="Google Shape;25;p3"/>
          <p:cNvSpPr txBox="1">
            <a:spLocks noGrp="1"/>
          </p:cNvSpPr>
          <p:nvPr>
            <p:ph type="subTitle" idx="1"/>
          </p:nvPr>
        </p:nvSpPr>
        <p:spPr>
          <a:xfrm>
            <a:off x="1773500" y="2664426"/>
            <a:ext cx="5597100" cy="3864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
        <p:nvSpPr>
          <p:cNvPr id="26" name="Google Shape;26;p3"/>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rot="4673461">
            <a:off x="7546626" y="3625444"/>
            <a:ext cx="814039" cy="102220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4673461">
            <a:off x="7996900" y="4294821"/>
            <a:ext cx="185670" cy="33573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5167633">
            <a:off x="338201" y="3492220"/>
            <a:ext cx="831049" cy="96136"/>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5167633">
            <a:off x="614037" y="2873277"/>
            <a:ext cx="278340" cy="4309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5262249" y="46224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2829661" y="4511611"/>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4309554" y="45449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7710737" y="66712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865454" y="61702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6"/>
        <p:cNvGrpSpPr/>
        <p:nvPr/>
      </p:nvGrpSpPr>
      <p:grpSpPr>
        <a:xfrm>
          <a:off x="0" y="0"/>
          <a:ext cx="0" cy="0"/>
          <a:chOff x="0" y="0"/>
          <a:chExt cx="0" cy="0"/>
        </a:xfrm>
      </p:grpSpPr>
      <p:sp>
        <p:nvSpPr>
          <p:cNvPr id="37" name="Google Shape;37;p4"/>
          <p:cNvSpPr/>
          <p:nvPr/>
        </p:nvSpPr>
        <p:spPr>
          <a:xfrm>
            <a:off x="1711339" y="1054787"/>
            <a:ext cx="2954" cy="1397"/>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Nunito SemiBold"/>
              <a:buChar char="✗"/>
              <a:defRPr sz="2800">
                <a:latin typeface="Nunito SemiBold"/>
                <a:ea typeface="Nunito SemiBold"/>
                <a:cs typeface="Nunito SemiBold"/>
                <a:sym typeface="Nunito SemiBold"/>
              </a:defRPr>
            </a:lvl1pPr>
            <a:lvl2pPr marL="914400" lvl="1"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marL="1371600" lvl="2"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marL="1828800" lvl="3"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marL="2286000" lvl="4"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marL="2743200" lvl="5"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marL="3200400" lvl="6"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marL="3657600" lvl="7"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marL="4114800" lvl="8" indent="-406400" algn="ctr" rtl="0">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4"/>
          <p:cNvSpPr/>
          <p:nvPr/>
        </p:nvSpPr>
        <p:spPr>
          <a:xfrm rot="-10653455">
            <a:off x="308904" y="3412015"/>
            <a:ext cx="814998" cy="1023408"/>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sp>
        <p:nvSpPr>
          <p:cNvPr id="55" name="Google Shape;55;p5"/>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60" name="Google Shape;60;p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5"/>
          <p:cNvSpPr/>
          <p:nvPr/>
        </p:nvSpPr>
        <p:spPr>
          <a:xfrm>
            <a:off x="3215361" y="371192"/>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4695254" y="40455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8578274" y="29574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4853896" y="460730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
    <p:spTree>
      <p:nvGrpSpPr>
        <p:cNvPr id="1" name="Shape 68"/>
        <p:cNvGrpSpPr/>
        <p:nvPr/>
      </p:nvGrpSpPr>
      <p:grpSpPr>
        <a:xfrm>
          <a:off x="0" y="0"/>
          <a:ext cx="0" cy="0"/>
          <a:chOff x="0" y="0"/>
          <a:chExt cx="0" cy="0"/>
        </a:xfrm>
      </p:grpSpPr>
      <p:sp>
        <p:nvSpPr>
          <p:cNvPr id="69" name="Google Shape;69;p6"/>
          <p:cNvSpPr/>
          <p:nvPr/>
        </p:nvSpPr>
        <p:spPr>
          <a:xfrm>
            <a:off x="0" y="0"/>
            <a:ext cx="9144000" cy="51435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0800000">
            <a:off x="478120" y="499499"/>
            <a:ext cx="3891580" cy="4389451"/>
          </a:xfrm>
          <a:custGeom>
            <a:avLst/>
            <a:gdLst/>
            <a:ahLst/>
            <a:cxnLst/>
            <a:rect l="l" t="t" r="r" b="b"/>
            <a:pathLst>
              <a:path w="873041" h="513236" extrusionOk="0">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6"/>
          <p:cNvSpPr/>
          <p:nvPr/>
        </p:nvSpPr>
        <p:spPr>
          <a:xfrm>
            <a:off x="359638" y="371200"/>
            <a:ext cx="3869146" cy="4400299"/>
          </a:xfrm>
          <a:custGeom>
            <a:avLst/>
            <a:gdLst/>
            <a:ahLst/>
            <a:cxnLst/>
            <a:rect l="l" t="t" r="r" b="b"/>
            <a:pathLst>
              <a:path w="1717712" h="1953518" extrusionOk="0">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6"/>
          <p:cNvSpPr txBox="1">
            <a:spLocks noGrp="1"/>
          </p:cNvSpPr>
          <p:nvPr>
            <p:ph type="title"/>
          </p:nvPr>
        </p:nvSpPr>
        <p:spPr>
          <a:xfrm>
            <a:off x="883375" y="1004988"/>
            <a:ext cx="2879400" cy="9519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3" name="Google Shape;73;p6"/>
          <p:cNvSpPr txBox="1">
            <a:spLocks noGrp="1"/>
          </p:cNvSpPr>
          <p:nvPr>
            <p:ph type="body" idx="1"/>
          </p:nvPr>
        </p:nvSpPr>
        <p:spPr>
          <a:xfrm>
            <a:off x="883525" y="2078413"/>
            <a:ext cx="2879400" cy="2060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74" name="Google Shape;74;p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6"/>
          <p:cNvSpPr/>
          <p:nvPr/>
        </p:nvSpPr>
        <p:spPr>
          <a:xfrm rot="5400000">
            <a:off x="3614542" y="2581686"/>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6"/>
          <p:cNvSpPr/>
          <p:nvPr/>
        </p:nvSpPr>
        <p:spPr>
          <a:xfrm rot="5400000">
            <a:off x="4155556" y="35228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6"/>
          <p:cNvSpPr/>
          <p:nvPr/>
        </p:nvSpPr>
        <p:spPr>
          <a:xfrm rot="10800000">
            <a:off x="542537" y="4490175"/>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6"/>
          <p:cNvSpPr/>
          <p:nvPr/>
        </p:nvSpPr>
        <p:spPr>
          <a:xfrm rot="5130764">
            <a:off x="247642" y="411835"/>
            <a:ext cx="745888" cy="775329"/>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6"/>
          <p:cNvSpPr/>
          <p:nvPr/>
        </p:nvSpPr>
        <p:spPr>
          <a:xfrm>
            <a:off x="2994774" y="30055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6"/>
          <p:cNvSpPr/>
          <p:nvPr/>
        </p:nvSpPr>
        <p:spPr>
          <a:xfrm>
            <a:off x="1495696" y="462807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6"/>
          <p:cNvSpPr/>
          <p:nvPr/>
        </p:nvSpPr>
        <p:spPr>
          <a:xfrm rot="10800000">
            <a:off x="545766" y="4680253"/>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97"/>
        <p:cNvGrpSpPr/>
        <p:nvPr/>
      </p:nvGrpSpPr>
      <p:grpSpPr>
        <a:xfrm>
          <a:off x="0" y="0"/>
          <a:ext cx="0" cy="0"/>
          <a:chOff x="0" y="0"/>
          <a:chExt cx="0" cy="0"/>
        </a:xfrm>
      </p:grpSpPr>
      <p:sp>
        <p:nvSpPr>
          <p:cNvPr id="98" name="Google Shape;98;p8"/>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8"/>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8"/>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8"/>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8"/>
          <p:cNvSpPr txBox="1">
            <a:spLocks noGrp="1"/>
          </p:cNvSpPr>
          <p:nvPr>
            <p:ph type="body" idx="1"/>
          </p:nvPr>
        </p:nvSpPr>
        <p:spPr>
          <a:xfrm>
            <a:off x="1188175"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3" name="Google Shape;103;p8"/>
          <p:cNvSpPr txBox="1">
            <a:spLocks noGrp="1"/>
          </p:cNvSpPr>
          <p:nvPr>
            <p:ph type="body" idx="2"/>
          </p:nvPr>
        </p:nvSpPr>
        <p:spPr>
          <a:xfrm>
            <a:off x="3400388"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4" name="Google Shape;104;p8"/>
          <p:cNvSpPr txBox="1">
            <a:spLocks noGrp="1"/>
          </p:cNvSpPr>
          <p:nvPr>
            <p:ph type="body" idx="3"/>
          </p:nvPr>
        </p:nvSpPr>
        <p:spPr>
          <a:xfrm>
            <a:off x="5612601"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5" name="Google Shape;105;p8"/>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8"/>
          <p:cNvSpPr/>
          <p:nvPr/>
        </p:nvSpPr>
        <p:spPr>
          <a:xfrm rot="10338673">
            <a:off x="8747978" y="1166276"/>
            <a:ext cx="113410" cy="95472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rot="10338673">
            <a:off x="8873347" y="1615232"/>
            <a:ext cx="80494" cy="39932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3152266" y="3811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4094271" y="4119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4264152" y="4115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rot="5534346">
            <a:off x="22341" y="3409311"/>
            <a:ext cx="681569" cy="214495"/>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6092030" y="4766054"/>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6467384" y="4872362"/>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9"/>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9"/>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9"/>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9"/>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9"/>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9"/>
          <p:cNvSpPr/>
          <p:nvPr/>
        </p:nvSpPr>
        <p:spPr>
          <a:xfrm>
            <a:off x="2910561" y="377935"/>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9"/>
          <p:cNvSpPr/>
          <p:nvPr/>
        </p:nvSpPr>
        <p:spPr>
          <a:xfrm>
            <a:off x="4390454" y="411302"/>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9"/>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9"/>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9"/>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9"/>
          <p:cNvSpPr/>
          <p:nvPr/>
        </p:nvSpPr>
        <p:spPr>
          <a:xfrm>
            <a:off x="8624662" y="175710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9"/>
          <p:cNvSpPr/>
          <p:nvPr/>
        </p:nvSpPr>
        <p:spPr>
          <a:xfrm>
            <a:off x="4654424" y="455549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11"/>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1"/>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1"/>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1"/>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1"/>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1"/>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1"/>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1"/>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1"/>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1"/>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a:ea typeface="Amatic SC"/>
                <a:cs typeface="Amatic SC"/>
                <a:sym typeface="Amatic SC"/>
              </a:defRPr>
            </a:lvl1pPr>
            <a:lvl2pPr lvl="1" algn="r" rtl="0">
              <a:buNone/>
              <a:defRPr sz="1500" b="1">
                <a:solidFill>
                  <a:schemeClr val="dk2"/>
                </a:solidFill>
                <a:latin typeface="Amatic SC"/>
                <a:ea typeface="Amatic SC"/>
                <a:cs typeface="Amatic SC"/>
                <a:sym typeface="Amatic SC"/>
              </a:defRPr>
            </a:lvl2pPr>
            <a:lvl3pPr lvl="2" algn="r" rtl="0">
              <a:buNone/>
              <a:defRPr sz="1500" b="1">
                <a:solidFill>
                  <a:schemeClr val="dk2"/>
                </a:solidFill>
                <a:latin typeface="Amatic SC"/>
                <a:ea typeface="Amatic SC"/>
                <a:cs typeface="Amatic SC"/>
                <a:sym typeface="Amatic SC"/>
              </a:defRPr>
            </a:lvl3pPr>
            <a:lvl4pPr lvl="3" algn="r" rtl="0">
              <a:buNone/>
              <a:defRPr sz="1500" b="1">
                <a:solidFill>
                  <a:schemeClr val="dk2"/>
                </a:solidFill>
                <a:latin typeface="Amatic SC"/>
                <a:ea typeface="Amatic SC"/>
                <a:cs typeface="Amatic SC"/>
                <a:sym typeface="Amatic SC"/>
              </a:defRPr>
            </a:lvl4pPr>
            <a:lvl5pPr lvl="4" algn="r" rtl="0">
              <a:buNone/>
              <a:defRPr sz="1500" b="1">
                <a:solidFill>
                  <a:schemeClr val="dk2"/>
                </a:solidFill>
                <a:latin typeface="Amatic SC"/>
                <a:ea typeface="Amatic SC"/>
                <a:cs typeface="Amatic SC"/>
                <a:sym typeface="Amatic SC"/>
              </a:defRPr>
            </a:lvl5pPr>
            <a:lvl6pPr lvl="5" algn="r" rtl="0">
              <a:buNone/>
              <a:defRPr sz="1500" b="1">
                <a:solidFill>
                  <a:schemeClr val="dk2"/>
                </a:solidFill>
                <a:latin typeface="Amatic SC"/>
                <a:ea typeface="Amatic SC"/>
                <a:cs typeface="Amatic SC"/>
                <a:sym typeface="Amatic SC"/>
              </a:defRPr>
            </a:lvl6pPr>
            <a:lvl7pPr lvl="6" algn="r" rtl="0">
              <a:buNone/>
              <a:defRPr sz="1500" b="1">
                <a:solidFill>
                  <a:schemeClr val="dk2"/>
                </a:solidFill>
                <a:latin typeface="Amatic SC"/>
                <a:ea typeface="Amatic SC"/>
                <a:cs typeface="Amatic SC"/>
                <a:sym typeface="Amatic SC"/>
              </a:defRPr>
            </a:lvl7pPr>
            <a:lvl8pPr lvl="7" algn="r" rtl="0">
              <a:buNone/>
              <a:defRPr sz="1500" b="1">
                <a:solidFill>
                  <a:schemeClr val="dk2"/>
                </a:solidFill>
                <a:latin typeface="Amatic SC"/>
                <a:ea typeface="Amatic SC"/>
                <a:cs typeface="Amatic SC"/>
                <a:sym typeface="Amatic SC"/>
              </a:defRPr>
            </a:lvl8pPr>
            <a:lvl9pPr lvl="8" algn="r" rtl="0">
              <a:buNone/>
              <a:defRPr sz="1500" b="1">
                <a:solidFill>
                  <a:schemeClr val="dk2"/>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mtClean="0"/>
              <a:t>Hệ thống quản lí hiệu thuốc</a:t>
            </a:r>
            <a:endParaRPr/>
          </a:p>
        </p:txBody>
      </p:sp>
      <p:sp>
        <p:nvSpPr>
          <p:cNvPr id="2" name="TextBox 1"/>
          <p:cNvSpPr txBox="1"/>
          <p:nvPr/>
        </p:nvSpPr>
        <p:spPr>
          <a:xfrm>
            <a:off x="2265219" y="3803073"/>
            <a:ext cx="4343400" cy="307777"/>
          </a:xfrm>
          <a:prstGeom prst="rect">
            <a:avLst/>
          </a:prstGeom>
          <a:noFill/>
        </p:spPr>
        <p:txBody>
          <a:bodyPr wrap="square" rtlCol="0">
            <a:spAutoFit/>
          </a:bodyPr>
          <a:lstStyle/>
          <a:p>
            <a:pPr algn="ctr"/>
            <a:r>
              <a:rPr lang="en-US" smtClean="0"/>
              <a:t>Phạm Quốc Cường 2018601159</a:t>
            </a:r>
            <a:endParaRPr lang="en-US"/>
          </a:p>
        </p:txBody>
      </p:sp>
      <p:sp>
        <p:nvSpPr>
          <p:cNvPr id="3" name="TextBox 2"/>
          <p:cNvSpPr txBox="1"/>
          <p:nvPr/>
        </p:nvSpPr>
        <p:spPr>
          <a:xfrm>
            <a:off x="2535382" y="3512127"/>
            <a:ext cx="4405745" cy="307777"/>
          </a:xfrm>
          <a:prstGeom prst="rect">
            <a:avLst/>
          </a:prstGeom>
          <a:noFill/>
        </p:spPr>
        <p:txBody>
          <a:bodyPr wrap="square" rtlCol="0">
            <a:spAutoFit/>
          </a:bodyPr>
          <a:lstStyle/>
          <a:p>
            <a:r>
              <a:rPr lang="en-US" smtClean="0"/>
              <a:t>Giáo viên hướng dẫn: Cô Đặng Quỳnh Nga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883375" y="683600"/>
            <a:ext cx="6426300" cy="23742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mtClean="0"/>
              <a:t>S</a:t>
            </a:r>
            <a:r>
              <a:rPr lang="en" smtClean="0"/>
              <a:t>ơ đồ thực thể liên kết</a:t>
            </a:r>
            <a:endParaRPr/>
          </a:p>
        </p:txBody>
      </p:sp>
      <p:sp>
        <p:nvSpPr>
          <p:cNvPr id="277" name="Google Shape;277;p2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91" name="Google Shape;291;p26"/>
          <p:cNvSpPr/>
          <p:nvPr/>
        </p:nvSpPr>
        <p:spPr>
          <a:xfrm rot="1401486">
            <a:off x="7762388" y="3783390"/>
            <a:ext cx="815095" cy="916939"/>
          </a:xfrm>
          <a:custGeom>
            <a:avLst/>
            <a:gdLst/>
            <a:ahLst/>
            <a:cxnLst/>
            <a:rect l="l" t="t" r="r" b="b"/>
            <a:pathLst>
              <a:path w="345632" h="388818" extrusionOk="0">
                <a:moveTo>
                  <a:pt x="183559" y="374102"/>
                </a:moveTo>
                <a:lnTo>
                  <a:pt x="158938" y="372918"/>
                </a:lnTo>
                <a:cubicBezTo>
                  <a:pt x="154882" y="372473"/>
                  <a:pt x="151133" y="375110"/>
                  <a:pt x="150168" y="379079"/>
                </a:cubicBezTo>
                <a:cubicBezTo>
                  <a:pt x="149401" y="382587"/>
                  <a:pt x="151768" y="387410"/>
                  <a:pt x="155803" y="387585"/>
                </a:cubicBezTo>
                <a:lnTo>
                  <a:pt x="180424" y="388769"/>
                </a:lnTo>
                <a:cubicBezTo>
                  <a:pt x="184480" y="389214"/>
                  <a:pt x="188229" y="386577"/>
                  <a:pt x="189194" y="382609"/>
                </a:cubicBezTo>
                <a:cubicBezTo>
                  <a:pt x="189961" y="379101"/>
                  <a:pt x="187593" y="374299"/>
                  <a:pt x="183559" y="374102"/>
                </a:cubicBezTo>
                <a:close/>
                <a:moveTo>
                  <a:pt x="52626" y="236810"/>
                </a:moveTo>
                <a:cubicBezTo>
                  <a:pt x="32806" y="224679"/>
                  <a:pt x="18928" y="204868"/>
                  <a:pt x="14280" y="182108"/>
                </a:cubicBezTo>
                <a:cubicBezTo>
                  <a:pt x="12241" y="172725"/>
                  <a:pt x="-1747" y="178359"/>
                  <a:pt x="182" y="187283"/>
                </a:cubicBezTo>
                <a:cubicBezTo>
                  <a:pt x="5970" y="213759"/>
                  <a:pt x="22523" y="236626"/>
                  <a:pt x="45873" y="250403"/>
                </a:cubicBezTo>
                <a:cubicBezTo>
                  <a:pt x="53722" y="255139"/>
                  <a:pt x="60672" y="241677"/>
                  <a:pt x="52626" y="236810"/>
                </a:cubicBezTo>
                <a:close/>
                <a:moveTo>
                  <a:pt x="173868" y="342969"/>
                </a:moveTo>
                <a:cubicBezTo>
                  <a:pt x="195201" y="344657"/>
                  <a:pt x="216687" y="344854"/>
                  <a:pt x="236880" y="336830"/>
                </a:cubicBezTo>
                <a:cubicBezTo>
                  <a:pt x="245649" y="333366"/>
                  <a:pt x="241703" y="319290"/>
                  <a:pt x="232495" y="322886"/>
                </a:cubicBezTo>
                <a:cubicBezTo>
                  <a:pt x="197284" y="336523"/>
                  <a:pt x="143415" y="324969"/>
                  <a:pt x="107174" y="316309"/>
                </a:cubicBezTo>
                <a:cubicBezTo>
                  <a:pt x="98273" y="314116"/>
                  <a:pt x="94743" y="328586"/>
                  <a:pt x="104039" y="330998"/>
                </a:cubicBezTo>
                <a:cubicBezTo>
                  <a:pt x="126928" y="337014"/>
                  <a:pt x="150278" y="341020"/>
                  <a:pt x="173868" y="342969"/>
                </a:cubicBezTo>
                <a:close/>
                <a:moveTo>
                  <a:pt x="231881" y="348231"/>
                </a:moveTo>
                <a:cubicBezTo>
                  <a:pt x="217213" y="360136"/>
                  <a:pt x="192877" y="355291"/>
                  <a:pt x="175403" y="353975"/>
                </a:cubicBezTo>
                <a:cubicBezTo>
                  <a:pt x="154750" y="352418"/>
                  <a:pt x="134207" y="349590"/>
                  <a:pt x="114584" y="342618"/>
                </a:cubicBezTo>
                <a:cubicBezTo>
                  <a:pt x="105968" y="339593"/>
                  <a:pt x="98909" y="353076"/>
                  <a:pt x="107832" y="356211"/>
                </a:cubicBezTo>
                <a:cubicBezTo>
                  <a:pt x="131269" y="364433"/>
                  <a:pt x="155561" y="367678"/>
                  <a:pt x="180183" y="369191"/>
                </a:cubicBezTo>
                <a:cubicBezTo>
                  <a:pt x="199915" y="370418"/>
                  <a:pt x="223067" y="373795"/>
                  <a:pt x="239598" y="360421"/>
                </a:cubicBezTo>
                <a:cubicBezTo>
                  <a:pt x="247053" y="354392"/>
                  <a:pt x="239532" y="342048"/>
                  <a:pt x="231881" y="348231"/>
                </a:cubicBezTo>
                <a:close/>
                <a:moveTo>
                  <a:pt x="329357" y="29207"/>
                </a:moveTo>
                <a:cubicBezTo>
                  <a:pt x="323460" y="21884"/>
                  <a:pt x="311072" y="30610"/>
                  <a:pt x="316838" y="37779"/>
                </a:cubicBezTo>
                <a:cubicBezTo>
                  <a:pt x="325455" y="48160"/>
                  <a:pt x="330388" y="61092"/>
                  <a:pt x="330892" y="74569"/>
                </a:cubicBezTo>
                <a:cubicBezTo>
                  <a:pt x="331287" y="84325"/>
                  <a:pt x="345998" y="82374"/>
                  <a:pt x="345626" y="73100"/>
                </a:cubicBezTo>
                <a:cubicBezTo>
                  <a:pt x="345077" y="57097"/>
                  <a:pt x="339377" y="41699"/>
                  <a:pt x="329357" y="29207"/>
                </a:cubicBezTo>
                <a:close/>
                <a:moveTo>
                  <a:pt x="238370" y="222"/>
                </a:moveTo>
                <a:cubicBezTo>
                  <a:pt x="229404" y="-1970"/>
                  <a:pt x="225830" y="12719"/>
                  <a:pt x="235213" y="14890"/>
                </a:cubicBezTo>
                <a:cubicBezTo>
                  <a:pt x="289564" y="27475"/>
                  <a:pt x="309757" y="85531"/>
                  <a:pt x="312870" y="135190"/>
                </a:cubicBezTo>
                <a:cubicBezTo>
                  <a:pt x="313462" y="144924"/>
                  <a:pt x="328217" y="142995"/>
                  <a:pt x="327604" y="133721"/>
                </a:cubicBezTo>
                <a:cubicBezTo>
                  <a:pt x="324139" y="76893"/>
                  <a:pt x="299584" y="14386"/>
                  <a:pt x="238370" y="222"/>
                </a:cubicBezTo>
                <a:close/>
                <a:moveTo>
                  <a:pt x="168212" y="16688"/>
                </a:moveTo>
                <a:cubicBezTo>
                  <a:pt x="107218" y="18507"/>
                  <a:pt x="43417" y="57577"/>
                  <a:pt x="32433" y="121465"/>
                </a:cubicBezTo>
                <a:cubicBezTo>
                  <a:pt x="26952" y="150686"/>
                  <a:pt x="35020" y="180815"/>
                  <a:pt x="54358" y="203397"/>
                </a:cubicBezTo>
                <a:cubicBezTo>
                  <a:pt x="65561" y="216552"/>
                  <a:pt x="78475" y="227975"/>
                  <a:pt x="86653" y="243431"/>
                </a:cubicBezTo>
                <a:cubicBezTo>
                  <a:pt x="95006" y="259548"/>
                  <a:pt x="98711" y="277662"/>
                  <a:pt x="97396" y="295765"/>
                </a:cubicBezTo>
                <a:cubicBezTo>
                  <a:pt x="93011" y="299054"/>
                  <a:pt x="92704" y="307758"/>
                  <a:pt x="99763" y="309402"/>
                </a:cubicBezTo>
                <a:cubicBezTo>
                  <a:pt x="127432" y="315984"/>
                  <a:pt x="155693" y="319832"/>
                  <a:pt x="184107" y="320891"/>
                </a:cubicBezTo>
                <a:cubicBezTo>
                  <a:pt x="206536" y="321680"/>
                  <a:pt x="232341" y="323697"/>
                  <a:pt x="251942" y="311025"/>
                </a:cubicBezTo>
                <a:cubicBezTo>
                  <a:pt x="259791" y="305960"/>
                  <a:pt x="252797" y="294274"/>
                  <a:pt x="244817" y="298528"/>
                </a:cubicBezTo>
                <a:cubicBezTo>
                  <a:pt x="245123" y="281183"/>
                  <a:pt x="249398" y="264139"/>
                  <a:pt x="257335" y="248715"/>
                </a:cubicBezTo>
                <a:cubicBezTo>
                  <a:pt x="264614" y="234749"/>
                  <a:pt x="275642" y="223634"/>
                  <a:pt x="284325" y="210632"/>
                </a:cubicBezTo>
                <a:cubicBezTo>
                  <a:pt x="302017" y="184126"/>
                  <a:pt x="303574" y="146218"/>
                  <a:pt x="297654" y="115699"/>
                </a:cubicBezTo>
                <a:cubicBezTo>
                  <a:pt x="285815" y="54836"/>
                  <a:pt x="229864" y="11229"/>
                  <a:pt x="168124" y="16688"/>
                </a:cubicBezTo>
                <a:close/>
                <a:moveTo>
                  <a:pt x="188317" y="306552"/>
                </a:moveTo>
                <a:cubicBezTo>
                  <a:pt x="177223" y="305719"/>
                  <a:pt x="167181" y="305193"/>
                  <a:pt x="156351" y="303965"/>
                </a:cubicBezTo>
                <a:cubicBezTo>
                  <a:pt x="153654" y="264918"/>
                  <a:pt x="147713" y="226161"/>
                  <a:pt x="138614" y="188094"/>
                </a:cubicBezTo>
                <a:cubicBezTo>
                  <a:pt x="146068" y="188815"/>
                  <a:pt x="153522" y="186590"/>
                  <a:pt x="159376" y="181889"/>
                </a:cubicBezTo>
                <a:cubicBezTo>
                  <a:pt x="169352" y="189914"/>
                  <a:pt x="182375" y="192040"/>
                  <a:pt x="195442" y="191251"/>
                </a:cubicBezTo>
                <a:cubicBezTo>
                  <a:pt x="190509" y="229485"/>
                  <a:pt x="188097" y="268002"/>
                  <a:pt x="188229" y="306552"/>
                </a:cubicBezTo>
                <a:close/>
                <a:moveTo>
                  <a:pt x="160801" y="151633"/>
                </a:moveTo>
                <a:cubicBezTo>
                  <a:pt x="161898" y="152905"/>
                  <a:pt x="161656" y="154988"/>
                  <a:pt x="160670" y="157334"/>
                </a:cubicBezTo>
                <a:cubicBezTo>
                  <a:pt x="159004" y="154637"/>
                  <a:pt x="159047" y="152730"/>
                  <a:pt x="160714" y="151633"/>
                </a:cubicBezTo>
                <a:close/>
                <a:moveTo>
                  <a:pt x="280224" y="187261"/>
                </a:moveTo>
                <a:cubicBezTo>
                  <a:pt x="275270" y="202060"/>
                  <a:pt x="264088" y="213088"/>
                  <a:pt x="255077" y="225453"/>
                </a:cubicBezTo>
                <a:cubicBezTo>
                  <a:pt x="238195" y="248397"/>
                  <a:pt x="229404" y="276296"/>
                  <a:pt x="230083" y="304776"/>
                </a:cubicBezTo>
                <a:cubicBezTo>
                  <a:pt x="221160" y="306802"/>
                  <a:pt x="212039" y="307651"/>
                  <a:pt x="202897" y="307298"/>
                </a:cubicBezTo>
                <a:cubicBezTo>
                  <a:pt x="202699" y="267842"/>
                  <a:pt x="205155" y="228420"/>
                  <a:pt x="210285" y="189300"/>
                </a:cubicBezTo>
                <a:cubicBezTo>
                  <a:pt x="211754" y="188993"/>
                  <a:pt x="213201" y="188686"/>
                  <a:pt x="214670" y="188335"/>
                </a:cubicBezTo>
                <a:cubicBezTo>
                  <a:pt x="223835" y="186143"/>
                  <a:pt x="219822" y="172155"/>
                  <a:pt x="210285" y="174413"/>
                </a:cubicBezTo>
                <a:cubicBezTo>
                  <a:pt x="196845" y="177680"/>
                  <a:pt x="180643" y="179499"/>
                  <a:pt x="169089" y="170247"/>
                </a:cubicBezTo>
                <a:cubicBezTo>
                  <a:pt x="176916" y="157926"/>
                  <a:pt x="181366" y="141745"/>
                  <a:pt x="168453" y="135738"/>
                </a:cubicBezTo>
                <a:cubicBezTo>
                  <a:pt x="160253" y="131989"/>
                  <a:pt x="151176" y="137032"/>
                  <a:pt x="147603" y="144705"/>
                </a:cubicBezTo>
                <a:cubicBezTo>
                  <a:pt x="143766" y="152993"/>
                  <a:pt x="145410" y="163144"/>
                  <a:pt x="149795" y="171015"/>
                </a:cubicBezTo>
                <a:cubicBezTo>
                  <a:pt x="142166" y="176671"/>
                  <a:pt x="130195" y="172878"/>
                  <a:pt x="127651" y="163736"/>
                </a:cubicBezTo>
                <a:cubicBezTo>
                  <a:pt x="125108" y="154593"/>
                  <a:pt x="111011" y="160074"/>
                  <a:pt x="113554" y="168910"/>
                </a:cubicBezTo>
                <a:cubicBezTo>
                  <a:pt x="115001" y="173858"/>
                  <a:pt x="117873" y="178265"/>
                  <a:pt x="121842" y="181560"/>
                </a:cubicBezTo>
                <a:cubicBezTo>
                  <a:pt x="130831" y="221310"/>
                  <a:pt x="138504" y="261410"/>
                  <a:pt x="141223" y="302145"/>
                </a:cubicBezTo>
                <a:cubicBezTo>
                  <a:pt x="131313" y="300683"/>
                  <a:pt x="121469" y="298916"/>
                  <a:pt x="111669" y="296840"/>
                </a:cubicBezTo>
                <a:cubicBezTo>
                  <a:pt x="114540" y="266343"/>
                  <a:pt x="103995" y="237008"/>
                  <a:pt x="84131" y="213965"/>
                </a:cubicBezTo>
                <a:cubicBezTo>
                  <a:pt x="74243" y="202542"/>
                  <a:pt x="62799" y="192347"/>
                  <a:pt x="55234" y="179105"/>
                </a:cubicBezTo>
                <a:cubicBezTo>
                  <a:pt x="48328" y="166566"/>
                  <a:pt x="44908" y="152412"/>
                  <a:pt x="45325" y="138106"/>
                </a:cubicBezTo>
                <a:cubicBezTo>
                  <a:pt x="46312" y="74897"/>
                  <a:pt x="104696" y="37845"/>
                  <a:pt x="161876" y="31355"/>
                </a:cubicBezTo>
                <a:cubicBezTo>
                  <a:pt x="250824" y="23024"/>
                  <a:pt x="304276" y="105965"/>
                  <a:pt x="280137" y="187261"/>
                </a:cubicBezTo>
                <a:close/>
                <a:moveTo>
                  <a:pt x="153808" y="53521"/>
                </a:moveTo>
                <a:cubicBezTo>
                  <a:pt x="144512" y="53521"/>
                  <a:pt x="144687" y="68320"/>
                  <a:pt x="154400" y="68320"/>
                </a:cubicBezTo>
                <a:cubicBezTo>
                  <a:pt x="163608" y="68364"/>
                  <a:pt x="163432" y="53565"/>
                  <a:pt x="153720" y="53565"/>
                </a:cubicBezTo>
                <a:close/>
                <a:moveTo>
                  <a:pt x="126095" y="62642"/>
                </a:moveTo>
                <a:cubicBezTo>
                  <a:pt x="99632" y="72111"/>
                  <a:pt x="79549" y="94062"/>
                  <a:pt x="72489" y="121268"/>
                </a:cubicBezTo>
                <a:cubicBezTo>
                  <a:pt x="69946" y="130783"/>
                  <a:pt x="84482" y="132691"/>
                  <a:pt x="86894" y="123614"/>
                </a:cubicBezTo>
                <a:cubicBezTo>
                  <a:pt x="92704" y="101744"/>
                  <a:pt x="108950" y="84158"/>
                  <a:pt x="130283" y="76629"/>
                </a:cubicBezTo>
                <a:cubicBezTo>
                  <a:pt x="139206" y="73428"/>
                  <a:pt x="135281" y="59353"/>
                  <a:pt x="126007" y="626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p:cNvPicPr>
            <a:picLocks noChangeAspect="1"/>
          </p:cNvPicPr>
          <p:nvPr/>
        </p:nvPicPr>
        <p:blipFill rotWithShape="1">
          <a:blip r:embed="rId3"/>
          <a:srcRect r="8191" b="365"/>
          <a:stretch/>
        </p:blipFill>
        <p:spPr>
          <a:xfrm>
            <a:off x="883375" y="1051991"/>
            <a:ext cx="7076209" cy="36413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mtClean="0"/>
              <a:t>DỮ liệu của từng bảng</a:t>
            </a:r>
            <a:endParaRPr/>
          </a:p>
        </p:txBody>
      </p:sp>
      <p:sp>
        <p:nvSpPr>
          <p:cNvPr id="254" name="Google Shape;254;p23"/>
          <p:cNvSpPr txBox="1">
            <a:spLocks noGrp="1"/>
          </p:cNvSpPr>
          <p:nvPr>
            <p:ph type="body" idx="1"/>
          </p:nvPr>
        </p:nvSpPr>
        <p:spPr>
          <a:xfrm>
            <a:off x="679019" y="1288141"/>
            <a:ext cx="2188872" cy="278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smtClean="0"/>
              <a:t>Nhân viên</a:t>
            </a:r>
            <a:endParaRPr b="1"/>
          </a:p>
          <a:p>
            <a:pPr lvl="0"/>
            <a:r>
              <a:rPr lang="en-US"/>
              <a:t>mã nhân </a:t>
            </a:r>
            <a:r>
              <a:rPr lang="en-US" smtClean="0"/>
              <a:t>viên</a:t>
            </a:r>
          </a:p>
          <a:p>
            <a:pPr lvl="0"/>
            <a:r>
              <a:rPr lang="en-US" smtClean="0"/>
              <a:t> </a:t>
            </a:r>
            <a:r>
              <a:rPr lang="en-US"/>
              <a:t>họ </a:t>
            </a:r>
            <a:r>
              <a:rPr lang="en-US" smtClean="0"/>
              <a:t>tên</a:t>
            </a:r>
          </a:p>
          <a:p>
            <a:pPr lvl="0"/>
            <a:r>
              <a:rPr lang="en-US" smtClean="0"/>
              <a:t>chức vụ</a:t>
            </a:r>
          </a:p>
          <a:p>
            <a:pPr lvl="0"/>
            <a:r>
              <a:rPr lang="en-US" smtClean="0"/>
              <a:t>giới tính</a:t>
            </a:r>
          </a:p>
          <a:p>
            <a:pPr lvl="0"/>
            <a:r>
              <a:rPr lang="en-US" smtClean="0"/>
              <a:t>tuổi</a:t>
            </a:r>
          </a:p>
          <a:p>
            <a:pPr lvl="0"/>
            <a:r>
              <a:rPr lang="en-US" smtClean="0"/>
              <a:t>địa chỉ</a:t>
            </a:r>
          </a:p>
          <a:p>
            <a:pPr lvl="0"/>
            <a:r>
              <a:rPr lang="en-US" smtClean="0"/>
              <a:t> email</a:t>
            </a:r>
          </a:p>
          <a:p>
            <a:pPr lvl="0"/>
            <a:r>
              <a:rPr lang="en-US" smtClean="0"/>
              <a:t>số </a:t>
            </a:r>
            <a:r>
              <a:rPr lang="en-US"/>
              <a:t>điện </a:t>
            </a:r>
            <a:r>
              <a:rPr lang="en-US" smtClean="0"/>
              <a:t>thoại</a:t>
            </a:r>
          </a:p>
          <a:p>
            <a:pPr lvl="0"/>
            <a:r>
              <a:rPr lang="en-US" smtClean="0"/>
              <a:t> </a:t>
            </a:r>
            <a:r>
              <a:rPr lang="en-US"/>
              <a:t>tên đăng </a:t>
            </a:r>
            <a:r>
              <a:rPr lang="en-US" smtClean="0"/>
              <a:t>nhập </a:t>
            </a:r>
          </a:p>
          <a:p>
            <a:pPr lvl="0"/>
            <a:r>
              <a:rPr lang="en-US" smtClean="0"/>
              <a:t>mật </a:t>
            </a:r>
            <a:r>
              <a:rPr lang="en-US"/>
              <a:t>khẩu.</a:t>
            </a:r>
          </a:p>
        </p:txBody>
      </p:sp>
      <p:sp>
        <p:nvSpPr>
          <p:cNvPr id="255" name="Google Shape;255;p23"/>
          <p:cNvSpPr txBox="1">
            <a:spLocks noGrp="1"/>
          </p:cNvSpPr>
          <p:nvPr>
            <p:ph type="body" idx="2"/>
          </p:nvPr>
        </p:nvSpPr>
        <p:spPr>
          <a:xfrm>
            <a:off x="3338043" y="1355847"/>
            <a:ext cx="2001900" cy="309010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smtClean="0"/>
              <a:t>Thuốc</a:t>
            </a:r>
            <a:endParaRPr b="1"/>
          </a:p>
          <a:p>
            <a:pPr lvl="0"/>
            <a:r>
              <a:rPr lang="en-US"/>
              <a:t>mã thuôc, </a:t>
            </a:r>
            <a:endParaRPr lang="en-US" smtClean="0"/>
          </a:p>
          <a:p>
            <a:pPr lvl="0"/>
            <a:r>
              <a:rPr lang="en-US" smtClean="0"/>
              <a:t>mã </a:t>
            </a:r>
            <a:r>
              <a:rPr lang="en-US"/>
              <a:t>nhóm, </a:t>
            </a:r>
            <a:endParaRPr lang="en-US" smtClean="0"/>
          </a:p>
          <a:p>
            <a:pPr lvl="0"/>
            <a:r>
              <a:rPr lang="en-US" smtClean="0"/>
              <a:t>tên </a:t>
            </a:r>
            <a:r>
              <a:rPr lang="en-US"/>
              <a:t>thuốc</a:t>
            </a:r>
            <a:r>
              <a:rPr lang="en-US" smtClean="0"/>
              <a:t>,</a:t>
            </a:r>
          </a:p>
          <a:p>
            <a:pPr lvl="0"/>
            <a:r>
              <a:rPr lang="en-US" smtClean="0"/>
              <a:t> </a:t>
            </a:r>
            <a:r>
              <a:rPr lang="en-US"/>
              <a:t>công dụng, </a:t>
            </a:r>
            <a:endParaRPr lang="en-US" smtClean="0"/>
          </a:p>
          <a:p>
            <a:pPr lvl="0"/>
            <a:r>
              <a:rPr lang="en-US" smtClean="0"/>
              <a:t>thành </a:t>
            </a:r>
            <a:r>
              <a:rPr lang="en-US"/>
              <a:t>phần, </a:t>
            </a:r>
            <a:endParaRPr lang="en-US" smtClean="0"/>
          </a:p>
          <a:p>
            <a:pPr lvl="0"/>
            <a:r>
              <a:rPr lang="en-US" smtClean="0"/>
              <a:t>đơn </a:t>
            </a:r>
            <a:r>
              <a:rPr lang="en-US"/>
              <a:t>vị tính</a:t>
            </a:r>
            <a:r>
              <a:rPr lang="en-US" smtClean="0"/>
              <a:t>,</a:t>
            </a:r>
          </a:p>
          <a:p>
            <a:pPr lvl="0"/>
            <a:r>
              <a:rPr lang="en-US" smtClean="0"/>
              <a:t> </a:t>
            </a:r>
            <a:r>
              <a:rPr lang="en-US"/>
              <a:t>xuất xứ</a:t>
            </a:r>
            <a:r>
              <a:rPr lang="en-US" smtClean="0"/>
              <a:t>,</a:t>
            </a:r>
          </a:p>
          <a:p>
            <a:pPr lvl="0"/>
            <a:r>
              <a:rPr lang="en-US" smtClean="0"/>
              <a:t> </a:t>
            </a:r>
            <a:r>
              <a:rPr lang="en-US"/>
              <a:t>giá bán</a:t>
            </a:r>
            <a:r>
              <a:rPr lang="en-US" smtClean="0"/>
              <a:t>,</a:t>
            </a:r>
          </a:p>
          <a:p>
            <a:pPr lvl="0"/>
            <a:r>
              <a:rPr lang="en-US" smtClean="0"/>
              <a:t> </a:t>
            </a:r>
            <a:r>
              <a:rPr lang="en-US"/>
              <a:t>số lượng. </a:t>
            </a:r>
          </a:p>
        </p:txBody>
      </p:sp>
      <p:sp>
        <p:nvSpPr>
          <p:cNvPr id="257" name="Google Shape;257;p2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58" name="Google Shape;258;p23"/>
          <p:cNvSpPr/>
          <p:nvPr/>
        </p:nvSpPr>
        <p:spPr>
          <a:xfrm rot="864908">
            <a:off x="7894513" y="3753336"/>
            <a:ext cx="788952" cy="998941"/>
          </a:xfrm>
          <a:custGeom>
            <a:avLst/>
            <a:gdLst/>
            <a:ahLst/>
            <a:cxnLst/>
            <a:rect l="l" t="t" r="r" b="b"/>
            <a:pathLst>
              <a:path w="374107" h="473680" extrusionOk="0">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Text Placeholder 1"/>
          <p:cNvSpPr>
            <a:spLocks noGrp="1"/>
          </p:cNvSpPr>
          <p:nvPr>
            <p:ph type="body" idx="3"/>
          </p:nvPr>
        </p:nvSpPr>
        <p:spPr/>
        <p:txBody>
          <a:bodyPr/>
          <a:lstStyle/>
          <a:p>
            <a:pPr marL="114300" indent="0">
              <a:buNone/>
            </a:pPr>
            <a:r>
              <a:rPr lang="en-US" b="1" smtClean="0"/>
              <a:t>Hóa đơn nhập</a:t>
            </a:r>
          </a:p>
          <a:p>
            <a:r>
              <a:rPr lang="en-US"/>
              <a:t>số chứng từ </a:t>
            </a:r>
            <a:r>
              <a:rPr lang="en-US" smtClean="0"/>
              <a:t>nhập</a:t>
            </a:r>
          </a:p>
          <a:p>
            <a:r>
              <a:rPr lang="en-US" smtClean="0"/>
              <a:t>mã </a:t>
            </a:r>
            <a:r>
              <a:rPr lang="en-US"/>
              <a:t>nhân </a:t>
            </a:r>
            <a:r>
              <a:rPr lang="en-US" smtClean="0"/>
              <a:t>viên</a:t>
            </a:r>
          </a:p>
          <a:p>
            <a:r>
              <a:rPr lang="en-US" smtClean="0"/>
              <a:t>ngày </a:t>
            </a:r>
            <a:r>
              <a:rPr lang="en-US"/>
              <a:t>giờ </a:t>
            </a:r>
            <a:r>
              <a:rPr lang="en-US" smtClean="0"/>
              <a:t>nhập</a:t>
            </a:r>
          </a:p>
          <a:p>
            <a:r>
              <a:rPr lang="en-US" smtClean="0"/>
              <a:t> </a:t>
            </a:r>
            <a:r>
              <a:rPr lang="en-US"/>
              <a:t>tên nhà cung </a:t>
            </a:r>
            <a:r>
              <a:rPr lang="en-US" smtClean="0"/>
              <a:t>cấp</a:t>
            </a:r>
          </a:p>
          <a:p>
            <a:r>
              <a:rPr lang="en-US" smtClean="0"/>
              <a:t>tổng </a:t>
            </a:r>
            <a:r>
              <a:rPr lang="en-US"/>
              <a:t>tiền nhập </a:t>
            </a:r>
          </a:p>
        </p:txBody>
      </p:sp>
      <p:sp>
        <p:nvSpPr>
          <p:cNvPr id="9" name="Google Shape;745;p51"/>
          <p:cNvSpPr/>
          <p:nvPr/>
        </p:nvSpPr>
        <p:spPr>
          <a:xfrm>
            <a:off x="2578311" y="1360927"/>
            <a:ext cx="289580" cy="2908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5;p51"/>
          <p:cNvSpPr/>
          <p:nvPr/>
        </p:nvSpPr>
        <p:spPr>
          <a:xfrm>
            <a:off x="4622393" y="1318981"/>
            <a:ext cx="289580" cy="2908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5;p51"/>
          <p:cNvSpPr/>
          <p:nvPr/>
        </p:nvSpPr>
        <p:spPr>
          <a:xfrm>
            <a:off x="7614501" y="1355847"/>
            <a:ext cx="289580" cy="2908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DỮ liệu của từng bảng</a:t>
            </a:r>
            <a:endParaRPr lang="en-US"/>
          </a:p>
        </p:txBody>
      </p:sp>
      <p:sp>
        <p:nvSpPr>
          <p:cNvPr id="3" name="Text Placeholder 2"/>
          <p:cNvSpPr>
            <a:spLocks noGrp="1"/>
          </p:cNvSpPr>
          <p:nvPr>
            <p:ph type="body" idx="1"/>
          </p:nvPr>
        </p:nvSpPr>
        <p:spPr/>
        <p:txBody>
          <a:bodyPr/>
          <a:lstStyle/>
          <a:p>
            <a:pPr marL="114300" indent="0">
              <a:buNone/>
            </a:pPr>
            <a:r>
              <a:rPr lang="en-US" b="1" smtClean="0"/>
              <a:t>Chi tiết hóa đơn nhập</a:t>
            </a:r>
          </a:p>
          <a:p>
            <a:r>
              <a:rPr lang="en-US" smtClean="0"/>
              <a:t>Số chứng từ nhập</a:t>
            </a:r>
          </a:p>
          <a:p>
            <a:r>
              <a:rPr lang="en-US" smtClean="0"/>
              <a:t>Mã thuốc</a:t>
            </a:r>
          </a:p>
          <a:p>
            <a:r>
              <a:rPr lang="en-US" smtClean="0"/>
              <a:t>Đơn giá vốn</a:t>
            </a:r>
          </a:p>
          <a:p>
            <a:r>
              <a:rPr lang="en-US" smtClean="0"/>
              <a:t>Số lượng nhập</a:t>
            </a:r>
            <a:endParaRPr lang="en-US"/>
          </a:p>
        </p:txBody>
      </p:sp>
      <p:sp>
        <p:nvSpPr>
          <p:cNvPr id="4" name="Text Placeholder 3"/>
          <p:cNvSpPr>
            <a:spLocks noGrp="1"/>
          </p:cNvSpPr>
          <p:nvPr>
            <p:ph type="body" idx="2"/>
          </p:nvPr>
        </p:nvSpPr>
        <p:spPr/>
        <p:txBody>
          <a:bodyPr/>
          <a:lstStyle/>
          <a:p>
            <a:pPr marL="114300" indent="0">
              <a:buNone/>
            </a:pPr>
            <a:r>
              <a:rPr lang="en-US" smtClean="0"/>
              <a:t>Hóa đơn xuất	</a:t>
            </a:r>
          </a:p>
          <a:p>
            <a:r>
              <a:rPr lang="en-US" smtClean="0"/>
              <a:t>Số chứng từ xuất</a:t>
            </a:r>
          </a:p>
          <a:p>
            <a:r>
              <a:rPr lang="en-US" smtClean="0"/>
              <a:t>Mã nhân viên</a:t>
            </a:r>
          </a:p>
          <a:p>
            <a:r>
              <a:rPr lang="en-US" smtClean="0"/>
              <a:t>Ngày giờ xuất</a:t>
            </a:r>
          </a:p>
          <a:p>
            <a:r>
              <a:rPr lang="en-US" smtClean="0"/>
              <a:t>Tổng tiền bán</a:t>
            </a:r>
            <a:endParaRPr lang="en-US"/>
          </a:p>
        </p:txBody>
      </p:sp>
      <p:sp>
        <p:nvSpPr>
          <p:cNvPr id="5" name="Text Placeholder 4"/>
          <p:cNvSpPr>
            <a:spLocks noGrp="1"/>
          </p:cNvSpPr>
          <p:nvPr>
            <p:ph type="body" idx="3"/>
          </p:nvPr>
        </p:nvSpPr>
        <p:spPr/>
        <p:txBody>
          <a:bodyPr/>
          <a:lstStyle/>
          <a:p>
            <a:pPr marL="114300" indent="0">
              <a:buNone/>
            </a:pPr>
            <a:r>
              <a:rPr lang="en-US" b="1" smtClean="0"/>
              <a:t>Chi tiết hóa đơn xuất</a:t>
            </a:r>
            <a:r>
              <a:rPr lang="en-US" smtClean="0"/>
              <a:t>	</a:t>
            </a:r>
          </a:p>
          <a:p>
            <a:r>
              <a:rPr lang="en-US" smtClean="0"/>
              <a:t>Số chứng từ xuất</a:t>
            </a:r>
          </a:p>
          <a:p>
            <a:r>
              <a:rPr lang="en-US" smtClean="0"/>
              <a:t>Mã thuốc</a:t>
            </a:r>
          </a:p>
          <a:p>
            <a:r>
              <a:rPr lang="en-US" smtClean="0"/>
              <a:t>Đơn giá bán</a:t>
            </a:r>
          </a:p>
          <a:p>
            <a:r>
              <a:rPr lang="en-US" smtClean="0"/>
              <a:t>Số lượng xuất</a:t>
            </a:r>
          </a:p>
          <a:p>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Google Shape;745;p51"/>
          <p:cNvSpPr/>
          <p:nvPr/>
        </p:nvSpPr>
        <p:spPr>
          <a:xfrm>
            <a:off x="3045285" y="1668486"/>
            <a:ext cx="289580" cy="2908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5;p51"/>
          <p:cNvSpPr/>
          <p:nvPr/>
        </p:nvSpPr>
        <p:spPr>
          <a:xfrm>
            <a:off x="5291231" y="1668485"/>
            <a:ext cx="289580" cy="2908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5;p51"/>
          <p:cNvSpPr/>
          <p:nvPr/>
        </p:nvSpPr>
        <p:spPr>
          <a:xfrm>
            <a:off x="7469711" y="1668485"/>
            <a:ext cx="289580" cy="2908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127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4"/>
          <p:cNvSpPr txBox="1">
            <a:spLocks noGrp="1"/>
          </p:cNvSpPr>
          <p:nvPr>
            <p:ph type="title"/>
          </p:nvPr>
        </p:nvSpPr>
        <p:spPr>
          <a:xfrm>
            <a:off x="883375" y="1004988"/>
            <a:ext cx="2879400" cy="951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mtClean="0"/>
              <a:t>Chương trình và kết quả đạt được</a:t>
            </a:r>
            <a:endParaRPr/>
          </a:p>
        </p:txBody>
      </p:sp>
      <p:sp>
        <p:nvSpPr>
          <p:cNvPr id="265" name="Google Shape;265;p2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Google Shape;721;p51"/>
          <p:cNvSpPr/>
          <p:nvPr/>
        </p:nvSpPr>
        <p:spPr>
          <a:xfrm>
            <a:off x="1683455" y="2461324"/>
            <a:ext cx="1236389" cy="1248231"/>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2400300" y="3231573"/>
            <a:ext cx="415636" cy="311726"/>
          </a:xfrm>
          <a:prstGeom prst="rect">
            <a:avLst/>
          </a:prstGeom>
          <a:noFill/>
        </p:spPr>
        <p:txBody>
          <a:bodyPr wrap="square" rtlCol="0">
            <a:spAutoFit/>
          </a:bodyPr>
          <a:lstStyle/>
          <a:p>
            <a:r>
              <a:rPr lang="en-US" smtClean="0"/>
              <a:t>3</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1" name="Google Shape;271;p2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14</a:t>
            </a:fld>
            <a:endParaRPr>
              <a:solidFill>
                <a:schemeClr val="lt2"/>
              </a:solidFill>
            </a:endParaRPr>
          </a:p>
        </p:txBody>
      </p:sp>
      <p:pic>
        <p:nvPicPr>
          <p:cNvPr id="2" name="Picture 1"/>
          <p:cNvPicPr>
            <a:picLocks noChangeAspect="1"/>
          </p:cNvPicPr>
          <p:nvPr/>
        </p:nvPicPr>
        <p:blipFill>
          <a:blip r:embed="rId4"/>
          <a:stretch>
            <a:fillRect/>
          </a:stretch>
        </p:blipFill>
        <p:spPr>
          <a:xfrm>
            <a:off x="953035" y="717149"/>
            <a:ext cx="4744112" cy="366763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2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99" name="Google Shape;299;p27"/>
          <p:cNvSpPr/>
          <p:nvPr/>
        </p:nvSpPr>
        <p:spPr>
          <a:xfrm rot="942510">
            <a:off x="7829036" y="3752427"/>
            <a:ext cx="903684" cy="986633"/>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410904" y="1323755"/>
            <a:ext cx="7542171" cy="1938992"/>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Đăng nhập vào hệ thống bằng:</a:t>
            </a:r>
          </a:p>
          <a:p>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user: cuong</a:t>
            </a:r>
          </a:p>
          <a:p>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password: 12345</a:t>
            </a:r>
          </a:p>
          <a:p>
            <a:r>
              <a:rPr lang="en-US" sz="2400" smtClean="0">
                <a:latin typeface="Times New Roman" panose="02020603050405020304" pitchFamily="18" charset="0"/>
                <a:cs typeface="Times New Roman" panose="02020603050405020304" pitchFamily="18" charset="0"/>
              </a:rPr>
              <a:t>Ấn ok nếu nhập đúng sẽ được chuyển đến main quản lí chính</a:t>
            </a:r>
            <a:endParaRPr lang="en-US" sz="2400">
              <a:latin typeface="Times New Roman" panose="02020603050405020304" pitchFamily="18" charset="0"/>
              <a:cs typeface="Times New Roman" panose="02020603050405020304" pitchFamily="18" charset="0"/>
            </a:endParaRPr>
          </a:p>
        </p:txBody>
      </p:sp>
      <p:cxnSp>
        <p:nvCxnSpPr>
          <p:cNvPr id="4" name="Elbow Connector 3"/>
          <p:cNvCxnSpPr/>
          <p:nvPr/>
        </p:nvCxnSpPr>
        <p:spPr>
          <a:xfrm rot="5400000">
            <a:off x="2721541" y="3366658"/>
            <a:ext cx="1371600" cy="8312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Google Shape;744;p51"/>
          <p:cNvSpPr/>
          <p:nvPr/>
        </p:nvSpPr>
        <p:spPr>
          <a:xfrm>
            <a:off x="6085169" y="1751439"/>
            <a:ext cx="311077" cy="310229"/>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9;p51"/>
          <p:cNvSpPr/>
          <p:nvPr/>
        </p:nvSpPr>
        <p:spPr>
          <a:xfrm>
            <a:off x="1224579" y="759466"/>
            <a:ext cx="304755" cy="300961"/>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4;p51"/>
          <p:cNvSpPr/>
          <p:nvPr/>
        </p:nvSpPr>
        <p:spPr>
          <a:xfrm>
            <a:off x="4773321" y="2864520"/>
            <a:ext cx="2623696" cy="165182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03"/>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90021" y="428326"/>
            <a:ext cx="7763958" cy="4286848"/>
          </a:xfrm>
          <a:prstGeom prst="rect">
            <a:avLst/>
          </a:prstGeom>
          <a:ln>
            <a:noFill/>
          </a:ln>
          <a:effectLst>
            <a:softEdge rad="112500"/>
          </a:effectLst>
        </p:spPr>
      </p:pic>
      <p:sp>
        <p:nvSpPr>
          <p:cNvPr id="14" name="Google Shape;761;p51"/>
          <p:cNvSpPr/>
          <p:nvPr/>
        </p:nvSpPr>
        <p:spPr>
          <a:xfrm>
            <a:off x="589273" y="1607034"/>
            <a:ext cx="100748" cy="340595"/>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2" name="TextBox 1"/>
          <p:cNvSpPr txBox="1"/>
          <p:nvPr/>
        </p:nvSpPr>
        <p:spPr>
          <a:xfrm>
            <a:off x="1340427" y="976745"/>
            <a:ext cx="5039591" cy="738664"/>
          </a:xfrm>
          <a:prstGeom prst="rect">
            <a:avLst/>
          </a:prstGeom>
          <a:noFill/>
        </p:spPr>
        <p:txBody>
          <a:bodyPr wrap="square" rtlCol="0">
            <a:spAutoFit/>
          </a:bodyPr>
          <a:lstStyle/>
          <a:p>
            <a:r>
              <a:rPr lang="en-US" smtClean="0">
                <a:solidFill>
                  <a:schemeClr val="bg1"/>
                </a:solidFill>
              </a:rPr>
              <a:t>Ở form này cho phép người dung truy cập vào tất cả cả các form có trong hệ thống như form quản lí thuốc, quản lí nhân viên,…</a:t>
            </a:r>
            <a:endParaRPr lang="en-US">
              <a:solidFill>
                <a:schemeClr val="bg1"/>
              </a:solidFill>
            </a:endParaRPr>
          </a:p>
        </p:txBody>
      </p:sp>
      <p:pic>
        <p:nvPicPr>
          <p:cNvPr id="3" name="Picture 2"/>
          <p:cNvPicPr>
            <a:picLocks noChangeAspect="1"/>
          </p:cNvPicPr>
          <p:nvPr/>
        </p:nvPicPr>
        <p:blipFill>
          <a:blip r:embed="rId3"/>
          <a:stretch>
            <a:fillRect/>
          </a:stretch>
        </p:blipFill>
        <p:spPr>
          <a:xfrm>
            <a:off x="3005783" y="1715409"/>
            <a:ext cx="3153215" cy="285789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8464" cy="5143500"/>
          </a:xfrm>
          <a:prstGeom prst="rect">
            <a:avLst/>
          </a:prstGeom>
        </p:spPr>
      </p:pic>
    </p:spTree>
    <p:extLst>
      <p:ext uri="{BB962C8B-B14F-4D97-AF65-F5344CB8AC3E}">
        <p14:creationId xmlns:p14="http://schemas.microsoft.com/office/powerpoint/2010/main" val="3458111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 y="0"/>
            <a:ext cx="9144000" cy="51409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Instructions for use</a:t>
            </a:r>
            <a:endParaRPr/>
          </a:p>
        </p:txBody>
      </p:sp>
      <p:sp>
        <p:nvSpPr>
          <p:cNvPr id="189" name="Google Shape;189;p16"/>
          <p:cNvSpPr txBox="1">
            <a:spLocks noGrp="1"/>
          </p:cNvSpPr>
          <p:nvPr>
            <p:ph type="body" idx="2"/>
          </p:nvPr>
        </p:nvSpPr>
        <p:spPr>
          <a:xfrm>
            <a:off x="4611870" y="1506350"/>
            <a:ext cx="3002700" cy="146545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000" b="1" smtClean="0">
                <a:latin typeface="Times New Roman" panose="02020603050405020304" pitchFamily="18" charset="0"/>
                <a:cs typeface="Times New Roman" panose="02020603050405020304" pitchFamily="18" charset="0"/>
              </a:rPr>
              <a:t>Part 2</a:t>
            </a:r>
          </a:p>
          <a:p>
            <a:pPr marL="0" lvl="0" indent="0" algn="ctr" rtl="0">
              <a:spcBef>
                <a:spcPts val="0"/>
              </a:spcBef>
              <a:spcAft>
                <a:spcPts val="0"/>
              </a:spcAft>
              <a:buNone/>
            </a:pPr>
            <a:r>
              <a:rPr lang="en-US" sz="3000" b="1" smtClean="0">
                <a:latin typeface="Times New Roman" panose="02020603050405020304" pitchFamily="18" charset="0"/>
                <a:cs typeface="Times New Roman" panose="02020603050405020304" pitchFamily="18" charset="0"/>
              </a:rPr>
              <a:t>Cơ sở dữ liệu</a:t>
            </a:r>
            <a:endParaRPr sz="3000" b="1">
              <a:latin typeface="Times New Roman" panose="02020603050405020304" pitchFamily="18" charset="0"/>
              <a:cs typeface="Times New Roman" panose="02020603050405020304" pitchFamily="18" charset="0"/>
            </a:endParaRPr>
          </a:p>
        </p:txBody>
      </p:sp>
      <p:sp>
        <p:nvSpPr>
          <p:cNvPr id="190" name="Google Shape;190;p16"/>
          <p:cNvSpPr txBox="1">
            <a:spLocks noGrp="1"/>
          </p:cNvSpPr>
          <p:nvPr>
            <p:ph type="body" idx="1"/>
          </p:nvPr>
        </p:nvSpPr>
        <p:spPr>
          <a:xfrm>
            <a:off x="1188175" y="1506350"/>
            <a:ext cx="3002700" cy="1631705"/>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3000" b="1" smtClean="0">
                <a:latin typeface="Times New Roman" panose="02020603050405020304" pitchFamily="18" charset="0"/>
                <a:cs typeface="Times New Roman" panose="02020603050405020304" pitchFamily="18" charset="0"/>
              </a:rPr>
              <a:t>Part 1</a:t>
            </a:r>
          </a:p>
          <a:p>
            <a:pPr marL="0" lvl="0" indent="0" algn="l" rtl="0">
              <a:spcBef>
                <a:spcPts val="0"/>
              </a:spcBef>
              <a:spcAft>
                <a:spcPts val="0"/>
              </a:spcAft>
              <a:buClr>
                <a:schemeClr val="dk1"/>
              </a:buClr>
              <a:buSzPts val="1100"/>
              <a:buFont typeface="Arial"/>
              <a:buNone/>
            </a:pPr>
            <a:r>
              <a:rPr lang="en-US" sz="3000" b="1" smtClean="0">
                <a:latin typeface="Times New Roman" panose="02020603050405020304" pitchFamily="18" charset="0"/>
                <a:cs typeface="Times New Roman" panose="02020603050405020304" pitchFamily="18" charset="0"/>
              </a:rPr>
              <a:t>Khảo sát và chức năng của hệ thống</a:t>
            </a:r>
            <a:endParaRPr sz="3000">
              <a:latin typeface="Times New Roman" panose="02020603050405020304" pitchFamily="18" charset="0"/>
              <a:cs typeface="Times New Roman" panose="02020603050405020304" pitchFamily="18" charset="0"/>
            </a:endParaRPr>
          </a:p>
        </p:txBody>
      </p:sp>
      <p:sp>
        <p:nvSpPr>
          <p:cNvPr id="191" name="Google Shape;191;p16"/>
          <p:cNvSpPr txBox="1">
            <a:spLocks noGrp="1"/>
          </p:cNvSpPr>
          <p:nvPr>
            <p:ph type="body" idx="2"/>
          </p:nvPr>
        </p:nvSpPr>
        <p:spPr>
          <a:xfrm>
            <a:off x="883470" y="3608776"/>
            <a:ext cx="6731100" cy="5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900" b="1" smtClean="0">
                <a:solidFill>
                  <a:schemeClr val="tx1"/>
                </a:solidFill>
                <a:latin typeface="Times New Roman" panose="02020603050405020304" pitchFamily="18" charset="0"/>
                <a:cs typeface="Times New Roman" panose="02020603050405020304" pitchFamily="18" charset="0"/>
              </a:rPr>
              <a:t>Part 3: </a:t>
            </a:r>
          </a:p>
          <a:p>
            <a:pPr marL="0" lvl="0" indent="0" algn="ctr" rtl="0">
              <a:spcBef>
                <a:spcPts val="0"/>
              </a:spcBef>
              <a:spcAft>
                <a:spcPts val="0"/>
              </a:spcAft>
              <a:buNone/>
            </a:pPr>
            <a:r>
              <a:rPr lang="en-US" sz="2900" b="1" smtClean="0">
                <a:solidFill>
                  <a:schemeClr val="tx1"/>
                </a:solidFill>
                <a:latin typeface="Times New Roman" panose="02020603050405020304" pitchFamily="18" charset="0"/>
                <a:cs typeface="Times New Roman" panose="02020603050405020304" pitchFamily="18" charset="0"/>
              </a:rPr>
              <a:t>Chương trình và kết quả đạt được</a:t>
            </a:r>
            <a:endParaRPr sz="2900">
              <a:solidFill>
                <a:schemeClr val="tx1"/>
              </a:solidFill>
              <a:latin typeface="Times New Roman" panose="02020603050405020304" pitchFamily="18" charset="0"/>
              <a:cs typeface="Times New Roman" panose="02020603050405020304" pitchFamily="18" charset="0"/>
            </a:endParaRPr>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744;p51"/>
          <p:cNvSpPr/>
          <p:nvPr/>
        </p:nvSpPr>
        <p:spPr>
          <a:xfrm>
            <a:off x="3279624" y="1561761"/>
            <a:ext cx="311077" cy="310229"/>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4;p51"/>
          <p:cNvSpPr/>
          <p:nvPr/>
        </p:nvSpPr>
        <p:spPr>
          <a:xfrm>
            <a:off x="6760579" y="1561761"/>
            <a:ext cx="311077" cy="310229"/>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p51"/>
          <p:cNvSpPr/>
          <p:nvPr/>
        </p:nvSpPr>
        <p:spPr>
          <a:xfrm>
            <a:off x="3279624" y="3608776"/>
            <a:ext cx="311077" cy="310229"/>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3" name="Picture 2"/>
          <p:cNvPicPr>
            <a:picLocks noChangeAspect="1"/>
          </p:cNvPicPr>
          <p:nvPr/>
        </p:nvPicPr>
        <p:blipFill>
          <a:blip r:embed="rId2"/>
          <a:stretch>
            <a:fillRect/>
          </a:stretch>
        </p:blipFill>
        <p:spPr>
          <a:xfrm>
            <a:off x="0" y="-206221"/>
            <a:ext cx="9248775" cy="5199897"/>
          </a:xfrm>
          <a:prstGeom prst="rect">
            <a:avLst/>
          </a:prstGeom>
        </p:spPr>
      </p:pic>
    </p:spTree>
    <p:extLst>
      <p:ext uri="{BB962C8B-B14F-4D97-AF65-F5344CB8AC3E}">
        <p14:creationId xmlns:p14="http://schemas.microsoft.com/office/powerpoint/2010/main" val="1177190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3" name="Picture 2"/>
          <p:cNvPicPr>
            <a:picLocks noChangeAspect="1"/>
          </p:cNvPicPr>
          <p:nvPr/>
        </p:nvPicPr>
        <p:blipFill>
          <a:blip r:embed="rId2"/>
          <a:stretch>
            <a:fillRect/>
          </a:stretch>
        </p:blipFill>
        <p:spPr>
          <a:xfrm>
            <a:off x="0" y="168433"/>
            <a:ext cx="9807774" cy="4975067"/>
          </a:xfrm>
          <a:prstGeom prst="rect">
            <a:avLst/>
          </a:prstGeom>
        </p:spPr>
      </p:pic>
    </p:spTree>
    <p:extLst>
      <p:ext uri="{BB962C8B-B14F-4D97-AF65-F5344CB8AC3E}">
        <p14:creationId xmlns:p14="http://schemas.microsoft.com/office/powerpoint/2010/main" val="1694741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Picture 2"/>
          <p:cNvPicPr>
            <a:picLocks noChangeAspect="1"/>
          </p:cNvPicPr>
          <p:nvPr/>
        </p:nvPicPr>
        <p:blipFill>
          <a:blip r:embed="rId2"/>
          <a:stretch>
            <a:fillRect/>
          </a:stretch>
        </p:blipFill>
        <p:spPr>
          <a:xfrm>
            <a:off x="0" y="0"/>
            <a:ext cx="9148465" cy="5143500"/>
          </a:xfrm>
          <a:prstGeom prst="rect">
            <a:avLst/>
          </a:prstGeom>
        </p:spPr>
      </p:pic>
    </p:spTree>
    <p:extLst>
      <p:ext uri="{BB962C8B-B14F-4D97-AF65-F5344CB8AC3E}">
        <p14:creationId xmlns:p14="http://schemas.microsoft.com/office/powerpoint/2010/main" val="1157949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mtClean="0"/>
              <a:t>Kết luận</a:t>
            </a:r>
            <a:endParaRPr/>
          </a:p>
        </p:txBody>
      </p:sp>
      <p:sp>
        <p:nvSpPr>
          <p:cNvPr id="357" name="Google Shape;357;p3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58" name="Google Shape;358;p32"/>
          <p:cNvSpPr/>
          <p:nvPr/>
        </p:nvSpPr>
        <p:spPr>
          <a:xfrm rot="1085481">
            <a:off x="7856433" y="3637885"/>
            <a:ext cx="707279" cy="1144863"/>
          </a:xfrm>
          <a:custGeom>
            <a:avLst/>
            <a:gdLst/>
            <a:ahLst/>
            <a:cxnLst/>
            <a:rect l="l" t="t" r="r" b="b"/>
            <a:pathLst>
              <a:path w="335318" h="542775" extrusionOk="0">
                <a:moveTo>
                  <a:pt x="198455" y="462598"/>
                </a:moveTo>
                <a:cubicBezTo>
                  <a:pt x="175566" y="459603"/>
                  <a:pt x="152479" y="458139"/>
                  <a:pt x="129393" y="458213"/>
                </a:cubicBezTo>
                <a:cubicBezTo>
                  <a:pt x="120097" y="458213"/>
                  <a:pt x="120294" y="473012"/>
                  <a:pt x="130007" y="473012"/>
                </a:cubicBezTo>
                <a:cubicBezTo>
                  <a:pt x="151843" y="473003"/>
                  <a:pt x="173658" y="474468"/>
                  <a:pt x="195298" y="477397"/>
                </a:cubicBezTo>
                <a:cubicBezTo>
                  <a:pt x="204396" y="478493"/>
                  <a:pt x="208014" y="463870"/>
                  <a:pt x="198455" y="462598"/>
                </a:cubicBezTo>
                <a:close/>
                <a:moveTo>
                  <a:pt x="138667" y="86153"/>
                </a:moveTo>
                <a:cubicBezTo>
                  <a:pt x="147963" y="86153"/>
                  <a:pt x="147787" y="71354"/>
                  <a:pt x="138075" y="71354"/>
                </a:cubicBezTo>
                <a:cubicBezTo>
                  <a:pt x="128844" y="71267"/>
                  <a:pt x="128954" y="86153"/>
                  <a:pt x="138667" y="86153"/>
                </a:cubicBezTo>
                <a:close/>
                <a:moveTo>
                  <a:pt x="94335" y="528021"/>
                </a:moveTo>
                <a:cubicBezTo>
                  <a:pt x="74866" y="526552"/>
                  <a:pt x="54038" y="524294"/>
                  <a:pt x="37638" y="512674"/>
                </a:cubicBezTo>
                <a:cubicBezTo>
                  <a:pt x="20098" y="500221"/>
                  <a:pt x="16723" y="481146"/>
                  <a:pt x="14771" y="460976"/>
                </a:cubicBezTo>
                <a:cubicBezTo>
                  <a:pt x="13850" y="451263"/>
                  <a:pt x="-839" y="453171"/>
                  <a:pt x="38" y="462445"/>
                </a:cubicBezTo>
                <a:cubicBezTo>
                  <a:pt x="3107" y="520632"/>
                  <a:pt x="37112" y="539422"/>
                  <a:pt x="91200" y="542754"/>
                </a:cubicBezTo>
                <a:cubicBezTo>
                  <a:pt x="100343" y="543412"/>
                  <a:pt x="103938" y="528766"/>
                  <a:pt x="94335" y="528021"/>
                </a:cubicBezTo>
                <a:close/>
                <a:moveTo>
                  <a:pt x="158377" y="85145"/>
                </a:moveTo>
                <a:cubicBezTo>
                  <a:pt x="163990" y="85954"/>
                  <a:pt x="169668" y="86311"/>
                  <a:pt x="175346" y="86219"/>
                </a:cubicBezTo>
                <a:cubicBezTo>
                  <a:pt x="184664" y="85211"/>
                  <a:pt x="184884" y="71223"/>
                  <a:pt x="174732" y="71442"/>
                </a:cubicBezTo>
                <a:cubicBezTo>
                  <a:pt x="170326" y="71457"/>
                  <a:pt x="165941" y="71133"/>
                  <a:pt x="161578" y="70477"/>
                </a:cubicBezTo>
                <a:cubicBezTo>
                  <a:pt x="152435" y="69074"/>
                  <a:pt x="148818" y="83720"/>
                  <a:pt x="158377" y="85101"/>
                </a:cubicBezTo>
                <a:close/>
                <a:moveTo>
                  <a:pt x="111765" y="143026"/>
                </a:moveTo>
                <a:cubicBezTo>
                  <a:pt x="100978" y="154089"/>
                  <a:pt x="93107" y="167647"/>
                  <a:pt x="88854" y="182490"/>
                </a:cubicBezTo>
                <a:cubicBezTo>
                  <a:pt x="86070" y="191918"/>
                  <a:pt x="100627" y="193803"/>
                  <a:pt x="103259" y="184836"/>
                </a:cubicBezTo>
                <a:cubicBezTo>
                  <a:pt x="106920" y="172574"/>
                  <a:pt x="113563" y="161416"/>
                  <a:pt x="122618" y="152366"/>
                </a:cubicBezTo>
                <a:cubicBezTo>
                  <a:pt x="129436" y="145438"/>
                  <a:pt x="118562" y="136054"/>
                  <a:pt x="111765" y="142982"/>
                </a:cubicBezTo>
                <a:close/>
                <a:moveTo>
                  <a:pt x="122727" y="167011"/>
                </a:moveTo>
                <a:cubicBezTo>
                  <a:pt x="118036" y="175382"/>
                  <a:pt x="114396" y="184299"/>
                  <a:pt x="111897" y="193562"/>
                </a:cubicBezTo>
                <a:cubicBezTo>
                  <a:pt x="109288" y="203055"/>
                  <a:pt x="123802" y="204941"/>
                  <a:pt x="126301" y="195908"/>
                </a:cubicBezTo>
                <a:cubicBezTo>
                  <a:pt x="128516" y="187927"/>
                  <a:pt x="131739" y="180254"/>
                  <a:pt x="135838" y="173062"/>
                </a:cubicBezTo>
                <a:cubicBezTo>
                  <a:pt x="140596" y="164446"/>
                  <a:pt x="127354" y="158658"/>
                  <a:pt x="122640" y="166967"/>
                </a:cubicBezTo>
                <a:close/>
                <a:moveTo>
                  <a:pt x="287929" y="26584"/>
                </a:moveTo>
                <a:cubicBezTo>
                  <a:pt x="267211" y="9308"/>
                  <a:pt x="235661" y="10558"/>
                  <a:pt x="210272" y="7817"/>
                </a:cubicBezTo>
                <a:cubicBezTo>
                  <a:pt x="201174" y="6830"/>
                  <a:pt x="197534" y="21454"/>
                  <a:pt x="207115" y="22485"/>
                </a:cubicBezTo>
                <a:cubicBezTo>
                  <a:pt x="270696" y="25686"/>
                  <a:pt x="294199" y="30969"/>
                  <a:pt x="302969" y="99681"/>
                </a:cubicBezTo>
                <a:cubicBezTo>
                  <a:pt x="304395" y="109284"/>
                  <a:pt x="319062" y="107420"/>
                  <a:pt x="317702" y="98234"/>
                </a:cubicBezTo>
                <a:cubicBezTo>
                  <a:pt x="313756" y="72495"/>
                  <a:pt x="308954" y="44146"/>
                  <a:pt x="287841" y="26541"/>
                </a:cubicBezTo>
                <a:close/>
                <a:moveTo>
                  <a:pt x="309152" y="1284"/>
                </a:moveTo>
                <a:cubicBezTo>
                  <a:pt x="301500" y="-3825"/>
                  <a:pt x="291459" y="7620"/>
                  <a:pt x="299154" y="12772"/>
                </a:cubicBezTo>
                <a:cubicBezTo>
                  <a:pt x="314063" y="22726"/>
                  <a:pt x="322745" y="39367"/>
                  <a:pt x="320400" y="57432"/>
                </a:cubicBezTo>
                <a:cubicBezTo>
                  <a:pt x="319128" y="67123"/>
                  <a:pt x="333554" y="69140"/>
                  <a:pt x="334804" y="59756"/>
                </a:cubicBezTo>
                <a:cubicBezTo>
                  <a:pt x="337676" y="36867"/>
                  <a:pt x="328468" y="14263"/>
                  <a:pt x="309064" y="1240"/>
                </a:cubicBezTo>
                <a:close/>
                <a:moveTo>
                  <a:pt x="280124" y="211145"/>
                </a:moveTo>
                <a:cubicBezTo>
                  <a:pt x="280124" y="205642"/>
                  <a:pt x="279948" y="200183"/>
                  <a:pt x="279839" y="194746"/>
                </a:cubicBezTo>
                <a:cubicBezTo>
                  <a:pt x="282382" y="193985"/>
                  <a:pt x="284136" y="191690"/>
                  <a:pt x="284224" y="189045"/>
                </a:cubicBezTo>
                <a:lnTo>
                  <a:pt x="288609" y="138751"/>
                </a:lnTo>
                <a:cubicBezTo>
                  <a:pt x="289025" y="134519"/>
                  <a:pt x="285912" y="130761"/>
                  <a:pt x="281680" y="130356"/>
                </a:cubicBezTo>
                <a:cubicBezTo>
                  <a:pt x="280716" y="130261"/>
                  <a:pt x="279751" y="130351"/>
                  <a:pt x="278830" y="130617"/>
                </a:cubicBezTo>
                <a:cubicBezTo>
                  <a:pt x="278830" y="125881"/>
                  <a:pt x="278764" y="121327"/>
                  <a:pt x="278633" y="116957"/>
                </a:cubicBezTo>
                <a:cubicBezTo>
                  <a:pt x="272692" y="22901"/>
                  <a:pt x="251798" y="47172"/>
                  <a:pt x="174118" y="40967"/>
                </a:cubicBezTo>
                <a:cubicBezTo>
                  <a:pt x="133405" y="44672"/>
                  <a:pt x="34152" y="22331"/>
                  <a:pt x="29176" y="81418"/>
                </a:cubicBezTo>
                <a:cubicBezTo>
                  <a:pt x="17490" y="212066"/>
                  <a:pt x="35753" y="344512"/>
                  <a:pt x="36805" y="475555"/>
                </a:cubicBezTo>
                <a:cubicBezTo>
                  <a:pt x="37003" y="509166"/>
                  <a:pt x="80413" y="511424"/>
                  <a:pt x="105977" y="511336"/>
                </a:cubicBezTo>
                <a:lnTo>
                  <a:pt x="211215" y="513025"/>
                </a:lnTo>
                <a:cubicBezTo>
                  <a:pt x="290889" y="523855"/>
                  <a:pt x="285583" y="477529"/>
                  <a:pt x="283917" y="405419"/>
                </a:cubicBezTo>
                <a:cubicBezTo>
                  <a:pt x="283785" y="404608"/>
                  <a:pt x="282580" y="345718"/>
                  <a:pt x="281330" y="277270"/>
                </a:cubicBezTo>
                <a:cubicBezTo>
                  <a:pt x="285627" y="277035"/>
                  <a:pt x="289113" y="273720"/>
                  <a:pt x="289573" y="269443"/>
                </a:cubicBezTo>
                <a:cubicBezTo>
                  <a:pt x="290736" y="252087"/>
                  <a:pt x="290626" y="234668"/>
                  <a:pt x="289244" y="217328"/>
                </a:cubicBezTo>
                <a:cubicBezTo>
                  <a:pt x="289069" y="213531"/>
                  <a:pt x="285846" y="210597"/>
                  <a:pt x="282053" y="210777"/>
                </a:cubicBezTo>
                <a:cubicBezTo>
                  <a:pt x="281396" y="210808"/>
                  <a:pt x="280738" y="210933"/>
                  <a:pt x="280124" y="211145"/>
                </a:cubicBezTo>
                <a:close/>
                <a:moveTo>
                  <a:pt x="262343" y="485926"/>
                </a:moveTo>
                <a:cubicBezTo>
                  <a:pt x="249561" y="505373"/>
                  <a:pt x="221563" y="498423"/>
                  <a:pt x="201985" y="498094"/>
                </a:cubicBezTo>
                <a:lnTo>
                  <a:pt x="122574" y="496822"/>
                </a:lnTo>
                <a:cubicBezTo>
                  <a:pt x="100891" y="496450"/>
                  <a:pt x="59782" y="502523"/>
                  <a:pt x="50486" y="476147"/>
                </a:cubicBezTo>
                <a:cubicBezTo>
                  <a:pt x="47351" y="346113"/>
                  <a:pt x="32552" y="214478"/>
                  <a:pt x="41234" y="84421"/>
                </a:cubicBezTo>
                <a:cubicBezTo>
                  <a:pt x="43602" y="54889"/>
                  <a:pt x="77410" y="55920"/>
                  <a:pt x="97229" y="55920"/>
                </a:cubicBezTo>
                <a:cubicBezTo>
                  <a:pt x="145463" y="55064"/>
                  <a:pt x="194202" y="54494"/>
                  <a:pt x="242348" y="58945"/>
                </a:cubicBezTo>
                <a:cubicBezTo>
                  <a:pt x="254319" y="60436"/>
                  <a:pt x="258572" y="66794"/>
                  <a:pt x="260480" y="79642"/>
                </a:cubicBezTo>
                <a:cubicBezTo>
                  <a:pt x="271968" y="193540"/>
                  <a:pt x="272976" y="469724"/>
                  <a:pt x="262343" y="485926"/>
                </a:cubicBezTo>
                <a:close/>
                <a:moveTo>
                  <a:pt x="238993" y="117593"/>
                </a:moveTo>
                <a:cubicBezTo>
                  <a:pt x="242808" y="113493"/>
                  <a:pt x="241010" y="104746"/>
                  <a:pt x="233512" y="104855"/>
                </a:cubicBezTo>
                <a:lnTo>
                  <a:pt x="72301" y="107245"/>
                </a:lnTo>
                <a:cubicBezTo>
                  <a:pt x="70218" y="107216"/>
                  <a:pt x="68267" y="108166"/>
                  <a:pt x="66995" y="109810"/>
                </a:cubicBezTo>
                <a:cubicBezTo>
                  <a:pt x="64321" y="111073"/>
                  <a:pt x="62545" y="113682"/>
                  <a:pt x="62347" y="116629"/>
                </a:cubicBezTo>
                <a:cubicBezTo>
                  <a:pt x="57173" y="221143"/>
                  <a:pt x="55047" y="329099"/>
                  <a:pt x="72630" y="431816"/>
                </a:cubicBezTo>
                <a:cubicBezTo>
                  <a:pt x="73858" y="434276"/>
                  <a:pt x="76467" y="435736"/>
                  <a:pt x="79208" y="435499"/>
                </a:cubicBezTo>
                <a:cubicBezTo>
                  <a:pt x="135093" y="433833"/>
                  <a:pt x="190409" y="445475"/>
                  <a:pt x="246338" y="442822"/>
                </a:cubicBezTo>
                <a:cubicBezTo>
                  <a:pt x="253442" y="442493"/>
                  <a:pt x="254998" y="433723"/>
                  <a:pt x="250964" y="429843"/>
                </a:cubicBezTo>
                <a:cubicBezTo>
                  <a:pt x="247018" y="325745"/>
                  <a:pt x="243028" y="221647"/>
                  <a:pt x="238993" y="117549"/>
                </a:cubicBezTo>
                <a:close/>
                <a:moveTo>
                  <a:pt x="84425" y="420613"/>
                </a:moveTo>
                <a:cubicBezTo>
                  <a:pt x="73156" y="321483"/>
                  <a:pt x="70569" y="221560"/>
                  <a:pt x="76664" y="121978"/>
                </a:cubicBezTo>
                <a:lnTo>
                  <a:pt x="224282" y="119786"/>
                </a:lnTo>
                <a:cubicBezTo>
                  <a:pt x="228207" y="222640"/>
                  <a:pt x="232131" y="325489"/>
                  <a:pt x="236077" y="428330"/>
                </a:cubicBezTo>
                <a:cubicBezTo>
                  <a:pt x="185410" y="429317"/>
                  <a:pt x="135115" y="419867"/>
                  <a:pt x="84425" y="4205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Text Placeholder 4"/>
          <p:cNvSpPr>
            <a:spLocks noGrp="1"/>
          </p:cNvSpPr>
          <p:nvPr>
            <p:ph type="body" idx="1"/>
          </p:nvPr>
        </p:nvSpPr>
        <p:spPr>
          <a:xfrm>
            <a:off x="1131725" y="1535516"/>
            <a:ext cx="6968689" cy="2789100"/>
          </a:xfrm>
        </p:spPr>
        <p:txBody>
          <a:bodyPr/>
          <a:lstStyle/>
          <a:p>
            <a:r>
              <a:rPr lang="en-US">
                <a:latin typeface="Times New Roman" panose="02020603050405020304" pitchFamily="18" charset="0"/>
                <a:cs typeface="Times New Roman" panose="02020603050405020304" pitchFamily="18" charset="0"/>
              </a:rPr>
              <a:t>Phần mềm đã đưa ra được những yêu cầu cơ bản của một phần mềm quản lý bán hàng: nhập thuốc, xuất thuốc, quản lý thuốc trong kho, tìm kiếm các loại thuốc theo yêu cầu; nhập, xuất và quản lý nhân viên; quản lý doanh thu hàng tháng, hàng quý… </a:t>
            </a:r>
            <a:r>
              <a:rPr lang="en-US" smtClean="0">
                <a:latin typeface="Times New Roman" panose="02020603050405020304" pitchFamily="18" charset="0"/>
                <a:cs typeface="Times New Roman" panose="02020603050405020304" pitchFamily="18" charset="0"/>
              </a:rPr>
              <a:t>Giao </a:t>
            </a:r>
            <a:r>
              <a:rPr lang="en-US">
                <a:latin typeface="Times New Roman" panose="02020603050405020304" pitchFamily="18" charset="0"/>
                <a:cs typeface="Times New Roman" panose="02020603050405020304" pitchFamily="18" charset="0"/>
              </a:rPr>
              <a:t>diện thân thiện, font chữ tiếng việt, cộng với phần hướng dẫn sử dụng chi tiết từng tính năng của chương trình, đảm bảo người sử dụng sẽ cảm thấy thuận tiện và đơn giản khi sử dụng phần mềm “Quản lý hiệu thuốc”.</a:t>
            </a:r>
          </a:p>
          <a:p>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24</a:t>
            </a:fld>
            <a:endParaRPr>
              <a:solidFill>
                <a:schemeClr val="lt2"/>
              </a:solidFill>
            </a:endParaRPr>
          </a:p>
        </p:txBody>
      </p:sp>
      <p:grpSp>
        <p:nvGrpSpPr>
          <p:cNvPr id="399" name="Google Shape;399;p36"/>
          <p:cNvGrpSpPr/>
          <p:nvPr/>
        </p:nvGrpSpPr>
        <p:grpSpPr>
          <a:xfrm>
            <a:off x="3938374" y="1241129"/>
            <a:ext cx="4542205" cy="2661224"/>
            <a:chOff x="1177450" y="241631"/>
            <a:chExt cx="6173152" cy="3616776"/>
          </a:xfrm>
        </p:grpSpPr>
        <p:sp>
          <p:nvSpPr>
            <p:cNvPr id="400" name="Google Shape;400;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5" name="Google Shape;405;p36"/>
          <p:cNvSpPr txBox="1">
            <a:spLocks noGrp="1"/>
          </p:cNvSpPr>
          <p:nvPr>
            <p:ph type="body" idx="4294967295"/>
          </p:nvPr>
        </p:nvSpPr>
        <p:spPr>
          <a:xfrm>
            <a:off x="1083900" y="698250"/>
            <a:ext cx="2959800" cy="3746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mtClean="0">
                <a:solidFill>
                  <a:schemeClr val="lt1"/>
                </a:solidFill>
              </a:rPr>
              <a:t>.</a:t>
            </a:r>
            <a:endParaRPr>
              <a:solidFill>
                <a:schemeClr val="lt1"/>
              </a:solidFill>
            </a:endParaRPr>
          </a:p>
        </p:txBody>
      </p:sp>
      <p:pic>
        <p:nvPicPr>
          <p:cNvPr id="2" name="Picture 1"/>
          <p:cNvPicPr>
            <a:picLocks noChangeAspect="1"/>
          </p:cNvPicPr>
          <p:nvPr/>
        </p:nvPicPr>
        <p:blipFill>
          <a:blip r:embed="rId3"/>
          <a:stretch>
            <a:fillRect/>
          </a:stretch>
        </p:blipFill>
        <p:spPr>
          <a:xfrm>
            <a:off x="4447534" y="1377950"/>
            <a:ext cx="3515475" cy="2254073"/>
          </a:xfrm>
          <a:prstGeom prst="rect">
            <a:avLst/>
          </a:prstGeom>
        </p:spPr>
      </p:pic>
      <p:sp>
        <p:nvSpPr>
          <p:cNvPr id="3" name="TextBox 2"/>
          <p:cNvSpPr txBox="1"/>
          <p:nvPr/>
        </p:nvSpPr>
        <p:spPr>
          <a:xfrm>
            <a:off x="817776" y="1773549"/>
            <a:ext cx="3060700" cy="1477328"/>
          </a:xfrm>
          <a:prstGeom prst="rect">
            <a:avLst/>
          </a:prstGeom>
          <a:noFill/>
        </p:spPr>
        <p:txBody>
          <a:bodyPr wrap="square" rtlCol="0">
            <a:spAutoFit/>
          </a:bodyPr>
          <a:lstStyle/>
          <a:p>
            <a:r>
              <a:rPr lang="en-US" sz="3000" smtClean="0">
                <a:solidFill>
                  <a:schemeClr val="bg1"/>
                </a:solidFill>
                <a:latin typeface="Tahoma" panose="020B0604030504040204" pitchFamily="34" charset="0"/>
                <a:ea typeface="Tahoma" panose="020B0604030504040204" pitchFamily="34" charset="0"/>
                <a:cs typeface="Tahoma" panose="020B0604030504040204" pitchFamily="34" charset="0"/>
              </a:rPr>
              <a:t>Code và cách chạy chương trình</a:t>
            </a:r>
            <a:endParaRPr lang="en-US" sz="30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ctrTitle" idx="4294967295"/>
          </p:nvPr>
        </p:nvSpPr>
        <p:spPr>
          <a:xfrm>
            <a:off x="855300" y="1148463"/>
            <a:ext cx="3158100" cy="937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Thanks!</a:t>
            </a:r>
            <a:endParaRPr sz="7200"/>
          </a:p>
        </p:txBody>
      </p:sp>
      <p:sp>
        <p:nvSpPr>
          <p:cNvPr id="411" name="Google Shape;411;p37"/>
          <p:cNvSpPr txBox="1">
            <a:spLocks noGrp="1"/>
          </p:cNvSpPr>
          <p:nvPr>
            <p:ph type="body" idx="4294967295"/>
          </p:nvPr>
        </p:nvSpPr>
        <p:spPr>
          <a:xfrm>
            <a:off x="855300" y="2230438"/>
            <a:ext cx="3462700" cy="176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highlight>
                  <a:schemeClr val="accent1"/>
                </a:highlight>
              </a:rPr>
              <a:t>Any questions?</a:t>
            </a:r>
            <a:endParaRPr/>
          </a:p>
          <a:p>
            <a:pPr marL="0" lvl="0" indent="0" algn="l" rtl="0">
              <a:spcBef>
                <a:spcPts val="1000"/>
              </a:spcBef>
              <a:spcAft>
                <a:spcPts val="0"/>
              </a:spcAft>
              <a:buNone/>
            </a:pPr>
            <a:r>
              <a:rPr lang="en"/>
              <a:t>You can find me at:</a:t>
            </a:r>
            <a:endParaRPr/>
          </a:p>
          <a:p>
            <a:pPr marL="457200" lvl="0" indent="-368300" algn="l" rtl="0">
              <a:spcBef>
                <a:spcPts val="1000"/>
              </a:spcBef>
              <a:spcAft>
                <a:spcPts val="0"/>
              </a:spcAft>
              <a:buSzPts val="2200"/>
              <a:buChar char="✗"/>
            </a:pPr>
            <a:r>
              <a:rPr lang="en" smtClean="0"/>
              <a:t>@</a:t>
            </a:r>
            <a:r>
              <a:rPr lang="en-US" smtClean="0"/>
              <a:t>Quốc Cường</a:t>
            </a:r>
            <a:endParaRPr/>
          </a:p>
          <a:p>
            <a:pPr marL="457200" lvl="0" indent="-368300" algn="l" rtl="0">
              <a:spcBef>
                <a:spcPts val="0"/>
              </a:spcBef>
              <a:spcAft>
                <a:spcPts val="0"/>
              </a:spcAft>
              <a:buSzPts val="2200"/>
              <a:buChar char="✗"/>
            </a:pPr>
            <a:r>
              <a:rPr lang="en" smtClean="0"/>
              <a:t>pqc2507@gmail.com</a:t>
            </a:r>
            <a:endParaRPr/>
          </a:p>
        </p:txBody>
      </p:sp>
      <p:sp>
        <p:nvSpPr>
          <p:cNvPr id="412" name="Google Shape;412;p3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413" name="Google Shape;413;p37"/>
          <p:cNvSpPr/>
          <p:nvPr/>
        </p:nvSpPr>
        <p:spPr>
          <a:xfrm>
            <a:off x="5698675" y="1712225"/>
            <a:ext cx="1861301" cy="1719020"/>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10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subTitle" idx="4294967295"/>
          </p:nvPr>
        </p:nvSpPr>
        <p:spPr>
          <a:xfrm>
            <a:off x="1519165" y="1142081"/>
            <a:ext cx="6424200" cy="680700"/>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 sz="2000" smtClean="0"/>
              <a:t> </a:t>
            </a:r>
          </a:p>
          <a:p>
            <a:pPr marL="0" lvl="0" indent="0" algn="ctr">
              <a:spcAft>
                <a:spcPts val="1000"/>
              </a:spcAft>
              <a:buNone/>
            </a:pPr>
            <a:r>
              <a:rPr lang="en-US"/>
              <a:t>Với thực trạng hiện nay đó là công việc quản lý diễn ra trên giấy tờ, nhưng khối lượng dữ liệu thì ngày một lớn, phần mềm “Quản lý hiệu thuốc” ra đời nhằm mục đích giải quyết những vướng mắc trên, giúp cho công việc quản lí trở nên đơn giản, hiệu quả va chính xác hơn bằng việc tự động hóa quá trình quản lý các yếu tố liên quan như thuốc, hóa đơn, nhân viên….</a:t>
            </a:r>
            <a:endParaRPr sz="2000"/>
          </a:p>
        </p:txBody>
      </p:sp>
      <p:sp>
        <p:nvSpPr>
          <p:cNvPr id="200" name="Google Shape;200;p1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01" name="Google Shape;201;p17"/>
          <p:cNvGrpSpPr/>
          <p:nvPr/>
        </p:nvGrpSpPr>
        <p:grpSpPr>
          <a:xfrm>
            <a:off x="3317258" y="473609"/>
            <a:ext cx="2509394" cy="2463112"/>
            <a:chOff x="576654" y="555403"/>
            <a:chExt cx="3865959" cy="3794658"/>
          </a:xfrm>
        </p:grpSpPr>
        <p:sp>
          <p:nvSpPr>
            <p:cNvPr id="202" name="Google Shape;202;p17"/>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7"/>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7"/>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7"/>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7"/>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 name="Google Shape;207;p17"/>
          <p:cNvSpPr txBox="1">
            <a:spLocks noGrp="1"/>
          </p:cNvSpPr>
          <p:nvPr>
            <p:ph type="ctrTitle" idx="4294967295"/>
          </p:nvPr>
        </p:nvSpPr>
        <p:spPr>
          <a:xfrm>
            <a:off x="1373692" y="724331"/>
            <a:ext cx="6424200" cy="758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smtClean="0">
                <a:solidFill>
                  <a:schemeClr val="accent1"/>
                </a:solidFill>
              </a:rPr>
              <a:t>M</a:t>
            </a:r>
            <a:r>
              <a:rPr lang="en" sz="6000" smtClean="0">
                <a:solidFill>
                  <a:schemeClr val="accent1"/>
                </a:solidFill>
              </a:rPr>
              <a:t>ục tiêu!</a:t>
            </a:r>
            <a:endParaRPr sz="6000">
              <a:solidFill>
                <a:schemeClr val="accen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18"/>
          <p:cNvSpPr txBox="1">
            <a:spLocks noGrp="1"/>
          </p:cNvSpPr>
          <p:nvPr>
            <p:ph type="subTitle" idx="1"/>
          </p:nvPr>
        </p:nvSpPr>
        <p:spPr>
          <a:xfrm>
            <a:off x="1773500" y="2202873"/>
            <a:ext cx="5597100" cy="847953"/>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US" sz="3000" smtClean="0"/>
              <a:t>Khảo sát và chức năng của hệ thống</a:t>
            </a:r>
            <a:endParaRPr sz="3000"/>
          </a:p>
        </p:txBody>
      </p:sp>
      <p:sp>
        <p:nvSpPr>
          <p:cNvPr id="214" name="Google Shape;214;p18"/>
          <p:cNvSpPr txBox="1"/>
          <p:nvPr/>
        </p:nvSpPr>
        <p:spPr>
          <a:xfrm>
            <a:off x="686100" y="491800"/>
            <a:ext cx="1493700" cy="1488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7200" b="1">
                <a:solidFill>
                  <a:schemeClr val="dk1"/>
                </a:solidFill>
                <a:latin typeface="Amatic SC"/>
                <a:ea typeface="Amatic SC"/>
                <a:cs typeface="Amatic SC"/>
                <a:sym typeface="Amatic SC"/>
              </a:rPr>
              <a:t>1</a:t>
            </a:r>
            <a:endParaRPr sz="7200" b="1">
              <a:solidFill>
                <a:schemeClr val="dk1"/>
              </a:solidFill>
              <a:latin typeface="Amatic SC"/>
              <a:ea typeface="Amatic SC"/>
              <a:cs typeface="Amatic SC"/>
              <a:sym typeface="Amatic S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p>
            <a:pPr marL="0" indent="0">
              <a:spcAft>
                <a:spcPts val="1000"/>
              </a:spcAft>
              <a:buNone/>
            </a:pPr>
            <a:r>
              <a:rPr lang="en-US" sz="2000"/>
              <a:t>Các hiệu thuốc đã áp dụng một ứng dụng để quản lí danh sách thuốc, nhân viên của hiệu thuốc, quá trình nhập, xuất thuốc. Hơn nữa họ yêu </a:t>
            </a:r>
            <a:r>
              <a:rPr lang="en-US" sz="2000" smtClean="0"/>
              <a:t>cầu </a:t>
            </a:r>
            <a:r>
              <a:rPr lang="en-US" sz="2000"/>
              <a:t>trong phần mềm quản lí cần phải cung cấp chức năng tìm kiếm thuốc theo tên, công dụng, tìm kiếm nhân viên theo tên, tuổi để tiện cho việc kiểm soát thuốc cũng như là nhân viên.</a:t>
            </a:r>
          </a:p>
          <a:p>
            <a:pPr marL="0" lvl="0" indent="0" algn="ctr" rtl="0">
              <a:spcBef>
                <a:spcPts val="0"/>
              </a:spcBef>
              <a:spcAft>
                <a:spcPts val="1000"/>
              </a:spcAft>
              <a:buNone/>
            </a:pPr>
            <a:endParaRPr sz="2000"/>
          </a:p>
        </p:txBody>
      </p:sp>
      <p:sp>
        <p:nvSpPr>
          <p:cNvPr id="220" name="Google Shape;220;p1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p:cNvSpPr txBox="1"/>
          <p:nvPr/>
        </p:nvSpPr>
        <p:spPr>
          <a:xfrm>
            <a:off x="5787736" y="4693376"/>
            <a:ext cx="2047009" cy="553998"/>
          </a:xfrm>
          <a:prstGeom prst="rect">
            <a:avLst/>
          </a:prstGeom>
          <a:noFill/>
        </p:spPr>
        <p:txBody>
          <a:bodyPr wrap="square" rtlCol="0">
            <a:spAutoFit/>
          </a:bodyPr>
          <a:lstStyle/>
          <a:p>
            <a:r>
              <a:rPr lang="en-US" sz="3000" smtClean="0">
                <a:latin typeface="Bahnschrift SemiBold Condensed" panose="020B0502040204020203" pitchFamily="34" charset="0"/>
              </a:rPr>
              <a:t>Khảo sát</a:t>
            </a:r>
            <a:endParaRPr lang="en-US" sz="3000">
              <a:latin typeface="Bahnschrift SemiBold Condensed" panose="020B0502040204020203"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mtClean="0"/>
              <a:t>Chức năng của hệ thống</a:t>
            </a:r>
            <a:endParaRPr/>
          </a:p>
        </p:txBody>
      </p:sp>
      <p:sp>
        <p:nvSpPr>
          <p:cNvPr id="226" name="Google Shape;226;p20"/>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p>
            <a:pPr marL="457200" lvl="0" indent="-368300" algn="l" rtl="0">
              <a:lnSpc>
                <a:spcPct val="150000"/>
              </a:lnSpc>
              <a:spcBef>
                <a:spcPts val="0"/>
              </a:spcBef>
              <a:spcAft>
                <a:spcPts val="0"/>
              </a:spcAft>
              <a:buSzPts val="2200"/>
              <a:buChar char="✗"/>
            </a:pPr>
            <a:r>
              <a:rPr lang="en" smtClean="0"/>
              <a:t>Cho phép thêm sửa xóa nhân viên, thuốc</a:t>
            </a:r>
            <a:endParaRPr lang="en"/>
          </a:p>
          <a:p>
            <a:pPr marL="457200" lvl="0" indent="-368300" algn="l" rtl="0">
              <a:lnSpc>
                <a:spcPct val="150000"/>
              </a:lnSpc>
              <a:spcBef>
                <a:spcPts val="0"/>
              </a:spcBef>
              <a:spcAft>
                <a:spcPts val="0"/>
              </a:spcAft>
              <a:buSzPts val="2200"/>
              <a:buChar char="✗"/>
            </a:pPr>
            <a:r>
              <a:rPr lang="en" smtClean="0"/>
              <a:t>Cho phép tìm kiếm thuốc, nhân viên </a:t>
            </a:r>
            <a:endParaRPr/>
          </a:p>
          <a:p>
            <a:pPr marL="457200" lvl="0" indent="-368300" algn="l" rtl="0">
              <a:lnSpc>
                <a:spcPct val="150000"/>
              </a:lnSpc>
              <a:spcBef>
                <a:spcPts val="1000"/>
              </a:spcBef>
              <a:spcAft>
                <a:spcPts val="0"/>
              </a:spcAft>
              <a:buSzPts val="2200"/>
              <a:buChar char="✗"/>
            </a:pPr>
            <a:r>
              <a:rPr lang="en" smtClean="0"/>
              <a:t>Lập hóa đơn nhập xuất.</a:t>
            </a:r>
            <a:endParaRPr/>
          </a:p>
          <a:p>
            <a:pPr marL="457200" lvl="0" indent="-368300" algn="l" rtl="0">
              <a:lnSpc>
                <a:spcPct val="150000"/>
              </a:lnSpc>
              <a:spcBef>
                <a:spcPts val="1000"/>
              </a:spcBef>
              <a:spcAft>
                <a:spcPts val="0"/>
              </a:spcAft>
              <a:buSzPts val="2200"/>
              <a:buChar char="✗"/>
            </a:pPr>
            <a:r>
              <a:rPr lang="en-US" smtClean="0"/>
              <a:t>Xuất dữ liệu ra file Excel.</a:t>
            </a:r>
            <a:endParaRPr/>
          </a:p>
          <a:p>
            <a:pPr marL="0" lvl="0" indent="0" algn="l" rtl="0">
              <a:lnSpc>
                <a:spcPct val="150000"/>
              </a:lnSpc>
              <a:spcBef>
                <a:spcPts val="1000"/>
              </a:spcBef>
              <a:spcAft>
                <a:spcPts val="1000"/>
              </a:spcAft>
              <a:buNone/>
            </a:pPr>
            <a:r>
              <a:rPr lang="en" smtClean="0"/>
              <a:t>. </a:t>
            </a:r>
            <a:endParaRPr/>
          </a:p>
        </p:txBody>
      </p:sp>
      <p:sp>
        <p:nvSpPr>
          <p:cNvPr id="227" name="Google Shape;227;p2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28"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281544" y="3488459"/>
            <a:ext cx="3261300" cy="100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7200" smtClean="0"/>
              <a:t>Thiết kế cơ sở dữ liệu</a:t>
            </a:r>
            <a:endParaRPr sz="7200"/>
          </a:p>
        </p:txBody>
      </p:sp>
      <p:sp>
        <p:nvSpPr>
          <p:cNvPr id="235" name="Google Shape;235;p21"/>
          <p:cNvSpPr/>
          <p:nvPr/>
        </p:nvSpPr>
        <p:spPr>
          <a:xfrm>
            <a:off x="6483951" y="1537890"/>
            <a:ext cx="1665461" cy="1687635"/>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36" name="Google Shape;236;p21"/>
          <p:cNvSpPr/>
          <p:nvPr/>
        </p:nvSpPr>
        <p:spPr>
          <a:xfrm rot="1473029">
            <a:off x="4969677" y="2380523"/>
            <a:ext cx="973727" cy="948521"/>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37" name="Google Shape;237;p21"/>
          <p:cNvSpPr/>
          <p:nvPr/>
        </p:nvSpPr>
        <p:spPr>
          <a:xfrm>
            <a:off x="6161833" y="1376613"/>
            <a:ext cx="426316" cy="41427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38" name="Google Shape;238;p21"/>
          <p:cNvSpPr/>
          <p:nvPr/>
        </p:nvSpPr>
        <p:spPr>
          <a:xfrm rot="2487106">
            <a:off x="5887685" y="3256298"/>
            <a:ext cx="303293" cy="29472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39" name="Google Shape;239;p2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9" name="Google Shape;712;p50"/>
          <p:cNvSpPr/>
          <p:nvPr/>
        </p:nvSpPr>
        <p:spPr>
          <a:xfrm>
            <a:off x="1553768" y="822124"/>
            <a:ext cx="1099557" cy="1394425"/>
          </a:xfrm>
          <a:custGeom>
            <a:avLst/>
            <a:gdLst/>
            <a:ahLst/>
            <a:cxnLst/>
            <a:rect l="l" t="t" r="r" b="b"/>
            <a:pathLst>
              <a:path w="521117" h="660865" extrusionOk="0">
                <a:moveTo>
                  <a:pt x="286048" y="97336"/>
                </a:moveTo>
                <a:cubicBezTo>
                  <a:pt x="277717" y="92820"/>
                  <a:pt x="269429" y="107049"/>
                  <a:pt x="279471" y="112421"/>
                </a:cubicBezTo>
                <a:cubicBezTo>
                  <a:pt x="287934" y="116871"/>
                  <a:pt x="296199" y="102620"/>
                  <a:pt x="286048" y="97336"/>
                </a:cubicBezTo>
                <a:close/>
                <a:moveTo>
                  <a:pt x="245992" y="93960"/>
                </a:moveTo>
                <a:lnTo>
                  <a:pt x="245992" y="93960"/>
                </a:lnTo>
                <a:cubicBezTo>
                  <a:pt x="222752" y="94377"/>
                  <a:pt x="182411" y="100801"/>
                  <a:pt x="173247" y="138927"/>
                </a:cubicBezTo>
                <a:cubicBezTo>
                  <a:pt x="171953" y="143948"/>
                  <a:pt x="175439" y="146974"/>
                  <a:pt x="180460" y="146996"/>
                </a:cubicBezTo>
                <a:cubicBezTo>
                  <a:pt x="184845" y="147206"/>
                  <a:pt x="188813" y="144347"/>
                  <a:pt x="189975" y="140111"/>
                </a:cubicBezTo>
                <a:cubicBezTo>
                  <a:pt x="196114" y="114503"/>
                  <a:pt x="225690" y="110140"/>
                  <a:pt x="242747" y="109833"/>
                </a:cubicBezTo>
                <a:cubicBezTo>
                  <a:pt x="251846" y="110075"/>
                  <a:pt x="257568" y="94135"/>
                  <a:pt x="245992" y="93894"/>
                </a:cubicBezTo>
                <a:close/>
                <a:moveTo>
                  <a:pt x="123697" y="418641"/>
                </a:moveTo>
                <a:cubicBezTo>
                  <a:pt x="120321" y="418557"/>
                  <a:pt x="117207" y="420474"/>
                  <a:pt x="115761" y="423530"/>
                </a:cubicBezTo>
                <a:cubicBezTo>
                  <a:pt x="94340" y="468256"/>
                  <a:pt x="71912" y="513421"/>
                  <a:pt x="49285" y="557401"/>
                </a:cubicBezTo>
                <a:cubicBezTo>
                  <a:pt x="44396" y="566675"/>
                  <a:pt x="59918" y="571915"/>
                  <a:pt x="64873" y="562663"/>
                </a:cubicBezTo>
                <a:cubicBezTo>
                  <a:pt x="87543" y="518595"/>
                  <a:pt x="109906" y="473584"/>
                  <a:pt x="131305" y="428923"/>
                </a:cubicBezTo>
                <a:cubicBezTo>
                  <a:pt x="134199" y="423179"/>
                  <a:pt x="129485" y="418553"/>
                  <a:pt x="123697" y="418575"/>
                </a:cubicBezTo>
                <a:close/>
                <a:moveTo>
                  <a:pt x="516804" y="178128"/>
                </a:moveTo>
                <a:cubicBezTo>
                  <a:pt x="513252" y="167561"/>
                  <a:pt x="498234" y="174993"/>
                  <a:pt x="501194" y="184114"/>
                </a:cubicBezTo>
                <a:cubicBezTo>
                  <a:pt x="508583" y="207630"/>
                  <a:pt x="504965" y="233231"/>
                  <a:pt x="491328" y="253768"/>
                </a:cubicBezTo>
                <a:cubicBezTo>
                  <a:pt x="487250" y="258964"/>
                  <a:pt x="491328" y="267800"/>
                  <a:pt x="497555" y="267909"/>
                </a:cubicBezTo>
                <a:cubicBezTo>
                  <a:pt x="499813" y="267791"/>
                  <a:pt x="501852" y="266524"/>
                  <a:pt x="502948" y="264555"/>
                </a:cubicBezTo>
                <a:cubicBezTo>
                  <a:pt x="520751" y="238158"/>
                  <a:pt x="525684" y="207463"/>
                  <a:pt x="516804" y="178063"/>
                </a:cubicBezTo>
                <a:close/>
                <a:moveTo>
                  <a:pt x="312226" y="61819"/>
                </a:moveTo>
                <a:cubicBezTo>
                  <a:pt x="311349" y="61534"/>
                  <a:pt x="310275" y="61819"/>
                  <a:pt x="309354" y="61446"/>
                </a:cubicBezTo>
                <a:cubicBezTo>
                  <a:pt x="290017" y="53082"/>
                  <a:pt x="269211" y="48734"/>
                  <a:pt x="248141" y="48664"/>
                </a:cubicBezTo>
                <a:cubicBezTo>
                  <a:pt x="186993" y="47151"/>
                  <a:pt x="132182" y="92096"/>
                  <a:pt x="124311" y="150657"/>
                </a:cubicBezTo>
                <a:cubicBezTo>
                  <a:pt x="120496" y="179159"/>
                  <a:pt x="130713" y="207178"/>
                  <a:pt x="141500" y="233334"/>
                </a:cubicBezTo>
                <a:cubicBezTo>
                  <a:pt x="202560" y="370122"/>
                  <a:pt x="356163" y="325593"/>
                  <a:pt x="387493" y="200667"/>
                </a:cubicBezTo>
                <a:cubicBezTo>
                  <a:pt x="403279" y="142632"/>
                  <a:pt x="373308" y="73636"/>
                  <a:pt x="312226" y="61753"/>
                </a:cubicBezTo>
                <a:close/>
                <a:moveTo>
                  <a:pt x="373352" y="187534"/>
                </a:moveTo>
                <a:cubicBezTo>
                  <a:pt x="350770" y="309698"/>
                  <a:pt x="215495" y="343944"/>
                  <a:pt x="161517" y="236733"/>
                </a:cubicBezTo>
                <a:cubicBezTo>
                  <a:pt x="143144" y="197269"/>
                  <a:pt x="126745" y="146250"/>
                  <a:pt x="163403" y="102050"/>
                </a:cubicBezTo>
                <a:cubicBezTo>
                  <a:pt x="183354" y="77933"/>
                  <a:pt x="213105" y="64778"/>
                  <a:pt x="247154" y="64778"/>
                </a:cubicBezTo>
                <a:cubicBezTo>
                  <a:pt x="267281" y="64873"/>
                  <a:pt x="287145" y="69253"/>
                  <a:pt x="305430" y="77626"/>
                </a:cubicBezTo>
                <a:cubicBezTo>
                  <a:pt x="347810" y="82494"/>
                  <a:pt x="383152" y="128250"/>
                  <a:pt x="373352" y="187468"/>
                </a:cubicBezTo>
                <a:close/>
                <a:moveTo>
                  <a:pt x="451513" y="77955"/>
                </a:moveTo>
                <a:cubicBezTo>
                  <a:pt x="445812" y="78284"/>
                  <a:pt x="439827" y="84664"/>
                  <a:pt x="443007" y="91636"/>
                </a:cubicBezTo>
                <a:cubicBezTo>
                  <a:pt x="477691" y="160808"/>
                  <a:pt x="474446" y="229498"/>
                  <a:pt x="434237" y="275386"/>
                </a:cubicBezTo>
                <a:cubicBezTo>
                  <a:pt x="428909" y="281810"/>
                  <a:pt x="434105" y="288409"/>
                  <a:pt x="440200" y="288716"/>
                </a:cubicBezTo>
                <a:cubicBezTo>
                  <a:pt x="442524" y="288648"/>
                  <a:pt x="444716" y="287558"/>
                  <a:pt x="446164" y="285734"/>
                </a:cubicBezTo>
                <a:cubicBezTo>
                  <a:pt x="491065" y="234409"/>
                  <a:pt x="494946" y="158067"/>
                  <a:pt x="456578" y="81551"/>
                </a:cubicBezTo>
                <a:cubicBezTo>
                  <a:pt x="455766" y="79439"/>
                  <a:pt x="453771" y="78019"/>
                  <a:pt x="451513" y="77955"/>
                </a:cubicBezTo>
                <a:close/>
                <a:moveTo>
                  <a:pt x="341890" y="26630"/>
                </a:moveTo>
                <a:cubicBezTo>
                  <a:pt x="340794" y="26496"/>
                  <a:pt x="339961" y="25553"/>
                  <a:pt x="339961" y="24437"/>
                </a:cubicBezTo>
                <a:cubicBezTo>
                  <a:pt x="339983" y="21456"/>
                  <a:pt x="338273" y="18733"/>
                  <a:pt x="335576" y="17465"/>
                </a:cubicBezTo>
                <a:cubicBezTo>
                  <a:pt x="312665" y="5878"/>
                  <a:pt x="287320" y="-90"/>
                  <a:pt x="261646" y="57"/>
                </a:cubicBezTo>
                <a:cubicBezTo>
                  <a:pt x="174737" y="-2398"/>
                  <a:pt x="88684" y="74601"/>
                  <a:pt x="72108" y="157497"/>
                </a:cubicBezTo>
                <a:cubicBezTo>
                  <a:pt x="59305" y="227853"/>
                  <a:pt x="106662" y="290733"/>
                  <a:pt x="155093" y="328509"/>
                </a:cubicBezTo>
                <a:cubicBezTo>
                  <a:pt x="155948" y="329140"/>
                  <a:pt x="156211" y="330280"/>
                  <a:pt x="155751" y="331228"/>
                </a:cubicBezTo>
                <a:lnTo>
                  <a:pt x="137334" y="368806"/>
                </a:lnTo>
                <a:cubicBezTo>
                  <a:pt x="136063" y="371240"/>
                  <a:pt x="133453" y="369289"/>
                  <a:pt x="131678" y="368587"/>
                </a:cubicBezTo>
                <a:cubicBezTo>
                  <a:pt x="128279" y="366965"/>
                  <a:pt x="124969" y="365101"/>
                  <a:pt x="121220" y="366614"/>
                </a:cubicBezTo>
                <a:cubicBezTo>
                  <a:pt x="117295" y="366044"/>
                  <a:pt x="113327" y="365474"/>
                  <a:pt x="109753" y="370999"/>
                </a:cubicBezTo>
                <a:cubicBezTo>
                  <a:pt x="72744" y="437562"/>
                  <a:pt x="31504" y="513508"/>
                  <a:pt x="2323" y="592437"/>
                </a:cubicBezTo>
                <a:cubicBezTo>
                  <a:pt x="87" y="594542"/>
                  <a:pt x="-615" y="597821"/>
                  <a:pt x="569" y="600658"/>
                </a:cubicBezTo>
                <a:cubicBezTo>
                  <a:pt x="13219" y="632723"/>
                  <a:pt x="42664" y="655071"/>
                  <a:pt x="76954" y="658605"/>
                </a:cubicBezTo>
                <a:cubicBezTo>
                  <a:pt x="79059" y="658877"/>
                  <a:pt x="81207" y="658309"/>
                  <a:pt x="82896" y="657026"/>
                </a:cubicBezTo>
                <a:cubicBezTo>
                  <a:pt x="83356" y="656665"/>
                  <a:pt x="83948" y="656507"/>
                  <a:pt x="84540" y="656588"/>
                </a:cubicBezTo>
                <a:cubicBezTo>
                  <a:pt x="85132" y="656669"/>
                  <a:pt x="85658" y="656985"/>
                  <a:pt x="86009" y="657465"/>
                </a:cubicBezTo>
                <a:cubicBezTo>
                  <a:pt x="87807" y="659666"/>
                  <a:pt x="90525" y="660918"/>
                  <a:pt x="93375" y="660863"/>
                </a:cubicBezTo>
                <a:cubicBezTo>
                  <a:pt x="96708" y="660947"/>
                  <a:pt x="99778" y="659022"/>
                  <a:pt x="101159" y="655974"/>
                </a:cubicBezTo>
                <a:lnTo>
                  <a:pt x="212535" y="414322"/>
                </a:lnTo>
                <a:cubicBezTo>
                  <a:pt x="214026" y="411362"/>
                  <a:pt x="213018" y="409937"/>
                  <a:pt x="212755" y="407393"/>
                </a:cubicBezTo>
                <a:cubicBezTo>
                  <a:pt x="213456" y="404068"/>
                  <a:pt x="211439" y="400777"/>
                  <a:pt x="208150" y="399895"/>
                </a:cubicBezTo>
                <a:cubicBezTo>
                  <a:pt x="206331" y="399259"/>
                  <a:pt x="204511" y="398580"/>
                  <a:pt x="202691" y="397900"/>
                </a:cubicBezTo>
                <a:cubicBezTo>
                  <a:pt x="200871" y="397221"/>
                  <a:pt x="196881" y="396563"/>
                  <a:pt x="198306" y="393515"/>
                </a:cubicBezTo>
                <a:lnTo>
                  <a:pt x="215539" y="361527"/>
                </a:lnTo>
                <a:cubicBezTo>
                  <a:pt x="216022" y="360624"/>
                  <a:pt x="217074" y="360177"/>
                  <a:pt x="218060" y="360453"/>
                </a:cubicBezTo>
                <a:cubicBezTo>
                  <a:pt x="232114" y="364522"/>
                  <a:pt x="246672" y="366612"/>
                  <a:pt x="261296" y="366658"/>
                </a:cubicBezTo>
                <a:cubicBezTo>
                  <a:pt x="437657" y="364575"/>
                  <a:pt x="512244" y="101392"/>
                  <a:pt x="341890" y="26630"/>
                </a:cubicBezTo>
                <a:close/>
                <a:moveTo>
                  <a:pt x="194382" y="414694"/>
                </a:moveTo>
                <a:lnTo>
                  <a:pt x="88420" y="644486"/>
                </a:lnTo>
                <a:cubicBezTo>
                  <a:pt x="87916" y="645586"/>
                  <a:pt x="86623" y="646066"/>
                  <a:pt x="85505" y="645560"/>
                </a:cubicBezTo>
                <a:cubicBezTo>
                  <a:pt x="85219" y="645428"/>
                  <a:pt x="84957" y="645233"/>
                  <a:pt x="84759" y="644990"/>
                </a:cubicBezTo>
                <a:cubicBezTo>
                  <a:pt x="83465" y="643543"/>
                  <a:pt x="81646" y="642668"/>
                  <a:pt x="79694" y="642556"/>
                </a:cubicBezTo>
                <a:cubicBezTo>
                  <a:pt x="53144" y="639574"/>
                  <a:pt x="27536" y="622671"/>
                  <a:pt x="18306" y="597150"/>
                </a:cubicBezTo>
                <a:cubicBezTo>
                  <a:pt x="46523" y="522677"/>
                  <a:pt x="81558" y="450964"/>
                  <a:pt x="122951" y="382926"/>
                </a:cubicBezTo>
                <a:cubicBezTo>
                  <a:pt x="145731" y="392836"/>
                  <a:pt x="169125" y="403118"/>
                  <a:pt x="193110" y="411713"/>
                </a:cubicBezTo>
                <a:cubicBezTo>
                  <a:pt x="194250" y="412123"/>
                  <a:pt x="194842" y="413379"/>
                  <a:pt x="194426" y="414517"/>
                </a:cubicBezTo>
                <a:cubicBezTo>
                  <a:pt x="194404" y="414593"/>
                  <a:pt x="194382" y="414666"/>
                  <a:pt x="194338" y="414738"/>
                </a:cubicBezTo>
                <a:close/>
                <a:moveTo>
                  <a:pt x="199600" y="356638"/>
                </a:moveTo>
                <a:lnTo>
                  <a:pt x="182609" y="388144"/>
                </a:lnTo>
                <a:cubicBezTo>
                  <a:pt x="182082" y="389117"/>
                  <a:pt x="180920" y="389549"/>
                  <a:pt x="179890" y="389152"/>
                </a:cubicBezTo>
                <a:cubicBezTo>
                  <a:pt x="170923" y="385622"/>
                  <a:pt x="162043" y="381983"/>
                  <a:pt x="153471" y="378190"/>
                </a:cubicBezTo>
                <a:cubicBezTo>
                  <a:pt x="152353" y="377710"/>
                  <a:pt x="151848" y="376418"/>
                  <a:pt x="152331" y="375307"/>
                </a:cubicBezTo>
                <a:cubicBezTo>
                  <a:pt x="152353" y="375274"/>
                  <a:pt x="152353" y="375241"/>
                  <a:pt x="152375" y="375208"/>
                </a:cubicBezTo>
                <a:lnTo>
                  <a:pt x="169147" y="340984"/>
                </a:lnTo>
                <a:cubicBezTo>
                  <a:pt x="169673" y="339894"/>
                  <a:pt x="170988" y="339436"/>
                  <a:pt x="172085" y="339962"/>
                </a:cubicBezTo>
                <a:cubicBezTo>
                  <a:pt x="172129" y="339993"/>
                  <a:pt x="172194" y="340026"/>
                  <a:pt x="172260" y="340063"/>
                </a:cubicBezTo>
                <a:cubicBezTo>
                  <a:pt x="180679" y="345183"/>
                  <a:pt x="189471" y="349662"/>
                  <a:pt x="198569" y="353459"/>
                </a:cubicBezTo>
                <a:cubicBezTo>
                  <a:pt x="199687" y="353928"/>
                  <a:pt x="200213" y="355213"/>
                  <a:pt x="199753" y="356329"/>
                </a:cubicBezTo>
                <a:cubicBezTo>
                  <a:pt x="199687" y="356452"/>
                  <a:pt x="199622" y="356570"/>
                  <a:pt x="199556" y="356682"/>
                </a:cubicBezTo>
                <a:close/>
                <a:moveTo>
                  <a:pt x="420227" y="199439"/>
                </a:moveTo>
                <a:cubicBezTo>
                  <a:pt x="409550" y="280560"/>
                  <a:pt x="343206" y="348416"/>
                  <a:pt x="264036" y="348526"/>
                </a:cubicBezTo>
                <a:cubicBezTo>
                  <a:pt x="189712" y="352472"/>
                  <a:pt x="91731" y="264730"/>
                  <a:pt x="87193" y="184640"/>
                </a:cubicBezTo>
                <a:cubicBezTo>
                  <a:pt x="84189" y="141580"/>
                  <a:pt x="113129" y="100318"/>
                  <a:pt x="125714" y="84576"/>
                </a:cubicBezTo>
                <a:cubicBezTo>
                  <a:pt x="174211" y="22793"/>
                  <a:pt x="259169" y="-644"/>
                  <a:pt x="328012" y="34523"/>
                </a:cubicBezTo>
                <a:cubicBezTo>
                  <a:pt x="329020" y="34770"/>
                  <a:pt x="329700" y="35682"/>
                  <a:pt x="329678" y="36715"/>
                </a:cubicBezTo>
                <a:cubicBezTo>
                  <a:pt x="329459" y="39756"/>
                  <a:pt x="331300" y="42567"/>
                  <a:pt x="334173" y="43599"/>
                </a:cubicBezTo>
                <a:cubicBezTo>
                  <a:pt x="393501" y="67914"/>
                  <a:pt x="428887" y="131999"/>
                  <a:pt x="420183" y="1994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TextBox 1"/>
          <p:cNvSpPr txBox="1"/>
          <p:nvPr/>
        </p:nvSpPr>
        <p:spPr>
          <a:xfrm>
            <a:off x="1959996" y="906924"/>
            <a:ext cx="693329" cy="553998"/>
          </a:xfrm>
          <a:prstGeom prst="rect">
            <a:avLst/>
          </a:prstGeom>
          <a:noFill/>
        </p:spPr>
        <p:txBody>
          <a:bodyPr wrap="square" rtlCol="0">
            <a:spAutoFit/>
          </a:bodyPr>
          <a:lstStyle/>
          <a:p>
            <a:r>
              <a:rPr lang="en-US" sz="3000">
                <a:latin typeface="Times New Roman" panose="02020603050405020304" pitchFamily="18" charset="0"/>
                <a:cs typeface="Times New Roman" panose="02020603050405020304" pitchFamily="18" charset="0"/>
              </a:rPr>
              <a:t>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2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mtClean="0"/>
              <a:t>Sơ đồ phân cấp chức năng</a:t>
            </a:r>
            <a:endParaRPr/>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163782" y="1246909"/>
            <a:ext cx="6421582" cy="335062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lí nhập thuốc</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75409" y="1215737"/>
            <a:ext cx="7242464" cy="3356263"/>
          </a:xfrm>
          <a:prstGeom prst="rect">
            <a:avLst/>
          </a:prstGeom>
          <a:noFill/>
          <a:ln>
            <a:noFill/>
          </a:ln>
        </p:spPr>
      </p:pic>
    </p:spTree>
    <p:extLst>
      <p:ext uri="{BB962C8B-B14F-4D97-AF65-F5344CB8AC3E}">
        <p14:creationId xmlns:p14="http://schemas.microsoft.com/office/powerpoint/2010/main" val="2040341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600</Words>
  <Application>Microsoft Office PowerPoint</Application>
  <PresentationFormat>On-screen Show (16:9)</PresentationFormat>
  <Paragraphs>107</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Amatic SC</vt:lpstr>
      <vt:lpstr>Nunito SemiBold</vt:lpstr>
      <vt:lpstr>Arial</vt:lpstr>
      <vt:lpstr>Times New Roman</vt:lpstr>
      <vt:lpstr>Calibri</vt:lpstr>
      <vt:lpstr>Tahoma</vt:lpstr>
      <vt:lpstr>Nunito</vt:lpstr>
      <vt:lpstr>Bahnschrift SemiBold Condensed</vt:lpstr>
      <vt:lpstr>Curio template</vt:lpstr>
      <vt:lpstr>Hệ thống quản lí hiệu thuốc</vt:lpstr>
      <vt:lpstr>Instructions for use</vt:lpstr>
      <vt:lpstr>Mục tiêu!</vt:lpstr>
      <vt:lpstr>PowerPoint Presentation</vt:lpstr>
      <vt:lpstr>PowerPoint Presentation</vt:lpstr>
      <vt:lpstr>Chức năng của hệ thống</vt:lpstr>
      <vt:lpstr>Thiết kế cơ sở dữ liệu</vt:lpstr>
      <vt:lpstr>Sơ đồ phân cấp chức năng</vt:lpstr>
      <vt:lpstr>Quản lí nhập thuốc</vt:lpstr>
      <vt:lpstr>Sơ đồ thực thể liên kết</vt:lpstr>
      <vt:lpstr>DỮ liệu của từng bảng</vt:lpstr>
      <vt:lpstr>DỮ liệu của từng bảng</vt:lpstr>
      <vt:lpstr>Chương trình và kết quả đạt được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lí hiệu thuốc</dc:title>
  <dc:creator>Cuong</dc:creator>
  <cp:lastModifiedBy>Cuong</cp:lastModifiedBy>
  <cp:revision>19</cp:revision>
  <dcterms:modified xsi:type="dcterms:W3CDTF">2021-06-10T06:07:05Z</dcterms:modified>
</cp:coreProperties>
</file>