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9" r:id="rId6"/>
    <p:sldId id="260" r:id="rId7"/>
    <p:sldId id="269" r:id="rId8"/>
    <p:sldId id="262" r:id="rId9"/>
    <p:sldId id="279" r:id="rId10"/>
    <p:sldId id="278" r:id="rId11"/>
    <p:sldId id="273" r:id="rId12"/>
    <p:sldId id="274" r:id="rId13"/>
    <p:sldId id="275" r:id="rId14"/>
    <p:sldId id="280" r:id="rId15"/>
    <p:sldId id="277" r:id="rId16"/>
    <p:sldId id="27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74" autoAdjust="0"/>
  </p:normalViewPr>
  <p:slideViewPr>
    <p:cSldViewPr snapToGrid="0" showGuides="1">
      <p:cViewPr varScale="1">
        <p:scale>
          <a:sx n="86" d="100"/>
          <a:sy n="86" d="100"/>
        </p:scale>
        <p:origin x="466" y="67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3/23/2021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F647587-FC78-4BFE-B1BE-BCEADDC0CB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891" r="6891"/>
          <a:stretch>
            <a:fillRect/>
          </a:stretch>
        </p:blipFill>
        <p:spPr/>
      </p:pic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of Twitter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 5367 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2A8CE-FF06-408E-BD27-853978D66BCD}"/>
              </a:ext>
            </a:extLst>
          </p:cNvPr>
          <p:cNvSpPr txBox="1"/>
          <p:nvPr/>
        </p:nvSpPr>
        <p:spPr>
          <a:xfrm>
            <a:off x="6375214" y="4205866"/>
            <a:ext cx="28803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Members:</a:t>
            </a:r>
          </a:p>
          <a:p>
            <a:r>
              <a:rPr lang="en-US" sz="1400" dirty="0"/>
              <a:t>David Kurtenbach</a:t>
            </a:r>
          </a:p>
          <a:p>
            <a:r>
              <a:rPr lang="en-US" sz="1400" dirty="0" err="1"/>
              <a:t>Ayodamloa</a:t>
            </a:r>
            <a:r>
              <a:rPr lang="en-US" sz="1400" dirty="0"/>
              <a:t> </a:t>
            </a:r>
            <a:r>
              <a:rPr lang="en-US" sz="1400" dirty="0" err="1"/>
              <a:t>Olanipekun</a:t>
            </a:r>
            <a:endParaRPr lang="en-US" sz="1400" dirty="0"/>
          </a:p>
          <a:p>
            <a:r>
              <a:rPr lang="en-US" sz="1400" dirty="0"/>
              <a:t>Seth Paniagua</a:t>
            </a:r>
          </a:p>
          <a:p>
            <a:r>
              <a:rPr lang="en-US" sz="1400" dirty="0" err="1"/>
              <a:t>Cuong</a:t>
            </a:r>
            <a:r>
              <a:rPr lang="en-US" sz="1400" dirty="0"/>
              <a:t> Phan</a:t>
            </a:r>
          </a:p>
          <a:p>
            <a:r>
              <a:rPr lang="en-US" sz="1400" dirty="0" err="1"/>
              <a:t>Folusayo</a:t>
            </a:r>
            <a:r>
              <a:rPr lang="en-US" sz="1400" dirty="0"/>
              <a:t> </a:t>
            </a:r>
            <a:r>
              <a:rPr lang="en-US" sz="1400" dirty="0" err="1"/>
              <a:t>Togun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  <a:r>
              <a:rPr lang="en-US" b="0" dirty="0"/>
              <a:t>&amp; Results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6285567" cy="16244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WORD </a:t>
            </a:r>
            <a:r>
              <a:rPr lang="en-US" sz="3200" dirty="0" err="1"/>
              <a:t>freq</a:t>
            </a:r>
            <a:endParaRPr lang="en-US" sz="3200" dirty="0"/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0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</a:t>
            </a:r>
            <a:r>
              <a:rPr lang="en-US" b="0" dirty="0"/>
              <a:t>Analysis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6285567" cy="16244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Histograms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b="0" dirty="0"/>
              <a:t>Impacts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7363450" cy="3489782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Identify fashion trends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Input on what direction large companies are heading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Insight into public opinion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Helps to guide decisions around marketing and product development for our firm</a:t>
            </a: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94192711-1E99-4CE6-AF9A-B3BAF1B18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89" t="169" r="4309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112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US" b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7189714" cy="4084142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Working with new python packages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NLTK concept and application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Twitter API access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Visualizing the data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8">
            <a:extLst>
              <a:ext uri="{FF2B5EF4-FFF2-40B4-BE49-F238E27FC236}">
                <a16:creationId xmlns:a16="http://schemas.microsoft.com/office/drawing/2014/main" id="{3C280E97-E9D1-4372-8655-0329B87835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22" r="13022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227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6B823-BF6B-45EC-8E26-5DB95B00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18" y="3429000"/>
            <a:ext cx="7342622" cy="121556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03F5-F1FD-4702-A6A7-EC2C055DC9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98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b="0" dirty="0"/>
              <a:t>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Sentiment Analysis of Twitter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Develop and implement a machine learning sentiment analysis model</a:t>
            </a:r>
          </a:p>
          <a:p>
            <a:pPr lvl="0"/>
            <a:r>
              <a:rPr lang="en-US" dirty="0"/>
              <a:t>Analyze Twitter data of large fashion brands</a:t>
            </a:r>
          </a:p>
          <a:p>
            <a:pPr lvl="0"/>
            <a:r>
              <a:rPr lang="en-US" dirty="0"/>
              <a:t>Train/test model</a:t>
            </a:r>
          </a:p>
          <a:p>
            <a:pPr lvl="0"/>
            <a:r>
              <a:rPr lang="en-US" dirty="0"/>
              <a:t>Inform marketing efforts in the fashion industry 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7268" r="50000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b="0" dirty="0"/>
              <a:t>Case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Targeted Marketing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Local fashion startup company of &gt;75 employees</a:t>
            </a:r>
          </a:p>
          <a:p>
            <a:pPr lvl="0"/>
            <a:r>
              <a:rPr lang="en-US" dirty="0"/>
              <a:t>Sell fast fashion and looking to improve targeted marketing for upcoming quarter</a:t>
            </a:r>
          </a:p>
          <a:p>
            <a:pPr lvl="0"/>
            <a:r>
              <a:rPr lang="en-US" dirty="0"/>
              <a:t>Analysis of 8 large fashion company Twitter feeds to identify trends and inform marketing campaign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890271-CBC4-4689-9182-78E90D5C4A62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Sample and Timeframe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Details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lvl="0"/>
            <a:r>
              <a:rPr lang="en-US" dirty="0"/>
              <a:t>Sample tweets of 8 large fashion companies</a:t>
            </a:r>
          </a:p>
          <a:p>
            <a:pPr lvl="0"/>
            <a:r>
              <a:rPr lang="en-US" dirty="0"/>
              <a:t>Date Range:</a:t>
            </a:r>
          </a:p>
          <a:p>
            <a:pPr lvl="1"/>
            <a:r>
              <a:rPr lang="en-US" dirty="0"/>
              <a:t>2020-11-01 to Present</a:t>
            </a:r>
          </a:p>
          <a:p>
            <a:pPr lvl="0"/>
            <a:r>
              <a:rPr lang="en-US" dirty="0"/>
              <a:t>Sample Size:</a:t>
            </a:r>
          </a:p>
          <a:p>
            <a:pPr lvl="1"/>
            <a:r>
              <a:rPr lang="en-US" dirty="0"/>
              <a:t>Index of 2,400 values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Fashion Companies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96014" y="2886075"/>
            <a:ext cx="5475600" cy="3232149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Gucci - #gucci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Polo - #polo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Chanel - #chanel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Burberry - #burberry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Prada - #prada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Versace - #versace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Fendi - #fendi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 Hermes - #hermes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AE57B-E6F4-4546-8032-83B1EEA4BFDD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58DA02-7AFE-466B-9D91-421338A22ECF}"/>
              </a:ext>
            </a:extLst>
          </p:cNvPr>
          <p:cNvSpPr/>
          <p:nvPr/>
        </p:nvSpPr>
        <p:spPr>
          <a:xfrm>
            <a:off x="2819969" y="4485133"/>
            <a:ext cx="6285567" cy="2061972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Source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Accessing Twitter 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19969" y="4485132"/>
            <a:ext cx="6285567" cy="16244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Publicly accessible information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Twitter data imported using an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Limited to specific twitter handles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Data sourced directly from Excel file</a:t>
            </a:r>
          </a:p>
          <a:p>
            <a:pPr>
              <a:buClr>
                <a:schemeClr val="accent2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BACA35-427E-4EF7-9607-529D1B7A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36" y="2115838"/>
            <a:ext cx="2626324" cy="26263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957E18-C311-498B-AFC9-31728983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417" y="2345436"/>
            <a:ext cx="3852672" cy="20756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ADF220-1A25-4A6A-872E-FE44173A3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051" y="2634787"/>
            <a:ext cx="1645920" cy="164592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5E95B2E3-1E45-4D52-B426-F691042E397F}"/>
              </a:ext>
            </a:extLst>
          </p:cNvPr>
          <p:cNvSpPr/>
          <p:nvPr/>
        </p:nvSpPr>
        <p:spPr>
          <a:xfrm>
            <a:off x="2862072" y="3246120"/>
            <a:ext cx="1174345" cy="3383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EF550EF-D2B0-4EE4-8A78-09FC07F29BB3}"/>
              </a:ext>
            </a:extLst>
          </p:cNvPr>
          <p:cNvSpPr/>
          <p:nvPr/>
        </p:nvSpPr>
        <p:spPr>
          <a:xfrm>
            <a:off x="8107897" y="3288583"/>
            <a:ext cx="1174345" cy="3383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C58DA02-7AFE-466B-9D91-421338A22ECF}"/>
              </a:ext>
            </a:extLst>
          </p:cNvPr>
          <p:cNvSpPr/>
          <p:nvPr/>
        </p:nvSpPr>
        <p:spPr>
          <a:xfrm>
            <a:off x="5672804" y="3162471"/>
            <a:ext cx="5655103" cy="2061972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0" dirty="0"/>
              <a:t>Case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09116" y="3251135"/>
            <a:ext cx="5618791" cy="180913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User accesses data through Twitter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Tweets by brand names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Visualize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A43AE-691B-41D8-BEDF-ECB8B90DA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8" y="1839809"/>
            <a:ext cx="5121775" cy="47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4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b="0" dirty="0"/>
              <a:t>Packages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Analysis Tools Used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6021821" cy="295827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NLTK (Natural Language Tool Kit)</a:t>
            </a:r>
          </a:p>
          <a:p>
            <a:pPr lvl="0"/>
            <a:r>
              <a:rPr lang="en-US" dirty="0" err="1"/>
              <a:t>Tweepy</a:t>
            </a:r>
            <a:endParaRPr lang="en-US" dirty="0"/>
          </a:p>
          <a:p>
            <a:pPr lvl="0"/>
            <a:r>
              <a:rPr lang="en-US" dirty="0" err="1"/>
              <a:t>TextBlob</a:t>
            </a:r>
            <a:endParaRPr lang="en-US" dirty="0"/>
          </a:p>
          <a:p>
            <a:pPr lvl="1"/>
            <a:r>
              <a:rPr lang="en-US" dirty="0"/>
              <a:t>Natural Language Processing (NLP)</a:t>
            </a:r>
          </a:p>
          <a:p>
            <a:pPr lvl="1"/>
            <a:r>
              <a:rPr lang="en-US" dirty="0"/>
              <a:t>Accesses a pattern library to assign values</a:t>
            </a:r>
          </a:p>
          <a:p>
            <a:pPr lvl="1"/>
            <a:r>
              <a:rPr lang="en-US" dirty="0"/>
              <a:t>Assessed Values:</a:t>
            </a:r>
          </a:p>
          <a:p>
            <a:pPr lvl="2"/>
            <a:r>
              <a:rPr lang="en-US" dirty="0"/>
              <a:t>Polarity: Negative vs. Positive (-1.0 =&gt; +1.0)</a:t>
            </a:r>
          </a:p>
          <a:p>
            <a:pPr lvl="2"/>
            <a:r>
              <a:rPr lang="en-US" dirty="0"/>
              <a:t>Subjectivity: Objective vs. Subjective (+0.0 =&gt; +1.0)</a:t>
            </a:r>
          </a:p>
          <a:p>
            <a:pPr lvl="2"/>
            <a:r>
              <a:rPr lang="en-US" dirty="0"/>
              <a:t>Intensity: Modifies next word? (x0.5 =&gt; x2.0)</a:t>
            </a:r>
          </a:p>
          <a:p>
            <a:pPr lvl="1"/>
            <a:r>
              <a:rPr lang="en-US" dirty="0"/>
              <a:t>Identifies words and phrases it can identify, assigns values, and calculates overall score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890271-CBC4-4689-9182-78E90D5C4A62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0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Preparation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Cleaning Dataset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289861"/>
            <a:ext cx="7637770" cy="3260547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Read data into python using API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Standardized the data by removing URLs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Set sample size by Twitter handle</a:t>
            </a:r>
          </a:p>
          <a:p>
            <a:pPr marL="800100" lvl="1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300 samples per handle</a:t>
            </a:r>
            <a:endParaRPr lang="en-US" sz="32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Defined sentiment objects 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Created </a:t>
            </a:r>
            <a:r>
              <a:rPr lang="en-US" sz="3200" dirty="0" err="1"/>
              <a:t>TextBlobs</a:t>
            </a:r>
            <a:r>
              <a:rPr lang="en-US" sz="3200" dirty="0"/>
              <a:t> for analysis</a:t>
            </a:r>
          </a:p>
          <a:p>
            <a:pPr>
              <a:buClr>
                <a:schemeClr val="accent2"/>
              </a:buClr>
            </a:pPr>
            <a:endParaRPr lang="en-US" sz="32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58">
            <a:extLst>
              <a:ext uri="{FF2B5EF4-FFF2-40B4-BE49-F238E27FC236}">
                <a16:creationId xmlns:a16="http://schemas.microsoft.com/office/drawing/2014/main" id="{0051086B-4EAF-4D14-AB94-7D7212779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6" t="2637" r="-154" b="26087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774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0" dirty="0"/>
              <a:t>Analysis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2005762"/>
            <a:ext cx="8963650" cy="16244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Used </a:t>
            </a:r>
            <a:r>
              <a:rPr lang="en-US" sz="3200" dirty="0" err="1"/>
              <a:t>TextBlob</a:t>
            </a:r>
            <a:r>
              <a:rPr lang="en-US" sz="3200" dirty="0"/>
              <a:t> sentiment and polarity functionality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Iterated list of tweets by brand through for loops to assess sentiment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In line for loops used to increase efficiency 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Output to </a:t>
            </a:r>
            <a:r>
              <a:rPr lang="en-US" sz="3200" dirty="0" err="1"/>
              <a:t>dataframe</a:t>
            </a:r>
            <a:r>
              <a:rPr lang="en-US" sz="3200" dirty="0"/>
              <a:t> and visualization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Clr>
                <a:schemeClr val="accent2"/>
              </a:buClr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9714D7-847D-42AD-91A8-060CEF90428C}"/>
              </a:ext>
            </a:extLst>
          </p:cNvPr>
          <p:cNvSpPr/>
          <p:nvPr/>
        </p:nvSpPr>
        <p:spPr>
          <a:xfrm>
            <a:off x="11146971" y="292608"/>
            <a:ext cx="667077" cy="484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8">
            <a:extLst>
              <a:ext uri="{FF2B5EF4-FFF2-40B4-BE49-F238E27FC236}">
                <a16:creationId xmlns:a16="http://schemas.microsoft.com/office/drawing/2014/main" id="{0F8294FE-8C46-4100-B4CA-6B8F929BF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3" t="169" r="24377" b="-169"/>
          <a:stretch/>
        </p:blipFill>
        <p:spPr>
          <a:xfrm>
            <a:off x="6180333" y="1444245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820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100</TotalTime>
  <Words>424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Arial Black</vt:lpstr>
      <vt:lpstr>Calibri</vt:lpstr>
      <vt:lpstr>Courier New</vt:lpstr>
      <vt:lpstr>Gill Sans SemiBold</vt:lpstr>
      <vt:lpstr>Times New Roman</vt:lpstr>
      <vt:lpstr>Office Theme</vt:lpstr>
      <vt:lpstr>Sentiment Analysis of Twitter Data</vt:lpstr>
      <vt:lpstr>Project Description</vt:lpstr>
      <vt:lpstr>Business Case</vt:lpstr>
      <vt:lpstr>Data Description</vt:lpstr>
      <vt:lpstr>Data Source</vt:lpstr>
      <vt:lpstr>Use Case</vt:lpstr>
      <vt:lpstr>Python Packages</vt:lpstr>
      <vt:lpstr>Data Preparation</vt:lpstr>
      <vt:lpstr>Data Analysis</vt:lpstr>
      <vt:lpstr>Findings &amp; Results</vt:lpstr>
      <vt:lpstr>Company Analysis</vt:lpstr>
      <vt:lpstr>Business Impacts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</dc:title>
  <dc:creator>David Kurtenbach</dc:creator>
  <cp:lastModifiedBy>David Kurtenbach</cp:lastModifiedBy>
  <cp:revision>12</cp:revision>
  <dcterms:created xsi:type="dcterms:W3CDTF">2021-03-15T02:10:07Z</dcterms:created>
  <dcterms:modified xsi:type="dcterms:W3CDTF">2021-03-24T02:51:22Z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