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4"/>
  </p:notesMasterIdLst>
  <p:sldIdLst>
    <p:sldId id="261" r:id="rId2"/>
    <p:sldId id="262"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93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203" autoAdjust="0"/>
  </p:normalViewPr>
  <p:slideViewPr>
    <p:cSldViewPr snapToGrid="0">
      <p:cViewPr varScale="1">
        <p:scale>
          <a:sx n="62" d="100"/>
          <a:sy n="62" d="100"/>
        </p:scale>
        <p:origin x="60" y="7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22D1E6-A951-4D52-9CBF-9345B21AEB74}" type="datetimeFigureOut">
              <a:rPr lang="en-US" smtClean="0"/>
              <a:t>6/19/2018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A53621-378F-4C04-B88F-B3D9AB0C4CB8}" type="slidenum">
              <a:rPr lang="en-US" smtClean="0"/>
              <a:t>‹#›</a:t>
            </a:fld>
            <a:endParaRPr lang="en-US"/>
          </a:p>
        </p:txBody>
      </p:sp>
    </p:spTree>
    <p:extLst>
      <p:ext uri="{BB962C8B-B14F-4D97-AF65-F5344CB8AC3E}">
        <p14:creationId xmlns:p14="http://schemas.microsoft.com/office/powerpoint/2010/main" val="2283524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A53621-378F-4C04-B88F-B3D9AB0C4CB8}" type="slidenum">
              <a:rPr lang="en-US" smtClean="0"/>
              <a:t>1</a:t>
            </a:fld>
            <a:endParaRPr lang="en-US"/>
          </a:p>
        </p:txBody>
      </p:sp>
    </p:spTree>
    <p:extLst>
      <p:ext uri="{BB962C8B-B14F-4D97-AF65-F5344CB8AC3E}">
        <p14:creationId xmlns:p14="http://schemas.microsoft.com/office/powerpoint/2010/main" val="703618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7145F71-ECFA-48DF-A4A8-8E43FC01C251}" type="datetimeFigureOut">
              <a:rPr lang="en-US" smtClean="0"/>
              <a:t>6/19/2018</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69FDDD52-7737-437D-9F1A-C69F5543A896}" type="slidenum">
              <a:rPr lang="en-US" smtClean="0"/>
              <a:t>‹#›</a:t>
            </a:fld>
            <a:endParaRPr lang="en-US"/>
          </a:p>
        </p:txBody>
      </p:sp>
    </p:spTree>
    <p:extLst>
      <p:ext uri="{BB962C8B-B14F-4D97-AF65-F5344CB8AC3E}">
        <p14:creationId xmlns:p14="http://schemas.microsoft.com/office/powerpoint/2010/main" val="394393168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7145F71-ECFA-48DF-A4A8-8E43FC01C251}" type="datetimeFigureOut">
              <a:rPr lang="en-US" smtClean="0"/>
              <a:t>6/19/2018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69FDDD52-7737-437D-9F1A-C69F5543A896}" type="slidenum">
              <a:rPr lang="en-US" smtClean="0"/>
              <a:t>‹#›</a:t>
            </a:fld>
            <a:endParaRPr lang="en-US"/>
          </a:p>
        </p:txBody>
      </p:sp>
    </p:spTree>
    <p:extLst>
      <p:ext uri="{BB962C8B-B14F-4D97-AF65-F5344CB8AC3E}">
        <p14:creationId xmlns:p14="http://schemas.microsoft.com/office/powerpoint/2010/main" val="3609499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7145F71-ECFA-48DF-A4A8-8E43FC01C251}" type="datetimeFigureOut">
              <a:rPr lang="en-US" smtClean="0"/>
              <a:t>6/19/2018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69FDDD52-7737-437D-9F1A-C69F5543A896}" type="slidenum">
              <a:rPr lang="en-US" smtClean="0"/>
              <a:t>‹#›</a:t>
            </a:fld>
            <a:endParaRPr lang="en-US"/>
          </a:p>
        </p:txBody>
      </p:sp>
    </p:spTree>
    <p:extLst>
      <p:ext uri="{BB962C8B-B14F-4D97-AF65-F5344CB8AC3E}">
        <p14:creationId xmlns:p14="http://schemas.microsoft.com/office/powerpoint/2010/main" val="510320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7145F71-ECFA-48DF-A4A8-8E43FC01C251}" type="datetimeFigureOut">
              <a:rPr lang="en-US" smtClean="0"/>
              <a:t>6/19/2018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69FDDD52-7737-437D-9F1A-C69F5543A896}" type="slidenum">
              <a:rPr lang="en-US" smtClean="0"/>
              <a:t>‹#›</a:t>
            </a:fld>
            <a:endParaRPr lang="en-US" dirty="0"/>
          </a:p>
        </p:txBody>
      </p:sp>
    </p:spTree>
    <p:extLst>
      <p:ext uri="{BB962C8B-B14F-4D97-AF65-F5344CB8AC3E}">
        <p14:creationId xmlns:p14="http://schemas.microsoft.com/office/powerpoint/2010/main" val="9897295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7145F71-ECFA-48DF-A4A8-8E43FC01C251}" type="datetimeFigureOut">
              <a:rPr lang="en-US" smtClean="0"/>
              <a:t>6/19/2018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69FDDD52-7737-437D-9F1A-C69F5543A896}" type="slidenum">
              <a:rPr lang="en-US" smtClean="0"/>
              <a:t>‹#›</a:t>
            </a:fld>
            <a:endParaRPr lang="en-US"/>
          </a:p>
        </p:txBody>
      </p:sp>
    </p:spTree>
    <p:extLst>
      <p:ext uri="{BB962C8B-B14F-4D97-AF65-F5344CB8AC3E}">
        <p14:creationId xmlns:p14="http://schemas.microsoft.com/office/powerpoint/2010/main" val="3862261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F7145F71-ECFA-48DF-A4A8-8E43FC01C251}" type="datetimeFigureOut">
              <a:rPr lang="en-US" smtClean="0"/>
              <a:t>6/19/2018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69FDDD52-7737-437D-9F1A-C69F5543A896}" type="slidenum">
              <a:rPr lang="en-US" smtClean="0"/>
              <a:t>‹#›</a:t>
            </a:fld>
            <a:endParaRPr lang="en-US"/>
          </a:p>
        </p:txBody>
      </p:sp>
    </p:spTree>
    <p:extLst>
      <p:ext uri="{BB962C8B-B14F-4D97-AF65-F5344CB8AC3E}">
        <p14:creationId xmlns:p14="http://schemas.microsoft.com/office/powerpoint/2010/main" val="1356640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F7145F71-ECFA-48DF-A4A8-8E43FC01C251}" type="datetimeFigureOut">
              <a:rPr lang="en-US" smtClean="0"/>
              <a:t>6/19/2018</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69FDDD52-7737-437D-9F1A-C69F5543A896}" type="slidenum">
              <a:rPr lang="en-US" smtClean="0"/>
              <a:t>‹#›</a:t>
            </a:fld>
            <a:endParaRPr lang="en-US"/>
          </a:p>
        </p:txBody>
      </p:sp>
    </p:spTree>
    <p:extLst>
      <p:ext uri="{BB962C8B-B14F-4D97-AF65-F5344CB8AC3E}">
        <p14:creationId xmlns:p14="http://schemas.microsoft.com/office/powerpoint/2010/main" val="1530881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F7145F71-ECFA-48DF-A4A8-8E43FC01C251}" type="datetimeFigureOut">
              <a:rPr lang="en-US" smtClean="0"/>
              <a:t>6/19/2018</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69FDDD52-7737-437D-9F1A-C69F5543A896}" type="slidenum">
              <a:rPr lang="en-US" smtClean="0"/>
              <a:t>‹#›</a:t>
            </a:fld>
            <a:endParaRPr lang="en-US"/>
          </a:p>
        </p:txBody>
      </p:sp>
    </p:spTree>
    <p:extLst>
      <p:ext uri="{BB962C8B-B14F-4D97-AF65-F5344CB8AC3E}">
        <p14:creationId xmlns:p14="http://schemas.microsoft.com/office/powerpoint/2010/main" val="193096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F7145F71-ECFA-48DF-A4A8-8E43FC01C251}" type="datetimeFigureOut">
              <a:rPr lang="en-US" smtClean="0"/>
              <a:t>6/19/2018</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69FDDD52-7737-437D-9F1A-C69F5543A896}" type="slidenum">
              <a:rPr lang="en-US" smtClean="0"/>
              <a:t>‹#›</a:t>
            </a:fld>
            <a:endParaRPr lang="en-US"/>
          </a:p>
        </p:txBody>
      </p:sp>
    </p:spTree>
    <p:extLst>
      <p:ext uri="{BB962C8B-B14F-4D97-AF65-F5344CB8AC3E}">
        <p14:creationId xmlns:p14="http://schemas.microsoft.com/office/powerpoint/2010/main" val="364917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F7145F71-ECFA-48DF-A4A8-8E43FC01C251}" type="datetimeFigureOut">
              <a:rPr lang="en-US" smtClean="0"/>
              <a:t>6/19/2018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69FDDD52-7737-437D-9F1A-C69F5543A896}" type="slidenum">
              <a:rPr lang="en-US" smtClean="0"/>
              <a:t>‹#›</a:t>
            </a:fld>
            <a:endParaRPr lang="en-US"/>
          </a:p>
        </p:txBody>
      </p:sp>
    </p:spTree>
    <p:extLst>
      <p:ext uri="{BB962C8B-B14F-4D97-AF65-F5344CB8AC3E}">
        <p14:creationId xmlns:p14="http://schemas.microsoft.com/office/powerpoint/2010/main" val="3086770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F7145F71-ECFA-48DF-A4A8-8E43FC01C251}" type="datetimeFigureOut">
              <a:rPr lang="en-US" smtClean="0"/>
              <a:t>6/19/2018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69FDDD52-7737-437D-9F1A-C69F5543A896}" type="slidenum">
              <a:rPr lang="en-US" smtClean="0"/>
              <a:t>‹#›</a:t>
            </a:fld>
            <a:endParaRPr lang="en-US"/>
          </a:p>
        </p:txBody>
      </p:sp>
    </p:spTree>
    <p:extLst>
      <p:ext uri="{BB962C8B-B14F-4D97-AF65-F5344CB8AC3E}">
        <p14:creationId xmlns:p14="http://schemas.microsoft.com/office/powerpoint/2010/main" val="411283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4E93D2"/>
            </a:gs>
            <a:gs pos="100000">
              <a:schemeClr val="accent1">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262848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jpe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15.pn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1" name="Straight Arrow Connector 120"/>
          <p:cNvCxnSpPr/>
          <p:nvPr/>
        </p:nvCxnSpPr>
        <p:spPr>
          <a:xfrm>
            <a:off x="6008914" y="3018971"/>
            <a:ext cx="674632" cy="1181059"/>
          </a:xfrm>
          <a:prstGeom prst="straightConnector1">
            <a:avLst/>
          </a:prstGeom>
          <a:ln w="38100">
            <a:solidFill>
              <a:schemeClr val="bg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5429472" y="2024263"/>
            <a:ext cx="6607630" cy="4721309"/>
          </a:xfrm>
          <a:prstGeom prst="rect">
            <a:avLst/>
          </a:prstGeom>
          <a:noFill/>
          <a:ln w="38100">
            <a:solidFill>
              <a:schemeClr val="accent4">
                <a:lumMod val="20000"/>
                <a:lumOff val="80000"/>
              </a:schemeClr>
            </a:solidFill>
          </a:ln>
        </p:spPr>
        <p:txBody>
          <a:bodyPr wrap="square" lIns="91440" rtlCol="0" anchor="t" anchorCtr="0">
            <a:noAutofit/>
          </a:bodyPr>
          <a:lstStyle/>
          <a:p>
            <a:pPr algn="just"/>
            <a:endParaRPr lang="vi-VN" sz="1400" dirty="0">
              <a:solidFill>
                <a:schemeClr val="bg1"/>
              </a:solidFill>
              <a:latin typeface="Helvetica" panose="020B0604020202020204" pitchFamily="34" charset="0"/>
              <a:cs typeface="Helvetica" panose="020B0604020202020204" pitchFamily="34" charset="0"/>
            </a:endParaRPr>
          </a:p>
        </p:txBody>
      </p:sp>
      <p:cxnSp>
        <p:nvCxnSpPr>
          <p:cNvPr id="113" name="Straight Arrow Connector 112"/>
          <p:cNvCxnSpPr/>
          <p:nvPr/>
        </p:nvCxnSpPr>
        <p:spPr>
          <a:xfrm flipH="1" flipV="1">
            <a:off x="6959475" y="4653169"/>
            <a:ext cx="80519" cy="829531"/>
          </a:xfrm>
          <a:prstGeom prst="straightConnector1">
            <a:avLst/>
          </a:prstGeom>
          <a:ln w="38100">
            <a:solidFill>
              <a:schemeClr val="bg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1" name="Picture 10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0593" y="1994290"/>
            <a:ext cx="1387490" cy="1093571"/>
          </a:xfrm>
          <a:prstGeom prst="rect">
            <a:avLst/>
          </a:prstGeom>
        </p:spPr>
      </p:pic>
      <p:sp>
        <p:nvSpPr>
          <p:cNvPr id="2" name="Rectangle 1"/>
          <p:cNvSpPr/>
          <p:nvPr/>
        </p:nvSpPr>
        <p:spPr>
          <a:xfrm>
            <a:off x="0" y="0"/>
            <a:ext cx="12192000" cy="104100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endParaRPr lang="en-US" sz="3600" b="1" dirty="0">
              <a:solidFill>
                <a:srgbClr val="C00000"/>
              </a:solidFill>
            </a:endParaRPr>
          </a:p>
        </p:txBody>
      </p:sp>
      <p:sp>
        <p:nvSpPr>
          <p:cNvPr id="10" name="TextBox 9"/>
          <p:cNvSpPr txBox="1"/>
          <p:nvPr/>
        </p:nvSpPr>
        <p:spPr>
          <a:xfrm>
            <a:off x="154898" y="1099960"/>
            <a:ext cx="11882204" cy="396046"/>
          </a:xfrm>
          <a:prstGeom prst="rect">
            <a:avLst/>
          </a:prstGeom>
          <a:noFill/>
          <a:ln w="38100">
            <a:solidFill>
              <a:schemeClr val="accent4">
                <a:lumMod val="20000"/>
                <a:lumOff val="80000"/>
              </a:schemeClr>
            </a:solidFill>
          </a:ln>
        </p:spPr>
        <p:txBody>
          <a:bodyPr wrap="square" lIns="91440" rtlCol="0" anchor="t" anchorCtr="0">
            <a:noAutofit/>
          </a:bodyPr>
          <a:lstStyle/>
          <a:p>
            <a:pPr>
              <a:spcBef>
                <a:spcPts val="600"/>
              </a:spcBef>
            </a:pPr>
            <a:r>
              <a:rPr lang="vi-VN" sz="2000" b="1" dirty="0" smtClean="0">
                <a:solidFill>
                  <a:schemeClr val="bg1"/>
                </a:solidFill>
                <a:latin typeface="Helvetica" panose="020B0604020202020204" pitchFamily="34" charset="0"/>
                <a:cs typeface="Helvetica" panose="020B0604020202020204" pitchFamily="34" charset="0"/>
              </a:rPr>
              <a:t>	      Hệ thống kiểm tra độ mặn nguồn nước thủy lợi kết hợp IoT và điện toán đám mây</a:t>
            </a:r>
            <a:endParaRPr lang="en-US" sz="2000" b="1" dirty="0" smtClean="0">
              <a:solidFill>
                <a:schemeClr val="bg1"/>
              </a:solidFill>
              <a:latin typeface="Helvetica" panose="020B0604020202020204" pitchFamily="34" charset="0"/>
              <a:cs typeface="Helvetica" panose="020B0604020202020204" pitchFamily="34" charset="0"/>
            </a:endParaRPr>
          </a:p>
        </p:txBody>
      </p:sp>
      <p:sp>
        <p:nvSpPr>
          <p:cNvPr id="9" name="Rectangle 8"/>
          <p:cNvSpPr/>
          <p:nvPr/>
        </p:nvSpPr>
        <p:spPr>
          <a:xfrm>
            <a:off x="1006702" y="-1"/>
            <a:ext cx="5553755" cy="10410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vi-VN" sz="2000" b="1" dirty="0" smtClean="0">
                <a:solidFill>
                  <a:srgbClr val="C00000"/>
                </a:solidFill>
                <a:latin typeface="Calibri" panose="020F0502020204030204" pitchFamily="34" charset="0"/>
                <a:cs typeface="Calibri" panose="020F0502020204030204" pitchFamily="34" charset="0"/>
              </a:rPr>
              <a:t>ĐẠI HỌC BÁCH KHOA THÀNH PHỐ HỒ CHÍ MINH</a:t>
            </a:r>
          </a:p>
          <a:p>
            <a:r>
              <a:rPr lang="vi-VN" sz="2000" b="1" dirty="0" smtClean="0">
                <a:solidFill>
                  <a:srgbClr val="C00000"/>
                </a:solidFill>
                <a:latin typeface="Calibri" panose="020F0502020204030204" pitchFamily="34" charset="0"/>
                <a:cs typeface="Calibri" panose="020F0502020204030204" pitchFamily="34" charset="0"/>
              </a:rPr>
              <a:t>Khoa Khoa học và Kỹ thuật Máy Tính</a:t>
            </a:r>
            <a:endParaRPr lang="en-US" sz="2000" b="1" dirty="0">
              <a:solidFill>
                <a:srgbClr val="C00000"/>
              </a:solidFill>
              <a:latin typeface="Calibri" panose="020F0502020204030204" pitchFamily="34" charset="0"/>
              <a:cs typeface="Calibri" panose="020F0502020204030204" pitchFamily="34" charset="0"/>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6603"/>
            <a:ext cx="1006703" cy="1007803"/>
          </a:xfrm>
          <a:prstGeom prst="rect">
            <a:avLst/>
          </a:prstGeom>
        </p:spPr>
      </p:pic>
      <p:sp>
        <p:nvSpPr>
          <p:cNvPr id="19" name="Rectangle 18"/>
          <p:cNvSpPr/>
          <p:nvPr/>
        </p:nvSpPr>
        <p:spPr>
          <a:xfrm>
            <a:off x="7218320" y="-1"/>
            <a:ext cx="4059973" cy="10410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r"/>
            <a:endParaRPr lang="en-US" b="1" dirty="0">
              <a:solidFill>
                <a:srgbClr val="C00000"/>
              </a:solidFill>
            </a:endParaRPr>
          </a:p>
        </p:txBody>
      </p:sp>
      <p:sp>
        <p:nvSpPr>
          <p:cNvPr id="22" name="Rectangle 21"/>
          <p:cNvSpPr/>
          <p:nvPr/>
        </p:nvSpPr>
        <p:spPr>
          <a:xfrm>
            <a:off x="6639152" y="-1"/>
            <a:ext cx="5553755" cy="10410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r"/>
            <a:r>
              <a:rPr lang="en-US" sz="2000" b="1" dirty="0">
                <a:solidFill>
                  <a:srgbClr val="C00000"/>
                </a:solidFill>
                <a:latin typeface="Arial" panose="020B0604020202020204" pitchFamily="34" charset="0"/>
                <a:cs typeface="Arial" panose="020B0604020202020204" pitchFamily="34" charset="0"/>
              </a:rPr>
              <a:t>L</a:t>
            </a:r>
            <a:r>
              <a:rPr lang="vi-VN" sz="2000" b="1" dirty="0" smtClean="0">
                <a:solidFill>
                  <a:srgbClr val="C00000"/>
                </a:solidFill>
              </a:rPr>
              <a:t>uận văn </a:t>
            </a:r>
            <a:r>
              <a:rPr lang="vi-VN" sz="2000" b="1" dirty="0" smtClean="0">
                <a:solidFill>
                  <a:srgbClr val="C00000"/>
                </a:solidFill>
              </a:rPr>
              <a:t>tốt nghiệp</a:t>
            </a:r>
          </a:p>
          <a:p>
            <a:pPr algn="r"/>
            <a:r>
              <a:rPr lang="vi-VN" sz="2000" b="1" dirty="0" smtClean="0">
                <a:solidFill>
                  <a:srgbClr val="C00000"/>
                </a:solidFill>
              </a:rPr>
              <a:t>Ngành kỹ thuật máy tính</a:t>
            </a:r>
          </a:p>
          <a:p>
            <a:pPr algn="r"/>
            <a:r>
              <a:rPr lang="vi-VN" sz="1400" b="1" dirty="0" smtClean="0">
                <a:solidFill>
                  <a:srgbClr val="C00000"/>
                </a:solidFill>
                <a:latin typeface="Arial" panose="020B0604020202020204" pitchFamily="34" charset="0"/>
                <a:cs typeface="Arial" panose="020B0604020202020204" pitchFamily="34" charset="0"/>
              </a:rPr>
              <a:t>Tháng </a:t>
            </a:r>
            <a:r>
              <a:rPr lang="en-US" sz="1400" b="1" dirty="0" smtClean="0">
                <a:solidFill>
                  <a:srgbClr val="C00000"/>
                </a:solidFill>
                <a:latin typeface="Arial" panose="020B0604020202020204" pitchFamily="34" charset="0"/>
                <a:cs typeface="Arial" panose="020B0604020202020204" pitchFamily="34" charset="0"/>
              </a:rPr>
              <a:t>06</a:t>
            </a:r>
            <a:r>
              <a:rPr lang="vi-VN" sz="1400" b="1" dirty="0" smtClean="0">
                <a:solidFill>
                  <a:srgbClr val="C00000"/>
                </a:solidFill>
                <a:latin typeface="Arial" panose="020B0604020202020204" pitchFamily="34" charset="0"/>
                <a:cs typeface="Arial" panose="020B0604020202020204" pitchFamily="34" charset="0"/>
              </a:rPr>
              <a:t> </a:t>
            </a:r>
            <a:r>
              <a:rPr lang="vi-VN" sz="1400" b="1" dirty="0" smtClean="0">
                <a:solidFill>
                  <a:srgbClr val="C00000"/>
                </a:solidFill>
                <a:latin typeface="Arial" panose="020B0604020202020204" pitchFamily="34" charset="0"/>
                <a:cs typeface="Arial" panose="020B0604020202020204" pitchFamily="34" charset="0"/>
              </a:rPr>
              <a:t>năm </a:t>
            </a:r>
            <a:r>
              <a:rPr lang="vi-VN" sz="1400" b="1" dirty="0" smtClean="0">
                <a:solidFill>
                  <a:srgbClr val="C00000"/>
                </a:solidFill>
                <a:latin typeface="Arial" panose="020B0604020202020204" pitchFamily="34" charset="0"/>
                <a:cs typeface="Arial" panose="020B0604020202020204" pitchFamily="34" charset="0"/>
              </a:rPr>
              <a:t>201</a:t>
            </a:r>
            <a:r>
              <a:rPr lang="en-US" sz="1400" b="1" dirty="0" smtClean="0">
                <a:solidFill>
                  <a:srgbClr val="C00000"/>
                </a:solidFill>
                <a:latin typeface="Arial" panose="020B0604020202020204" pitchFamily="34" charset="0"/>
                <a:cs typeface="Arial" panose="020B0604020202020204" pitchFamily="34" charset="0"/>
              </a:rPr>
              <a:t>8</a:t>
            </a:r>
            <a:endParaRPr lang="en-US" sz="1400" b="1" dirty="0">
              <a:solidFill>
                <a:srgbClr val="C00000"/>
              </a:solidFill>
              <a:latin typeface="Arial" panose="020B0604020202020204" pitchFamily="34" charset="0"/>
              <a:cs typeface="Arial" panose="020B0604020202020204" pitchFamily="34" charset="0"/>
            </a:endParaRPr>
          </a:p>
        </p:txBody>
      </p:sp>
      <p:sp>
        <p:nvSpPr>
          <p:cNvPr id="28" name="TextBox 27"/>
          <p:cNvSpPr txBox="1"/>
          <p:nvPr/>
        </p:nvSpPr>
        <p:spPr>
          <a:xfrm>
            <a:off x="154897" y="1100995"/>
            <a:ext cx="851805" cy="396046"/>
          </a:xfrm>
          <a:prstGeom prst="rect">
            <a:avLst/>
          </a:prstGeom>
          <a:solidFill>
            <a:schemeClr val="accent4">
              <a:lumMod val="20000"/>
              <a:lumOff val="80000"/>
            </a:schemeClr>
          </a:solidFill>
          <a:ln w="38100">
            <a:solidFill>
              <a:schemeClr val="accent4">
                <a:lumMod val="20000"/>
                <a:lumOff val="80000"/>
              </a:schemeClr>
            </a:solidFill>
          </a:ln>
        </p:spPr>
        <p:txBody>
          <a:bodyPr wrap="square" lIns="91440" rtlCol="0" anchor="t" anchorCtr="0">
            <a:noAutofit/>
          </a:bodyPr>
          <a:lstStyle/>
          <a:p>
            <a:pPr>
              <a:spcBef>
                <a:spcPts val="600"/>
              </a:spcBef>
            </a:pPr>
            <a:r>
              <a:rPr lang="vi-VN" sz="2000" b="1" dirty="0" smtClean="0">
                <a:solidFill>
                  <a:srgbClr val="C00000"/>
                </a:solidFill>
                <a:latin typeface="Calibri" panose="020F0502020204030204" pitchFamily="34" charset="0"/>
                <a:cs typeface="Calibri" panose="020F0502020204030204" pitchFamily="34" charset="0"/>
              </a:rPr>
              <a:t>Đề tài</a:t>
            </a:r>
            <a:endParaRPr lang="en-US" sz="2000" b="1" dirty="0" smtClean="0">
              <a:solidFill>
                <a:srgbClr val="C00000"/>
              </a:solidFill>
              <a:latin typeface="Calibri" panose="020F0502020204030204" pitchFamily="34" charset="0"/>
              <a:cs typeface="Calibri" panose="020F0502020204030204" pitchFamily="34" charset="0"/>
            </a:endParaRPr>
          </a:p>
        </p:txBody>
      </p:sp>
      <p:grpSp>
        <p:nvGrpSpPr>
          <p:cNvPr id="48" name="Group 47"/>
          <p:cNvGrpSpPr/>
          <p:nvPr/>
        </p:nvGrpSpPr>
        <p:grpSpPr>
          <a:xfrm>
            <a:off x="154897" y="1628220"/>
            <a:ext cx="2530246" cy="5117354"/>
            <a:chOff x="154897" y="1628220"/>
            <a:chExt cx="2530246" cy="5117354"/>
          </a:xfrm>
        </p:grpSpPr>
        <p:sp>
          <p:nvSpPr>
            <p:cNvPr id="30" name="TextBox 29"/>
            <p:cNvSpPr txBox="1"/>
            <p:nvPr/>
          </p:nvSpPr>
          <p:spPr>
            <a:xfrm>
              <a:off x="154898" y="2024265"/>
              <a:ext cx="2530245" cy="4721309"/>
            </a:xfrm>
            <a:prstGeom prst="rect">
              <a:avLst/>
            </a:prstGeom>
            <a:noFill/>
            <a:ln w="38100">
              <a:solidFill>
                <a:schemeClr val="accent4">
                  <a:lumMod val="20000"/>
                  <a:lumOff val="80000"/>
                </a:schemeClr>
              </a:solidFill>
            </a:ln>
          </p:spPr>
          <p:txBody>
            <a:bodyPr wrap="square" lIns="91440" rtlCol="0" anchor="t" anchorCtr="0">
              <a:noAutofit/>
            </a:bodyPr>
            <a:lstStyle/>
            <a:p>
              <a:pPr algn="just"/>
              <a:endParaRPr lang="vi-VN" sz="1400" dirty="0">
                <a:solidFill>
                  <a:schemeClr val="bg1"/>
                </a:solidFill>
                <a:latin typeface="Helvetica" panose="020B0604020202020204" pitchFamily="34" charset="0"/>
                <a:cs typeface="Helvetica" panose="020B0604020202020204" pitchFamily="34" charset="0"/>
              </a:endParaRPr>
            </a:p>
          </p:txBody>
        </p:sp>
        <p:sp>
          <p:nvSpPr>
            <p:cNvPr id="31" name="TextBox 30"/>
            <p:cNvSpPr txBox="1"/>
            <p:nvPr/>
          </p:nvSpPr>
          <p:spPr>
            <a:xfrm>
              <a:off x="154897" y="1628220"/>
              <a:ext cx="2530246" cy="396046"/>
            </a:xfrm>
            <a:prstGeom prst="rect">
              <a:avLst/>
            </a:prstGeom>
            <a:solidFill>
              <a:schemeClr val="accent4">
                <a:lumMod val="20000"/>
                <a:lumOff val="80000"/>
              </a:schemeClr>
            </a:solidFill>
            <a:ln w="38100">
              <a:solidFill>
                <a:schemeClr val="accent4">
                  <a:lumMod val="20000"/>
                  <a:lumOff val="80000"/>
                </a:schemeClr>
              </a:solidFill>
            </a:ln>
          </p:spPr>
          <p:txBody>
            <a:bodyPr wrap="square" lIns="91440" rtlCol="0" anchor="t" anchorCtr="0">
              <a:noAutofit/>
            </a:bodyPr>
            <a:lstStyle/>
            <a:p>
              <a:pPr algn="ctr">
                <a:spcBef>
                  <a:spcPts val="600"/>
                </a:spcBef>
              </a:pPr>
              <a:r>
                <a:rPr lang="vi-VN" sz="2000" b="1" dirty="0" smtClean="0">
                  <a:solidFill>
                    <a:srgbClr val="C00000"/>
                  </a:solidFill>
                  <a:latin typeface="Calibri" panose="020F0502020204030204" pitchFamily="34" charset="0"/>
                  <a:cs typeface="Calibri" panose="020F0502020204030204" pitchFamily="34" charset="0"/>
                </a:rPr>
                <a:t>Động lực</a:t>
              </a:r>
              <a:endParaRPr lang="en-US" sz="2000" b="1" dirty="0" smtClean="0">
                <a:solidFill>
                  <a:srgbClr val="C00000"/>
                </a:solidFill>
                <a:latin typeface="Calibri" panose="020F0502020204030204" pitchFamily="34" charset="0"/>
                <a:cs typeface="Calibri" panose="020F0502020204030204" pitchFamily="34" charset="0"/>
              </a:endParaRPr>
            </a:p>
          </p:txBody>
        </p:sp>
        <p:pic>
          <p:nvPicPr>
            <p:cNvPr id="33" name="Picture 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1941" y="2091499"/>
              <a:ext cx="2316158" cy="1641116"/>
            </a:xfrm>
            <a:prstGeom prst="rect">
              <a:avLst/>
            </a:prstGeom>
          </p:spPr>
        </p:pic>
        <p:sp>
          <p:nvSpPr>
            <p:cNvPr id="3" name="TextBox 2"/>
            <p:cNvSpPr txBox="1"/>
            <p:nvPr/>
          </p:nvSpPr>
          <p:spPr>
            <a:xfrm>
              <a:off x="154897" y="3732614"/>
              <a:ext cx="2530246" cy="3012959"/>
            </a:xfrm>
            <a:prstGeom prst="rect">
              <a:avLst/>
            </a:prstGeom>
            <a:noFill/>
          </p:spPr>
          <p:txBody>
            <a:bodyPr wrap="square" lIns="91440" rtlCol="0">
              <a:noAutofit/>
            </a:bodyPr>
            <a:lstStyle/>
            <a:p>
              <a:pPr algn="ctr">
                <a:spcAft>
                  <a:spcPts val="600"/>
                </a:spcAft>
              </a:pPr>
              <a:r>
                <a:rPr lang="vi-VN" sz="1400" i="1" dirty="0" smtClean="0">
                  <a:solidFill>
                    <a:schemeClr val="bg1"/>
                  </a:solidFill>
                  <a:latin typeface="Helvetica" panose="020B0604020202020204" pitchFamily="34" charset="0"/>
                  <a:cs typeface="Helvetica" panose="020B0604020202020204" pitchFamily="34" charset="0"/>
                </a:rPr>
                <a:t>Xâm </a:t>
              </a:r>
              <a:r>
                <a:rPr lang="vi-VN" sz="1400" i="1" dirty="0">
                  <a:solidFill>
                    <a:schemeClr val="bg1"/>
                  </a:solidFill>
                  <a:latin typeface="Helvetica" panose="020B0604020202020204" pitchFamily="34" charset="0"/>
                  <a:cs typeface="Helvetica" panose="020B0604020202020204" pitchFamily="34" charset="0"/>
                </a:rPr>
                <a:t>nhập mặn ở Đồng bằng sông Cửu long</a:t>
              </a:r>
            </a:p>
            <a:p>
              <a:pPr>
                <a:spcAft>
                  <a:spcPts val="600"/>
                </a:spcAft>
              </a:pPr>
              <a:r>
                <a:rPr lang="vi-VN" sz="1400" dirty="0">
                  <a:solidFill>
                    <a:schemeClr val="bg1"/>
                  </a:solidFill>
                  <a:latin typeface="Helvetica" panose="020B0604020202020204" pitchFamily="34" charset="0"/>
                  <a:cs typeface="Helvetica" panose="020B0604020202020204" pitchFamily="34" charset="0"/>
                </a:rPr>
                <a:t>Biến đổi khí hậu đã và đang có những ảnh hưởng lớn đến ĐBSCL đặc biệt là vấn đề xâm nhập mặn, trong tương lai cùng với sự gia tăng của mực nước biển dâng và sự thay đổi các yếu tố khí tượng sẽ làm cho độ mặn xâm nhập sâu hơn vào đất liền, làm tăng diện tích đất nông nghiệp bị nhiễm mặn. </a:t>
              </a:r>
            </a:p>
            <a:p>
              <a:pPr algn="just"/>
              <a:endParaRPr lang="vi-VN" sz="1400" dirty="0">
                <a:solidFill>
                  <a:schemeClr val="bg1"/>
                </a:solidFill>
                <a:latin typeface="Helvetica" panose="020B0604020202020204" pitchFamily="34" charset="0"/>
                <a:cs typeface="Helvetica" panose="020B0604020202020204" pitchFamily="34" charset="0"/>
              </a:endParaRPr>
            </a:p>
          </p:txBody>
        </p:sp>
      </p:grpSp>
      <p:grpSp>
        <p:nvGrpSpPr>
          <p:cNvPr id="49" name="Group 48"/>
          <p:cNvGrpSpPr/>
          <p:nvPr/>
        </p:nvGrpSpPr>
        <p:grpSpPr>
          <a:xfrm>
            <a:off x="2792185" y="1628219"/>
            <a:ext cx="2530247" cy="3110035"/>
            <a:chOff x="2792185" y="1628219"/>
            <a:chExt cx="2530247" cy="3110035"/>
          </a:xfrm>
        </p:grpSpPr>
        <p:sp>
          <p:nvSpPr>
            <p:cNvPr id="34" name="TextBox 33"/>
            <p:cNvSpPr txBox="1"/>
            <p:nvPr/>
          </p:nvSpPr>
          <p:spPr>
            <a:xfrm>
              <a:off x="2792187" y="2024264"/>
              <a:ext cx="2530245" cy="2713990"/>
            </a:xfrm>
            <a:prstGeom prst="rect">
              <a:avLst/>
            </a:prstGeom>
            <a:noFill/>
            <a:ln w="38100">
              <a:solidFill>
                <a:schemeClr val="accent4">
                  <a:lumMod val="20000"/>
                  <a:lumOff val="80000"/>
                </a:schemeClr>
              </a:solidFill>
            </a:ln>
          </p:spPr>
          <p:txBody>
            <a:bodyPr wrap="square" lIns="91440" rtlCol="0" anchor="t" anchorCtr="0">
              <a:noAutofit/>
            </a:bodyPr>
            <a:lstStyle/>
            <a:p>
              <a:pPr algn="just"/>
              <a:endParaRPr lang="vi-VN" sz="1400" dirty="0">
                <a:solidFill>
                  <a:schemeClr val="bg1"/>
                </a:solidFill>
                <a:latin typeface="Helvetica" panose="020B0604020202020204" pitchFamily="34" charset="0"/>
                <a:cs typeface="Helvetica" panose="020B0604020202020204" pitchFamily="34" charset="0"/>
              </a:endParaRPr>
            </a:p>
          </p:txBody>
        </p:sp>
        <p:sp>
          <p:nvSpPr>
            <p:cNvPr id="35" name="TextBox 34"/>
            <p:cNvSpPr txBox="1"/>
            <p:nvPr/>
          </p:nvSpPr>
          <p:spPr>
            <a:xfrm>
              <a:off x="2792186" y="1628219"/>
              <a:ext cx="2530246" cy="396045"/>
            </a:xfrm>
            <a:prstGeom prst="rect">
              <a:avLst/>
            </a:prstGeom>
            <a:solidFill>
              <a:schemeClr val="accent4">
                <a:lumMod val="20000"/>
                <a:lumOff val="80000"/>
              </a:schemeClr>
            </a:solidFill>
            <a:ln w="38100">
              <a:solidFill>
                <a:schemeClr val="accent4">
                  <a:lumMod val="20000"/>
                  <a:lumOff val="80000"/>
                </a:schemeClr>
              </a:solidFill>
            </a:ln>
          </p:spPr>
          <p:txBody>
            <a:bodyPr wrap="square" lIns="91440" rtlCol="0" anchor="t" anchorCtr="0">
              <a:noAutofit/>
            </a:bodyPr>
            <a:lstStyle/>
            <a:p>
              <a:pPr algn="ctr">
                <a:spcBef>
                  <a:spcPts val="600"/>
                </a:spcBef>
              </a:pPr>
              <a:r>
                <a:rPr lang="vi-VN" sz="2000" b="1" dirty="0" smtClean="0">
                  <a:solidFill>
                    <a:srgbClr val="C00000"/>
                  </a:solidFill>
                  <a:latin typeface="Calibri" panose="020F0502020204030204" pitchFamily="34" charset="0"/>
                  <a:cs typeface="Calibri" panose="020F0502020204030204" pitchFamily="34" charset="0"/>
                </a:rPr>
                <a:t>Mục tiêu và nhiệm vụ</a:t>
              </a:r>
              <a:endParaRPr lang="en-US" sz="2000" b="1" dirty="0" smtClean="0">
                <a:solidFill>
                  <a:srgbClr val="C00000"/>
                </a:solidFill>
                <a:latin typeface="Calibri" panose="020F0502020204030204" pitchFamily="34" charset="0"/>
                <a:cs typeface="Calibri" panose="020F0502020204030204" pitchFamily="34" charset="0"/>
              </a:endParaRPr>
            </a:p>
          </p:txBody>
        </p:sp>
        <p:sp>
          <p:nvSpPr>
            <p:cNvPr id="36" name="TextBox 35"/>
            <p:cNvSpPr txBox="1"/>
            <p:nvPr/>
          </p:nvSpPr>
          <p:spPr>
            <a:xfrm>
              <a:off x="2792185" y="2024263"/>
              <a:ext cx="2530246" cy="2713991"/>
            </a:xfrm>
            <a:prstGeom prst="rect">
              <a:avLst/>
            </a:prstGeom>
            <a:noFill/>
          </p:spPr>
          <p:txBody>
            <a:bodyPr wrap="square" lIns="91440" rtlCol="0">
              <a:noAutofit/>
            </a:bodyPr>
            <a:lstStyle/>
            <a:p>
              <a:pPr>
                <a:spcAft>
                  <a:spcPts val="600"/>
                </a:spcAft>
              </a:pPr>
              <a:r>
                <a:rPr lang="vi-VN" sz="1400" dirty="0" smtClean="0">
                  <a:solidFill>
                    <a:schemeClr val="bg1"/>
                  </a:solidFill>
                  <a:latin typeface="Helvetica" panose="020B0604020202020204" pitchFamily="34" charset="0"/>
                  <a:cs typeface="Helvetica" panose="020B0604020202020204" pitchFamily="34" charset="0"/>
                </a:rPr>
                <a:t>Hiện </a:t>
              </a:r>
              <a:r>
                <a:rPr lang="vi-VN" sz="1400" dirty="0">
                  <a:solidFill>
                    <a:schemeClr val="bg1"/>
                  </a:solidFill>
                  <a:latin typeface="Helvetica" panose="020B0604020202020204" pitchFamily="34" charset="0"/>
                  <a:cs typeface="Helvetica" panose="020B0604020202020204" pitchFamily="34" charset="0"/>
                </a:rPr>
                <a:t>nay công đoạn đo lấy mẫu </a:t>
              </a:r>
              <a:r>
                <a:rPr lang="vi-VN" sz="1400" dirty="0" smtClean="0">
                  <a:solidFill>
                    <a:schemeClr val="bg1"/>
                  </a:solidFill>
                  <a:latin typeface="Helvetica" panose="020B0604020202020204" pitchFamily="34" charset="0"/>
                  <a:cs typeface="Helvetica" panose="020B0604020202020204" pitchFamily="34" charset="0"/>
                </a:rPr>
                <a:t>độ mặn nguồn nước thủy lợi đều diễn ra bằng </a:t>
              </a:r>
              <a:r>
                <a:rPr lang="vi-VN" sz="1400" dirty="0">
                  <a:solidFill>
                    <a:schemeClr val="bg1"/>
                  </a:solidFill>
                  <a:latin typeface="Helvetica" panose="020B0604020202020204" pitchFamily="34" charset="0"/>
                  <a:cs typeface="Helvetica" panose="020B0604020202020204" pitchFamily="34" charset="0"/>
                </a:rPr>
                <a:t>tay gây rất nhiều khó khăn trong công tác thu thập dữ </a:t>
              </a:r>
              <a:r>
                <a:rPr lang="vi-VN" sz="1400" dirty="0" smtClean="0">
                  <a:solidFill>
                    <a:schemeClr val="bg1"/>
                  </a:solidFill>
                  <a:latin typeface="Helvetica" panose="020B0604020202020204" pitchFamily="34" charset="0"/>
                  <a:cs typeface="Helvetica" panose="020B0604020202020204" pitchFamily="34" charset="0"/>
                </a:rPr>
                <a:t>liệu, phân tích, cảnh báo, khảo sát và đánh giá.</a:t>
              </a:r>
            </a:p>
            <a:p>
              <a:pPr>
                <a:spcAft>
                  <a:spcPts val="600"/>
                </a:spcAft>
              </a:pPr>
              <a:r>
                <a:rPr lang="vi-VN" sz="1400" dirty="0" smtClean="0">
                  <a:solidFill>
                    <a:schemeClr val="bg1"/>
                  </a:solidFill>
                  <a:latin typeface="Helvetica" panose="020B0604020202020204" pitchFamily="34" charset="0"/>
                  <a:cs typeface="Helvetica" panose="020B0604020202020204" pitchFamily="34" charset="0"/>
                </a:rPr>
                <a:t>Áp dụng công nghệ IoT và điện toán đám mây để tạo nên một hệ thống tự động theo dõi độ mặn là một điều cần thiết.</a:t>
              </a:r>
              <a:endParaRPr lang="vi-VN" sz="1400" dirty="0">
                <a:solidFill>
                  <a:schemeClr val="bg1"/>
                </a:solidFill>
                <a:latin typeface="Helvetica" panose="020B0604020202020204" pitchFamily="34" charset="0"/>
                <a:cs typeface="Helvetica" panose="020B0604020202020204" pitchFamily="34" charset="0"/>
              </a:endParaRPr>
            </a:p>
          </p:txBody>
        </p:sp>
      </p:grpSp>
      <p:grpSp>
        <p:nvGrpSpPr>
          <p:cNvPr id="50" name="Group 49"/>
          <p:cNvGrpSpPr/>
          <p:nvPr/>
        </p:nvGrpSpPr>
        <p:grpSpPr>
          <a:xfrm>
            <a:off x="2792186" y="4864609"/>
            <a:ext cx="2530246" cy="1880964"/>
            <a:chOff x="2792186" y="4864609"/>
            <a:chExt cx="2530246" cy="1880964"/>
          </a:xfrm>
        </p:grpSpPr>
        <p:sp>
          <p:nvSpPr>
            <p:cNvPr id="44" name="TextBox 43"/>
            <p:cNvSpPr txBox="1"/>
            <p:nvPr/>
          </p:nvSpPr>
          <p:spPr>
            <a:xfrm>
              <a:off x="2792186" y="5260652"/>
              <a:ext cx="2530245" cy="1484921"/>
            </a:xfrm>
            <a:prstGeom prst="rect">
              <a:avLst/>
            </a:prstGeom>
            <a:noFill/>
            <a:ln w="38100">
              <a:solidFill>
                <a:schemeClr val="accent4">
                  <a:lumMod val="20000"/>
                  <a:lumOff val="80000"/>
                </a:schemeClr>
              </a:solidFill>
            </a:ln>
          </p:spPr>
          <p:txBody>
            <a:bodyPr wrap="square" lIns="91440" rtlCol="0" anchor="t" anchorCtr="0">
              <a:noAutofit/>
            </a:bodyPr>
            <a:lstStyle/>
            <a:p>
              <a:pPr algn="just"/>
              <a:endParaRPr lang="vi-VN" sz="1400" dirty="0">
                <a:solidFill>
                  <a:schemeClr val="bg1"/>
                </a:solidFill>
                <a:latin typeface="Helvetica" panose="020B0604020202020204" pitchFamily="34" charset="0"/>
                <a:cs typeface="Helvetica" panose="020B0604020202020204" pitchFamily="34" charset="0"/>
              </a:endParaRPr>
            </a:p>
          </p:txBody>
        </p:sp>
        <p:sp>
          <p:nvSpPr>
            <p:cNvPr id="42" name="TextBox 41"/>
            <p:cNvSpPr txBox="1"/>
            <p:nvPr/>
          </p:nvSpPr>
          <p:spPr>
            <a:xfrm>
              <a:off x="2792186" y="4864609"/>
              <a:ext cx="2530246" cy="396046"/>
            </a:xfrm>
            <a:prstGeom prst="rect">
              <a:avLst/>
            </a:prstGeom>
            <a:solidFill>
              <a:schemeClr val="accent4">
                <a:lumMod val="20000"/>
                <a:lumOff val="80000"/>
              </a:schemeClr>
            </a:solidFill>
            <a:ln w="38100">
              <a:solidFill>
                <a:schemeClr val="accent4">
                  <a:lumMod val="20000"/>
                  <a:lumOff val="80000"/>
                </a:schemeClr>
              </a:solidFill>
            </a:ln>
          </p:spPr>
          <p:txBody>
            <a:bodyPr wrap="square" lIns="91440" rtlCol="0" anchor="t" anchorCtr="0">
              <a:noAutofit/>
            </a:bodyPr>
            <a:lstStyle/>
            <a:p>
              <a:pPr algn="ctr">
                <a:spcBef>
                  <a:spcPts val="600"/>
                </a:spcBef>
              </a:pPr>
              <a:r>
                <a:rPr lang="vi-VN" sz="2000" b="1" dirty="0" smtClean="0">
                  <a:solidFill>
                    <a:srgbClr val="C00000"/>
                  </a:solidFill>
                  <a:latin typeface="Calibri" panose="020F0502020204030204" pitchFamily="34" charset="0"/>
                  <a:cs typeface="Calibri" panose="020F0502020204030204" pitchFamily="34" charset="0"/>
                </a:rPr>
                <a:t>Tham gia</a:t>
              </a:r>
              <a:endParaRPr lang="en-US" sz="2000" b="1" dirty="0" smtClean="0">
                <a:solidFill>
                  <a:srgbClr val="C00000"/>
                </a:solidFill>
                <a:latin typeface="Calibri" panose="020F0502020204030204" pitchFamily="34" charset="0"/>
                <a:cs typeface="Calibri" panose="020F0502020204030204" pitchFamily="34" charset="0"/>
              </a:endParaRPr>
            </a:p>
          </p:txBody>
        </p:sp>
        <p:sp>
          <p:nvSpPr>
            <p:cNvPr id="43" name="TextBox 42"/>
            <p:cNvSpPr txBox="1"/>
            <p:nvPr/>
          </p:nvSpPr>
          <p:spPr>
            <a:xfrm>
              <a:off x="2792186" y="5260653"/>
              <a:ext cx="2530246" cy="1484920"/>
            </a:xfrm>
            <a:prstGeom prst="rect">
              <a:avLst/>
            </a:prstGeom>
            <a:noFill/>
          </p:spPr>
          <p:txBody>
            <a:bodyPr wrap="square" lIns="91440" rtlCol="0">
              <a:noAutofit/>
            </a:bodyPr>
            <a:lstStyle/>
            <a:p>
              <a:pPr>
                <a:spcAft>
                  <a:spcPts val="600"/>
                </a:spcAft>
              </a:pPr>
              <a:r>
                <a:rPr lang="vi-VN" sz="1400" dirty="0" smtClean="0">
                  <a:solidFill>
                    <a:schemeClr val="bg1"/>
                  </a:solidFill>
                  <a:latin typeface="Helvetica" panose="020B0604020202020204" pitchFamily="34" charset="0"/>
                  <a:cs typeface="Helvetica" panose="020B0604020202020204" pitchFamily="34" charset="0"/>
                </a:rPr>
                <a:t>Giảng viên hướng dẫn:</a:t>
              </a:r>
            </a:p>
            <a:p>
              <a:pPr>
                <a:spcAft>
                  <a:spcPts val="600"/>
                </a:spcAft>
              </a:pPr>
              <a:r>
                <a:rPr lang="vi-VN" sz="1400" dirty="0" smtClean="0">
                  <a:solidFill>
                    <a:srgbClr val="FFC000"/>
                  </a:solidFill>
                  <a:latin typeface="Helvetica" panose="020B0604020202020204" pitchFamily="34" charset="0"/>
                  <a:cs typeface="Helvetica" panose="020B0604020202020204" pitchFamily="34" charset="0"/>
                </a:rPr>
                <a:t>TS. Phạm Quốc Cường</a:t>
              </a:r>
            </a:p>
            <a:p>
              <a:pPr>
                <a:spcAft>
                  <a:spcPts val="600"/>
                </a:spcAft>
              </a:pPr>
              <a:r>
                <a:rPr lang="vi-VN" sz="1400" dirty="0" smtClean="0">
                  <a:solidFill>
                    <a:schemeClr val="bg1"/>
                  </a:solidFill>
                  <a:latin typeface="Helvetica" panose="020B0604020202020204" pitchFamily="34" charset="0"/>
                  <a:cs typeface="Helvetica" panose="020B0604020202020204" pitchFamily="34" charset="0"/>
                </a:rPr>
                <a:t>Thực hiện:</a:t>
              </a:r>
            </a:p>
            <a:p>
              <a:pPr>
                <a:spcAft>
                  <a:spcPts val="600"/>
                </a:spcAft>
                <a:tabLst>
                  <a:tab pos="1538288" algn="l"/>
                </a:tabLst>
              </a:pPr>
              <a:r>
                <a:rPr lang="vi-VN" sz="1400" dirty="0" smtClean="0">
                  <a:solidFill>
                    <a:srgbClr val="FFC000"/>
                  </a:solidFill>
                  <a:latin typeface="Helvetica" panose="020B0604020202020204" pitchFamily="34" charset="0"/>
                  <a:cs typeface="Helvetica" panose="020B0604020202020204" pitchFamily="34" charset="0"/>
                </a:rPr>
                <a:t>Võ Hùng Cường	1410483</a:t>
              </a:r>
            </a:p>
            <a:p>
              <a:pPr>
                <a:spcAft>
                  <a:spcPts val="600"/>
                </a:spcAft>
                <a:tabLst>
                  <a:tab pos="1538288" algn="l"/>
                </a:tabLst>
              </a:pPr>
              <a:r>
                <a:rPr lang="vi-VN" sz="1400" dirty="0" smtClean="0">
                  <a:solidFill>
                    <a:srgbClr val="FFC000"/>
                  </a:solidFill>
                  <a:latin typeface="Helvetica" panose="020B0604020202020204" pitchFamily="34" charset="0"/>
                  <a:cs typeface="Helvetica" panose="020B0604020202020204" pitchFamily="34" charset="0"/>
                </a:rPr>
                <a:t>Trần Đức Hưng	1411631</a:t>
              </a:r>
              <a:endParaRPr lang="vi-VN" sz="1400" dirty="0">
                <a:solidFill>
                  <a:srgbClr val="FFC000"/>
                </a:solidFill>
                <a:latin typeface="Helvetica" panose="020B0604020202020204" pitchFamily="34" charset="0"/>
                <a:cs typeface="Helvetica" panose="020B0604020202020204" pitchFamily="34" charset="0"/>
              </a:endParaRPr>
            </a:p>
          </p:txBody>
        </p:sp>
      </p:grpSp>
      <p:sp>
        <p:nvSpPr>
          <p:cNvPr id="53" name="TextBox 52"/>
          <p:cNvSpPr txBox="1"/>
          <p:nvPr/>
        </p:nvSpPr>
        <p:spPr>
          <a:xfrm>
            <a:off x="5429473" y="1628220"/>
            <a:ext cx="6607632" cy="396044"/>
          </a:xfrm>
          <a:prstGeom prst="rect">
            <a:avLst/>
          </a:prstGeom>
          <a:solidFill>
            <a:schemeClr val="accent4">
              <a:lumMod val="20000"/>
              <a:lumOff val="80000"/>
            </a:schemeClr>
          </a:solidFill>
          <a:ln w="38100">
            <a:solidFill>
              <a:schemeClr val="accent4">
                <a:lumMod val="20000"/>
                <a:lumOff val="80000"/>
              </a:schemeClr>
            </a:solidFill>
          </a:ln>
        </p:spPr>
        <p:txBody>
          <a:bodyPr wrap="square" lIns="91440" rtlCol="0" anchor="t" anchorCtr="0">
            <a:noAutofit/>
          </a:bodyPr>
          <a:lstStyle/>
          <a:p>
            <a:pPr algn="ctr">
              <a:spcBef>
                <a:spcPts val="600"/>
              </a:spcBef>
            </a:pPr>
            <a:r>
              <a:rPr lang="vi-VN" sz="2000" b="1" dirty="0" smtClean="0">
                <a:solidFill>
                  <a:srgbClr val="C00000"/>
                </a:solidFill>
                <a:latin typeface="Calibri" panose="020F0502020204030204" pitchFamily="34" charset="0"/>
                <a:cs typeface="Calibri" panose="020F0502020204030204" pitchFamily="34" charset="0"/>
              </a:rPr>
              <a:t>Thiết kế hệ thống</a:t>
            </a:r>
            <a:endParaRPr lang="en-US" sz="2000" b="1" dirty="0" smtClean="0">
              <a:solidFill>
                <a:srgbClr val="C00000"/>
              </a:solidFill>
              <a:latin typeface="Calibri" panose="020F0502020204030204" pitchFamily="34" charset="0"/>
              <a:cs typeface="Calibri" panose="020F0502020204030204" pitchFamily="34" charset="0"/>
            </a:endParaRPr>
          </a:p>
        </p:txBody>
      </p:sp>
      <p:grpSp>
        <p:nvGrpSpPr>
          <p:cNvPr id="89" name="Group 88"/>
          <p:cNvGrpSpPr/>
          <p:nvPr/>
        </p:nvGrpSpPr>
        <p:grpSpPr>
          <a:xfrm>
            <a:off x="5429473" y="5482701"/>
            <a:ext cx="824737" cy="1262871"/>
            <a:chOff x="4209846" y="3113202"/>
            <a:chExt cx="5513227" cy="8442079"/>
          </a:xfrm>
        </p:grpSpPr>
        <p:pic>
          <p:nvPicPr>
            <p:cNvPr id="90" name="Picture 8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09846" y="4891699"/>
              <a:ext cx="5058769" cy="6663582"/>
            </a:xfrm>
            <a:prstGeom prst="rect">
              <a:avLst/>
            </a:prstGeom>
          </p:spPr>
        </p:pic>
        <p:pic>
          <p:nvPicPr>
            <p:cNvPr id="91" name="Picture 9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22573" y="3113202"/>
              <a:ext cx="4000500" cy="2646997"/>
            </a:xfrm>
            <a:prstGeom prst="rect">
              <a:avLst/>
            </a:prstGeom>
          </p:spPr>
        </p:pic>
      </p:grpSp>
      <p:grpSp>
        <p:nvGrpSpPr>
          <p:cNvPr id="92" name="Group 91"/>
          <p:cNvGrpSpPr/>
          <p:nvPr/>
        </p:nvGrpSpPr>
        <p:grpSpPr>
          <a:xfrm>
            <a:off x="6501660" y="5482701"/>
            <a:ext cx="824737" cy="1262871"/>
            <a:chOff x="4209846" y="3113202"/>
            <a:chExt cx="5513227" cy="8442079"/>
          </a:xfrm>
        </p:grpSpPr>
        <p:pic>
          <p:nvPicPr>
            <p:cNvPr id="93" name="Picture 9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09846" y="4891699"/>
              <a:ext cx="5058769" cy="6663582"/>
            </a:xfrm>
            <a:prstGeom prst="rect">
              <a:avLst/>
            </a:prstGeom>
          </p:spPr>
        </p:pic>
        <p:pic>
          <p:nvPicPr>
            <p:cNvPr id="94" name="Picture 9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22573" y="3113202"/>
              <a:ext cx="4000500" cy="2646997"/>
            </a:xfrm>
            <a:prstGeom prst="rect">
              <a:avLst/>
            </a:prstGeom>
          </p:spPr>
        </p:pic>
      </p:grpSp>
      <p:grpSp>
        <p:nvGrpSpPr>
          <p:cNvPr id="95" name="Group 94"/>
          <p:cNvGrpSpPr/>
          <p:nvPr/>
        </p:nvGrpSpPr>
        <p:grpSpPr>
          <a:xfrm>
            <a:off x="7534159" y="5482701"/>
            <a:ext cx="824737" cy="1262871"/>
            <a:chOff x="4209846" y="3113202"/>
            <a:chExt cx="5513227" cy="8442079"/>
          </a:xfrm>
        </p:grpSpPr>
        <p:pic>
          <p:nvPicPr>
            <p:cNvPr id="96" name="Picture 9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09846" y="4891699"/>
              <a:ext cx="5058769" cy="6663582"/>
            </a:xfrm>
            <a:prstGeom prst="rect">
              <a:avLst/>
            </a:prstGeom>
          </p:spPr>
        </p:pic>
        <p:pic>
          <p:nvPicPr>
            <p:cNvPr id="97" name="Picture 9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22573" y="3113202"/>
              <a:ext cx="4000500" cy="2646997"/>
            </a:xfrm>
            <a:prstGeom prst="rect">
              <a:avLst/>
            </a:prstGeom>
          </p:spPr>
        </p:pic>
      </p:grpSp>
      <p:grpSp>
        <p:nvGrpSpPr>
          <p:cNvPr id="98" name="Group 97"/>
          <p:cNvGrpSpPr/>
          <p:nvPr/>
        </p:nvGrpSpPr>
        <p:grpSpPr>
          <a:xfrm>
            <a:off x="6501660" y="3287304"/>
            <a:ext cx="947565" cy="1450950"/>
            <a:chOff x="4209846" y="3113202"/>
            <a:chExt cx="5513227" cy="8442079"/>
          </a:xfrm>
        </p:grpSpPr>
        <p:pic>
          <p:nvPicPr>
            <p:cNvPr id="99" name="Picture 9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09846" y="4891699"/>
              <a:ext cx="5058769" cy="6663582"/>
            </a:xfrm>
            <a:prstGeom prst="rect">
              <a:avLst/>
            </a:prstGeom>
          </p:spPr>
        </p:pic>
        <p:pic>
          <p:nvPicPr>
            <p:cNvPr id="100" name="Picture 9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722573" y="3113202"/>
              <a:ext cx="4000500" cy="2646997"/>
            </a:xfrm>
            <a:prstGeom prst="rect">
              <a:avLst/>
            </a:prstGeom>
          </p:spPr>
        </p:pic>
      </p:grpSp>
      <p:pic>
        <p:nvPicPr>
          <p:cNvPr id="102" name="Picture 10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646732" y="2141569"/>
            <a:ext cx="840062" cy="840062"/>
          </a:xfrm>
          <a:prstGeom prst="rect">
            <a:avLst/>
          </a:prstGeom>
        </p:spPr>
      </p:pic>
      <p:pic>
        <p:nvPicPr>
          <p:cNvPr id="103" name="Picture 10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74630" y="3168509"/>
            <a:ext cx="584266" cy="730333"/>
          </a:xfrm>
          <a:prstGeom prst="rect">
            <a:avLst/>
          </a:prstGeom>
        </p:spPr>
      </p:pic>
      <p:pic>
        <p:nvPicPr>
          <p:cNvPr id="107" name="Picture 10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680622" y="3189449"/>
            <a:ext cx="639872" cy="639872"/>
          </a:xfrm>
          <a:prstGeom prst="rect">
            <a:avLst/>
          </a:prstGeom>
        </p:spPr>
      </p:pic>
      <p:pic>
        <p:nvPicPr>
          <p:cNvPr id="108" name="Picture 10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001423" y="4778098"/>
            <a:ext cx="666421" cy="666421"/>
          </a:xfrm>
          <a:prstGeom prst="rect">
            <a:avLst/>
          </a:prstGeom>
        </p:spPr>
      </p:pic>
      <p:cxnSp>
        <p:nvCxnSpPr>
          <p:cNvPr id="110" name="Straight Arrow Connector 109"/>
          <p:cNvCxnSpPr/>
          <p:nvPr/>
        </p:nvCxnSpPr>
        <p:spPr>
          <a:xfrm flipV="1">
            <a:off x="6096000" y="4644243"/>
            <a:ext cx="551456" cy="838457"/>
          </a:xfrm>
          <a:prstGeom prst="straightConnector1">
            <a:avLst/>
          </a:prstGeom>
          <a:ln w="38100">
            <a:solidFill>
              <a:schemeClr val="bg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flipH="1" flipV="1">
            <a:off x="7218320" y="4511219"/>
            <a:ext cx="782734" cy="917210"/>
          </a:xfrm>
          <a:prstGeom prst="straightConnector1">
            <a:avLst/>
          </a:prstGeom>
          <a:ln w="38100">
            <a:solidFill>
              <a:schemeClr val="bg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flipH="1">
            <a:off x="7344230" y="2917371"/>
            <a:ext cx="667656" cy="1190173"/>
          </a:xfrm>
          <a:prstGeom prst="straightConnector1">
            <a:avLst/>
          </a:prstGeom>
          <a:ln w="38100">
            <a:solidFill>
              <a:schemeClr val="bg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flipH="1" flipV="1">
            <a:off x="6607040" y="2611475"/>
            <a:ext cx="1100046" cy="15611"/>
          </a:xfrm>
          <a:prstGeom prst="straightConnector1">
            <a:avLst/>
          </a:prstGeom>
          <a:ln w="38100">
            <a:solidFill>
              <a:schemeClr val="bg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29" name="Picture 12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864969" y="2336470"/>
            <a:ext cx="630512" cy="630512"/>
          </a:xfrm>
          <a:prstGeom prst="rect">
            <a:avLst/>
          </a:prstGeom>
        </p:spPr>
      </p:pic>
      <p:sp>
        <p:nvSpPr>
          <p:cNvPr id="133" name="Oval 132"/>
          <p:cNvSpPr/>
          <p:nvPr/>
        </p:nvSpPr>
        <p:spPr>
          <a:xfrm>
            <a:off x="8856399" y="4778099"/>
            <a:ext cx="3117261" cy="1760588"/>
          </a:xfrm>
          <a:prstGeom prst="ellipse">
            <a:avLst/>
          </a:prstGeom>
          <a:noFill/>
          <a:ln w="57150">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3600" dirty="0" smtClean="0">
              <a:solidFill>
                <a:srgbClr val="C00000"/>
              </a:solidFill>
            </a:endParaRPr>
          </a:p>
        </p:txBody>
      </p:sp>
      <p:pic>
        <p:nvPicPr>
          <p:cNvPr id="135" name="Picture 13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208930" y="5071674"/>
            <a:ext cx="1425037" cy="745690"/>
          </a:xfrm>
          <a:prstGeom prst="rect">
            <a:avLst/>
          </a:prstGeom>
        </p:spPr>
      </p:pic>
      <p:pic>
        <p:nvPicPr>
          <p:cNvPr id="136" name="Picture 135"/>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0596878" y="5575837"/>
            <a:ext cx="887944" cy="839839"/>
          </a:xfrm>
          <a:prstGeom prst="rect">
            <a:avLst/>
          </a:prstGeom>
        </p:spPr>
      </p:pic>
      <p:cxnSp>
        <p:nvCxnSpPr>
          <p:cNvPr id="139" name="Straight Arrow Connector 138"/>
          <p:cNvCxnSpPr/>
          <p:nvPr/>
        </p:nvCxnSpPr>
        <p:spPr>
          <a:xfrm flipH="1">
            <a:off x="8290913" y="5979886"/>
            <a:ext cx="664402" cy="267275"/>
          </a:xfrm>
          <a:prstGeom prst="straightConnector1">
            <a:avLst/>
          </a:prstGeom>
          <a:ln w="38100">
            <a:solidFill>
              <a:srgbClr val="FFC00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10801888" y="5086427"/>
            <a:ext cx="824241" cy="565049"/>
          </a:xfrm>
          <a:prstGeom prst="rect">
            <a:avLst/>
          </a:prstGeom>
          <a:noFill/>
        </p:spPr>
        <p:txBody>
          <a:bodyPr wrap="square" lIns="91440" rtlCol="0">
            <a:noAutofit/>
          </a:bodyPr>
          <a:lstStyle/>
          <a:p>
            <a:pPr>
              <a:spcAft>
                <a:spcPts val="600"/>
              </a:spcAft>
            </a:pPr>
            <a:r>
              <a:rPr lang="en-US" sz="1400" b="1" dirty="0" smtClean="0">
                <a:solidFill>
                  <a:schemeClr val="bg1"/>
                </a:solidFill>
                <a:latin typeface="Helvetica" panose="020B0604020202020204" pitchFamily="34" charset="0"/>
                <a:cs typeface="Helvetica" panose="020B0604020202020204" pitchFamily="34" charset="0"/>
              </a:rPr>
              <a:t>Salinity Sensor</a:t>
            </a:r>
            <a:endParaRPr lang="vi-VN" sz="1400" b="1" dirty="0">
              <a:solidFill>
                <a:schemeClr val="bg1"/>
              </a:solidFill>
              <a:latin typeface="Helvetica" panose="020B0604020202020204" pitchFamily="34" charset="0"/>
              <a:cs typeface="Helvetica" panose="020B0604020202020204" pitchFamily="34" charset="0"/>
            </a:endParaRPr>
          </a:p>
        </p:txBody>
      </p:sp>
      <p:sp>
        <p:nvSpPr>
          <p:cNvPr id="145" name="TextBox 144"/>
          <p:cNvSpPr txBox="1"/>
          <p:nvPr/>
        </p:nvSpPr>
        <p:spPr>
          <a:xfrm>
            <a:off x="8428369" y="6110399"/>
            <a:ext cx="824241" cy="565049"/>
          </a:xfrm>
          <a:prstGeom prst="rect">
            <a:avLst/>
          </a:prstGeom>
          <a:noFill/>
        </p:spPr>
        <p:txBody>
          <a:bodyPr wrap="square" lIns="91440" rtlCol="0">
            <a:noAutofit/>
          </a:bodyPr>
          <a:lstStyle/>
          <a:p>
            <a:pPr algn="ctr">
              <a:spcAft>
                <a:spcPts val="600"/>
              </a:spcAft>
            </a:pPr>
            <a:r>
              <a:rPr lang="en-US" sz="1400" b="1" dirty="0" smtClean="0">
                <a:solidFill>
                  <a:srgbClr val="FFC000"/>
                </a:solidFill>
                <a:latin typeface="Helvetica" panose="020B0604020202020204" pitchFamily="34" charset="0"/>
                <a:cs typeface="Helvetica" panose="020B0604020202020204" pitchFamily="34" charset="0"/>
              </a:rPr>
              <a:t>Sensor Node</a:t>
            </a:r>
            <a:endParaRPr lang="vi-VN" sz="1400" b="1" dirty="0">
              <a:solidFill>
                <a:srgbClr val="FFC000"/>
              </a:solidFill>
              <a:latin typeface="Helvetica" panose="020B0604020202020204" pitchFamily="34" charset="0"/>
              <a:cs typeface="Helvetica" panose="020B0604020202020204" pitchFamily="34" charset="0"/>
            </a:endParaRPr>
          </a:p>
        </p:txBody>
      </p:sp>
      <p:sp>
        <p:nvSpPr>
          <p:cNvPr id="146" name="TextBox 145"/>
          <p:cNvSpPr txBox="1"/>
          <p:nvPr/>
        </p:nvSpPr>
        <p:spPr>
          <a:xfrm>
            <a:off x="9167753" y="5757750"/>
            <a:ext cx="1385701" cy="565049"/>
          </a:xfrm>
          <a:prstGeom prst="rect">
            <a:avLst/>
          </a:prstGeom>
          <a:noFill/>
        </p:spPr>
        <p:txBody>
          <a:bodyPr wrap="square" lIns="91440" rtlCol="0">
            <a:noAutofit/>
          </a:bodyPr>
          <a:lstStyle/>
          <a:p>
            <a:pPr>
              <a:spcAft>
                <a:spcPts val="600"/>
              </a:spcAft>
            </a:pPr>
            <a:r>
              <a:rPr lang="en-US" sz="1400" b="1" dirty="0" smtClean="0">
                <a:solidFill>
                  <a:schemeClr val="bg1"/>
                </a:solidFill>
                <a:latin typeface="Helvetica" panose="020B0604020202020204" pitchFamily="34" charset="0"/>
                <a:cs typeface="Helvetica" panose="020B0604020202020204" pitchFamily="34" charset="0"/>
              </a:rPr>
              <a:t>MCU and </a:t>
            </a:r>
            <a:r>
              <a:rPr lang="en-US" sz="1400" b="1" dirty="0" err="1" smtClean="0">
                <a:solidFill>
                  <a:schemeClr val="bg1"/>
                </a:solidFill>
                <a:latin typeface="Helvetica" panose="020B0604020202020204" pitchFamily="34" charset="0"/>
                <a:cs typeface="Helvetica" panose="020B0604020202020204" pitchFamily="34" charset="0"/>
              </a:rPr>
              <a:t>LoRa</a:t>
            </a:r>
            <a:r>
              <a:rPr lang="en-US" sz="1400" b="1" dirty="0" smtClean="0">
                <a:solidFill>
                  <a:schemeClr val="bg1"/>
                </a:solidFill>
                <a:latin typeface="Helvetica" panose="020B0604020202020204" pitchFamily="34" charset="0"/>
                <a:cs typeface="Helvetica" panose="020B0604020202020204" pitchFamily="34" charset="0"/>
              </a:rPr>
              <a:t> Module</a:t>
            </a:r>
            <a:endParaRPr lang="vi-VN" sz="1400" b="1" dirty="0">
              <a:solidFill>
                <a:schemeClr val="bg1"/>
              </a:solidFill>
              <a:latin typeface="Helvetica" panose="020B0604020202020204" pitchFamily="34" charset="0"/>
              <a:cs typeface="Helvetica" panose="020B0604020202020204" pitchFamily="34" charset="0"/>
            </a:endParaRPr>
          </a:p>
        </p:txBody>
      </p:sp>
      <p:sp>
        <p:nvSpPr>
          <p:cNvPr id="147" name="Oval 146"/>
          <p:cNvSpPr/>
          <p:nvPr/>
        </p:nvSpPr>
        <p:spPr>
          <a:xfrm>
            <a:off x="8762409" y="2122231"/>
            <a:ext cx="3117261" cy="1760588"/>
          </a:xfrm>
          <a:prstGeom prst="ellipse">
            <a:avLst/>
          </a:prstGeom>
          <a:noFill/>
          <a:ln w="57150">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3600" dirty="0" smtClean="0">
              <a:solidFill>
                <a:srgbClr val="C00000"/>
              </a:solidFill>
            </a:endParaRPr>
          </a:p>
        </p:txBody>
      </p:sp>
      <p:cxnSp>
        <p:nvCxnSpPr>
          <p:cNvPr id="148" name="Straight Arrow Connector 147"/>
          <p:cNvCxnSpPr/>
          <p:nvPr/>
        </p:nvCxnSpPr>
        <p:spPr>
          <a:xfrm flipH="1">
            <a:off x="7374885" y="3483871"/>
            <a:ext cx="1580430" cy="775264"/>
          </a:xfrm>
          <a:prstGeom prst="straightConnector1">
            <a:avLst/>
          </a:prstGeom>
          <a:ln w="38100">
            <a:solidFill>
              <a:srgbClr val="FFC00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50" name="TextBox 149"/>
          <p:cNvSpPr txBox="1"/>
          <p:nvPr/>
        </p:nvSpPr>
        <p:spPr>
          <a:xfrm>
            <a:off x="7880473" y="3870969"/>
            <a:ext cx="1062316" cy="780580"/>
          </a:xfrm>
          <a:prstGeom prst="rect">
            <a:avLst/>
          </a:prstGeom>
          <a:noFill/>
        </p:spPr>
        <p:txBody>
          <a:bodyPr wrap="square" lIns="91440" rtlCol="0">
            <a:noAutofit/>
          </a:bodyPr>
          <a:lstStyle/>
          <a:p>
            <a:pPr algn="ctr">
              <a:spcAft>
                <a:spcPts val="600"/>
              </a:spcAft>
            </a:pPr>
            <a:r>
              <a:rPr lang="en-US" sz="1400" b="1" dirty="0" smtClean="0">
                <a:solidFill>
                  <a:srgbClr val="FFC000"/>
                </a:solidFill>
                <a:latin typeface="Helvetica" panose="020B0604020202020204" pitchFamily="34" charset="0"/>
                <a:cs typeface="Helvetica" panose="020B0604020202020204" pitchFamily="34" charset="0"/>
              </a:rPr>
              <a:t>Center Node (Gateway)</a:t>
            </a:r>
            <a:endParaRPr lang="vi-VN" sz="1400" b="1" dirty="0">
              <a:solidFill>
                <a:srgbClr val="FFC000"/>
              </a:solidFill>
              <a:latin typeface="Helvetica" panose="020B0604020202020204" pitchFamily="34" charset="0"/>
              <a:cs typeface="Helvetica" panose="020B0604020202020204" pitchFamily="34" charset="0"/>
            </a:endParaRPr>
          </a:p>
        </p:txBody>
      </p:sp>
      <p:pic>
        <p:nvPicPr>
          <p:cNvPr id="151" name="Picture 150"/>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501489" y="3051081"/>
            <a:ext cx="1425037" cy="745690"/>
          </a:xfrm>
          <a:prstGeom prst="rect">
            <a:avLst/>
          </a:prstGeom>
        </p:spPr>
      </p:pic>
      <p:sp>
        <p:nvSpPr>
          <p:cNvPr id="152" name="Up-Down Arrow 151"/>
          <p:cNvSpPr/>
          <p:nvPr/>
        </p:nvSpPr>
        <p:spPr>
          <a:xfrm>
            <a:off x="10127620" y="3911942"/>
            <a:ext cx="469258" cy="837033"/>
          </a:xfrm>
          <a:prstGeom prst="upDownArrow">
            <a:avLst>
              <a:gd name="adj1" fmla="val 50455"/>
              <a:gd name="adj2" fmla="val 4254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3600" dirty="0" smtClean="0">
              <a:solidFill>
                <a:srgbClr val="C00000"/>
              </a:solidFill>
            </a:endParaRPr>
          </a:p>
        </p:txBody>
      </p:sp>
      <p:pic>
        <p:nvPicPr>
          <p:cNvPr id="153" name="Picture 152"/>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9170599" y="2077072"/>
            <a:ext cx="1108041" cy="1108041"/>
          </a:xfrm>
          <a:prstGeom prst="rect">
            <a:avLst/>
          </a:prstGeom>
        </p:spPr>
      </p:pic>
      <p:sp>
        <p:nvSpPr>
          <p:cNvPr id="154" name="TextBox 153"/>
          <p:cNvSpPr txBox="1"/>
          <p:nvPr/>
        </p:nvSpPr>
        <p:spPr>
          <a:xfrm>
            <a:off x="10572685" y="2590399"/>
            <a:ext cx="1385701" cy="565049"/>
          </a:xfrm>
          <a:prstGeom prst="rect">
            <a:avLst/>
          </a:prstGeom>
          <a:noFill/>
        </p:spPr>
        <p:txBody>
          <a:bodyPr wrap="square" lIns="91440" rtlCol="0">
            <a:noAutofit/>
          </a:bodyPr>
          <a:lstStyle/>
          <a:p>
            <a:pPr>
              <a:spcAft>
                <a:spcPts val="600"/>
              </a:spcAft>
            </a:pPr>
            <a:r>
              <a:rPr lang="en-US" sz="1400" b="1" dirty="0" smtClean="0">
                <a:solidFill>
                  <a:schemeClr val="bg1"/>
                </a:solidFill>
                <a:latin typeface="Helvetica" panose="020B0604020202020204" pitchFamily="34" charset="0"/>
                <a:cs typeface="Helvetica" panose="020B0604020202020204" pitchFamily="34" charset="0"/>
              </a:rPr>
              <a:t>MCU and </a:t>
            </a:r>
            <a:r>
              <a:rPr lang="en-US" sz="1400" b="1" dirty="0" err="1" smtClean="0">
                <a:solidFill>
                  <a:schemeClr val="bg1"/>
                </a:solidFill>
                <a:latin typeface="Helvetica" panose="020B0604020202020204" pitchFamily="34" charset="0"/>
                <a:cs typeface="Helvetica" panose="020B0604020202020204" pitchFamily="34" charset="0"/>
              </a:rPr>
              <a:t>LoRa</a:t>
            </a:r>
            <a:r>
              <a:rPr lang="en-US" sz="1400" b="1" dirty="0" smtClean="0">
                <a:solidFill>
                  <a:schemeClr val="bg1"/>
                </a:solidFill>
                <a:latin typeface="Helvetica" panose="020B0604020202020204" pitchFamily="34" charset="0"/>
                <a:cs typeface="Helvetica" panose="020B0604020202020204" pitchFamily="34" charset="0"/>
              </a:rPr>
              <a:t> Module</a:t>
            </a:r>
            <a:endParaRPr lang="vi-VN" sz="1400" b="1" dirty="0">
              <a:solidFill>
                <a:schemeClr val="bg1"/>
              </a:solidFill>
              <a:latin typeface="Helvetica" panose="020B0604020202020204" pitchFamily="34" charset="0"/>
              <a:cs typeface="Helvetica" panose="020B0604020202020204" pitchFamily="34" charset="0"/>
            </a:endParaRPr>
          </a:p>
        </p:txBody>
      </p:sp>
      <p:sp>
        <p:nvSpPr>
          <p:cNvPr id="155" name="TextBox 154"/>
          <p:cNvSpPr txBox="1"/>
          <p:nvPr/>
        </p:nvSpPr>
        <p:spPr>
          <a:xfrm>
            <a:off x="8961062" y="2912057"/>
            <a:ext cx="824241" cy="565049"/>
          </a:xfrm>
          <a:prstGeom prst="rect">
            <a:avLst/>
          </a:prstGeom>
          <a:noFill/>
        </p:spPr>
        <p:txBody>
          <a:bodyPr wrap="square" lIns="91440" rtlCol="0">
            <a:noAutofit/>
          </a:bodyPr>
          <a:lstStyle/>
          <a:p>
            <a:pPr>
              <a:spcAft>
                <a:spcPts val="600"/>
              </a:spcAft>
            </a:pPr>
            <a:r>
              <a:rPr lang="en-US" sz="1400" b="1" dirty="0" smtClean="0">
                <a:solidFill>
                  <a:schemeClr val="bg1"/>
                </a:solidFill>
                <a:latin typeface="Helvetica" panose="020B0604020202020204" pitchFamily="34" charset="0"/>
                <a:cs typeface="Helvetica" panose="020B0604020202020204" pitchFamily="34" charset="0"/>
              </a:rPr>
              <a:t>Module</a:t>
            </a:r>
          </a:p>
          <a:p>
            <a:pPr>
              <a:spcAft>
                <a:spcPts val="600"/>
              </a:spcAft>
            </a:pPr>
            <a:r>
              <a:rPr lang="en-US" sz="1400" b="1" dirty="0" smtClean="0">
                <a:solidFill>
                  <a:schemeClr val="bg1"/>
                </a:solidFill>
                <a:latin typeface="Helvetica" panose="020B0604020202020204" pitchFamily="34" charset="0"/>
                <a:cs typeface="Helvetica" panose="020B0604020202020204" pitchFamily="34" charset="0"/>
              </a:rPr>
              <a:t>SIM800</a:t>
            </a:r>
            <a:endParaRPr lang="vi-VN" sz="1400" b="1" dirty="0">
              <a:solidFill>
                <a:schemeClr val="bg1"/>
              </a:solidFill>
              <a:latin typeface="Helvetica" panose="020B0604020202020204" pitchFamily="34" charset="0"/>
              <a:cs typeface="Helvetica" panose="020B0604020202020204" pitchFamily="34" charset="0"/>
            </a:endParaRPr>
          </a:p>
        </p:txBody>
      </p:sp>
      <p:sp>
        <p:nvSpPr>
          <p:cNvPr id="156" name="TextBox 155"/>
          <p:cNvSpPr txBox="1"/>
          <p:nvPr/>
        </p:nvSpPr>
        <p:spPr>
          <a:xfrm>
            <a:off x="10628803" y="3870969"/>
            <a:ext cx="1290225" cy="898105"/>
          </a:xfrm>
          <a:prstGeom prst="rect">
            <a:avLst/>
          </a:prstGeom>
          <a:noFill/>
        </p:spPr>
        <p:txBody>
          <a:bodyPr wrap="square" lIns="91440" rtlCol="0">
            <a:noAutofit/>
          </a:bodyPr>
          <a:lstStyle/>
          <a:p>
            <a:pPr>
              <a:spcAft>
                <a:spcPts val="600"/>
              </a:spcAft>
            </a:pPr>
            <a:r>
              <a:rPr lang="en-US" sz="1400" b="1" dirty="0" smtClean="0">
                <a:solidFill>
                  <a:srgbClr val="FFC000"/>
                </a:solidFill>
                <a:latin typeface="Helvetica" panose="020B0604020202020204" pitchFamily="34" charset="0"/>
                <a:cs typeface="Helvetica" panose="020B0604020202020204" pitchFamily="34" charset="0"/>
              </a:rPr>
              <a:t>Low Power</a:t>
            </a:r>
          </a:p>
          <a:p>
            <a:pPr>
              <a:spcAft>
                <a:spcPts val="600"/>
              </a:spcAft>
            </a:pPr>
            <a:r>
              <a:rPr lang="en-US" sz="1400" b="1" dirty="0" smtClean="0">
                <a:solidFill>
                  <a:srgbClr val="FFC000"/>
                </a:solidFill>
                <a:latin typeface="Helvetica" panose="020B0604020202020204" pitchFamily="34" charset="0"/>
                <a:cs typeface="Helvetica" panose="020B0604020202020204" pitchFamily="34" charset="0"/>
              </a:rPr>
              <a:t>Long Range</a:t>
            </a:r>
            <a:endParaRPr lang="en-US" sz="1400" b="1" dirty="0">
              <a:solidFill>
                <a:srgbClr val="FFC000"/>
              </a:solidFill>
              <a:latin typeface="Helvetica" panose="020B0604020202020204" pitchFamily="34" charset="0"/>
              <a:cs typeface="Helvetica" panose="020B0604020202020204" pitchFamily="34" charset="0"/>
            </a:endParaRPr>
          </a:p>
          <a:p>
            <a:pPr>
              <a:spcAft>
                <a:spcPts val="600"/>
              </a:spcAft>
            </a:pPr>
            <a:r>
              <a:rPr lang="en-US" sz="1400" b="1" dirty="0" smtClean="0">
                <a:solidFill>
                  <a:srgbClr val="FFC000"/>
                </a:solidFill>
                <a:latin typeface="Helvetica" panose="020B0604020202020204" pitchFamily="34" charset="0"/>
                <a:cs typeface="Helvetica" panose="020B0604020202020204" pitchFamily="34" charset="0"/>
              </a:rPr>
              <a:t>Sub-GHz</a:t>
            </a:r>
            <a:endParaRPr lang="vi-VN" sz="1400" b="1" dirty="0">
              <a:solidFill>
                <a:srgbClr val="FFC000"/>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969089097"/>
      </p:ext>
    </p:extLst>
  </p:cSld>
  <p:clrMapOvr>
    <a:masterClrMapping/>
  </p:clrMapOvr>
  <mc:AlternateContent xmlns:mc="http://schemas.openxmlformats.org/markup-compatibility/2006" xmlns:p14="http://schemas.microsoft.com/office/powerpoint/2010/main">
    <mc:Choice Requires="p14">
      <p:transition>
        <p14:conveyor dir="l"/>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5046102" y="5231729"/>
            <a:ext cx="1836906" cy="890720"/>
          </a:xfrm>
          <a:prstGeom prst="rect">
            <a:avLst/>
          </a:prstGeom>
          <a:noFill/>
        </p:spPr>
        <p:txBody>
          <a:bodyPr wrap="square" lIns="91440" rtlCol="0">
            <a:noAutofit/>
          </a:bodyPr>
          <a:lstStyle/>
          <a:p>
            <a:pPr algn="ctr">
              <a:spcAft>
                <a:spcPts val="600"/>
              </a:spcAft>
            </a:pPr>
            <a:r>
              <a:rPr lang="en-US" sz="1600" b="1" dirty="0" smtClean="0">
                <a:solidFill>
                  <a:srgbClr val="FFC000"/>
                </a:solidFill>
                <a:latin typeface="Helvetica" panose="020B0604020202020204" pitchFamily="34" charset="0"/>
                <a:cs typeface="Helvetica" panose="020B0604020202020204" pitchFamily="34" charset="0"/>
              </a:rPr>
              <a:t>Sensor Node</a:t>
            </a:r>
            <a:endParaRPr lang="vi-VN" sz="1600" b="1" dirty="0">
              <a:solidFill>
                <a:srgbClr val="FFC000"/>
              </a:solidFill>
              <a:latin typeface="Helvetica" panose="020B0604020202020204" pitchFamily="34" charset="0"/>
              <a:cs typeface="Helvetica" panose="020B0604020202020204" pitchFamily="34" charset="0"/>
            </a:endParaRPr>
          </a:p>
        </p:txBody>
      </p:sp>
      <p:cxnSp>
        <p:nvCxnSpPr>
          <p:cNvPr id="4" name="Straight Arrow Connector 3"/>
          <p:cNvCxnSpPr/>
          <p:nvPr/>
        </p:nvCxnSpPr>
        <p:spPr>
          <a:xfrm>
            <a:off x="2437865" y="2009454"/>
            <a:ext cx="568103" cy="859835"/>
          </a:xfrm>
          <a:prstGeom prst="straightConnector1">
            <a:avLst/>
          </a:prstGeom>
          <a:ln w="5397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endCxn id="55" idx="2"/>
          </p:cNvCxnSpPr>
          <p:nvPr/>
        </p:nvCxnSpPr>
        <p:spPr>
          <a:xfrm flipV="1">
            <a:off x="3258417" y="4178969"/>
            <a:ext cx="38902" cy="722996"/>
          </a:xfrm>
          <a:prstGeom prst="straightConnector1">
            <a:avLst/>
          </a:prstGeom>
          <a:ln w="5397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1770626" y="4113981"/>
            <a:ext cx="867631" cy="947434"/>
          </a:xfrm>
          <a:prstGeom prst="straightConnector1">
            <a:avLst/>
          </a:prstGeom>
          <a:ln w="5397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4" idx="0"/>
          </p:cNvCxnSpPr>
          <p:nvPr/>
        </p:nvCxnSpPr>
        <p:spPr>
          <a:xfrm flipH="1" flipV="1">
            <a:off x="3822287" y="3893112"/>
            <a:ext cx="1103805" cy="962329"/>
          </a:xfrm>
          <a:prstGeom prst="straightConnector1">
            <a:avLst/>
          </a:prstGeom>
          <a:ln w="5397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4104675" y="2009454"/>
            <a:ext cx="621406" cy="907416"/>
          </a:xfrm>
          <a:prstGeom prst="straightConnector1">
            <a:avLst/>
          </a:prstGeom>
          <a:ln w="5397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2715225" y="976237"/>
            <a:ext cx="1947221" cy="4559"/>
          </a:xfrm>
          <a:prstGeom prst="straightConnector1">
            <a:avLst/>
          </a:prstGeom>
          <a:ln w="5397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6622761" y="3935509"/>
            <a:ext cx="4422989" cy="2498046"/>
          </a:xfrm>
          <a:prstGeom prst="ellipse">
            <a:avLst/>
          </a:prstGeom>
          <a:noFill/>
          <a:ln w="57150">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3600" dirty="0" smtClean="0">
              <a:solidFill>
                <a:srgbClr val="C00000"/>
              </a:solidFill>
            </a:endParaRPr>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59413" y="4551535"/>
            <a:ext cx="1948794" cy="1019760"/>
          </a:xfrm>
          <a:prstGeom prst="rect">
            <a:avLst/>
          </a:prstGeom>
        </p:spPr>
      </p:pic>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9801" y="5102833"/>
            <a:ext cx="1214299" cy="1148513"/>
          </a:xfrm>
          <a:prstGeom prst="rect">
            <a:avLst/>
          </a:prstGeom>
        </p:spPr>
      </p:pic>
      <p:cxnSp>
        <p:nvCxnSpPr>
          <p:cNvPr id="31" name="Straight Arrow Connector 30"/>
          <p:cNvCxnSpPr/>
          <p:nvPr/>
        </p:nvCxnSpPr>
        <p:spPr>
          <a:xfrm flipV="1">
            <a:off x="5756715" y="5514345"/>
            <a:ext cx="904030" cy="352315"/>
          </a:xfrm>
          <a:prstGeom prst="straightConnector1">
            <a:avLst/>
          </a:prstGeom>
          <a:ln w="57150">
            <a:solidFill>
              <a:srgbClr val="FFC00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9366441" y="4605674"/>
            <a:ext cx="1299299" cy="890720"/>
          </a:xfrm>
          <a:prstGeom prst="rect">
            <a:avLst/>
          </a:prstGeom>
          <a:noFill/>
        </p:spPr>
        <p:txBody>
          <a:bodyPr wrap="square" lIns="91440" rtlCol="0">
            <a:noAutofit/>
          </a:bodyPr>
          <a:lstStyle/>
          <a:p>
            <a:pPr algn="ctr">
              <a:spcAft>
                <a:spcPts val="600"/>
              </a:spcAft>
            </a:pPr>
            <a:r>
              <a:rPr lang="en-US" sz="1600" b="1" dirty="0" smtClean="0">
                <a:solidFill>
                  <a:schemeClr val="bg1"/>
                </a:solidFill>
                <a:latin typeface="Helvetica" panose="020B0604020202020204" pitchFamily="34" charset="0"/>
                <a:cs typeface="Helvetica" panose="020B0604020202020204" pitchFamily="34" charset="0"/>
              </a:rPr>
              <a:t>Salinity Sensor</a:t>
            </a:r>
            <a:endParaRPr lang="vi-VN" sz="1600" b="1" dirty="0">
              <a:solidFill>
                <a:schemeClr val="bg1"/>
              </a:solidFill>
              <a:latin typeface="Helvetica" panose="020B0604020202020204" pitchFamily="34" charset="0"/>
              <a:cs typeface="Helvetica" panose="020B0604020202020204" pitchFamily="34" charset="0"/>
            </a:endParaRPr>
          </a:p>
        </p:txBody>
      </p:sp>
      <p:sp>
        <p:nvSpPr>
          <p:cNvPr id="34" name="TextBox 33"/>
          <p:cNvSpPr txBox="1"/>
          <p:nvPr/>
        </p:nvSpPr>
        <p:spPr>
          <a:xfrm>
            <a:off x="7037150" y="5542835"/>
            <a:ext cx="2050901" cy="890720"/>
          </a:xfrm>
          <a:prstGeom prst="rect">
            <a:avLst/>
          </a:prstGeom>
          <a:noFill/>
        </p:spPr>
        <p:txBody>
          <a:bodyPr wrap="square" lIns="91440" rtlCol="0">
            <a:noAutofit/>
          </a:bodyPr>
          <a:lstStyle/>
          <a:p>
            <a:pPr algn="ctr">
              <a:spcAft>
                <a:spcPts val="600"/>
              </a:spcAft>
            </a:pPr>
            <a:r>
              <a:rPr lang="en-US" sz="1600" b="1" dirty="0" smtClean="0">
                <a:solidFill>
                  <a:schemeClr val="bg1"/>
                </a:solidFill>
                <a:latin typeface="Helvetica" panose="020B0604020202020204" pitchFamily="34" charset="0"/>
                <a:cs typeface="Helvetica" panose="020B0604020202020204" pitchFamily="34" charset="0"/>
              </a:rPr>
              <a:t>MCU and </a:t>
            </a:r>
            <a:r>
              <a:rPr lang="en-US" sz="1600" b="1" dirty="0" err="1" smtClean="0">
                <a:solidFill>
                  <a:schemeClr val="bg1"/>
                </a:solidFill>
                <a:latin typeface="Helvetica" panose="020B0604020202020204" pitchFamily="34" charset="0"/>
                <a:cs typeface="Helvetica" panose="020B0604020202020204" pitchFamily="34" charset="0"/>
              </a:rPr>
              <a:t>LoRa</a:t>
            </a:r>
            <a:r>
              <a:rPr lang="en-US" sz="1600" b="1" dirty="0" smtClean="0">
                <a:solidFill>
                  <a:schemeClr val="bg1"/>
                </a:solidFill>
                <a:latin typeface="Helvetica" panose="020B0604020202020204" pitchFamily="34" charset="0"/>
                <a:cs typeface="Helvetica" panose="020B0604020202020204" pitchFamily="34" charset="0"/>
              </a:rPr>
              <a:t> Module</a:t>
            </a:r>
            <a:endParaRPr lang="vi-VN" sz="1600" b="1" dirty="0">
              <a:solidFill>
                <a:schemeClr val="bg1"/>
              </a:solidFill>
              <a:latin typeface="Helvetica" panose="020B0604020202020204" pitchFamily="34" charset="0"/>
              <a:cs typeface="Helvetica" panose="020B0604020202020204" pitchFamily="34" charset="0"/>
            </a:endParaRPr>
          </a:p>
        </p:txBody>
      </p:sp>
      <p:sp>
        <p:nvSpPr>
          <p:cNvPr id="35" name="Oval 34"/>
          <p:cNvSpPr/>
          <p:nvPr/>
        </p:nvSpPr>
        <p:spPr>
          <a:xfrm>
            <a:off x="6883008" y="599436"/>
            <a:ext cx="4261149" cy="2406641"/>
          </a:xfrm>
          <a:prstGeom prst="ellipse">
            <a:avLst/>
          </a:prstGeom>
          <a:noFill/>
          <a:ln w="57150">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3600" dirty="0" smtClean="0">
              <a:solidFill>
                <a:srgbClr val="C00000"/>
              </a:solidFill>
            </a:endParaRPr>
          </a:p>
        </p:txBody>
      </p:sp>
      <p:cxnSp>
        <p:nvCxnSpPr>
          <p:cNvPr id="36" name="Straight Arrow Connector 35"/>
          <p:cNvCxnSpPr/>
          <p:nvPr/>
        </p:nvCxnSpPr>
        <p:spPr>
          <a:xfrm flipH="1">
            <a:off x="4824011" y="2617860"/>
            <a:ext cx="2112950" cy="866742"/>
          </a:xfrm>
          <a:prstGeom prst="straightConnector1">
            <a:avLst/>
          </a:prstGeom>
          <a:ln w="57150">
            <a:solidFill>
              <a:srgbClr val="FFC00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264728" y="3272026"/>
            <a:ext cx="1592175" cy="780580"/>
          </a:xfrm>
          <a:prstGeom prst="rect">
            <a:avLst/>
          </a:prstGeom>
          <a:noFill/>
        </p:spPr>
        <p:txBody>
          <a:bodyPr wrap="square" lIns="91440" rtlCol="0">
            <a:noAutofit/>
          </a:bodyPr>
          <a:lstStyle/>
          <a:p>
            <a:pPr algn="ctr">
              <a:spcAft>
                <a:spcPts val="600"/>
              </a:spcAft>
            </a:pPr>
            <a:r>
              <a:rPr lang="en-US" sz="1600" b="1" dirty="0" smtClean="0">
                <a:solidFill>
                  <a:srgbClr val="FFC000"/>
                </a:solidFill>
                <a:latin typeface="Helvetica" panose="020B0604020202020204" pitchFamily="34" charset="0"/>
                <a:cs typeface="Helvetica" panose="020B0604020202020204" pitchFamily="34" charset="0"/>
              </a:rPr>
              <a:t>Center Node (Gateway)</a:t>
            </a:r>
            <a:endParaRPr lang="vi-VN" sz="1600" b="1" dirty="0">
              <a:solidFill>
                <a:srgbClr val="FFC000"/>
              </a:solidFill>
              <a:latin typeface="Helvetica" panose="020B0604020202020204" pitchFamily="34" charset="0"/>
              <a:cs typeface="Helvetica" panose="020B0604020202020204" pitchFamily="34" charset="0"/>
            </a:endParaRPr>
          </a:p>
        </p:txBody>
      </p:sp>
      <p:pic>
        <p:nvPicPr>
          <p:cNvPr id="38" name="Picture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4255" y="1664998"/>
            <a:ext cx="1947958" cy="1019323"/>
          </a:xfrm>
          <a:prstGeom prst="rect">
            <a:avLst/>
          </a:prstGeom>
        </p:spPr>
      </p:pic>
      <p:sp>
        <p:nvSpPr>
          <p:cNvPr id="39" name="Up-Down Arrow 38"/>
          <p:cNvSpPr/>
          <p:nvPr/>
        </p:nvSpPr>
        <p:spPr>
          <a:xfrm>
            <a:off x="7893982" y="3069352"/>
            <a:ext cx="469258" cy="837033"/>
          </a:xfrm>
          <a:prstGeom prst="upDownArrow">
            <a:avLst>
              <a:gd name="adj1" fmla="val 50455"/>
              <a:gd name="adj2" fmla="val 4254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3600" dirty="0" smtClean="0">
              <a:solidFill>
                <a:srgbClr val="C00000"/>
              </a:solidFill>
            </a:endParaRPr>
          </a:p>
        </p:txBody>
      </p:sp>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55199" y="868236"/>
            <a:ext cx="1108041" cy="1108041"/>
          </a:xfrm>
          <a:prstGeom prst="rect">
            <a:avLst/>
          </a:prstGeom>
        </p:spPr>
      </p:pic>
      <p:sp>
        <p:nvSpPr>
          <p:cNvPr id="41" name="TextBox 40"/>
          <p:cNvSpPr txBox="1"/>
          <p:nvPr/>
        </p:nvSpPr>
        <p:spPr>
          <a:xfrm>
            <a:off x="9068997" y="1126997"/>
            <a:ext cx="1894188" cy="772395"/>
          </a:xfrm>
          <a:prstGeom prst="rect">
            <a:avLst/>
          </a:prstGeom>
          <a:noFill/>
        </p:spPr>
        <p:txBody>
          <a:bodyPr wrap="square" lIns="91440" rtlCol="0">
            <a:noAutofit/>
          </a:bodyPr>
          <a:lstStyle/>
          <a:p>
            <a:pPr algn="ctr">
              <a:spcAft>
                <a:spcPts val="600"/>
              </a:spcAft>
            </a:pPr>
            <a:r>
              <a:rPr lang="en-US" sz="1600" b="1" dirty="0" smtClean="0">
                <a:solidFill>
                  <a:schemeClr val="bg1"/>
                </a:solidFill>
                <a:latin typeface="Helvetica" panose="020B0604020202020204" pitchFamily="34" charset="0"/>
                <a:cs typeface="Helvetica" panose="020B0604020202020204" pitchFamily="34" charset="0"/>
              </a:rPr>
              <a:t>MCU and </a:t>
            </a:r>
            <a:r>
              <a:rPr lang="en-US" sz="1600" b="1" dirty="0" err="1" smtClean="0">
                <a:solidFill>
                  <a:schemeClr val="bg1"/>
                </a:solidFill>
                <a:latin typeface="Helvetica" panose="020B0604020202020204" pitchFamily="34" charset="0"/>
                <a:cs typeface="Helvetica" panose="020B0604020202020204" pitchFamily="34" charset="0"/>
              </a:rPr>
              <a:t>LoRa</a:t>
            </a:r>
            <a:r>
              <a:rPr lang="en-US" sz="1600" b="1" dirty="0" smtClean="0">
                <a:solidFill>
                  <a:schemeClr val="bg1"/>
                </a:solidFill>
                <a:latin typeface="Helvetica" panose="020B0604020202020204" pitchFamily="34" charset="0"/>
                <a:cs typeface="Helvetica" panose="020B0604020202020204" pitchFamily="34" charset="0"/>
              </a:rPr>
              <a:t> Module</a:t>
            </a:r>
            <a:endParaRPr lang="vi-VN" sz="1600" b="1" dirty="0">
              <a:solidFill>
                <a:schemeClr val="bg1"/>
              </a:solidFill>
              <a:latin typeface="Helvetica" panose="020B0604020202020204" pitchFamily="34" charset="0"/>
              <a:cs typeface="Helvetica" panose="020B0604020202020204" pitchFamily="34" charset="0"/>
            </a:endParaRPr>
          </a:p>
        </p:txBody>
      </p:sp>
      <p:sp>
        <p:nvSpPr>
          <p:cNvPr id="42" name="TextBox 41"/>
          <p:cNvSpPr txBox="1"/>
          <p:nvPr/>
        </p:nvSpPr>
        <p:spPr>
          <a:xfrm>
            <a:off x="7297443" y="1845464"/>
            <a:ext cx="1126699" cy="772396"/>
          </a:xfrm>
          <a:prstGeom prst="rect">
            <a:avLst/>
          </a:prstGeom>
          <a:noFill/>
        </p:spPr>
        <p:txBody>
          <a:bodyPr wrap="square" lIns="91440" rtlCol="0">
            <a:noAutofit/>
          </a:bodyPr>
          <a:lstStyle/>
          <a:p>
            <a:pPr algn="ctr">
              <a:spcAft>
                <a:spcPts val="600"/>
              </a:spcAft>
            </a:pPr>
            <a:r>
              <a:rPr lang="en-US" sz="1600" b="1" dirty="0" smtClean="0">
                <a:solidFill>
                  <a:schemeClr val="bg1"/>
                </a:solidFill>
                <a:latin typeface="Helvetica" panose="020B0604020202020204" pitchFamily="34" charset="0"/>
                <a:cs typeface="Helvetica" panose="020B0604020202020204" pitchFamily="34" charset="0"/>
              </a:rPr>
              <a:t>Module</a:t>
            </a:r>
          </a:p>
          <a:p>
            <a:pPr algn="ctr">
              <a:spcAft>
                <a:spcPts val="600"/>
              </a:spcAft>
            </a:pPr>
            <a:r>
              <a:rPr lang="en-US" sz="1600" b="1" dirty="0" smtClean="0">
                <a:solidFill>
                  <a:schemeClr val="bg1"/>
                </a:solidFill>
                <a:latin typeface="Helvetica" panose="020B0604020202020204" pitchFamily="34" charset="0"/>
                <a:cs typeface="Helvetica" panose="020B0604020202020204" pitchFamily="34" charset="0"/>
              </a:rPr>
              <a:t>SIM800</a:t>
            </a:r>
            <a:endParaRPr lang="vi-VN" sz="1600" b="1" dirty="0">
              <a:solidFill>
                <a:schemeClr val="bg1"/>
              </a:solidFill>
              <a:latin typeface="Helvetica" panose="020B0604020202020204" pitchFamily="34" charset="0"/>
              <a:cs typeface="Helvetica" panose="020B0604020202020204" pitchFamily="34" charset="0"/>
            </a:endParaRPr>
          </a:p>
        </p:txBody>
      </p:sp>
      <p:sp>
        <p:nvSpPr>
          <p:cNvPr id="43" name="TextBox 42"/>
          <p:cNvSpPr txBox="1"/>
          <p:nvPr/>
        </p:nvSpPr>
        <p:spPr>
          <a:xfrm>
            <a:off x="8312484" y="2966149"/>
            <a:ext cx="1907075" cy="898105"/>
          </a:xfrm>
          <a:prstGeom prst="rect">
            <a:avLst/>
          </a:prstGeom>
          <a:noFill/>
        </p:spPr>
        <p:txBody>
          <a:bodyPr wrap="square" lIns="91440" rtlCol="0">
            <a:noAutofit/>
          </a:bodyPr>
          <a:lstStyle/>
          <a:p>
            <a:pPr>
              <a:spcAft>
                <a:spcPts val="600"/>
              </a:spcAft>
            </a:pPr>
            <a:r>
              <a:rPr lang="en-US" sz="1600" b="1" dirty="0" smtClean="0">
                <a:solidFill>
                  <a:srgbClr val="FFC000"/>
                </a:solidFill>
                <a:latin typeface="Helvetica" panose="020B0604020202020204" pitchFamily="34" charset="0"/>
                <a:cs typeface="Helvetica" panose="020B0604020202020204" pitchFamily="34" charset="0"/>
              </a:rPr>
              <a:t>Low Power</a:t>
            </a:r>
          </a:p>
          <a:p>
            <a:pPr>
              <a:spcAft>
                <a:spcPts val="600"/>
              </a:spcAft>
            </a:pPr>
            <a:r>
              <a:rPr lang="en-US" sz="1600" b="1" dirty="0" smtClean="0">
                <a:solidFill>
                  <a:srgbClr val="FFC000"/>
                </a:solidFill>
                <a:latin typeface="Helvetica" panose="020B0604020202020204" pitchFamily="34" charset="0"/>
                <a:cs typeface="Helvetica" panose="020B0604020202020204" pitchFamily="34" charset="0"/>
              </a:rPr>
              <a:t>Long Range</a:t>
            </a:r>
            <a:endParaRPr lang="en-US" sz="1600" b="1" dirty="0">
              <a:solidFill>
                <a:srgbClr val="FFC000"/>
              </a:solidFill>
              <a:latin typeface="Helvetica" panose="020B0604020202020204" pitchFamily="34" charset="0"/>
              <a:cs typeface="Helvetica" panose="020B0604020202020204" pitchFamily="34" charset="0"/>
            </a:endParaRPr>
          </a:p>
          <a:p>
            <a:pPr>
              <a:spcAft>
                <a:spcPts val="600"/>
              </a:spcAft>
            </a:pPr>
            <a:r>
              <a:rPr lang="en-US" sz="1600" b="1" dirty="0" smtClean="0">
                <a:solidFill>
                  <a:srgbClr val="FFC000"/>
                </a:solidFill>
                <a:latin typeface="Helvetica" panose="020B0604020202020204" pitchFamily="34" charset="0"/>
                <a:cs typeface="Helvetica" panose="020B0604020202020204" pitchFamily="34" charset="0"/>
              </a:rPr>
              <a:t>Sub-GHz</a:t>
            </a:r>
            <a:endParaRPr lang="vi-VN" sz="1600" b="1" dirty="0">
              <a:solidFill>
                <a:srgbClr val="FFC000"/>
              </a:solidFill>
              <a:latin typeface="Helvetica" panose="020B0604020202020204" pitchFamily="34" charset="0"/>
              <a:cs typeface="Helvetica" panose="020B0604020202020204" pitchFamily="34" charset="0"/>
            </a:endParaRPr>
          </a:p>
        </p:txBody>
      </p:sp>
      <p:pic>
        <p:nvPicPr>
          <p:cNvPr id="52" name="Picture 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5910" y="4855441"/>
            <a:ext cx="1319799" cy="1738484"/>
          </a:xfrm>
          <a:prstGeom prst="rect">
            <a:avLst/>
          </a:prstGeom>
        </p:spPr>
      </p:pic>
      <p:pic>
        <p:nvPicPr>
          <p:cNvPr id="53" name="Picture 5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69102" y="4855441"/>
            <a:ext cx="1319799" cy="1738484"/>
          </a:xfrm>
          <a:prstGeom prst="rect">
            <a:avLst/>
          </a:prstGeom>
        </p:spPr>
      </p:pic>
      <p:pic>
        <p:nvPicPr>
          <p:cNvPr id="54" name="Picture 5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66192" y="4855441"/>
            <a:ext cx="1319799" cy="1738484"/>
          </a:xfrm>
          <a:prstGeom prst="rect">
            <a:avLst/>
          </a:prstGeom>
        </p:spPr>
      </p:pic>
      <p:pic>
        <p:nvPicPr>
          <p:cNvPr id="55" name="Picture 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37419" y="2440485"/>
            <a:ext cx="1319799" cy="1738484"/>
          </a:xfrm>
          <a:prstGeom prst="rect">
            <a:avLst/>
          </a:prstGeom>
        </p:spPr>
      </p:pic>
      <p:sp>
        <p:nvSpPr>
          <p:cNvPr id="59" name="TextBox 58"/>
          <p:cNvSpPr txBox="1"/>
          <p:nvPr/>
        </p:nvSpPr>
        <p:spPr>
          <a:xfrm>
            <a:off x="155152" y="80534"/>
            <a:ext cx="11882204" cy="396046"/>
          </a:xfrm>
          <a:prstGeom prst="rect">
            <a:avLst/>
          </a:prstGeom>
          <a:noFill/>
          <a:ln w="38100">
            <a:solidFill>
              <a:schemeClr val="accent4">
                <a:lumMod val="20000"/>
                <a:lumOff val="80000"/>
              </a:schemeClr>
            </a:solidFill>
          </a:ln>
        </p:spPr>
        <p:txBody>
          <a:bodyPr wrap="square" lIns="91440" rtlCol="0" anchor="t" anchorCtr="0">
            <a:noAutofit/>
          </a:bodyPr>
          <a:lstStyle/>
          <a:p>
            <a:pPr algn="ctr">
              <a:spcBef>
                <a:spcPts val="600"/>
              </a:spcBef>
            </a:pPr>
            <a:r>
              <a:rPr lang="vi-VN" sz="2000" b="1" dirty="0" smtClean="0">
                <a:solidFill>
                  <a:schemeClr val="bg1"/>
                </a:solidFill>
                <a:latin typeface="Helvetica" panose="020B0604020202020204" pitchFamily="34" charset="0"/>
                <a:cs typeface="Helvetica" panose="020B0604020202020204" pitchFamily="34" charset="0"/>
              </a:rPr>
              <a:t>Hệ </a:t>
            </a:r>
            <a:r>
              <a:rPr lang="vi-VN" sz="2000" b="1" dirty="0" smtClean="0">
                <a:solidFill>
                  <a:schemeClr val="bg1"/>
                </a:solidFill>
                <a:latin typeface="Helvetica" panose="020B0604020202020204" pitchFamily="34" charset="0"/>
                <a:cs typeface="Helvetica" panose="020B0604020202020204" pitchFamily="34" charset="0"/>
              </a:rPr>
              <a:t>thống kiểm tra độ mặn nguồn nước thủy lợi kết hợp IoT và điện toán đám mây</a:t>
            </a:r>
            <a:endParaRPr lang="en-US" sz="2000" b="1" dirty="0" smtClean="0">
              <a:solidFill>
                <a:schemeClr val="bg1"/>
              </a:solidFill>
              <a:latin typeface="Helvetica" panose="020B0604020202020204" pitchFamily="34" charset="0"/>
              <a:cs typeface="Helvetica" panose="020B0604020202020204" pitchFamily="34" charset="0"/>
            </a:endParaRPr>
          </a:p>
        </p:txBody>
      </p:sp>
      <p:pic>
        <p:nvPicPr>
          <p:cNvPr id="60" name="Picture 5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86449" y="2195491"/>
            <a:ext cx="844738" cy="844738"/>
          </a:xfrm>
          <a:prstGeom prst="rect">
            <a:avLst/>
          </a:prstGeom>
        </p:spPr>
      </p:pic>
      <p:pic>
        <p:nvPicPr>
          <p:cNvPr id="64" name="Picture 6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21962" y="2139323"/>
            <a:ext cx="805543" cy="1006929"/>
          </a:xfrm>
          <a:prstGeom prst="rect">
            <a:avLst/>
          </a:prstGeom>
        </p:spPr>
      </p:pic>
      <p:pic>
        <p:nvPicPr>
          <p:cNvPr id="65" name="Picture 6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49727" y="285204"/>
            <a:ext cx="2264185" cy="1784551"/>
          </a:xfrm>
          <a:prstGeom prst="rect">
            <a:avLst/>
          </a:prstGeom>
        </p:spPr>
      </p:pic>
      <p:pic>
        <p:nvPicPr>
          <p:cNvPr id="68" name="Picture 6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638533" y="528667"/>
            <a:ext cx="1848584" cy="1848584"/>
          </a:xfrm>
          <a:prstGeom prst="rect">
            <a:avLst/>
          </a:prstGeom>
        </p:spPr>
      </p:pic>
      <p:pic>
        <p:nvPicPr>
          <p:cNvPr id="74" name="Picture 7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312143" y="4083651"/>
            <a:ext cx="1148078" cy="1148078"/>
          </a:xfrm>
          <a:prstGeom prst="rect">
            <a:avLst/>
          </a:prstGeom>
        </p:spPr>
      </p:pic>
    </p:spTree>
    <p:extLst>
      <p:ext uri="{BB962C8B-B14F-4D97-AF65-F5344CB8AC3E}">
        <p14:creationId xmlns:p14="http://schemas.microsoft.com/office/powerpoint/2010/main" val="160065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lumMod val="20000"/>
            <a:lumOff val="80000"/>
          </a:schemeClr>
        </a:solidFill>
        <a:ln>
          <a:noFill/>
        </a:ln>
      </a:spPr>
      <a:bodyPr rtlCol="0" anchor="ctr"/>
      <a:lstStyle>
        <a:defPPr algn="just">
          <a:defRPr sz="3600" dirty="0" smtClean="0">
            <a:solidFill>
              <a:srgbClr val="C00000"/>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5356</TotalTime>
  <Words>279</Words>
  <Application>Microsoft Office PowerPoint</Application>
  <PresentationFormat>Widescreen</PresentationFormat>
  <Paragraphs>42</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Helvetica</vt:lpstr>
      <vt:lpstr>Office Theme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141</cp:revision>
  <dcterms:created xsi:type="dcterms:W3CDTF">2017-11-08T12:20:15Z</dcterms:created>
  <dcterms:modified xsi:type="dcterms:W3CDTF">2018-06-18T22:03:48Z</dcterms:modified>
</cp:coreProperties>
</file>