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92" r:id="rId2"/>
    <p:sldId id="329" r:id="rId3"/>
    <p:sldId id="330" r:id="rId4"/>
    <p:sldId id="331" r:id="rId5"/>
    <p:sldId id="332" r:id="rId6"/>
    <p:sldId id="333" r:id="rId7"/>
    <p:sldId id="334" r:id="rId8"/>
    <p:sldId id="335" r:id="rId9"/>
    <p:sldId id="336" r:id="rId10"/>
    <p:sldId id="337" r:id="rId11"/>
    <p:sldId id="306" r:id="rId12"/>
    <p:sldId id="338" r:id="rId13"/>
    <p:sldId id="339" r:id="rId14"/>
    <p:sldId id="340" r:id="rId15"/>
    <p:sldId id="309" r:id="rId16"/>
    <p:sldId id="341" r:id="rId17"/>
    <p:sldId id="343" r:id="rId18"/>
    <p:sldId id="344" r:id="rId19"/>
    <p:sldId id="345"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96" autoAdjust="0"/>
  </p:normalViewPr>
  <p:slideViewPr>
    <p:cSldViewPr snapToGrid="0">
      <p:cViewPr varScale="1">
        <p:scale>
          <a:sx n="68" d="100"/>
          <a:sy n="68" d="100"/>
        </p:scale>
        <p:origin x="168"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10A34-6F10-4E5A-91B5-C724DBDE978C}" type="datetimeFigureOut">
              <a:rPr lang="en-US" smtClean="0"/>
              <a:t>6/28/2018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89627-13E3-4A6D-A357-3B1483BB2BC7}" type="slidenum">
              <a:rPr lang="en-US" smtClean="0"/>
              <a:t>‹#›</a:t>
            </a:fld>
            <a:endParaRPr lang="en-US"/>
          </a:p>
        </p:txBody>
      </p:sp>
    </p:spTree>
    <p:extLst>
      <p:ext uri="{BB962C8B-B14F-4D97-AF65-F5344CB8AC3E}">
        <p14:creationId xmlns:p14="http://schemas.microsoft.com/office/powerpoint/2010/main" val="3909279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Mô</a:t>
            </a:r>
            <a:r>
              <a:rPr lang="en-US" baseline="0" dirty="0" smtClean="0"/>
              <a:t> </a:t>
            </a:r>
            <a:r>
              <a:rPr lang="en-US" baseline="0" dirty="0" err="1" smtClean="0"/>
              <a:t>hình</a:t>
            </a:r>
            <a:r>
              <a:rPr lang="en-US" baseline="0" dirty="0" smtClean="0"/>
              <a:t> </a:t>
            </a:r>
            <a:r>
              <a:rPr lang="en-US" baseline="0" dirty="0" err="1" smtClean="0"/>
              <a:t>giám</a:t>
            </a:r>
            <a:r>
              <a:rPr lang="en-US" baseline="0" dirty="0" smtClean="0"/>
              <a:t> </a:t>
            </a:r>
            <a:r>
              <a:rPr lang="en-US" baseline="0" dirty="0" err="1" smtClean="0"/>
              <a:t>sát</a:t>
            </a:r>
            <a:r>
              <a:rPr lang="en-US" baseline="0" dirty="0" smtClean="0"/>
              <a:t> </a:t>
            </a:r>
            <a:r>
              <a:rPr lang="en-US" baseline="0" dirty="0" err="1" smtClean="0"/>
              <a:t>và</a:t>
            </a:r>
            <a:r>
              <a:rPr lang="en-US" baseline="0" dirty="0" smtClean="0"/>
              <a:t> </a:t>
            </a:r>
            <a:r>
              <a:rPr lang="en-US" baseline="0" dirty="0" err="1" smtClean="0"/>
              <a:t>thu</a:t>
            </a:r>
            <a:r>
              <a:rPr lang="en-US" baseline="0" dirty="0" smtClean="0"/>
              <a:t> </a:t>
            </a:r>
            <a:r>
              <a:rPr lang="en-US" baseline="0" dirty="0" err="1" smtClean="0"/>
              <a:t>thập</a:t>
            </a:r>
            <a:r>
              <a:rPr lang="en-US" baseline="0" dirty="0" smtClean="0"/>
              <a:t> </a:t>
            </a:r>
            <a:r>
              <a:rPr lang="en-US" baseline="0" dirty="0" err="1" smtClean="0"/>
              <a:t>dữ</a:t>
            </a:r>
            <a:r>
              <a:rPr lang="en-US" baseline="0" dirty="0" smtClean="0"/>
              <a:t> </a:t>
            </a:r>
            <a:r>
              <a:rPr lang="en-US" baseline="0" dirty="0" err="1" smtClean="0"/>
              <a:t>liệu</a:t>
            </a:r>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1</a:t>
            </a:fld>
            <a:endParaRPr lang="en-US"/>
          </a:p>
        </p:txBody>
      </p:sp>
    </p:spTree>
    <p:extLst>
      <p:ext uri="{BB962C8B-B14F-4D97-AF65-F5344CB8AC3E}">
        <p14:creationId xmlns:p14="http://schemas.microsoft.com/office/powerpoint/2010/main" val="1244411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10</a:t>
            </a:fld>
            <a:endParaRPr lang="en-US"/>
          </a:p>
        </p:txBody>
      </p:sp>
    </p:spTree>
    <p:extLst>
      <p:ext uri="{BB962C8B-B14F-4D97-AF65-F5344CB8AC3E}">
        <p14:creationId xmlns:p14="http://schemas.microsoft.com/office/powerpoint/2010/main" val="2680742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11</a:t>
            </a:fld>
            <a:endParaRPr lang="en-US"/>
          </a:p>
        </p:txBody>
      </p:sp>
    </p:spTree>
    <p:extLst>
      <p:ext uri="{BB962C8B-B14F-4D97-AF65-F5344CB8AC3E}">
        <p14:creationId xmlns:p14="http://schemas.microsoft.com/office/powerpoint/2010/main" val="851827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12</a:t>
            </a:fld>
            <a:endParaRPr lang="en-US"/>
          </a:p>
        </p:txBody>
      </p:sp>
    </p:spTree>
    <p:extLst>
      <p:ext uri="{BB962C8B-B14F-4D97-AF65-F5344CB8AC3E}">
        <p14:creationId xmlns:p14="http://schemas.microsoft.com/office/powerpoint/2010/main" val="3074294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13</a:t>
            </a:fld>
            <a:endParaRPr lang="en-US"/>
          </a:p>
        </p:txBody>
      </p:sp>
    </p:spTree>
    <p:extLst>
      <p:ext uri="{BB962C8B-B14F-4D97-AF65-F5344CB8AC3E}">
        <p14:creationId xmlns:p14="http://schemas.microsoft.com/office/powerpoint/2010/main" val="1667935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14</a:t>
            </a:fld>
            <a:endParaRPr lang="en-US"/>
          </a:p>
        </p:txBody>
      </p:sp>
    </p:spTree>
    <p:extLst>
      <p:ext uri="{BB962C8B-B14F-4D97-AF65-F5344CB8AC3E}">
        <p14:creationId xmlns:p14="http://schemas.microsoft.com/office/powerpoint/2010/main" val="3857562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15</a:t>
            </a:fld>
            <a:endParaRPr lang="en-US"/>
          </a:p>
        </p:txBody>
      </p:sp>
    </p:spTree>
    <p:extLst>
      <p:ext uri="{BB962C8B-B14F-4D97-AF65-F5344CB8AC3E}">
        <p14:creationId xmlns:p14="http://schemas.microsoft.com/office/powerpoint/2010/main" val="3413276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16</a:t>
            </a:fld>
            <a:endParaRPr lang="en-US"/>
          </a:p>
        </p:txBody>
      </p:sp>
    </p:spTree>
    <p:extLst>
      <p:ext uri="{BB962C8B-B14F-4D97-AF65-F5344CB8AC3E}">
        <p14:creationId xmlns:p14="http://schemas.microsoft.com/office/powerpoint/2010/main" val="2497325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17</a:t>
            </a:fld>
            <a:endParaRPr lang="en-US"/>
          </a:p>
        </p:txBody>
      </p:sp>
    </p:spTree>
    <p:extLst>
      <p:ext uri="{BB962C8B-B14F-4D97-AF65-F5344CB8AC3E}">
        <p14:creationId xmlns:p14="http://schemas.microsoft.com/office/powerpoint/2010/main" val="3581496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18</a:t>
            </a:fld>
            <a:endParaRPr lang="en-US"/>
          </a:p>
        </p:txBody>
      </p:sp>
    </p:spTree>
    <p:extLst>
      <p:ext uri="{BB962C8B-B14F-4D97-AF65-F5344CB8AC3E}">
        <p14:creationId xmlns:p14="http://schemas.microsoft.com/office/powerpoint/2010/main" val="1866183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19</a:t>
            </a:fld>
            <a:endParaRPr lang="en-US"/>
          </a:p>
        </p:txBody>
      </p:sp>
    </p:spTree>
    <p:extLst>
      <p:ext uri="{BB962C8B-B14F-4D97-AF65-F5344CB8AC3E}">
        <p14:creationId xmlns:p14="http://schemas.microsoft.com/office/powerpoint/2010/main" val="1797247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2</a:t>
            </a:fld>
            <a:endParaRPr lang="en-US"/>
          </a:p>
        </p:txBody>
      </p:sp>
    </p:spTree>
    <p:extLst>
      <p:ext uri="{BB962C8B-B14F-4D97-AF65-F5344CB8AC3E}">
        <p14:creationId xmlns:p14="http://schemas.microsoft.com/office/powerpoint/2010/main" val="3282768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3</a:t>
            </a:fld>
            <a:endParaRPr lang="en-US"/>
          </a:p>
        </p:txBody>
      </p:sp>
    </p:spTree>
    <p:extLst>
      <p:ext uri="{BB962C8B-B14F-4D97-AF65-F5344CB8AC3E}">
        <p14:creationId xmlns:p14="http://schemas.microsoft.com/office/powerpoint/2010/main" val="704509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4</a:t>
            </a:fld>
            <a:endParaRPr lang="en-US"/>
          </a:p>
        </p:txBody>
      </p:sp>
    </p:spTree>
    <p:extLst>
      <p:ext uri="{BB962C8B-B14F-4D97-AF65-F5344CB8AC3E}">
        <p14:creationId xmlns:p14="http://schemas.microsoft.com/office/powerpoint/2010/main" val="1265347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5</a:t>
            </a:fld>
            <a:endParaRPr lang="en-US"/>
          </a:p>
        </p:txBody>
      </p:sp>
    </p:spTree>
    <p:extLst>
      <p:ext uri="{BB962C8B-B14F-4D97-AF65-F5344CB8AC3E}">
        <p14:creationId xmlns:p14="http://schemas.microsoft.com/office/powerpoint/2010/main" val="2971383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6</a:t>
            </a:fld>
            <a:endParaRPr lang="en-US"/>
          </a:p>
        </p:txBody>
      </p:sp>
    </p:spTree>
    <p:extLst>
      <p:ext uri="{BB962C8B-B14F-4D97-AF65-F5344CB8AC3E}">
        <p14:creationId xmlns:p14="http://schemas.microsoft.com/office/powerpoint/2010/main" val="735419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7</a:t>
            </a:fld>
            <a:endParaRPr lang="en-US"/>
          </a:p>
        </p:txBody>
      </p:sp>
    </p:spTree>
    <p:extLst>
      <p:ext uri="{BB962C8B-B14F-4D97-AF65-F5344CB8AC3E}">
        <p14:creationId xmlns:p14="http://schemas.microsoft.com/office/powerpoint/2010/main" val="613496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8</a:t>
            </a:fld>
            <a:endParaRPr lang="en-US"/>
          </a:p>
        </p:txBody>
      </p:sp>
    </p:spTree>
    <p:extLst>
      <p:ext uri="{BB962C8B-B14F-4D97-AF65-F5344CB8AC3E}">
        <p14:creationId xmlns:p14="http://schemas.microsoft.com/office/powerpoint/2010/main" val="80253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589627-13E3-4A6D-A357-3B1483BB2BC7}" type="slidenum">
              <a:rPr lang="en-US" smtClean="0"/>
              <a:t>9</a:t>
            </a:fld>
            <a:endParaRPr lang="en-US"/>
          </a:p>
        </p:txBody>
      </p:sp>
    </p:spTree>
    <p:extLst>
      <p:ext uri="{BB962C8B-B14F-4D97-AF65-F5344CB8AC3E}">
        <p14:creationId xmlns:p14="http://schemas.microsoft.com/office/powerpoint/2010/main" val="460039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HCMUT - CSE</a:t>
            </a:r>
            <a:endParaRPr lang="en-US"/>
          </a:p>
        </p:txBody>
      </p:sp>
      <p:sp>
        <p:nvSpPr>
          <p:cNvPr id="5" name="Footer Placeholder 4"/>
          <p:cNvSpPr>
            <a:spLocks noGrp="1"/>
          </p:cNvSpPr>
          <p:nvPr>
            <p:ph type="ftr" sz="quarter" idx="11"/>
          </p:nvPr>
        </p:nvSpPr>
        <p:spPr/>
        <p:txBody>
          <a:bodyPr/>
          <a:lstStyle/>
          <a:p>
            <a:r>
              <a:rPr lang="en-US" smtClean="0"/>
              <a:t>System Performance Evalutaion</a:t>
            </a:r>
            <a:endParaRPr lang="en-US"/>
          </a:p>
        </p:txBody>
      </p:sp>
      <p:sp>
        <p:nvSpPr>
          <p:cNvPr id="6" name="Slide Number Placeholder 5"/>
          <p:cNvSpPr>
            <a:spLocks noGrp="1"/>
          </p:cNvSpPr>
          <p:nvPr>
            <p:ph type="sldNum" sz="quarter" idx="12"/>
          </p:nvPr>
        </p:nvSpPr>
        <p:spPr/>
        <p:txBody>
          <a:bodyPr/>
          <a:lstStyle/>
          <a:p>
            <a:fld id="{841937B0-228F-48A6-BFC2-FD3E41BAA677}" type="slidenum">
              <a:rPr lang="en-US" smtClean="0"/>
              <a:t>‹#›</a:t>
            </a:fld>
            <a:endParaRPr lang="en-US"/>
          </a:p>
        </p:txBody>
      </p:sp>
    </p:spTree>
    <p:extLst>
      <p:ext uri="{BB962C8B-B14F-4D97-AF65-F5344CB8AC3E}">
        <p14:creationId xmlns:p14="http://schemas.microsoft.com/office/powerpoint/2010/main" val="278435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HCMUT - CSE</a:t>
            </a:r>
            <a:endParaRPr lang="en-US"/>
          </a:p>
        </p:txBody>
      </p:sp>
      <p:sp>
        <p:nvSpPr>
          <p:cNvPr id="5" name="Footer Placeholder 4"/>
          <p:cNvSpPr>
            <a:spLocks noGrp="1"/>
          </p:cNvSpPr>
          <p:nvPr>
            <p:ph type="ftr" sz="quarter" idx="11"/>
          </p:nvPr>
        </p:nvSpPr>
        <p:spPr/>
        <p:txBody>
          <a:bodyPr/>
          <a:lstStyle/>
          <a:p>
            <a:r>
              <a:rPr lang="en-US" smtClean="0"/>
              <a:t>System Performance Evalutaion</a:t>
            </a:r>
            <a:endParaRPr lang="en-US"/>
          </a:p>
        </p:txBody>
      </p:sp>
      <p:sp>
        <p:nvSpPr>
          <p:cNvPr id="6" name="Slide Number Placeholder 5"/>
          <p:cNvSpPr>
            <a:spLocks noGrp="1"/>
          </p:cNvSpPr>
          <p:nvPr>
            <p:ph type="sldNum" sz="quarter" idx="12"/>
          </p:nvPr>
        </p:nvSpPr>
        <p:spPr/>
        <p:txBody>
          <a:bodyPr/>
          <a:lstStyle/>
          <a:p>
            <a:fld id="{841937B0-228F-48A6-BFC2-FD3E41BAA677}" type="slidenum">
              <a:rPr lang="en-US" smtClean="0"/>
              <a:t>‹#›</a:t>
            </a:fld>
            <a:endParaRPr lang="en-US"/>
          </a:p>
        </p:txBody>
      </p:sp>
    </p:spTree>
    <p:extLst>
      <p:ext uri="{BB962C8B-B14F-4D97-AF65-F5344CB8AC3E}">
        <p14:creationId xmlns:p14="http://schemas.microsoft.com/office/powerpoint/2010/main" val="333859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HCMUT - CSE</a:t>
            </a:r>
            <a:endParaRPr lang="en-US"/>
          </a:p>
        </p:txBody>
      </p:sp>
      <p:sp>
        <p:nvSpPr>
          <p:cNvPr id="5" name="Footer Placeholder 4"/>
          <p:cNvSpPr>
            <a:spLocks noGrp="1"/>
          </p:cNvSpPr>
          <p:nvPr>
            <p:ph type="ftr" sz="quarter" idx="11"/>
          </p:nvPr>
        </p:nvSpPr>
        <p:spPr/>
        <p:txBody>
          <a:bodyPr/>
          <a:lstStyle/>
          <a:p>
            <a:r>
              <a:rPr lang="en-US" smtClean="0"/>
              <a:t>System Performance Evalutaion</a:t>
            </a:r>
            <a:endParaRPr lang="en-US"/>
          </a:p>
        </p:txBody>
      </p:sp>
      <p:sp>
        <p:nvSpPr>
          <p:cNvPr id="6" name="Slide Number Placeholder 5"/>
          <p:cNvSpPr>
            <a:spLocks noGrp="1"/>
          </p:cNvSpPr>
          <p:nvPr>
            <p:ph type="sldNum" sz="quarter" idx="12"/>
          </p:nvPr>
        </p:nvSpPr>
        <p:spPr/>
        <p:txBody>
          <a:bodyPr/>
          <a:lstStyle/>
          <a:p>
            <a:fld id="{841937B0-228F-48A6-BFC2-FD3E41BAA677}" type="slidenum">
              <a:rPr lang="en-US" smtClean="0"/>
              <a:t>‹#›</a:t>
            </a:fld>
            <a:endParaRPr lang="en-US"/>
          </a:p>
        </p:txBody>
      </p:sp>
    </p:spTree>
    <p:extLst>
      <p:ext uri="{BB962C8B-B14F-4D97-AF65-F5344CB8AC3E}">
        <p14:creationId xmlns:p14="http://schemas.microsoft.com/office/powerpoint/2010/main" val="279312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HCMUT - CSE</a:t>
            </a:r>
            <a:endParaRPr lang="en-US"/>
          </a:p>
        </p:txBody>
      </p:sp>
      <p:sp>
        <p:nvSpPr>
          <p:cNvPr id="5" name="Footer Placeholder 4"/>
          <p:cNvSpPr>
            <a:spLocks noGrp="1"/>
          </p:cNvSpPr>
          <p:nvPr>
            <p:ph type="ftr" sz="quarter" idx="11"/>
          </p:nvPr>
        </p:nvSpPr>
        <p:spPr/>
        <p:txBody>
          <a:bodyPr/>
          <a:lstStyle/>
          <a:p>
            <a:r>
              <a:rPr lang="en-US" smtClean="0"/>
              <a:t>System Performance Evalutaion</a:t>
            </a:r>
            <a:endParaRPr lang="en-US"/>
          </a:p>
        </p:txBody>
      </p:sp>
      <p:sp>
        <p:nvSpPr>
          <p:cNvPr id="6" name="Slide Number Placeholder 5"/>
          <p:cNvSpPr>
            <a:spLocks noGrp="1"/>
          </p:cNvSpPr>
          <p:nvPr>
            <p:ph type="sldNum" sz="quarter" idx="12"/>
          </p:nvPr>
        </p:nvSpPr>
        <p:spPr/>
        <p:txBody>
          <a:bodyPr/>
          <a:lstStyle/>
          <a:p>
            <a:fld id="{841937B0-228F-48A6-BFC2-FD3E41BAA677}" type="slidenum">
              <a:rPr lang="en-US" smtClean="0"/>
              <a:t>‹#›</a:t>
            </a:fld>
            <a:endParaRPr lang="en-US"/>
          </a:p>
        </p:txBody>
      </p:sp>
    </p:spTree>
    <p:extLst>
      <p:ext uri="{BB962C8B-B14F-4D97-AF65-F5344CB8AC3E}">
        <p14:creationId xmlns:p14="http://schemas.microsoft.com/office/powerpoint/2010/main" val="253574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HCMUT - CSE</a:t>
            </a:r>
            <a:endParaRPr lang="en-US"/>
          </a:p>
        </p:txBody>
      </p:sp>
      <p:sp>
        <p:nvSpPr>
          <p:cNvPr id="5" name="Footer Placeholder 4"/>
          <p:cNvSpPr>
            <a:spLocks noGrp="1"/>
          </p:cNvSpPr>
          <p:nvPr>
            <p:ph type="ftr" sz="quarter" idx="11"/>
          </p:nvPr>
        </p:nvSpPr>
        <p:spPr/>
        <p:txBody>
          <a:bodyPr/>
          <a:lstStyle/>
          <a:p>
            <a:r>
              <a:rPr lang="en-US" smtClean="0"/>
              <a:t>System Performance Evalutaion</a:t>
            </a:r>
            <a:endParaRPr lang="en-US"/>
          </a:p>
        </p:txBody>
      </p:sp>
      <p:sp>
        <p:nvSpPr>
          <p:cNvPr id="6" name="Slide Number Placeholder 5"/>
          <p:cNvSpPr>
            <a:spLocks noGrp="1"/>
          </p:cNvSpPr>
          <p:nvPr>
            <p:ph type="sldNum" sz="quarter" idx="12"/>
          </p:nvPr>
        </p:nvSpPr>
        <p:spPr/>
        <p:txBody>
          <a:bodyPr/>
          <a:lstStyle/>
          <a:p>
            <a:fld id="{841937B0-228F-48A6-BFC2-FD3E41BAA677}" type="slidenum">
              <a:rPr lang="en-US" smtClean="0"/>
              <a:t>‹#›</a:t>
            </a:fld>
            <a:endParaRPr lang="en-US"/>
          </a:p>
        </p:txBody>
      </p:sp>
    </p:spTree>
    <p:extLst>
      <p:ext uri="{BB962C8B-B14F-4D97-AF65-F5344CB8AC3E}">
        <p14:creationId xmlns:p14="http://schemas.microsoft.com/office/powerpoint/2010/main" val="12123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HCMUT - CSE</a:t>
            </a:r>
            <a:endParaRPr lang="en-US"/>
          </a:p>
        </p:txBody>
      </p:sp>
      <p:sp>
        <p:nvSpPr>
          <p:cNvPr id="6" name="Footer Placeholder 5"/>
          <p:cNvSpPr>
            <a:spLocks noGrp="1"/>
          </p:cNvSpPr>
          <p:nvPr>
            <p:ph type="ftr" sz="quarter" idx="11"/>
          </p:nvPr>
        </p:nvSpPr>
        <p:spPr/>
        <p:txBody>
          <a:bodyPr/>
          <a:lstStyle/>
          <a:p>
            <a:r>
              <a:rPr lang="en-US" smtClean="0"/>
              <a:t>System Performance Evalutaion</a:t>
            </a:r>
            <a:endParaRPr lang="en-US"/>
          </a:p>
        </p:txBody>
      </p:sp>
      <p:sp>
        <p:nvSpPr>
          <p:cNvPr id="7" name="Slide Number Placeholder 6"/>
          <p:cNvSpPr>
            <a:spLocks noGrp="1"/>
          </p:cNvSpPr>
          <p:nvPr>
            <p:ph type="sldNum" sz="quarter" idx="12"/>
          </p:nvPr>
        </p:nvSpPr>
        <p:spPr/>
        <p:txBody>
          <a:bodyPr/>
          <a:lstStyle/>
          <a:p>
            <a:fld id="{841937B0-228F-48A6-BFC2-FD3E41BAA677}" type="slidenum">
              <a:rPr lang="en-US" smtClean="0"/>
              <a:t>‹#›</a:t>
            </a:fld>
            <a:endParaRPr lang="en-US"/>
          </a:p>
        </p:txBody>
      </p:sp>
    </p:spTree>
    <p:extLst>
      <p:ext uri="{BB962C8B-B14F-4D97-AF65-F5344CB8AC3E}">
        <p14:creationId xmlns:p14="http://schemas.microsoft.com/office/powerpoint/2010/main" val="289113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HCMUT - CSE</a:t>
            </a:r>
            <a:endParaRPr lang="en-US"/>
          </a:p>
        </p:txBody>
      </p:sp>
      <p:sp>
        <p:nvSpPr>
          <p:cNvPr id="8" name="Footer Placeholder 7"/>
          <p:cNvSpPr>
            <a:spLocks noGrp="1"/>
          </p:cNvSpPr>
          <p:nvPr>
            <p:ph type="ftr" sz="quarter" idx="11"/>
          </p:nvPr>
        </p:nvSpPr>
        <p:spPr/>
        <p:txBody>
          <a:bodyPr/>
          <a:lstStyle/>
          <a:p>
            <a:r>
              <a:rPr lang="en-US" smtClean="0"/>
              <a:t>System Performance Evalutaion</a:t>
            </a:r>
            <a:endParaRPr lang="en-US"/>
          </a:p>
        </p:txBody>
      </p:sp>
      <p:sp>
        <p:nvSpPr>
          <p:cNvPr id="9" name="Slide Number Placeholder 8"/>
          <p:cNvSpPr>
            <a:spLocks noGrp="1"/>
          </p:cNvSpPr>
          <p:nvPr>
            <p:ph type="sldNum" sz="quarter" idx="12"/>
          </p:nvPr>
        </p:nvSpPr>
        <p:spPr/>
        <p:txBody>
          <a:bodyPr/>
          <a:lstStyle/>
          <a:p>
            <a:fld id="{841937B0-228F-48A6-BFC2-FD3E41BAA677}" type="slidenum">
              <a:rPr lang="en-US" smtClean="0"/>
              <a:t>‹#›</a:t>
            </a:fld>
            <a:endParaRPr lang="en-US"/>
          </a:p>
        </p:txBody>
      </p:sp>
    </p:spTree>
    <p:extLst>
      <p:ext uri="{BB962C8B-B14F-4D97-AF65-F5344CB8AC3E}">
        <p14:creationId xmlns:p14="http://schemas.microsoft.com/office/powerpoint/2010/main" val="102957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HCMUT - CSE</a:t>
            </a:r>
            <a:endParaRPr lang="en-US"/>
          </a:p>
        </p:txBody>
      </p:sp>
      <p:sp>
        <p:nvSpPr>
          <p:cNvPr id="4" name="Footer Placeholder 3"/>
          <p:cNvSpPr>
            <a:spLocks noGrp="1"/>
          </p:cNvSpPr>
          <p:nvPr>
            <p:ph type="ftr" sz="quarter" idx="11"/>
          </p:nvPr>
        </p:nvSpPr>
        <p:spPr/>
        <p:txBody>
          <a:bodyPr/>
          <a:lstStyle/>
          <a:p>
            <a:r>
              <a:rPr lang="en-US" smtClean="0"/>
              <a:t>System Performance Evalutaion</a:t>
            </a:r>
            <a:endParaRPr lang="en-US"/>
          </a:p>
        </p:txBody>
      </p:sp>
      <p:sp>
        <p:nvSpPr>
          <p:cNvPr id="5" name="Slide Number Placeholder 4"/>
          <p:cNvSpPr>
            <a:spLocks noGrp="1"/>
          </p:cNvSpPr>
          <p:nvPr>
            <p:ph type="sldNum" sz="quarter" idx="12"/>
          </p:nvPr>
        </p:nvSpPr>
        <p:spPr/>
        <p:txBody>
          <a:bodyPr/>
          <a:lstStyle/>
          <a:p>
            <a:fld id="{841937B0-228F-48A6-BFC2-FD3E41BAA677}" type="slidenum">
              <a:rPr lang="en-US" smtClean="0"/>
              <a:t>‹#›</a:t>
            </a:fld>
            <a:endParaRPr lang="en-US"/>
          </a:p>
        </p:txBody>
      </p:sp>
    </p:spTree>
    <p:extLst>
      <p:ext uri="{BB962C8B-B14F-4D97-AF65-F5344CB8AC3E}">
        <p14:creationId xmlns:p14="http://schemas.microsoft.com/office/powerpoint/2010/main" val="27230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HCMUT - CSE</a:t>
            </a:r>
            <a:endParaRPr lang="en-US"/>
          </a:p>
        </p:txBody>
      </p:sp>
      <p:sp>
        <p:nvSpPr>
          <p:cNvPr id="3" name="Footer Placeholder 2"/>
          <p:cNvSpPr>
            <a:spLocks noGrp="1"/>
          </p:cNvSpPr>
          <p:nvPr>
            <p:ph type="ftr" sz="quarter" idx="11"/>
          </p:nvPr>
        </p:nvSpPr>
        <p:spPr/>
        <p:txBody>
          <a:bodyPr/>
          <a:lstStyle/>
          <a:p>
            <a:r>
              <a:rPr lang="en-US" smtClean="0"/>
              <a:t>System Performance Evalutaion</a:t>
            </a:r>
            <a:endParaRPr lang="en-US"/>
          </a:p>
        </p:txBody>
      </p:sp>
      <p:sp>
        <p:nvSpPr>
          <p:cNvPr id="4" name="Slide Number Placeholder 3"/>
          <p:cNvSpPr>
            <a:spLocks noGrp="1"/>
          </p:cNvSpPr>
          <p:nvPr>
            <p:ph type="sldNum" sz="quarter" idx="12"/>
          </p:nvPr>
        </p:nvSpPr>
        <p:spPr/>
        <p:txBody>
          <a:bodyPr/>
          <a:lstStyle/>
          <a:p>
            <a:fld id="{841937B0-228F-48A6-BFC2-FD3E41BAA677}" type="slidenum">
              <a:rPr lang="en-US" smtClean="0"/>
              <a:t>‹#›</a:t>
            </a:fld>
            <a:endParaRPr lang="en-US"/>
          </a:p>
        </p:txBody>
      </p:sp>
    </p:spTree>
    <p:extLst>
      <p:ext uri="{BB962C8B-B14F-4D97-AF65-F5344CB8AC3E}">
        <p14:creationId xmlns:p14="http://schemas.microsoft.com/office/powerpoint/2010/main" val="161721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HCMUT - CSE</a:t>
            </a:r>
            <a:endParaRPr lang="en-US"/>
          </a:p>
        </p:txBody>
      </p:sp>
      <p:sp>
        <p:nvSpPr>
          <p:cNvPr id="6" name="Footer Placeholder 5"/>
          <p:cNvSpPr>
            <a:spLocks noGrp="1"/>
          </p:cNvSpPr>
          <p:nvPr>
            <p:ph type="ftr" sz="quarter" idx="11"/>
          </p:nvPr>
        </p:nvSpPr>
        <p:spPr/>
        <p:txBody>
          <a:bodyPr/>
          <a:lstStyle/>
          <a:p>
            <a:r>
              <a:rPr lang="en-US" smtClean="0"/>
              <a:t>System Performance Evalutaion</a:t>
            </a:r>
            <a:endParaRPr lang="en-US"/>
          </a:p>
        </p:txBody>
      </p:sp>
      <p:sp>
        <p:nvSpPr>
          <p:cNvPr id="7" name="Slide Number Placeholder 6"/>
          <p:cNvSpPr>
            <a:spLocks noGrp="1"/>
          </p:cNvSpPr>
          <p:nvPr>
            <p:ph type="sldNum" sz="quarter" idx="12"/>
          </p:nvPr>
        </p:nvSpPr>
        <p:spPr/>
        <p:txBody>
          <a:bodyPr/>
          <a:lstStyle/>
          <a:p>
            <a:fld id="{841937B0-228F-48A6-BFC2-FD3E41BAA677}" type="slidenum">
              <a:rPr lang="en-US" smtClean="0"/>
              <a:t>‹#›</a:t>
            </a:fld>
            <a:endParaRPr lang="en-US"/>
          </a:p>
        </p:txBody>
      </p:sp>
    </p:spTree>
    <p:extLst>
      <p:ext uri="{BB962C8B-B14F-4D97-AF65-F5344CB8AC3E}">
        <p14:creationId xmlns:p14="http://schemas.microsoft.com/office/powerpoint/2010/main" val="202932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HCMUT - CSE</a:t>
            </a:r>
            <a:endParaRPr lang="en-US"/>
          </a:p>
        </p:txBody>
      </p:sp>
      <p:sp>
        <p:nvSpPr>
          <p:cNvPr id="6" name="Footer Placeholder 5"/>
          <p:cNvSpPr>
            <a:spLocks noGrp="1"/>
          </p:cNvSpPr>
          <p:nvPr>
            <p:ph type="ftr" sz="quarter" idx="11"/>
          </p:nvPr>
        </p:nvSpPr>
        <p:spPr/>
        <p:txBody>
          <a:bodyPr/>
          <a:lstStyle/>
          <a:p>
            <a:r>
              <a:rPr lang="en-US" smtClean="0"/>
              <a:t>System Performance Evalutaion</a:t>
            </a:r>
            <a:endParaRPr lang="en-US"/>
          </a:p>
        </p:txBody>
      </p:sp>
      <p:sp>
        <p:nvSpPr>
          <p:cNvPr id="7" name="Slide Number Placeholder 6"/>
          <p:cNvSpPr>
            <a:spLocks noGrp="1"/>
          </p:cNvSpPr>
          <p:nvPr>
            <p:ph type="sldNum" sz="quarter" idx="12"/>
          </p:nvPr>
        </p:nvSpPr>
        <p:spPr/>
        <p:txBody>
          <a:bodyPr/>
          <a:lstStyle/>
          <a:p>
            <a:fld id="{841937B0-228F-48A6-BFC2-FD3E41BAA677}" type="slidenum">
              <a:rPr lang="en-US" smtClean="0"/>
              <a:t>‹#›</a:t>
            </a:fld>
            <a:endParaRPr lang="en-US"/>
          </a:p>
        </p:txBody>
      </p:sp>
    </p:spTree>
    <p:extLst>
      <p:ext uri="{BB962C8B-B14F-4D97-AF65-F5344CB8AC3E}">
        <p14:creationId xmlns:p14="http://schemas.microsoft.com/office/powerpoint/2010/main" val="46250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HCMUT - CSE</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System Performance Evalutaion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937B0-228F-48A6-BFC2-FD3E41BAA677}" type="slidenum">
              <a:rPr lang="en-US" smtClean="0"/>
              <a:t>‹#›</a:t>
            </a:fld>
            <a:endParaRPr lang="en-US"/>
          </a:p>
        </p:txBody>
      </p:sp>
    </p:spTree>
    <p:extLst>
      <p:ext uri="{BB962C8B-B14F-4D97-AF65-F5344CB8AC3E}">
        <p14:creationId xmlns:p14="http://schemas.microsoft.com/office/powerpoint/2010/main" val="13039605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gif"/><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57299"/>
            <a:ext cx="8664315" cy="2308324"/>
          </a:xfrm>
          <a:prstGeom prst="rect">
            <a:avLst/>
          </a:prstGeom>
          <a:noFill/>
        </p:spPr>
        <p:txBody>
          <a:bodyPr wrap="square" rtlCol="0">
            <a:spAutoFit/>
          </a:bodyPr>
          <a:lstStyle/>
          <a:p>
            <a:pPr algn="ctr"/>
            <a:r>
              <a:rPr lang="en-US" sz="4800" b="1" dirty="0" err="1" smtClean="0">
                <a:solidFill>
                  <a:srgbClr val="0070C0"/>
                </a:solidFill>
              </a:rPr>
              <a:t>Hệ</a:t>
            </a:r>
            <a:r>
              <a:rPr lang="en-US" sz="4800" b="1" dirty="0" smtClean="0">
                <a:solidFill>
                  <a:srgbClr val="0070C0"/>
                </a:solidFill>
              </a:rPr>
              <a:t> </a:t>
            </a:r>
            <a:r>
              <a:rPr lang="en-US" sz="4800" b="1" dirty="0" err="1" smtClean="0">
                <a:solidFill>
                  <a:srgbClr val="0070C0"/>
                </a:solidFill>
              </a:rPr>
              <a:t>thống</a:t>
            </a:r>
            <a:r>
              <a:rPr lang="en-US" sz="4800" b="1" dirty="0" smtClean="0">
                <a:solidFill>
                  <a:srgbClr val="0070C0"/>
                </a:solidFill>
              </a:rPr>
              <a:t> </a:t>
            </a:r>
            <a:r>
              <a:rPr lang="en-US" sz="4800" b="1" dirty="0" err="1" smtClean="0">
                <a:solidFill>
                  <a:srgbClr val="0070C0"/>
                </a:solidFill>
              </a:rPr>
              <a:t>kiểm</a:t>
            </a:r>
            <a:r>
              <a:rPr lang="en-US" sz="4800" b="1" dirty="0" smtClean="0">
                <a:solidFill>
                  <a:srgbClr val="0070C0"/>
                </a:solidFill>
              </a:rPr>
              <a:t> </a:t>
            </a:r>
            <a:r>
              <a:rPr lang="en-US" sz="4800" b="1" dirty="0" err="1" smtClean="0">
                <a:solidFill>
                  <a:srgbClr val="0070C0"/>
                </a:solidFill>
              </a:rPr>
              <a:t>tra</a:t>
            </a:r>
            <a:r>
              <a:rPr lang="en-US" sz="4800" b="1" dirty="0" smtClean="0">
                <a:solidFill>
                  <a:srgbClr val="0070C0"/>
                </a:solidFill>
              </a:rPr>
              <a:t> </a:t>
            </a:r>
            <a:r>
              <a:rPr lang="en-US" sz="4800" b="1" dirty="0" err="1" smtClean="0">
                <a:solidFill>
                  <a:srgbClr val="0070C0"/>
                </a:solidFill>
              </a:rPr>
              <a:t>độ</a:t>
            </a:r>
            <a:r>
              <a:rPr lang="en-US" sz="4800" b="1" dirty="0" smtClean="0">
                <a:solidFill>
                  <a:srgbClr val="0070C0"/>
                </a:solidFill>
              </a:rPr>
              <a:t> </a:t>
            </a:r>
            <a:r>
              <a:rPr lang="en-US" sz="4800" b="1" dirty="0" err="1" smtClean="0">
                <a:solidFill>
                  <a:srgbClr val="0070C0"/>
                </a:solidFill>
              </a:rPr>
              <a:t>mặn</a:t>
            </a:r>
            <a:r>
              <a:rPr lang="en-US" sz="4800" b="1" dirty="0" smtClean="0">
                <a:solidFill>
                  <a:srgbClr val="0070C0"/>
                </a:solidFill>
              </a:rPr>
              <a:t> </a:t>
            </a:r>
            <a:r>
              <a:rPr lang="en-US" sz="4800" b="1" dirty="0" err="1" smtClean="0">
                <a:solidFill>
                  <a:srgbClr val="0070C0"/>
                </a:solidFill>
              </a:rPr>
              <a:t>nguồn</a:t>
            </a:r>
            <a:r>
              <a:rPr lang="en-US" sz="4800" b="1" dirty="0" smtClean="0">
                <a:solidFill>
                  <a:srgbClr val="0070C0"/>
                </a:solidFill>
              </a:rPr>
              <a:t> </a:t>
            </a:r>
            <a:r>
              <a:rPr lang="en-US" sz="4800" b="1" dirty="0" err="1" smtClean="0">
                <a:solidFill>
                  <a:srgbClr val="0070C0"/>
                </a:solidFill>
              </a:rPr>
              <a:t>nước</a:t>
            </a:r>
            <a:r>
              <a:rPr lang="en-US" sz="4800" b="1" dirty="0" smtClean="0">
                <a:solidFill>
                  <a:srgbClr val="0070C0"/>
                </a:solidFill>
              </a:rPr>
              <a:t> </a:t>
            </a:r>
            <a:r>
              <a:rPr lang="en-US" sz="4800" b="1" dirty="0" err="1" smtClean="0">
                <a:solidFill>
                  <a:srgbClr val="0070C0"/>
                </a:solidFill>
              </a:rPr>
              <a:t>thủy</a:t>
            </a:r>
            <a:r>
              <a:rPr lang="en-US" sz="4800" b="1" dirty="0" smtClean="0">
                <a:solidFill>
                  <a:srgbClr val="0070C0"/>
                </a:solidFill>
              </a:rPr>
              <a:t> </a:t>
            </a:r>
            <a:r>
              <a:rPr lang="en-US" sz="4800" b="1" dirty="0" err="1" smtClean="0">
                <a:solidFill>
                  <a:srgbClr val="0070C0"/>
                </a:solidFill>
              </a:rPr>
              <a:t>lợi</a:t>
            </a:r>
            <a:r>
              <a:rPr lang="en-US" sz="4800" b="1" dirty="0" smtClean="0">
                <a:solidFill>
                  <a:srgbClr val="0070C0"/>
                </a:solidFill>
              </a:rPr>
              <a:t> </a:t>
            </a:r>
            <a:r>
              <a:rPr lang="en-US" sz="4800" b="1" dirty="0" err="1" smtClean="0">
                <a:solidFill>
                  <a:srgbClr val="0070C0"/>
                </a:solidFill>
              </a:rPr>
              <a:t>kết</a:t>
            </a:r>
            <a:r>
              <a:rPr lang="en-US" sz="4800" b="1" dirty="0" smtClean="0">
                <a:solidFill>
                  <a:srgbClr val="0070C0"/>
                </a:solidFill>
              </a:rPr>
              <a:t> </a:t>
            </a:r>
            <a:r>
              <a:rPr lang="en-US" sz="4800" b="1" dirty="0" err="1" smtClean="0">
                <a:solidFill>
                  <a:srgbClr val="0070C0"/>
                </a:solidFill>
              </a:rPr>
              <a:t>hợp</a:t>
            </a:r>
            <a:r>
              <a:rPr lang="en-US" sz="4800" b="1" dirty="0" smtClean="0">
                <a:solidFill>
                  <a:srgbClr val="0070C0"/>
                </a:solidFill>
              </a:rPr>
              <a:t> </a:t>
            </a:r>
            <a:r>
              <a:rPr lang="en-US" sz="4800" b="1" dirty="0" err="1" smtClean="0">
                <a:solidFill>
                  <a:srgbClr val="0070C0"/>
                </a:solidFill>
              </a:rPr>
              <a:t>IoT</a:t>
            </a:r>
            <a:r>
              <a:rPr lang="en-US" sz="4800" b="1" dirty="0" smtClean="0">
                <a:solidFill>
                  <a:srgbClr val="0070C0"/>
                </a:solidFill>
              </a:rPr>
              <a:t> </a:t>
            </a:r>
            <a:r>
              <a:rPr lang="en-US" sz="4800" b="1" dirty="0" err="1" smtClean="0">
                <a:solidFill>
                  <a:srgbClr val="0070C0"/>
                </a:solidFill>
              </a:rPr>
              <a:t>và</a:t>
            </a:r>
            <a:r>
              <a:rPr lang="en-US" sz="4800" b="1" dirty="0" smtClean="0">
                <a:solidFill>
                  <a:srgbClr val="0070C0"/>
                </a:solidFill>
              </a:rPr>
              <a:t> </a:t>
            </a:r>
            <a:r>
              <a:rPr lang="en-US" sz="4800" b="1" dirty="0" err="1" smtClean="0">
                <a:solidFill>
                  <a:srgbClr val="0070C0"/>
                </a:solidFill>
              </a:rPr>
              <a:t>điện</a:t>
            </a:r>
            <a:r>
              <a:rPr lang="en-US" sz="4800" b="1" dirty="0" smtClean="0">
                <a:solidFill>
                  <a:srgbClr val="0070C0"/>
                </a:solidFill>
              </a:rPr>
              <a:t> </a:t>
            </a:r>
            <a:r>
              <a:rPr lang="en-US" sz="4800" b="1" dirty="0" err="1" smtClean="0">
                <a:solidFill>
                  <a:srgbClr val="0070C0"/>
                </a:solidFill>
              </a:rPr>
              <a:t>toán</a:t>
            </a:r>
            <a:r>
              <a:rPr lang="en-US" sz="4800" b="1" dirty="0" smtClean="0">
                <a:solidFill>
                  <a:srgbClr val="0070C0"/>
                </a:solidFill>
              </a:rPr>
              <a:t> </a:t>
            </a:r>
            <a:r>
              <a:rPr lang="en-US" sz="4800" b="1" dirty="0" err="1" smtClean="0">
                <a:solidFill>
                  <a:srgbClr val="0070C0"/>
                </a:solidFill>
              </a:rPr>
              <a:t>đám</a:t>
            </a:r>
            <a:r>
              <a:rPr lang="en-US" sz="4800" b="1" dirty="0" smtClean="0">
                <a:solidFill>
                  <a:srgbClr val="0070C0"/>
                </a:solidFill>
              </a:rPr>
              <a:t> </a:t>
            </a:r>
            <a:r>
              <a:rPr lang="en-US" sz="4800" b="1" dirty="0" err="1" smtClean="0">
                <a:solidFill>
                  <a:srgbClr val="0070C0"/>
                </a:solidFill>
              </a:rPr>
              <a:t>mây</a:t>
            </a:r>
            <a:endParaRPr lang="en-US" sz="4800" b="1" dirty="0">
              <a:solidFill>
                <a:srgbClr val="0070C0"/>
              </a:solidFill>
            </a:endParaRPr>
          </a:p>
        </p:txBody>
      </p:sp>
      <p:sp>
        <p:nvSpPr>
          <p:cNvPr id="2" name="Rectangle 1"/>
          <p:cNvSpPr/>
          <p:nvPr/>
        </p:nvSpPr>
        <p:spPr>
          <a:xfrm rot="1800000">
            <a:off x="7607469" y="59334"/>
            <a:ext cx="5257956" cy="1345226"/>
          </a:xfrm>
          <a:custGeom>
            <a:avLst/>
            <a:gdLst>
              <a:gd name="connsiteX0" fmla="*/ 0 w 9130577"/>
              <a:gd name="connsiteY0" fmla="*/ 0 h 3490175"/>
              <a:gd name="connsiteX1" fmla="*/ 9130577 w 9130577"/>
              <a:gd name="connsiteY1" fmla="*/ 0 h 3490175"/>
              <a:gd name="connsiteX2" fmla="*/ 9130577 w 9130577"/>
              <a:gd name="connsiteY2" fmla="*/ 3490175 h 3490175"/>
              <a:gd name="connsiteX3" fmla="*/ 0 w 9130577"/>
              <a:gd name="connsiteY3" fmla="*/ 3490175 h 3490175"/>
              <a:gd name="connsiteX4" fmla="*/ 0 w 9130577"/>
              <a:gd name="connsiteY4" fmla="*/ 0 h 3490175"/>
              <a:gd name="connsiteX0" fmla="*/ 2971121 w 9130577"/>
              <a:gd name="connsiteY0" fmla="*/ 0 h 3502728"/>
              <a:gd name="connsiteX1" fmla="*/ 9130577 w 9130577"/>
              <a:gd name="connsiteY1" fmla="*/ 12553 h 3502728"/>
              <a:gd name="connsiteX2" fmla="*/ 9130577 w 9130577"/>
              <a:gd name="connsiteY2" fmla="*/ 3502728 h 3502728"/>
              <a:gd name="connsiteX3" fmla="*/ 0 w 9130577"/>
              <a:gd name="connsiteY3" fmla="*/ 3502728 h 3502728"/>
              <a:gd name="connsiteX4" fmla="*/ 2971121 w 9130577"/>
              <a:gd name="connsiteY4" fmla="*/ 0 h 3502728"/>
              <a:gd name="connsiteX0" fmla="*/ 2971121 w 9130577"/>
              <a:gd name="connsiteY0" fmla="*/ 0 h 3502728"/>
              <a:gd name="connsiteX1" fmla="*/ 4483139 w 9130577"/>
              <a:gd name="connsiteY1" fmla="*/ 860 h 3502728"/>
              <a:gd name="connsiteX2" fmla="*/ 9130577 w 9130577"/>
              <a:gd name="connsiteY2" fmla="*/ 3502728 h 3502728"/>
              <a:gd name="connsiteX3" fmla="*/ 0 w 9130577"/>
              <a:gd name="connsiteY3" fmla="*/ 3502728 h 3502728"/>
              <a:gd name="connsiteX4" fmla="*/ 2971121 w 9130577"/>
              <a:gd name="connsiteY4" fmla="*/ 0 h 3502728"/>
              <a:gd name="connsiteX0" fmla="*/ 2971121 w 8627645"/>
              <a:gd name="connsiteY0" fmla="*/ 0 h 3502728"/>
              <a:gd name="connsiteX1" fmla="*/ 4483139 w 8627645"/>
              <a:gd name="connsiteY1" fmla="*/ 860 h 3502728"/>
              <a:gd name="connsiteX2" fmla="*/ 8627645 w 8627645"/>
              <a:gd name="connsiteY2" fmla="*/ 3500544 h 3502728"/>
              <a:gd name="connsiteX3" fmla="*/ 0 w 8627645"/>
              <a:gd name="connsiteY3" fmla="*/ 3502728 h 3502728"/>
              <a:gd name="connsiteX4" fmla="*/ 2971121 w 8627645"/>
              <a:gd name="connsiteY4" fmla="*/ 0 h 3502728"/>
              <a:gd name="connsiteX0" fmla="*/ 2971121 w 8627645"/>
              <a:gd name="connsiteY0" fmla="*/ 0 h 3502728"/>
              <a:gd name="connsiteX1" fmla="*/ 4483139 w 8627645"/>
              <a:gd name="connsiteY1" fmla="*/ 860 h 3502728"/>
              <a:gd name="connsiteX2" fmla="*/ 8627645 w 8627645"/>
              <a:gd name="connsiteY2" fmla="*/ 3500544 h 3502728"/>
              <a:gd name="connsiteX3" fmla="*/ 6067052 w 8627645"/>
              <a:gd name="connsiteY3" fmla="*/ 3499578 h 3502728"/>
              <a:gd name="connsiteX4" fmla="*/ 0 w 8627645"/>
              <a:gd name="connsiteY4" fmla="*/ 3502728 h 3502728"/>
              <a:gd name="connsiteX5" fmla="*/ 2971121 w 8627645"/>
              <a:gd name="connsiteY5" fmla="*/ 0 h 3502728"/>
              <a:gd name="connsiteX0" fmla="*/ 2971121 w 6067052"/>
              <a:gd name="connsiteY0" fmla="*/ 0 h 3502728"/>
              <a:gd name="connsiteX1" fmla="*/ 4483139 w 6067052"/>
              <a:gd name="connsiteY1" fmla="*/ 860 h 3502728"/>
              <a:gd name="connsiteX2" fmla="*/ 6067052 w 6067052"/>
              <a:gd name="connsiteY2" fmla="*/ 3499578 h 3502728"/>
              <a:gd name="connsiteX3" fmla="*/ 0 w 6067052"/>
              <a:gd name="connsiteY3" fmla="*/ 3502728 h 3502728"/>
              <a:gd name="connsiteX4" fmla="*/ 2971121 w 6067052"/>
              <a:gd name="connsiteY4" fmla="*/ 0 h 3502728"/>
              <a:gd name="connsiteX0" fmla="*/ 2971121 w 6067052"/>
              <a:gd name="connsiteY0" fmla="*/ 0 h 3502728"/>
              <a:gd name="connsiteX1" fmla="*/ 4483139 w 6067052"/>
              <a:gd name="connsiteY1" fmla="*/ 860 h 3502728"/>
              <a:gd name="connsiteX2" fmla="*/ 6067052 w 6067052"/>
              <a:gd name="connsiteY2" fmla="*/ 3499578 h 3502728"/>
              <a:gd name="connsiteX3" fmla="*/ 1835162 w 6067052"/>
              <a:gd name="connsiteY3" fmla="*/ 3502556 h 3502728"/>
              <a:gd name="connsiteX4" fmla="*/ 0 w 6067052"/>
              <a:gd name="connsiteY4" fmla="*/ 3502728 h 3502728"/>
              <a:gd name="connsiteX5" fmla="*/ 2971121 w 6067052"/>
              <a:gd name="connsiteY5" fmla="*/ 0 h 3502728"/>
              <a:gd name="connsiteX0" fmla="*/ 1135959 w 4231890"/>
              <a:gd name="connsiteY0" fmla="*/ 0 h 3502556"/>
              <a:gd name="connsiteX1" fmla="*/ 2647977 w 4231890"/>
              <a:gd name="connsiteY1" fmla="*/ 860 h 3502556"/>
              <a:gd name="connsiteX2" fmla="*/ 4231890 w 4231890"/>
              <a:gd name="connsiteY2" fmla="*/ 3499578 h 3502556"/>
              <a:gd name="connsiteX3" fmla="*/ 0 w 4231890"/>
              <a:gd name="connsiteY3" fmla="*/ 3502556 h 3502556"/>
              <a:gd name="connsiteX4" fmla="*/ 1135959 w 4231890"/>
              <a:gd name="connsiteY4" fmla="*/ 0 h 3502556"/>
              <a:gd name="connsiteX0" fmla="*/ 2339251 w 5435182"/>
              <a:gd name="connsiteY0" fmla="*/ 0 h 3507292"/>
              <a:gd name="connsiteX1" fmla="*/ 3851269 w 5435182"/>
              <a:gd name="connsiteY1" fmla="*/ 860 h 3507292"/>
              <a:gd name="connsiteX2" fmla="*/ 5435182 w 5435182"/>
              <a:gd name="connsiteY2" fmla="*/ 3499578 h 3507292"/>
              <a:gd name="connsiteX3" fmla="*/ 0 w 5435182"/>
              <a:gd name="connsiteY3" fmla="*/ 3507293 h 3507292"/>
              <a:gd name="connsiteX4" fmla="*/ 2339251 w 5435182"/>
              <a:gd name="connsiteY4" fmla="*/ 0 h 3507292"/>
              <a:gd name="connsiteX0" fmla="*/ 2339251 w 5435182"/>
              <a:gd name="connsiteY0" fmla="*/ 0 h 3507292"/>
              <a:gd name="connsiteX1" fmla="*/ 4523521 w 5435182"/>
              <a:gd name="connsiteY1" fmla="*/ 6930 h 3507292"/>
              <a:gd name="connsiteX2" fmla="*/ 5435182 w 5435182"/>
              <a:gd name="connsiteY2" fmla="*/ 3499578 h 3507292"/>
              <a:gd name="connsiteX3" fmla="*/ 0 w 5435182"/>
              <a:gd name="connsiteY3" fmla="*/ 3507293 h 3507292"/>
              <a:gd name="connsiteX4" fmla="*/ 2339251 w 5435182"/>
              <a:gd name="connsiteY4" fmla="*/ 0 h 3507292"/>
              <a:gd name="connsiteX0" fmla="*/ 2339251 w 5257956"/>
              <a:gd name="connsiteY0" fmla="*/ 0 h 3507292"/>
              <a:gd name="connsiteX1" fmla="*/ 4523521 w 5257956"/>
              <a:gd name="connsiteY1" fmla="*/ 6930 h 3507292"/>
              <a:gd name="connsiteX2" fmla="*/ 5257956 w 5257956"/>
              <a:gd name="connsiteY2" fmla="*/ 3493926 h 3507292"/>
              <a:gd name="connsiteX3" fmla="*/ 0 w 5257956"/>
              <a:gd name="connsiteY3" fmla="*/ 3507293 h 3507292"/>
              <a:gd name="connsiteX4" fmla="*/ 2339251 w 5257956"/>
              <a:gd name="connsiteY4" fmla="*/ 0 h 3507292"/>
              <a:gd name="connsiteX0" fmla="*/ 2339251 w 5257956"/>
              <a:gd name="connsiteY0" fmla="*/ 6734 h 3514026"/>
              <a:gd name="connsiteX1" fmla="*/ 4504005 w 5257956"/>
              <a:gd name="connsiteY1" fmla="*/ 1 h 3514026"/>
              <a:gd name="connsiteX2" fmla="*/ 5257956 w 5257956"/>
              <a:gd name="connsiteY2" fmla="*/ 3500660 h 3514026"/>
              <a:gd name="connsiteX3" fmla="*/ 0 w 5257956"/>
              <a:gd name="connsiteY3" fmla="*/ 3514027 h 3514026"/>
              <a:gd name="connsiteX4" fmla="*/ 2339251 w 5257956"/>
              <a:gd name="connsiteY4" fmla="*/ 6734 h 3514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956" h="3514026">
                <a:moveTo>
                  <a:pt x="2339251" y="6734"/>
                </a:moveTo>
                <a:lnTo>
                  <a:pt x="4504005" y="1"/>
                </a:lnTo>
                <a:lnTo>
                  <a:pt x="5257956" y="3500660"/>
                </a:lnTo>
                <a:lnTo>
                  <a:pt x="0" y="3514027"/>
                </a:lnTo>
                <a:lnTo>
                  <a:pt x="2339251" y="6734"/>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rot="18000000">
            <a:off x="1933408" y="2623184"/>
            <a:ext cx="1008352" cy="6226237"/>
          </a:xfrm>
          <a:custGeom>
            <a:avLst/>
            <a:gdLst>
              <a:gd name="connsiteX0" fmla="*/ 0 w 1007347"/>
              <a:gd name="connsiteY0" fmla="*/ 0 h 7282450"/>
              <a:gd name="connsiteX1" fmla="*/ 1007347 w 1007347"/>
              <a:gd name="connsiteY1" fmla="*/ 0 h 7282450"/>
              <a:gd name="connsiteX2" fmla="*/ 1007347 w 1007347"/>
              <a:gd name="connsiteY2" fmla="*/ 7282450 h 7282450"/>
              <a:gd name="connsiteX3" fmla="*/ 0 w 1007347"/>
              <a:gd name="connsiteY3" fmla="*/ 7282450 h 7282450"/>
              <a:gd name="connsiteX4" fmla="*/ 0 w 1007347"/>
              <a:gd name="connsiteY4" fmla="*/ 0 h 7282450"/>
              <a:gd name="connsiteX0" fmla="*/ 0 w 1007347"/>
              <a:gd name="connsiteY0" fmla="*/ 0 h 7282450"/>
              <a:gd name="connsiteX1" fmla="*/ 1007347 w 1007347"/>
              <a:gd name="connsiteY1" fmla="*/ 0 h 7282450"/>
              <a:gd name="connsiteX2" fmla="*/ 1007347 w 1007347"/>
              <a:gd name="connsiteY2" fmla="*/ 7282450 h 7282450"/>
              <a:gd name="connsiteX3" fmla="*/ 1211 w 1007347"/>
              <a:gd name="connsiteY3" fmla="*/ 6430390 h 7282450"/>
              <a:gd name="connsiteX4" fmla="*/ 0 w 1007347"/>
              <a:gd name="connsiteY4" fmla="*/ 0 h 7282450"/>
              <a:gd name="connsiteX0" fmla="*/ 895 w 1006201"/>
              <a:gd name="connsiteY0" fmla="*/ 1194355 h 7282450"/>
              <a:gd name="connsiteX1" fmla="*/ 1006201 w 1006201"/>
              <a:gd name="connsiteY1" fmla="*/ 0 h 7282450"/>
              <a:gd name="connsiteX2" fmla="*/ 1006201 w 1006201"/>
              <a:gd name="connsiteY2" fmla="*/ 7282450 h 7282450"/>
              <a:gd name="connsiteX3" fmla="*/ 65 w 1006201"/>
              <a:gd name="connsiteY3" fmla="*/ 6430390 h 7282450"/>
              <a:gd name="connsiteX4" fmla="*/ 895 w 1006201"/>
              <a:gd name="connsiteY4" fmla="*/ 1194355 h 7282450"/>
              <a:gd name="connsiteX0" fmla="*/ 895 w 1006201"/>
              <a:gd name="connsiteY0" fmla="*/ 1194355 h 7282450"/>
              <a:gd name="connsiteX1" fmla="*/ 1006201 w 1006201"/>
              <a:gd name="connsiteY1" fmla="*/ 0 h 7282450"/>
              <a:gd name="connsiteX2" fmla="*/ 1006201 w 1006201"/>
              <a:gd name="connsiteY2" fmla="*/ 7282450 h 7282450"/>
              <a:gd name="connsiteX3" fmla="*/ 65 w 1006201"/>
              <a:gd name="connsiteY3" fmla="*/ 6430390 h 7282450"/>
              <a:gd name="connsiteX4" fmla="*/ 895 w 1006201"/>
              <a:gd name="connsiteY4" fmla="*/ 1194355 h 7282450"/>
              <a:gd name="connsiteX0" fmla="*/ 895 w 1006201"/>
              <a:gd name="connsiteY0" fmla="*/ 537177 h 6625272"/>
              <a:gd name="connsiteX1" fmla="*/ 1006174 w 1006201"/>
              <a:gd name="connsiteY1" fmla="*/ 0 h 6625272"/>
              <a:gd name="connsiteX2" fmla="*/ 1006201 w 1006201"/>
              <a:gd name="connsiteY2" fmla="*/ 6625272 h 6625272"/>
              <a:gd name="connsiteX3" fmla="*/ 65 w 1006201"/>
              <a:gd name="connsiteY3" fmla="*/ 5773212 h 6625272"/>
              <a:gd name="connsiteX4" fmla="*/ 895 w 1006201"/>
              <a:gd name="connsiteY4" fmla="*/ 537177 h 6625272"/>
              <a:gd name="connsiteX0" fmla="*/ 1685 w 1006182"/>
              <a:gd name="connsiteY0" fmla="*/ 586204 h 6625272"/>
              <a:gd name="connsiteX1" fmla="*/ 1006155 w 1006182"/>
              <a:gd name="connsiteY1" fmla="*/ 0 h 6625272"/>
              <a:gd name="connsiteX2" fmla="*/ 1006182 w 1006182"/>
              <a:gd name="connsiteY2" fmla="*/ 6625272 h 6625272"/>
              <a:gd name="connsiteX3" fmla="*/ 46 w 1006182"/>
              <a:gd name="connsiteY3" fmla="*/ 5773212 h 6625272"/>
              <a:gd name="connsiteX4" fmla="*/ 1685 w 1006182"/>
              <a:gd name="connsiteY4" fmla="*/ 586204 h 6625272"/>
              <a:gd name="connsiteX0" fmla="*/ 2320 w 1006817"/>
              <a:gd name="connsiteY0" fmla="*/ 586204 h 6625272"/>
              <a:gd name="connsiteX1" fmla="*/ 1006790 w 1006817"/>
              <a:gd name="connsiteY1" fmla="*/ 0 h 6625272"/>
              <a:gd name="connsiteX2" fmla="*/ 1006817 w 1006817"/>
              <a:gd name="connsiteY2" fmla="*/ 6625272 h 6625272"/>
              <a:gd name="connsiteX3" fmla="*/ 36 w 1006817"/>
              <a:gd name="connsiteY3" fmla="*/ 4500505 h 6625272"/>
              <a:gd name="connsiteX4" fmla="*/ 2320 w 1006817"/>
              <a:gd name="connsiteY4" fmla="*/ 586204 h 6625272"/>
              <a:gd name="connsiteX0" fmla="*/ 2320 w 1007403"/>
              <a:gd name="connsiteY0" fmla="*/ 586204 h 6226237"/>
              <a:gd name="connsiteX1" fmla="*/ 1006790 w 1007403"/>
              <a:gd name="connsiteY1" fmla="*/ 0 h 6226237"/>
              <a:gd name="connsiteX2" fmla="*/ 1007403 w 1007403"/>
              <a:gd name="connsiteY2" fmla="*/ 6226237 h 6226237"/>
              <a:gd name="connsiteX3" fmla="*/ 36 w 1007403"/>
              <a:gd name="connsiteY3" fmla="*/ 4500505 h 6226237"/>
              <a:gd name="connsiteX4" fmla="*/ 2320 w 1007403"/>
              <a:gd name="connsiteY4" fmla="*/ 586204 h 6226237"/>
              <a:gd name="connsiteX0" fmla="*/ 3269 w 1008352"/>
              <a:gd name="connsiteY0" fmla="*/ 586204 h 6226237"/>
              <a:gd name="connsiteX1" fmla="*/ 1007739 w 1008352"/>
              <a:gd name="connsiteY1" fmla="*/ 0 h 6226237"/>
              <a:gd name="connsiteX2" fmla="*/ 1008352 w 1008352"/>
              <a:gd name="connsiteY2" fmla="*/ 6226237 h 6226237"/>
              <a:gd name="connsiteX3" fmla="*/ 28 w 1008352"/>
              <a:gd name="connsiteY3" fmla="*/ 4484560 h 6226237"/>
              <a:gd name="connsiteX4" fmla="*/ 3269 w 1008352"/>
              <a:gd name="connsiteY4" fmla="*/ 586204 h 6226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352" h="6226237">
                <a:moveTo>
                  <a:pt x="3269" y="586204"/>
                </a:moveTo>
                <a:lnTo>
                  <a:pt x="1007739" y="0"/>
                </a:lnTo>
                <a:cubicBezTo>
                  <a:pt x="1007943" y="2075412"/>
                  <a:pt x="1008148" y="4150825"/>
                  <a:pt x="1008352" y="6226237"/>
                </a:cubicBezTo>
                <a:lnTo>
                  <a:pt x="28" y="4484560"/>
                </a:lnTo>
                <a:cubicBezTo>
                  <a:pt x="-376" y="2341097"/>
                  <a:pt x="3673" y="2729667"/>
                  <a:pt x="3269" y="586204"/>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
          <p:cNvSpPr/>
          <p:nvPr/>
        </p:nvSpPr>
        <p:spPr>
          <a:xfrm rot="18000000">
            <a:off x="703654" y="5328009"/>
            <a:ext cx="367613" cy="2269892"/>
          </a:xfrm>
          <a:custGeom>
            <a:avLst/>
            <a:gdLst>
              <a:gd name="connsiteX0" fmla="*/ 0 w 1007347"/>
              <a:gd name="connsiteY0" fmla="*/ 0 h 7282450"/>
              <a:gd name="connsiteX1" fmla="*/ 1007347 w 1007347"/>
              <a:gd name="connsiteY1" fmla="*/ 0 h 7282450"/>
              <a:gd name="connsiteX2" fmla="*/ 1007347 w 1007347"/>
              <a:gd name="connsiteY2" fmla="*/ 7282450 h 7282450"/>
              <a:gd name="connsiteX3" fmla="*/ 0 w 1007347"/>
              <a:gd name="connsiteY3" fmla="*/ 7282450 h 7282450"/>
              <a:gd name="connsiteX4" fmla="*/ 0 w 1007347"/>
              <a:gd name="connsiteY4" fmla="*/ 0 h 7282450"/>
              <a:gd name="connsiteX0" fmla="*/ 0 w 1007347"/>
              <a:gd name="connsiteY0" fmla="*/ 0 h 7282450"/>
              <a:gd name="connsiteX1" fmla="*/ 1007347 w 1007347"/>
              <a:gd name="connsiteY1" fmla="*/ 0 h 7282450"/>
              <a:gd name="connsiteX2" fmla="*/ 1007347 w 1007347"/>
              <a:gd name="connsiteY2" fmla="*/ 7282450 h 7282450"/>
              <a:gd name="connsiteX3" fmla="*/ 1211 w 1007347"/>
              <a:gd name="connsiteY3" fmla="*/ 6430390 h 7282450"/>
              <a:gd name="connsiteX4" fmla="*/ 0 w 1007347"/>
              <a:gd name="connsiteY4" fmla="*/ 0 h 7282450"/>
              <a:gd name="connsiteX0" fmla="*/ 895 w 1006201"/>
              <a:gd name="connsiteY0" fmla="*/ 1194355 h 7282450"/>
              <a:gd name="connsiteX1" fmla="*/ 1006201 w 1006201"/>
              <a:gd name="connsiteY1" fmla="*/ 0 h 7282450"/>
              <a:gd name="connsiteX2" fmla="*/ 1006201 w 1006201"/>
              <a:gd name="connsiteY2" fmla="*/ 7282450 h 7282450"/>
              <a:gd name="connsiteX3" fmla="*/ 65 w 1006201"/>
              <a:gd name="connsiteY3" fmla="*/ 6430390 h 7282450"/>
              <a:gd name="connsiteX4" fmla="*/ 895 w 1006201"/>
              <a:gd name="connsiteY4" fmla="*/ 1194355 h 7282450"/>
              <a:gd name="connsiteX0" fmla="*/ 895 w 1006201"/>
              <a:gd name="connsiteY0" fmla="*/ 1194355 h 7282450"/>
              <a:gd name="connsiteX1" fmla="*/ 1006201 w 1006201"/>
              <a:gd name="connsiteY1" fmla="*/ 0 h 7282450"/>
              <a:gd name="connsiteX2" fmla="*/ 1006201 w 1006201"/>
              <a:gd name="connsiteY2" fmla="*/ 7282450 h 7282450"/>
              <a:gd name="connsiteX3" fmla="*/ 65 w 1006201"/>
              <a:gd name="connsiteY3" fmla="*/ 6430390 h 7282450"/>
              <a:gd name="connsiteX4" fmla="*/ 895 w 1006201"/>
              <a:gd name="connsiteY4" fmla="*/ 1194355 h 7282450"/>
              <a:gd name="connsiteX0" fmla="*/ 895 w 1006201"/>
              <a:gd name="connsiteY0" fmla="*/ 537177 h 6625272"/>
              <a:gd name="connsiteX1" fmla="*/ 1006174 w 1006201"/>
              <a:gd name="connsiteY1" fmla="*/ 0 h 6625272"/>
              <a:gd name="connsiteX2" fmla="*/ 1006201 w 1006201"/>
              <a:gd name="connsiteY2" fmla="*/ 6625272 h 6625272"/>
              <a:gd name="connsiteX3" fmla="*/ 65 w 1006201"/>
              <a:gd name="connsiteY3" fmla="*/ 5773212 h 6625272"/>
              <a:gd name="connsiteX4" fmla="*/ 895 w 1006201"/>
              <a:gd name="connsiteY4" fmla="*/ 537177 h 6625272"/>
              <a:gd name="connsiteX0" fmla="*/ 1685 w 1006182"/>
              <a:gd name="connsiteY0" fmla="*/ 586204 h 6625272"/>
              <a:gd name="connsiteX1" fmla="*/ 1006155 w 1006182"/>
              <a:gd name="connsiteY1" fmla="*/ 0 h 6625272"/>
              <a:gd name="connsiteX2" fmla="*/ 1006182 w 1006182"/>
              <a:gd name="connsiteY2" fmla="*/ 6625272 h 6625272"/>
              <a:gd name="connsiteX3" fmla="*/ 46 w 1006182"/>
              <a:gd name="connsiteY3" fmla="*/ 5773212 h 6625272"/>
              <a:gd name="connsiteX4" fmla="*/ 1685 w 1006182"/>
              <a:gd name="connsiteY4" fmla="*/ 586204 h 6625272"/>
              <a:gd name="connsiteX0" fmla="*/ 2320 w 1006817"/>
              <a:gd name="connsiteY0" fmla="*/ 586204 h 6625272"/>
              <a:gd name="connsiteX1" fmla="*/ 1006790 w 1006817"/>
              <a:gd name="connsiteY1" fmla="*/ 0 h 6625272"/>
              <a:gd name="connsiteX2" fmla="*/ 1006817 w 1006817"/>
              <a:gd name="connsiteY2" fmla="*/ 6625272 h 6625272"/>
              <a:gd name="connsiteX3" fmla="*/ 36 w 1006817"/>
              <a:gd name="connsiteY3" fmla="*/ 4500505 h 6625272"/>
              <a:gd name="connsiteX4" fmla="*/ 2320 w 1006817"/>
              <a:gd name="connsiteY4" fmla="*/ 586204 h 6625272"/>
              <a:gd name="connsiteX0" fmla="*/ 2320 w 1007403"/>
              <a:gd name="connsiteY0" fmla="*/ 586204 h 6226237"/>
              <a:gd name="connsiteX1" fmla="*/ 1006790 w 1007403"/>
              <a:gd name="connsiteY1" fmla="*/ 0 h 6226237"/>
              <a:gd name="connsiteX2" fmla="*/ 1007403 w 1007403"/>
              <a:gd name="connsiteY2" fmla="*/ 6226237 h 6226237"/>
              <a:gd name="connsiteX3" fmla="*/ 36 w 1007403"/>
              <a:gd name="connsiteY3" fmla="*/ 4500505 h 6226237"/>
              <a:gd name="connsiteX4" fmla="*/ 2320 w 1007403"/>
              <a:gd name="connsiteY4" fmla="*/ 586204 h 6226237"/>
              <a:gd name="connsiteX0" fmla="*/ 3269 w 1008352"/>
              <a:gd name="connsiteY0" fmla="*/ 586204 h 6226237"/>
              <a:gd name="connsiteX1" fmla="*/ 1007739 w 1008352"/>
              <a:gd name="connsiteY1" fmla="*/ 0 h 6226237"/>
              <a:gd name="connsiteX2" fmla="*/ 1008352 w 1008352"/>
              <a:gd name="connsiteY2" fmla="*/ 6226237 h 6226237"/>
              <a:gd name="connsiteX3" fmla="*/ 28 w 1008352"/>
              <a:gd name="connsiteY3" fmla="*/ 4484560 h 6226237"/>
              <a:gd name="connsiteX4" fmla="*/ 3269 w 1008352"/>
              <a:gd name="connsiteY4" fmla="*/ 586204 h 6226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352" h="6226237">
                <a:moveTo>
                  <a:pt x="3269" y="586204"/>
                </a:moveTo>
                <a:lnTo>
                  <a:pt x="1007739" y="0"/>
                </a:lnTo>
                <a:cubicBezTo>
                  <a:pt x="1007943" y="2075412"/>
                  <a:pt x="1008148" y="4150825"/>
                  <a:pt x="1008352" y="6226237"/>
                </a:cubicBezTo>
                <a:lnTo>
                  <a:pt x="28" y="4484560"/>
                </a:lnTo>
                <a:cubicBezTo>
                  <a:pt x="-376" y="2341097"/>
                  <a:pt x="3673" y="2729667"/>
                  <a:pt x="3269" y="586204"/>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527685" y="3621826"/>
            <a:ext cx="8664315" cy="2677656"/>
          </a:xfrm>
          <a:prstGeom prst="rect">
            <a:avLst/>
          </a:prstGeom>
          <a:noFill/>
        </p:spPr>
        <p:txBody>
          <a:bodyPr wrap="square" rtlCol="0">
            <a:spAutoFit/>
          </a:bodyPr>
          <a:lstStyle/>
          <a:p>
            <a:pPr algn="r"/>
            <a:r>
              <a:rPr lang="en-US" sz="2800" b="1" dirty="0" err="1" smtClean="0">
                <a:solidFill>
                  <a:srgbClr val="0070C0"/>
                </a:solidFill>
              </a:rPr>
              <a:t>Giảng</a:t>
            </a:r>
            <a:r>
              <a:rPr lang="en-US" sz="2800" b="1" dirty="0" smtClean="0">
                <a:solidFill>
                  <a:srgbClr val="0070C0"/>
                </a:solidFill>
              </a:rPr>
              <a:t> </a:t>
            </a:r>
            <a:r>
              <a:rPr lang="en-US" sz="2800" b="1" dirty="0" err="1" smtClean="0">
                <a:solidFill>
                  <a:srgbClr val="0070C0"/>
                </a:solidFill>
              </a:rPr>
              <a:t>viên</a:t>
            </a:r>
            <a:r>
              <a:rPr lang="en-US" sz="2800" b="1" dirty="0" smtClean="0">
                <a:solidFill>
                  <a:srgbClr val="0070C0"/>
                </a:solidFill>
              </a:rPr>
              <a:t> </a:t>
            </a:r>
            <a:r>
              <a:rPr lang="en-US" sz="2800" b="1" dirty="0" err="1" smtClean="0">
                <a:solidFill>
                  <a:srgbClr val="0070C0"/>
                </a:solidFill>
              </a:rPr>
              <a:t>hướng</a:t>
            </a:r>
            <a:r>
              <a:rPr lang="en-US" sz="2800" b="1" dirty="0" smtClean="0">
                <a:solidFill>
                  <a:srgbClr val="0070C0"/>
                </a:solidFill>
              </a:rPr>
              <a:t> </a:t>
            </a:r>
            <a:r>
              <a:rPr lang="en-US" sz="2800" b="1" dirty="0" err="1" smtClean="0">
                <a:solidFill>
                  <a:srgbClr val="0070C0"/>
                </a:solidFill>
              </a:rPr>
              <a:t>dẫn</a:t>
            </a:r>
            <a:r>
              <a:rPr lang="en-US" sz="2800" b="1" dirty="0" smtClean="0">
                <a:solidFill>
                  <a:srgbClr val="0070C0"/>
                </a:solidFill>
              </a:rPr>
              <a:t>: </a:t>
            </a:r>
            <a:r>
              <a:rPr lang="en-US" sz="2800" b="1" dirty="0" err="1" smtClean="0">
                <a:solidFill>
                  <a:srgbClr val="0070C0"/>
                </a:solidFill>
              </a:rPr>
              <a:t>Tiến</a:t>
            </a:r>
            <a:r>
              <a:rPr lang="en-US" sz="2800" b="1" dirty="0" smtClean="0">
                <a:solidFill>
                  <a:srgbClr val="0070C0"/>
                </a:solidFill>
              </a:rPr>
              <a:t> </a:t>
            </a:r>
            <a:r>
              <a:rPr lang="en-US" sz="2800" b="1" dirty="0" err="1" smtClean="0">
                <a:solidFill>
                  <a:srgbClr val="0070C0"/>
                </a:solidFill>
              </a:rPr>
              <a:t>sĩ</a:t>
            </a:r>
            <a:r>
              <a:rPr lang="en-US" sz="2800" b="1" dirty="0" smtClean="0">
                <a:solidFill>
                  <a:srgbClr val="0070C0"/>
                </a:solidFill>
              </a:rPr>
              <a:t> </a:t>
            </a:r>
            <a:r>
              <a:rPr lang="en-US" sz="2800" b="1" dirty="0" err="1" smtClean="0">
                <a:solidFill>
                  <a:srgbClr val="0070C0"/>
                </a:solidFill>
              </a:rPr>
              <a:t>Phạm</a:t>
            </a:r>
            <a:r>
              <a:rPr lang="en-US" sz="2800" b="1" dirty="0" smtClean="0">
                <a:solidFill>
                  <a:srgbClr val="0070C0"/>
                </a:solidFill>
              </a:rPr>
              <a:t> </a:t>
            </a:r>
            <a:r>
              <a:rPr lang="en-US" sz="2800" b="1" dirty="0" err="1" smtClean="0">
                <a:solidFill>
                  <a:srgbClr val="0070C0"/>
                </a:solidFill>
              </a:rPr>
              <a:t>Quốc</a:t>
            </a:r>
            <a:r>
              <a:rPr lang="en-US" sz="2800" b="1" dirty="0" smtClean="0">
                <a:solidFill>
                  <a:srgbClr val="0070C0"/>
                </a:solidFill>
              </a:rPr>
              <a:t> </a:t>
            </a:r>
            <a:r>
              <a:rPr lang="en-US" sz="2800" b="1" dirty="0" err="1" smtClean="0">
                <a:solidFill>
                  <a:srgbClr val="0070C0"/>
                </a:solidFill>
              </a:rPr>
              <a:t>Cường</a:t>
            </a:r>
            <a:endParaRPr lang="en-US" sz="2800" b="1" dirty="0" smtClean="0">
              <a:solidFill>
                <a:srgbClr val="0070C0"/>
              </a:solidFill>
            </a:endParaRPr>
          </a:p>
          <a:p>
            <a:pPr algn="r"/>
            <a:r>
              <a:rPr lang="en-US" sz="2800" b="1" dirty="0" err="1" smtClean="0">
                <a:solidFill>
                  <a:srgbClr val="0070C0"/>
                </a:solidFill>
              </a:rPr>
              <a:t>Giảng</a:t>
            </a:r>
            <a:r>
              <a:rPr lang="en-US" sz="2800" b="1" dirty="0" smtClean="0">
                <a:solidFill>
                  <a:srgbClr val="0070C0"/>
                </a:solidFill>
              </a:rPr>
              <a:t> </a:t>
            </a:r>
            <a:r>
              <a:rPr lang="en-US" sz="2800" b="1" dirty="0" err="1" smtClean="0">
                <a:solidFill>
                  <a:srgbClr val="0070C0"/>
                </a:solidFill>
              </a:rPr>
              <a:t>viên</a:t>
            </a:r>
            <a:r>
              <a:rPr lang="en-US" sz="2800" b="1" dirty="0" smtClean="0">
                <a:solidFill>
                  <a:srgbClr val="0070C0"/>
                </a:solidFill>
              </a:rPr>
              <a:t> </a:t>
            </a:r>
            <a:r>
              <a:rPr lang="en-US" sz="2800" b="1" dirty="0" err="1" smtClean="0">
                <a:solidFill>
                  <a:srgbClr val="0070C0"/>
                </a:solidFill>
              </a:rPr>
              <a:t>phản</a:t>
            </a:r>
            <a:r>
              <a:rPr lang="en-US" sz="2800" b="1" dirty="0" smtClean="0">
                <a:solidFill>
                  <a:srgbClr val="0070C0"/>
                </a:solidFill>
              </a:rPr>
              <a:t> </a:t>
            </a:r>
            <a:r>
              <a:rPr lang="en-US" sz="2800" b="1" dirty="0" err="1" smtClean="0">
                <a:solidFill>
                  <a:srgbClr val="0070C0"/>
                </a:solidFill>
              </a:rPr>
              <a:t>biện</a:t>
            </a:r>
            <a:r>
              <a:rPr lang="en-US" sz="2800" b="1" dirty="0" smtClean="0">
                <a:solidFill>
                  <a:srgbClr val="0070C0"/>
                </a:solidFill>
              </a:rPr>
              <a:t>: </a:t>
            </a:r>
            <a:r>
              <a:rPr lang="en-US" sz="2800" b="1" dirty="0" err="1" smtClean="0">
                <a:solidFill>
                  <a:srgbClr val="0070C0"/>
                </a:solidFill>
              </a:rPr>
              <a:t>Tiến</a:t>
            </a:r>
            <a:r>
              <a:rPr lang="en-US" sz="2800" b="1" dirty="0" smtClean="0">
                <a:solidFill>
                  <a:srgbClr val="0070C0"/>
                </a:solidFill>
              </a:rPr>
              <a:t> </a:t>
            </a:r>
            <a:r>
              <a:rPr lang="en-US" sz="2800" b="1" dirty="0" err="1" smtClean="0">
                <a:solidFill>
                  <a:srgbClr val="0070C0"/>
                </a:solidFill>
              </a:rPr>
              <a:t>sĩ</a:t>
            </a:r>
            <a:r>
              <a:rPr lang="en-US" sz="2800" b="1" dirty="0" smtClean="0">
                <a:solidFill>
                  <a:srgbClr val="0070C0"/>
                </a:solidFill>
              </a:rPr>
              <a:t> </a:t>
            </a:r>
            <a:r>
              <a:rPr lang="en-US" sz="2800" b="1" dirty="0" err="1" smtClean="0">
                <a:solidFill>
                  <a:srgbClr val="0070C0"/>
                </a:solidFill>
              </a:rPr>
              <a:t>Lê</a:t>
            </a:r>
            <a:r>
              <a:rPr lang="en-US" sz="2800" b="1" dirty="0" smtClean="0">
                <a:solidFill>
                  <a:srgbClr val="0070C0"/>
                </a:solidFill>
              </a:rPr>
              <a:t> </a:t>
            </a:r>
            <a:r>
              <a:rPr lang="en-US" sz="2800" b="1" dirty="0" err="1" smtClean="0">
                <a:solidFill>
                  <a:srgbClr val="0070C0"/>
                </a:solidFill>
              </a:rPr>
              <a:t>Trọng</a:t>
            </a:r>
            <a:r>
              <a:rPr lang="en-US" sz="2800" b="1" dirty="0" smtClean="0">
                <a:solidFill>
                  <a:srgbClr val="0070C0"/>
                </a:solidFill>
              </a:rPr>
              <a:t> </a:t>
            </a:r>
            <a:r>
              <a:rPr lang="en-US" sz="2800" b="1" dirty="0" err="1" smtClean="0">
                <a:solidFill>
                  <a:srgbClr val="0070C0"/>
                </a:solidFill>
              </a:rPr>
              <a:t>Nhân</a:t>
            </a:r>
            <a:endParaRPr lang="en-US" sz="2800" b="1" dirty="0" smtClean="0">
              <a:solidFill>
                <a:srgbClr val="0070C0"/>
              </a:solidFill>
            </a:endParaRPr>
          </a:p>
          <a:p>
            <a:pPr algn="r"/>
            <a:endParaRPr lang="en-US" sz="2800" b="1" dirty="0">
              <a:solidFill>
                <a:srgbClr val="0070C0"/>
              </a:solidFill>
            </a:endParaRPr>
          </a:p>
          <a:p>
            <a:pPr algn="r"/>
            <a:r>
              <a:rPr lang="en-US" sz="2800" b="1" dirty="0" err="1" smtClean="0">
                <a:solidFill>
                  <a:srgbClr val="0070C0"/>
                </a:solidFill>
              </a:rPr>
              <a:t>Hiện</a:t>
            </a:r>
            <a:r>
              <a:rPr lang="en-US" sz="2800" b="1" dirty="0" smtClean="0">
                <a:solidFill>
                  <a:srgbClr val="0070C0"/>
                </a:solidFill>
              </a:rPr>
              <a:t> </a:t>
            </a:r>
            <a:r>
              <a:rPr lang="en-US" sz="2800" b="1" dirty="0" err="1" smtClean="0">
                <a:solidFill>
                  <a:srgbClr val="0070C0"/>
                </a:solidFill>
              </a:rPr>
              <a:t>thực</a:t>
            </a:r>
            <a:r>
              <a:rPr lang="en-US" sz="2800" b="1" dirty="0" smtClean="0">
                <a:solidFill>
                  <a:srgbClr val="0070C0"/>
                </a:solidFill>
              </a:rPr>
              <a:t>:</a:t>
            </a:r>
          </a:p>
          <a:p>
            <a:pPr algn="r"/>
            <a:r>
              <a:rPr lang="en-US" sz="2800" b="1" dirty="0" err="1" smtClean="0">
                <a:solidFill>
                  <a:srgbClr val="0070C0"/>
                </a:solidFill>
              </a:rPr>
              <a:t>Võ</a:t>
            </a:r>
            <a:r>
              <a:rPr lang="en-US" sz="2800" b="1" dirty="0" smtClean="0">
                <a:solidFill>
                  <a:srgbClr val="0070C0"/>
                </a:solidFill>
              </a:rPr>
              <a:t> </a:t>
            </a:r>
            <a:r>
              <a:rPr lang="en-US" sz="2800" b="1" dirty="0" err="1" smtClean="0">
                <a:solidFill>
                  <a:srgbClr val="0070C0"/>
                </a:solidFill>
              </a:rPr>
              <a:t>Hùng</a:t>
            </a:r>
            <a:r>
              <a:rPr lang="en-US" sz="2800" b="1" dirty="0" smtClean="0">
                <a:solidFill>
                  <a:srgbClr val="0070C0"/>
                </a:solidFill>
              </a:rPr>
              <a:t> </a:t>
            </a:r>
            <a:r>
              <a:rPr lang="en-US" sz="2800" b="1" dirty="0" err="1" smtClean="0">
                <a:solidFill>
                  <a:srgbClr val="0070C0"/>
                </a:solidFill>
              </a:rPr>
              <a:t>Cường</a:t>
            </a:r>
            <a:r>
              <a:rPr lang="en-US" sz="2800" b="1" dirty="0" smtClean="0">
                <a:solidFill>
                  <a:srgbClr val="0070C0"/>
                </a:solidFill>
              </a:rPr>
              <a:t> – 1410483</a:t>
            </a:r>
          </a:p>
          <a:p>
            <a:pPr algn="r"/>
            <a:r>
              <a:rPr lang="en-US" sz="2800" b="1" dirty="0" err="1" smtClean="0">
                <a:solidFill>
                  <a:srgbClr val="0070C0"/>
                </a:solidFill>
              </a:rPr>
              <a:t>Trần</a:t>
            </a:r>
            <a:r>
              <a:rPr lang="en-US" sz="2800" b="1" dirty="0" smtClean="0">
                <a:solidFill>
                  <a:srgbClr val="0070C0"/>
                </a:solidFill>
              </a:rPr>
              <a:t> </a:t>
            </a:r>
            <a:r>
              <a:rPr lang="en-US" sz="2800" b="1" dirty="0" err="1" smtClean="0">
                <a:solidFill>
                  <a:srgbClr val="0070C0"/>
                </a:solidFill>
              </a:rPr>
              <a:t>Đức</a:t>
            </a:r>
            <a:r>
              <a:rPr lang="en-US" sz="2800" b="1" dirty="0" smtClean="0">
                <a:solidFill>
                  <a:srgbClr val="0070C0"/>
                </a:solidFill>
              </a:rPr>
              <a:t> </a:t>
            </a:r>
            <a:r>
              <a:rPr lang="en-US" sz="2800" b="1" dirty="0" err="1" smtClean="0">
                <a:solidFill>
                  <a:srgbClr val="0070C0"/>
                </a:solidFill>
              </a:rPr>
              <a:t>Hưng</a:t>
            </a:r>
            <a:r>
              <a:rPr lang="en-US" sz="2800" b="1" dirty="0" smtClean="0">
                <a:solidFill>
                  <a:srgbClr val="0070C0"/>
                </a:solidFill>
              </a:rPr>
              <a:t> – 1411631</a:t>
            </a:r>
            <a:endParaRPr lang="en-US" sz="2800" b="1" dirty="0">
              <a:solidFill>
                <a:srgbClr val="0070C0"/>
              </a:solidFill>
            </a:endParaRPr>
          </a:p>
        </p:txBody>
      </p:sp>
    </p:spTree>
    <p:extLst>
      <p:ext uri="{BB962C8B-B14F-4D97-AF65-F5344CB8AC3E}">
        <p14:creationId xmlns:p14="http://schemas.microsoft.com/office/powerpoint/2010/main" val="1658302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Giải</a:t>
            </a:r>
            <a:r>
              <a:rPr lang="en-US" sz="4800" b="1" dirty="0" smtClean="0"/>
              <a:t> </a:t>
            </a:r>
            <a:r>
              <a:rPr lang="en-US" sz="4800" b="1" dirty="0" err="1" smtClean="0"/>
              <a:t>pháp</a:t>
            </a:r>
            <a:endParaRPr lang="en-US" sz="4800" b="1" dirty="0"/>
          </a:p>
        </p:txBody>
      </p:sp>
      <p:sp>
        <p:nvSpPr>
          <p:cNvPr id="22" name="TextBox 21"/>
          <p:cNvSpPr txBox="1"/>
          <p:nvPr/>
        </p:nvSpPr>
        <p:spPr>
          <a:xfrm>
            <a:off x="0" y="1162050"/>
            <a:ext cx="12191999" cy="3647152"/>
          </a:xfrm>
          <a:prstGeom prst="rect">
            <a:avLst/>
          </a:prstGeom>
          <a:noFill/>
        </p:spPr>
        <p:txBody>
          <a:bodyPr wrap="square" lIns="457200" tIns="274320" rIns="457200" rtlCol="0">
            <a:spAutoFit/>
          </a:bodyPr>
          <a:lstStyle/>
          <a:p>
            <a:r>
              <a:rPr lang="en-US" sz="3600" dirty="0" err="1" smtClean="0"/>
              <a:t>Mô</a:t>
            </a:r>
            <a:r>
              <a:rPr lang="en-US" sz="3600" dirty="0" smtClean="0"/>
              <a:t> </a:t>
            </a:r>
            <a:r>
              <a:rPr lang="en-US" sz="3600" dirty="0" err="1" smtClean="0"/>
              <a:t>hình</a:t>
            </a:r>
            <a:r>
              <a:rPr lang="en-US" sz="3600" dirty="0" smtClean="0"/>
              <a:t> </a:t>
            </a:r>
            <a:r>
              <a:rPr lang="en-US" sz="3600" dirty="0" err="1" smtClean="0"/>
              <a:t>thứ</a:t>
            </a:r>
            <a:r>
              <a:rPr lang="en-US" sz="3600" dirty="0" smtClean="0"/>
              <a:t> 2 – </a:t>
            </a:r>
            <a:r>
              <a:rPr lang="en-US" sz="3600" dirty="0" err="1" smtClean="0"/>
              <a:t>truyền</a:t>
            </a:r>
            <a:r>
              <a:rPr lang="en-US" sz="3600" dirty="0" smtClean="0"/>
              <a:t> </a:t>
            </a:r>
            <a:r>
              <a:rPr lang="en-US" sz="3600" dirty="0" err="1" smtClean="0"/>
              <a:t>nhận</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có</a:t>
            </a:r>
            <a:r>
              <a:rPr lang="en-US" sz="3600" dirty="0" smtClean="0"/>
              <a:t> </a:t>
            </a:r>
            <a:r>
              <a:rPr lang="en-US" sz="3600" dirty="0" err="1" smtClean="0"/>
              <a:t>GateWay</a:t>
            </a:r>
            <a:r>
              <a:rPr lang="en-US" sz="3600" dirty="0" smtClean="0"/>
              <a:t> </a:t>
            </a:r>
            <a:r>
              <a:rPr lang="en-US" sz="3600" dirty="0" err="1" smtClean="0"/>
              <a:t>được</a:t>
            </a:r>
            <a:r>
              <a:rPr lang="en-US" sz="3600" dirty="0" smtClean="0"/>
              <a:t> </a:t>
            </a:r>
            <a:r>
              <a:rPr lang="en-US" sz="3600" dirty="0" err="1" smtClean="0"/>
              <a:t>lựa</a:t>
            </a:r>
            <a:r>
              <a:rPr lang="en-US" sz="3600" dirty="0" smtClean="0"/>
              <a:t> </a:t>
            </a:r>
            <a:r>
              <a:rPr lang="en-US" sz="3600" dirty="0" err="1" smtClean="0"/>
              <a:t>chọn</a:t>
            </a:r>
            <a:r>
              <a:rPr lang="en-US" sz="3600" dirty="0" smtClean="0"/>
              <a:t> </a:t>
            </a:r>
            <a:r>
              <a:rPr lang="en-US" sz="3600" dirty="0" err="1" smtClean="0"/>
              <a:t>làm</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kiến</a:t>
            </a:r>
            <a:r>
              <a:rPr lang="en-US" sz="3600" dirty="0" smtClean="0"/>
              <a:t> </a:t>
            </a:r>
            <a:r>
              <a:rPr lang="en-US" sz="3600" dirty="0" err="1" smtClean="0"/>
              <a:t>trúc</a:t>
            </a:r>
            <a:r>
              <a:rPr lang="en-US" sz="3600" dirty="0" smtClean="0"/>
              <a:t> </a:t>
            </a:r>
            <a:r>
              <a:rPr lang="en-US" sz="3600" dirty="0" err="1" smtClean="0"/>
              <a:t>của</a:t>
            </a:r>
            <a:r>
              <a:rPr lang="en-US" sz="3600" dirty="0" smtClean="0"/>
              <a:t> </a:t>
            </a:r>
            <a:r>
              <a:rPr lang="en-US" sz="3600" dirty="0" err="1" smtClean="0"/>
              <a:t>hệ</a:t>
            </a:r>
            <a:r>
              <a:rPr lang="en-US" sz="3600" dirty="0" smtClean="0"/>
              <a:t> </a:t>
            </a:r>
            <a:r>
              <a:rPr lang="en-US" sz="3600" dirty="0" err="1" smtClean="0"/>
              <a:t>thống</a:t>
            </a:r>
            <a:r>
              <a:rPr lang="en-US" sz="3600" dirty="0" smtClean="0"/>
              <a:t>.</a:t>
            </a:r>
          </a:p>
          <a:p>
            <a:endParaRPr lang="en-US" sz="3600" dirty="0">
              <a:latin typeface="Calibri" panose="020F0502020204030204" pitchFamily="34" charset="0"/>
              <a:cs typeface="Calibri" panose="020F0502020204030204" pitchFamily="34" charset="0"/>
            </a:endParaRPr>
          </a:p>
          <a:p>
            <a:r>
              <a:rPr lang="en-US" sz="3600" dirty="0" err="1" smtClean="0">
                <a:latin typeface="Calibri" panose="020F0502020204030204" pitchFamily="34" charset="0"/>
                <a:cs typeface="Calibri" panose="020F0502020204030204" pitchFamily="34" charset="0"/>
              </a:rPr>
              <a:t>Các</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giải</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pháp</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đưa</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ra</a:t>
            </a:r>
            <a:r>
              <a:rPr lang="en-US" sz="3600" dirty="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nhằm</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khắc</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phục</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các</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nhược</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điểm</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của</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mô</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hình</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sử</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dụng</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đồng</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thời</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có</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thể</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hiện</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thực</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thành</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công</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được</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hệ</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thống</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với</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mục</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tiêu</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đề</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ra.</a:t>
            </a:r>
            <a:endParaRPr lang="en-US" sz="3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773218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Giải</a:t>
            </a:r>
            <a:r>
              <a:rPr lang="en-US" sz="4800" b="1" dirty="0" smtClean="0"/>
              <a:t> </a:t>
            </a:r>
            <a:r>
              <a:rPr lang="en-US" sz="4800" b="1" dirty="0" err="1" smtClean="0"/>
              <a:t>pháp</a:t>
            </a:r>
            <a:endParaRPr lang="en-US" b="1" dirty="0"/>
          </a:p>
        </p:txBody>
      </p:sp>
      <p:sp>
        <p:nvSpPr>
          <p:cNvPr id="15" name="Rounded Rectangle 14"/>
          <p:cNvSpPr/>
          <p:nvPr/>
        </p:nvSpPr>
        <p:spPr>
          <a:xfrm>
            <a:off x="3862386" y="2838450"/>
            <a:ext cx="1966913" cy="13716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t>GateWay</a:t>
            </a:r>
            <a:endParaRPr lang="en-US" sz="2800" b="1" dirty="0"/>
          </a:p>
        </p:txBody>
      </p:sp>
      <p:sp>
        <p:nvSpPr>
          <p:cNvPr id="2" name="Rectangle 1"/>
          <p:cNvSpPr/>
          <p:nvPr/>
        </p:nvSpPr>
        <p:spPr>
          <a:xfrm>
            <a:off x="7448550" y="2667000"/>
            <a:ext cx="1885950" cy="17145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Server</a:t>
            </a:r>
            <a:endParaRPr lang="en-US" sz="3600" dirty="0"/>
          </a:p>
        </p:txBody>
      </p:sp>
      <p:sp>
        <p:nvSpPr>
          <p:cNvPr id="4" name="Oval 3"/>
          <p:cNvSpPr/>
          <p:nvPr/>
        </p:nvSpPr>
        <p:spPr>
          <a:xfrm>
            <a:off x="6057900" y="5238750"/>
            <a:ext cx="1295400" cy="12954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User</a:t>
            </a:r>
            <a:endParaRPr lang="en-US" sz="2800" b="1" dirty="0">
              <a:solidFill>
                <a:schemeClr val="tx1"/>
              </a:solidFill>
            </a:endParaRPr>
          </a:p>
        </p:txBody>
      </p:sp>
      <p:sp>
        <p:nvSpPr>
          <p:cNvPr id="21" name="Oval 20"/>
          <p:cNvSpPr/>
          <p:nvPr/>
        </p:nvSpPr>
        <p:spPr>
          <a:xfrm>
            <a:off x="8648700" y="5105400"/>
            <a:ext cx="1295400" cy="12954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User</a:t>
            </a:r>
          </a:p>
        </p:txBody>
      </p:sp>
      <p:sp>
        <p:nvSpPr>
          <p:cNvPr id="22" name="Oval 21"/>
          <p:cNvSpPr/>
          <p:nvPr/>
        </p:nvSpPr>
        <p:spPr>
          <a:xfrm>
            <a:off x="10653713" y="3810000"/>
            <a:ext cx="1295400" cy="12954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User</a:t>
            </a:r>
            <a:endParaRPr lang="en-US" sz="2800" dirty="0"/>
          </a:p>
        </p:txBody>
      </p:sp>
      <p:sp>
        <p:nvSpPr>
          <p:cNvPr id="24" name="Can 23"/>
          <p:cNvSpPr/>
          <p:nvPr/>
        </p:nvSpPr>
        <p:spPr>
          <a:xfrm>
            <a:off x="10310813" y="1264844"/>
            <a:ext cx="1514474" cy="591591"/>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an 22"/>
          <p:cNvSpPr/>
          <p:nvPr/>
        </p:nvSpPr>
        <p:spPr>
          <a:xfrm>
            <a:off x="10310813" y="722441"/>
            <a:ext cx="1514474" cy="591591"/>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an 2"/>
          <p:cNvSpPr/>
          <p:nvPr/>
        </p:nvSpPr>
        <p:spPr>
          <a:xfrm>
            <a:off x="10310813" y="188000"/>
            <a:ext cx="1514474" cy="591591"/>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096500" y="722441"/>
            <a:ext cx="2362200" cy="646331"/>
          </a:xfrm>
          <a:prstGeom prst="rect">
            <a:avLst/>
          </a:prstGeom>
          <a:noFill/>
        </p:spPr>
        <p:txBody>
          <a:bodyPr wrap="square" rtlCol="0">
            <a:spAutoFit/>
          </a:bodyPr>
          <a:lstStyle/>
          <a:p>
            <a:r>
              <a:rPr lang="en-US" sz="3600" dirty="0" smtClean="0">
                <a:ln>
                  <a:solidFill>
                    <a:schemeClr val="tx1"/>
                  </a:solidFill>
                </a:ln>
                <a:solidFill>
                  <a:schemeClr val="bg1"/>
                </a:solidFill>
              </a:rPr>
              <a:t>Database</a:t>
            </a:r>
            <a:endParaRPr lang="en-US" sz="3600" dirty="0">
              <a:ln>
                <a:solidFill>
                  <a:schemeClr val="tx1"/>
                </a:solidFill>
              </a:ln>
              <a:solidFill>
                <a:schemeClr val="bg1"/>
              </a:solidFill>
            </a:endParaRPr>
          </a:p>
        </p:txBody>
      </p:sp>
      <p:cxnSp>
        <p:nvCxnSpPr>
          <p:cNvPr id="36" name="Straight Arrow Connector 35"/>
          <p:cNvCxnSpPr>
            <a:stCxn id="10" idx="3"/>
            <a:endCxn id="15" idx="1"/>
          </p:cNvCxnSpPr>
          <p:nvPr/>
        </p:nvCxnSpPr>
        <p:spPr>
          <a:xfrm>
            <a:off x="2281236" y="3524250"/>
            <a:ext cx="1581150" cy="0"/>
          </a:xfrm>
          <a:prstGeom prst="straightConnector1">
            <a:avLst/>
          </a:prstGeom>
          <a:ln w="1016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a:endCxn id="2" idx="1"/>
          </p:cNvCxnSpPr>
          <p:nvPr/>
        </p:nvCxnSpPr>
        <p:spPr>
          <a:xfrm>
            <a:off x="5829299" y="3524250"/>
            <a:ext cx="1619251" cy="0"/>
          </a:xfrm>
          <a:prstGeom prst="straightConnector1">
            <a:avLst/>
          </a:prstGeom>
          <a:ln w="1016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 idx="0"/>
            <a:endCxn id="25" idx="1"/>
          </p:cNvCxnSpPr>
          <p:nvPr/>
        </p:nvCxnSpPr>
        <p:spPr>
          <a:xfrm flipV="1">
            <a:off x="8391525" y="1045607"/>
            <a:ext cx="1704975" cy="1621393"/>
          </a:xfrm>
          <a:prstGeom prst="straightConnector1">
            <a:avLst/>
          </a:prstGeom>
          <a:ln w="1016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 idx="3"/>
          </p:cNvCxnSpPr>
          <p:nvPr/>
        </p:nvCxnSpPr>
        <p:spPr>
          <a:xfrm>
            <a:off x="9334500" y="3524250"/>
            <a:ext cx="1338261" cy="723900"/>
          </a:xfrm>
          <a:prstGeom prst="straightConnector1">
            <a:avLst/>
          </a:prstGeom>
          <a:ln w="635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 idx="2"/>
          </p:cNvCxnSpPr>
          <p:nvPr/>
        </p:nvCxnSpPr>
        <p:spPr>
          <a:xfrm>
            <a:off x="8391525" y="4381500"/>
            <a:ext cx="635794" cy="723900"/>
          </a:xfrm>
          <a:prstGeom prst="straightConnector1">
            <a:avLst/>
          </a:prstGeom>
          <a:ln w="635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012781" y="4362450"/>
            <a:ext cx="554833" cy="876300"/>
          </a:xfrm>
          <a:prstGeom prst="straightConnector1">
            <a:avLst/>
          </a:prstGeom>
          <a:ln w="635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14323" y="2838450"/>
            <a:ext cx="1966913" cy="13716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Sensor Node</a:t>
            </a:r>
            <a:endParaRPr lang="en-US" sz="2800" b="1" dirty="0"/>
          </a:p>
        </p:txBody>
      </p:sp>
      <p:sp>
        <p:nvSpPr>
          <p:cNvPr id="26" name="Rounded Rectangle 25"/>
          <p:cNvSpPr/>
          <p:nvPr/>
        </p:nvSpPr>
        <p:spPr>
          <a:xfrm>
            <a:off x="314322" y="4800600"/>
            <a:ext cx="1966913" cy="1371600"/>
          </a:xfrm>
          <a:prstGeom prst="roundRect">
            <a:avLst/>
          </a:prstGeom>
          <a:solidFill>
            <a:schemeClr val="accent1">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Sensor</a:t>
            </a:r>
          </a:p>
          <a:p>
            <a:pPr algn="ctr"/>
            <a:r>
              <a:rPr lang="en-US" sz="2800" b="1" dirty="0" smtClean="0"/>
              <a:t>Node</a:t>
            </a:r>
            <a:endParaRPr lang="en-US" sz="2800" b="1" dirty="0"/>
          </a:p>
        </p:txBody>
      </p:sp>
      <p:cxnSp>
        <p:nvCxnSpPr>
          <p:cNvPr id="27" name="Straight Arrow Connector 26"/>
          <p:cNvCxnSpPr/>
          <p:nvPr/>
        </p:nvCxnSpPr>
        <p:spPr>
          <a:xfrm flipV="1">
            <a:off x="2281236" y="4210050"/>
            <a:ext cx="1581150" cy="1276350"/>
          </a:xfrm>
          <a:prstGeom prst="straightConnector1">
            <a:avLst/>
          </a:prstGeom>
          <a:ln w="101600">
            <a:solidFill>
              <a:schemeClr val="tx1">
                <a:alpha val="32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4" idx="1"/>
          </p:cNvCxnSpPr>
          <p:nvPr/>
        </p:nvCxnSpPr>
        <p:spPr>
          <a:xfrm>
            <a:off x="4879184" y="4210050"/>
            <a:ext cx="1368423" cy="1218407"/>
          </a:xfrm>
          <a:prstGeom prst="straightConnector1">
            <a:avLst/>
          </a:prstGeom>
          <a:ln w="635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0305" y="2405062"/>
            <a:ext cx="1366838" cy="1366838"/>
          </a:xfrm>
          <a:prstGeom prst="rect">
            <a:avLst/>
          </a:prstGeom>
        </p:spPr>
      </p:pic>
      <p:sp>
        <p:nvSpPr>
          <p:cNvPr id="31" name="TextBox 30"/>
          <p:cNvSpPr txBox="1"/>
          <p:nvPr/>
        </p:nvSpPr>
        <p:spPr>
          <a:xfrm>
            <a:off x="4627245" y="2880249"/>
            <a:ext cx="4023360" cy="461665"/>
          </a:xfrm>
          <a:prstGeom prst="rect">
            <a:avLst/>
          </a:prstGeom>
          <a:noFill/>
        </p:spPr>
        <p:txBody>
          <a:bodyPr wrap="square" rtlCol="0">
            <a:spAutoFit/>
          </a:bodyPr>
          <a:lstStyle/>
          <a:p>
            <a:pPr algn="ctr">
              <a:spcAft>
                <a:spcPts val="600"/>
              </a:spcAft>
            </a:pPr>
            <a:r>
              <a:rPr lang="en-US" sz="2400" b="1" dirty="0" smtClean="0"/>
              <a:t>HTTP</a:t>
            </a:r>
            <a:endParaRPr lang="en-US" sz="2400" dirty="0"/>
          </a:p>
        </p:txBody>
      </p:sp>
      <p:sp>
        <p:nvSpPr>
          <p:cNvPr id="32" name="TextBox 31"/>
          <p:cNvSpPr txBox="1"/>
          <p:nvPr/>
        </p:nvSpPr>
        <p:spPr>
          <a:xfrm rot="2331385">
            <a:off x="3691412" y="4413286"/>
            <a:ext cx="4023360" cy="461665"/>
          </a:xfrm>
          <a:prstGeom prst="rect">
            <a:avLst/>
          </a:prstGeom>
          <a:noFill/>
        </p:spPr>
        <p:txBody>
          <a:bodyPr wrap="square" rtlCol="0">
            <a:spAutoFit/>
          </a:bodyPr>
          <a:lstStyle/>
          <a:p>
            <a:pPr algn="ctr">
              <a:spcAft>
                <a:spcPts val="600"/>
              </a:spcAft>
            </a:pPr>
            <a:r>
              <a:rPr lang="en-US" sz="2400" b="1" dirty="0" smtClean="0"/>
              <a:t>SMS</a:t>
            </a:r>
            <a:endParaRPr lang="en-US" sz="2400" dirty="0"/>
          </a:p>
        </p:txBody>
      </p:sp>
      <p:sp>
        <p:nvSpPr>
          <p:cNvPr id="33" name="TextBox 32"/>
          <p:cNvSpPr txBox="1"/>
          <p:nvPr/>
        </p:nvSpPr>
        <p:spPr>
          <a:xfrm rot="19080967">
            <a:off x="7227732" y="1272060"/>
            <a:ext cx="4023360" cy="461665"/>
          </a:xfrm>
          <a:prstGeom prst="rect">
            <a:avLst/>
          </a:prstGeom>
          <a:noFill/>
        </p:spPr>
        <p:txBody>
          <a:bodyPr wrap="square" rtlCol="0">
            <a:spAutoFit/>
          </a:bodyPr>
          <a:lstStyle/>
          <a:p>
            <a:pPr algn="ctr">
              <a:spcAft>
                <a:spcPts val="600"/>
              </a:spcAft>
            </a:pPr>
            <a:r>
              <a:rPr lang="en-US" sz="2400" b="1" dirty="0" smtClean="0"/>
              <a:t>Specific API</a:t>
            </a:r>
            <a:endParaRPr lang="en-US" sz="2400" dirty="0"/>
          </a:p>
        </p:txBody>
      </p:sp>
      <p:sp>
        <p:nvSpPr>
          <p:cNvPr id="34" name="TextBox 33"/>
          <p:cNvSpPr txBox="1"/>
          <p:nvPr/>
        </p:nvSpPr>
        <p:spPr>
          <a:xfrm rot="18185349">
            <a:off x="5577975" y="4670347"/>
            <a:ext cx="4023360" cy="461665"/>
          </a:xfrm>
          <a:prstGeom prst="rect">
            <a:avLst/>
          </a:prstGeom>
          <a:noFill/>
        </p:spPr>
        <p:txBody>
          <a:bodyPr wrap="square" rtlCol="0">
            <a:spAutoFit/>
          </a:bodyPr>
          <a:lstStyle/>
          <a:p>
            <a:pPr algn="ctr">
              <a:spcAft>
                <a:spcPts val="600"/>
              </a:spcAft>
            </a:pPr>
            <a:r>
              <a:rPr lang="en-US" sz="2400" b="1" dirty="0" smtClean="0"/>
              <a:t>HTTP</a:t>
            </a:r>
            <a:endParaRPr lang="en-US" sz="2400" dirty="0"/>
          </a:p>
        </p:txBody>
      </p:sp>
      <p:sp>
        <p:nvSpPr>
          <p:cNvPr id="35" name="TextBox 34"/>
          <p:cNvSpPr txBox="1"/>
          <p:nvPr/>
        </p:nvSpPr>
        <p:spPr>
          <a:xfrm rot="1757236">
            <a:off x="8104915" y="3469185"/>
            <a:ext cx="4023360" cy="461665"/>
          </a:xfrm>
          <a:prstGeom prst="rect">
            <a:avLst/>
          </a:prstGeom>
          <a:noFill/>
        </p:spPr>
        <p:txBody>
          <a:bodyPr wrap="square" rtlCol="0">
            <a:spAutoFit/>
          </a:bodyPr>
          <a:lstStyle/>
          <a:p>
            <a:pPr algn="ctr">
              <a:spcAft>
                <a:spcPts val="600"/>
              </a:spcAft>
            </a:pPr>
            <a:r>
              <a:rPr lang="en-US" sz="2400" b="1" dirty="0" smtClean="0"/>
              <a:t>HTTP</a:t>
            </a:r>
            <a:endParaRPr lang="en-US" sz="2400" dirty="0"/>
          </a:p>
        </p:txBody>
      </p:sp>
      <p:sp>
        <p:nvSpPr>
          <p:cNvPr id="38" name="TextBox 37"/>
          <p:cNvSpPr txBox="1"/>
          <p:nvPr/>
        </p:nvSpPr>
        <p:spPr>
          <a:xfrm>
            <a:off x="4459" y="1392169"/>
            <a:ext cx="5529943" cy="754053"/>
          </a:xfrm>
          <a:prstGeom prst="rect">
            <a:avLst/>
          </a:prstGeom>
          <a:noFill/>
        </p:spPr>
        <p:txBody>
          <a:bodyPr wrap="square" lIns="457200" tIns="274320" rIns="457200" rtlCol="0">
            <a:spAutoFit/>
          </a:bodyPr>
          <a:lstStyle/>
          <a:p>
            <a:pPr algn="ctr"/>
            <a:r>
              <a:rPr lang="en-US" sz="2800" dirty="0" err="1" smtClean="0"/>
              <a:t>Mô</a:t>
            </a:r>
            <a:r>
              <a:rPr lang="en-US" sz="2800" dirty="0" smtClean="0"/>
              <a:t> </a:t>
            </a:r>
            <a:r>
              <a:rPr lang="en-US" sz="2800" dirty="0" err="1" smtClean="0"/>
              <a:t>hình</a:t>
            </a:r>
            <a:r>
              <a:rPr lang="en-US" sz="2800" dirty="0" smtClean="0"/>
              <a:t> </a:t>
            </a:r>
            <a:r>
              <a:rPr lang="en-US" sz="2800" dirty="0" err="1" smtClean="0"/>
              <a:t>tổng</a:t>
            </a:r>
            <a:r>
              <a:rPr lang="en-US" sz="2800" dirty="0" smtClean="0"/>
              <a:t> </a:t>
            </a:r>
            <a:r>
              <a:rPr lang="en-US" sz="2800" dirty="0" err="1" smtClean="0"/>
              <a:t>quát</a:t>
            </a:r>
            <a:endParaRPr lang="en-US" sz="2800" i="1" dirty="0" smtClean="0"/>
          </a:p>
        </p:txBody>
      </p:sp>
    </p:spTree>
    <p:extLst>
      <p:ext uri="{BB962C8B-B14F-4D97-AF65-F5344CB8AC3E}">
        <p14:creationId xmlns:p14="http://schemas.microsoft.com/office/powerpoint/2010/main" val="4256493844"/>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Giải</a:t>
            </a:r>
            <a:r>
              <a:rPr lang="en-US" sz="4800" b="1" dirty="0" smtClean="0"/>
              <a:t> </a:t>
            </a:r>
            <a:r>
              <a:rPr lang="en-US" sz="4800" b="1" dirty="0" err="1" smtClean="0"/>
              <a:t>pháp</a:t>
            </a:r>
            <a:r>
              <a:rPr lang="en-US" sz="4800" b="1" dirty="0" smtClean="0"/>
              <a:t> - Node</a:t>
            </a:r>
            <a:endParaRPr lang="en-US" b="1" dirty="0"/>
          </a:p>
        </p:txBody>
      </p:sp>
      <p:sp>
        <p:nvSpPr>
          <p:cNvPr id="38" name="TextBox 37"/>
          <p:cNvSpPr txBox="1"/>
          <p:nvPr/>
        </p:nvSpPr>
        <p:spPr>
          <a:xfrm>
            <a:off x="-1500491" y="1162050"/>
            <a:ext cx="5529943" cy="754053"/>
          </a:xfrm>
          <a:prstGeom prst="rect">
            <a:avLst/>
          </a:prstGeom>
          <a:noFill/>
        </p:spPr>
        <p:txBody>
          <a:bodyPr wrap="square" lIns="457200" tIns="274320" rIns="457200" rtlCol="0">
            <a:spAutoFit/>
          </a:bodyPr>
          <a:lstStyle/>
          <a:p>
            <a:pPr algn="ctr"/>
            <a:r>
              <a:rPr lang="en-US" sz="2800" dirty="0" smtClean="0"/>
              <a:t>Sensor Node</a:t>
            </a:r>
            <a:endParaRPr lang="en-US" sz="2800" i="1" dirty="0" smtClean="0"/>
          </a:p>
        </p:txBody>
      </p:sp>
      <p:pic>
        <p:nvPicPr>
          <p:cNvPr id="39" name="Picture 38" descr="D:\Learning\1_University\Thesis\SalinityMonitoring\Report\Image\ATmega328P.png"/>
          <p:cNvPicPr/>
          <p:nvPr/>
        </p:nvPicPr>
        <p:blipFill>
          <a:blip r:embed="rId3">
            <a:extLst>
              <a:ext uri="{28A0092B-C50C-407E-A947-70E740481C1C}">
                <a14:useLocalDpi xmlns:a14="http://schemas.microsoft.com/office/drawing/2010/main" val="0"/>
              </a:ext>
            </a:extLst>
          </a:blip>
          <a:srcRect/>
          <a:stretch>
            <a:fillRect/>
          </a:stretch>
        </p:blipFill>
        <p:spPr bwMode="auto">
          <a:xfrm>
            <a:off x="5053012" y="2426798"/>
            <a:ext cx="2390775" cy="1164590"/>
          </a:xfrm>
          <a:prstGeom prst="rect">
            <a:avLst/>
          </a:prstGeom>
          <a:noFill/>
          <a:ln>
            <a:noFill/>
          </a:ln>
        </p:spPr>
      </p:pic>
      <p:pic>
        <p:nvPicPr>
          <p:cNvPr id="40" name="Picture 39"/>
          <p:cNvPicPr/>
          <p:nvPr/>
        </p:nvPicPr>
        <p:blipFill rotWithShape="1">
          <a:blip r:embed="rId4">
            <a:extLst>
              <a:ext uri="{28A0092B-C50C-407E-A947-70E740481C1C}">
                <a14:useLocalDpi xmlns:a14="http://schemas.microsoft.com/office/drawing/2010/main" val="0"/>
              </a:ext>
            </a:extLst>
          </a:blip>
          <a:srcRect t="25625" b="18585"/>
          <a:stretch/>
        </p:blipFill>
        <p:spPr bwMode="auto">
          <a:xfrm>
            <a:off x="9067560" y="2227409"/>
            <a:ext cx="3124440" cy="1444624"/>
          </a:xfrm>
          <a:prstGeom prst="rect">
            <a:avLst/>
          </a:prstGeom>
          <a:ln>
            <a:noFill/>
          </a:ln>
          <a:extLst>
            <a:ext uri="{53640926-AAD7-44D8-BBD7-CCE9431645EC}">
              <a14:shadowObscured xmlns:a14="http://schemas.microsoft.com/office/drawing/2010/main"/>
            </a:ext>
          </a:extLst>
        </p:spPr>
      </p:pic>
      <p:pic>
        <p:nvPicPr>
          <p:cNvPr id="42" name="Picture 41"/>
          <p:cNvPicPr/>
          <p:nvPr/>
        </p:nvPicPr>
        <p:blipFill rotWithShape="1">
          <a:blip r:embed="rId5">
            <a:extLst>
              <a:ext uri="{28A0092B-C50C-407E-A947-70E740481C1C}">
                <a14:useLocalDpi xmlns:a14="http://schemas.microsoft.com/office/drawing/2010/main" val="0"/>
              </a:ext>
            </a:extLst>
          </a:blip>
          <a:srcRect l="19303" t="23211" r="19747" b="20969"/>
          <a:stretch/>
        </p:blipFill>
        <p:spPr bwMode="auto">
          <a:xfrm>
            <a:off x="606167" y="1908003"/>
            <a:ext cx="3423285" cy="1764030"/>
          </a:xfrm>
          <a:prstGeom prst="rect">
            <a:avLst/>
          </a:prstGeom>
          <a:ln>
            <a:noFill/>
          </a:ln>
          <a:extLst>
            <a:ext uri="{53640926-AAD7-44D8-BBD7-CCE9431645EC}">
              <a14:shadowObscured xmlns:a14="http://schemas.microsoft.com/office/drawing/2010/main"/>
            </a:ext>
          </a:extLst>
        </p:spPr>
      </p:pic>
      <p:sp>
        <p:nvSpPr>
          <p:cNvPr id="43" name="TextBox 42"/>
          <p:cNvSpPr txBox="1"/>
          <p:nvPr/>
        </p:nvSpPr>
        <p:spPr>
          <a:xfrm>
            <a:off x="517872" y="3739559"/>
            <a:ext cx="4023360" cy="2539157"/>
          </a:xfrm>
          <a:prstGeom prst="rect">
            <a:avLst/>
          </a:prstGeom>
          <a:noFill/>
          <a:ln>
            <a:noFill/>
          </a:ln>
        </p:spPr>
        <p:txBody>
          <a:bodyPr wrap="square" rtlCol="0">
            <a:spAutoFit/>
          </a:bodyPr>
          <a:lstStyle/>
          <a:p>
            <a:pPr algn="ctr"/>
            <a:r>
              <a:rPr lang="en-US" sz="2400" b="1" dirty="0" smtClean="0"/>
              <a:t>Salinity Sensor</a:t>
            </a:r>
          </a:p>
          <a:p>
            <a:pPr fontAlgn="base">
              <a:spcAft>
                <a:spcPts val="600"/>
              </a:spcAft>
            </a:pPr>
            <a:r>
              <a:rPr lang="en-US" sz="2400" dirty="0" smtClean="0"/>
              <a:t>-</a:t>
            </a:r>
            <a:r>
              <a:rPr lang="en-US" sz="2400" dirty="0" err="1" smtClean="0"/>
              <a:t>Phạm</a:t>
            </a:r>
            <a:r>
              <a:rPr lang="en-US" sz="2400" dirty="0" smtClean="0"/>
              <a:t> vi </a:t>
            </a:r>
            <a:r>
              <a:rPr lang="en-US" sz="2400" dirty="0" err="1" smtClean="0"/>
              <a:t>đo</a:t>
            </a:r>
            <a:r>
              <a:rPr lang="en-US" sz="2400" dirty="0" smtClean="0"/>
              <a:t>: </a:t>
            </a:r>
            <a:r>
              <a:rPr lang="en-US" sz="2400" dirty="0"/>
              <a:t>0 to 50 </a:t>
            </a:r>
            <a:r>
              <a:rPr lang="en-US" sz="2400" dirty="0" err="1"/>
              <a:t>ppt</a:t>
            </a:r>
            <a:endParaRPr lang="en-US" sz="2400" dirty="0"/>
          </a:p>
          <a:p>
            <a:pPr fontAlgn="base">
              <a:spcAft>
                <a:spcPts val="600"/>
              </a:spcAft>
            </a:pPr>
            <a:r>
              <a:rPr lang="en-US" sz="2400" dirty="0" smtClean="0"/>
              <a:t>-</a:t>
            </a:r>
            <a:r>
              <a:rPr lang="en-US" sz="2400" dirty="0" err="1" smtClean="0"/>
              <a:t>Thời</a:t>
            </a:r>
            <a:r>
              <a:rPr lang="en-US" sz="2400" dirty="0" smtClean="0"/>
              <a:t> </a:t>
            </a:r>
            <a:r>
              <a:rPr lang="en-US" sz="2400" dirty="0" err="1" smtClean="0"/>
              <a:t>gian</a:t>
            </a:r>
            <a:r>
              <a:rPr lang="en-US" sz="2400" dirty="0" smtClean="0"/>
              <a:t> </a:t>
            </a:r>
            <a:r>
              <a:rPr lang="en-US" sz="2400" dirty="0" err="1" smtClean="0"/>
              <a:t>đáp</a:t>
            </a:r>
            <a:r>
              <a:rPr lang="en-US" sz="2400" dirty="0" smtClean="0"/>
              <a:t> </a:t>
            </a:r>
            <a:r>
              <a:rPr lang="en-US" sz="2400" dirty="0" err="1" smtClean="0"/>
              <a:t>ứng</a:t>
            </a:r>
            <a:r>
              <a:rPr lang="en-US" sz="2400" dirty="0" smtClean="0"/>
              <a:t>: </a:t>
            </a:r>
            <a:r>
              <a:rPr lang="en-US" sz="2400" dirty="0"/>
              <a:t>full-scale reading </a:t>
            </a:r>
            <a:r>
              <a:rPr lang="en-US" sz="2400" dirty="0" err="1" smtClean="0"/>
              <a:t>trong</a:t>
            </a:r>
            <a:r>
              <a:rPr lang="en-US" sz="2400" dirty="0" smtClean="0"/>
              <a:t> </a:t>
            </a:r>
            <a:r>
              <a:rPr lang="en-US" sz="2400" dirty="0" err="1" smtClean="0"/>
              <a:t>vòng</a:t>
            </a:r>
            <a:r>
              <a:rPr lang="en-US" sz="2400" dirty="0" smtClean="0"/>
              <a:t> 10s</a:t>
            </a:r>
          </a:p>
          <a:p>
            <a:pPr fontAlgn="base">
              <a:spcAft>
                <a:spcPts val="600"/>
              </a:spcAft>
            </a:pPr>
            <a:r>
              <a:rPr lang="en-US" sz="2400" dirty="0" smtClean="0"/>
              <a:t>-</a:t>
            </a:r>
            <a:r>
              <a:rPr lang="en-US" sz="2400" dirty="0" err="1" smtClean="0"/>
              <a:t>Nhiệt</a:t>
            </a:r>
            <a:r>
              <a:rPr lang="en-US" sz="2400" dirty="0" smtClean="0"/>
              <a:t> </a:t>
            </a:r>
            <a:r>
              <a:rPr lang="en-US" sz="2400" dirty="0" err="1" smtClean="0"/>
              <a:t>độ</a:t>
            </a:r>
            <a:r>
              <a:rPr lang="en-US" sz="2400" dirty="0" smtClean="0"/>
              <a:t> </a:t>
            </a:r>
            <a:r>
              <a:rPr lang="en-US" sz="2400" dirty="0" err="1" smtClean="0"/>
              <a:t>hoạt</a:t>
            </a:r>
            <a:r>
              <a:rPr lang="en-US" sz="2400" dirty="0" smtClean="0"/>
              <a:t> </a:t>
            </a:r>
            <a:r>
              <a:rPr lang="en-US" sz="2400" dirty="0" err="1" smtClean="0"/>
              <a:t>động</a:t>
            </a:r>
            <a:r>
              <a:rPr lang="en-US" sz="2400" dirty="0" smtClean="0"/>
              <a:t>: 0 – 80</a:t>
            </a:r>
            <a:r>
              <a:rPr lang="en-US" sz="2400" baseline="30000" dirty="0" smtClean="0"/>
              <a:t>o</a:t>
            </a:r>
            <a:r>
              <a:rPr lang="en-US" sz="2400" dirty="0" smtClean="0"/>
              <a:t>C</a:t>
            </a:r>
          </a:p>
          <a:p>
            <a:pPr fontAlgn="base">
              <a:spcAft>
                <a:spcPts val="600"/>
              </a:spcAft>
            </a:pPr>
            <a:r>
              <a:rPr lang="en-US" sz="2400" dirty="0" smtClean="0"/>
              <a:t>-</a:t>
            </a:r>
            <a:r>
              <a:rPr lang="en-US" sz="2400" dirty="0" err="1" smtClean="0"/>
              <a:t>Điện</a:t>
            </a:r>
            <a:r>
              <a:rPr lang="en-US" sz="2400" dirty="0" smtClean="0"/>
              <a:t> </a:t>
            </a:r>
            <a:r>
              <a:rPr lang="en-US" sz="2400" dirty="0" err="1" smtClean="0"/>
              <a:t>áp</a:t>
            </a:r>
            <a:r>
              <a:rPr lang="en-US" sz="2400" dirty="0" smtClean="0"/>
              <a:t> </a:t>
            </a:r>
            <a:r>
              <a:rPr lang="en-US" sz="2400" dirty="0" err="1" smtClean="0"/>
              <a:t>đầu</a:t>
            </a:r>
            <a:r>
              <a:rPr lang="en-US" sz="2400" dirty="0" smtClean="0"/>
              <a:t> </a:t>
            </a:r>
            <a:r>
              <a:rPr lang="en-US" sz="2400" dirty="0" err="1" smtClean="0"/>
              <a:t>vào</a:t>
            </a:r>
            <a:r>
              <a:rPr lang="en-US" sz="2400" dirty="0" smtClean="0"/>
              <a:t>: 5V</a:t>
            </a:r>
            <a:endParaRPr lang="en-US" sz="2400" dirty="0"/>
          </a:p>
        </p:txBody>
      </p:sp>
      <p:sp>
        <p:nvSpPr>
          <p:cNvPr id="45" name="TextBox 44"/>
          <p:cNvSpPr txBox="1"/>
          <p:nvPr/>
        </p:nvSpPr>
        <p:spPr>
          <a:xfrm>
            <a:off x="4541232" y="3739558"/>
            <a:ext cx="4023360" cy="3431709"/>
          </a:xfrm>
          <a:prstGeom prst="rect">
            <a:avLst/>
          </a:prstGeom>
          <a:noFill/>
          <a:ln>
            <a:noFill/>
          </a:ln>
        </p:spPr>
        <p:txBody>
          <a:bodyPr wrap="square" rtlCol="0">
            <a:spAutoFit/>
          </a:bodyPr>
          <a:lstStyle/>
          <a:p>
            <a:pPr algn="ctr"/>
            <a:r>
              <a:rPr lang="en-US" sz="2400" b="1" dirty="0" smtClean="0"/>
              <a:t>MCU</a:t>
            </a:r>
          </a:p>
          <a:p>
            <a:pPr fontAlgn="base">
              <a:spcAft>
                <a:spcPts val="600"/>
              </a:spcAft>
            </a:pPr>
            <a:r>
              <a:rPr lang="en-US" sz="2400" dirty="0" smtClean="0"/>
              <a:t>-ATMega328P (8 bit AVR)</a:t>
            </a:r>
          </a:p>
          <a:p>
            <a:pPr fontAlgn="base">
              <a:spcAft>
                <a:spcPts val="600"/>
              </a:spcAft>
            </a:pPr>
            <a:r>
              <a:rPr lang="en-US" sz="2400" dirty="0" smtClean="0"/>
              <a:t>-</a:t>
            </a:r>
            <a:r>
              <a:rPr lang="en-US" sz="2400" dirty="0" err="1" smtClean="0"/>
              <a:t>Điện</a:t>
            </a:r>
            <a:r>
              <a:rPr lang="en-US" sz="2400" dirty="0" smtClean="0"/>
              <a:t> </a:t>
            </a:r>
            <a:r>
              <a:rPr lang="en-US" sz="2400" dirty="0" err="1" smtClean="0"/>
              <a:t>áp</a:t>
            </a:r>
            <a:r>
              <a:rPr lang="en-US" sz="2400" dirty="0" smtClean="0"/>
              <a:t> </a:t>
            </a:r>
            <a:r>
              <a:rPr lang="en-US" sz="2400" dirty="0" err="1" smtClean="0"/>
              <a:t>hoạt</a:t>
            </a:r>
            <a:r>
              <a:rPr lang="en-US" sz="2400" dirty="0" smtClean="0"/>
              <a:t> </a:t>
            </a:r>
            <a:r>
              <a:rPr lang="en-US" sz="2400" dirty="0" err="1" smtClean="0"/>
              <a:t>động</a:t>
            </a:r>
            <a:r>
              <a:rPr lang="en-US" sz="2400" dirty="0" smtClean="0"/>
              <a:t>: 1.8V – 5V</a:t>
            </a:r>
          </a:p>
          <a:p>
            <a:pPr fontAlgn="base">
              <a:spcAft>
                <a:spcPts val="600"/>
              </a:spcAft>
            </a:pPr>
            <a:r>
              <a:rPr lang="en-US" sz="2400" dirty="0" smtClean="0"/>
              <a:t>-</a:t>
            </a:r>
            <a:r>
              <a:rPr lang="en-US" sz="2400" dirty="0" err="1" smtClean="0"/>
              <a:t>Công</a:t>
            </a:r>
            <a:r>
              <a:rPr lang="en-US" sz="2400" dirty="0" smtClean="0"/>
              <a:t> </a:t>
            </a:r>
            <a:r>
              <a:rPr lang="en-US" sz="2400" dirty="0" err="1"/>
              <a:t>suất</a:t>
            </a:r>
            <a:r>
              <a:rPr lang="en-US" sz="2400" dirty="0"/>
              <a:t> </a:t>
            </a:r>
            <a:r>
              <a:rPr lang="en-US" sz="2400" dirty="0" err="1"/>
              <a:t>tiêu</a:t>
            </a:r>
            <a:r>
              <a:rPr lang="en-US" sz="2400" dirty="0"/>
              <a:t> </a:t>
            </a:r>
            <a:r>
              <a:rPr lang="en-US" sz="2400" dirty="0" err="1"/>
              <a:t>thụ</a:t>
            </a:r>
            <a:r>
              <a:rPr lang="en-US" sz="2400" dirty="0"/>
              <a:t> ở 1MHz, 1.8V, 25 ° </a:t>
            </a:r>
            <a:r>
              <a:rPr lang="en-US" sz="2400" dirty="0" smtClean="0"/>
              <a:t>C ở </a:t>
            </a:r>
            <a:r>
              <a:rPr lang="en-US" sz="2400" dirty="0" err="1" smtClean="0"/>
              <a:t>các</a:t>
            </a:r>
            <a:r>
              <a:rPr lang="en-US" sz="2400" dirty="0" smtClean="0"/>
              <a:t> </a:t>
            </a:r>
            <a:r>
              <a:rPr lang="en-US" sz="2400" dirty="0" err="1" smtClean="0"/>
              <a:t>chế</a:t>
            </a:r>
            <a:r>
              <a:rPr lang="en-US" sz="2400" dirty="0" smtClean="0"/>
              <a:t> </a:t>
            </a:r>
            <a:r>
              <a:rPr lang="en-US" sz="2400" dirty="0" err="1" smtClean="0"/>
              <a:t>độ</a:t>
            </a:r>
            <a:r>
              <a:rPr lang="en-US" sz="2400" dirty="0" smtClean="0"/>
              <a:t>:</a:t>
            </a:r>
          </a:p>
          <a:p>
            <a:pPr fontAlgn="base">
              <a:spcAft>
                <a:spcPts val="600"/>
              </a:spcAft>
            </a:pPr>
            <a:r>
              <a:rPr lang="en-US" sz="2400" dirty="0" smtClean="0"/>
              <a:t>Active: 0.2mA</a:t>
            </a:r>
          </a:p>
          <a:p>
            <a:pPr fontAlgn="base">
              <a:spcAft>
                <a:spcPts val="600"/>
              </a:spcAft>
            </a:pPr>
            <a:r>
              <a:rPr lang="en-US" sz="2400" dirty="0" smtClean="0"/>
              <a:t>Sleep Power-down: 0.1</a:t>
            </a:r>
            <a:r>
              <a:rPr lang="en-US" sz="2400" dirty="0"/>
              <a:t>μA</a:t>
            </a:r>
            <a:endParaRPr lang="en-US" sz="2400" dirty="0" smtClean="0"/>
          </a:p>
          <a:p>
            <a:pPr fontAlgn="base">
              <a:spcAft>
                <a:spcPts val="600"/>
              </a:spcAft>
            </a:pPr>
            <a:endParaRPr lang="en-US" sz="2400" dirty="0"/>
          </a:p>
        </p:txBody>
      </p:sp>
      <p:cxnSp>
        <p:nvCxnSpPr>
          <p:cNvPr id="46" name="Straight Arrow Connector 45"/>
          <p:cNvCxnSpPr/>
          <p:nvPr/>
        </p:nvCxnSpPr>
        <p:spPr>
          <a:xfrm>
            <a:off x="3709546" y="3070799"/>
            <a:ext cx="1174522" cy="0"/>
          </a:xfrm>
          <a:prstGeom prst="straightConnector1">
            <a:avLst/>
          </a:prstGeom>
          <a:ln w="1016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62198" y="2513486"/>
            <a:ext cx="4046289" cy="464296"/>
          </a:xfrm>
          <a:prstGeom prst="rect">
            <a:avLst/>
          </a:prstGeom>
          <a:noFill/>
        </p:spPr>
        <p:txBody>
          <a:bodyPr wrap="square" rtlCol="0">
            <a:spAutoFit/>
          </a:bodyPr>
          <a:lstStyle/>
          <a:p>
            <a:pPr algn="ctr">
              <a:spcAft>
                <a:spcPts val="600"/>
              </a:spcAft>
            </a:pPr>
            <a:r>
              <a:rPr lang="en-US" sz="2400" b="1" dirty="0" smtClean="0"/>
              <a:t>ADC</a:t>
            </a:r>
            <a:endParaRPr lang="en-US" sz="2400" dirty="0"/>
          </a:p>
        </p:txBody>
      </p:sp>
      <p:cxnSp>
        <p:nvCxnSpPr>
          <p:cNvPr id="49" name="Straight Arrow Connector 48"/>
          <p:cNvCxnSpPr/>
          <p:nvPr/>
        </p:nvCxnSpPr>
        <p:spPr>
          <a:xfrm>
            <a:off x="7891550" y="3051636"/>
            <a:ext cx="1174522" cy="0"/>
          </a:xfrm>
          <a:prstGeom prst="straightConnector1">
            <a:avLst/>
          </a:prstGeom>
          <a:ln w="1016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44202" y="2494323"/>
            <a:ext cx="4046289" cy="464296"/>
          </a:xfrm>
          <a:prstGeom prst="rect">
            <a:avLst/>
          </a:prstGeom>
          <a:noFill/>
        </p:spPr>
        <p:txBody>
          <a:bodyPr wrap="square" rtlCol="0">
            <a:spAutoFit/>
          </a:bodyPr>
          <a:lstStyle/>
          <a:p>
            <a:pPr algn="ctr">
              <a:spcAft>
                <a:spcPts val="600"/>
              </a:spcAft>
            </a:pPr>
            <a:r>
              <a:rPr lang="en-US" sz="2400" b="1" dirty="0" smtClean="0"/>
              <a:t>UART</a:t>
            </a:r>
            <a:endParaRPr lang="en-US" sz="2400" dirty="0"/>
          </a:p>
        </p:txBody>
      </p:sp>
      <p:sp>
        <p:nvSpPr>
          <p:cNvPr id="52" name="TextBox 51"/>
          <p:cNvSpPr txBox="1"/>
          <p:nvPr/>
        </p:nvSpPr>
        <p:spPr>
          <a:xfrm>
            <a:off x="8467346" y="3736495"/>
            <a:ext cx="4023360" cy="3954929"/>
          </a:xfrm>
          <a:prstGeom prst="rect">
            <a:avLst/>
          </a:prstGeom>
          <a:noFill/>
          <a:ln>
            <a:noFill/>
          </a:ln>
        </p:spPr>
        <p:txBody>
          <a:bodyPr wrap="square" rtlCol="0">
            <a:spAutoFit/>
          </a:bodyPr>
          <a:lstStyle/>
          <a:p>
            <a:pPr algn="ctr"/>
            <a:r>
              <a:rPr lang="en-US" sz="2400" b="1" dirty="0" smtClean="0"/>
              <a:t>Module </a:t>
            </a:r>
            <a:r>
              <a:rPr lang="en-US" sz="2400" b="1" dirty="0" err="1" smtClean="0"/>
              <a:t>LoRa</a:t>
            </a:r>
            <a:endParaRPr lang="en-US" sz="2400" b="1" dirty="0" smtClean="0"/>
          </a:p>
          <a:p>
            <a:pPr fontAlgn="base">
              <a:spcAft>
                <a:spcPts val="600"/>
              </a:spcAft>
            </a:pPr>
            <a:r>
              <a:rPr lang="vi-VN" sz="2400" dirty="0" smtClean="0">
                <a:latin typeface="Calibri" panose="020F0502020204030204" pitchFamily="34" charset="0"/>
                <a:cs typeface="Calibri" panose="020F0502020204030204" pitchFamily="34" charset="0"/>
              </a:rPr>
              <a:t>E32-TTL-100</a:t>
            </a:r>
            <a:endParaRPr lang="en-US" sz="2400" dirty="0" smtClean="0">
              <a:latin typeface="Calibri" panose="020F0502020204030204" pitchFamily="34" charset="0"/>
              <a:cs typeface="Calibri" panose="020F0502020204030204" pitchFamily="34" charset="0"/>
            </a:endParaRPr>
          </a:p>
          <a:p>
            <a:pPr fontAlgn="base">
              <a:spcAft>
                <a:spcPts val="600"/>
              </a:spcAft>
            </a:pPr>
            <a:r>
              <a:rPr lang="en-US" sz="2400" dirty="0" err="1" smtClean="0"/>
              <a:t>Điện</a:t>
            </a:r>
            <a:r>
              <a:rPr lang="en-US" sz="2400" dirty="0" smtClean="0"/>
              <a:t> </a:t>
            </a:r>
            <a:r>
              <a:rPr lang="en-US" sz="2400" dirty="0" err="1" smtClean="0"/>
              <a:t>áp</a:t>
            </a:r>
            <a:r>
              <a:rPr lang="en-US" sz="2400" dirty="0" smtClean="0"/>
              <a:t>: 2.3V ~ 5.5V DC</a:t>
            </a:r>
          </a:p>
          <a:p>
            <a:pPr fontAlgn="base">
              <a:spcAft>
                <a:spcPts val="600"/>
              </a:spcAft>
            </a:pPr>
            <a:r>
              <a:rPr lang="en-US" sz="2400" dirty="0" err="1" smtClean="0"/>
              <a:t>Vùng</a:t>
            </a:r>
            <a:r>
              <a:rPr lang="en-US" sz="2400" dirty="0" smtClean="0"/>
              <a:t> </a:t>
            </a:r>
            <a:r>
              <a:rPr lang="en-US" sz="2400" dirty="0" err="1" smtClean="0"/>
              <a:t>tần</a:t>
            </a:r>
            <a:r>
              <a:rPr lang="en-US" sz="2400" dirty="0" smtClean="0"/>
              <a:t> </a:t>
            </a:r>
            <a:r>
              <a:rPr lang="en-US" sz="2400" dirty="0" err="1" smtClean="0"/>
              <a:t>số</a:t>
            </a:r>
            <a:r>
              <a:rPr lang="en-US" sz="2400" dirty="0" smtClean="0"/>
              <a:t>: 410 ~ 441 MHz</a:t>
            </a:r>
          </a:p>
          <a:p>
            <a:pPr fontAlgn="base">
              <a:spcAft>
                <a:spcPts val="600"/>
              </a:spcAft>
            </a:pPr>
            <a:r>
              <a:rPr lang="en-US" sz="2400" dirty="0" err="1" smtClean="0"/>
              <a:t>Khoảng</a:t>
            </a:r>
            <a:r>
              <a:rPr lang="en-US" sz="2400" dirty="0" smtClean="0"/>
              <a:t> </a:t>
            </a:r>
            <a:r>
              <a:rPr lang="en-US" sz="2400" dirty="0" err="1" smtClean="0"/>
              <a:t>cách</a:t>
            </a:r>
            <a:r>
              <a:rPr lang="en-US" sz="2400" dirty="0" smtClean="0"/>
              <a:t> </a:t>
            </a:r>
            <a:r>
              <a:rPr lang="en-US" sz="2400" dirty="0" err="1" smtClean="0"/>
              <a:t>truyền</a:t>
            </a:r>
            <a:r>
              <a:rPr lang="en-US" sz="2400" dirty="0" smtClean="0"/>
              <a:t>: 3km</a:t>
            </a:r>
          </a:p>
          <a:p>
            <a:pPr fontAlgn="base">
              <a:spcAft>
                <a:spcPts val="600"/>
              </a:spcAft>
            </a:pPr>
            <a:r>
              <a:rPr lang="en-US" sz="2400" dirty="0" smtClean="0"/>
              <a:t>(</a:t>
            </a:r>
            <a:r>
              <a:rPr lang="en-US" sz="2400" dirty="0" err="1" smtClean="0"/>
              <a:t>điều</a:t>
            </a:r>
            <a:r>
              <a:rPr lang="en-US" sz="2400" dirty="0" smtClean="0"/>
              <a:t> </a:t>
            </a:r>
            <a:r>
              <a:rPr lang="en-US" sz="2400" dirty="0" err="1" smtClean="0"/>
              <a:t>kiện</a:t>
            </a:r>
            <a:r>
              <a:rPr lang="en-US" sz="2400" dirty="0" smtClean="0"/>
              <a:t> </a:t>
            </a:r>
            <a:r>
              <a:rPr lang="en-US" sz="2400" dirty="0" err="1" smtClean="0"/>
              <a:t>thoáng</a:t>
            </a:r>
            <a:r>
              <a:rPr lang="en-US" sz="2400" dirty="0" smtClean="0"/>
              <a:t>, 20dBm,</a:t>
            </a:r>
          </a:p>
          <a:p>
            <a:pPr fontAlgn="base">
              <a:spcAft>
                <a:spcPts val="600"/>
              </a:spcAft>
            </a:pPr>
            <a:r>
              <a:rPr lang="en-US" sz="2400" dirty="0" err="1" smtClean="0"/>
              <a:t>Anten</a:t>
            </a:r>
            <a:r>
              <a:rPr lang="en-US" sz="2400" dirty="0" smtClean="0"/>
              <a:t> </a:t>
            </a:r>
            <a:r>
              <a:rPr lang="en-US" sz="2400" dirty="0" smtClean="0"/>
              <a:t>gain: </a:t>
            </a:r>
            <a:r>
              <a:rPr lang="en-US" sz="2400" dirty="0" smtClean="0"/>
              <a:t>5dBi, …)</a:t>
            </a:r>
          </a:p>
          <a:p>
            <a:pPr fontAlgn="base">
              <a:spcAft>
                <a:spcPts val="600"/>
              </a:spcAft>
            </a:pPr>
            <a:endParaRPr lang="en-US" sz="2400" dirty="0" smtClean="0"/>
          </a:p>
          <a:p>
            <a:pPr fontAlgn="base">
              <a:spcAft>
                <a:spcPts val="600"/>
              </a:spcAft>
            </a:pPr>
            <a:endParaRPr lang="en-US" sz="2400" dirty="0"/>
          </a:p>
        </p:txBody>
      </p:sp>
    </p:spTree>
    <p:extLst>
      <p:ext uri="{BB962C8B-B14F-4D97-AF65-F5344CB8AC3E}">
        <p14:creationId xmlns:p14="http://schemas.microsoft.com/office/powerpoint/2010/main" val="258118157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Giải</a:t>
            </a:r>
            <a:r>
              <a:rPr lang="en-US" sz="4800" b="1" dirty="0" smtClean="0"/>
              <a:t> </a:t>
            </a:r>
            <a:r>
              <a:rPr lang="en-US" sz="4800" b="1" dirty="0" err="1" smtClean="0"/>
              <a:t>pháp</a:t>
            </a:r>
            <a:r>
              <a:rPr lang="en-US" sz="4800" b="1" dirty="0" smtClean="0"/>
              <a:t> - </a:t>
            </a:r>
            <a:r>
              <a:rPr lang="en-US" sz="4800" b="1" dirty="0" err="1" smtClean="0"/>
              <a:t>GateWay</a:t>
            </a:r>
            <a:endParaRPr lang="en-US" b="1" dirty="0"/>
          </a:p>
        </p:txBody>
      </p:sp>
      <p:sp>
        <p:nvSpPr>
          <p:cNvPr id="38" name="TextBox 37"/>
          <p:cNvSpPr txBox="1"/>
          <p:nvPr/>
        </p:nvSpPr>
        <p:spPr>
          <a:xfrm>
            <a:off x="-235420" y="1107441"/>
            <a:ext cx="5529943" cy="754053"/>
          </a:xfrm>
          <a:prstGeom prst="rect">
            <a:avLst/>
          </a:prstGeom>
          <a:noFill/>
        </p:spPr>
        <p:txBody>
          <a:bodyPr wrap="square" lIns="457200" tIns="274320" rIns="457200" rtlCol="0">
            <a:spAutoFit/>
          </a:bodyPr>
          <a:lstStyle/>
          <a:p>
            <a:pPr algn="ctr"/>
            <a:r>
              <a:rPr lang="en-US" sz="2800" dirty="0" smtClean="0"/>
              <a:t>Node </a:t>
            </a:r>
            <a:r>
              <a:rPr lang="en-US" sz="2800" dirty="0" err="1" smtClean="0"/>
              <a:t>trung</a:t>
            </a:r>
            <a:r>
              <a:rPr lang="en-US" sz="2800" dirty="0" smtClean="0"/>
              <a:t> </a:t>
            </a:r>
            <a:r>
              <a:rPr lang="en-US" sz="2800" dirty="0" err="1" smtClean="0"/>
              <a:t>tâm</a:t>
            </a:r>
            <a:r>
              <a:rPr lang="en-US" sz="2800" dirty="0" smtClean="0"/>
              <a:t> - </a:t>
            </a:r>
            <a:r>
              <a:rPr lang="en-US" sz="2800" dirty="0" err="1" smtClean="0"/>
              <a:t>GateWay</a:t>
            </a:r>
            <a:endParaRPr lang="en-US" sz="2800" i="1" dirty="0" smtClean="0"/>
          </a:p>
        </p:txBody>
      </p:sp>
      <p:pic>
        <p:nvPicPr>
          <p:cNvPr id="40" name="Picture 39"/>
          <p:cNvPicPr/>
          <p:nvPr/>
        </p:nvPicPr>
        <p:blipFill rotWithShape="1">
          <a:blip r:embed="rId3">
            <a:extLst>
              <a:ext uri="{28A0092B-C50C-407E-A947-70E740481C1C}">
                <a14:useLocalDpi xmlns:a14="http://schemas.microsoft.com/office/drawing/2010/main" val="0"/>
              </a:ext>
            </a:extLst>
          </a:blip>
          <a:srcRect t="25625" b="18585"/>
          <a:stretch/>
        </p:blipFill>
        <p:spPr bwMode="auto">
          <a:xfrm>
            <a:off x="9067560" y="2227409"/>
            <a:ext cx="3124440" cy="1444624"/>
          </a:xfrm>
          <a:prstGeom prst="rect">
            <a:avLst/>
          </a:prstGeom>
          <a:ln>
            <a:noFill/>
          </a:ln>
          <a:extLst>
            <a:ext uri="{53640926-AAD7-44D8-BBD7-CCE9431645EC}">
              <a14:shadowObscured xmlns:a14="http://schemas.microsoft.com/office/drawing/2010/main"/>
            </a:ext>
          </a:extLst>
        </p:spPr>
      </p:pic>
      <p:sp>
        <p:nvSpPr>
          <p:cNvPr id="43" name="TextBox 42"/>
          <p:cNvSpPr txBox="1"/>
          <p:nvPr/>
        </p:nvSpPr>
        <p:spPr>
          <a:xfrm>
            <a:off x="517872" y="3739559"/>
            <a:ext cx="4023360" cy="2092881"/>
          </a:xfrm>
          <a:prstGeom prst="rect">
            <a:avLst/>
          </a:prstGeom>
          <a:noFill/>
          <a:ln>
            <a:noFill/>
          </a:ln>
        </p:spPr>
        <p:txBody>
          <a:bodyPr wrap="square" rtlCol="0">
            <a:spAutoFit/>
          </a:bodyPr>
          <a:lstStyle/>
          <a:p>
            <a:pPr algn="ctr"/>
            <a:r>
              <a:rPr lang="en-US" sz="2400" b="1" dirty="0" smtClean="0"/>
              <a:t>Sim800</a:t>
            </a:r>
          </a:p>
          <a:p>
            <a:pPr fontAlgn="base">
              <a:spcAft>
                <a:spcPts val="600"/>
              </a:spcAft>
            </a:pPr>
            <a:r>
              <a:rPr lang="en-US" sz="2400" dirty="0" smtClean="0"/>
              <a:t>-</a:t>
            </a:r>
            <a:r>
              <a:rPr lang="en-US" sz="2400" dirty="0" err="1" smtClean="0"/>
              <a:t>Sử</a:t>
            </a:r>
            <a:r>
              <a:rPr lang="en-US" sz="2400" dirty="0" smtClean="0"/>
              <a:t> </a:t>
            </a:r>
            <a:r>
              <a:rPr lang="en-US" sz="2400" dirty="0" err="1" smtClean="0"/>
              <a:t>dụng</a:t>
            </a:r>
            <a:r>
              <a:rPr lang="en-US" sz="2400" dirty="0" smtClean="0"/>
              <a:t> </a:t>
            </a:r>
            <a:r>
              <a:rPr lang="en-US" sz="2400" dirty="0" err="1" smtClean="0"/>
              <a:t>tập</a:t>
            </a:r>
            <a:r>
              <a:rPr lang="en-US" sz="2400" dirty="0" smtClean="0"/>
              <a:t> </a:t>
            </a:r>
            <a:r>
              <a:rPr lang="en-US" sz="2400" dirty="0" err="1" smtClean="0"/>
              <a:t>lên</a:t>
            </a:r>
            <a:r>
              <a:rPr lang="en-US" sz="2400" dirty="0" smtClean="0"/>
              <a:t> AT</a:t>
            </a:r>
          </a:p>
          <a:p>
            <a:pPr fontAlgn="base">
              <a:spcAft>
                <a:spcPts val="600"/>
              </a:spcAft>
            </a:pPr>
            <a:r>
              <a:rPr lang="en-US" sz="2400" dirty="0" smtClean="0"/>
              <a:t>-</a:t>
            </a:r>
            <a:r>
              <a:rPr lang="en-US" sz="2400" dirty="0" err="1" smtClean="0"/>
              <a:t>Điện</a:t>
            </a:r>
            <a:r>
              <a:rPr lang="en-US" sz="2400" dirty="0" smtClean="0"/>
              <a:t> </a:t>
            </a:r>
            <a:r>
              <a:rPr lang="en-US" sz="2400" dirty="0" err="1" smtClean="0"/>
              <a:t>áp</a:t>
            </a:r>
            <a:r>
              <a:rPr lang="en-US" sz="2400" dirty="0" smtClean="0"/>
              <a:t> </a:t>
            </a:r>
            <a:r>
              <a:rPr lang="en-US" sz="2400" dirty="0" err="1" smtClean="0"/>
              <a:t>hoạt</a:t>
            </a:r>
            <a:r>
              <a:rPr lang="en-US" sz="2400" dirty="0" smtClean="0"/>
              <a:t> </a:t>
            </a:r>
            <a:r>
              <a:rPr lang="en-US" sz="2400" dirty="0" err="1" smtClean="0"/>
              <a:t>động</a:t>
            </a:r>
            <a:r>
              <a:rPr lang="en-US" sz="2400" dirty="0" smtClean="0"/>
              <a:t>: 5-18V</a:t>
            </a:r>
          </a:p>
          <a:p>
            <a:pPr fontAlgn="base">
              <a:spcAft>
                <a:spcPts val="600"/>
              </a:spcAft>
            </a:pPr>
            <a:r>
              <a:rPr lang="en-US" sz="2400" dirty="0" smtClean="0"/>
              <a:t>-</a:t>
            </a:r>
            <a:r>
              <a:rPr lang="en-US" sz="2400" dirty="0" err="1" smtClean="0"/>
              <a:t>Truyền</a:t>
            </a:r>
            <a:r>
              <a:rPr lang="en-US" sz="2400" dirty="0" smtClean="0"/>
              <a:t> </a:t>
            </a:r>
            <a:r>
              <a:rPr lang="en-US" sz="2400" dirty="0" err="1" smtClean="0"/>
              <a:t>nhận</a:t>
            </a:r>
            <a:r>
              <a:rPr lang="en-US" sz="2400" dirty="0" smtClean="0"/>
              <a:t> SMS, </a:t>
            </a:r>
            <a:r>
              <a:rPr lang="en-US" sz="2400" dirty="0" err="1" smtClean="0"/>
              <a:t>sử</a:t>
            </a:r>
            <a:r>
              <a:rPr lang="en-US" sz="2400" dirty="0" smtClean="0"/>
              <a:t> </a:t>
            </a:r>
            <a:r>
              <a:rPr lang="en-US" sz="2400" dirty="0" err="1" smtClean="0"/>
              <a:t>dụng</a:t>
            </a:r>
            <a:r>
              <a:rPr lang="en-US" sz="2400" dirty="0" smtClean="0"/>
              <a:t> </a:t>
            </a:r>
            <a:r>
              <a:rPr lang="en-US" sz="2400" dirty="0" err="1" smtClean="0"/>
              <a:t>giao</a:t>
            </a:r>
            <a:r>
              <a:rPr lang="en-US" sz="2400" dirty="0" smtClean="0"/>
              <a:t> </a:t>
            </a:r>
            <a:r>
              <a:rPr lang="en-US" sz="2400" dirty="0" err="1" smtClean="0"/>
              <a:t>thức</a:t>
            </a:r>
            <a:r>
              <a:rPr lang="en-US" sz="2400" dirty="0" smtClean="0"/>
              <a:t> HTTP</a:t>
            </a:r>
            <a:endParaRPr lang="en-US" sz="2400" dirty="0"/>
          </a:p>
        </p:txBody>
      </p:sp>
      <p:sp>
        <p:nvSpPr>
          <p:cNvPr id="45" name="TextBox 44"/>
          <p:cNvSpPr txBox="1"/>
          <p:nvPr/>
        </p:nvSpPr>
        <p:spPr>
          <a:xfrm>
            <a:off x="4541232" y="3739558"/>
            <a:ext cx="4023360" cy="2616101"/>
          </a:xfrm>
          <a:prstGeom prst="rect">
            <a:avLst/>
          </a:prstGeom>
          <a:noFill/>
          <a:ln>
            <a:noFill/>
          </a:ln>
        </p:spPr>
        <p:txBody>
          <a:bodyPr wrap="square" rtlCol="0">
            <a:spAutoFit/>
          </a:bodyPr>
          <a:lstStyle/>
          <a:p>
            <a:pPr algn="ctr"/>
            <a:r>
              <a:rPr lang="en-US" sz="2400" b="1" dirty="0" smtClean="0"/>
              <a:t>MCU</a:t>
            </a:r>
          </a:p>
          <a:p>
            <a:pPr fontAlgn="base">
              <a:spcAft>
                <a:spcPts val="600"/>
              </a:spcAft>
            </a:pPr>
            <a:r>
              <a:rPr lang="en-US" sz="2400" dirty="0" err="1" smtClean="0"/>
              <a:t>Arduino</a:t>
            </a:r>
            <a:r>
              <a:rPr lang="en-US" sz="2400" dirty="0" smtClean="0"/>
              <a:t> Mega</a:t>
            </a:r>
          </a:p>
          <a:p>
            <a:pPr fontAlgn="base">
              <a:spcAft>
                <a:spcPts val="600"/>
              </a:spcAft>
            </a:pPr>
            <a:r>
              <a:rPr lang="en-US" sz="2400" dirty="0" smtClean="0"/>
              <a:t>3 </a:t>
            </a:r>
            <a:r>
              <a:rPr lang="en-US" sz="2400" dirty="0" err="1" smtClean="0"/>
              <a:t>bộ</a:t>
            </a:r>
            <a:r>
              <a:rPr lang="en-US" sz="2400" dirty="0" smtClean="0"/>
              <a:t> UART hardware</a:t>
            </a:r>
          </a:p>
          <a:p>
            <a:pPr fontAlgn="base">
              <a:spcAft>
                <a:spcPts val="600"/>
              </a:spcAft>
            </a:pPr>
            <a:r>
              <a:rPr lang="en-US" sz="2400" dirty="0" smtClean="0"/>
              <a:t>54 Digital I/O Pin</a:t>
            </a:r>
          </a:p>
          <a:p>
            <a:pPr fontAlgn="base">
              <a:spcAft>
                <a:spcPts val="600"/>
              </a:spcAft>
            </a:pPr>
            <a:endParaRPr lang="en-US" sz="2400" dirty="0" smtClean="0"/>
          </a:p>
          <a:p>
            <a:pPr fontAlgn="base">
              <a:spcAft>
                <a:spcPts val="600"/>
              </a:spcAft>
            </a:pPr>
            <a:endParaRPr lang="en-US" sz="2400" dirty="0"/>
          </a:p>
        </p:txBody>
      </p:sp>
      <p:cxnSp>
        <p:nvCxnSpPr>
          <p:cNvPr id="46" name="Straight Arrow Connector 45"/>
          <p:cNvCxnSpPr/>
          <p:nvPr/>
        </p:nvCxnSpPr>
        <p:spPr>
          <a:xfrm>
            <a:off x="3709546" y="3070799"/>
            <a:ext cx="1174522" cy="0"/>
          </a:xfrm>
          <a:prstGeom prst="straightConnector1">
            <a:avLst/>
          </a:prstGeom>
          <a:ln w="1016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62198" y="2513486"/>
            <a:ext cx="4046289" cy="464296"/>
          </a:xfrm>
          <a:prstGeom prst="rect">
            <a:avLst/>
          </a:prstGeom>
          <a:noFill/>
        </p:spPr>
        <p:txBody>
          <a:bodyPr wrap="square" rtlCol="0">
            <a:spAutoFit/>
          </a:bodyPr>
          <a:lstStyle/>
          <a:p>
            <a:pPr algn="ctr">
              <a:spcAft>
                <a:spcPts val="600"/>
              </a:spcAft>
            </a:pPr>
            <a:r>
              <a:rPr lang="en-US" sz="2400" b="1" dirty="0" smtClean="0"/>
              <a:t>UART</a:t>
            </a:r>
            <a:endParaRPr lang="en-US" sz="2400" dirty="0"/>
          </a:p>
        </p:txBody>
      </p:sp>
      <p:cxnSp>
        <p:nvCxnSpPr>
          <p:cNvPr id="49" name="Straight Arrow Connector 48"/>
          <p:cNvCxnSpPr/>
          <p:nvPr/>
        </p:nvCxnSpPr>
        <p:spPr>
          <a:xfrm>
            <a:off x="7891550" y="3051636"/>
            <a:ext cx="1174522" cy="0"/>
          </a:xfrm>
          <a:prstGeom prst="straightConnector1">
            <a:avLst/>
          </a:prstGeom>
          <a:ln w="1016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44202" y="2494323"/>
            <a:ext cx="4046289" cy="464296"/>
          </a:xfrm>
          <a:prstGeom prst="rect">
            <a:avLst/>
          </a:prstGeom>
          <a:noFill/>
        </p:spPr>
        <p:txBody>
          <a:bodyPr wrap="square" rtlCol="0">
            <a:spAutoFit/>
          </a:bodyPr>
          <a:lstStyle/>
          <a:p>
            <a:pPr algn="ctr">
              <a:spcAft>
                <a:spcPts val="600"/>
              </a:spcAft>
            </a:pPr>
            <a:r>
              <a:rPr lang="en-US" sz="2400" b="1" dirty="0" smtClean="0"/>
              <a:t>UART</a:t>
            </a:r>
            <a:endParaRPr lang="en-US" sz="2400" dirty="0"/>
          </a:p>
        </p:txBody>
      </p:sp>
      <p:sp>
        <p:nvSpPr>
          <p:cNvPr id="52" name="TextBox 51"/>
          <p:cNvSpPr txBox="1"/>
          <p:nvPr/>
        </p:nvSpPr>
        <p:spPr>
          <a:xfrm>
            <a:off x="8467346" y="3736495"/>
            <a:ext cx="4023360" cy="3954929"/>
          </a:xfrm>
          <a:prstGeom prst="rect">
            <a:avLst/>
          </a:prstGeom>
          <a:noFill/>
          <a:ln>
            <a:noFill/>
          </a:ln>
        </p:spPr>
        <p:txBody>
          <a:bodyPr wrap="square" rtlCol="0">
            <a:spAutoFit/>
          </a:bodyPr>
          <a:lstStyle/>
          <a:p>
            <a:pPr algn="ctr"/>
            <a:r>
              <a:rPr lang="en-US" sz="2400" b="1" dirty="0" smtClean="0"/>
              <a:t>Module </a:t>
            </a:r>
            <a:r>
              <a:rPr lang="en-US" sz="2400" b="1" dirty="0" err="1" smtClean="0"/>
              <a:t>LoRa</a:t>
            </a:r>
            <a:endParaRPr lang="en-US" sz="2400" b="1" dirty="0" smtClean="0"/>
          </a:p>
          <a:p>
            <a:pPr fontAlgn="base">
              <a:spcAft>
                <a:spcPts val="600"/>
              </a:spcAft>
            </a:pPr>
            <a:r>
              <a:rPr lang="vi-VN" sz="2400" dirty="0" smtClean="0">
                <a:latin typeface="Calibri" panose="020F0502020204030204" pitchFamily="34" charset="0"/>
                <a:cs typeface="Calibri" panose="020F0502020204030204" pitchFamily="34" charset="0"/>
              </a:rPr>
              <a:t>E32-TTL-100</a:t>
            </a:r>
            <a:endParaRPr lang="en-US" sz="2400" dirty="0" smtClean="0">
              <a:latin typeface="Calibri" panose="020F0502020204030204" pitchFamily="34" charset="0"/>
              <a:cs typeface="Calibri" panose="020F0502020204030204" pitchFamily="34" charset="0"/>
            </a:endParaRPr>
          </a:p>
          <a:p>
            <a:pPr fontAlgn="base">
              <a:spcAft>
                <a:spcPts val="600"/>
              </a:spcAft>
            </a:pPr>
            <a:r>
              <a:rPr lang="en-US" sz="2400" dirty="0" err="1" smtClean="0"/>
              <a:t>Điện</a:t>
            </a:r>
            <a:r>
              <a:rPr lang="en-US" sz="2400" dirty="0" smtClean="0"/>
              <a:t> </a:t>
            </a:r>
            <a:r>
              <a:rPr lang="en-US" sz="2400" dirty="0" err="1" smtClean="0"/>
              <a:t>áp</a:t>
            </a:r>
            <a:r>
              <a:rPr lang="en-US" sz="2400" dirty="0" smtClean="0"/>
              <a:t>: 2.3V ~ 5.5V DC</a:t>
            </a:r>
          </a:p>
          <a:p>
            <a:pPr fontAlgn="base">
              <a:spcAft>
                <a:spcPts val="600"/>
              </a:spcAft>
            </a:pPr>
            <a:r>
              <a:rPr lang="en-US" sz="2400" dirty="0" err="1" smtClean="0"/>
              <a:t>Vùng</a:t>
            </a:r>
            <a:r>
              <a:rPr lang="en-US" sz="2400" dirty="0" smtClean="0"/>
              <a:t> </a:t>
            </a:r>
            <a:r>
              <a:rPr lang="en-US" sz="2400" dirty="0" err="1" smtClean="0"/>
              <a:t>tần</a:t>
            </a:r>
            <a:r>
              <a:rPr lang="en-US" sz="2400" dirty="0" smtClean="0"/>
              <a:t> </a:t>
            </a:r>
            <a:r>
              <a:rPr lang="en-US" sz="2400" dirty="0" err="1" smtClean="0"/>
              <a:t>số</a:t>
            </a:r>
            <a:r>
              <a:rPr lang="en-US" sz="2400" dirty="0" smtClean="0"/>
              <a:t>: 410 ~ 441 MHz</a:t>
            </a:r>
          </a:p>
          <a:p>
            <a:pPr fontAlgn="base">
              <a:spcAft>
                <a:spcPts val="600"/>
              </a:spcAft>
            </a:pPr>
            <a:r>
              <a:rPr lang="en-US" sz="2400" dirty="0" err="1" smtClean="0"/>
              <a:t>Khoảng</a:t>
            </a:r>
            <a:r>
              <a:rPr lang="en-US" sz="2400" dirty="0" smtClean="0"/>
              <a:t> </a:t>
            </a:r>
            <a:r>
              <a:rPr lang="en-US" sz="2400" dirty="0" err="1" smtClean="0"/>
              <a:t>cách</a:t>
            </a:r>
            <a:r>
              <a:rPr lang="en-US" sz="2400" dirty="0" smtClean="0"/>
              <a:t> </a:t>
            </a:r>
            <a:r>
              <a:rPr lang="en-US" sz="2400" dirty="0" err="1" smtClean="0"/>
              <a:t>truyền</a:t>
            </a:r>
            <a:r>
              <a:rPr lang="en-US" sz="2400" dirty="0" smtClean="0"/>
              <a:t>: 3km</a:t>
            </a:r>
          </a:p>
          <a:p>
            <a:pPr fontAlgn="base">
              <a:spcAft>
                <a:spcPts val="600"/>
              </a:spcAft>
            </a:pPr>
            <a:r>
              <a:rPr lang="en-US" sz="2400" dirty="0" smtClean="0"/>
              <a:t>(</a:t>
            </a:r>
            <a:r>
              <a:rPr lang="en-US" sz="2400" dirty="0" err="1" smtClean="0"/>
              <a:t>điều</a:t>
            </a:r>
            <a:r>
              <a:rPr lang="en-US" sz="2400" dirty="0" smtClean="0"/>
              <a:t> </a:t>
            </a:r>
            <a:r>
              <a:rPr lang="en-US" sz="2400" dirty="0" err="1" smtClean="0"/>
              <a:t>kiện</a:t>
            </a:r>
            <a:r>
              <a:rPr lang="en-US" sz="2400" dirty="0" smtClean="0"/>
              <a:t> </a:t>
            </a:r>
            <a:r>
              <a:rPr lang="en-US" sz="2400" dirty="0" err="1" smtClean="0"/>
              <a:t>thoáng</a:t>
            </a:r>
            <a:r>
              <a:rPr lang="en-US" sz="2400" dirty="0" smtClean="0"/>
              <a:t>, 20dBm,</a:t>
            </a:r>
          </a:p>
          <a:p>
            <a:pPr fontAlgn="base">
              <a:spcAft>
                <a:spcPts val="600"/>
              </a:spcAft>
            </a:pPr>
            <a:r>
              <a:rPr lang="en-US" sz="2400" dirty="0" err="1" smtClean="0"/>
              <a:t>Anten</a:t>
            </a:r>
            <a:r>
              <a:rPr lang="en-US" sz="2400" dirty="0" smtClean="0"/>
              <a:t> gain, 5dBi, …)</a:t>
            </a:r>
          </a:p>
          <a:p>
            <a:pPr fontAlgn="base">
              <a:spcAft>
                <a:spcPts val="600"/>
              </a:spcAft>
            </a:pPr>
            <a:endParaRPr lang="en-US" sz="2400" dirty="0" smtClean="0"/>
          </a:p>
          <a:p>
            <a:pPr fontAlgn="base">
              <a:spcAft>
                <a:spcPts val="600"/>
              </a:spcAft>
            </a:pPr>
            <a:endParaRPr lang="en-US" sz="2400" dirty="0"/>
          </a:p>
        </p:txBody>
      </p:sp>
      <p:pic>
        <p:nvPicPr>
          <p:cNvPr id="16" name="Picture 15" descr="D:\Learning\1_University\Thesis\SalinityMonitoring\Report\Image\Arduino_Mega.png"/>
          <p:cNvPicPr/>
          <p:nvPr/>
        </p:nvPicPr>
        <p:blipFill>
          <a:blip r:embed="rId4">
            <a:extLst>
              <a:ext uri="{28A0092B-C50C-407E-A947-70E740481C1C}">
                <a14:useLocalDpi xmlns:a14="http://schemas.microsoft.com/office/drawing/2010/main" val="0"/>
              </a:ext>
            </a:extLst>
          </a:blip>
          <a:srcRect/>
          <a:stretch>
            <a:fillRect/>
          </a:stretch>
        </p:blipFill>
        <p:spPr bwMode="auto">
          <a:xfrm>
            <a:off x="4736059" y="1926736"/>
            <a:ext cx="3221355" cy="2045970"/>
          </a:xfrm>
          <a:prstGeom prst="rect">
            <a:avLst/>
          </a:prstGeom>
          <a:noFill/>
          <a:ln>
            <a:noFill/>
          </a:ln>
        </p:spPr>
      </p:pic>
      <p:pic>
        <p:nvPicPr>
          <p:cNvPr id="17" name="Picture 16" descr="D:\Learning\1_University\Thesis\Report\WLC-0022_3.jpg"/>
          <p:cNvPicPr/>
          <p:nvPr/>
        </p:nvPicPr>
        <p:blipFill rotWithShape="1">
          <a:blip r:embed="rId5" cstate="print">
            <a:extLst>
              <a:ext uri="{28A0092B-C50C-407E-A947-70E740481C1C}">
                <a14:useLocalDpi xmlns:a14="http://schemas.microsoft.com/office/drawing/2010/main" val="0"/>
              </a:ext>
            </a:extLst>
          </a:blip>
          <a:srcRect l="3949" t="18494" r="3369" b="11059"/>
          <a:stretch/>
        </p:blipFill>
        <p:spPr bwMode="auto">
          <a:xfrm>
            <a:off x="1325437" y="2187918"/>
            <a:ext cx="2078921" cy="157972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4256437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Giải</a:t>
            </a:r>
            <a:r>
              <a:rPr lang="en-US" sz="4800" b="1" dirty="0" smtClean="0"/>
              <a:t> </a:t>
            </a:r>
            <a:r>
              <a:rPr lang="en-US" sz="4800" b="1" dirty="0" err="1" smtClean="0"/>
              <a:t>pháp</a:t>
            </a:r>
            <a:r>
              <a:rPr lang="en-US" sz="4800" b="1" dirty="0" smtClean="0"/>
              <a:t> – Server</a:t>
            </a:r>
            <a:endParaRPr lang="en-US" b="1" dirty="0"/>
          </a:p>
        </p:txBody>
      </p:sp>
      <p:sp>
        <p:nvSpPr>
          <p:cNvPr id="18" name="Rectangle 17"/>
          <p:cNvSpPr/>
          <p:nvPr/>
        </p:nvSpPr>
        <p:spPr>
          <a:xfrm>
            <a:off x="2911792" y="1206224"/>
            <a:ext cx="6308726" cy="5571607"/>
          </a:xfrm>
          <a:prstGeom prst="rect">
            <a:avLst/>
          </a:prstGeom>
          <a:noFill/>
          <a:ln w="603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p:txBody>
      </p:sp>
      <p:sp>
        <p:nvSpPr>
          <p:cNvPr id="19" name="Can 18"/>
          <p:cNvSpPr/>
          <p:nvPr/>
        </p:nvSpPr>
        <p:spPr>
          <a:xfrm rot="16852225">
            <a:off x="5532022" y="463321"/>
            <a:ext cx="485457" cy="2998138"/>
          </a:xfrm>
          <a:prstGeom prst="can">
            <a:avLst>
              <a:gd name="adj" fmla="val 63551"/>
            </a:avLst>
          </a:prstGeom>
        </p:spPr>
        <p:style>
          <a:lnRef idx="2">
            <a:schemeClr val="accent1">
              <a:shade val="50000"/>
            </a:schemeClr>
          </a:lnRef>
          <a:fillRef idx="1">
            <a:schemeClr val="accent1"/>
          </a:fillRef>
          <a:effectRef idx="0">
            <a:schemeClr val="accent1"/>
          </a:effectRef>
          <a:fontRef idx="minor">
            <a:schemeClr val="lt1"/>
          </a:fontRef>
        </p:style>
        <p:txBody>
          <a:bodyPr vert="vert" wrap="square" lIns="0" tIns="0" rIns="0" bIns="0" rtlCol="0" anchor="ctr">
            <a:noAutofit/>
          </a:bodyPr>
          <a:lstStyle/>
          <a:p>
            <a:pPr marL="0" marR="0" algn="ctr">
              <a:spcBef>
                <a:spcPts val="0"/>
              </a:spcBef>
              <a:spcAft>
                <a:spcPts val="0"/>
              </a:spcAft>
            </a:pPr>
            <a:r>
              <a:rPr lang="en-US" sz="1600" kern="1200" dirty="0">
                <a:solidFill>
                  <a:srgbClr val="FFFFFF"/>
                </a:solidFill>
                <a:effectLst/>
                <a:ea typeface="Times New Roman" panose="02020603050405020304" pitchFamily="18" charset="0"/>
                <a:cs typeface="Times New Roman" panose="02020603050405020304" pitchFamily="18" charset="0"/>
              </a:rPr>
              <a:t>Format Data – Append time</a:t>
            </a:r>
            <a:endParaRPr lang="en-US" sz="1600" dirty="0">
              <a:effectLst/>
              <a:latin typeface="Times New Roman" panose="02020603050405020304" pitchFamily="18" charset="0"/>
              <a:ea typeface="Times New Roman" panose="02020603050405020304" pitchFamily="18" charset="0"/>
            </a:endParaRPr>
          </a:p>
        </p:txBody>
      </p:sp>
      <p:sp>
        <p:nvSpPr>
          <p:cNvPr id="20" name="Freeform 19"/>
          <p:cNvSpPr/>
          <p:nvPr/>
        </p:nvSpPr>
        <p:spPr>
          <a:xfrm>
            <a:off x="1397672" y="1197973"/>
            <a:ext cx="8854626" cy="1431696"/>
          </a:xfrm>
          <a:custGeom>
            <a:avLst/>
            <a:gdLst>
              <a:gd name="connsiteX0" fmla="*/ 0 w 10073640"/>
              <a:gd name="connsiteY0" fmla="*/ 1295400 h 1666593"/>
              <a:gd name="connsiteX1" fmla="*/ 5562600 w 10073640"/>
              <a:gd name="connsiteY1" fmla="*/ 1584960 h 1666593"/>
              <a:gd name="connsiteX2" fmla="*/ 10073640 w 10073640"/>
              <a:gd name="connsiteY2" fmla="*/ 0 h 1666593"/>
              <a:gd name="connsiteX0" fmla="*/ 0 w 11871960"/>
              <a:gd name="connsiteY0" fmla="*/ 1752600 h 2156765"/>
              <a:gd name="connsiteX1" fmla="*/ 5562600 w 11871960"/>
              <a:gd name="connsiteY1" fmla="*/ 2042160 h 2156765"/>
              <a:gd name="connsiteX2" fmla="*/ 11871960 w 11871960"/>
              <a:gd name="connsiteY2" fmla="*/ 0 h 2156765"/>
              <a:gd name="connsiteX0" fmla="*/ 0 w 11871960"/>
              <a:gd name="connsiteY0" fmla="*/ 1752600 h 2272403"/>
              <a:gd name="connsiteX1" fmla="*/ 4892040 w 11871960"/>
              <a:gd name="connsiteY1" fmla="*/ 2179320 h 2272403"/>
              <a:gd name="connsiteX2" fmla="*/ 11871960 w 11871960"/>
              <a:gd name="connsiteY2" fmla="*/ 0 h 2272403"/>
              <a:gd name="connsiteX0" fmla="*/ 0 w 11871960"/>
              <a:gd name="connsiteY0" fmla="*/ 1752600 h 2193960"/>
              <a:gd name="connsiteX1" fmla="*/ 4892040 w 11871960"/>
              <a:gd name="connsiteY1" fmla="*/ 2179320 h 2193960"/>
              <a:gd name="connsiteX2" fmla="*/ 11871960 w 11871960"/>
              <a:gd name="connsiteY2" fmla="*/ 0 h 2193960"/>
              <a:gd name="connsiteX0" fmla="*/ 0 w 11871960"/>
              <a:gd name="connsiteY0" fmla="*/ 1752600 h 2193960"/>
              <a:gd name="connsiteX1" fmla="*/ 4892040 w 11871960"/>
              <a:gd name="connsiteY1" fmla="*/ 2179320 h 2193960"/>
              <a:gd name="connsiteX2" fmla="*/ 11871960 w 11871960"/>
              <a:gd name="connsiteY2" fmla="*/ 0 h 2193960"/>
              <a:gd name="connsiteX0" fmla="*/ 0 w 11871960"/>
              <a:gd name="connsiteY0" fmla="*/ 0 h 973200"/>
              <a:gd name="connsiteX1" fmla="*/ 4892040 w 11871960"/>
              <a:gd name="connsiteY1" fmla="*/ 426720 h 973200"/>
              <a:gd name="connsiteX2" fmla="*/ 11871960 w 11871960"/>
              <a:gd name="connsiteY2" fmla="*/ 518160 h 973200"/>
              <a:gd name="connsiteX0" fmla="*/ 0 w 11871960"/>
              <a:gd name="connsiteY0" fmla="*/ 0 h 518160"/>
              <a:gd name="connsiteX1" fmla="*/ 4892040 w 11871960"/>
              <a:gd name="connsiteY1" fmla="*/ 426720 h 518160"/>
              <a:gd name="connsiteX2" fmla="*/ 11871960 w 11871960"/>
              <a:gd name="connsiteY2" fmla="*/ 518160 h 518160"/>
              <a:gd name="connsiteX0" fmla="*/ 0 w 11795760"/>
              <a:gd name="connsiteY0" fmla="*/ 0 h 1813560"/>
              <a:gd name="connsiteX1" fmla="*/ 4892040 w 11795760"/>
              <a:gd name="connsiteY1" fmla="*/ 426720 h 1813560"/>
              <a:gd name="connsiteX2" fmla="*/ 11795760 w 11795760"/>
              <a:gd name="connsiteY2" fmla="*/ 1813560 h 1813560"/>
              <a:gd name="connsiteX0" fmla="*/ 0 w 11795760"/>
              <a:gd name="connsiteY0" fmla="*/ 0 h 1813560"/>
              <a:gd name="connsiteX1" fmla="*/ 4892040 w 11795760"/>
              <a:gd name="connsiteY1" fmla="*/ 426720 h 1813560"/>
              <a:gd name="connsiteX2" fmla="*/ 11795760 w 11795760"/>
              <a:gd name="connsiteY2" fmla="*/ 1813560 h 1813560"/>
              <a:gd name="connsiteX0" fmla="*/ 0 w 11795760"/>
              <a:gd name="connsiteY0" fmla="*/ 0 h 1813560"/>
              <a:gd name="connsiteX1" fmla="*/ 4892040 w 11795760"/>
              <a:gd name="connsiteY1" fmla="*/ 426720 h 1813560"/>
              <a:gd name="connsiteX2" fmla="*/ 11795760 w 11795760"/>
              <a:gd name="connsiteY2" fmla="*/ 1813560 h 1813560"/>
              <a:gd name="connsiteX0" fmla="*/ 0 w 11795760"/>
              <a:gd name="connsiteY0" fmla="*/ 0 h 1813560"/>
              <a:gd name="connsiteX1" fmla="*/ 4892040 w 11795760"/>
              <a:gd name="connsiteY1" fmla="*/ 426720 h 1813560"/>
              <a:gd name="connsiteX2" fmla="*/ 11795760 w 11795760"/>
              <a:gd name="connsiteY2" fmla="*/ 1813560 h 1813560"/>
              <a:gd name="connsiteX0" fmla="*/ 0 w 11795760"/>
              <a:gd name="connsiteY0" fmla="*/ 0 h 1813560"/>
              <a:gd name="connsiteX1" fmla="*/ 4892040 w 11795760"/>
              <a:gd name="connsiteY1" fmla="*/ 426720 h 1813560"/>
              <a:gd name="connsiteX2" fmla="*/ 11795760 w 11795760"/>
              <a:gd name="connsiteY2" fmla="*/ 1813560 h 1813560"/>
              <a:gd name="connsiteX0" fmla="*/ 0 w 11795760"/>
              <a:gd name="connsiteY0" fmla="*/ 0 h 1813560"/>
              <a:gd name="connsiteX1" fmla="*/ 4892040 w 11795760"/>
              <a:gd name="connsiteY1" fmla="*/ 426720 h 1813560"/>
              <a:gd name="connsiteX2" fmla="*/ 11795760 w 11795760"/>
              <a:gd name="connsiteY2" fmla="*/ 1813560 h 1813560"/>
              <a:gd name="connsiteX0" fmla="*/ 0 w 11795760"/>
              <a:gd name="connsiteY0" fmla="*/ 2088 h 1815648"/>
              <a:gd name="connsiteX1" fmla="*/ 4892040 w 11795760"/>
              <a:gd name="connsiteY1" fmla="*/ 428808 h 1815648"/>
              <a:gd name="connsiteX2" fmla="*/ 11795760 w 11795760"/>
              <a:gd name="connsiteY2" fmla="*/ 1815648 h 1815648"/>
            </a:gdLst>
            <a:ahLst/>
            <a:cxnLst>
              <a:cxn ang="0">
                <a:pos x="connsiteX0" y="connsiteY0"/>
              </a:cxn>
              <a:cxn ang="0">
                <a:pos x="connsiteX1" y="connsiteY1"/>
              </a:cxn>
              <a:cxn ang="0">
                <a:pos x="connsiteX2" y="connsiteY2"/>
              </a:cxn>
            </a:cxnLst>
            <a:rect l="l" t="t" r="r" b="b"/>
            <a:pathLst>
              <a:path w="11795760" h="1815648">
                <a:moveTo>
                  <a:pt x="0" y="2088"/>
                </a:moveTo>
                <a:cubicBezTo>
                  <a:pt x="631190" y="-19502"/>
                  <a:pt x="2834640" y="126548"/>
                  <a:pt x="4892040" y="428808"/>
                </a:cubicBezTo>
                <a:cubicBezTo>
                  <a:pt x="6949440" y="731068"/>
                  <a:pt x="9466580" y="1294948"/>
                  <a:pt x="11795760" y="1815648"/>
                </a:cubicBezTo>
              </a:path>
            </a:pathLst>
          </a:custGeom>
          <a:noFill/>
          <a:ln w="73025">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21" name="Picture 20"/>
          <p:cNvPicPr/>
          <p:nvPr/>
        </p:nvPicPr>
        <p:blipFill>
          <a:blip r:embed="rId3" cstate="print">
            <a:extLst>
              <a:ext uri="{28A0092B-C50C-407E-A947-70E740481C1C}">
                <a14:useLocalDpi xmlns:a14="http://schemas.microsoft.com/office/drawing/2010/main" val="0"/>
              </a:ext>
            </a:extLst>
          </a:blip>
          <a:stretch>
            <a:fillRect/>
          </a:stretch>
        </p:blipFill>
        <p:spPr>
          <a:xfrm>
            <a:off x="5569151" y="2588571"/>
            <a:ext cx="1637754" cy="1002061"/>
          </a:xfrm>
          <a:prstGeom prst="rect">
            <a:avLst/>
          </a:prstGeom>
        </p:spPr>
      </p:pic>
      <p:pic>
        <p:nvPicPr>
          <p:cNvPr id="22" name="Picture 21"/>
          <p:cNvPicPr/>
          <p:nvPr/>
        </p:nvPicPr>
        <p:blipFill>
          <a:blip r:embed="rId4" cstate="print">
            <a:extLst>
              <a:ext uri="{28A0092B-C50C-407E-A947-70E740481C1C}">
                <a14:useLocalDpi xmlns:a14="http://schemas.microsoft.com/office/drawing/2010/main" val="0"/>
              </a:ext>
            </a:extLst>
          </a:blip>
          <a:stretch>
            <a:fillRect/>
          </a:stretch>
        </p:blipFill>
        <p:spPr>
          <a:xfrm>
            <a:off x="5263283" y="4321125"/>
            <a:ext cx="2615265" cy="793284"/>
          </a:xfrm>
          <a:prstGeom prst="rect">
            <a:avLst/>
          </a:prstGeom>
        </p:spPr>
      </p:pic>
      <p:pic>
        <p:nvPicPr>
          <p:cNvPr id="23" name="Picture 22"/>
          <p:cNvPicPr/>
          <p:nvPr/>
        </p:nvPicPr>
        <p:blipFill>
          <a:blip r:embed="rId5" cstate="print">
            <a:extLst>
              <a:ext uri="{28A0092B-C50C-407E-A947-70E740481C1C}">
                <a14:useLocalDpi xmlns:a14="http://schemas.microsoft.com/office/drawing/2010/main" val="0"/>
              </a:ext>
            </a:extLst>
          </a:blip>
          <a:stretch>
            <a:fillRect/>
          </a:stretch>
        </p:blipFill>
        <p:spPr>
          <a:xfrm>
            <a:off x="8007054" y="3266782"/>
            <a:ext cx="1149657" cy="1149657"/>
          </a:xfrm>
          <a:prstGeom prst="rect">
            <a:avLst/>
          </a:prstGeom>
        </p:spPr>
      </p:pic>
      <p:sp>
        <p:nvSpPr>
          <p:cNvPr id="24" name="TextBox 27"/>
          <p:cNvSpPr txBox="1"/>
          <p:nvPr/>
        </p:nvSpPr>
        <p:spPr>
          <a:xfrm>
            <a:off x="8337243" y="1318816"/>
            <a:ext cx="1581785" cy="400110"/>
          </a:xfrm>
          <a:prstGeom prst="rect">
            <a:avLst/>
          </a:prstGeom>
          <a:noFill/>
        </p:spPr>
        <p:txBody>
          <a:bodyPr wrap="square" rtlCol="0">
            <a:spAutoFit/>
          </a:bodyPr>
          <a:lstStyle/>
          <a:p>
            <a:pPr marL="0" marR="0" algn="just">
              <a:spcBef>
                <a:spcPts val="0"/>
              </a:spcBef>
              <a:spcAft>
                <a:spcPts val="0"/>
              </a:spcAft>
            </a:pPr>
            <a:r>
              <a:rPr lang="en-US" sz="20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SERVER</a:t>
            </a:r>
            <a:endParaRPr lang="en-US" sz="1200" dirty="0">
              <a:effectLst/>
              <a:latin typeface="Times New Roman" panose="02020603050405020304" pitchFamily="18" charset="0"/>
              <a:ea typeface="Times New Roman" panose="02020603050405020304" pitchFamily="18" charset="0"/>
            </a:endParaRPr>
          </a:p>
        </p:txBody>
      </p:sp>
      <p:sp>
        <p:nvSpPr>
          <p:cNvPr id="25" name="TextBox 13"/>
          <p:cNvSpPr txBox="1"/>
          <p:nvPr/>
        </p:nvSpPr>
        <p:spPr>
          <a:xfrm rot="190374">
            <a:off x="1224842" y="1331735"/>
            <a:ext cx="1581785" cy="400110"/>
          </a:xfrm>
          <a:prstGeom prst="rect">
            <a:avLst/>
          </a:prstGeom>
          <a:noFill/>
        </p:spPr>
        <p:txBody>
          <a:bodyPr wrap="square" rtlCol="0">
            <a:spAutoFit/>
          </a:bodyPr>
          <a:lstStyle/>
          <a:p>
            <a:pPr marL="0" marR="0" algn="just">
              <a:spcBef>
                <a:spcPts val="0"/>
              </a:spcBef>
              <a:spcAft>
                <a:spcPts val="0"/>
              </a:spcAft>
            </a:pPr>
            <a:r>
              <a:rPr lang="en-US" sz="2000" b="1" kern="1200" dirty="0">
                <a:solidFill>
                  <a:srgbClr val="1F4E79"/>
                </a:solidFill>
                <a:effectLst/>
                <a:latin typeface="Calibri" panose="020F0502020204030204" pitchFamily="34" charset="0"/>
                <a:ea typeface="Times New Roman" panose="02020603050405020304" pitchFamily="18" charset="0"/>
                <a:cs typeface="Times New Roman" panose="02020603050405020304" pitchFamily="18" charset="0"/>
              </a:rPr>
              <a:t>Raw Data</a:t>
            </a:r>
            <a:endParaRPr lang="en-US" dirty="0">
              <a:effectLst/>
              <a:latin typeface="Times New Roman" panose="02020603050405020304" pitchFamily="18" charset="0"/>
              <a:ea typeface="Times New Roman" panose="02020603050405020304" pitchFamily="18" charset="0"/>
            </a:endParaRPr>
          </a:p>
        </p:txBody>
      </p:sp>
      <p:grpSp>
        <p:nvGrpSpPr>
          <p:cNvPr id="26" name="Group 25"/>
          <p:cNvGrpSpPr/>
          <p:nvPr/>
        </p:nvGrpSpPr>
        <p:grpSpPr>
          <a:xfrm>
            <a:off x="1090617" y="3872823"/>
            <a:ext cx="9161679" cy="2760310"/>
            <a:chOff x="0" y="0"/>
            <a:chExt cx="5669280" cy="1708100"/>
          </a:xfrm>
        </p:grpSpPr>
        <p:sp>
          <p:nvSpPr>
            <p:cNvPr id="54" name="Can 53"/>
            <p:cNvSpPr/>
            <p:nvPr/>
          </p:nvSpPr>
          <p:spPr>
            <a:xfrm rot="15904191">
              <a:off x="2102138" y="569833"/>
              <a:ext cx="332105" cy="701675"/>
            </a:xfrm>
            <a:prstGeom prst="can">
              <a:avLst>
                <a:gd name="adj" fmla="val 63551"/>
              </a:avLst>
            </a:prstGeom>
          </p:spPr>
          <p:style>
            <a:lnRef idx="2">
              <a:schemeClr val="accent1">
                <a:shade val="50000"/>
              </a:schemeClr>
            </a:lnRef>
            <a:fillRef idx="1">
              <a:schemeClr val="accent1"/>
            </a:fillRef>
            <a:effectRef idx="0">
              <a:schemeClr val="accent1"/>
            </a:effectRef>
            <a:fontRef idx="minor">
              <a:schemeClr val="lt1"/>
            </a:fontRef>
          </p:style>
          <p:txBody>
            <a:bodyPr vert="vert" wrap="square" lIns="0" tIns="0" rIns="0" bIns="0" rtlCol="0" anchor="ctr">
              <a:noAutofit/>
            </a:bodyPr>
            <a:lstStyle/>
            <a:p>
              <a:pPr marL="0" marR="0" algn="ctr">
                <a:spcBef>
                  <a:spcPts val="0"/>
                </a:spcBef>
                <a:spcAft>
                  <a:spcPts val="0"/>
                </a:spcAft>
              </a:pPr>
              <a:r>
                <a:rPr lang="vi-VN" sz="1600" kern="1200" dirty="0">
                  <a:solidFill>
                    <a:srgbClr val="FFFFFF"/>
                  </a:solidFill>
                  <a:effectLst/>
                  <a:ea typeface="Times New Roman" panose="02020603050405020304" pitchFamily="18" charset="0"/>
                  <a:cs typeface="Times New Roman" panose="02020603050405020304" pitchFamily="18" charset="0"/>
                </a:rPr>
                <a:t>Route</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1200"/>
                </a:spcAft>
              </a:pPr>
              <a:r>
                <a:rPr lang="en-US" sz="800" dirty="0">
                  <a:effectLst/>
                  <a:latin typeface="CMU Serif" panose="02070309020205020404" pitchFamily="50" charset="0"/>
                  <a:ea typeface="Calibri" panose="020F0502020204030204" pitchFamily="34" charset="0"/>
                  <a:cs typeface="Times New Roman" panose="02020603050405020304" pitchFamily="18" charset="0"/>
                </a:rPr>
                <a:t> </a:t>
              </a:r>
              <a:endParaRPr lang="en-US" sz="1600"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55" name="Can 54"/>
            <p:cNvSpPr/>
            <p:nvPr/>
          </p:nvSpPr>
          <p:spPr>
            <a:xfrm rot="4294900">
              <a:off x="3728852" y="866899"/>
              <a:ext cx="332105" cy="790575"/>
            </a:xfrm>
            <a:prstGeom prst="can">
              <a:avLst>
                <a:gd name="adj" fmla="val 63551"/>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noAutofit/>
            </a:bodyPr>
            <a:lstStyle/>
            <a:p>
              <a:pPr marL="0" marR="0" algn="ctr">
                <a:spcBef>
                  <a:spcPts val="0"/>
                </a:spcBef>
                <a:spcAft>
                  <a:spcPts val="0"/>
                </a:spcAft>
              </a:pPr>
              <a:r>
                <a:rPr lang="vi-VN" sz="1600" kern="1200" dirty="0">
                  <a:solidFill>
                    <a:srgbClr val="FFFFFF"/>
                  </a:solidFill>
                  <a:effectLst/>
                  <a:ea typeface="Times New Roman" panose="02020603050405020304" pitchFamily="18" charset="0"/>
                  <a:cs typeface="Times New Roman" panose="02020603050405020304" pitchFamily="18" charset="0"/>
                </a:rPr>
                <a:t>Render</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1200"/>
                </a:spcAft>
              </a:pPr>
              <a:r>
                <a:rPr lang="en-US" sz="600" dirty="0">
                  <a:effectLst/>
                  <a:latin typeface="CMU Serif" panose="02070309020205020404" pitchFamily="50" charset="0"/>
                  <a:ea typeface="Calibri" panose="020F0502020204030204" pitchFamily="34" charset="0"/>
                  <a:cs typeface="Times New Roman" panose="02020603050405020304" pitchFamily="18" charset="0"/>
                </a:rPr>
                <a:t> </a:t>
              </a:r>
              <a:endParaRPr lang="en-US" sz="1200"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56" name="Freeform 55"/>
            <p:cNvSpPr/>
            <p:nvPr/>
          </p:nvSpPr>
          <p:spPr>
            <a:xfrm flipV="1">
              <a:off x="0" y="0"/>
              <a:ext cx="5669280" cy="1146175"/>
            </a:xfrm>
            <a:custGeom>
              <a:avLst/>
              <a:gdLst>
                <a:gd name="connsiteX0" fmla="*/ 0 w 10073640"/>
                <a:gd name="connsiteY0" fmla="*/ 1295400 h 1666593"/>
                <a:gd name="connsiteX1" fmla="*/ 5562600 w 10073640"/>
                <a:gd name="connsiteY1" fmla="*/ 1584960 h 1666593"/>
                <a:gd name="connsiteX2" fmla="*/ 10073640 w 10073640"/>
                <a:gd name="connsiteY2" fmla="*/ 0 h 1666593"/>
                <a:gd name="connsiteX0" fmla="*/ 0 w 11871960"/>
                <a:gd name="connsiteY0" fmla="*/ 1752600 h 2156765"/>
                <a:gd name="connsiteX1" fmla="*/ 5562600 w 11871960"/>
                <a:gd name="connsiteY1" fmla="*/ 2042160 h 2156765"/>
                <a:gd name="connsiteX2" fmla="*/ 11871960 w 11871960"/>
                <a:gd name="connsiteY2" fmla="*/ 0 h 2156765"/>
                <a:gd name="connsiteX0" fmla="*/ 0 w 11871960"/>
                <a:gd name="connsiteY0" fmla="*/ 1752600 h 2272403"/>
                <a:gd name="connsiteX1" fmla="*/ 4892040 w 11871960"/>
                <a:gd name="connsiteY1" fmla="*/ 2179320 h 2272403"/>
                <a:gd name="connsiteX2" fmla="*/ 11871960 w 11871960"/>
                <a:gd name="connsiteY2" fmla="*/ 0 h 2272403"/>
                <a:gd name="connsiteX0" fmla="*/ 0 w 11871960"/>
                <a:gd name="connsiteY0" fmla="*/ 1752600 h 2193960"/>
                <a:gd name="connsiteX1" fmla="*/ 4892040 w 11871960"/>
                <a:gd name="connsiteY1" fmla="*/ 2179320 h 2193960"/>
                <a:gd name="connsiteX2" fmla="*/ 11871960 w 11871960"/>
                <a:gd name="connsiteY2" fmla="*/ 0 h 2193960"/>
                <a:gd name="connsiteX0" fmla="*/ 0 w 11871960"/>
                <a:gd name="connsiteY0" fmla="*/ 1752600 h 2193960"/>
                <a:gd name="connsiteX1" fmla="*/ 4892040 w 11871960"/>
                <a:gd name="connsiteY1" fmla="*/ 2179320 h 2193960"/>
                <a:gd name="connsiteX2" fmla="*/ 11871960 w 11871960"/>
                <a:gd name="connsiteY2" fmla="*/ 0 h 2193960"/>
                <a:gd name="connsiteX0" fmla="*/ 0 w 12039600"/>
                <a:gd name="connsiteY0" fmla="*/ 1173480 h 1655203"/>
                <a:gd name="connsiteX1" fmla="*/ 4892040 w 12039600"/>
                <a:gd name="connsiteY1" fmla="*/ 1600200 h 1655203"/>
                <a:gd name="connsiteX2" fmla="*/ 12039600 w 12039600"/>
                <a:gd name="connsiteY2" fmla="*/ 0 h 1655203"/>
                <a:gd name="connsiteX0" fmla="*/ 0 w 12039600"/>
                <a:gd name="connsiteY0" fmla="*/ 1173480 h 1609296"/>
                <a:gd name="connsiteX1" fmla="*/ 4892040 w 12039600"/>
                <a:gd name="connsiteY1" fmla="*/ 1600200 h 1609296"/>
                <a:gd name="connsiteX2" fmla="*/ 12039600 w 12039600"/>
                <a:gd name="connsiteY2" fmla="*/ 0 h 1609296"/>
                <a:gd name="connsiteX0" fmla="*/ 0 w 11750040"/>
                <a:gd name="connsiteY0" fmla="*/ 0 h 1682079"/>
                <a:gd name="connsiteX1" fmla="*/ 4892040 w 11750040"/>
                <a:gd name="connsiteY1" fmla="*/ 426720 h 1682079"/>
                <a:gd name="connsiteX2" fmla="*/ 11750040 w 11750040"/>
                <a:gd name="connsiteY2" fmla="*/ 1356360 h 1682079"/>
                <a:gd name="connsiteX0" fmla="*/ 0 w 11750040"/>
                <a:gd name="connsiteY0" fmla="*/ 0 h 1356360"/>
                <a:gd name="connsiteX1" fmla="*/ 4892040 w 11750040"/>
                <a:gd name="connsiteY1" fmla="*/ 426720 h 1356360"/>
                <a:gd name="connsiteX2" fmla="*/ 11750040 w 11750040"/>
                <a:gd name="connsiteY2" fmla="*/ 1356360 h 1356360"/>
                <a:gd name="connsiteX0" fmla="*/ 0 w 11750040"/>
                <a:gd name="connsiteY0" fmla="*/ 0 h 1356360"/>
                <a:gd name="connsiteX1" fmla="*/ 4892040 w 11750040"/>
                <a:gd name="connsiteY1" fmla="*/ 426720 h 1356360"/>
                <a:gd name="connsiteX2" fmla="*/ 11750040 w 11750040"/>
                <a:gd name="connsiteY2" fmla="*/ 1356360 h 1356360"/>
                <a:gd name="connsiteX0" fmla="*/ 0 w 11750040"/>
                <a:gd name="connsiteY0" fmla="*/ 0 h 1356360"/>
                <a:gd name="connsiteX1" fmla="*/ 4892040 w 11750040"/>
                <a:gd name="connsiteY1" fmla="*/ 426720 h 1356360"/>
                <a:gd name="connsiteX2" fmla="*/ 11750040 w 11750040"/>
                <a:gd name="connsiteY2" fmla="*/ 1356360 h 1356360"/>
                <a:gd name="connsiteX0" fmla="*/ 0 w 11826240"/>
                <a:gd name="connsiteY0" fmla="*/ 0 h 2133600"/>
                <a:gd name="connsiteX1" fmla="*/ 4892040 w 11826240"/>
                <a:gd name="connsiteY1" fmla="*/ 426720 h 2133600"/>
                <a:gd name="connsiteX2" fmla="*/ 11826240 w 11826240"/>
                <a:gd name="connsiteY2" fmla="*/ 2133600 h 2133600"/>
                <a:gd name="connsiteX0" fmla="*/ 0 w 11826240"/>
                <a:gd name="connsiteY0" fmla="*/ 0 h 2133600"/>
                <a:gd name="connsiteX1" fmla="*/ 4998720 w 11826240"/>
                <a:gd name="connsiteY1" fmla="*/ 381000 h 2133600"/>
                <a:gd name="connsiteX2" fmla="*/ 11826240 w 11826240"/>
                <a:gd name="connsiteY2" fmla="*/ 2133600 h 2133600"/>
                <a:gd name="connsiteX0" fmla="*/ 0 w 11826240"/>
                <a:gd name="connsiteY0" fmla="*/ 0 h 2133600"/>
                <a:gd name="connsiteX1" fmla="*/ 6172200 w 11826240"/>
                <a:gd name="connsiteY1" fmla="*/ 472440 h 2133600"/>
                <a:gd name="connsiteX2" fmla="*/ 11826240 w 11826240"/>
                <a:gd name="connsiteY2" fmla="*/ 2133600 h 2133600"/>
                <a:gd name="connsiteX0" fmla="*/ 0 w 11826240"/>
                <a:gd name="connsiteY0" fmla="*/ 0 h 2133600"/>
                <a:gd name="connsiteX1" fmla="*/ 6172200 w 11826240"/>
                <a:gd name="connsiteY1" fmla="*/ 472440 h 2133600"/>
                <a:gd name="connsiteX2" fmla="*/ 11826240 w 11826240"/>
                <a:gd name="connsiteY2" fmla="*/ 2133600 h 2133600"/>
                <a:gd name="connsiteX0" fmla="*/ 0 w 11826240"/>
                <a:gd name="connsiteY0" fmla="*/ 0 h 2133600"/>
                <a:gd name="connsiteX1" fmla="*/ 6263640 w 11826240"/>
                <a:gd name="connsiteY1" fmla="*/ 259080 h 2133600"/>
                <a:gd name="connsiteX2" fmla="*/ 11826240 w 11826240"/>
                <a:gd name="connsiteY2" fmla="*/ 2133600 h 2133600"/>
                <a:gd name="connsiteX0" fmla="*/ 0 w 11826240"/>
                <a:gd name="connsiteY0" fmla="*/ 8007 h 2141607"/>
                <a:gd name="connsiteX1" fmla="*/ 6263640 w 11826240"/>
                <a:gd name="connsiteY1" fmla="*/ 267087 h 2141607"/>
                <a:gd name="connsiteX2" fmla="*/ 11826240 w 11826240"/>
                <a:gd name="connsiteY2" fmla="*/ 2141607 h 2141607"/>
              </a:gdLst>
              <a:ahLst/>
              <a:cxnLst>
                <a:cxn ang="0">
                  <a:pos x="connsiteX0" y="connsiteY0"/>
                </a:cxn>
                <a:cxn ang="0">
                  <a:pos x="connsiteX1" y="connsiteY1"/>
                </a:cxn>
                <a:cxn ang="0">
                  <a:pos x="connsiteX2" y="connsiteY2"/>
                </a:cxn>
              </a:cxnLst>
              <a:rect l="l" t="t" r="r" b="b"/>
              <a:pathLst>
                <a:path w="11826240" h="2141607">
                  <a:moveTo>
                    <a:pt x="0" y="8007"/>
                  </a:moveTo>
                  <a:cubicBezTo>
                    <a:pt x="951230" y="16897"/>
                    <a:pt x="4292600" y="-88513"/>
                    <a:pt x="6263640" y="267087"/>
                  </a:cubicBezTo>
                  <a:cubicBezTo>
                    <a:pt x="8234680" y="622687"/>
                    <a:pt x="9481820" y="1285627"/>
                    <a:pt x="11826240" y="2141607"/>
                  </a:cubicBezTo>
                </a:path>
              </a:pathLst>
            </a:custGeom>
            <a:noFill/>
            <a:ln w="73025">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7" name="Freeform 56"/>
            <p:cNvSpPr/>
            <p:nvPr/>
          </p:nvSpPr>
          <p:spPr>
            <a:xfrm flipV="1">
              <a:off x="0" y="320634"/>
              <a:ext cx="5669280" cy="1146175"/>
            </a:xfrm>
            <a:custGeom>
              <a:avLst/>
              <a:gdLst>
                <a:gd name="connsiteX0" fmla="*/ 0 w 10073640"/>
                <a:gd name="connsiteY0" fmla="*/ 1295400 h 1666593"/>
                <a:gd name="connsiteX1" fmla="*/ 5562600 w 10073640"/>
                <a:gd name="connsiteY1" fmla="*/ 1584960 h 1666593"/>
                <a:gd name="connsiteX2" fmla="*/ 10073640 w 10073640"/>
                <a:gd name="connsiteY2" fmla="*/ 0 h 1666593"/>
                <a:gd name="connsiteX0" fmla="*/ 0 w 11871960"/>
                <a:gd name="connsiteY0" fmla="*/ 1752600 h 2156765"/>
                <a:gd name="connsiteX1" fmla="*/ 5562600 w 11871960"/>
                <a:gd name="connsiteY1" fmla="*/ 2042160 h 2156765"/>
                <a:gd name="connsiteX2" fmla="*/ 11871960 w 11871960"/>
                <a:gd name="connsiteY2" fmla="*/ 0 h 2156765"/>
                <a:gd name="connsiteX0" fmla="*/ 0 w 11871960"/>
                <a:gd name="connsiteY0" fmla="*/ 1752600 h 2272403"/>
                <a:gd name="connsiteX1" fmla="*/ 4892040 w 11871960"/>
                <a:gd name="connsiteY1" fmla="*/ 2179320 h 2272403"/>
                <a:gd name="connsiteX2" fmla="*/ 11871960 w 11871960"/>
                <a:gd name="connsiteY2" fmla="*/ 0 h 2272403"/>
                <a:gd name="connsiteX0" fmla="*/ 0 w 11871960"/>
                <a:gd name="connsiteY0" fmla="*/ 1752600 h 2193960"/>
                <a:gd name="connsiteX1" fmla="*/ 4892040 w 11871960"/>
                <a:gd name="connsiteY1" fmla="*/ 2179320 h 2193960"/>
                <a:gd name="connsiteX2" fmla="*/ 11871960 w 11871960"/>
                <a:gd name="connsiteY2" fmla="*/ 0 h 2193960"/>
                <a:gd name="connsiteX0" fmla="*/ 0 w 11871960"/>
                <a:gd name="connsiteY0" fmla="*/ 1752600 h 2193960"/>
                <a:gd name="connsiteX1" fmla="*/ 4892040 w 11871960"/>
                <a:gd name="connsiteY1" fmla="*/ 2179320 h 2193960"/>
                <a:gd name="connsiteX2" fmla="*/ 11871960 w 11871960"/>
                <a:gd name="connsiteY2" fmla="*/ 0 h 2193960"/>
                <a:gd name="connsiteX0" fmla="*/ 0 w 12039600"/>
                <a:gd name="connsiteY0" fmla="*/ 1173480 h 1655203"/>
                <a:gd name="connsiteX1" fmla="*/ 4892040 w 12039600"/>
                <a:gd name="connsiteY1" fmla="*/ 1600200 h 1655203"/>
                <a:gd name="connsiteX2" fmla="*/ 12039600 w 12039600"/>
                <a:gd name="connsiteY2" fmla="*/ 0 h 1655203"/>
                <a:gd name="connsiteX0" fmla="*/ 0 w 12039600"/>
                <a:gd name="connsiteY0" fmla="*/ 1173480 h 1609296"/>
                <a:gd name="connsiteX1" fmla="*/ 4892040 w 12039600"/>
                <a:gd name="connsiteY1" fmla="*/ 1600200 h 1609296"/>
                <a:gd name="connsiteX2" fmla="*/ 12039600 w 12039600"/>
                <a:gd name="connsiteY2" fmla="*/ 0 h 1609296"/>
                <a:gd name="connsiteX0" fmla="*/ 0 w 11750040"/>
                <a:gd name="connsiteY0" fmla="*/ 0 h 1682079"/>
                <a:gd name="connsiteX1" fmla="*/ 4892040 w 11750040"/>
                <a:gd name="connsiteY1" fmla="*/ 426720 h 1682079"/>
                <a:gd name="connsiteX2" fmla="*/ 11750040 w 11750040"/>
                <a:gd name="connsiteY2" fmla="*/ 1356360 h 1682079"/>
                <a:gd name="connsiteX0" fmla="*/ 0 w 11750040"/>
                <a:gd name="connsiteY0" fmla="*/ 0 h 1356360"/>
                <a:gd name="connsiteX1" fmla="*/ 4892040 w 11750040"/>
                <a:gd name="connsiteY1" fmla="*/ 426720 h 1356360"/>
                <a:gd name="connsiteX2" fmla="*/ 11750040 w 11750040"/>
                <a:gd name="connsiteY2" fmla="*/ 1356360 h 1356360"/>
                <a:gd name="connsiteX0" fmla="*/ 0 w 11750040"/>
                <a:gd name="connsiteY0" fmla="*/ 0 h 1356360"/>
                <a:gd name="connsiteX1" fmla="*/ 4892040 w 11750040"/>
                <a:gd name="connsiteY1" fmla="*/ 426720 h 1356360"/>
                <a:gd name="connsiteX2" fmla="*/ 11750040 w 11750040"/>
                <a:gd name="connsiteY2" fmla="*/ 1356360 h 1356360"/>
                <a:gd name="connsiteX0" fmla="*/ 0 w 11750040"/>
                <a:gd name="connsiteY0" fmla="*/ 0 h 1356360"/>
                <a:gd name="connsiteX1" fmla="*/ 4892040 w 11750040"/>
                <a:gd name="connsiteY1" fmla="*/ 426720 h 1356360"/>
                <a:gd name="connsiteX2" fmla="*/ 11750040 w 11750040"/>
                <a:gd name="connsiteY2" fmla="*/ 1356360 h 1356360"/>
                <a:gd name="connsiteX0" fmla="*/ 0 w 11826240"/>
                <a:gd name="connsiteY0" fmla="*/ 0 h 2133600"/>
                <a:gd name="connsiteX1" fmla="*/ 4892040 w 11826240"/>
                <a:gd name="connsiteY1" fmla="*/ 426720 h 2133600"/>
                <a:gd name="connsiteX2" fmla="*/ 11826240 w 11826240"/>
                <a:gd name="connsiteY2" fmla="*/ 2133600 h 2133600"/>
                <a:gd name="connsiteX0" fmla="*/ 0 w 11826240"/>
                <a:gd name="connsiteY0" fmla="*/ 0 h 2133600"/>
                <a:gd name="connsiteX1" fmla="*/ 4998720 w 11826240"/>
                <a:gd name="connsiteY1" fmla="*/ 381000 h 2133600"/>
                <a:gd name="connsiteX2" fmla="*/ 11826240 w 11826240"/>
                <a:gd name="connsiteY2" fmla="*/ 2133600 h 2133600"/>
                <a:gd name="connsiteX0" fmla="*/ 0 w 11826240"/>
                <a:gd name="connsiteY0" fmla="*/ 0 h 2133600"/>
                <a:gd name="connsiteX1" fmla="*/ 6172200 w 11826240"/>
                <a:gd name="connsiteY1" fmla="*/ 472440 h 2133600"/>
                <a:gd name="connsiteX2" fmla="*/ 11826240 w 11826240"/>
                <a:gd name="connsiteY2" fmla="*/ 2133600 h 2133600"/>
                <a:gd name="connsiteX0" fmla="*/ 0 w 11826240"/>
                <a:gd name="connsiteY0" fmla="*/ 0 h 2133600"/>
                <a:gd name="connsiteX1" fmla="*/ 6172200 w 11826240"/>
                <a:gd name="connsiteY1" fmla="*/ 472440 h 2133600"/>
                <a:gd name="connsiteX2" fmla="*/ 11826240 w 11826240"/>
                <a:gd name="connsiteY2" fmla="*/ 2133600 h 2133600"/>
                <a:gd name="connsiteX0" fmla="*/ 0 w 11826240"/>
                <a:gd name="connsiteY0" fmla="*/ 0 h 2133600"/>
                <a:gd name="connsiteX1" fmla="*/ 6263640 w 11826240"/>
                <a:gd name="connsiteY1" fmla="*/ 259080 h 2133600"/>
                <a:gd name="connsiteX2" fmla="*/ 11826240 w 11826240"/>
                <a:gd name="connsiteY2" fmla="*/ 2133600 h 2133600"/>
                <a:gd name="connsiteX0" fmla="*/ 0 w 11826240"/>
                <a:gd name="connsiteY0" fmla="*/ 8007 h 2141607"/>
                <a:gd name="connsiteX1" fmla="*/ 6263640 w 11826240"/>
                <a:gd name="connsiteY1" fmla="*/ 267087 h 2141607"/>
                <a:gd name="connsiteX2" fmla="*/ 11826240 w 11826240"/>
                <a:gd name="connsiteY2" fmla="*/ 2141607 h 2141607"/>
              </a:gdLst>
              <a:ahLst/>
              <a:cxnLst>
                <a:cxn ang="0">
                  <a:pos x="connsiteX0" y="connsiteY0"/>
                </a:cxn>
                <a:cxn ang="0">
                  <a:pos x="connsiteX1" y="connsiteY1"/>
                </a:cxn>
                <a:cxn ang="0">
                  <a:pos x="connsiteX2" y="connsiteY2"/>
                </a:cxn>
              </a:cxnLst>
              <a:rect l="l" t="t" r="r" b="b"/>
              <a:pathLst>
                <a:path w="11826240" h="2141607">
                  <a:moveTo>
                    <a:pt x="0" y="8007"/>
                  </a:moveTo>
                  <a:cubicBezTo>
                    <a:pt x="951230" y="16897"/>
                    <a:pt x="4292600" y="-88513"/>
                    <a:pt x="6263640" y="267087"/>
                  </a:cubicBezTo>
                  <a:cubicBezTo>
                    <a:pt x="8234680" y="622687"/>
                    <a:pt x="9481820" y="1285627"/>
                    <a:pt x="11826240" y="2141607"/>
                  </a:cubicBezTo>
                </a:path>
              </a:pathLst>
            </a:custGeom>
            <a:noFill/>
            <a:ln w="73025">
              <a:solidFill>
                <a:schemeClr val="accent6">
                  <a:lumMod val="75000"/>
                </a:schemeClr>
              </a:solidFill>
              <a:headEnd type="stealth"/>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8" name="TextBox 16"/>
            <p:cNvSpPr txBox="1"/>
            <p:nvPr/>
          </p:nvSpPr>
          <p:spPr>
            <a:xfrm>
              <a:off x="190006" y="807436"/>
              <a:ext cx="1581785" cy="247591"/>
            </a:xfrm>
            <a:prstGeom prst="rect">
              <a:avLst/>
            </a:prstGeom>
            <a:noFill/>
          </p:spPr>
          <p:txBody>
            <a:bodyPr wrap="square" rtlCol="0">
              <a:spAutoFit/>
            </a:bodyPr>
            <a:lstStyle/>
            <a:p>
              <a:pPr marL="0" marR="0" algn="just">
                <a:spcBef>
                  <a:spcPts val="0"/>
                </a:spcBef>
                <a:spcAft>
                  <a:spcPts val="0"/>
                </a:spcAft>
              </a:pPr>
              <a:r>
                <a:rPr lang="en-US" sz="2000" b="1" kern="1200" dirty="0">
                  <a:solidFill>
                    <a:srgbClr val="1F4E79"/>
                  </a:solidFill>
                  <a:effectLst/>
                  <a:latin typeface="Calibri" panose="020F0502020204030204" pitchFamily="34" charset="0"/>
                  <a:ea typeface="Times New Roman" panose="02020603050405020304" pitchFamily="18" charset="0"/>
                  <a:cs typeface="Times New Roman" panose="02020603050405020304" pitchFamily="18" charset="0"/>
                </a:rPr>
                <a:t>Request</a:t>
              </a:r>
              <a:endParaRPr lang="en-US" sz="1200" dirty="0">
                <a:effectLst/>
                <a:latin typeface="Times New Roman" panose="02020603050405020304" pitchFamily="18" charset="0"/>
                <a:ea typeface="Times New Roman" panose="02020603050405020304" pitchFamily="18" charset="0"/>
              </a:endParaRPr>
            </a:p>
          </p:txBody>
        </p:sp>
        <p:sp>
          <p:nvSpPr>
            <p:cNvPr id="59" name="TextBox 22"/>
            <p:cNvSpPr txBox="1"/>
            <p:nvPr/>
          </p:nvSpPr>
          <p:spPr>
            <a:xfrm>
              <a:off x="154380" y="1460509"/>
              <a:ext cx="1581785" cy="247591"/>
            </a:xfrm>
            <a:prstGeom prst="rect">
              <a:avLst/>
            </a:prstGeom>
            <a:noFill/>
          </p:spPr>
          <p:txBody>
            <a:bodyPr wrap="square" rtlCol="0">
              <a:spAutoFit/>
            </a:bodyPr>
            <a:lstStyle/>
            <a:p>
              <a:pPr marL="0" marR="0" algn="just">
                <a:spcBef>
                  <a:spcPts val="0"/>
                </a:spcBef>
                <a:spcAft>
                  <a:spcPts val="0"/>
                </a:spcAft>
              </a:pPr>
              <a:r>
                <a:rPr lang="en-US" sz="2000" b="1" kern="1200" dirty="0">
                  <a:solidFill>
                    <a:srgbClr val="538135"/>
                  </a:solidFill>
                  <a:effectLst/>
                  <a:latin typeface="Calibri" panose="020F0502020204030204" pitchFamily="34" charset="0"/>
                  <a:ea typeface="Times New Roman" panose="02020603050405020304" pitchFamily="18" charset="0"/>
                  <a:cs typeface="Times New Roman" panose="02020603050405020304" pitchFamily="18" charset="0"/>
                </a:rPr>
                <a:t>Response</a:t>
              </a:r>
              <a:endParaRPr lang="en-US" sz="1200" dirty="0">
                <a:effectLst/>
                <a:latin typeface="Times New Roman" panose="02020603050405020304" pitchFamily="18" charset="0"/>
                <a:ea typeface="Times New Roman" panose="02020603050405020304" pitchFamily="18" charset="0"/>
              </a:endParaRPr>
            </a:p>
          </p:txBody>
        </p:sp>
      </p:grpSp>
      <p:grpSp>
        <p:nvGrpSpPr>
          <p:cNvPr id="27" name="Group 26"/>
          <p:cNvGrpSpPr/>
          <p:nvPr/>
        </p:nvGrpSpPr>
        <p:grpSpPr>
          <a:xfrm>
            <a:off x="927539" y="2297219"/>
            <a:ext cx="4497853" cy="2657869"/>
            <a:chOff x="-65232" y="1171"/>
            <a:chExt cx="3194257" cy="1887542"/>
          </a:xfrm>
        </p:grpSpPr>
        <p:pic>
          <p:nvPicPr>
            <p:cNvPr id="36" name="Picture 35" descr="D:\Learning\1_University\Thesis\SalinityMonitoring\Report\Image\socketio.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05050" y="819397"/>
              <a:ext cx="1323975" cy="398780"/>
            </a:xfrm>
            <a:prstGeom prst="rect">
              <a:avLst/>
            </a:prstGeom>
            <a:noFill/>
            <a:ln>
              <a:noFill/>
            </a:ln>
          </p:spPr>
        </p:pic>
        <p:pic>
          <p:nvPicPr>
            <p:cNvPr id="37" name="Picture 36"/>
            <p:cNvPicPr>
              <a:picLocks noChangeAspect="1"/>
            </p:cNvPicPr>
            <p:nvPr/>
          </p:nvPicPr>
          <p:blipFill rotWithShape="1">
            <a:blip r:embed="rId7" cstate="print">
              <a:extLst>
                <a:ext uri="{28A0092B-C50C-407E-A947-70E740481C1C}">
                  <a14:useLocalDpi xmlns:a14="http://schemas.microsoft.com/office/drawing/2010/main" val="0"/>
                </a:ext>
              </a:extLst>
            </a:blip>
            <a:srcRect t="39041" b="34247"/>
            <a:stretch/>
          </p:blipFill>
          <p:spPr bwMode="auto">
            <a:xfrm>
              <a:off x="95003" y="617517"/>
              <a:ext cx="1390650" cy="371475"/>
            </a:xfrm>
            <a:prstGeom prst="rect">
              <a:avLst/>
            </a:prstGeom>
            <a:ln>
              <a:noFill/>
            </a:ln>
            <a:extLst>
              <a:ext uri="{53640926-AAD7-44D8-BBD7-CCE9431645EC}">
                <a14:shadowObscured xmlns:a14="http://schemas.microsoft.com/office/drawing/2010/main"/>
              </a:ext>
            </a:extLst>
          </p:spPr>
        </p:pic>
        <p:pic>
          <p:nvPicPr>
            <p:cNvPr id="39" name="Picture 38"/>
            <p:cNvPicPr>
              <a:picLocks noChangeAspect="1"/>
            </p:cNvPicPr>
            <p:nvPr/>
          </p:nvPicPr>
          <p:blipFill rotWithShape="1">
            <a:blip r:embed="rId8" cstate="print">
              <a:extLst>
                <a:ext uri="{28A0092B-C50C-407E-A947-70E740481C1C}">
                  <a14:useLocalDpi xmlns:a14="http://schemas.microsoft.com/office/drawing/2010/main" val="0"/>
                </a:ext>
              </a:extLst>
            </a:blip>
            <a:srcRect l="31132" r="27295"/>
            <a:stretch/>
          </p:blipFill>
          <p:spPr bwMode="auto">
            <a:xfrm>
              <a:off x="1436914" y="534390"/>
              <a:ext cx="419735" cy="1009650"/>
            </a:xfrm>
            <a:prstGeom prst="rect">
              <a:avLst/>
            </a:prstGeom>
            <a:ln>
              <a:noFill/>
            </a:ln>
            <a:extLst>
              <a:ext uri="{53640926-AAD7-44D8-BBD7-CCE9431645EC}">
                <a14:shadowObscured xmlns:a14="http://schemas.microsoft.com/office/drawing/2010/main"/>
              </a:ext>
            </a:extLst>
          </p:spPr>
        </p:pic>
        <p:pic>
          <p:nvPicPr>
            <p:cNvPr id="41" name="Picture 40"/>
            <p:cNvPicPr>
              <a:picLocks noChangeAspect="1"/>
            </p:cNvPicPr>
            <p:nvPr/>
          </p:nvPicPr>
          <p:blipFill rotWithShape="1">
            <a:blip r:embed="rId9" cstate="print">
              <a:extLst>
                <a:ext uri="{28A0092B-C50C-407E-A947-70E740481C1C}">
                  <a14:useLocalDpi xmlns:a14="http://schemas.microsoft.com/office/drawing/2010/main" val="0"/>
                </a:ext>
              </a:extLst>
            </a:blip>
            <a:srcRect l="33562" t="36986" b="34247"/>
            <a:stretch/>
          </p:blipFill>
          <p:spPr bwMode="auto">
            <a:xfrm>
              <a:off x="558140" y="866899"/>
              <a:ext cx="923925" cy="400050"/>
            </a:xfrm>
            <a:prstGeom prst="rect">
              <a:avLst/>
            </a:prstGeom>
            <a:ln>
              <a:noFill/>
            </a:ln>
            <a:extLst>
              <a:ext uri="{53640926-AAD7-44D8-BBD7-CCE9431645EC}">
                <a14:shadowObscured xmlns:a14="http://schemas.microsoft.com/office/drawing/2010/main"/>
              </a:ext>
            </a:extLst>
          </p:spPr>
        </p:pic>
        <p:pic>
          <p:nvPicPr>
            <p:cNvPr id="42" name="Picture 41"/>
            <p:cNvPicPr>
              <a:picLocks noChangeAspect="1"/>
            </p:cNvPicPr>
            <p:nvPr/>
          </p:nvPicPr>
          <p:blipFill rotWithShape="1">
            <a:blip r:embed="rId7" cstate="print">
              <a:extLst>
                <a:ext uri="{28A0092B-C50C-407E-A947-70E740481C1C}">
                  <a14:useLocalDpi xmlns:a14="http://schemas.microsoft.com/office/drawing/2010/main" val="0"/>
                </a:ext>
              </a:extLst>
            </a:blip>
            <a:srcRect t="39041" b="34247"/>
            <a:stretch/>
          </p:blipFill>
          <p:spPr bwMode="auto">
            <a:xfrm>
              <a:off x="95003" y="1187533"/>
              <a:ext cx="1390650" cy="371475"/>
            </a:xfrm>
            <a:prstGeom prst="rect">
              <a:avLst/>
            </a:prstGeom>
            <a:ln>
              <a:noFill/>
            </a:ln>
            <a:extLst>
              <a:ext uri="{53640926-AAD7-44D8-BBD7-CCE9431645EC}">
                <a14:shadowObscured xmlns:a14="http://schemas.microsoft.com/office/drawing/2010/main"/>
              </a:ext>
            </a:extLst>
          </p:spPr>
        </p:pic>
        <p:pic>
          <p:nvPicPr>
            <p:cNvPr id="44" name="Picture 43"/>
            <p:cNvPicPr>
              <a:picLocks noChangeAspect="1"/>
            </p:cNvPicPr>
            <p:nvPr/>
          </p:nvPicPr>
          <p:blipFill rotWithShape="1">
            <a:blip r:embed="rId10" cstate="print">
              <a:extLst>
                <a:ext uri="{28A0092B-C50C-407E-A947-70E740481C1C}">
                  <a14:useLocalDpi xmlns:a14="http://schemas.microsoft.com/office/drawing/2010/main" val="0"/>
                </a:ext>
              </a:extLst>
            </a:blip>
            <a:srcRect l="25287" t="24138" r="25287"/>
            <a:stretch/>
          </p:blipFill>
          <p:spPr bwMode="auto">
            <a:xfrm>
              <a:off x="154379" y="795647"/>
              <a:ext cx="333375" cy="511175"/>
            </a:xfrm>
            <a:prstGeom prst="rect">
              <a:avLst/>
            </a:prstGeom>
            <a:ln>
              <a:noFill/>
            </a:ln>
            <a:extLst>
              <a:ext uri="{53640926-AAD7-44D8-BBD7-CCE9431645EC}">
                <a14:shadowObscured xmlns:a14="http://schemas.microsoft.com/office/drawing/2010/main"/>
              </a:ext>
            </a:extLst>
          </p:spPr>
        </p:pic>
        <p:pic>
          <p:nvPicPr>
            <p:cNvPr id="47" name="Picture 46"/>
            <p:cNvPicPr>
              <a:picLocks noChangeAspect="1"/>
            </p:cNvPicPr>
            <p:nvPr/>
          </p:nvPicPr>
          <p:blipFill rotWithShape="1">
            <a:blip r:embed="rId10" cstate="print">
              <a:extLst>
                <a:ext uri="{28A0092B-C50C-407E-A947-70E740481C1C}">
                  <a14:useLocalDpi xmlns:a14="http://schemas.microsoft.com/office/drawing/2010/main" val="0"/>
                </a:ext>
              </a:extLst>
            </a:blip>
            <a:srcRect l="25287" t="24138" r="25287"/>
            <a:stretch/>
          </p:blipFill>
          <p:spPr bwMode="auto">
            <a:xfrm>
              <a:off x="154379" y="225631"/>
              <a:ext cx="333375" cy="511175"/>
            </a:xfrm>
            <a:prstGeom prst="rect">
              <a:avLst/>
            </a:prstGeom>
            <a:ln>
              <a:noFill/>
            </a:ln>
            <a:extLst>
              <a:ext uri="{53640926-AAD7-44D8-BBD7-CCE9431645EC}">
                <a14:shadowObscured xmlns:a14="http://schemas.microsoft.com/office/drawing/2010/main"/>
              </a:ext>
            </a:extLst>
          </p:spPr>
        </p:pic>
        <p:pic>
          <p:nvPicPr>
            <p:cNvPr id="50" name="Picture 49"/>
            <p:cNvPicPr>
              <a:picLocks noChangeAspect="1"/>
            </p:cNvPicPr>
            <p:nvPr/>
          </p:nvPicPr>
          <p:blipFill rotWithShape="1">
            <a:blip r:embed="rId10" cstate="print">
              <a:extLst>
                <a:ext uri="{28A0092B-C50C-407E-A947-70E740481C1C}">
                  <a14:useLocalDpi xmlns:a14="http://schemas.microsoft.com/office/drawing/2010/main" val="0"/>
                </a:ext>
              </a:extLst>
            </a:blip>
            <a:srcRect l="25287" t="24138" r="25287"/>
            <a:stretch/>
          </p:blipFill>
          <p:spPr bwMode="auto">
            <a:xfrm>
              <a:off x="154379" y="1377538"/>
              <a:ext cx="333375" cy="511175"/>
            </a:xfrm>
            <a:prstGeom prst="rect">
              <a:avLst/>
            </a:prstGeom>
            <a:ln>
              <a:noFill/>
            </a:ln>
            <a:extLst>
              <a:ext uri="{53640926-AAD7-44D8-BBD7-CCE9431645EC}">
                <a14:shadowObscured xmlns:a14="http://schemas.microsoft.com/office/drawing/2010/main"/>
              </a:ext>
            </a:extLst>
          </p:spPr>
        </p:pic>
        <p:sp>
          <p:nvSpPr>
            <p:cNvPr id="53" name="TextBox 13"/>
            <p:cNvSpPr txBox="1"/>
            <p:nvPr/>
          </p:nvSpPr>
          <p:spPr>
            <a:xfrm>
              <a:off x="-65232" y="1171"/>
              <a:ext cx="981075" cy="284147"/>
            </a:xfrm>
            <a:prstGeom prst="rect">
              <a:avLst/>
            </a:prstGeom>
            <a:noFill/>
          </p:spPr>
          <p:txBody>
            <a:bodyPr wrap="square" rtlCol="0">
              <a:spAutoFit/>
            </a:bodyPr>
            <a:lstStyle/>
            <a:p>
              <a:pPr marL="0" marR="0" algn="just">
                <a:spcBef>
                  <a:spcPts val="0"/>
                </a:spcBef>
                <a:spcAft>
                  <a:spcPts val="1200"/>
                </a:spcAft>
              </a:pPr>
              <a:r>
                <a:rPr lang="en-US" sz="2000" b="1" kern="1200" dirty="0">
                  <a:effectLst/>
                  <a:latin typeface="Calibri" panose="020F0502020204030204" pitchFamily="34" charset="0"/>
                  <a:ea typeface="Calibri" panose="020F0502020204030204" pitchFamily="34" charset="0"/>
                  <a:cs typeface="Calibri" panose="020F0502020204030204" pitchFamily="34" charset="0"/>
                </a:rPr>
                <a:t>Web user</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28" name="Group 27"/>
          <p:cNvGrpSpPr/>
          <p:nvPr/>
        </p:nvGrpSpPr>
        <p:grpSpPr>
          <a:xfrm>
            <a:off x="10376219" y="1952824"/>
            <a:ext cx="2423795" cy="2082440"/>
            <a:chOff x="99618" y="0"/>
            <a:chExt cx="1581785" cy="1121075"/>
          </a:xfrm>
        </p:grpSpPr>
        <p:grpSp>
          <p:nvGrpSpPr>
            <p:cNvPr id="31" name="Group 30"/>
            <p:cNvGrpSpPr/>
            <p:nvPr/>
          </p:nvGrpSpPr>
          <p:grpSpPr>
            <a:xfrm>
              <a:off x="142504" y="0"/>
              <a:ext cx="744220" cy="821690"/>
              <a:chOff x="0" y="0"/>
              <a:chExt cx="744279" cy="821823"/>
            </a:xfrm>
          </p:grpSpPr>
          <p:sp>
            <p:nvSpPr>
              <p:cNvPr id="33" name="Can 32"/>
              <p:cNvSpPr/>
              <p:nvPr/>
            </p:nvSpPr>
            <p:spPr>
              <a:xfrm>
                <a:off x="0" y="531628"/>
                <a:ext cx="744220" cy="290195"/>
              </a:xfrm>
              <a:prstGeom prst="can">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4" name="Can 33"/>
              <p:cNvSpPr/>
              <p:nvPr/>
            </p:nvSpPr>
            <p:spPr>
              <a:xfrm>
                <a:off x="0" y="265814"/>
                <a:ext cx="744220" cy="290195"/>
              </a:xfrm>
              <a:prstGeom prst="can">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5" name="Can 34"/>
              <p:cNvSpPr/>
              <p:nvPr/>
            </p:nvSpPr>
            <p:spPr>
              <a:xfrm>
                <a:off x="0" y="0"/>
                <a:ext cx="744279" cy="290302"/>
              </a:xfrm>
              <a:prstGeom prst="can">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32" name="TextBox 27"/>
            <p:cNvSpPr txBox="1"/>
            <p:nvPr/>
          </p:nvSpPr>
          <p:spPr>
            <a:xfrm>
              <a:off x="99618" y="905677"/>
              <a:ext cx="1581785" cy="215398"/>
            </a:xfrm>
            <a:prstGeom prst="rect">
              <a:avLst/>
            </a:prstGeom>
            <a:noFill/>
          </p:spPr>
          <p:txBody>
            <a:bodyPr wrap="square" rtlCol="0">
              <a:spAutoFit/>
            </a:bodyPr>
            <a:lstStyle/>
            <a:p>
              <a:pPr marL="0" marR="0" algn="just">
                <a:spcBef>
                  <a:spcPts val="0"/>
                </a:spcBef>
                <a:spcAft>
                  <a:spcPts val="1200"/>
                </a:spcAft>
              </a:pPr>
              <a:r>
                <a:rPr lang="en-US" sz="20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DATABASE</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p:txBody>
        </p:sp>
      </p:grpSp>
      <p:pic>
        <p:nvPicPr>
          <p:cNvPr id="29" name="Picture 28"/>
          <p:cNvPicPr/>
          <p:nvPr/>
        </p:nvPicPr>
        <p:blipFill>
          <a:blip r:embed="rId11" cstate="print">
            <a:extLst>
              <a:ext uri="{28A0092B-C50C-407E-A947-70E740481C1C}">
                <a14:useLocalDpi xmlns:a14="http://schemas.microsoft.com/office/drawing/2010/main" val="0"/>
              </a:ext>
            </a:extLst>
          </a:blip>
          <a:stretch>
            <a:fillRect/>
          </a:stretch>
        </p:blipFill>
        <p:spPr>
          <a:xfrm>
            <a:off x="3057417" y="5127152"/>
            <a:ext cx="647700" cy="647700"/>
          </a:xfrm>
          <a:prstGeom prst="rect">
            <a:avLst/>
          </a:prstGeom>
        </p:spPr>
      </p:pic>
      <p:sp>
        <p:nvSpPr>
          <p:cNvPr id="30" name="TextBox 13"/>
          <p:cNvSpPr txBox="1"/>
          <p:nvPr/>
        </p:nvSpPr>
        <p:spPr>
          <a:xfrm>
            <a:off x="2941208" y="4758115"/>
            <a:ext cx="1284152" cy="400110"/>
          </a:xfrm>
          <a:prstGeom prst="rect">
            <a:avLst/>
          </a:prstGeom>
          <a:noFill/>
        </p:spPr>
        <p:txBody>
          <a:bodyPr wrap="square" rtlCol="0">
            <a:spAutoFit/>
          </a:bodyPr>
          <a:lstStyle/>
          <a:p>
            <a:pPr marL="0" marR="0" algn="just">
              <a:spcBef>
                <a:spcPts val="0"/>
              </a:spcBef>
              <a:spcAft>
                <a:spcPts val="1200"/>
              </a:spcAft>
            </a:pPr>
            <a:r>
              <a:rPr lang="en-US" sz="2000" b="1" kern="1200" dirty="0">
                <a:effectLst/>
                <a:latin typeface="Calibri" panose="020F0502020204030204" pitchFamily="34" charset="0"/>
                <a:ea typeface="Calibri" panose="020F0502020204030204" pitchFamily="34" charset="0"/>
                <a:cs typeface="Calibri" panose="020F0502020204030204" pitchFamily="34" charset="0"/>
              </a:rPr>
              <a:t>PASSPORT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236008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Thiết</a:t>
            </a:r>
            <a:r>
              <a:rPr lang="en-US" sz="4800" b="1" dirty="0" smtClean="0"/>
              <a:t> </a:t>
            </a:r>
            <a:r>
              <a:rPr lang="en-US" sz="4800" b="1" dirty="0" err="1" smtClean="0"/>
              <a:t>kế</a:t>
            </a:r>
            <a:r>
              <a:rPr lang="en-US" sz="4800" b="1" dirty="0" smtClean="0"/>
              <a:t> chi </a:t>
            </a:r>
            <a:r>
              <a:rPr lang="en-US" sz="4800" b="1" dirty="0" err="1" smtClean="0"/>
              <a:t>tiết</a:t>
            </a:r>
            <a:r>
              <a:rPr lang="en-US" sz="4800" b="1" dirty="0" smtClean="0"/>
              <a:t> - Node</a:t>
            </a:r>
            <a:endParaRPr lang="en-US" b="1" dirty="0"/>
          </a:p>
        </p:txBody>
      </p:sp>
      <p:sp>
        <p:nvSpPr>
          <p:cNvPr id="26" name="Rectangle 25"/>
          <p:cNvSpPr/>
          <p:nvPr/>
        </p:nvSpPr>
        <p:spPr>
          <a:xfrm>
            <a:off x="165100" y="3394710"/>
            <a:ext cx="882650" cy="43434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Init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7" name="Rectangle 26"/>
          <p:cNvSpPr/>
          <p:nvPr/>
        </p:nvSpPr>
        <p:spPr>
          <a:xfrm>
            <a:off x="1384300" y="3185160"/>
            <a:ext cx="882650" cy="85344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Reset WDT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8" name="Diamond 27"/>
          <p:cNvSpPr/>
          <p:nvPr/>
        </p:nvSpPr>
        <p:spPr>
          <a:xfrm rot="16200000">
            <a:off x="2667954" y="2656202"/>
            <a:ext cx="1782445" cy="1911353"/>
          </a:xfrm>
          <a:prstGeom prst="diamond">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vert" wrap="square" lIns="0" tIns="0" rIns="0" bIns="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err="1"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LoRa</a:t>
            </a: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Receive Interrupt?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9" name="Rectangle 28"/>
          <p:cNvSpPr/>
          <p:nvPr/>
        </p:nvSpPr>
        <p:spPr>
          <a:xfrm>
            <a:off x="4895850" y="1746885"/>
            <a:ext cx="1200150" cy="85344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Receive Task</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1" name="Diamond 30"/>
          <p:cNvSpPr/>
          <p:nvPr/>
        </p:nvSpPr>
        <p:spPr>
          <a:xfrm rot="16200000">
            <a:off x="6160454" y="2656202"/>
            <a:ext cx="1782445" cy="1911353"/>
          </a:xfrm>
          <a:prstGeom prst="diamond">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vert" wrap="square" lIns="0" tIns="0" rIns="0" bIns="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WDT count check?</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2" name="Rectangle 31"/>
          <p:cNvSpPr/>
          <p:nvPr/>
        </p:nvSpPr>
        <p:spPr>
          <a:xfrm>
            <a:off x="8267700" y="1746885"/>
            <a:ext cx="1200150" cy="85344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Send Data</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3" name="Rectangle 32"/>
          <p:cNvSpPr/>
          <p:nvPr/>
        </p:nvSpPr>
        <p:spPr>
          <a:xfrm>
            <a:off x="9753600" y="3185158"/>
            <a:ext cx="1200150" cy="85344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err="1"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Goto</a:t>
            </a: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Sleep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4" name="Rectangle 33"/>
          <p:cNvSpPr/>
          <p:nvPr/>
        </p:nvSpPr>
        <p:spPr>
          <a:xfrm>
            <a:off x="9525000" y="4975858"/>
            <a:ext cx="1657350" cy="85344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Precaution</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cxnSp>
        <p:nvCxnSpPr>
          <p:cNvPr id="35" name="Straight Arrow Connector 34"/>
          <p:cNvCxnSpPr>
            <a:stCxn id="26" idx="3"/>
            <a:endCxn id="27" idx="1"/>
          </p:cNvCxnSpPr>
          <p:nvPr/>
        </p:nvCxnSpPr>
        <p:spPr>
          <a:xfrm>
            <a:off x="1047750" y="3611880"/>
            <a:ext cx="33655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266950" y="3611880"/>
            <a:ext cx="33655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1" idx="0"/>
          </p:cNvCxnSpPr>
          <p:nvPr/>
        </p:nvCxnSpPr>
        <p:spPr>
          <a:xfrm flipV="1">
            <a:off x="4514853" y="3611878"/>
            <a:ext cx="1581147" cy="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9" idx="2"/>
          </p:cNvCxnSpPr>
          <p:nvPr/>
        </p:nvCxnSpPr>
        <p:spPr>
          <a:xfrm>
            <a:off x="5495925" y="2600325"/>
            <a:ext cx="1" cy="101155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3" idx="1"/>
          </p:cNvCxnSpPr>
          <p:nvPr/>
        </p:nvCxnSpPr>
        <p:spPr>
          <a:xfrm flipV="1">
            <a:off x="8007353" y="3611878"/>
            <a:ext cx="1746247" cy="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928101" y="2600325"/>
            <a:ext cx="0" cy="1059016"/>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4" idx="0"/>
          </p:cNvCxnSpPr>
          <p:nvPr/>
        </p:nvCxnSpPr>
        <p:spPr>
          <a:xfrm flipH="1">
            <a:off x="10353675" y="4055426"/>
            <a:ext cx="12701" cy="920432"/>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4" idx="2"/>
          </p:cNvCxnSpPr>
          <p:nvPr/>
        </p:nvCxnSpPr>
        <p:spPr>
          <a:xfrm rot="5400000" flipH="1">
            <a:off x="5366048" y="841672"/>
            <a:ext cx="2056803" cy="7918450"/>
          </a:xfrm>
          <a:prstGeom prst="bentConnector4">
            <a:avLst>
              <a:gd name="adj1" fmla="val -11114"/>
              <a:gd name="adj2" fmla="val 99980"/>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28" idx="3"/>
            <a:endCxn id="29" idx="0"/>
          </p:cNvCxnSpPr>
          <p:nvPr/>
        </p:nvCxnSpPr>
        <p:spPr>
          <a:xfrm rot="5400000" flipH="1" flipV="1">
            <a:off x="4040666" y="1265397"/>
            <a:ext cx="973771" cy="1936748"/>
          </a:xfrm>
          <a:prstGeom prst="bentConnector3">
            <a:avLst>
              <a:gd name="adj1" fmla="val 123476"/>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32" idx="0"/>
          </p:cNvCxnSpPr>
          <p:nvPr/>
        </p:nvCxnSpPr>
        <p:spPr>
          <a:xfrm flipV="1">
            <a:off x="7051677" y="1746885"/>
            <a:ext cx="1816098" cy="973772"/>
          </a:xfrm>
          <a:prstGeom prst="bentConnector4">
            <a:avLst>
              <a:gd name="adj1" fmla="val 961"/>
              <a:gd name="adj2" fmla="val 123476"/>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866901" y="2000249"/>
            <a:ext cx="2657475" cy="29718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true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2" name="Rectangle 71"/>
          <p:cNvSpPr/>
          <p:nvPr/>
        </p:nvSpPr>
        <p:spPr>
          <a:xfrm>
            <a:off x="3625851" y="3694427"/>
            <a:ext cx="2657475" cy="29718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false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3" name="Rectangle 72"/>
          <p:cNvSpPr/>
          <p:nvPr/>
        </p:nvSpPr>
        <p:spPr>
          <a:xfrm>
            <a:off x="5383211" y="2126454"/>
            <a:ext cx="2657475" cy="29718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true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4" name="Rectangle 73"/>
          <p:cNvSpPr/>
          <p:nvPr/>
        </p:nvSpPr>
        <p:spPr>
          <a:xfrm>
            <a:off x="7011988" y="3671365"/>
            <a:ext cx="2657475" cy="29718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false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5" name="Rectangle 74"/>
          <p:cNvSpPr/>
          <p:nvPr/>
        </p:nvSpPr>
        <p:spPr>
          <a:xfrm>
            <a:off x="8722520" y="4319930"/>
            <a:ext cx="1731960" cy="49531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Interrupt (WDT or </a:t>
            </a:r>
            <a:r>
              <a:rPr lang="en-US" sz="2000" dirty="0" err="1"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LoRa</a:t>
            </a: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6" name="Rectangle 75"/>
          <p:cNvSpPr/>
          <p:nvPr/>
        </p:nvSpPr>
        <p:spPr>
          <a:xfrm>
            <a:off x="5094289" y="5581641"/>
            <a:ext cx="1731960" cy="49531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Loop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7" name="Rectangle 76"/>
          <p:cNvSpPr/>
          <p:nvPr/>
        </p:nvSpPr>
        <p:spPr>
          <a:xfrm>
            <a:off x="-45434" y="1322600"/>
            <a:ext cx="2369534" cy="677649"/>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3200"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Flow Chart</a:t>
            </a:r>
            <a:endParaRPr lang="en-US" sz="3200" b="1"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1373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Thiết</a:t>
            </a:r>
            <a:r>
              <a:rPr lang="en-US" sz="4800" b="1" dirty="0" smtClean="0"/>
              <a:t> </a:t>
            </a:r>
            <a:r>
              <a:rPr lang="en-US" sz="4800" b="1" dirty="0" err="1" smtClean="0"/>
              <a:t>kế</a:t>
            </a:r>
            <a:r>
              <a:rPr lang="en-US" sz="4800" b="1" dirty="0" smtClean="0"/>
              <a:t> chi </a:t>
            </a:r>
            <a:r>
              <a:rPr lang="en-US" sz="4800" b="1" dirty="0" err="1" smtClean="0"/>
              <a:t>tiết</a:t>
            </a:r>
            <a:r>
              <a:rPr lang="en-US" sz="4800" b="1" dirty="0" smtClean="0"/>
              <a:t> - </a:t>
            </a:r>
            <a:r>
              <a:rPr lang="en-US" sz="4800" b="1" dirty="0" err="1" smtClean="0"/>
              <a:t>GateWay</a:t>
            </a:r>
            <a:endParaRPr lang="en-US" b="1" dirty="0"/>
          </a:p>
        </p:txBody>
      </p:sp>
      <p:sp>
        <p:nvSpPr>
          <p:cNvPr id="26" name="Rectangle 25"/>
          <p:cNvSpPr/>
          <p:nvPr/>
        </p:nvSpPr>
        <p:spPr>
          <a:xfrm>
            <a:off x="165100" y="3394710"/>
            <a:ext cx="882650" cy="43434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Init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8" name="Diamond 27"/>
          <p:cNvSpPr/>
          <p:nvPr/>
        </p:nvSpPr>
        <p:spPr>
          <a:xfrm rot="16200000">
            <a:off x="1494793" y="2656202"/>
            <a:ext cx="1782445" cy="1911353"/>
          </a:xfrm>
          <a:prstGeom prst="diamond">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vert" wrap="square" lIns="0" tIns="0" rIns="0" bIns="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SMS available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9" name="Rectangle 28"/>
          <p:cNvSpPr/>
          <p:nvPr/>
        </p:nvSpPr>
        <p:spPr>
          <a:xfrm>
            <a:off x="2928144" y="1746885"/>
            <a:ext cx="1200150" cy="85344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Check SMS</a:t>
            </a:r>
          </a:p>
        </p:txBody>
      </p:sp>
      <p:sp>
        <p:nvSpPr>
          <p:cNvPr id="31" name="Diamond 30"/>
          <p:cNvSpPr/>
          <p:nvPr/>
        </p:nvSpPr>
        <p:spPr>
          <a:xfrm rot="16200000">
            <a:off x="7283407" y="2079436"/>
            <a:ext cx="1782445" cy="2889250"/>
          </a:xfrm>
          <a:prstGeom prst="diamond">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vert" wrap="square" lIns="0" tIns="0" rIns="0" bIns="0" numCol="1" spcCol="0" rtlCol="0" fromWordArt="0" anchor="ctr" anchorCtr="0" forceAA="0" compatLnSpc="1">
            <a:prstTxWarp prst="textNoShape">
              <a:avLst/>
            </a:prstTxWarp>
            <a:noAutofit/>
          </a:bodyPr>
          <a:lstStyle/>
          <a:p>
            <a:pPr algn="ctr"/>
            <a:r>
              <a:rPr lang="en-US" sz="2000" dirty="0">
                <a:solidFill>
                  <a:schemeClr val="tx1"/>
                </a:solidFill>
                <a:latin typeface="+mj-lt"/>
              </a:rPr>
              <a:t>Success || Timeout ||</a:t>
            </a:r>
          </a:p>
          <a:p>
            <a:pPr algn="ctr"/>
            <a:r>
              <a:rPr lang="en-US" sz="2000" dirty="0">
                <a:solidFill>
                  <a:schemeClr val="tx1"/>
                </a:solidFill>
                <a:latin typeface="+mj-lt"/>
              </a:rPr>
              <a:t>Out of trials?</a:t>
            </a:r>
          </a:p>
          <a:p>
            <a:pPr marL="0" marR="0" algn="ctr">
              <a:spcBef>
                <a:spcPts val="0"/>
              </a:spcBef>
              <a:spcAft>
                <a:spcPts val="1200"/>
              </a:spcAft>
            </a:pPr>
            <a:r>
              <a:rPr lang="en-US" sz="2000" dirty="0" smtClean="0">
                <a:solidFill>
                  <a:schemeClr val="tx1"/>
                </a:solidFill>
                <a:latin typeface="+mj-lt"/>
                <a:ea typeface="Calibri" panose="020F0502020204030204" pitchFamily="34" charset="0"/>
                <a:cs typeface="Calibri" panose="020F0502020204030204" pitchFamily="34" charset="0"/>
              </a:rPr>
              <a:t>?</a:t>
            </a:r>
            <a:endParaRPr lang="en-US" sz="2000" dirty="0">
              <a:solidFill>
                <a:schemeClr val="tx1"/>
              </a:solidFill>
              <a:effectLst/>
              <a:latin typeface="+mj-lt"/>
              <a:ea typeface="Calibri" panose="020F0502020204030204" pitchFamily="34" charset="0"/>
              <a:cs typeface="Calibri" panose="020F0502020204030204" pitchFamily="34" charset="0"/>
            </a:endParaRPr>
          </a:p>
        </p:txBody>
      </p:sp>
      <p:cxnSp>
        <p:nvCxnSpPr>
          <p:cNvPr id="38" name="Straight Arrow Connector 37"/>
          <p:cNvCxnSpPr/>
          <p:nvPr/>
        </p:nvCxnSpPr>
        <p:spPr>
          <a:xfrm>
            <a:off x="1093789" y="3611880"/>
            <a:ext cx="33655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9" idx="2"/>
          </p:cNvCxnSpPr>
          <p:nvPr/>
        </p:nvCxnSpPr>
        <p:spPr>
          <a:xfrm>
            <a:off x="3528219" y="2600325"/>
            <a:ext cx="0" cy="101155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1" idx="1"/>
            <a:endCxn id="61" idx="3"/>
          </p:cNvCxnSpPr>
          <p:nvPr/>
        </p:nvCxnSpPr>
        <p:spPr>
          <a:xfrm>
            <a:off x="8174630" y="4415283"/>
            <a:ext cx="1" cy="312779"/>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61" idx="1"/>
            <a:endCxn id="28" idx="1"/>
          </p:cNvCxnSpPr>
          <p:nvPr/>
        </p:nvCxnSpPr>
        <p:spPr>
          <a:xfrm rot="5400000" flipH="1">
            <a:off x="4778193" y="2110925"/>
            <a:ext cx="1004262" cy="5788615"/>
          </a:xfrm>
          <a:prstGeom prst="bentConnector3">
            <a:avLst>
              <a:gd name="adj1" fmla="val -112638"/>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28" idx="3"/>
            <a:endCxn id="29" idx="0"/>
          </p:cNvCxnSpPr>
          <p:nvPr/>
        </p:nvCxnSpPr>
        <p:spPr>
          <a:xfrm rot="5400000" flipH="1" flipV="1">
            <a:off x="2470232" y="1662670"/>
            <a:ext cx="973771" cy="1142203"/>
          </a:xfrm>
          <a:prstGeom prst="bentConnector3">
            <a:avLst>
              <a:gd name="adj1" fmla="val 123476"/>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41368" y="2000249"/>
            <a:ext cx="2657475" cy="29718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true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2" name="Rectangle 71"/>
          <p:cNvSpPr/>
          <p:nvPr/>
        </p:nvSpPr>
        <p:spPr>
          <a:xfrm>
            <a:off x="5350866" y="1809835"/>
            <a:ext cx="2657475" cy="29718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true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6" name="Rectangle 75"/>
          <p:cNvSpPr/>
          <p:nvPr/>
        </p:nvSpPr>
        <p:spPr>
          <a:xfrm>
            <a:off x="4131469" y="6129265"/>
            <a:ext cx="1731960" cy="49531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Loop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7" name="Rectangle 76"/>
          <p:cNvSpPr/>
          <p:nvPr/>
        </p:nvSpPr>
        <p:spPr>
          <a:xfrm>
            <a:off x="-45434" y="1322600"/>
            <a:ext cx="2369534" cy="677649"/>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3200"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Flow Chart</a:t>
            </a:r>
            <a:endParaRPr lang="en-US" sz="3200"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6" name="Diamond 35"/>
          <p:cNvSpPr/>
          <p:nvPr/>
        </p:nvSpPr>
        <p:spPr>
          <a:xfrm rot="16200000">
            <a:off x="4765856" y="1236434"/>
            <a:ext cx="1156922" cy="1911353"/>
          </a:xfrm>
          <a:prstGeom prst="diamond">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vert" wrap="square" lIns="0" tIns="0" rIns="0" bIns="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SMS Valid?</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cxnSp>
        <p:nvCxnSpPr>
          <p:cNvPr id="37" name="Straight Arrow Connector 36"/>
          <p:cNvCxnSpPr>
            <a:endCxn id="36" idx="0"/>
          </p:cNvCxnSpPr>
          <p:nvPr/>
        </p:nvCxnSpPr>
        <p:spPr>
          <a:xfrm flipV="1">
            <a:off x="4156075" y="2192111"/>
            <a:ext cx="232566" cy="11974"/>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132040" y="1870169"/>
            <a:ext cx="2085178" cy="556102"/>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SMS Request Task</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cxnSp>
        <p:nvCxnSpPr>
          <p:cNvPr id="44" name="Straight Arrow Connector 43"/>
          <p:cNvCxnSpPr>
            <a:stCxn id="36" idx="2"/>
            <a:endCxn id="41" idx="1"/>
          </p:cNvCxnSpPr>
          <p:nvPr/>
        </p:nvCxnSpPr>
        <p:spPr>
          <a:xfrm flipV="1">
            <a:off x="6299994" y="2148220"/>
            <a:ext cx="832046" cy="4389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350866" y="2770572"/>
            <a:ext cx="0" cy="888769"/>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6183762" y="2610767"/>
            <a:ext cx="1200150" cy="85344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err="1"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Goto</a:t>
            </a: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Sleep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cxnSp>
        <p:nvCxnSpPr>
          <p:cNvPr id="51" name="Elbow Connector 50"/>
          <p:cNvCxnSpPr>
            <a:stCxn id="31" idx="2"/>
            <a:endCxn id="41" idx="3"/>
          </p:cNvCxnSpPr>
          <p:nvPr/>
        </p:nvCxnSpPr>
        <p:spPr>
          <a:xfrm flipH="1" flipV="1">
            <a:off x="9217218" y="2148220"/>
            <a:ext cx="402037" cy="1375840"/>
          </a:xfrm>
          <a:prstGeom prst="bentConnector3">
            <a:avLst>
              <a:gd name="adj1" fmla="val -136918"/>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Diamond 60"/>
          <p:cNvSpPr/>
          <p:nvPr/>
        </p:nvSpPr>
        <p:spPr>
          <a:xfrm rot="16200000">
            <a:off x="7784980" y="3673087"/>
            <a:ext cx="779301" cy="2889250"/>
          </a:xfrm>
          <a:prstGeom prst="diamond">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vert" wrap="square" lIns="0" tIns="0" rIns="0" bIns="0" numCol="1" spcCol="0" rtlCol="0" fromWordArt="0" anchor="ctr" anchorCtr="0" forceAA="0" compatLnSpc="1">
            <a:prstTxWarp prst="textNoShape">
              <a:avLst/>
            </a:prstTxWarp>
            <a:noAutofit/>
          </a:bodyPr>
          <a:lstStyle/>
          <a:p>
            <a:pPr algn="ctr"/>
            <a:r>
              <a:rPr lang="en-US" sz="2000" dirty="0" err="1" smtClean="0">
                <a:solidFill>
                  <a:schemeClr val="tx1"/>
                </a:solidFill>
                <a:latin typeface="+mj-lt"/>
              </a:rPr>
              <a:t>LoRa</a:t>
            </a:r>
            <a:r>
              <a:rPr lang="en-US" sz="2000" dirty="0" smtClean="0">
                <a:solidFill>
                  <a:schemeClr val="tx1"/>
                </a:solidFill>
                <a:latin typeface="+mj-lt"/>
              </a:rPr>
              <a:t> Receive?</a:t>
            </a:r>
            <a:endParaRPr lang="en-US" sz="2000" dirty="0">
              <a:solidFill>
                <a:schemeClr val="tx1"/>
              </a:solidFill>
              <a:effectLst/>
              <a:latin typeface="+mj-lt"/>
              <a:ea typeface="Calibri" panose="020F0502020204030204" pitchFamily="34" charset="0"/>
              <a:cs typeface="Calibri" panose="020F0502020204030204" pitchFamily="34" charset="0"/>
            </a:endParaRPr>
          </a:p>
        </p:txBody>
      </p:sp>
      <p:sp>
        <p:nvSpPr>
          <p:cNvPr id="66" name="Rectangle 65"/>
          <p:cNvSpPr/>
          <p:nvPr/>
        </p:nvSpPr>
        <p:spPr>
          <a:xfrm>
            <a:off x="9418236" y="2673737"/>
            <a:ext cx="2657475" cy="29718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Time out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8" name="Rectangle 67"/>
          <p:cNvSpPr/>
          <p:nvPr/>
        </p:nvSpPr>
        <p:spPr>
          <a:xfrm>
            <a:off x="6280944" y="4363780"/>
            <a:ext cx="2657475" cy="29718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Success</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9" name="Rectangle 68"/>
          <p:cNvSpPr/>
          <p:nvPr/>
        </p:nvSpPr>
        <p:spPr>
          <a:xfrm>
            <a:off x="7681912" y="4342694"/>
            <a:ext cx="2657475" cy="29718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Out of trials</a:t>
            </a:r>
            <a:endPar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84" name="Straight Arrow Connector 83"/>
          <p:cNvCxnSpPr>
            <a:stCxn id="41" idx="2"/>
            <a:endCxn id="31" idx="3"/>
          </p:cNvCxnSpPr>
          <p:nvPr/>
        </p:nvCxnSpPr>
        <p:spPr>
          <a:xfrm>
            <a:off x="8174629" y="2426271"/>
            <a:ext cx="1" cy="206568"/>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28" idx="2"/>
            <a:endCxn id="61" idx="0"/>
          </p:cNvCxnSpPr>
          <p:nvPr/>
        </p:nvCxnSpPr>
        <p:spPr>
          <a:xfrm>
            <a:off x="3341692" y="3611878"/>
            <a:ext cx="3388314" cy="1505834"/>
          </a:xfrm>
          <a:prstGeom prst="bentConnector3">
            <a:avLst>
              <a:gd name="adj1" fmla="val 77549"/>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3079358" y="3732208"/>
            <a:ext cx="1731960" cy="495313"/>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false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03" name="Rectangle 102"/>
          <p:cNvSpPr/>
          <p:nvPr/>
        </p:nvSpPr>
        <p:spPr>
          <a:xfrm>
            <a:off x="4323546" y="3086055"/>
            <a:ext cx="2657475" cy="29718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false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07" name="Rectangle 106"/>
          <p:cNvSpPr/>
          <p:nvPr/>
        </p:nvSpPr>
        <p:spPr>
          <a:xfrm>
            <a:off x="9956793" y="4840106"/>
            <a:ext cx="1854207" cy="556102"/>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Receive Task</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cxnSp>
        <p:nvCxnSpPr>
          <p:cNvPr id="108" name="Straight Arrow Connector 107"/>
          <p:cNvCxnSpPr>
            <a:stCxn id="61" idx="2"/>
            <a:endCxn id="107" idx="1"/>
          </p:cNvCxnSpPr>
          <p:nvPr/>
        </p:nvCxnSpPr>
        <p:spPr>
          <a:xfrm>
            <a:off x="9619256" y="5117711"/>
            <a:ext cx="337537" cy="446"/>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107" idx="2"/>
          </p:cNvCxnSpPr>
          <p:nvPr/>
        </p:nvCxnSpPr>
        <p:spPr>
          <a:xfrm rot="5400000">
            <a:off x="9282589" y="4288248"/>
            <a:ext cx="493348" cy="2709268"/>
          </a:xfrm>
          <a:prstGeom prst="bentConnector2">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353174" y="5828809"/>
            <a:ext cx="2657475" cy="29718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false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16" name="Rectangle 115"/>
          <p:cNvSpPr/>
          <p:nvPr/>
        </p:nvSpPr>
        <p:spPr>
          <a:xfrm>
            <a:off x="8302220" y="4707422"/>
            <a:ext cx="2657475" cy="297180"/>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true</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84520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42" name="Rectangle 41"/>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Thiết</a:t>
            </a:r>
            <a:r>
              <a:rPr lang="en-US" sz="4800" b="1" dirty="0" smtClean="0"/>
              <a:t> </a:t>
            </a:r>
            <a:r>
              <a:rPr lang="en-US" sz="4800" b="1" dirty="0" err="1" smtClean="0"/>
              <a:t>kế</a:t>
            </a:r>
            <a:r>
              <a:rPr lang="en-US" sz="4800" b="1" dirty="0" smtClean="0"/>
              <a:t> chi </a:t>
            </a:r>
            <a:r>
              <a:rPr lang="en-US" sz="4800" b="1" dirty="0" err="1" smtClean="0"/>
              <a:t>tiết</a:t>
            </a:r>
            <a:r>
              <a:rPr lang="en-US" sz="4800" b="1" dirty="0" smtClean="0"/>
              <a:t> - Server</a:t>
            </a:r>
            <a:endParaRPr lang="en-US" b="1" dirty="0"/>
          </a:p>
        </p:txBody>
      </p:sp>
      <p:sp>
        <p:nvSpPr>
          <p:cNvPr id="48" name="Rectangle 47"/>
          <p:cNvSpPr/>
          <p:nvPr/>
        </p:nvSpPr>
        <p:spPr>
          <a:xfrm>
            <a:off x="16183762" y="2610767"/>
            <a:ext cx="1200150" cy="85344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000" dirty="0" err="1"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Goto</a:t>
            </a:r>
            <a:r>
              <a:rPr lang="en-US" sz="20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Sleep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9" name="Rounded Rectangle 48"/>
          <p:cNvSpPr/>
          <p:nvPr/>
        </p:nvSpPr>
        <p:spPr>
          <a:xfrm>
            <a:off x="718185" y="2476745"/>
            <a:ext cx="1934177" cy="98746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400" dirty="0">
                <a:solidFill>
                  <a:srgbClr val="000000"/>
                </a:solidFill>
                <a:effectLst/>
                <a:ea typeface="Calibri" panose="020F0502020204030204" pitchFamily="34" charset="0"/>
                <a:cs typeface="Times New Roman" panose="02020603050405020304" pitchFamily="18" charset="0"/>
              </a:rPr>
              <a:t>Connect to Database</a:t>
            </a:r>
            <a:endParaRPr lang="en-US" sz="2400"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52" name="Isosceles Triangle 51"/>
          <p:cNvSpPr/>
          <p:nvPr/>
        </p:nvSpPr>
        <p:spPr>
          <a:xfrm rot="16200000" flipV="1">
            <a:off x="204787" y="2745668"/>
            <a:ext cx="201295" cy="185420"/>
          </a:xfrm>
          <a:prstGeom prst="triangl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3" name="Straight Arrow Connector 52"/>
          <p:cNvCxnSpPr/>
          <p:nvPr/>
        </p:nvCxnSpPr>
        <p:spPr>
          <a:xfrm rot="16200000">
            <a:off x="558165" y="2678358"/>
            <a:ext cx="0" cy="320040"/>
          </a:xfrm>
          <a:prstGeom prst="straightConnector1">
            <a:avLst/>
          </a:prstGeom>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5434" y="1322600"/>
            <a:ext cx="2369534" cy="677649"/>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3200" b="1" dirty="0" err="1" smtClean="0">
                <a:solidFill>
                  <a:srgbClr val="000000"/>
                </a:solidFill>
                <a:latin typeface="Calibri" panose="020F0502020204030204" pitchFamily="34" charset="0"/>
                <a:ea typeface="Calibri" panose="020F0502020204030204" pitchFamily="34" charset="0"/>
                <a:cs typeface="Calibri" panose="020F0502020204030204" pitchFamily="34" charset="0"/>
              </a:rPr>
              <a:t>Mô</a:t>
            </a:r>
            <a:r>
              <a:rPr lang="en-US" sz="32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3200" b="1" dirty="0" err="1" smtClean="0">
                <a:solidFill>
                  <a:srgbClr val="000000"/>
                </a:solidFill>
                <a:latin typeface="Calibri" panose="020F0502020204030204" pitchFamily="34" charset="0"/>
                <a:ea typeface="Calibri" panose="020F0502020204030204" pitchFamily="34" charset="0"/>
                <a:cs typeface="Calibri" panose="020F0502020204030204" pitchFamily="34" charset="0"/>
              </a:rPr>
              <a:t>hình</a:t>
            </a:r>
            <a:r>
              <a:rPr lang="en-US" sz="32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3200" b="1" dirty="0" err="1" smtClean="0">
                <a:solidFill>
                  <a:srgbClr val="000000"/>
                </a:solidFill>
                <a:latin typeface="Calibri" panose="020F0502020204030204" pitchFamily="34" charset="0"/>
                <a:ea typeface="Calibri" panose="020F0502020204030204" pitchFamily="34" charset="0"/>
                <a:cs typeface="Calibri" panose="020F0502020204030204" pitchFamily="34" charset="0"/>
              </a:rPr>
              <a:t>hoạt</a:t>
            </a:r>
            <a:r>
              <a:rPr lang="en-US" sz="32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3200" b="1" dirty="0" err="1" smtClean="0">
                <a:solidFill>
                  <a:srgbClr val="000000"/>
                </a:solidFill>
                <a:latin typeface="Calibri" panose="020F0502020204030204" pitchFamily="34" charset="0"/>
                <a:ea typeface="Calibri" panose="020F0502020204030204" pitchFamily="34" charset="0"/>
                <a:cs typeface="Calibri" panose="020F0502020204030204" pitchFamily="34" charset="0"/>
              </a:rPr>
              <a:t>động</a:t>
            </a:r>
            <a:endParaRPr lang="en-US" sz="3200"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5" name="Cube 54"/>
          <p:cNvSpPr/>
          <p:nvPr/>
        </p:nvSpPr>
        <p:spPr>
          <a:xfrm>
            <a:off x="1139333" y="4191686"/>
            <a:ext cx="2095711" cy="1174432"/>
          </a:xfrm>
          <a:prstGeom prst="cub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400" dirty="0">
                <a:solidFill>
                  <a:srgbClr val="000000"/>
                </a:solidFill>
                <a:effectLst/>
                <a:ea typeface="Calibri" panose="020F0502020204030204" pitchFamily="34" charset="0"/>
                <a:cs typeface="Times New Roman" panose="02020603050405020304" pitchFamily="18" charset="0"/>
              </a:rPr>
              <a:t>Database connection</a:t>
            </a:r>
            <a:endParaRPr lang="en-US" sz="2400" dirty="0">
              <a:effectLst/>
              <a:latin typeface="CMU Serif" panose="02070309020205020404" pitchFamily="50" charset="0"/>
              <a:ea typeface="Calibri" panose="020F0502020204030204" pitchFamily="34" charset="0"/>
              <a:cs typeface="Times New Roman" panose="02020603050405020304" pitchFamily="18" charset="0"/>
            </a:endParaRPr>
          </a:p>
        </p:txBody>
      </p:sp>
      <p:cxnSp>
        <p:nvCxnSpPr>
          <p:cNvPr id="56" name="Straight Arrow Connector 55"/>
          <p:cNvCxnSpPr>
            <a:stCxn id="49" idx="2"/>
          </p:cNvCxnSpPr>
          <p:nvPr/>
        </p:nvCxnSpPr>
        <p:spPr>
          <a:xfrm flipH="1">
            <a:off x="1685273" y="3464207"/>
            <a:ext cx="1" cy="727479"/>
          </a:xfrm>
          <a:prstGeom prst="straightConnector1">
            <a:avLst/>
          </a:prstGeom>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3697350" y="2764881"/>
            <a:ext cx="1114490" cy="45921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400" dirty="0">
                <a:solidFill>
                  <a:srgbClr val="000000"/>
                </a:solidFill>
                <a:effectLst/>
                <a:ea typeface="Calibri" panose="020F0502020204030204" pitchFamily="34" charset="0"/>
                <a:cs typeface="Times New Roman" panose="02020603050405020304" pitchFamily="18" charset="0"/>
              </a:rPr>
              <a:t>Route</a:t>
            </a:r>
            <a:endParaRPr lang="en-US" sz="2400" dirty="0">
              <a:effectLst/>
              <a:latin typeface="CMU Serif" panose="02070309020205020404" pitchFamily="50" charset="0"/>
              <a:ea typeface="Calibri" panose="020F0502020204030204" pitchFamily="34" charset="0"/>
              <a:cs typeface="Times New Roman" panose="02020603050405020304" pitchFamily="18" charset="0"/>
            </a:endParaRPr>
          </a:p>
        </p:txBody>
      </p:sp>
      <p:cxnSp>
        <p:nvCxnSpPr>
          <p:cNvPr id="58" name="Straight Arrow Connector 57"/>
          <p:cNvCxnSpPr>
            <a:stCxn id="55" idx="0"/>
            <a:endCxn id="57" idx="2"/>
          </p:cNvCxnSpPr>
          <p:nvPr/>
        </p:nvCxnSpPr>
        <p:spPr>
          <a:xfrm flipV="1">
            <a:off x="2333993" y="3224099"/>
            <a:ext cx="1920602" cy="967587"/>
          </a:xfrm>
          <a:prstGeom prst="straightConnector1">
            <a:avLst/>
          </a:prstGeom>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9" name="Right Arrow 58"/>
          <p:cNvSpPr/>
          <p:nvPr/>
        </p:nvSpPr>
        <p:spPr>
          <a:xfrm rot="16200000" flipH="1">
            <a:off x="3373642" y="1922855"/>
            <a:ext cx="1258570" cy="284480"/>
          </a:xfrm>
          <a:prstGeom prst="right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Text Box 493"/>
          <p:cNvSpPr txBox="1"/>
          <p:nvPr/>
        </p:nvSpPr>
        <p:spPr>
          <a:xfrm rot="16200000">
            <a:off x="3023925" y="1950101"/>
            <a:ext cx="1299392" cy="2863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1200"/>
              </a:spcAft>
            </a:pPr>
            <a:r>
              <a:rPr lang="en-US" sz="2400" dirty="0">
                <a:effectLst/>
                <a:ea typeface="Calibri" panose="020F0502020204030204" pitchFamily="34" charset="0"/>
                <a:cs typeface="Times New Roman" panose="02020603050405020304" pitchFamily="18" charset="0"/>
              </a:rPr>
              <a:t>Request</a:t>
            </a:r>
            <a:endParaRPr lang="en-US" sz="2400"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62" name="Right Arrow 61"/>
          <p:cNvSpPr/>
          <p:nvPr/>
        </p:nvSpPr>
        <p:spPr>
          <a:xfrm rot="16200000">
            <a:off x="3897120" y="1930645"/>
            <a:ext cx="1258570" cy="284480"/>
          </a:xfrm>
          <a:prstGeom prst="rightArrow">
            <a:avLst/>
          </a:prstGeom>
          <a:pattFill prst="lgGrid">
            <a:fgClr>
              <a:schemeClr val="tx1"/>
            </a:fgClr>
            <a:bgClr>
              <a:schemeClr val="bg1"/>
            </a:bgClr>
          </a:patt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3" name="Text Box 615"/>
          <p:cNvSpPr txBox="1"/>
          <p:nvPr/>
        </p:nvSpPr>
        <p:spPr>
          <a:xfrm rot="16200000">
            <a:off x="3987068" y="1966051"/>
            <a:ext cx="1403572" cy="2863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1200"/>
              </a:spcAft>
            </a:pPr>
            <a:r>
              <a:rPr lang="en-US" sz="2400" dirty="0">
                <a:effectLst/>
                <a:ea typeface="Calibri" panose="020F0502020204030204" pitchFamily="34" charset="0"/>
                <a:cs typeface="Times New Roman" panose="02020603050405020304" pitchFamily="18" charset="0"/>
              </a:rPr>
              <a:t>Response</a:t>
            </a:r>
            <a:endParaRPr lang="en-US" sz="2400"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65" name="Rounded Rectangle 64"/>
          <p:cNvSpPr/>
          <p:nvPr/>
        </p:nvSpPr>
        <p:spPr>
          <a:xfrm>
            <a:off x="6691007" y="3731433"/>
            <a:ext cx="1864726" cy="87165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400" dirty="0">
                <a:solidFill>
                  <a:srgbClr val="000000"/>
                </a:solidFill>
                <a:effectLst/>
                <a:ea typeface="Calibri" panose="020F0502020204030204" pitchFamily="34" charset="0"/>
                <a:cs typeface="Times New Roman" panose="02020603050405020304" pitchFamily="18" charset="0"/>
              </a:rPr>
              <a:t>Controller</a:t>
            </a:r>
            <a:endParaRPr lang="en-US" sz="1200" dirty="0">
              <a:effectLst/>
              <a:latin typeface="CMU Serif" panose="02070309020205020404" pitchFamily="50" charset="0"/>
              <a:ea typeface="Calibri" panose="020F0502020204030204" pitchFamily="34" charset="0"/>
              <a:cs typeface="Times New Roman" panose="02020603050405020304" pitchFamily="18" charset="0"/>
            </a:endParaRPr>
          </a:p>
        </p:txBody>
      </p:sp>
      <p:cxnSp>
        <p:nvCxnSpPr>
          <p:cNvPr id="67" name="Straight Arrow Connector 66"/>
          <p:cNvCxnSpPr/>
          <p:nvPr/>
        </p:nvCxnSpPr>
        <p:spPr>
          <a:xfrm>
            <a:off x="7425055" y="4634250"/>
            <a:ext cx="0" cy="711037"/>
          </a:xfrm>
          <a:prstGeom prst="straightConnector1">
            <a:avLst/>
          </a:prstGeom>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5" idx="3"/>
          </p:cNvCxnSpPr>
          <p:nvPr/>
        </p:nvCxnSpPr>
        <p:spPr>
          <a:xfrm flipV="1">
            <a:off x="8555733" y="5345286"/>
            <a:ext cx="734048" cy="435827"/>
          </a:xfrm>
          <a:prstGeom prst="straightConnector1">
            <a:avLst/>
          </a:prstGeom>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65" idx="3"/>
          </p:cNvCxnSpPr>
          <p:nvPr/>
        </p:nvCxnSpPr>
        <p:spPr>
          <a:xfrm flipH="1" flipV="1">
            <a:off x="8555733" y="4167259"/>
            <a:ext cx="683834" cy="435825"/>
          </a:xfrm>
          <a:prstGeom prst="straightConnector1">
            <a:avLst/>
          </a:prstGeom>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7757160" y="4634250"/>
            <a:ext cx="0" cy="711038"/>
          </a:xfrm>
          <a:prstGeom prst="straightConnector1">
            <a:avLst/>
          </a:prstGeom>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6691007" y="5345287"/>
            <a:ext cx="1864726" cy="87165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400" dirty="0" smtClean="0">
                <a:solidFill>
                  <a:srgbClr val="000000"/>
                </a:solidFill>
                <a:ea typeface="Calibri" panose="020F0502020204030204" pitchFamily="34" charset="0"/>
                <a:cs typeface="Times New Roman" panose="02020603050405020304" pitchFamily="18" charset="0"/>
              </a:rPr>
              <a:t>Model</a:t>
            </a:r>
            <a:endParaRPr lang="en-US" sz="1200"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78" name="Rounded Rectangle 77"/>
          <p:cNvSpPr/>
          <p:nvPr/>
        </p:nvSpPr>
        <p:spPr>
          <a:xfrm>
            <a:off x="9239567" y="4494467"/>
            <a:ext cx="1864726" cy="87165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400" dirty="0" smtClean="0">
                <a:solidFill>
                  <a:srgbClr val="000000"/>
                </a:solidFill>
                <a:ea typeface="Calibri" panose="020F0502020204030204" pitchFamily="34" charset="0"/>
                <a:cs typeface="Times New Roman" panose="02020603050405020304" pitchFamily="18" charset="0"/>
              </a:rPr>
              <a:t>View</a:t>
            </a:r>
            <a:endParaRPr lang="en-US" sz="1200" dirty="0">
              <a:effectLst/>
              <a:latin typeface="CMU Serif" panose="02070309020205020404" pitchFamily="50" charset="0"/>
              <a:ea typeface="Calibri" panose="020F0502020204030204" pitchFamily="34" charset="0"/>
              <a:cs typeface="Times New Roman" panose="02020603050405020304" pitchFamily="18" charset="0"/>
            </a:endParaRPr>
          </a:p>
        </p:txBody>
      </p:sp>
      <p:cxnSp>
        <p:nvCxnSpPr>
          <p:cNvPr id="79" name="Straight Arrow Connector 78"/>
          <p:cNvCxnSpPr>
            <a:stCxn id="65" idx="1"/>
          </p:cNvCxnSpPr>
          <p:nvPr/>
        </p:nvCxnSpPr>
        <p:spPr>
          <a:xfrm flipH="1" flipV="1">
            <a:off x="4811840" y="3245988"/>
            <a:ext cx="1879167" cy="921271"/>
          </a:xfrm>
          <a:prstGeom prst="straightConnector1">
            <a:avLst/>
          </a:prstGeom>
          <a:ln w="38100">
            <a:solidFill>
              <a:schemeClr val="tx1"/>
            </a:solidFill>
            <a:prstDash val="sysDash"/>
            <a:headEnd type="stealth"/>
            <a:tailEnd type="none"/>
          </a:ln>
        </p:spPr>
        <p:style>
          <a:lnRef idx="1">
            <a:schemeClr val="accent1"/>
          </a:lnRef>
          <a:fillRef idx="0">
            <a:schemeClr val="accent1"/>
          </a:fillRef>
          <a:effectRef idx="0">
            <a:schemeClr val="accent1"/>
          </a:effectRef>
          <a:fontRef idx="minor">
            <a:schemeClr val="tx1"/>
          </a:fontRef>
        </p:style>
      </p:cxnSp>
      <p:sp>
        <p:nvSpPr>
          <p:cNvPr id="80" name="Text Box 508"/>
          <p:cNvSpPr txBox="1"/>
          <p:nvPr/>
        </p:nvSpPr>
        <p:spPr>
          <a:xfrm rot="1506235">
            <a:off x="4643436" y="3774166"/>
            <a:ext cx="2189997" cy="1838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1200"/>
              </a:spcAft>
            </a:pPr>
            <a:r>
              <a:rPr lang="en-US" sz="2400" dirty="0">
                <a:effectLst/>
                <a:ea typeface="Calibri" panose="020F0502020204030204" pitchFamily="34" charset="0"/>
                <a:cs typeface="Times New Roman" panose="02020603050405020304" pitchFamily="18" charset="0"/>
              </a:rPr>
              <a:t>Single Thread</a:t>
            </a:r>
            <a:endParaRPr lang="en-US" sz="2400"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81" name="Text Box 508"/>
          <p:cNvSpPr txBox="1"/>
          <p:nvPr/>
        </p:nvSpPr>
        <p:spPr>
          <a:xfrm rot="1506235">
            <a:off x="4794413" y="2967550"/>
            <a:ext cx="2189997" cy="7185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1200"/>
              </a:spcAft>
            </a:pPr>
            <a:r>
              <a:rPr lang="en-US" sz="2400" dirty="0" smtClean="0">
                <a:effectLst/>
                <a:ea typeface="Calibri" panose="020F0502020204030204" pitchFamily="34" charset="0"/>
                <a:cs typeface="Times New Roman" panose="02020603050405020304" pitchFamily="18" charset="0"/>
              </a:rPr>
              <a:t>Call Back</a:t>
            </a:r>
            <a:endParaRPr lang="en-US" sz="2400" dirty="0">
              <a:effectLst/>
              <a:latin typeface="CMU Serif" panose="02070309020205020404" pitchFamily="50" charset="0"/>
              <a:ea typeface="Calibri" panose="020F0502020204030204" pitchFamily="34" charset="0"/>
              <a:cs typeface="Times New Roman" panose="02020603050405020304" pitchFamily="18" charset="0"/>
            </a:endParaRPr>
          </a:p>
        </p:txBody>
      </p:sp>
      <p:cxnSp>
        <p:nvCxnSpPr>
          <p:cNvPr id="82" name="Straight Arrow Connector 81"/>
          <p:cNvCxnSpPr/>
          <p:nvPr/>
        </p:nvCxnSpPr>
        <p:spPr>
          <a:xfrm flipH="1" flipV="1">
            <a:off x="4970880" y="2994490"/>
            <a:ext cx="1691641" cy="833457"/>
          </a:xfrm>
          <a:prstGeom prst="straightConnector1">
            <a:avLst/>
          </a:prstGeom>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83" name="Freeform 82"/>
          <p:cNvSpPr/>
          <p:nvPr/>
        </p:nvSpPr>
        <p:spPr>
          <a:xfrm rot="16200000">
            <a:off x="4162464" y="3157267"/>
            <a:ext cx="1185673" cy="5659121"/>
          </a:xfrm>
          <a:custGeom>
            <a:avLst/>
            <a:gdLst>
              <a:gd name="connsiteX0" fmla="*/ 356427 w 356427"/>
              <a:gd name="connsiteY0" fmla="*/ 2897579 h 2897579"/>
              <a:gd name="connsiteX1" fmla="*/ 167 w 356427"/>
              <a:gd name="connsiteY1" fmla="*/ 1603168 h 2897579"/>
              <a:gd name="connsiteX2" fmla="*/ 320801 w 356427"/>
              <a:gd name="connsiteY2" fmla="*/ 0 h 2897579"/>
              <a:gd name="connsiteX0" fmla="*/ 356286 w 1216492"/>
              <a:gd name="connsiteY0" fmla="*/ 3964641 h 3964641"/>
              <a:gd name="connsiteX1" fmla="*/ 26 w 1216492"/>
              <a:gd name="connsiteY1" fmla="*/ 2670230 h 3964641"/>
              <a:gd name="connsiteX2" fmla="*/ 1216492 w 1216492"/>
              <a:gd name="connsiteY2" fmla="*/ 0 h 3964641"/>
              <a:gd name="connsiteX0" fmla="*/ 356286 w 1216492"/>
              <a:gd name="connsiteY0" fmla="*/ 5660506 h 5660506"/>
              <a:gd name="connsiteX1" fmla="*/ 26 w 1216492"/>
              <a:gd name="connsiteY1" fmla="*/ 2670230 h 5660506"/>
              <a:gd name="connsiteX2" fmla="*/ 1216492 w 1216492"/>
              <a:gd name="connsiteY2" fmla="*/ 0 h 5660506"/>
              <a:gd name="connsiteX0" fmla="*/ 357645 w 1217851"/>
              <a:gd name="connsiteY0" fmla="*/ 5660506 h 5660506"/>
              <a:gd name="connsiteX1" fmla="*/ 1385 w 1217851"/>
              <a:gd name="connsiteY1" fmla="*/ 2670230 h 5660506"/>
              <a:gd name="connsiteX2" fmla="*/ 1217851 w 1217851"/>
              <a:gd name="connsiteY2" fmla="*/ 0 h 5660506"/>
              <a:gd name="connsiteX0" fmla="*/ 219187 w 1079393"/>
              <a:gd name="connsiteY0" fmla="*/ 5660506 h 5660506"/>
              <a:gd name="connsiteX1" fmla="*/ 110710 w 1079393"/>
              <a:gd name="connsiteY1" fmla="*/ 1869935 h 5660506"/>
              <a:gd name="connsiteX2" fmla="*/ 1079393 w 1079393"/>
              <a:gd name="connsiteY2" fmla="*/ 0 h 5660506"/>
              <a:gd name="connsiteX0" fmla="*/ 326106 w 1186312"/>
              <a:gd name="connsiteY0" fmla="*/ 5660506 h 5660506"/>
              <a:gd name="connsiteX1" fmla="*/ 217629 w 1186312"/>
              <a:gd name="connsiteY1" fmla="*/ 1869935 h 5660506"/>
              <a:gd name="connsiteX2" fmla="*/ 1186312 w 1186312"/>
              <a:gd name="connsiteY2" fmla="*/ 0 h 5660506"/>
              <a:gd name="connsiteX0" fmla="*/ 326106 w 1186312"/>
              <a:gd name="connsiteY0" fmla="*/ 5660506 h 5660506"/>
              <a:gd name="connsiteX1" fmla="*/ 217629 w 1186312"/>
              <a:gd name="connsiteY1" fmla="*/ 1869935 h 5660506"/>
              <a:gd name="connsiteX2" fmla="*/ 1186312 w 1186312"/>
              <a:gd name="connsiteY2" fmla="*/ 0 h 5660506"/>
              <a:gd name="connsiteX0" fmla="*/ 326106 w 1186312"/>
              <a:gd name="connsiteY0" fmla="*/ 5660506 h 5660506"/>
              <a:gd name="connsiteX1" fmla="*/ 217629 w 1186312"/>
              <a:gd name="connsiteY1" fmla="*/ 1869935 h 5660506"/>
              <a:gd name="connsiteX2" fmla="*/ 1186312 w 1186312"/>
              <a:gd name="connsiteY2" fmla="*/ 0 h 5660506"/>
            </a:gdLst>
            <a:ahLst/>
            <a:cxnLst>
              <a:cxn ang="0">
                <a:pos x="connsiteX0" y="connsiteY0"/>
              </a:cxn>
              <a:cxn ang="0">
                <a:pos x="connsiteX1" y="connsiteY1"/>
              </a:cxn>
              <a:cxn ang="0">
                <a:pos x="connsiteX2" y="connsiteY2"/>
              </a:cxn>
            </a:cxnLst>
            <a:rect l="l" t="t" r="r" b="b"/>
            <a:pathLst>
              <a:path w="1186312" h="5660506">
                <a:moveTo>
                  <a:pt x="326106" y="5660506"/>
                </a:moveTo>
                <a:cubicBezTo>
                  <a:pt x="-96839" y="4187705"/>
                  <a:pt x="-81397" y="3096000"/>
                  <a:pt x="217629" y="1869935"/>
                </a:cubicBezTo>
                <a:cubicBezTo>
                  <a:pt x="573836" y="948748"/>
                  <a:pt x="1012141" y="279070"/>
                  <a:pt x="1186312" y="0"/>
                </a:cubicBezTo>
              </a:path>
            </a:pathLst>
          </a:custGeom>
          <a:noFill/>
          <a:ln w="31750">
            <a:solidFill>
              <a:schemeClr val="tx1"/>
            </a:solidFill>
            <a:headEnd type="stealth"/>
            <a:tailEnd type="stealt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85" name="Straight Arrow Connector 84"/>
          <p:cNvCxnSpPr/>
          <p:nvPr/>
        </p:nvCxnSpPr>
        <p:spPr>
          <a:xfrm flipH="1">
            <a:off x="4903692" y="1557010"/>
            <a:ext cx="3745008" cy="1244695"/>
          </a:xfrm>
          <a:prstGeom prst="straightConnector1">
            <a:avLst/>
          </a:prstGeom>
          <a:ln w="38100">
            <a:solidFill>
              <a:schemeClr val="tx1">
                <a:alpha val="26000"/>
              </a:schemeClr>
            </a:solidFill>
            <a:prstDash val="sysDash"/>
            <a:headEnd type="stealth"/>
            <a:tailEnd type="none"/>
          </a:ln>
        </p:spPr>
        <p:style>
          <a:lnRef idx="1">
            <a:schemeClr val="accent1"/>
          </a:lnRef>
          <a:fillRef idx="0">
            <a:schemeClr val="accent1"/>
          </a:fillRef>
          <a:effectRef idx="0">
            <a:schemeClr val="accent1"/>
          </a:effectRef>
          <a:fontRef idx="minor">
            <a:schemeClr val="tx1"/>
          </a:fontRef>
        </p:style>
      </p:cxnSp>
      <p:sp>
        <p:nvSpPr>
          <p:cNvPr id="86" name="Text Box 508"/>
          <p:cNvSpPr txBox="1"/>
          <p:nvPr/>
        </p:nvSpPr>
        <p:spPr>
          <a:xfrm rot="20426235">
            <a:off x="5484520" y="1827651"/>
            <a:ext cx="2189997" cy="1838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1200"/>
              </a:spcAft>
            </a:pPr>
            <a:r>
              <a:rPr lang="en-US" sz="2400" dirty="0">
                <a:solidFill>
                  <a:schemeClr val="dk1">
                    <a:alpha val="54000"/>
                  </a:schemeClr>
                </a:solidFill>
                <a:effectLst/>
                <a:ea typeface="Calibri" panose="020F0502020204030204" pitchFamily="34" charset="0"/>
                <a:cs typeface="Times New Roman" panose="02020603050405020304" pitchFamily="18" charset="0"/>
              </a:rPr>
              <a:t>Single Thread</a:t>
            </a:r>
            <a:endParaRPr lang="en-US" sz="2400" dirty="0">
              <a:solidFill>
                <a:schemeClr val="dk1">
                  <a:alpha val="54000"/>
                </a:schemeClr>
              </a:solidFill>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87" name="Rounded Rectangle 86"/>
          <p:cNvSpPr/>
          <p:nvPr/>
        </p:nvSpPr>
        <p:spPr>
          <a:xfrm>
            <a:off x="8670088" y="1065792"/>
            <a:ext cx="1864726" cy="871651"/>
          </a:xfrm>
          <a:prstGeom prst="roundRect">
            <a:avLst/>
          </a:prstGeom>
          <a:noFill/>
          <a:ln w="38100">
            <a:solidFill>
              <a:schemeClr val="tx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200"/>
              </a:spcAft>
            </a:pPr>
            <a:r>
              <a:rPr lang="en-US" sz="2400" dirty="0">
                <a:solidFill>
                  <a:schemeClr val="dk1">
                    <a:alpha val="39000"/>
                  </a:schemeClr>
                </a:solidFill>
                <a:effectLst/>
                <a:ea typeface="Calibri" panose="020F0502020204030204" pitchFamily="34" charset="0"/>
                <a:cs typeface="Times New Roman" panose="02020603050405020304" pitchFamily="18" charset="0"/>
              </a:rPr>
              <a:t>Controller</a:t>
            </a:r>
            <a:endParaRPr lang="en-US" sz="1200" dirty="0">
              <a:solidFill>
                <a:schemeClr val="dk1">
                  <a:alpha val="39000"/>
                </a:schemeClr>
              </a:solidFill>
              <a:effectLst/>
              <a:latin typeface="CMU Serif" panose="02070309020205020404"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904704"/>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4"/>
          <p:cNvSpPr/>
          <p:nvPr/>
        </p:nvSpPr>
        <p:spPr>
          <a:xfrm>
            <a:off x="0" y="1"/>
            <a:ext cx="965835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36" name="Rectangle 3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Kết</a:t>
            </a:r>
            <a:r>
              <a:rPr lang="en-US" sz="4800" b="1" dirty="0" smtClean="0"/>
              <a:t> </a:t>
            </a:r>
            <a:r>
              <a:rPr lang="en-US" sz="4800" b="1" dirty="0" err="1" smtClean="0"/>
              <a:t>quả</a:t>
            </a:r>
            <a:r>
              <a:rPr lang="en-US" sz="4800" b="1" dirty="0" smtClean="0"/>
              <a:t> </a:t>
            </a:r>
            <a:r>
              <a:rPr lang="en-US" sz="4800" b="1" dirty="0" err="1" smtClean="0"/>
              <a:t>hiện</a:t>
            </a:r>
            <a:r>
              <a:rPr lang="en-US" sz="4800" b="1" dirty="0" smtClean="0"/>
              <a:t> </a:t>
            </a:r>
            <a:r>
              <a:rPr lang="en-US" sz="4800" b="1" dirty="0" err="1" smtClean="0"/>
              <a:t>thực</a:t>
            </a:r>
            <a:r>
              <a:rPr lang="en-US" sz="4800" b="1" dirty="0" smtClean="0"/>
              <a:t> - Demo</a:t>
            </a:r>
            <a:endParaRPr lang="en-US" b="1" dirty="0"/>
          </a:p>
        </p:txBody>
      </p:sp>
      <p:sp>
        <p:nvSpPr>
          <p:cNvPr id="38" name="TextBox 37"/>
          <p:cNvSpPr txBox="1"/>
          <p:nvPr/>
        </p:nvSpPr>
        <p:spPr>
          <a:xfrm>
            <a:off x="0" y="1162050"/>
            <a:ext cx="12191999" cy="4201150"/>
          </a:xfrm>
          <a:prstGeom prst="rect">
            <a:avLst/>
          </a:prstGeom>
          <a:noFill/>
        </p:spPr>
        <p:txBody>
          <a:bodyPr wrap="square" lIns="457200" tIns="274320" rIns="457200" rtlCol="0">
            <a:spAutoFit/>
          </a:bodyPr>
          <a:lstStyle/>
          <a:p>
            <a:r>
              <a:rPr lang="en-US" sz="3600" dirty="0" err="1" smtClean="0">
                <a:latin typeface="Calibri" panose="020F0502020204030204" pitchFamily="34" charset="0"/>
                <a:cs typeface="Calibri" panose="020F0502020204030204" pitchFamily="34" charset="0"/>
              </a:rPr>
              <a:t>Kết</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quả</a:t>
            </a:r>
            <a:r>
              <a:rPr lang="en-US" sz="3600" dirty="0" smtClean="0">
                <a:latin typeface="Calibri" panose="020F0502020204030204" pitchFamily="34" charset="0"/>
                <a:cs typeface="Calibri" panose="020F0502020204030204" pitchFamily="34" charset="0"/>
              </a:rPr>
              <a:t>:</a:t>
            </a:r>
          </a:p>
          <a:p>
            <a:pPr marL="571500" indent="-571500">
              <a:buFont typeface="Arial" panose="020B0604020202020204" pitchFamily="34" charset="0"/>
              <a:buChar char="•"/>
            </a:pPr>
            <a:r>
              <a:rPr lang="en-US" sz="3600" dirty="0" err="1" smtClean="0">
                <a:latin typeface="Calibri" panose="020F0502020204030204" pitchFamily="34" charset="0"/>
                <a:cs typeface="Calibri" panose="020F0502020204030204" pitchFamily="34" charset="0"/>
              </a:rPr>
              <a:t>Hiện</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thực</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thành</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công</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và</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hoàn</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thiện</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hệ</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thống</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với</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đầy</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đủ</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tính</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năng</a:t>
            </a:r>
            <a:r>
              <a:rPr lang="en-US" sz="3600" dirty="0" smtClean="0">
                <a:latin typeface="Calibri" panose="020F0502020204030204" pitchFamily="34" charset="0"/>
                <a:cs typeface="Calibri" panose="020F0502020204030204" pitchFamily="34" charset="0"/>
              </a:rPr>
              <a:t>.</a:t>
            </a:r>
          </a:p>
          <a:p>
            <a:r>
              <a:rPr lang="en-US" sz="3600" dirty="0" err="1" smtClean="0">
                <a:latin typeface="Calibri" panose="020F0502020204030204" pitchFamily="34" charset="0"/>
                <a:cs typeface="Calibri" panose="020F0502020204030204" pitchFamily="34" charset="0"/>
              </a:rPr>
              <a:t>Hạn</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chế</a:t>
            </a:r>
            <a:r>
              <a:rPr lang="en-US" sz="3600" dirty="0" smtClean="0">
                <a:latin typeface="Calibri" panose="020F0502020204030204" pitchFamily="34" charset="0"/>
                <a:cs typeface="Calibri" panose="020F0502020204030204" pitchFamily="34" charset="0"/>
              </a:rPr>
              <a:t>:</a:t>
            </a:r>
          </a:p>
          <a:p>
            <a:endParaRPr lang="en-US" sz="3600" dirty="0" smtClean="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endParaRPr lang="en-US" sz="3600" dirty="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endParaRPr lang="en-US" sz="3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806489"/>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0" y="1"/>
            <a:ext cx="965835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7" name="Rectangle 6"/>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Hướng</a:t>
            </a:r>
            <a:r>
              <a:rPr lang="en-US" sz="4800" b="1" dirty="0" smtClean="0"/>
              <a:t> </a:t>
            </a:r>
            <a:r>
              <a:rPr lang="en-US" sz="4800" b="1" dirty="0" err="1" smtClean="0"/>
              <a:t>phát</a:t>
            </a:r>
            <a:r>
              <a:rPr lang="en-US" sz="4800" b="1" dirty="0" smtClean="0"/>
              <a:t> </a:t>
            </a:r>
            <a:r>
              <a:rPr lang="en-US" sz="4800" b="1" dirty="0" err="1" smtClean="0"/>
              <a:t>triển</a:t>
            </a:r>
            <a:r>
              <a:rPr lang="en-US" sz="4800" b="1" dirty="0" smtClean="0"/>
              <a:t> </a:t>
            </a:r>
            <a:r>
              <a:rPr lang="en-US" sz="4800" b="1" dirty="0" err="1" smtClean="0"/>
              <a:t>trong</a:t>
            </a:r>
            <a:r>
              <a:rPr lang="en-US" sz="4800" b="1" dirty="0" smtClean="0"/>
              <a:t> </a:t>
            </a:r>
            <a:r>
              <a:rPr lang="en-US" sz="4800" b="1" dirty="0" err="1" smtClean="0"/>
              <a:t>tương</a:t>
            </a:r>
            <a:r>
              <a:rPr lang="en-US" sz="4800" b="1" dirty="0" smtClean="0"/>
              <a:t> </a:t>
            </a:r>
            <a:r>
              <a:rPr lang="en-US" sz="4800" b="1" dirty="0" err="1" smtClean="0"/>
              <a:t>lai</a:t>
            </a:r>
            <a:endParaRPr lang="en-US" b="1" dirty="0"/>
          </a:p>
        </p:txBody>
      </p:sp>
      <p:sp>
        <p:nvSpPr>
          <p:cNvPr id="9" name="TextBox 8"/>
          <p:cNvSpPr txBox="1"/>
          <p:nvPr/>
        </p:nvSpPr>
        <p:spPr>
          <a:xfrm>
            <a:off x="0" y="1162050"/>
            <a:ext cx="12191999" cy="5863144"/>
          </a:xfrm>
          <a:prstGeom prst="rect">
            <a:avLst/>
          </a:prstGeom>
          <a:noFill/>
        </p:spPr>
        <p:txBody>
          <a:bodyPr wrap="square" lIns="457200" tIns="274320" rIns="457200" rtlCol="0">
            <a:spAutoFit/>
          </a:bodyPr>
          <a:lstStyle/>
          <a:p>
            <a:pPr marL="571500" indent="-571500">
              <a:buFont typeface="Arial" panose="020B0604020202020204" pitchFamily="34" charset="0"/>
              <a:buChar char="•"/>
            </a:pPr>
            <a:r>
              <a:rPr lang="vi-VN" sz="3600" dirty="0">
                <a:latin typeface="Calibri" panose="020F0502020204030204" pitchFamily="34" charset="0"/>
                <a:cs typeface="Calibri" panose="020F0502020204030204" pitchFamily="34" charset="0"/>
              </a:rPr>
              <a:t>Kết hợp với các nguồn năng lượng khác như năng lượng mặt trời, gió, mưa để nâng cao tuổi thọ pin tại các node cảm biến</a:t>
            </a:r>
            <a:r>
              <a:rPr lang="vi-VN" sz="3600" dirty="0" smtClean="0">
                <a:latin typeface="Calibri" panose="020F0502020204030204" pitchFamily="34" charset="0"/>
                <a:cs typeface="Calibri" panose="020F0502020204030204" pitchFamily="34" charset="0"/>
              </a:rPr>
              <a:t>.</a:t>
            </a:r>
            <a:endParaRPr lang="en-US" sz="3600" dirty="0" smtClean="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vi-VN" sz="3600" dirty="0">
                <a:latin typeface="Calibri" panose="020F0502020204030204" pitchFamily="34" charset="0"/>
                <a:cs typeface="Calibri" panose="020F0502020204030204" pitchFamily="34" charset="0"/>
              </a:rPr>
              <a:t>Viết ứng dụng di </a:t>
            </a:r>
            <a:r>
              <a:rPr lang="vi-VN" sz="3600" dirty="0" smtClean="0">
                <a:latin typeface="Calibri" panose="020F0502020204030204" pitchFamily="34" charset="0"/>
                <a:cs typeface="Calibri" panose="020F0502020204030204" pitchFamily="34" charset="0"/>
              </a:rPr>
              <a:t>dộng</a:t>
            </a:r>
            <a:r>
              <a:rPr lang="en-US" sz="3600" dirty="0" smtClean="0">
                <a:latin typeface="Calibri" panose="020F0502020204030204" pitchFamily="34" charset="0"/>
                <a:cs typeface="Calibri" panose="020F0502020204030204" pitchFamily="34" charset="0"/>
              </a:rPr>
              <a:t>.</a:t>
            </a:r>
          </a:p>
          <a:p>
            <a:pPr marL="571500" lvl="0" indent="-571500">
              <a:buFont typeface="Arial" panose="020B0604020202020204" pitchFamily="34" charset="0"/>
              <a:buChar char="•"/>
            </a:pPr>
            <a:r>
              <a:rPr lang="vi-VN" sz="3600" dirty="0">
                <a:latin typeface="Calibri" panose="020F0502020204030204" pitchFamily="34" charset="0"/>
                <a:cs typeface="Calibri" panose="020F0502020204030204" pitchFamily="34" charset="0"/>
              </a:rPr>
              <a:t>Nâng cao tính bảo mật của hệ thống thông qua nâng cao tính bảo mật khi truyền nhận qua công nghệ LoRa đồng thời xây dựng hệ thống an ninh cho Server</a:t>
            </a:r>
            <a:r>
              <a:rPr lang="vi-VN" sz="3600" dirty="0" smtClean="0">
                <a:latin typeface="Calibri" panose="020F0502020204030204" pitchFamily="34" charset="0"/>
                <a:cs typeface="Calibri" panose="020F0502020204030204" pitchFamily="34" charset="0"/>
              </a:rPr>
              <a:t>.</a:t>
            </a:r>
            <a:endParaRPr lang="en-US" sz="3600" dirty="0" smtClean="0">
              <a:latin typeface="Calibri" panose="020F0502020204030204" pitchFamily="34" charset="0"/>
              <a:cs typeface="Calibri" panose="020F0502020204030204" pitchFamily="34" charset="0"/>
            </a:endParaRPr>
          </a:p>
          <a:p>
            <a:pPr marL="571500" lvl="0" indent="-571500">
              <a:buFont typeface="Arial" panose="020B0604020202020204" pitchFamily="34" charset="0"/>
              <a:buChar char="•"/>
            </a:pPr>
            <a:r>
              <a:rPr lang="vi-VN" sz="3600" dirty="0">
                <a:latin typeface="Calibri" panose="020F0502020204030204" pitchFamily="34" charset="0"/>
                <a:cs typeface="Calibri" panose="020F0502020204030204" pitchFamily="34" charset="0"/>
              </a:rPr>
              <a:t>Kết hợp OS vào GateWay để tốc độ xử lý được cải thiện, tiến trình được quản lý dễ dàng hơn.</a:t>
            </a:r>
            <a:endParaRPr lang="en-US" sz="3600" dirty="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endParaRPr lang="en-US" sz="3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865507"/>
      </p:ext>
    </p:ext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Động</a:t>
            </a:r>
            <a:r>
              <a:rPr lang="en-US" sz="4800" b="1" dirty="0" smtClean="0"/>
              <a:t> </a:t>
            </a:r>
            <a:r>
              <a:rPr lang="en-US" sz="4800" b="1" dirty="0" err="1" smtClean="0"/>
              <a:t>lực</a:t>
            </a:r>
            <a:r>
              <a:rPr lang="en-US" sz="4800" b="1" dirty="0" smtClean="0"/>
              <a:t> </a:t>
            </a:r>
            <a:r>
              <a:rPr lang="en-US" sz="4800" b="1" dirty="0" err="1" smtClean="0"/>
              <a:t>phát</a:t>
            </a:r>
            <a:r>
              <a:rPr lang="en-US" sz="4800" b="1" dirty="0" smtClean="0"/>
              <a:t> </a:t>
            </a:r>
            <a:r>
              <a:rPr lang="en-US" sz="4800" b="1" dirty="0" err="1" smtClean="0"/>
              <a:t>triển</a:t>
            </a:r>
            <a:endParaRPr lang="en-US" b="1" dirty="0"/>
          </a:p>
        </p:txBody>
      </p:sp>
      <p:sp>
        <p:nvSpPr>
          <p:cNvPr id="26" name="TextBox 25"/>
          <p:cNvSpPr txBox="1"/>
          <p:nvPr/>
        </p:nvSpPr>
        <p:spPr>
          <a:xfrm>
            <a:off x="0" y="1162050"/>
            <a:ext cx="12192000" cy="5309146"/>
          </a:xfrm>
          <a:prstGeom prst="rect">
            <a:avLst/>
          </a:prstGeom>
          <a:noFill/>
        </p:spPr>
        <p:txBody>
          <a:bodyPr wrap="square" lIns="457200" tIns="274320" rIns="457200" rtlCol="0">
            <a:spAutoFit/>
          </a:bodyPr>
          <a:lstStyle/>
          <a:p>
            <a:pPr marL="571500" indent="-571500">
              <a:buFont typeface="Arial" panose="020B0604020202020204" pitchFamily="34" charset="0"/>
              <a:buChar char="•"/>
            </a:pPr>
            <a:r>
              <a:rPr lang="en-US" sz="3600" dirty="0" err="1" smtClean="0"/>
              <a:t>Biến</a:t>
            </a:r>
            <a:r>
              <a:rPr lang="en-US" sz="3600" dirty="0" smtClean="0"/>
              <a:t> </a:t>
            </a:r>
            <a:r>
              <a:rPr lang="en-US" sz="3600" dirty="0" err="1"/>
              <a:t>đổi</a:t>
            </a:r>
            <a:r>
              <a:rPr lang="en-US" sz="3600" dirty="0"/>
              <a:t> </a:t>
            </a:r>
            <a:r>
              <a:rPr lang="en-US" sz="3600" dirty="0" err="1"/>
              <a:t>khí</a:t>
            </a:r>
            <a:r>
              <a:rPr lang="en-US" sz="3600" dirty="0"/>
              <a:t> </a:t>
            </a:r>
            <a:r>
              <a:rPr lang="en-US" sz="3600" dirty="0" err="1" smtClean="0"/>
              <a:t>hậu</a:t>
            </a:r>
            <a:r>
              <a:rPr lang="en-US" sz="3600" dirty="0" smtClean="0"/>
              <a:t> </a:t>
            </a:r>
            <a:r>
              <a:rPr lang="en-US" sz="3600" dirty="0" err="1"/>
              <a:t>làm</a:t>
            </a:r>
            <a:r>
              <a:rPr lang="en-US" sz="3600" dirty="0"/>
              <a:t> </a:t>
            </a:r>
            <a:r>
              <a:rPr lang="en-US" sz="3600" dirty="0" err="1" smtClean="0"/>
              <a:t>các</a:t>
            </a:r>
            <a:r>
              <a:rPr lang="en-US" sz="3600" dirty="0" smtClean="0"/>
              <a:t> </a:t>
            </a:r>
            <a:r>
              <a:rPr lang="en-US" sz="3600" dirty="0" err="1"/>
              <a:t>đại</a:t>
            </a:r>
            <a:r>
              <a:rPr lang="en-US" sz="3600" dirty="0"/>
              <a:t> </a:t>
            </a:r>
            <a:r>
              <a:rPr lang="en-US" sz="3600" dirty="0" err="1"/>
              <a:t>dương</a:t>
            </a:r>
            <a:r>
              <a:rPr lang="en-US" sz="3600" dirty="0"/>
              <a:t> </a:t>
            </a:r>
            <a:r>
              <a:rPr lang="en-US" sz="3600" dirty="0" err="1" smtClean="0"/>
              <a:t>ấm</a:t>
            </a:r>
            <a:r>
              <a:rPr lang="en-US" sz="3600" dirty="0" smtClean="0"/>
              <a:t> </a:t>
            </a:r>
            <a:r>
              <a:rPr lang="en-US" sz="3600" dirty="0" err="1" smtClean="0"/>
              <a:t>lên</a:t>
            </a:r>
            <a:r>
              <a:rPr lang="en-US" sz="3600" dirty="0" smtClean="0"/>
              <a:t>. </a:t>
            </a:r>
            <a:r>
              <a:rPr lang="en-US" sz="3600" dirty="0" err="1" smtClean="0"/>
              <a:t>Nước</a:t>
            </a:r>
            <a:r>
              <a:rPr lang="en-US" sz="3600" dirty="0" smtClean="0"/>
              <a:t> </a:t>
            </a:r>
            <a:r>
              <a:rPr lang="en-US" sz="3600" dirty="0" err="1"/>
              <a:t>biển</a:t>
            </a:r>
            <a:r>
              <a:rPr lang="en-US" sz="3600" dirty="0"/>
              <a:t> </a:t>
            </a:r>
            <a:r>
              <a:rPr lang="en-US" sz="3600" dirty="0" err="1"/>
              <a:t>dâng</a:t>
            </a:r>
            <a:r>
              <a:rPr lang="en-US" sz="3600" dirty="0"/>
              <a:t> </a:t>
            </a:r>
            <a:r>
              <a:rPr lang="en-US" sz="3600" dirty="0" err="1" smtClean="0"/>
              <a:t>mở</a:t>
            </a:r>
            <a:r>
              <a:rPr lang="en-US" sz="3600" dirty="0" smtClean="0"/>
              <a:t> </a:t>
            </a:r>
            <a:r>
              <a:rPr lang="en-US" sz="3600" dirty="0" err="1"/>
              <a:t>rộng</a:t>
            </a:r>
            <a:r>
              <a:rPr lang="en-US" sz="3600" dirty="0"/>
              <a:t> </a:t>
            </a:r>
            <a:r>
              <a:rPr lang="en-US" sz="3600" dirty="0" err="1"/>
              <a:t>vùng</a:t>
            </a:r>
            <a:r>
              <a:rPr lang="en-US" sz="3600" dirty="0"/>
              <a:t> </a:t>
            </a:r>
            <a:r>
              <a:rPr lang="en-US" sz="3600" dirty="0" err="1"/>
              <a:t>xâm</a:t>
            </a:r>
            <a:r>
              <a:rPr lang="en-US" sz="3600" dirty="0"/>
              <a:t> </a:t>
            </a:r>
            <a:r>
              <a:rPr lang="en-US" sz="3600" dirty="0" err="1"/>
              <a:t>nhập</a:t>
            </a:r>
            <a:r>
              <a:rPr lang="en-US" sz="3600" dirty="0"/>
              <a:t> </a:t>
            </a:r>
            <a:r>
              <a:rPr lang="en-US" sz="3600" dirty="0" err="1"/>
              <a:t>mặn</a:t>
            </a:r>
            <a:r>
              <a:rPr lang="en-US" sz="3600" dirty="0"/>
              <a:t>, </a:t>
            </a:r>
            <a:r>
              <a:rPr lang="en-US" sz="3600" dirty="0" err="1"/>
              <a:t>thu</a:t>
            </a:r>
            <a:r>
              <a:rPr lang="en-US" sz="3600" dirty="0"/>
              <a:t> </a:t>
            </a:r>
            <a:r>
              <a:rPr lang="en-US" sz="3600" dirty="0" err="1"/>
              <a:t>hẹp</a:t>
            </a:r>
            <a:r>
              <a:rPr lang="en-US" sz="3600" dirty="0"/>
              <a:t> </a:t>
            </a:r>
            <a:r>
              <a:rPr lang="en-US" sz="3600" dirty="0" err="1"/>
              <a:t>diện</a:t>
            </a:r>
            <a:r>
              <a:rPr lang="en-US" sz="3600" dirty="0"/>
              <a:t> </a:t>
            </a:r>
            <a:r>
              <a:rPr lang="en-US" sz="3600" dirty="0" err="1"/>
              <a:t>tích</a:t>
            </a:r>
            <a:r>
              <a:rPr lang="en-US" sz="3600" dirty="0"/>
              <a:t> </a:t>
            </a:r>
            <a:r>
              <a:rPr lang="en-US" sz="3600" dirty="0" err="1"/>
              <a:t>vùng</a:t>
            </a:r>
            <a:r>
              <a:rPr lang="en-US" sz="3600" dirty="0"/>
              <a:t> </a:t>
            </a:r>
            <a:r>
              <a:rPr lang="en-US" sz="3600" dirty="0" err="1"/>
              <a:t>nước</a:t>
            </a:r>
            <a:r>
              <a:rPr lang="en-US" sz="3600" dirty="0"/>
              <a:t> </a:t>
            </a:r>
            <a:r>
              <a:rPr lang="en-US" sz="3600" dirty="0" err="1"/>
              <a:t>ngọt</a:t>
            </a:r>
            <a:r>
              <a:rPr lang="en-US" sz="3600" dirty="0" smtClean="0"/>
              <a:t>.</a:t>
            </a:r>
          </a:p>
          <a:p>
            <a:pPr marL="571500" indent="-571500">
              <a:buFont typeface="Arial" panose="020B0604020202020204" pitchFamily="34" charset="0"/>
              <a:buChar char="•"/>
            </a:pPr>
            <a:r>
              <a:rPr lang="en-US" sz="3600" dirty="0" err="1"/>
              <a:t>Xâm</a:t>
            </a:r>
            <a:r>
              <a:rPr lang="en-US" sz="3600" dirty="0"/>
              <a:t> </a:t>
            </a:r>
            <a:r>
              <a:rPr lang="en-US" sz="3600" dirty="0" err="1"/>
              <a:t>nhập</a:t>
            </a:r>
            <a:r>
              <a:rPr lang="en-US" sz="3600" dirty="0"/>
              <a:t> </a:t>
            </a:r>
            <a:r>
              <a:rPr lang="en-US" sz="3600" dirty="0" err="1"/>
              <a:t>mặn</a:t>
            </a:r>
            <a:r>
              <a:rPr lang="en-US" sz="3600" dirty="0"/>
              <a:t> </a:t>
            </a:r>
            <a:r>
              <a:rPr lang="en-US" sz="3600" dirty="0" err="1"/>
              <a:t>ảnh</a:t>
            </a:r>
            <a:r>
              <a:rPr lang="en-US" sz="3600" dirty="0"/>
              <a:t> </a:t>
            </a:r>
            <a:r>
              <a:rPr lang="en-US" sz="3600" dirty="0" err="1"/>
              <a:t>hưởng</a:t>
            </a:r>
            <a:r>
              <a:rPr lang="en-US" sz="3600" dirty="0"/>
              <a:t> </a:t>
            </a:r>
            <a:r>
              <a:rPr lang="en-US" sz="3600" dirty="0" err="1"/>
              <a:t>đến</a:t>
            </a:r>
            <a:r>
              <a:rPr lang="en-US" sz="3600" dirty="0"/>
              <a:t> 20% </a:t>
            </a:r>
            <a:r>
              <a:rPr lang="en-US" sz="3600" dirty="0" err="1"/>
              <a:t>diện</a:t>
            </a:r>
            <a:r>
              <a:rPr lang="en-US" sz="3600" dirty="0"/>
              <a:t> </a:t>
            </a:r>
            <a:r>
              <a:rPr lang="en-US" sz="3600" dirty="0" err="1"/>
              <a:t>tích</a:t>
            </a:r>
            <a:r>
              <a:rPr lang="en-US" sz="3600" dirty="0"/>
              <a:t> </a:t>
            </a:r>
            <a:r>
              <a:rPr lang="en-US" sz="3600" dirty="0" err="1"/>
              <a:t>đất</a:t>
            </a:r>
            <a:r>
              <a:rPr lang="en-US" sz="3600" dirty="0"/>
              <a:t> </a:t>
            </a:r>
            <a:r>
              <a:rPr lang="en-US" sz="3600" dirty="0" err="1"/>
              <a:t>nông</a:t>
            </a:r>
            <a:r>
              <a:rPr lang="en-US" sz="3600" dirty="0"/>
              <a:t> </a:t>
            </a:r>
            <a:r>
              <a:rPr lang="en-US" sz="3600" dirty="0" err="1"/>
              <a:t>nghiệp</a:t>
            </a:r>
            <a:r>
              <a:rPr lang="en-US" sz="3600" dirty="0"/>
              <a:t> </a:t>
            </a:r>
            <a:r>
              <a:rPr lang="en-US" sz="3600" dirty="0" err="1"/>
              <a:t>và</a:t>
            </a:r>
            <a:r>
              <a:rPr lang="en-US" sz="3600" dirty="0"/>
              <a:t> 50% </a:t>
            </a:r>
            <a:r>
              <a:rPr lang="en-US" sz="3600" dirty="0" err="1"/>
              <a:t>của</a:t>
            </a:r>
            <a:r>
              <a:rPr lang="en-US" sz="3600" dirty="0"/>
              <a:t> </a:t>
            </a:r>
            <a:r>
              <a:rPr lang="en-US" sz="3600" dirty="0" err="1"/>
              <a:t>tất</a:t>
            </a:r>
            <a:r>
              <a:rPr lang="en-US" sz="3600" dirty="0"/>
              <a:t> </a:t>
            </a:r>
            <a:r>
              <a:rPr lang="en-US" sz="3600" dirty="0" err="1"/>
              <a:t>cả</a:t>
            </a:r>
            <a:r>
              <a:rPr lang="en-US" sz="3600" dirty="0"/>
              <a:t> </a:t>
            </a:r>
            <a:r>
              <a:rPr lang="en-US" sz="3600" dirty="0" err="1"/>
              <a:t>các</a:t>
            </a:r>
            <a:r>
              <a:rPr lang="en-US" sz="3600" dirty="0"/>
              <a:t> </a:t>
            </a:r>
            <a:r>
              <a:rPr lang="en-US" sz="3600" dirty="0" err="1"/>
              <a:t>vùng</a:t>
            </a:r>
            <a:r>
              <a:rPr lang="en-US" sz="3600" dirty="0"/>
              <a:t> </a:t>
            </a:r>
            <a:r>
              <a:rPr lang="en-US" sz="3600" dirty="0" err="1"/>
              <a:t>đất</a:t>
            </a:r>
            <a:r>
              <a:rPr lang="en-US" sz="3600" dirty="0"/>
              <a:t> </a:t>
            </a:r>
            <a:r>
              <a:rPr lang="en-US" sz="3600" dirty="0" err="1"/>
              <a:t>được</a:t>
            </a:r>
            <a:r>
              <a:rPr lang="en-US" sz="3600" dirty="0"/>
              <a:t> </a:t>
            </a:r>
            <a:r>
              <a:rPr lang="en-US" sz="3600" dirty="0" err="1"/>
              <a:t>tưới</a:t>
            </a:r>
            <a:r>
              <a:rPr lang="en-US" sz="3600" dirty="0"/>
              <a:t> </a:t>
            </a:r>
            <a:r>
              <a:rPr lang="en-US" sz="3600" dirty="0" err="1" smtClean="0"/>
              <a:t>tiêu</a:t>
            </a:r>
            <a:r>
              <a:rPr lang="en-US" sz="3600" dirty="0" smtClean="0"/>
              <a:t>.</a:t>
            </a:r>
            <a:r>
              <a:rPr lang="en-US" sz="3600" baseline="30000" dirty="0" smtClean="0"/>
              <a:t>[1]</a:t>
            </a:r>
            <a:endParaRPr lang="en-US" sz="3600" dirty="0" smtClean="0"/>
          </a:p>
          <a:p>
            <a:pPr marL="571500" indent="-571500">
              <a:buFont typeface="Arial" panose="020B0604020202020204" pitchFamily="34" charset="0"/>
              <a:buChar char="•"/>
            </a:pPr>
            <a:r>
              <a:rPr lang="en-US" sz="3600" dirty="0" smtClean="0"/>
              <a:t>2015, Nam </a:t>
            </a:r>
            <a:r>
              <a:rPr lang="en-US" sz="3600" dirty="0" err="1"/>
              <a:t>Trung</a:t>
            </a:r>
            <a:r>
              <a:rPr lang="en-US" sz="3600" dirty="0"/>
              <a:t> </a:t>
            </a:r>
            <a:r>
              <a:rPr lang="en-US" sz="3600" dirty="0" err="1"/>
              <a:t>Bộ</a:t>
            </a:r>
            <a:r>
              <a:rPr lang="en-US" sz="3600" dirty="0"/>
              <a:t> </a:t>
            </a:r>
            <a:r>
              <a:rPr lang="en-US" sz="3600" dirty="0" err="1"/>
              <a:t>và</a:t>
            </a:r>
            <a:r>
              <a:rPr lang="en-US" sz="3600" dirty="0"/>
              <a:t> </a:t>
            </a:r>
            <a:r>
              <a:rPr lang="en-US" sz="3600" dirty="0" err="1"/>
              <a:t>Tây</a:t>
            </a:r>
            <a:r>
              <a:rPr lang="en-US" sz="3600" dirty="0"/>
              <a:t> </a:t>
            </a:r>
            <a:r>
              <a:rPr lang="en-US" sz="3600" dirty="0" err="1"/>
              <a:t>Nguyên</a:t>
            </a:r>
            <a:r>
              <a:rPr lang="en-US" sz="3600" dirty="0"/>
              <a:t>, </a:t>
            </a:r>
            <a:r>
              <a:rPr lang="en-US" sz="3600" dirty="0" err="1"/>
              <a:t>đã</a:t>
            </a:r>
            <a:r>
              <a:rPr lang="en-US" sz="3600" dirty="0"/>
              <a:t> </a:t>
            </a:r>
            <a:r>
              <a:rPr lang="en-US" sz="3600" dirty="0" err="1"/>
              <a:t>có</a:t>
            </a:r>
            <a:r>
              <a:rPr lang="en-US" sz="3600" dirty="0"/>
              <a:t> </a:t>
            </a:r>
            <a:r>
              <a:rPr lang="en-US" sz="3600" dirty="0" err="1"/>
              <a:t>gần</a:t>
            </a:r>
            <a:r>
              <a:rPr lang="en-US" sz="3600" dirty="0"/>
              <a:t> 40.000 ha </a:t>
            </a:r>
            <a:r>
              <a:rPr lang="en-US" sz="3600" dirty="0" err="1"/>
              <a:t>lúa</a:t>
            </a:r>
            <a:r>
              <a:rPr lang="en-US" sz="3600" dirty="0"/>
              <a:t> </a:t>
            </a:r>
            <a:r>
              <a:rPr lang="en-US" sz="3600" dirty="0" err="1"/>
              <a:t>phải</a:t>
            </a:r>
            <a:r>
              <a:rPr lang="en-US" sz="3600" dirty="0"/>
              <a:t> </a:t>
            </a:r>
            <a:r>
              <a:rPr lang="en-US" sz="3600" dirty="0" err="1"/>
              <a:t>dừng</a:t>
            </a:r>
            <a:r>
              <a:rPr lang="en-US" sz="3600" dirty="0"/>
              <a:t> </a:t>
            </a:r>
            <a:r>
              <a:rPr lang="en-US" sz="3600" dirty="0" err="1"/>
              <a:t>sản</a:t>
            </a:r>
            <a:r>
              <a:rPr lang="en-US" sz="3600" dirty="0"/>
              <a:t> </a:t>
            </a:r>
            <a:r>
              <a:rPr lang="en-US" sz="3600" dirty="0" err="1"/>
              <a:t>xuất</a:t>
            </a:r>
            <a:r>
              <a:rPr lang="en-US" sz="3600" dirty="0"/>
              <a:t> do </a:t>
            </a:r>
            <a:r>
              <a:rPr lang="en-US" sz="3600" dirty="0" err="1"/>
              <a:t>thiếu</a:t>
            </a:r>
            <a:r>
              <a:rPr lang="en-US" sz="3600" dirty="0"/>
              <a:t> </a:t>
            </a:r>
            <a:r>
              <a:rPr lang="en-US" sz="3600" dirty="0" err="1" smtClean="0"/>
              <a:t>nước</a:t>
            </a:r>
            <a:r>
              <a:rPr lang="en-US" sz="3600" dirty="0" smtClean="0"/>
              <a:t> </a:t>
            </a:r>
            <a:r>
              <a:rPr lang="en-US" sz="3600" dirty="0" err="1" smtClean="0"/>
              <a:t>ngọt</a:t>
            </a:r>
            <a:r>
              <a:rPr lang="en-US" sz="3600" dirty="0" smtClean="0"/>
              <a:t>, </a:t>
            </a:r>
            <a:r>
              <a:rPr lang="en-US" sz="3600" dirty="0"/>
              <a:t>122.000 ha </a:t>
            </a:r>
            <a:r>
              <a:rPr lang="en-US" sz="3600" dirty="0" err="1"/>
              <a:t>cây</a:t>
            </a:r>
            <a:r>
              <a:rPr lang="en-US" sz="3600" dirty="0"/>
              <a:t> </a:t>
            </a:r>
            <a:r>
              <a:rPr lang="en-US" sz="3600" dirty="0" err="1"/>
              <a:t>trồng</a:t>
            </a:r>
            <a:r>
              <a:rPr lang="en-US" sz="3600" dirty="0"/>
              <a:t> </a:t>
            </a:r>
            <a:r>
              <a:rPr lang="en-US" sz="3600" dirty="0" err="1"/>
              <a:t>bị</a:t>
            </a:r>
            <a:r>
              <a:rPr lang="en-US" sz="3600" dirty="0"/>
              <a:t> </a:t>
            </a:r>
            <a:r>
              <a:rPr lang="en-US" sz="3600" dirty="0" err="1"/>
              <a:t>hạn</a:t>
            </a:r>
            <a:r>
              <a:rPr lang="en-US" sz="3600" dirty="0"/>
              <a:t> </a:t>
            </a:r>
            <a:r>
              <a:rPr lang="en-US" sz="3600" dirty="0" err="1" smtClean="0"/>
              <a:t>hán</a:t>
            </a:r>
            <a:r>
              <a:rPr lang="en-US" sz="3600" dirty="0" smtClean="0"/>
              <a:t>.</a:t>
            </a:r>
            <a:r>
              <a:rPr lang="en-US" sz="3600" baseline="30000" dirty="0" smtClean="0"/>
              <a:t>[2]</a:t>
            </a:r>
            <a:endParaRPr lang="en-US" sz="3600" dirty="0" smtClean="0"/>
          </a:p>
          <a:p>
            <a:pPr marL="571500" indent="-571500">
              <a:buFont typeface="Arial" panose="020B0604020202020204" pitchFamily="34" charset="0"/>
              <a:buChar char="•"/>
            </a:pPr>
            <a:endParaRPr lang="en-US" sz="3600" dirty="0" smtClean="0"/>
          </a:p>
        </p:txBody>
      </p:sp>
      <p:sp>
        <p:nvSpPr>
          <p:cNvPr id="7" name="TextBox 6"/>
          <p:cNvSpPr txBox="1"/>
          <p:nvPr/>
        </p:nvSpPr>
        <p:spPr>
          <a:xfrm>
            <a:off x="8688456" y="1"/>
            <a:ext cx="3469542" cy="1538883"/>
          </a:xfrm>
          <a:prstGeom prst="rect">
            <a:avLst/>
          </a:prstGeom>
          <a:noFill/>
        </p:spPr>
        <p:txBody>
          <a:bodyPr wrap="square" lIns="0" tIns="0" rIns="0" bIns="0" rtlCol="0">
            <a:spAutoFit/>
          </a:bodyPr>
          <a:lstStyle/>
          <a:p>
            <a:pPr lvl="0"/>
            <a:r>
              <a:rPr lang="en-US" sz="1400" dirty="0" smtClean="0"/>
              <a:t>[1]</a:t>
            </a:r>
            <a:r>
              <a:rPr lang="en-US" sz="1400" dirty="0"/>
              <a:t> </a:t>
            </a:r>
            <a:r>
              <a:rPr lang="en-US" sz="1400" dirty="0"/>
              <a:t>“</a:t>
            </a:r>
            <a:r>
              <a:rPr lang="en-US" sz="1400" dirty="0" err="1"/>
              <a:t>Xâm</a:t>
            </a:r>
            <a:r>
              <a:rPr lang="en-US" sz="1400" dirty="0"/>
              <a:t> </a:t>
            </a:r>
            <a:r>
              <a:rPr lang="en-US" sz="1400" dirty="0" err="1"/>
              <a:t>Nhập</a:t>
            </a:r>
            <a:r>
              <a:rPr lang="en-US" sz="1400" dirty="0"/>
              <a:t> </a:t>
            </a:r>
            <a:r>
              <a:rPr lang="en-US" sz="1400" dirty="0" err="1"/>
              <a:t>Mặn</a:t>
            </a:r>
            <a:r>
              <a:rPr lang="en-US" sz="1400" dirty="0"/>
              <a:t>” - </a:t>
            </a:r>
            <a:r>
              <a:rPr lang="en-US" sz="1400" dirty="0" err="1"/>
              <a:t>Bách</a:t>
            </a:r>
            <a:r>
              <a:rPr lang="en-US" sz="1400" dirty="0"/>
              <a:t> </a:t>
            </a:r>
            <a:r>
              <a:rPr lang="en-US" sz="1400" dirty="0" err="1"/>
              <a:t>khoa</a:t>
            </a:r>
            <a:r>
              <a:rPr lang="en-US" sz="1400" dirty="0"/>
              <a:t> </a:t>
            </a:r>
            <a:r>
              <a:rPr lang="en-US" sz="1400" dirty="0" err="1"/>
              <a:t>toàn</a:t>
            </a:r>
            <a:r>
              <a:rPr lang="en-US" sz="1400" dirty="0"/>
              <a:t> </a:t>
            </a:r>
            <a:r>
              <a:rPr lang="en-US" sz="1400" dirty="0" err="1"/>
              <a:t>thư</a:t>
            </a:r>
            <a:r>
              <a:rPr lang="en-US" sz="1400" dirty="0"/>
              <a:t> </a:t>
            </a:r>
            <a:r>
              <a:rPr lang="en-US" sz="1400" dirty="0" err="1"/>
              <a:t>mở</a:t>
            </a:r>
            <a:r>
              <a:rPr lang="en-US" sz="1400" dirty="0"/>
              <a:t> Wikipedia. </a:t>
            </a:r>
          </a:p>
          <a:p>
            <a:pPr lvl="0"/>
            <a:r>
              <a:rPr lang="en-US" sz="1400" dirty="0" smtClean="0"/>
              <a:t>[</a:t>
            </a:r>
            <a:r>
              <a:rPr lang="en-US" sz="1400" dirty="0" smtClean="0"/>
              <a:t>2] </a:t>
            </a:r>
            <a:r>
              <a:rPr lang="en-US" sz="1400" dirty="0"/>
              <a:t>“</a:t>
            </a:r>
            <a:r>
              <a:rPr lang="en-US" sz="1400" dirty="0" err="1"/>
              <a:t>Xâm</a:t>
            </a:r>
            <a:r>
              <a:rPr lang="en-US" sz="1400" dirty="0"/>
              <a:t> </a:t>
            </a:r>
            <a:r>
              <a:rPr lang="en-US" sz="1400" dirty="0" err="1"/>
              <a:t>nhập</a:t>
            </a:r>
            <a:r>
              <a:rPr lang="en-US" sz="1400" dirty="0"/>
              <a:t> </a:t>
            </a:r>
            <a:r>
              <a:rPr lang="en-US" sz="1400" dirty="0" err="1"/>
              <a:t>mặn</a:t>
            </a:r>
            <a:r>
              <a:rPr lang="en-US" sz="1400" dirty="0"/>
              <a:t> </a:t>
            </a:r>
            <a:r>
              <a:rPr lang="en-US" sz="1400" dirty="0" err="1"/>
              <a:t>vùng</a:t>
            </a:r>
            <a:r>
              <a:rPr lang="en-US" sz="1400" dirty="0"/>
              <a:t> </a:t>
            </a:r>
            <a:r>
              <a:rPr lang="en-US" sz="1400" dirty="0" err="1"/>
              <a:t>Đồng</a:t>
            </a:r>
            <a:r>
              <a:rPr lang="en-US" sz="1400" dirty="0"/>
              <a:t> </a:t>
            </a:r>
            <a:r>
              <a:rPr lang="en-US" sz="1400" dirty="0" err="1"/>
              <a:t>bằng</a:t>
            </a:r>
            <a:r>
              <a:rPr lang="en-US" sz="1400" dirty="0"/>
              <a:t> </a:t>
            </a:r>
            <a:r>
              <a:rPr lang="en-US" sz="1400" dirty="0" err="1"/>
              <a:t>sông</a:t>
            </a:r>
            <a:r>
              <a:rPr lang="en-US" sz="1400" dirty="0"/>
              <a:t> </a:t>
            </a:r>
            <a:r>
              <a:rPr lang="en-US" sz="1400" dirty="0" err="1"/>
              <a:t>Cửu</a:t>
            </a:r>
            <a:r>
              <a:rPr lang="en-US" sz="1400" dirty="0"/>
              <a:t> Long (2015 – 2016), </a:t>
            </a:r>
            <a:r>
              <a:rPr lang="en-US" sz="1400" dirty="0" err="1"/>
              <a:t>hạn</a:t>
            </a:r>
            <a:r>
              <a:rPr lang="en-US" sz="1400" dirty="0"/>
              <a:t> </a:t>
            </a:r>
            <a:r>
              <a:rPr lang="en-US" sz="1400" dirty="0" err="1"/>
              <a:t>hán</a:t>
            </a:r>
            <a:r>
              <a:rPr lang="en-US" sz="1400" dirty="0"/>
              <a:t> ở </a:t>
            </a:r>
            <a:r>
              <a:rPr lang="en-US" sz="1400" dirty="0" err="1"/>
              <a:t>Miền</a:t>
            </a:r>
            <a:r>
              <a:rPr lang="en-US" sz="1400" dirty="0"/>
              <a:t> </a:t>
            </a:r>
            <a:r>
              <a:rPr lang="en-US" sz="1400" dirty="0" err="1"/>
              <a:t>Trung</a:t>
            </a:r>
            <a:r>
              <a:rPr lang="en-US" sz="1400" dirty="0"/>
              <a:t>, </a:t>
            </a:r>
            <a:r>
              <a:rPr lang="en-US" sz="1400" dirty="0" err="1"/>
              <a:t>Tây</a:t>
            </a:r>
            <a:r>
              <a:rPr lang="en-US" sz="1400" dirty="0"/>
              <a:t> </a:t>
            </a:r>
            <a:r>
              <a:rPr lang="en-US" sz="1400" dirty="0" err="1"/>
              <a:t>Nguyên</a:t>
            </a:r>
            <a:r>
              <a:rPr lang="en-US" sz="1400" dirty="0"/>
              <a:t> </a:t>
            </a:r>
            <a:r>
              <a:rPr lang="en-US" sz="1400" dirty="0" err="1"/>
              <a:t>và</a:t>
            </a:r>
            <a:r>
              <a:rPr lang="en-US" sz="1400" dirty="0"/>
              <a:t> </a:t>
            </a:r>
            <a:r>
              <a:rPr lang="en-US" sz="1400" dirty="0" err="1"/>
              <a:t>giải</a:t>
            </a:r>
            <a:r>
              <a:rPr lang="en-US" sz="1400" dirty="0"/>
              <a:t> </a:t>
            </a:r>
            <a:r>
              <a:rPr lang="en-US" sz="1400" dirty="0" err="1"/>
              <a:t>pháp</a:t>
            </a:r>
            <a:r>
              <a:rPr lang="en-US" sz="1400" dirty="0"/>
              <a:t> </a:t>
            </a:r>
            <a:r>
              <a:rPr lang="en-US" sz="1400" dirty="0" err="1"/>
              <a:t>khắc</a:t>
            </a:r>
            <a:r>
              <a:rPr lang="en-US" sz="1400" dirty="0"/>
              <a:t> </a:t>
            </a:r>
            <a:r>
              <a:rPr lang="en-US" sz="1400" dirty="0" err="1"/>
              <a:t>phục</a:t>
            </a:r>
            <a:r>
              <a:rPr lang="en-US" sz="1400" dirty="0"/>
              <a:t>” – </a:t>
            </a:r>
            <a:r>
              <a:rPr lang="en-US" sz="1400" dirty="0" err="1"/>
              <a:t>Tổng</a:t>
            </a:r>
            <a:r>
              <a:rPr lang="en-US" sz="1400" dirty="0"/>
              <a:t> </a:t>
            </a:r>
            <a:r>
              <a:rPr lang="en-US" sz="1400" dirty="0" err="1"/>
              <a:t>cục</a:t>
            </a:r>
            <a:r>
              <a:rPr lang="en-US" sz="1400" dirty="0"/>
              <a:t> </a:t>
            </a:r>
            <a:r>
              <a:rPr lang="en-US" sz="1400" dirty="0" err="1"/>
              <a:t>thủy</a:t>
            </a:r>
            <a:r>
              <a:rPr lang="en-US" sz="1400" dirty="0"/>
              <a:t> </a:t>
            </a:r>
            <a:r>
              <a:rPr lang="en-US" sz="1400" dirty="0" err="1"/>
              <a:t>lợi</a:t>
            </a:r>
            <a:r>
              <a:rPr lang="en-US" sz="1400" dirty="0"/>
              <a:t>.</a:t>
            </a:r>
          </a:p>
          <a:p>
            <a:endParaRPr lang="en-US" sz="1600" i="1" dirty="0" smtClean="0"/>
          </a:p>
        </p:txBody>
      </p:sp>
    </p:spTree>
    <p:extLst>
      <p:ext uri="{BB962C8B-B14F-4D97-AF65-F5344CB8AC3E}">
        <p14:creationId xmlns:p14="http://schemas.microsoft.com/office/powerpoint/2010/main" val="294647073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90" y="2776087"/>
            <a:ext cx="11554982" cy="1938992"/>
          </a:xfrm>
          <a:prstGeom prst="rect">
            <a:avLst/>
          </a:prstGeom>
          <a:noFill/>
        </p:spPr>
        <p:txBody>
          <a:bodyPr wrap="square" rtlCol="0">
            <a:spAutoFit/>
          </a:bodyPr>
          <a:lstStyle/>
          <a:p>
            <a:pPr algn="ctr"/>
            <a:r>
              <a:rPr lang="en-US" sz="6000" b="1" dirty="0" err="1" smtClean="0">
                <a:solidFill>
                  <a:srgbClr val="0070C0"/>
                </a:solidFill>
              </a:rPr>
              <a:t>Chân</a:t>
            </a:r>
            <a:r>
              <a:rPr lang="en-US" sz="6000" b="1" dirty="0" smtClean="0">
                <a:solidFill>
                  <a:srgbClr val="0070C0"/>
                </a:solidFill>
              </a:rPr>
              <a:t> </a:t>
            </a:r>
            <a:r>
              <a:rPr lang="en-US" sz="6000" b="1" dirty="0" err="1" smtClean="0">
                <a:solidFill>
                  <a:srgbClr val="0070C0"/>
                </a:solidFill>
              </a:rPr>
              <a:t>thành</a:t>
            </a:r>
            <a:r>
              <a:rPr lang="en-US" sz="6000" b="1" dirty="0" smtClean="0">
                <a:solidFill>
                  <a:srgbClr val="0070C0"/>
                </a:solidFill>
              </a:rPr>
              <a:t> </a:t>
            </a:r>
            <a:r>
              <a:rPr lang="en-US" sz="6000" b="1" dirty="0" err="1" smtClean="0">
                <a:solidFill>
                  <a:srgbClr val="0070C0"/>
                </a:solidFill>
              </a:rPr>
              <a:t>cảm</a:t>
            </a:r>
            <a:r>
              <a:rPr lang="en-US" sz="6000" b="1" dirty="0" smtClean="0">
                <a:solidFill>
                  <a:srgbClr val="0070C0"/>
                </a:solidFill>
              </a:rPr>
              <a:t> </a:t>
            </a:r>
            <a:r>
              <a:rPr lang="en-US" sz="6000" b="1" dirty="0" err="1" smtClean="0">
                <a:solidFill>
                  <a:srgbClr val="0070C0"/>
                </a:solidFill>
              </a:rPr>
              <a:t>ơn</a:t>
            </a:r>
            <a:r>
              <a:rPr lang="en-US" sz="6000" b="1" dirty="0" smtClean="0">
                <a:solidFill>
                  <a:srgbClr val="0070C0"/>
                </a:solidFill>
              </a:rPr>
              <a:t> </a:t>
            </a:r>
            <a:r>
              <a:rPr lang="en-US" sz="6000" b="1" dirty="0" err="1" smtClean="0">
                <a:solidFill>
                  <a:srgbClr val="0070C0"/>
                </a:solidFill>
              </a:rPr>
              <a:t>thầy</a:t>
            </a:r>
            <a:r>
              <a:rPr lang="en-US" sz="6000" b="1" dirty="0" smtClean="0">
                <a:solidFill>
                  <a:srgbClr val="0070C0"/>
                </a:solidFill>
              </a:rPr>
              <a:t> </a:t>
            </a:r>
            <a:r>
              <a:rPr lang="en-US" sz="6000" b="1" dirty="0" err="1" smtClean="0">
                <a:solidFill>
                  <a:srgbClr val="0070C0"/>
                </a:solidFill>
              </a:rPr>
              <a:t>và</a:t>
            </a:r>
            <a:r>
              <a:rPr lang="en-US" sz="6000" b="1" dirty="0" smtClean="0">
                <a:solidFill>
                  <a:srgbClr val="0070C0"/>
                </a:solidFill>
              </a:rPr>
              <a:t> </a:t>
            </a:r>
            <a:r>
              <a:rPr lang="en-US" sz="6000" b="1" dirty="0" err="1" smtClean="0">
                <a:solidFill>
                  <a:srgbClr val="0070C0"/>
                </a:solidFill>
              </a:rPr>
              <a:t>các</a:t>
            </a:r>
            <a:r>
              <a:rPr lang="en-US" sz="6000" b="1" dirty="0" smtClean="0">
                <a:solidFill>
                  <a:srgbClr val="0070C0"/>
                </a:solidFill>
              </a:rPr>
              <a:t> </a:t>
            </a:r>
            <a:r>
              <a:rPr lang="en-US" sz="6000" b="1" dirty="0" err="1" smtClean="0">
                <a:solidFill>
                  <a:srgbClr val="0070C0"/>
                </a:solidFill>
              </a:rPr>
              <a:t>bạn</a:t>
            </a:r>
            <a:r>
              <a:rPr lang="en-US" sz="6000" b="1" dirty="0" smtClean="0">
                <a:solidFill>
                  <a:srgbClr val="0070C0"/>
                </a:solidFill>
              </a:rPr>
              <a:t> </a:t>
            </a:r>
            <a:r>
              <a:rPr lang="en-US" sz="6000" b="1" dirty="0" err="1" smtClean="0">
                <a:solidFill>
                  <a:srgbClr val="0070C0"/>
                </a:solidFill>
              </a:rPr>
              <a:t>đã</a:t>
            </a:r>
            <a:r>
              <a:rPr lang="en-US" sz="6000" b="1" dirty="0" smtClean="0">
                <a:solidFill>
                  <a:srgbClr val="0070C0"/>
                </a:solidFill>
              </a:rPr>
              <a:t> </a:t>
            </a:r>
            <a:r>
              <a:rPr lang="en-US" sz="6000" b="1" dirty="0" err="1" smtClean="0">
                <a:solidFill>
                  <a:srgbClr val="0070C0"/>
                </a:solidFill>
              </a:rPr>
              <a:t>lắng</a:t>
            </a:r>
            <a:r>
              <a:rPr lang="en-US" sz="6000" b="1" dirty="0" smtClean="0">
                <a:solidFill>
                  <a:srgbClr val="0070C0"/>
                </a:solidFill>
              </a:rPr>
              <a:t> </a:t>
            </a:r>
            <a:r>
              <a:rPr lang="en-US" sz="6000" b="1" dirty="0" err="1" smtClean="0">
                <a:solidFill>
                  <a:srgbClr val="0070C0"/>
                </a:solidFill>
              </a:rPr>
              <a:t>nghe</a:t>
            </a:r>
            <a:endParaRPr lang="en-US" sz="6000" b="1" dirty="0">
              <a:solidFill>
                <a:srgbClr val="0070C0"/>
              </a:solidFill>
            </a:endParaRPr>
          </a:p>
        </p:txBody>
      </p:sp>
    </p:spTree>
    <p:extLst>
      <p:ext uri="{BB962C8B-B14F-4D97-AF65-F5344CB8AC3E}">
        <p14:creationId xmlns:p14="http://schemas.microsoft.com/office/powerpoint/2010/main" val="2122805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Động</a:t>
            </a:r>
            <a:r>
              <a:rPr lang="en-US" sz="4800" b="1" dirty="0" smtClean="0"/>
              <a:t> </a:t>
            </a:r>
            <a:r>
              <a:rPr lang="en-US" sz="4800" b="1" dirty="0" err="1" smtClean="0"/>
              <a:t>lực</a:t>
            </a:r>
            <a:r>
              <a:rPr lang="en-US" sz="4800" b="1" dirty="0" smtClean="0"/>
              <a:t> </a:t>
            </a:r>
            <a:r>
              <a:rPr lang="en-US" sz="4800" b="1" dirty="0" err="1" smtClean="0"/>
              <a:t>phát</a:t>
            </a:r>
            <a:r>
              <a:rPr lang="en-US" sz="4800" b="1" dirty="0" smtClean="0"/>
              <a:t> </a:t>
            </a:r>
            <a:r>
              <a:rPr lang="en-US" sz="4800" b="1" dirty="0" err="1" smtClean="0"/>
              <a:t>triển</a:t>
            </a:r>
            <a:endParaRPr lang="en-US" b="1"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8809" b="1636"/>
          <a:stretch/>
        </p:blipFill>
        <p:spPr>
          <a:xfrm>
            <a:off x="19878" y="1201806"/>
            <a:ext cx="6418937" cy="4761672"/>
          </a:xfrm>
          <a:prstGeom prst="rect">
            <a:avLst/>
          </a:prstGeom>
        </p:spPr>
      </p:pic>
      <p:pic>
        <p:nvPicPr>
          <p:cNvPr id="9" name="Picture 8" descr="D:\Learning\1_University\Thesis\Report\LUA-CHET-JPG-1304-1455678454-3853-1455680836.jpg"/>
          <p:cNvPicPr/>
          <p:nvPr/>
        </p:nvPicPr>
        <p:blipFill>
          <a:blip r:embed="rId4">
            <a:extLst>
              <a:ext uri="{28A0092B-C50C-407E-A947-70E740481C1C}">
                <a14:useLocalDpi xmlns:a14="http://schemas.microsoft.com/office/drawing/2010/main" val="0"/>
              </a:ext>
            </a:extLst>
          </a:blip>
          <a:srcRect/>
          <a:stretch>
            <a:fillRect/>
          </a:stretch>
        </p:blipFill>
        <p:spPr bwMode="auto">
          <a:xfrm>
            <a:off x="6478571" y="1201806"/>
            <a:ext cx="5713429" cy="4606078"/>
          </a:xfrm>
          <a:prstGeom prst="rect">
            <a:avLst/>
          </a:prstGeom>
          <a:noFill/>
          <a:ln>
            <a:noFill/>
          </a:ln>
        </p:spPr>
      </p:pic>
      <p:sp>
        <p:nvSpPr>
          <p:cNvPr id="10" name="TextBox 9"/>
          <p:cNvSpPr txBox="1"/>
          <p:nvPr/>
        </p:nvSpPr>
        <p:spPr>
          <a:xfrm>
            <a:off x="59634" y="5585790"/>
            <a:ext cx="5645426" cy="1184940"/>
          </a:xfrm>
          <a:prstGeom prst="rect">
            <a:avLst/>
          </a:prstGeom>
          <a:noFill/>
        </p:spPr>
        <p:txBody>
          <a:bodyPr wrap="square" lIns="457200" tIns="274320" rIns="457200" rtlCol="0">
            <a:spAutoFit/>
          </a:bodyPr>
          <a:lstStyle/>
          <a:p>
            <a:pPr algn="ctr"/>
            <a:r>
              <a:rPr lang="en-US" sz="2800" dirty="0" err="1"/>
              <a:t>Bản</a:t>
            </a:r>
            <a:r>
              <a:rPr lang="en-US" sz="2800" dirty="0"/>
              <a:t> </a:t>
            </a:r>
            <a:r>
              <a:rPr lang="en-US" sz="2800" dirty="0" err="1"/>
              <a:t>đồ</a:t>
            </a:r>
            <a:r>
              <a:rPr lang="en-US" sz="2800" dirty="0"/>
              <a:t> </a:t>
            </a:r>
            <a:r>
              <a:rPr lang="en-US" sz="2800" dirty="0" err="1"/>
              <a:t>xâm</a:t>
            </a:r>
            <a:r>
              <a:rPr lang="en-US" sz="2800" dirty="0"/>
              <a:t> </a:t>
            </a:r>
            <a:r>
              <a:rPr lang="en-US" sz="2800" dirty="0" err="1"/>
              <a:t>nhập</a:t>
            </a:r>
            <a:r>
              <a:rPr lang="en-US" sz="2800" dirty="0"/>
              <a:t> </a:t>
            </a:r>
            <a:r>
              <a:rPr lang="en-US" sz="2800" dirty="0" err="1"/>
              <a:t>mặn</a:t>
            </a:r>
            <a:r>
              <a:rPr lang="en-US" sz="2800" dirty="0"/>
              <a:t> </a:t>
            </a:r>
            <a:r>
              <a:rPr lang="en-US" sz="2800" dirty="0" err="1"/>
              <a:t>vùng</a:t>
            </a:r>
            <a:r>
              <a:rPr lang="en-US" sz="2800" dirty="0"/>
              <a:t> </a:t>
            </a:r>
            <a:r>
              <a:rPr lang="en-US" sz="2800" dirty="0" err="1"/>
              <a:t>Đồng</a:t>
            </a:r>
            <a:r>
              <a:rPr lang="en-US" sz="2800" dirty="0"/>
              <a:t> </a:t>
            </a:r>
            <a:r>
              <a:rPr lang="en-US" sz="2800" dirty="0" err="1"/>
              <a:t>bằng</a:t>
            </a:r>
            <a:r>
              <a:rPr lang="en-US" sz="2800" dirty="0"/>
              <a:t> </a:t>
            </a:r>
            <a:r>
              <a:rPr lang="en-US" sz="2800" dirty="0" err="1"/>
              <a:t>sông</a:t>
            </a:r>
            <a:r>
              <a:rPr lang="en-US" sz="2800" dirty="0"/>
              <a:t> </a:t>
            </a:r>
            <a:r>
              <a:rPr lang="en-US" sz="2800" dirty="0" err="1"/>
              <a:t>Cửu</a:t>
            </a:r>
            <a:r>
              <a:rPr lang="en-US" sz="2800" dirty="0"/>
              <a:t> </a:t>
            </a:r>
            <a:r>
              <a:rPr lang="en-US" sz="2800" dirty="0" smtClean="0"/>
              <a:t>Long</a:t>
            </a:r>
            <a:r>
              <a:rPr lang="en-US" sz="2800" i="1" baseline="30000" dirty="0" smtClean="0"/>
              <a:t>[1]</a:t>
            </a:r>
            <a:endParaRPr lang="en-US" sz="2800" i="1" dirty="0" smtClean="0"/>
          </a:p>
        </p:txBody>
      </p:sp>
      <p:sp>
        <p:nvSpPr>
          <p:cNvPr id="11" name="TextBox 10"/>
          <p:cNvSpPr txBox="1"/>
          <p:nvPr/>
        </p:nvSpPr>
        <p:spPr>
          <a:xfrm>
            <a:off x="6682408" y="5625548"/>
            <a:ext cx="5645426" cy="1184940"/>
          </a:xfrm>
          <a:prstGeom prst="rect">
            <a:avLst/>
          </a:prstGeom>
          <a:noFill/>
        </p:spPr>
        <p:txBody>
          <a:bodyPr wrap="square" lIns="457200" tIns="274320" rIns="457200" rtlCol="0">
            <a:spAutoFit/>
          </a:bodyPr>
          <a:lstStyle/>
          <a:p>
            <a:pPr algn="ctr"/>
            <a:r>
              <a:rPr lang="en-US" sz="2800" dirty="0" err="1"/>
              <a:t>L</a:t>
            </a:r>
            <a:r>
              <a:rPr lang="en-US" sz="2800" dirty="0" err="1" smtClean="0"/>
              <a:t>úa</a:t>
            </a:r>
            <a:r>
              <a:rPr lang="en-US" sz="2800" dirty="0" smtClean="0"/>
              <a:t> </a:t>
            </a:r>
            <a:r>
              <a:rPr lang="en-US" sz="2800" dirty="0"/>
              <a:t>ở </a:t>
            </a:r>
            <a:r>
              <a:rPr lang="en-US" sz="2800" dirty="0" err="1"/>
              <a:t>miền</a:t>
            </a:r>
            <a:r>
              <a:rPr lang="en-US" sz="2800" dirty="0"/>
              <a:t> </a:t>
            </a:r>
            <a:r>
              <a:rPr lang="en-US" sz="2800" dirty="0" err="1"/>
              <a:t>Tây</a:t>
            </a:r>
            <a:r>
              <a:rPr lang="en-US" sz="2800" dirty="0"/>
              <a:t> </a:t>
            </a:r>
            <a:r>
              <a:rPr lang="en-US" sz="2800" dirty="0" err="1"/>
              <a:t>chết</a:t>
            </a:r>
            <a:r>
              <a:rPr lang="en-US" sz="2800" dirty="0"/>
              <a:t> do </a:t>
            </a:r>
            <a:r>
              <a:rPr lang="en-US" sz="2800" dirty="0" err="1"/>
              <a:t>nước</a:t>
            </a:r>
            <a:r>
              <a:rPr lang="en-US" sz="2800" dirty="0"/>
              <a:t> </a:t>
            </a:r>
            <a:r>
              <a:rPr lang="en-US" sz="2800" dirty="0" err="1"/>
              <a:t>mặn</a:t>
            </a:r>
            <a:r>
              <a:rPr lang="en-US" sz="2800" dirty="0"/>
              <a:t> </a:t>
            </a:r>
            <a:r>
              <a:rPr lang="en-US" sz="2800" dirty="0" err="1"/>
              <a:t>xâm</a:t>
            </a:r>
            <a:r>
              <a:rPr lang="en-US" sz="2800" dirty="0"/>
              <a:t> </a:t>
            </a:r>
            <a:r>
              <a:rPr lang="en-US" sz="2800" dirty="0" err="1" smtClean="0"/>
              <a:t>nhập</a:t>
            </a:r>
            <a:r>
              <a:rPr lang="en-US" sz="2800" i="1" baseline="30000" dirty="0" smtClean="0"/>
              <a:t>[2]</a:t>
            </a:r>
            <a:endParaRPr lang="en-US" sz="2800" i="1" dirty="0" smtClean="0"/>
          </a:p>
        </p:txBody>
      </p:sp>
      <p:sp>
        <p:nvSpPr>
          <p:cNvPr id="12" name="TextBox 11"/>
          <p:cNvSpPr txBox="1"/>
          <p:nvPr/>
        </p:nvSpPr>
        <p:spPr>
          <a:xfrm>
            <a:off x="8688456" y="1"/>
            <a:ext cx="3469542" cy="1107996"/>
          </a:xfrm>
          <a:prstGeom prst="rect">
            <a:avLst/>
          </a:prstGeom>
          <a:noFill/>
        </p:spPr>
        <p:txBody>
          <a:bodyPr wrap="square" lIns="0" tIns="0" rIns="0" bIns="0" rtlCol="0">
            <a:spAutoFit/>
          </a:bodyPr>
          <a:lstStyle/>
          <a:p>
            <a:pPr lvl="0"/>
            <a:r>
              <a:rPr lang="en-US" sz="1400" dirty="0" smtClean="0"/>
              <a:t>[1]</a:t>
            </a:r>
            <a:r>
              <a:rPr lang="en-US" sz="1400" dirty="0"/>
              <a:t> “</a:t>
            </a:r>
            <a:r>
              <a:rPr lang="en-US" sz="1400" dirty="0" err="1"/>
              <a:t>Xâm</a:t>
            </a:r>
            <a:r>
              <a:rPr lang="en-US" sz="1400" dirty="0"/>
              <a:t> </a:t>
            </a:r>
            <a:r>
              <a:rPr lang="en-US" sz="1400" dirty="0" err="1"/>
              <a:t>nhập</a:t>
            </a:r>
            <a:r>
              <a:rPr lang="en-US" sz="1400" dirty="0"/>
              <a:t> </a:t>
            </a:r>
            <a:r>
              <a:rPr lang="en-US" sz="1400" dirty="0" err="1"/>
              <a:t>mặn</a:t>
            </a:r>
            <a:r>
              <a:rPr lang="en-US" sz="1400" dirty="0"/>
              <a:t> </a:t>
            </a:r>
            <a:r>
              <a:rPr lang="en-US" sz="1400" dirty="0" err="1"/>
              <a:t>vùng</a:t>
            </a:r>
            <a:r>
              <a:rPr lang="en-US" sz="1400" dirty="0"/>
              <a:t> </a:t>
            </a:r>
            <a:r>
              <a:rPr lang="en-US" sz="1400" dirty="0" err="1"/>
              <a:t>Đồng</a:t>
            </a:r>
            <a:r>
              <a:rPr lang="en-US" sz="1400" dirty="0"/>
              <a:t> </a:t>
            </a:r>
            <a:r>
              <a:rPr lang="en-US" sz="1400" dirty="0" err="1"/>
              <a:t>bằng</a:t>
            </a:r>
            <a:r>
              <a:rPr lang="en-US" sz="1400" dirty="0"/>
              <a:t> </a:t>
            </a:r>
            <a:r>
              <a:rPr lang="en-US" sz="1400" dirty="0" err="1"/>
              <a:t>sông</a:t>
            </a:r>
            <a:r>
              <a:rPr lang="en-US" sz="1400" dirty="0"/>
              <a:t> </a:t>
            </a:r>
            <a:r>
              <a:rPr lang="en-US" sz="1400" dirty="0" err="1"/>
              <a:t>Cửu</a:t>
            </a:r>
            <a:r>
              <a:rPr lang="en-US" sz="1400" dirty="0"/>
              <a:t> Long (2015 – 2016</a:t>
            </a:r>
            <a:r>
              <a:rPr lang="en-US" sz="1400" dirty="0" smtClean="0"/>
              <a:t>)” </a:t>
            </a:r>
            <a:r>
              <a:rPr lang="en-US" sz="1400" dirty="0"/>
              <a:t>– </a:t>
            </a:r>
            <a:r>
              <a:rPr lang="en-US" sz="1400" dirty="0" err="1"/>
              <a:t>Tổng</a:t>
            </a:r>
            <a:r>
              <a:rPr lang="en-US" sz="1400" dirty="0"/>
              <a:t> </a:t>
            </a:r>
            <a:r>
              <a:rPr lang="en-US" sz="1400" dirty="0" err="1"/>
              <a:t>cục</a:t>
            </a:r>
            <a:r>
              <a:rPr lang="en-US" sz="1400" dirty="0"/>
              <a:t> </a:t>
            </a:r>
            <a:r>
              <a:rPr lang="en-US" sz="1400" dirty="0" err="1"/>
              <a:t>thủy</a:t>
            </a:r>
            <a:r>
              <a:rPr lang="en-US" sz="1400" dirty="0"/>
              <a:t> </a:t>
            </a:r>
            <a:r>
              <a:rPr lang="en-US" sz="1400" dirty="0" err="1"/>
              <a:t>lợi</a:t>
            </a:r>
            <a:r>
              <a:rPr lang="en-US" sz="1400" dirty="0" smtClean="0"/>
              <a:t>.</a:t>
            </a:r>
          </a:p>
          <a:p>
            <a:r>
              <a:rPr lang="en-US" sz="1400" dirty="0" smtClean="0"/>
              <a:t>[2] </a:t>
            </a:r>
            <a:r>
              <a:rPr lang="en-US" sz="1400" dirty="0"/>
              <a:t>“</a:t>
            </a:r>
            <a:r>
              <a:rPr lang="en-US" sz="1400" dirty="0" err="1"/>
              <a:t>Miền</a:t>
            </a:r>
            <a:r>
              <a:rPr lang="en-US" sz="1400" dirty="0"/>
              <a:t> </a:t>
            </a:r>
            <a:r>
              <a:rPr lang="en-US" sz="1400" dirty="0" err="1"/>
              <a:t>Tây</a:t>
            </a:r>
            <a:r>
              <a:rPr lang="en-US" sz="1400" dirty="0"/>
              <a:t> </a:t>
            </a:r>
            <a:r>
              <a:rPr lang="en-US" sz="1400" dirty="0" err="1"/>
              <a:t>hạn</a:t>
            </a:r>
            <a:r>
              <a:rPr lang="en-US" sz="1400" dirty="0"/>
              <a:t>, </a:t>
            </a:r>
            <a:r>
              <a:rPr lang="en-US" sz="1400" dirty="0" err="1"/>
              <a:t>mặn</a:t>
            </a:r>
            <a:r>
              <a:rPr lang="en-US" sz="1400" dirty="0"/>
              <a:t> </a:t>
            </a:r>
            <a:r>
              <a:rPr lang="en-US" sz="1400" dirty="0" err="1"/>
              <a:t>nghiêm</a:t>
            </a:r>
            <a:r>
              <a:rPr lang="en-US" sz="1400" dirty="0"/>
              <a:t> </a:t>
            </a:r>
            <a:r>
              <a:rPr lang="en-US" sz="1400" dirty="0" err="1"/>
              <a:t>trọng</a:t>
            </a:r>
            <a:r>
              <a:rPr lang="en-US" sz="1400" dirty="0"/>
              <a:t> </a:t>
            </a:r>
            <a:r>
              <a:rPr lang="en-US" sz="1400" dirty="0" err="1"/>
              <a:t>nhất</a:t>
            </a:r>
            <a:r>
              <a:rPr lang="en-US" sz="1400" dirty="0"/>
              <a:t> 100 </a:t>
            </a:r>
            <a:r>
              <a:rPr lang="en-US" sz="1400" dirty="0" err="1"/>
              <a:t>năm</a:t>
            </a:r>
            <a:r>
              <a:rPr lang="en-US" sz="1400" dirty="0"/>
              <a:t>” – </a:t>
            </a:r>
            <a:r>
              <a:rPr lang="en-US" sz="1400" dirty="0" err="1"/>
              <a:t>VnExpress</a:t>
            </a:r>
            <a:r>
              <a:rPr lang="en-US" sz="1400" dirty="0" smtClean="0"/>
              <a:t>.</a:t>
            </a:r>
            <a:endParaRPr lang="en-US" sz="1400" dirty="0"/>
          </a:p>
          <a:p>
            <a:endParaRPr lang="en-US" sz="1600" i="1" dirty="0" smtClean="0"/>
          </a:p>
        </p:txBody>
      </p:sp>
    </p:spTree>
    <p:extLst>
      <p:ext uri="{BB962C8B-B14F-4D97-AF65-F5344CB8AC3E}">
        <p14:creationId xmlns:p14="http://schemas.microsoft.com/office/powerpoint/2010/main" val="64690391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Động</a:t>
            </a:r>
            <a:r>
              <a:rPr lang="en-US" sz="4800" b="1" dirty="0" smtClean="0"/>
              <a:t> </a:t>
            </a:r>
            <a:r>
              <a:rPr lang="en-US" sz="4800" b="1" dirty="0" err="1" smtClean="0"/>
              <a:t>lực</a:t>
            </a:r>
            <a:r>
              <a:rPr lang="en-US" sz="4800" b="1" dirty="0" smtClean="0"/>
              <a:t> </a:t>
            </a:r>
            <a:r>
              <a:rPr lang="en-US" sz="4800" b="1" dirty="0" err="1" smtClean="0"/>
              <a:t>phát</a:t>
            </a:r>
            <a:r>
              <a:rPr lang="en-US" sz="4800" b="1" dirty="0" smtClean="0"/>
              <a:t> </a:t>
            </a:r>
            <a:r>
              <a:rPr lang="en-US" sz="4800" b="1" dirty="0" err="1" smtClean="0"/>
              <a:t>triển</a:t>
            </a:r>
            <a:endParaRPr lang="en-US" b="1" dirty="0"/>
          </a:p>
        </p:txBody>
      </p:sp>
      <p:sp>
        <p:nvSpPr>
          <p:cNvPr id="10" name="TextBox 9"/>
          <p:cNvSpPr txBox="1"/>
          <p:nvPr/>
        </p:nvSpPr>
        <p:spPr>
          <a:xfrm>
            <a:off x="0" y="5585790"/>
            <a:ext cx="5529943" cy="1184940"/>
          </a:xfrm>
          <a:prstGeom prst="rect">
            <a:avLst/>
          </a:prstGeom>
          <a:noFill/>
        </p:spPr>
        <p:txBody>
          <a:bodyPr wrap="square" lIns="457200" tIns="274320" rIns="457200" rtlCol="0">
            <a:spAutoFit/>
          </a:bodyPr>
          <a:lstStyle/>
          <a:p>
            <a:pPr algn="ctr"/>
            <a:r>
              <a:rPr lang="en-US" sz="2800" dirty="0" err="1"/>
              <a:t>Một</a:t>
            </a:r>
            <a:r>
              <a:rPr lang="en-US" sz="2800" dirty="0"/>
              <a:t> </a:t>
            </a:r>
            <a:r>
              <a:rPr lang="en-US" sz="2800" dirty="0" err="1"/>
              <a:t>cống</a:t>
            </a:r>
            <a:r>
              <a:rPr lang="en-US" sz="2800" dirty="0"/>
              <a:t> </a:t>
            </a:r>
            <a:r>
              <a:rPr lang="en-US" sz="2800" dirty="0" err="1"/>
              <a:t>chống</a:t>
            </a:r>
            <a:r>
              <a:rPr lang="en-US" sz="2800" dirty="0"/>
              <a:t> </a:t>
            </a:r>
            <a:r>
              <a:rPr lang="en-US" sz="2800" dirty="0" err="1"/>
              <a:t>xâm</a:t>
            </a:r>
            <a:r>
              <a:rPr lang="en-US" sz="2800" dirty="0"/>
              <a:t> </a:t>
            </a:r>
            <a:r>
              <a:rPr lang="en-US" sz="2800" dirty="0" err="1"/>
              <a:t>ngập</a:t>
            </a:r>
            <a:r>
              <a:rPr lang="en-US" sz="2800" dirty="0"/>
              <a:t> </a:t>
            </a:r>
            <a:r>
              <a:rPr lang="en-US" sz="2800" dirty="0" err="1"/>
              <a:t>mặn</a:t>
            </a:r>
            <a:r>
              <a:rPr lang="en-US" sz="2800" dirty="0"/>
              <a:t> </a:t>
            </a:r>
            <a:r>
              <a:rPr lang="en-US" sz="2800" dirty="0" err="1"/>
              <a:t>được</a:t>
            </a:r>
            <a:r>
              <a:rPr lang="en-US" sz="2800" dirty="0"/>
              <a:t> </a:t>
            </a:r>
            <a:r>
              <a:rPr lang="en-US" sz="2800" dirty="0" err="1"/>
              <a:t>xây</a:t>
            </a:r>
            <a:r>
              <a:rPr lang="en-US" sz="2800" dirty="0"/>
              <a:t> </a:t>
            </a:r>
            <a:r>
              <a:rPr lang="en-US" sz="2800" dirty="0" err="1" smtClean="0"/>
              <a:t>dựng</a:t>
            </a:r>
            <a:r>
              <a:rPr lang="en-US" sz="2800" i="1" baseline="30000" dirty="0" smtClean="0"/>
              <a:t>[1]</a:t>
            </a:r>
            <a:endParaRPr lang="en-US" sz="2800" i="1" dirty="0" smtClean="0"/>
          </a:p>
        </p:txBody>
      </p:sp>
      <p:sp>
        <p:nvSpPr>
          <p:cNvPr id="12" name="TextBox 11"/>
          <p:cNvSpPr txBox="1"/>
          <p:nvPr/>
        </p:nvSpPr>
        <p:spPr>
          <a:xfrm>
            <a:off x="8688456" y="1"/>
            <a:ext cx="3469542" cy="430887"/>
          </a:xfrm>
          <a:prstGeom prst="rect">
            <a:avLst/>
          </a:prstGeom>
          <a:noFill/>
        </p:spPr>
        <p:txBody>
          <a:bodyPr wrap="square" lIns="0" tIns="0" rIns="0" bIns="0" rtlCol="0">
            <a:spAutoFit/>
          </a:bodyPr>
          <a:lstStyle/>
          <a:p>
            <a:pPr lvl="0"/>
            <a:r>
              <a:rPr lang="en-US" sz="1400" dirty="0" smtClean="0"/>
              <a:t>[1]</a:t>
            </a:r>
            <a:r>
              <a:rPr lang="en-US" sz="1400" dirty="0"/>
              <a:t> “</a:t>
            </a:r>
            <a:r>
              <a:rPr lang="en-US" sz="1400" dirty="0" err="1"/>
              <a:t>Việt</a:t>
            </a:r>
            <a:r>
              <a:rPr lang="en-US" sz="1400" dirty="0"/>
              <a:t> Nam </a:t>
            </a:r>
            <a:r>
              <a:rPr lang="en-US" sz="1400" dirty="0" err="1"/>
              <a:t>vay</a:t>
            </a:r>
            <a:r>
              <a:rPr lang="en-US" sz="1400" dirty="0"/>
              <a:t> </a:t>
            </a:r>
            <a:r>
              <a:rPr lang="en-US" sz="1400" dirty="0" err="1"/>
              <a:t>Nhật</a:t>
            </a:r>
            <a:r>
              <a:rPr lang="en-US" sz="1400" dirty="0"/>
              <a:t> </a:t>
            </a:r>
            <a:r>
              <a:rPr lang="en-US" sz="1400" dirty="0" err="1"/>
              <a:t>gần</a:t>
            </a:r>
            <a:r>
              <a:rPr lang="en-US" sz="1400" dirty="0"/>
              <a:t> 5.000 </a:t>
            </a:r>
            <a:r>
              <a:rPr lang="en-US" sz="1400" dirty="0" err="1"/>
              <a:t>tỷ</a:t>
            </a:r>
            <a:r>
              <a:rPr lang="en-US" sz="1400" dirty="0"/>
              <a:t> </a:t>
            </a:r>
            <a:r>
              <a:rPr lang="en-US" sz="1400" dirty="0" err="1"/>
              <a:t>đồng</a:t>
            </a:r>
            <a:r>
              <a:rPr lang="en-US" sz="1400" dirty="0"/>
              <a:t> </a:t>
            </a:r>
            <a:r>
              <a:rPr lang="en-US" sz="1400" dirty="0" err="1"/>
              <a:t>xây</a:t>
            </a:r>
            <a:r>
              <a:rPr lang="en-US" sz="1400" dirty="0"/>
              <a:t> </a:t>
            </a:r>
            <a:r>
              <a:rPr lang="en-US" sz="1400" dirty="0" err="1"/>
              <a:t>cống</a:t>
            </a:r>
            <a:r>
              <a:rPr lang="en-US" sz="1400" dirty="0"/>
              <a:t> </a:t>
            </a:r>
            <a:r>
              <a:rPr lang="en-US" sz="1400" dirty="0" err="1"/>
              <a:t>ngăn</a:t>
            </a:r>
            <a:r>
              <a:rPr lang="en-US" sz="1400" dirty="0"/>
              <a:t> </a:t>
            </a:r>
            <a:r>
              <a:rPr lang="en-US" sz="1400" dirty="0" err="1"/>
              <a:t>mặn</a:t>
            </a:r>
            <a:r>
              <a:rPr lang="en-US" sz="1400" dirty="0"/>
              <a:t> ở </a:t>
            </a:r>
            <a:r>
              <a:rPr lang="en-US" sz="1400" dirty="0" err="1"/>
              <a:t>Bến</a:t>
            </a:r>
            <a:r>
              <a:rPr lang="en-US" sz="1400" dirty="0"/>
              <a:t> Tre” – </a:t>
            </a:r>
            <a:r>
              <a:rPr lang="en-US" sz="1400" dirty="0" err="1"/>
              <a:t>DanTri</a:t>
            </a:r>
            <a:endParaRPr lang="en-US" sz="1600" i="1" dirty="0" smtClean="0"/>
          </a:p>
        </p:txBody>
      </p:sp>
      <p:pic>
        <p:nvPicPr>
          <p:cNvPr id="13" name="Picture 12" descr="D:\Learning\1_University\Thesis\Report\cong-ngan-man-1500442770283.jpg"/>
          <p:cNvPicPr/>
          <p:nvPr/>
        </p:nvPicPr>
        <p:blipFill>
          <a:blip r:embed="rId3">
            <a:extLst>
              <a:ext uri="{28A0092B-C50C-407E-A947-70E740481C1C}">
                <a14:useLocalDpi xmlns:a14="http://schemas.microsoft.com/office/drawing/2010/main" val="0"/>
              </a:ext>
            </a:extLst>
          </a:blip>
          <a:srcRect/>
          <a:stretch>
            <a:fillRect/>
          </a:stretch>
        </p:blipFill>
        <p:spPr bwMode="auto">
          <a:xfrm>
            <a:off x="217710" y="1323788"/>
            <a:ext cx="5682343" cy="4262002"/>
          </a:xfrm>
          <a:prstGeom prst="rect">
            <a:avLst/>
          </a:prstGeom>
          <a:noFill/>
          <a:ln>
            <a:noFill/>
          </a:ln>
        </p:spPr>
      </p:pic>
      <p:sp>
        <p:nvSpPr>
          <p:cNvPr id="14" name="TextBox 13"/>
          <p:cNvSpPr txBox="1"/>
          <p:nvPr/>
        </p:nvSpPr>
        <p:spPr>
          <a:xfrm>
            <a:off x="5900052" y="1162050"/>
            <a:ext cx="6291947" cy="5309146"/>
          </a:xfrm>
          <a:prstGeom prst="rect">
            <a:avLst/>
          </a:prstGeom>
          <a:noFill/>
        </p:spPr>
        <p:txBody>
          <a:bodyPr wrap="square" lIns="457200" tIns="274320" rIns="457200" rtlCol="0">
            <a:spAutoFit/>
          </a:bodyPr>
          <a:lstStyle/>
          <a:p>
            <a:pPr marL="571500" indent="-571500">
              <a:buFont typeface="Arial" panose="020B0604020202020204" pitchFamily="34" charset="0"/>
              <a:buChar char="•"/>
            </a:pPr>
            <a:r>
              <a:rPr lang="en-US" sz="3600" dirty="0" err="1"/>
              <a:t>Để</a:t>
            </a:r>
            <a:r>
              <a:rPr lang="en-US" sz="3600" dirty="0"/>
              <a:t> </a:t>
            </a:r>
            <a:r>
              <a:rPr lang="en-US" sz="3600" dirty="0" err="1"/>
              <a:t>giảm</a:t>
            </a:r>
            <a:r>
              <a:rPr lang="en-US" sz="3600" dirty="0"/>
              <a:t> </a:t>
            </a:r>
            <a:r>
              <a:rPr lang="en-US" sz="3600" dirty="0" err="1"/>
              <a:t>thiểu</a:t>
            </a:r>
            <a:r>
              <a:rPr lang="en-US" sz="3600" dirty="0"/>
              <a:t> </a:t>
            </a:r>
            <a:r>
              <a:rPr lang="en-US" sz="3600" dirty="0" err="1"/>
              <a:t>tác</a:t>
            </a:r>
            <a:r>
              <a:rPr lang="en-US" sz="3600" dirty="0"/>
              <a:t> </a:t>
            </a:r>
            <a:r>
              <a:rPr lang="en-US" sz="3600" dirty="0" err="1"/>
              <a:t>hại</a:t>
            </a:r>
            <a:r>
              <a:rPr lang="en-US" sz="3600" dirty="0"/>
              <a:t> </a:t>
            </a:r>
            <a:r>
              <a:rPr lang="en-US" sz="3600" dirty="0" err="1"/>
              <a:t>của</a:t>
            </a:r>
            <a:r>
              <a:rPr lang="en-US" sz="3600" dirty="0"/>
              <a:t> </a:t>
            </a:r>
            <a:r>
              <a:rPr lang="en-US" sz="3600" dirty="0" err="1"/>
              <a:t>việc</a:t>
            </a:r>
            <a:r>
              <a:rPr lang="en-US" sz="3600" dirty="0"/>
              <a:t> </a:t>
            </a:r>
            <a:r>
              <a:rPr lang="en-US" sz="3600" dirty="0" err="1"/>
              <a:t>xâm</a:t>
            </a:r>
            <a:r>
              <a:rPr lang="en-US" sz="3600" dirty="0"/>
              <a:t> </a:t>
            </a:r>
            <a:r>
              <a:rPr lang="en-US" sz="3600" dirty="0" err="1"/>
              <a:t>nhập</a:t>
            </a:r>
            <a:r>
              <a:rPr lang="en-US" sz="3600" dirty="0"/>
              <a:t> </a:t>
            </a:r>
            <a:r>
              <a:rPr lang="en-US" sz="3600" dirty="0" err="1"/>
              <a:t>mặn</a:t>
            </a:r>
            <a:r>
              <a:rPr lang="en-US" sz="3600" dirty="0"/>
              <a:t>, </a:t>
            </a:r>
            <a:r>
              <a:rPr lang="en-US" sz="3600" dirty="0" err="1"/>
              <a:t>cống</a:t>
            </a:r>
            <a:r>
              <a:rPr lang="en-US" sz="3600" dirty="0"/>
              <a:t> </a:t>
            </a:r>
            <a:r>
              <a:rPr lang="en-US" sz="3600" dirty="0" err="1"/>
              <a:t>chống</a:t>
            </a:r>
            <a:r>
              <a:rPr lang="en-US" sz="3600" dirty="0"/>
              <a:t> </a:t>
            </a:r>
            <a:r>
              <a:rPr lang="en-US" sz="3600" dirty="0" err="1"/>
              <a:t>xâm</a:t>
            </a:r>
            <a:r>
              <a:rPr lang="en-US" sz="3600" dirty="0"/>
              <a:t> </a:t>
            </a:r>
            <a:r>
              <a:rPr lang="en-US" sz="3600" dirty="0" err="1"/>
              <a:t>ngập</a:t>
            </a:r>
            <a:r>
              <a:rPr lang="en-US" sz="3600" dirty="0"/>
              <a:t> </a:t>
            </a:r>
            <a:r>
              <a:rPr lang="en-US" sz="3600" dirty="0" err="1"/>
              <a:t>mặn</a:t>
            </a:r>
            <a:r>
              <a:rPr lang="en-US" sz="3600" dirty="0"/>
              <a:t> </a:t>
            </a:r>
            <a:r>
              <a:rPr lang="en-US" sz="3600" dirty="0" err="1"/>
              <a:t>được</a:t>
            </a:r>
            <a:r>
              <a:rPr lang="en-US" sz="3600" dirty="0"/>
              <a:t> </a:t>
            </a:r>
            <a:r>
              <a:rPr lang="en-US" sz="3600" dirty="0" err="1"/>
              <a:t>xây</a:t>
            </a:r>
            <a:r>
              <a:rPr lang="en-US" sz="3600" dirty="0"/>
              <a:t> </a:t>
            </a:r>
            <a:r>
              <a:rPr lang="en-US" sz="3600" dirty="0" err="1"/>
              <a:t>dựng</a:t>
            </a:r>
            <a:r>
              <a:rPr lang="en-US" sz="3600" dirty="0"/>
              <a:t> </a:t>
            </a:r>
            <a:r>
              <a:rPr lang="en-US" sz="3600" dirty="0" err="1"/>
              <a:t>và</a:t>
            </a:r>
            <a:r>
              <a:rPr lang="en-US" sz="3600" dirty="0"/>
              <a:t> </a:t>
            </a:r>
            <a:r>
              <a:rPr lang="en-US" sz="3600" dirty="0" err="1"/>
              <a:t>lắp</a:t>
            </a:r>
            <a:r>
              <a:rPr lang="en-US" sz="3600" dirty="0"/>
              <a:t> </a:t>
            </a:r>
            <a:r>
              <a:rPr lang="en-US" sz="3600" dirty="0" err="1"/>
              <a:t>đặt</a:t>
            </a:r>
            <a:r>
              <a:rPr lang="en-US" sz="3600" dirty="0"/>
              <a:t>.</a:t>
            </a:r>
            <a:endParaRPr lang="en-US" sz="3600" dirty="0" smtClean="0"/>
          </a:p>
          <a:p>
            <a:pPr marL="571500" indent="-571500">
              <a:buFont typeface="Arial" panose="020B0604020202020204" pitchFamily="34" charset="0"/>
              <a:buChar char="•"/>
            </a:pPr>
            <a:r>
              <a:rPr lang="en-US" sz="3600" dirty="0" err="1" smtClean="0"/>
              <a:t>Công</a:t>
            </a:r>
            <a:r>
              <a:rPr lang="en-US" sz="3600" dirty="0" smtClean="0"/>
              <a:t> </a:t>
            </a:r>
            <a:r>
              <a:rPr lang="en-US" sz="3600" dirty="0" err="1" smtClean="0"/>
              <a:t>việc</a:t>
            </a:r>
            <a:r>
              <a:rPr lang="en-US" sz="3600" dirty="0" smtClean="0"/>
              <a:t> </a:t>
            </a:r>
            <a:r>
              <a:rPr lang="en-US" sz="3600" dirty="0" err="1" smtClean="0"/>
              <a:t>đóng</a:t>
            </a:r>
            <a:r>
              <a:rPr lang="en-US" sz="3600" dirty="0" smtClean="0"/>
              <a:t> </a:t>
            </a:r>
            <a:r>
              <a:rPr lang="en-US" sz="3600" dirty="0" err="1" smtClean="0"/>
              <a:t>mở</a:t>
            </a:r>
            <a:r>
              <a:rPr lang="en-US" sz="3600" dirty="0" smtClean="0"/>
              <a:t> </a:t>
            </a:r>
            <a:r>
              <a:rPr lang="en-US" sz="3600" dirty="0" err="1" smtClean="0"/>
              <a:t>cống</a:t>
            </a:r>
            <a:r>
              <a:rPr lang="en-US" sz="3600" dirty="0" smtClean="0"/>
              <a:t> </a:t>
            </a:r>
            <a:r>
              <a:rPr lang="en-US" sz="3600" dirty="0" err="1" smtClean="0"/>
              <a:t>điều</a:t>
            </a:r>
            <a:r>
              <a:rPr lang="en-US" sz="3600" dirty="0" smtClean="0"/>
              <a:t> </a:t>
            </a:r>
            <a:r>
              <a:rPr lang="en-US" sz="3600" dirty="0" err="1" smtClean="0"/>
              <a:t>tiết</a:t>
            </a:r>
            <a:r>
              <a:rPr lang="en-US" sz="3600" dirty="0" smtClean="0"/>
              <a:t> </a:t>
            </a:r>
            <a:r>
              <a:rPr lang="en-US" sz="3600" dirty="0" err="1" smtClean="0"/>
              <a:t>nguồn</a:t>
            </a:r>
            <a:r>
              <a:rPr lang="en-US" sz="3600" dirty="0" smtClean="0"/>
              <a:t> </a:t>
            </a:r>
            <a:r>
              <a:rPr lang="en-US" sz="3600" dirty="0" err="1" smtClean="0"/>
              <a:t>nước</a:t>
            </a:r>
            <a:r>
              <a:rPr lang="en-US" sz="3600" dirty="0" smtClean="0"/>
              <a:t> </a:t>
            </a:r>
            <a:r>
              <a:rPr lang="en-US" sz="3600" dirty="0" err="1" smtClean="0"/>
              <a:t>là</a:t>
            </a:r>
            <a:r>
              <a:rPr lang="en-US" sz="3600" dirty="0" smtClean="0"/>
              <a:t> </a:t>
            </a:r>
            <a:r>
              <a:rPr lang="en-US" sz="3600" dirty="0" err="1" smtClean="0"/>
              <a:t>hoàn</a:t>
            </a:r>
            <a:r>
              <a:rPr lang="en-US" sz="3600" dirty="0" smtClean="0"/>
              <a:t> </a:t>
            </a:r>
            <a:r>
              <a:rPr lang="en-US" sz="3600" dirty="0" err="1" smtClean="0"/>
              <a:t>toàn</a:t>
            </a:r>
            <a:r>
              <a:rPr lang="en-US" sz="3600" dirty="0" smtClean="0"/>
              <a:t> </a:t>
            </a:r>
            <a:r>
              <a:rPr lang="en-US" sz="3600" dirty="0" err="1" smtClean="0"/>
              <a:t>thủ</a:t>
            </a:r>
            <a:r>
              <a:rPr lang="en-US" sz="3600" dirty="0" smtClean="0"/>
              <a:t> </a:t>
            </a:r>
            <a:r>
              <a:rPr lang="en-US" sz="3600" dirty="0" err="1" smtClean="0"/>
              <a:t>công</a:t>
            </a:r>
            <a:r>
              <a:rPr lang="en-US" sz="3600" dirty="0" smtClean="0"/>
              <a:t>.</a:t>
            </a:r>
          </a:p>
          <a:p>
            <a:pPr marL="571500" indent="-571500">
              <a:buFont typeface="Arial" panose="020B0604020202020204" pitchFamily="34" charset="0"/>
              <a:buChar char="•"/>
            </a:pPr>
            <a:r>
              <a:rPr lang="en-US" sz="3600" dirty="0" err="1" smtClean="0"/>
              <a:t>Là</a:t>
            </a:r>
            <a:r>
              <a:rPr lang="en-US" sz="3600" dirty="0" smtClean="0"/>
              <a:t> </a:t>
            </a:r>
            <a:r>
              <a:rPr lang="en-US" sz="3600" dirty="0" err="1" smtClean="0"/>
              <a:t>nền</a:t>
            </a:r>
            <a:r>
              <a:rPr lang="en-US" sz="3600" dirty="0" smtClean="0"/>
              <a:t> </a:t>
            </a:r>
            <a:r>
              <a:rPr lang="en-US" sz="3600" dirty="0" err="1" smtClean="0"/>
              <a:t>tảng</a:t>
            </a:r>
            <a:r>
              <a:rPr lang="en-US" sz="3600" dirty="0" smtClean="0"/>
              <a:t> </a:t>
            </a:r>
            <a:r>
              <a:rPr lang="en-US" sz="3600" dirty="0" err="1" smtClean="0"/>
              <a:t>của</a:t>
            </a:r>
            <a:r>
              <a:rPr lang="en-US" sz="3600" dirty="0" smtClean="0"/>
              <a:t> </a:t>
            </a:r>
            <a:r>
              <a:rPr lang="en-US" sz="3600" dirty="0" err="1" smtClean="0"/>
              <a:t>việc</a:t>
            </a:r>
            <a:r>
              <a:rPr lang="en-US" sz="3600" dirty="0" smtClean="0"/>
              <a:t> </a:t>
            </a:r>
            <a:r>
              <a:rPr lang="en-US" sz="3600" dirty="0" err="1" smtClean="0"/>
              <a:t>phát</a:t>
            </a:r>
            <a:r>
              <a:rPr lang="en-US" sz="3600" dirty="0" smtClean="0"/>
              <a:t> </a:t>
            </a:r>
            <a:r>
              <a:rPr lang="en-US" sz="3600" dirty="0" err="1" smtClean="0"/>
              <a:t>triển</a:t>
            </a:r>
            <a:r>
              <a:rPr lang="en-US" sz="3600" dirty="0" smtClean="0"/>
              <a:t> </a:t>
            </a:r>
            <a:r>
              <a:rPr lang="en-US" sz="3600" dirty="0" err="1" smtClean="0"/>
              <a:t>luận</a:t>
            </a:r>
            <a:r>
              <a:rPr lang="en-US" sz="3600" dirty="0" smtClean="0"/>
              <a:t> </a:t>
            </a:r>
            <a:r>
              <a:rPr lang="en-US" sz="3600" dirty="0" err="1" smtClean="0"/>
              <a:t>văn</a:t>
            </a:r>
            <a:r>
              <a:rPr lang="en-US" sz="3600" dirty="0" smtClean="0"/>
              <a:t>.</a:t>
            </a:r>
          </a:p>
        </p:txBody>
      </p:sp>
    </p:spTree>
    <p:extLst>
      <p:ext uri="{BB962C8B-B14F-4D97-AF65-F5344CB8AC3E}">
        <p14:creationId xmlns:p14="http://schemas.microsoft.com/office/powerpoint/2010/main" val="124473775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smtClean="0"/>
              <a:t>Mục</a:t>
            </a:r>
            <a:r>
              <a:rPr lang="en-US" sz="4800" b="1" dirty="0" smtClean="0"/>
              <a:t> </a:t>
            </a:r>
            <a:r>
              <a:rPr lang="en-US" sz="4800" b="1" dirty="0" err="1" smtClean="0"/>
              <a:t>tiêu</a:t>
            </a:r>
            <a:r>
              <a:rPr lang="en-US" sz="4800" b="1" dirty="0" smtClean="0"/>
              <a:t> </a:t>
            </a:r>
            <a:r>
              <a:rPr lang="en-US" sz="4800" b="1" dirty="0" err="1" smtClean="0"/>
              <a:t>cần</a:t>
            </a:r>
            <a:r>
              <a:rPr lang="en-US" sz="4800" b="1" dirty="0" smtClean="0"/>
              <a:t> </a:t>
            </a:r>
            <a:r>
              <a:rPr lang="en-US" sz="4800" b="1" dirty="0" err="1" smtClean="0"/>
              <a:t>đạt</a:t>
            </a:r>
            <a:endParaRPr lang="en-US" b="1" dirty="0"/>
          </a:p>
        </p:txBody>
      </p:sp>
      <p:sp>
        <p:nvSpPr>
          <p:cNvPr id="14" name="TextBox 13"/>
          <p:cNvSpPr txBox="1"/>
          <p:nvPr/>
        </p:nvSpPr>
        <p:spPr>
          <a:xfrm>
            <a:off x="0" y="1162050"/>
            <a:ext cx="12191999" cy="5863144"/>
          </a:xfrm>
          <a:prstGeom prst="rect">
            <a:avLst/>
          </a:prstGeom>
          <a:noFill/>
        </p:spPr>
        <p:txBody>
          <a:bodyPr wrap="square" lIns="457200" tIns="274320" rIns="457200" rtlCol="0">
            <a:spAutoFit/>
          </a:bodyPr>
          <a:lstStyle/>
          <a:p>
            <a:pPr marL="571500" indent="-571500">
              <a:buFont typeface="Arial" panose="020B0604020202020204" pitchFamily="34" charset="0"/>
              <a:buChar char="•"/>
            </a:pPr>
            <a:r>
              <a:rPr lang="en-US" sz="3600" dirty="0" err="1" smtClean="0"/>
              <a:t>Tổng</a:t>
            </a:r>
            <a:r>
              <a:rPr lang="en-US" sz="3600" dirty="0" smtClean="0"/>
              <a:t> </a:t>
            </a:r>
            <a:r>
              <a:rPr lang="en-US" sz="3600" dirty="0" err="1" smtClean="0"/>
              <a:t>quát</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đo</a:t>
            </a:r>
            <a:r>
              <a:rPr lang="en-US" sz="3600" dirty="0" smtClean="0"/>
              <a:t> </a:t>
            </a:r>
            <a:r>
              <a:rPr lang="en-US" sz="3600" dirty="0" err="1" smtClean="0"/>
              <a:t>độ</a:t>
            </a:r>
            <a:r>
              <a:rPr lang="en-US" sz="3600" dirty="0" smtClean="0"/>
              <a:t> </a:t>
            </a:r>
            <a:r>
              <a:rPr lang="en-US" sz="3600" dirty="0" err="1" smtClean="0"/>
              <a:t>mặn</a:t>
            </a:r>
            <a:r>
              <a:rPr lang="en-US" sz="3600" dirty="0" smtClean="0"/>
              <a:t> </a:t>
            </a:r>
            <a:r>
              <a:rPr lang="en-US" sz="3600" dirty="0" err="1" smtClean="0"/>
              <a:t>nguồn</a:t>
            </a:r>
            <a:r>
              <a:rPr lang="en-US" sz="3600" dirty="0" smtClean="0"/>
              <a:t> </a:t>
            </a:r>
            <a:r>
              <a:rPr lang="en-US" sz="3600" dirty="0" err="1" smtClean="0"/>
              <a:t>nước</a:t>
            </a:r>
            <a:r>
              <a:rPr lang="en-US" sz="3600" dirty="0" smtClean="0"/>
              <a:t> </a:t>
            </a:r>
            <a:r>
              <a:rPr lang="en-US" sz="3600" dirty="0" err="1" smtClean="0"/>
              <a:t>thủy</a:t>
            </a:r>
            <a:r>
              <a:rPr lang="en-US" sz="3600" dirty="0" smtClean="0"/>
              <a:t> </a:t>
            </a:r>
            <a:r>
              <a:rPr lang="en-US" sz="3600" dirty="0" err="1" smtClean="0"/>
              <a:t>lợi</a:t>
            </a:r>
            <a:r>
              <a:rPr lang="en-US" sz="3600" dirty="0" smtClean="0"/>
              <a:t>, </a:t>
            </a:r>
            <a:r>
              <a:rPr lang="en-US" sz="3600" dirty="0" err="1" smtClean="0"/>
              <a:t>lấy</a:t>
            </a:r>
            <a:r>
              <a:rPr lang="en-US" sz="3600" dirty="0" smtClean="0"/>
              <a:t> </a:t>
            </a:r>
            <a:r>
              <a:rPr lang="en-US" sz="3600" dirty="0" err="1" smtClean="0"/>
              <a:t>IoT</a:t>
            </a:r>
            <a:r>
              <a:rPr lang="en-US" sz="3600" dirty="0" smtClean="0"/>
              <a:t> </a:t>
            </a:r>
            <a:r>
              <a:rPr lang="en-US" sz="3600" dirty="0" err="1" smtClean="0"/>
              <a:t>làm</a:t>
            </a:r>
            <a:r>
              <a:rPr lang="en-US" sz="3600" dirty="0" smtClean="0"/>
              <a:t> </a:t>
            </a:r>
            <a:r>
              <a:rPr lang="en-US" sz="3600" dirty="0" err="1" smtClean="0"/>
              <a:t>nền</a:t>
            </a:r>
            <a:r>
              <a:rPr lang="en-US" sz="3600" dirty="0" smtClean="0"/>
              <a:t> </a:t>
            </a:r>
            <a:r>
              <a:rPr lang="en-US" sz="3600" dirty="0" err="1" smtClean="0"/>
              <a:t>tảng</a:t>
            </a:r>
            <a:r>
              <a:rPr lang="en-US" sz="3600" dirty="0" smtClean="0"/>
              <a:t>, </a:t>
            </a:r>
            <a:r>
              <a:rPr lang="en-US" sz="3600" dirty="0" err="1" smtClean="0"/>
              <a:t>điện</a:t>
            </a:r>
            <a:r>
              <a:rPr lang="en-US" sz="3600" dirty="0" smtClean="0"/>
              <a:t> </a:t>
            </a:r>
            <a:r>
              <a:rPr lang="en-US" sz="3600" dirty="0" err="1" smtClean="0"/>
              <a:t>toán</a:t>
            </a:r>
            <a:r>
              <a:rPr lang="en-US" sz="3600" dirty="0" smtClean="0"/>
              <a:t> </a:t>
            </a:r>
            <a:r>
              <a:rPr lang="en-US" sz="3600" dirty="0" err="1" smtClean="0"/>
              <a:t>đám</a:t>
            </a:r>
            <a:r>
              <a:rPr lang="en-US" sz="3600" dirty="0" smtClean="0"/>
              <a:t> </a:t>
            </a:r>
            <a:r>
              <a:rPr lang="en-US" sz="3600" dirty="0" err="1" smtClean="0"/>
              <a:t>mây</a:t>
            </a:r>
            <a:r>
              <a:rPr lang="en-US" sz="3600" dirty="0" smtClean="0"/>
              <a:t> </a:t>
            </a:r>
            <a:r>
              <a:rPr lang="en-US" sz="3600" dirty="0" err="1" smtClean="0"/>
              <a:t>làm</a:t>
            </a:r>
            <a:r>
              <a:rPr lang="en-US" sz="3600" dirty="0" smtClean="0"/>
              <a:t> </a:t>
            </a:r>
            <a:r>
              <a:rPr lang="en-US" sz="3600" dirty="0" err="1" smtClean="0"/>
              <a:t>cơ</a:t>
            </a:r>
            <a:r>
              <a:rPr lang="en-US" sz="3600" dirty="0" smtClean="0"/>
              <a:t> </a:t>
            </a:r>
            <a:r>
              <a:rPr lang="en-US" sz="3600" dirty="0" err="1" smtClean="0"/>
              <a:t>sở</a:t>
            </a:r>
            <a:r>
              <a:rPr lang="en-US" sz="3600" dirty="0" smtClean="0"/>
              <a:t>.</a:t>
            </a:r>
          </a:p>
          <a:p>
            <a:pPr marL="571500" indent="-571500">
              <a:buFont typeface="Arial" panose="020B0604020202020204" pitchFamily="34" charset="0"/>
              <a:buChar char="•"/>
            </a:pPr>
            <a:r>
              <a:rPr lang="en-US" sz="3600" dirty="0" err="1" smtClean="0"/>
              <a:t>Độ</a:t>
            </a:r>
            <a:r>
              <a:rPr lang="en-US" sz="3600" dirty="0" smtClean="0"/>
              <a:t> </a:t>
            </a:r>
            <a:r>
              <a:rPr lang="en-US" sz="3600" dirty="0" err="1" smtClean="0"/>
              <a:t>mặn</a:t>
            </a:r>
            <a:r>
              <a:rPr lang="en-US" sz="3600" dirty="0" smtClean="0"/>
              <a:t> </a:t>
            </a:r>
            <a:r>
              <a:rPr lang="en-US" sz="3600" dirty="0" err="1" smtClean="0"/>
              <a:t>được</a:t>
            </a:r>
            <a:r>
              <a:rPr lang="en-US" sz="3600" dirty="0" smtClean="0"/>
              <a:t> </a:t>
            </a:r>
            <a:r>
              <a:rPr lang="en-US" sz="3600" dirty="0" err="1" smtClean="0"/>
              <a:t>đo</a:t>
            </a:r>
            <a:r>
              <a:rPr lang="en-US" sz="3600" dirty="0" smtClean="0"/>
              <a:t> </a:t>
            </a:r>
            <a:r>
              <a:rPr lang="en-US" sz="3600" dirty="0" err="1" smtClean="0"/>
              <a:t>và</a:t>
            </a:r>
            <a:r>
              <a:rPr lang="en-US" sz="3600" dirty="0" smtClean="0"/>
              <a:t> </a:t>
            </a:r>
            <a:r>
              <a:rPr lang="en-US" sz="3600" dirty="0" err="1" smtClean="0"/>
              <a:t>lưu</a:t>
            </a:r>
            <a:r>
              <a:rPr lang="en-US" sz="3600" dirty="0" smtClean="0"/>
              <a:t> </a:t>
            </a:r>
            <a:r>
              <a:rPr lang="en-US" sz="3600" dirty="0" err="1" smtClean="0"/>
              <a:t>trữ</a:t>
            </a:r>
            <a:r>
              <a:rPr lang="en-US" sz="3600" dirty="0" smtClean="0"/>
              <a:t> </a:t>
            </a:r>
            <a:r>
              <a:rPr lang="en-US" sz="3600" dirty="0" err="1" smtClean="0"/>
              <a:t>một</a:t>
            </a:r>
            <a:r>
              <a:rPr lang="en-US" sz="3600" dirty="0" smtClean="0"/>
              <a:t> </a:t>
            </a:r>
            <a:r>
              <a:rPr lang="en-US" sz="3600" dirty="0" err="1" smtClean="0"/>
              <a:t>cách</a:t>
            </a:r>
            <a:r>
              <a:rPr lang="en-US" sz="3600" dirty="0" smtClean="0"/>
              <a:t> </a:t>
            </a:r>
            <a:r>
              <a:rPr lang="en-US" sz="3600" dirty="0" err="1" smtClean="0"/>
              <a:t>tự</a:t>
            </a:r>
            <a:r>
              <a:rPr lang="en-US" sz="3600" dirty="0" smtClean="0"/>
              <a:t> </a:t>
            </a:r>
            <a:r>
              <a:rPr lang="en-US" sz="3600" dirty="0" err="1" smtClean="0"/>
              <a:t>động</a:t>
            </a:r>
            <a:r>
              <a:rPr lang="en-US" sz="3600" dirty="0" smtClean="0"/>
              <a:t> </a:t>
            </a:r>
            <a:r>
              <a:rPr lang="en-US" sz="3600" dirty="0" err="1" smtClean="0"/>
              <a:t>từ</a:t>
            </a:r>
            <a:r>
              <a:rPr lang="en-US" sz="3600" dirty="0" smtClean="0"/>
              <a:t> </a:t>
            </a:r>
            <a:r>
              <a:rPr lang="en-US" sz="3600" dirty="0" err="1" smtClean="0"/>
              <a:t>nhiều</a:t>
            </a:r>
            <a:r>
              <a:rPr lang="en-US" sz="3600" dirty="0" smtClean="0"/>
              <a:t> </a:t>
            </a:r>
            <a:r>
              <a:rPr lang="en-US" sz="3600" dirty="0" err="1" smtClean="0"/>
              <a:t>địa</a:t>
            </a:r>
            <a:r>
              <a:rPr lang="en-US" sz="3600" dirty="0" smtClean="0"/>
              <a:t> </a:t>
            </a:r>
            <a:r>
              <a:rPr lang="en-US" sz="3600" dirty="0" err="1" smtClean="0"/>
              <a:t>điểm</a:t>
            </a:r>
            <a:r>
              <a:rPr lang="en-US" sz="3600" dirty="0" smtClean="0"/>
              <a:t> </a:t>
            </a:r>
            <a:r>
              <a:rPr lang="en-US" sz="3600" dirty="0" err="1" smtClean="0"/>
              <a:t>khác</a:t>
            </a:r>
            <a:r>
              <a:rPr lang="en-US" sz="3600" dirty="0" smtClean="0"/>
              <a:t> </a:t>
            </a:r>
            <a:r>
              <a:rPr lang="en-US" sz="3600" dirty="0" err="1" smtClean="0"/>
              <a:t>nhau</a:t>
            </a:r>
            <a:r>
              <a:rPr lang="en-US" sz="3600" dirty="0" smtClean="0"/>
              <a:t> (</a:t>
            </a:r>
            <a:r>
              <a:rPr lang="en-US" sz="3600" dirty="0" err="1" smtClean="0"/>
              <a:t>tại</a:t>
            </a:r>
            <a:r>
              <a:rPr lang="en-US" sz="3600" dirty="0" smtClean="0"/>
              <a:t> </a:t>
            </a:r>
            <a:r>
              <a:rPr lang="en-US" sz="3600" dirty="0" err="1" smtClean="0"/>
              <a:t>khu</a:t>
            </a:r>
            <a:r>
              <a:rPr lang="en-US" sz="3600" dirty="0" smtClean="0"/>
              <a:t> </a:t>
            </a:r>
            <a:r>
              <a:rPr lang="en-US" sz="3600" dirty="0" err="1" smtClean="0"/>
              <a:t>vực</a:t>
            </a:r>
            <a:r>
              <a:rPr lang="en-US" sz="3600" dirty="0" smtClean="0"/>
              <a:t> </a:t>
            </a:r>
            <a:r>
              <a:rPr lang="en-US" sz="3600" dirty="0" err="1" smtClean="0"/>
              <a:t>sông</a:t>
            </a:r>
            <a:r>
              <a:rPr lang="en-US" sz="3600" dirty="0" smtClean="0"/>
              <a:t>, </a:t>
            </a:r>
            <a:r>
              <a:rPr lang="en-US" sz="3600" dirty="0" err="1" smtClean="0"/>
              <a:t>cửa</a:t>
            </a:r>
            <a:r>
              <a:rPr lang="en-US" sz="3600" dirty="0" smtClean="0"/>
              <a:t> </a:t>
            </a:r>
            <a:r>
              <a:rPr lang="en-US" sz="3600" dirty="0" err="1" smtClean="0"/>
              <a:t>biển</a:t>
            </a:r>
            <a:r>
              <a:rPr lang="en-US" sz="3600" dirty="0" smtClean="0"/>
              <a:t>, …).</a:t>
            </a:r>
          </a:p>
          <a:p>
            <a:pPr marL="571500" lvl="0" indent="-571500">
              <a:buFont typeface="Arial" panose="020B0604020202020204" pitchFamily="34" charset="0"/>
              <a:buChar char="•"/>
            </a:pPr>
            <a:r>
              <a:rPr lang="en-US" sz="3600" dirty="0" err="1"/>
              <a:t>Hoàn</a:t>
            </a:r>
            <a:r>
              <a:rPr lang="en-US" sz="3600" dirty="0"/>
              <a:t> </a:t>
            </a:r>
            <a:r>
              <a:rPr lang="en-US" sz="3600" dirty="0" err="1"/>
              <a:t>thiện</a:t>
            </a:r>
            <a:r>
              <a:rPr lang="en-US" sz="3600" dirty="0"/>
              <a:t> Web Server </a:t>
            </a:r>
            <a:r>
              <a:rPr lang="en-US" sz="3600" dirty="0" err="1"/>
              <a:t>cho</a:t>
            </a:r>
            <a:r>
              <a:rPr lang="en-US" sz="3600" dirty="0"/>
              <a:t> </a:t>
            </a:r>
            <a:r>
              <a:rPr lang="en-US" sz="3600" dirty="0" err="1"/>
              <a:t>phép</a:t>
            </a:r>
            <a:r>
              <a:rPr lang="en-US" sz="3600" dirty="0"/>
              <a:t> </a:t>
            </a:r>
            <a:r>
              <a:rPr lang="en-US" sz="3600" dirty="0" err="1"/>
              <a:t>người</a:t>
            </a:r>
            <a:r>
              <a:rPr lang="en-US" sz="3600" dirty="0"/>
              <a:t> </a:t>
            </a:r>
            <a:r>
              <a:rPr lang="en-US" sz="3600" dirty="0" err="1"/>
              <a:t>dùng</a:t>
            </a:r>
            <a:r>
              <a:rPr lang="en-US" sz="3600" dirty="0"/>
              <a:t> </a:t>
            </a:r>
            <a:r>
              <a:rPr lang="en-US" sz="3600" dirty="0" err="1"/>
              <a:t>theo</a:t>
            </a:r>
            <a:r>
              <a:rPr lang="en-US" sz="3600" dirty="0"/>
              <a:t> </a:t>
            </a:r>
            <a:r>
              <a:rPr lang="en-US" sz="3600" dirty="0" err="1" smtClean="0"/>
              <a:t>dõi</a:t>
            </a:r>
            <a:r>
              <a:rPr lang="en-US" sz="3600" dirty="0" smtClean="0"/>
              <a:t>, </a:t>
            </a:r>
            <a:r>
              <a:rPr lang="en-US" sz="3600" dirty="0" err="1"/>
              <a:t>giám</a:t>
            </a:r>
            <a:r>
              <a:rPr lang="en-US" sz="3600" dirty="0"/>
              <a:t> </a:t>
            </a:r>
            <a:r>
              <a:rPr lang="en-US" sz="3600" dirty="0" err="1"/>
              <a:t>sát</a:t>
            </a:r>
            <a:r>
              <a:rPr lang="en-US" sz="3600" dirty="0"/>
              <a:t> </a:t>
            </a:r>
            <a:r>
              <a:rPr lang="en-US" sz="3600" dirty="0" err="1"/>
              <a:t>sử</a:t>
            </a:r>
            <a:r>
              <a:rPr lang="en-US" sz="3600" dirty="0"/>
              <a:t> </a:t>
            </a:r>
            <a:r>
              <a:rPr lang="en-US" sz="3600" dirty="0" err="1"/>
              <a:t>dụng</a:t>
            </a:r>
            <a:r>
              <a:rPr lang="en-US" sz="3600" dirty="0"/>
              <a:t> </a:t>
            </a:r>
            <a:r>
              <a:rPr lang="en-US" sz="3600" dirty="0" err="1"/>
              <a:t>dữ</a:t>
            </a:r>
            <a:r>
              <a:rPr lang="en-US" sz="3600" dirty="0"/>
              <a:t> </a:t>
            </a:r>
            <a:r>
              <a:rPr lang="en-US" sz="3600" dirty="0" err="1"/>
              <a:t>liệu</a:t>
            </a:r>
            <a:r>
              <a:rPr lang="en-US" sz="3600" dirty="0"/>
              <a:t> </a:t>
            </a:r>
            <a:r>
              <a:rPr lang="en-US" sz="3600" dirty="0" err="1" smtClean="0"/>
              <a:t>độ</a:t>
            </a:r>
            <a:r>
              <a:rPr lang="en-US" sz="3600" dirty="0" smtClean="0"/>
              <a:t> </a:t>
            </a:r>
            <a:r>
              <a:rPr lang="en-US" sz="3600" dirty="0" err="1" smtClean="0"/>
              <a:t>mặn</a:t>
            </a:r>
            <a:r>
              <a:rPr lang="en-US" sz="3600" dirty="0" smtClean="0"/>
              <a:t> </a:t>
            </a:r>
            <a:r>
              <a:rPr lang="en-US" sz="3600" dirty="0" err="1" smtClean="0"/>
              <a:t>để</a:t>
            </a:r>
            <a:r>
              <a:rPr lang="en-US" sz="3600" dirty="0" smtClean="0"/>
              <a:t> </a:t>
            </a:r>
            <a:r>
              <a:rPr lang="en-US" sz="3600" dirty="0" err="1"/>
              <a:t>thông</a:t>
            </a:r>
            <a:r>
              <a:rPr lang="en-US" sz="3600" dirty="0"/>
              <a:t> </a:t>
            </a:r>
            <a:r>
              <a:rPr lang="en-US" sz="3600" dirty="0" err="1"/>
              <a:t>kê</a:t>
            </a:r>
            <a:r>
              <a:rPr lang="en-US" sz="3600" dirty="0"/>
              <a:t>, </a:t>
            </a:r>
            <a:r>
              <a:rPr lang="en-US" sz="3600" dirty="0" err="1"/>
              <a:t>phân</a:t>
            </a:r>
            <a:r>
              <a:rPr lang="en-US" sz="3600" dirty="0"/>
              <a:t> </a:t>
            </a:r>
            <a:r>
              <a:rPr lang="en-US" sz="3600" dirty="0" err="1"/>
              <a:t>tích</a:t>
            </a:r>
            <a:r>
              <a:rPr lang="en-US" sz="3600" dirty="0" smtClean="0"/>
              <a:t>.</a:t>
            </a:r>
          </a:p>
          <a:p>
            <a:pPr marL="571500" indent="-571500">
              <a:buFont typeface="Arial" panose="020B0604020202020204" pitchFamily="34" charset="0"/>
              <a:buChar char="•"/>
            </a:pPr>
            <a:r>
              <a:rPr lang="en-US" sz="3600" dirty="0" err="1" smtClean="0"/>
              <a:t>Hệ</a:t>
            </a:r>
            <a:r>
              <a:rPr lang="en-US" sz="3600" dirty="0" smtClean="0"/>
              <a:t> </a:t>
            </a:r>
            <a:r>
              <a:rPr lang="en-US" sz="3600" dirty="0" err="1" smtClean="0"/>
              <a:t>thống</a:t>
            </a:r>
            <a:r>
              <a:rPr lang="en-US" sz="3600" dirty="0" smtClean="0"/>
              <a:t> </a:t>
            </a:r>
            <a:r>
              <a:rPr lang="en-US" sz="3600" dirty="0" err="1" smtClean="0"/>
              <a:t>có</a:t>
            </a:r>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thực</a:t>
            </a:r>
            <a:r>
              <a:rPr lang="en-US" sz="3600" dirty="0" smtClean="0"/>
              <a:t> </a:t>
            </a:r>
            <a:r>
              <a:rPr lang="en-US" sz="3600" dirty="0" err="1" smtClean="0"/>
              <a:t>hiện</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người</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thông</a:t>
            </a:r>
            <a:r>
              <a:rPr lang="en-US" sz="3600" dirty="0" smtClean="0"/>
              <a:t> qua tin </a:t>
            </a:r>
            <a:r>
              <a:rPr lang="en-US" sz="3600" dirty="0" err="1" smtClean="0"/>
              <a:t>nhắn</a:t>
            </a:r>
            <a:r>
              <a:rPr lang="en-US" sz="3600" dirty="0" smtClean="0"/>
              <a:t> </a:t>
            </a:r>
            <a:r>
              <a:rPr lang="en-US" sz="3600" dirty="0" err="1" smtClean="0"/>
              <a:t>mạng</a:t>
            </a:r>
            <a:r>
              <a:rPr lang="en-US" sz="3600" dirty="0" smtClean="0"/>
              <a:t> di </a:t>
            </a:r>
            <a:r>
              <a:rPr lang="en-US" sz="3600" dirty="0" err="1" smtClean="0"/>
              <a:t>động</a:t>
            </a:r>
            <a:r>
              <a:rPr lang="en-US" sz="3600" dirty="0" smtClean="0"/>
              <a:t> SMS.</a:t>
            </a:r>
          </a:p>
          <a:p>
            <a:pPr marL="571500" indent="-571500">
              <a:buFont typeface="Arial" panose="020B0604020202020204" pitchFamily="34" charset="0"/>
              <a:buChar char="•"/>
            </a:pPr>
            <a:endParaRPr lang="en-US" sz="3600" dirty="0" smtClean="0"/>
          </a:p>
        </p:txBody>
      </p:sp>
      <p:pic>
        <p:nvPicPr>
          <p:cNvPr id="9" name="Picture 8" descr="D:\Learning\1_University\Thesis\Report\2017-12-18_01h22_56.png"/>
          <p:cNvPicPr/>
          <p:nvPr/>
        </p:nvPicPr>
        <p:blipFill rotWithShape="1">
          <a:blip r:embed="rId3" cstate="print">
            <a:extLst>
              <a:ext uri="{28A0092B-C50C-407E-A947-70E740481C1C}">
                <a14:useLocalDpi xmlns:a14="http://schemas.microsoft.com/office/drawing/2010/main" val="0"/>
              </a:ext>
            </a:extLst>
          </a:blip>
          <a:srcRect t="22313" r="34860"/>
          <a:stretch/>
        </p:blipFill>
        <p:spPr bwMode="auto">
          <a:xfrm>
            <a:off x="5982335" y="7562532"/>
            <a:ext cx="2666365" cy="2096135"/>
          </a:xfrm>
          <a:prstGeom prst="rect">
            <a:avLst/>
          </a:prstGeom>
          <a:noFill/>
          <a:ln>
            <a:noFill/>
          </a:ln>
          <a:extLst>
            <a:ext uri="{53640926-AAD7-44D8-BBD7-CCE9431645EC}">
              <a14:shadowObscured xmlns:a14="http://schemas.microsoft.com/office/drawing/2010/main"/>
            </a:ext>
          </a:extLst>
        </p:spPr>
      </p:pic>
      <p:sp>
        <p:nvSpPr>
          <p:cNvPr id="11" name="Flowchart: Connector 10"/>
          <p:cNvSpPr/>
          <p:nvPr/>
        </p:nvSpPr>
        <p:spPr>
          <a:xfrm>
            <a:off x="6853555" y="7819707"/>
            <a:ext cx="132715" cy="132715"/>
          </a:xfrm>
          <a:prstGeom prst="flowChartConnector">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5" name="Picture 14" descr="D:\Learning\1_University\IoT\Presentation\WIFI.png"/>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600000">
            <a:off x="6949123" y="7639049"/>
            <a:ext cx="328930" cy="217805"/>
          </a:xfrm>
          <a:prstGeom prst="rect">
            <a:avLst/>
          </a:prstGeom>
          <a:noFill/>
          <a:ln>
            <a:noFill/>
          </a:ln>
        </p:spPr>
      </p:pic>
      <p:cxnSp>
        <p:nvCxnSpPr>
          <p:cNvPr id="16" name="Straight Arrow Connector 15"/>
          <p:cNvCxnSpPr/>
          <p:nvPr/>
        </p:nvCxnSpPr>
        <p:spPr>
          <a:xfrm>
            <a:off x="7268210" y="7796212"/>
            <a:ext cx="3266440" cy="44450"/>
          </a:xfrm>
          <a:prstGeom prst="straightConnector1">
            <a:avLst/>
          </a:prstGeom>
          <a:ln w="19050">
            <a:solidFill>
              <a:schemeClr val="bg1">
                <a:lumMod val="50000"/>
              </a:schemeClr>
            </a:solidFill>
            <a:prstDash val="dash"/>
            <a:headEnd type="stealth"/>
            <a:tailEnd type="stealth"/>
          </a:ln>
        </p:spPr>
        <p:style>
          <a:lnRef idx="1">
            <a:schemeClr val="dk1"/>
          </a:lnRef>
          <a:fillRef idx="0">
            <a:schemeClr val="dk1"/>
          </a:fillRef>
          <a:effectRef idx="0">
            <a:schemeClr val="dk1"/>
          </a:effectRef>
          <a:fontRef idx="minor">
            <a:schemeClr val="tx1"/>
          </a:fontRef>
        </p:style>
      </p:cxnSp>
      <p:sp>
        <p:nvSpPr>
          <p:cNvPr id="17" name="Flowchart: Connector 16"/>
          <p:cNvSpPr/>
          <p:nvPr/>
        </p:nvSpPr>
        <p:spPr>
          <a:xfrm>
            <a:off x="7715250" y="8468042"/>
            <a:ext cx="132715" cy="132715"/>
          </a:xfrm>
          <a:prstGeom prst="flowChartConnector">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8" name="Picture 17" descr="D:\Learning\1_University\IoT\Presentation\WIFI.png"/>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600000">
            <a:off x="7810183" y="8287384"/>
            <a:ext cx="328930" cy="217805"/>
          </a:xfrm>
          <a:prstGeom prst="rect">
            <a:avLst/>
          </a:prstGeom>
          <a:noFill/>
          <a:ln>
            <a:noFill/>
          </a:ln>
        </p:spPr>
      </p:pic>
      <p:cxnSp>
        <p:nvCxnSpPr>
          <p:cNvPr id="19" name="Straight Arrow Connector 18"/>
          <p:cNvCxnSpPr/>
          <p:nvPr/>
        </p:nvCxnSpPr>
        <p:spPr>
          <a:xfrm flipV="1">
            <a:off x="8161655" y="7998142"/>
            <a:ext cx="2371090" cy="427990"/>
          </a:xfrm>
          <a:prstGeom prst="straightConnector1">
            <a:avLst/>
          </a:prstGeom>
          <a:ln w="19050">
            <a:solidFill>
              <a:schemeClr val="bg1">
                <a:lumMod val="50000"/>
              </a:schemeClr>
            </a:solidFill>
            <a:prstDash val="dash"/>
            <a:headEnd type="stealth"/>
            <a:tailEnd type="stealth"/>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8629650" y="8168322"/>
            <a:ext cx="1894840" cy="1180465"/>
          </a:xfrm>
          <a:prstGeom prst="straightConnector1">
            <a:avLst/>
          </a:prstGeom>
          <a:ln w="19050">
            <a:solidFill>
              <a:schemeClr val="bg1">
                <a:lumMod val="50000"/>
              </a:schemeClr>
            </a:solidFill>
            <a:prstDash val="dash"/>
            <a:headEnd type="stealth"/>
            <a:tailEnd type="stealth"/>
          </a:ln>
        </p:spPr>
        <p:style>
          <a:lnRef idx="1">
            <a:schemeClr val="dk1"/>
          </a:lnRef>
          <a:fillRef idx="0">
            <a:schemeClr val="dk1"/>
          </a:fillRef>
          <a:effectRef idx="0">
            <a:schemeClr val="dk1"/>
          </a:effectRef>
          <a:fontRef idx="minor">
            <a:schemeClr val="tx1"/>
          </a:fontRef>
        </p:style>
      </p:cxnSp>
      <p:sp>
        <p:nvSpPr>
          <p:cNvPr id="21" name="Flowchart: Connector 20"/>
          <p:cNvSpPr/>
          <p:nvPr/>
        </p:nvSpPr>
        <p:spPr>
          <a:xfrm>
            <a:off x="8182610" y="9478327"/>
            <a:ext cx="132715" cy="132715"/>
          </a:xfrm>
          <a:prstGeom prst="flowChartConnector">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22" name="Picture 21" descr="D:\Learning\1_University\IoT\Presentation\WIFI.png"/>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600000">
            <a:off x="8278178" y="9297669"/>
            <a:ext cx="328930" cy="217805"/>
          </a:xfrm>
          <a:prstGeom prst="rect">
            <a:avLst/>
          </a:prstGeom>
          <a:noFill/>
          <a:ln>
            <a:noFill/>
          </a:ln>
        </p:spPr>
      </p:pic>
    </p:spTree>
    <p:extLst>
      <p:ext uri="{BB962C8B-B14F-4D97-AF65-F5344CB8AC3E}">
        <p14:creationId xmlns:p14="http://schemas.microsoft.com/office/powerpoint/2010/main" val="288628760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a:t>Các</a:t>
            </a:r>
            <a:r>
              <a:rPr lang="en-US" sz="4800" b="1" dirty="0"/>
              <a:t> </a:t>
            </a:r>
            <a:r>
              <a:rPr lang="en-US" sz="4800" b="1" dirty="0" err="1"/>
              <a:t>mô</a:t>
            </a:r>
            <a:r>
              <a:rPr lang="en-US" sz="4800" b="1" dirty="0"/>
              <a:t> </a:t>
            </a:r>
            <a:r>
              <a:rPr lang="en-US" sz="4800" b="1" dirty="0" err="1"/>
              <a:t>hình</a:t>
            </a:r>
            <a:r>
              <a:rPr lang="en-US" sz="4800" b="1" dirty="0"/>
              <a:t> </a:t>
            </a:r>
            <a:r>
              <a:rPr lang="en-US" sz="4800" b="1" dirty="0" err="1"/>
              <a:t>đề</a:t>
            </a:r>
            <a:r>
              <a:rPr lang="en-US" sz="4800" b="1" dirty="0"/>
              <a:t> </a:t>
            </a:r>
            <a:r>
              <a:rPr lang="en-US" sz="4800" b="1" dirty="0" err="1"/>
              <a:t>xuất</a:t>
            </a:r>
            <a:endParaRPr lang="en-US" sz="4800" b="1" dirty="0"/>
          </a:p>
        </p:txBody>
      </p:sp>
      <p:pic>
        <p:nvPicPr>
          <p:cNvPr id="9" name="Picture 8" descr="D:\Learning\1_University\Thesis\Report\2017-12-18_01h22_56.png"/>
          <p:cNvPicPr/>
          <p:nvPr/>
        </p:nvPicPr>
        <p:blipFill rotWithShape="1">
          <a:blip r:embed="rId3" cstate="print">
            <a:extLst>
              <a:ext uri="{28A0092B-C50C-407E-A947-70E740481C1C}">
                <a14:useLocalDpi xmlns:a14="http://schemas.microsoft.com/office/drawing/2010/main" val="0"/>
              </a:ext>
            </a:extLst>
          </a:blip>
          <a:srcRect t="22313" r="34860"/>
          <a:stretch/>
        </p:blipFill>
        <p:spPr bwMode="auto">
          <a:xfrm>
            <a:off x="0" y="1173513"/>
            <a:ext cx="5638800" cy="4432884"/>
          </a:xfrm>
          <a:prstGeom prst="rect">
            <a:avLst/>
          </a:prstGeom>
          <a:noFill/>
          <a:ln>
            <a:noFill/>
          </a:ln>
          <a:extLst>
            <a:ext uri="{53640926-AAD7-44D8-BBD7-CCE9431645EC}">
              <a14:shadowObscured xmlns:a14="http://schemas.microsoft.com/office/drawing/2010/main"/>
            </a:ext>
          </a:extLst>
        </p:spPr>
      </p:pic>
      <p:sp>
        <p:nvSpPr>
          <p:cNvPr id="11" name="Flowchart: Connector 10"/>
          <p:cNvSpPr/>
          <p:nvPr/>
        </p:nvSpPr>
        <p:spPr>
          <a:xfrm>
            <a:off x="871220" y="1430688"/>
            <a:ext cx="280664" cy="280664"/>
          </a:xfrm>
          <a:prstGeom prst="flowChartConnector">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5" name="Picture 14" descr="D:\Learning\1_University\IoT\Presentation\WIFI.png"/>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4611405">
            <a:off x="1107435" y="1274063"/>
            <a:ext cx="695618" cy="460612"/>
          </a:xfrm>
          <a:prstGeom prst="rect">
            <a:avLst/>
          </a:prstGeom>
          <a:noFill/>
          <a:ln>
            <a:noFill/>
          </a:ln>
        </p:spPr>
      </p:pic>
      <p:cxnSp>
        <p:nvCxnSpPr>
          <p:cNvPr id="16" name="Straight Arrow Connector 15"/>
          <p:cNvCxnSpPr/>
          <p:nvPr/>
        </p:nvCxnSpPr>
        <p:spPr>
          <a:xfrm>
            <a:off x="1955358" y="1488928"/>
            <a:ext cx="6907832" cy="406508"/>
          </a:xfrm>
          <a:prstGeom prst="straightConnector1">
            <a:avLst/>
          </a:prstGeom>
          <a:ln w="25400">
            <a:solidFill>
              <a:schemeClr val="bg1">
                <a:lumMod val="50000"/>
              </a:schemeClr>
            </a:solidFill>
            <a:prstDash val="dash"/>
            <a:headEnd type="stealth"/>
            <a:tailEnd type="stealth"/>
          </a:ln>
        </p:spPr>
        <p:style>
          <a:lnRef idx="1">
            <a:schemeClr val="dk1"/>
          </a:lnRef>
          <a:fillRef idx="0">
            <a:schemeClr val="dk1"/>
          </a:fillRef>
          <a:effectRef idx="0">
            <a:schemeClr val="dk1"/>
          </a:effectRef>
          <a:fontRef idx="minor">
            <a:schemeClr val="tx1"/>
          </a:fontRef>
        </p:style>
      </p:cxnSp>
      <p:sp>
        <p:nvSpPr>
          <p:cNvPr id="23" name="Flowchart: Connector 22"/>
          <p:cNvSpPr/>
          <p:nvPr/>
        </p:nvSpPr>
        <p:spPr>
          <a:xfrm>
            <a:off x="3440249" y="2838441"/>
            <a:ext cx="280664" cy="280664"/>
          </a:xfrm>
          <a:prstGeom prst="flowChartConnector">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Flowchart: Connector 23"/>
          <p:cNvSpPr/>
          <p:nvPr/>
        </p:nvSpPr>
        <p:spPr>
          <a:xfrm>
            <a:off x="4485277" y="5110059"/>
            <a:ext cx="280664" cy="280664"/>
          </a:xfrm>
          <a:prstGeom prst="flowChartConnector">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25" name="Picture 24" descr="D:\Learning\1_University\IoT\Presentation\WIFI.png"/>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4611405">
            <a:off x="3676464" y="2673431"/>
            <a:ext cx="695618" cy="460612"/>
          </a:xfrm>
          <a:prstGeom prst="rect">
            <a:avLst/>
          </a:prstGeom>
          <a:noFill/>
          <a:ln>
            <a:noFill/>
          </a:ln>
        </p:spPr>
      </p:pic>
      <p:pic>
        <p:nvPicPr>
          <p:cNvPr id="26" name="Picture 25" descr="D:\Learning\1_University\IoT\Presentation\WIFI.png"/>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4611405">
            <a:off x="4764033" y="4879752"/>
            <a:ext cx="695618" cy="460612"/>
          </a:xfrm>
          <a:prstGeom prst="rect">
            <a:avLst/>
          </a:prstGeom>
          <a:noFill/>
          <a:ln>
            <a:noFill/>
          </a:ln>
        </p:spPr>
      </p:pic>
      <p:cxnSp>
        <p:nvCxnSpPr>
          <p:cNvPr id="27" name="Straight Arrow Connector 26"/>
          <p:cNvCxnSpPr/>
          <p:nvPr/>
        </p:nvCxnSpPr>
        <p:spPr>
          <a:xfrm flipV="1">
            <a:off x="4368256" y="2195790"/>
            <a:ext cx="4494934" cy="642651"/>
          </a:xfrm>
          <a:prstGeom prst="straightConnector1">
            <a:avLst/>
          </a:prstGeom>
          <a:ln w="25400">
            <a:solidFill>
              <a:schemeClr val="bg1">
                <a:lumMod val="50000"/>
              </a:schemeClr>
            </a:solidFill>
            <a:prstDash val="dash"/>
            <a:headEnd type="stealth"/>
            <a:tailEnd type="stealth"/>
          </a:ln>
        </p:spPr>
        <p:style>
          <a:lnRef idx="1">
            <a:schemeClr val="dk1"/>
          </a:lnRef>
          <a:fillRef idx="0">
            <a:schemeClr val="dk1"/>
          </a:fillRef>
          <a:effectRef idx="0">
            <a:schemeClr val="dk1"/>
          </a:effectRef>
          <a:fontRef idx="minor">
            <a:schemeClr val="tx1"/>
          </a:fontRef>
        </p:style>
      </p:cxnSp>
      <p:pic>
        <p:nvPicPr>
          <p:cNvPr id="28" name="Picture 27" descr="D:\Learning\1_University\Thesis\Report\cloud_server.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57064" y="881900"/>
            <a:ext cx="2863466" cy="1872026"/>
          </a:xfrm>
          <a:prstGeom prst="rect">
            <a:avLst/>
          </a:prstGeom>
          <a:noFill/>
          <a:ln>
            <a:noFill/>
          </a:ln>
        </p:spPr>
      </p:pic>
      <p:cxnSp>
        <p:nvCxnSpPr>
          <p:cNvPr id="31" name="Straight Arrow Connector 30"/>
          <p:cNvCxnSpPr/>
          <p:nvPr/>
        </p:nvCxnSpPr>
        <p:spPr>
          <a:xfrm flipV="1">
            <a:off x="5528977" y="2623453"/>
            <a:ext cx="3334213" cy="2416864"/>
          </a:xfrm>
          <a:prstGeom prst="straightConnector1">
            <a:avLst/>
          </a:prstGeom>
          <a:ln w="25400">
            <a:solidFill>
              <a:schemeClr val="bg1">
                <a:lumMod val="50000"/>
              </a:schemeClr>
            </a:solidFill>
            <a:prstDash val="dash"/>
            <a:headEnd type="stealth"/>
            <a:tailEnd type="stealth"/>
          </a:ln>
        </p:spPr>
        <p:style>
          <a:lnRef idx="1">
            <a:schemeClr val="dk1"/>
          </a:lnRef>
          <a:fillRef idx="0">
            <a:schemeClr val="dk1"/>
          </a:fillRef>
          <a:effectRef idx="0">
            <a:schemeClr val="dk1"/>
          </a:effectRef>
          <a:fontRef idx="minor">
            <a:schemeClr val="tx1"/>
          </a:fontRef>
        </p:style>
      </p:cxnSp>
      <p:pic>
        <p:nvPicPr>
          <p:cNvPr id="32" name="Picture 31" descr="D:\Learning\1_University\Thesis\Report\user.png"/>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92625" y="5110058"/>
            <a:ext cx="1109312" cy="1110386"/>
          </a:xfrm>
          <a:prstGeom prst="rect">
            <a:avLst/>
          </a:prstGeom>
          <a:noFill/>
          <a:ln>
            <a:noFill/>
          </a:ln>
        </p:spPr>
      </p:pic>
      <p:cxnSp>
        <p:nvCxnSpPr>
          <p:cNvPr id="33" name="Straight Arrow Connector 32"/>
          <p:cNvCxnSpPr/>
          <p:nvPr/>
        </p:nvCxnSpPr>
        <p:spPr>
          <a:xfrm flipH="1" flipV="1">
            <a:off x="10447281" y="2684440"/>
            <a:ext cx="0" cy="2294890"/>
          </a:xfrm>
          <a:prstGeom prst="straightConnector1">
            <a:avLst/>
          </a:prstGeom>
          <a:ln w="34925">
            <a:solidFill>
              <a:schemeClr val="tx1">
                <a:lumMod val="95000"/>
                <a:lumOff val="5000"/>
              </a:schemeClr>
            </a:solidFill>
            <a:prstDash val="solid"/>
            <a:headEnd type="stealth"/>
            <a:tailEnd type="stealth"/>
          </a:ln>
        </p:spPr>
        <p:style>
          <a:lnRef idx="1">
            <a:schemeClr val="dk1"/>
          </a:lnRef>
          <a:fillRef idx="0">
            <a:schemeClr val="dk1"/>
          </a:fillRef>
          <a:effectRef idx="0">
            <a:schemeClr val="dk1"/>
          </a:effectRef>
          <a:fontRef idx="minor">
            <a:schemeClr val="tx1"/>
          </a:fontRef>
        </p:style>
      </p:cxnSp>
      <p:sp>
        <p:nvSpPr>
          <p:cNvPr id="37" name="Text Box 2"/>
          <p:cNvSpPr txBox="1">
            <a:spLocks noChangeArrowheads="1"/>
          </p:cNvSpPr>
          <p:nvPr/>
        </p:nvSpPr>
        <p:spPr bwMode="auto">
          <a:xfrm>
            <a:off x="9157064" y="389481"/>
            <a:ext cx="2155734" cy="532765"/>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800" b="1" dirty="0" smtClean="0">
                <a:latin typeface="Calibri" panose="020F0502020204030204" pitchFamily="34" charset="0"/>
                <a:ea typeface="Calibri" panose="020F0502020204030204" pitchFamily="34" charset="0"/>
                <a:cs typeface="Times New Roman" panose="02020603050405020304" pitchFamily="18" charset="0"/>
              </a:rPr>
              <a:t>The Cloud</a:t>
            </a:r>
            <a:endParaRPr lang="en-US" sz="2800" b="1"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38" name="Text Box 2"/>
          <p:cNvSpPr txBox="1">
            <a:spLocks noChangeArrowheads="1"/>
          </p:cNvSpPr>
          <p:nvPr/>
        </p:nvSpPr>
        <p:spPr bwMode="auto">
          <a:xfrm>
            <a:off x="9369414" y="6319792"/>
            <a:ext cx="2155734" cy="532765"/>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800" b="1" dirty="0" smtClean="0">
                <a:latin typeface="Calibri" panose="020F0502020204030204" pitchFamily="34" charset="0"/>
                <a:ea typeface="Calibri" panose="020F0502020204030204" pitchFamily="34" charset="0"/>
                <a:cs typeface="Times New Roman" panose="02020603050405020304" pitchFamily="18" charset="0"/>
              </a:rPr>
              <a:t>End User</a:t>
            </a:r>
            <a:endParaRPr lang="en-US" sz="2800" b="1"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39" name="Text Box 2"/>
          <p:cNvSpPr txBox="1">
            <a:spLocks noChangeArrowheads="1"/>
          </p:cNvSpPr>
          <p:nvPr/>
        </p:nvSpPr>
        <p:spPr bwMode="auto">
          <a:xfrm>
            <a:off x="5011130" y="2646688"/>
            <a:ext cx="3280687" cy="532765"/>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800" b="1" dirty="0" err="1" smtClean="0">
                <a:latin typeface="Calibri" panose="020F0502020204030204" pitchFamily="34" charset="0"/>
                <a:ea typeface="Calibri" panose="020F0502020204030204" pitchFamily="34" charset="0"/>
                <a:cs typeface="Times New Roman" panose="02020603050405020304" pitchFamily="18" charset="0"/>
              </a:rPr>
              <a:t>Mạng</a:t>
            </a:r>
            <a:r>
              <a:rPr lang="en-US" sz="2800" b="1" dirty="0" smtClean="0">
                <a:latin typeface="Calibri" panose="020F0502020204030204" pitchFamily="34" charset="0"/>
                <a:ea typeface="Calibri" panose="020F0502020204030204" pitchFamily="34" charset="0"/>
                <a:cs typeface="Times New Roman" panose="02020603050405020304" pitchFamily="18" charset="0"/>
              </a:rPr>
              <a:t> di </a:t>
            </a:r>
            <a:r>
              <a:rPr lang="en-US" sz="2800" b="1" dirty="0" err="1" smtClean="0">
                <a:latin typeface="Calibri" panose="020F0502020204030204" pitchFamily="34" charset="0"/>
                <a:ea typeface="Calibri" panose="020F0502020204030204" pitchFamily="34" charset="0"/>
                <a:cs typeface="Times New Roman" panose="02020603050405020304" pitchFamily="18" charset="0"/>
              </a:rPr>
              <a:t>động</a:t>
            </a:r>
            <a:endParaRPr lang="en-US" sz="2800" b="1" dirty="0" smtClean="0">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2800" b="1" dirty="0" smtClean="0">
                <a:effectLst/>
                <a:latin typeface="Calibri" panose="020F0502020204030204" pitchFamily="34" charset="0"/>
                <a:ea typeface="Calibri" panose="020F0502020204030204" pitchFamily="34" charset="0"/>
                <a:cs typeface="Times New Roman" panose="02020603050405020304" pitchFamily="18" charset="0"/>
              </a:rPr>
              <a:t>(GSM, GPRS, 3G,…)</a:t>
            </a:r>
            <a:endParaRPr lang="en-US" sz="2800" b="1"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40" name="Text Box 2"/>
          <p:cNvSpPr txBox="1">
            <a:spLocks noChangeArrowheads="1"/>
          </p:cNvSpPr>
          <p:nvPr/>
        </p:nvSpPr>
        <p:spPr bwMode="auto">
          <a:xfrm>
            <a:off x="-449340" y="1906899"/>
            <a:ext cx="3280687" cy="532765"/>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800" b="1" dirty="0" smtClean="0">
                <a:latin typeface="Calibri" panose="020F0502020204030204" pitchFamily="34" charset="0"/>
                <a:ea typeface="Calibri" panose="020F0502020204030204" pitchFamily="34" charset="0"/>
                <a:cs typeface="Times New Roman" panose="02020603050405020304" pitchFamily="18" charset="0"/>
              </a:rPr>
              <a:t>Node </a:t>
            </a:r>
            <a:r>
              <a:rPr lang="en-US" sz="2800" b="1" dirty="0" err="1" smtClean="0">
                <a:latin typeface="Calibri" panose="020F0502020204030204" pitchFamily="34" charset="0"/>
                <a:ea typeface="Calibri" panose="020F0502020204030204" pitchFamily="34" charset="0"/>
                <a:cs typeface="Times New Roman" panose="02020603050405020304" pitchFamily="18" charset="0"/>
              </a:rPr>
              <a:t>cảm</a:t>
            </a:r>
            <a:r>
              <a:rPr lang="en-US" sz="2800" b="1" dirty="0" smtClean="0">
                <a:latin typeface="Calibri" panose="020F0502020204030204" pitchFamily="34" charset="0"/>
                <a:ea typeface="Calibri" panose="020F0502020204030204" pitchFamily="34" charset="0"/>
                <a:cs typeface="Times New Roman" panose="02020603050405020304" pitchFamily="18" charset="0"/>
              </a:rPr>
              <a:t> </a:t>
            </a:r>
            <a:r>
              <a:rPr lang="en-US" sz="2800" b="1" dirty="0" err="1" smtClean="0">
                <a:latin typeface="Calibri" panose="020F0502020204030204" pitchFamily="34" charset="0"/>
                <a:ea typeface="Calibri" panose="020F0502020204030204" pitchFamily="34" charset="0"/>
                <a:cs typeface="Times New Roman" panose="02020603050405020304" pitchFamily="18" charset="0"/>
              </a:rPr>
              <a:t>biến</a:t>
            </a:r>
            <a:endParaRPr lang="en-US" sz="2800" b="1"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41" name="TextBox 40"/>
          <p:cNvSpPr txBox="1"/>
          <p:nvPr/>
        </p:nvSpPr>
        <p:spPr>
          <a:xfrm>
            <a:off x="0" y="5585790"/>
            <a:ext cx="5529943" cy="754053"/>
          </a:xfrm>
          <a:prstGeom prst="rect">
            <a:avLst/>
          </a:prstGeom>
          <a:noFill/>
        </p:spPr>
        <p:txBody>
          <a:bodyPr wrap="square" lIns="457200" tIns="274320" rIns="457200" rtlCol="0">
            <a:spAutoFit/>
          </a:bodyPr>
          <a:lstStyle/>
          <a:p>
            <a:pPr algn="ctr"/>
            <a:r>
              <a:rPr lang="en-US" sz="2800" dirty="0" err="1" smtClean="0"/>
              <a:t>Mô</a:t>
            </a:r>
            <a:r>
              <a:rPr lang="en-US" sz="2800" dirty="0" smtClean="0"/>
              <a:t> </a:t>
            </a:r>
            <a:r>
              <a:rPr lang="en-US" sz="2800" dirty="0" err="1" smtClean="0"/>
              <a:t>hình</a:t>
            </a:r>
            <a:r>
              <a:rPr lang="en-US" sz="2800" dirty="0" smtClean="0"/>
              <a:t> 1 (</a:t>
            </a:r>
            <a:r>
              <a:rPr lang="en-US" sz="2800" dirty="0" err="1" smtClean="0"/>
              <a:t>Các</a:t>
            </a:r>
            <a:r>
              <a:rPr lang="en-US" sz="2800" dirty="0" smtClean="0"/>
              <a:t> node </a:t>
            </a:r>
            <a:r>
              <a:rPr lang="en-US" sz="2800" dirty="0" err="1" smtClean="0"/>
              <a:t>rời</a:t>
            </a:r>
            <a:r>
              <a:rPr lang="en-US" sz="2800" dirty="0" smtClean="0"/>
              <a:t> </a:t>
            </a:r>
            <a:r>
              <a:rPr lang="en-US" sz="2800" dirty="0" err="1" smtClean="0"/>
              <a:t>rạc</a:t>
            </a:r>
            <a:r>
              <a:rPr lang="en-US" sz="2800" dirty="0" smtClean="0"/>
              <a:t>)</a:t>
            </a:r>
            <a:endParaRPr lang="en-US" sz="2800" i="1" dirty="0" smtClean="0"/>
          </a:p>
        </p:txBody>
      </p:sp>
    </p:spTree>
    <p:extLst>
      <p:ext uri="{BB962C8B-B14F-4D97-AF65-F5344CB8AC3E}">
        <p14:creationId xmlns:p14="http://schemas.microsoft.com/office/powerpoint/2010/main" val="418770785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a:t>Các</a:t>
            </a:r>
            <a:r>
              <a:rPr lang="en-US" sz="4800" b="1" dirty="0"/>
              <a:t> </a:t>
            </a:r>
            <a:r>
              <a:rPr lang="en-US" sz="4800" b="1" dirty="0" err="1"/>
              <a:t>mô</a:t>
            </a:r>
            <a:r>
              <a:rPr lang="en-US" sz="4800" b="1" dirty="0"/>
              <a:t> </a:t>
            </a:r>
            <a:r>
              <a:rPr lang="en-US" sz="4800" b="1" dirty="0" err="1"/>
              <a:t>hình</a:t>
            </a:r>
            <a:r>
              <a:rPr lang="en-US" sz="4800" b="1" dirty="0"/>
              <a:t> </a:t>
            </a:r>
            <a:r>
              <a:rPr lang="en-US" sz="4800" b="1" dirty="0" err="1"/>
              <a:t>đề</a:t>
            </a:r>
            <a:r>
              <a:rPr lang="en-US" sz="4800" b="1" dirty="0"/>
              <a:t> </a:t>
            </a:r>
            <a:r>
              <a:rPr lang="en-US" sz="4800" b="1" dirty="0" err="1"/>
              <a:t>xuất</a:t>
            </a:r>
            <a:endParaRPr lang="en-US" sz="4800" b="1" dirty="0"/>
          </a:p>
        </p:txBody>
      </p:sp>
      <p:sp>
        <p:nvSpPr>
          <p:cNvPr id="22" name="TextBox 21"/>
          <p:cNvSpPr txBox="1"/>
          <p:nvPr/>
        </p:nvSpPr>
        <p:spPr>
          <a:xfrm>
            <a:off x="0" y="1162050"/>
            <a:ext cx="12191999" cy="5863144"/>
          </a:xfrm>
          <a:prstGeom prst="rect">
            <a:avLst/>
          </a:prstGeom>
          <a:noFill/>
        </p:spPr>
        <p:txBody>
          <a:bodyPr wrap="square" lIns="457200" tIns="274320" rIns="457200" rtlCol="0">
            <a:spAutoFit/>
          </a:bodyPr>
          <a:lstStyle/>
          <a:p>
            <a:r>
              <a:rPr lang="en-US" sz="3600" dirty="0" err="1" smtClean="0"/>
              <a:t>Ưu</a:t>
            </a:r>
            <a:r>
              <a:rPr lang="en-US" sz="3600" dirty="0" smtClean="0"/>
              <a:t> </a:t>
            </a:r>
            <a:r>
              <a:rPr lang="en-US" sz="3600" dirty="0" err="1" smtClean="0"/>
              <a:t>điểm</a:t>
            </a:r>
            <a:r>
              <a:rPr lang="en-US" sz="3600" dirty="0" smtClean="0"/>
              <a:t>:</a:t>
            </a:r>
          </a:p>
          <a:p>
            <a:pPr marL="571500" indent="-571500">
              <a:buFont typeface="Arial" panose="020B0604020202020204" pitchFamily="34" charset="0"/>
              <a:buChar char="•"/>
            </a:pPr>
            <a:r>
              <a:rPr lang="vi-VN" sz="3600" dirty="0">
                <a:latin typeface="Calibri" panose="020F0502020204030204" pitchFamily="34" charset="0"/>
                <a:cs typeface="Calibri" panose="020F0502020204030204" pitchFamily="34" charset="0"/>
              </a:rPr>
              <a:t>Hiện thực các node đơn giản, độc lập</a:t>
            </a:r>
            <a:r>
              <a:rPr lang="vi-VN" sz="3600" dirty="0" smtClean="0">
                <a:latin typeface="Calibri" panose="020F0502020204030204" pitchFamily="34" charset="0"/>
                <a:cs typeface="Calibri" panose="020F0502020204030204" pitchFamily="34" charset="0"/>
              </a:rPr>
              <a:t>.</a:t>
            </a:r>
            <a:endParaRPr lang="en-US" sz="3600" dirty="0" smtClean="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vi-VN" sz="3600" dirty="0">
                <a:latin typeface="Calibri" panose="020F0502020204030204" pitchFamily="34" charset="0"/>
                <a:cs typeface="Calibri" panose="020F0502020204030204" pitchFamily="34" charset="0"/>
              </a:rPr>
              <a:t>Không phụ thuộc vào khoảng cách vật lý </a:t>
            </a:r>
            <a:r>
              <a:rPr lang="en-US" sz="3600" dirty="0" err="1" smtClean="0">
                <a:latin typeface="Calibri" panose="020F0502020204030204" pitchFamily="34" charset="0"/>
                <a:cs typeface="Calibri" panose="020F0502020204030204" pitchFamily="34" charset="0"/>
              </a:rPr>
              <a:t>của</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các</a:t>
            </a:r>
            <a:r>
              <a:rPr lang="en-US" sz="3600" dirty="0" smtClean="0">
                <a:latin typeface="Calibri" panose="020F0502020204030204" pitchFamily="34" charset="0"/>
                <a:cs typeface="Calibri" panose="020F0502020204030204" pitchFamily="34" charset="0"/>
              </a:rPr>
              <a:t> </a:t>
            </a:r>
            <a:r>
              <a:rPr lang="vi-VN" sz="3600" dirty="0" smtClean="0">
                <a:latin typeface="Calibri" panose="020F0502020204030204" pitchFamily="34" charset="0"/>
                <a:cs typeface="Calibri" panose="020F0502020204030204" pitchFamily="34" charset="0"/>
              </a:rPr>
              <a:t> </a:t>
            </a:r>
            <a:r>
              <a:rPr lang="vi-VN" sz="3600" dirty="0">
                <a:latin typeface="Calibri" panose="020F0502020204030204" pitchFamily="34" charset="0"/>
                <a:cs typeface="Calibri" panose="020F0502020204030204" pitchFamily="34" charset="0"/>
              </a:rPr>
              <a:t>node </a:t>
            </a:r>
            <a:r>
              <a:rPr lang="en-US" sz="3600" dirty="0" err="1" smtClean="0">
                <a:latin typeface="Calibri" panose="020F0502020204030204" pitchFamily="34" charset="0"/>
                <a:cs typeface="Calibri" panose="020F0502020204030204" pitchFamily="34" charset="0"/>
              </a:rPr>
              <a:t>cảm</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biến</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chỉ</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cần</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đặt</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tại</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nơi</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có</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sóng</a:t>
            </a:r>
            <a:r>
              <a:rPr lang="en-US" sz="3600" dirty="0" smtClean="0">
                <a:latin typeface="Calibri" panose="020F0502020204030204" pitchFamily="34" charset="0"/>
                <a:cs typeface="Calibri" panose="020F0502020204030204" pitchFamily="34" charset="0"/>
              </a:rPr>
              <a:t> di </a:t>
            </a:r>
            <a:r>
              <a:rPr lang="en-US" sz="3600" dirty="0" err="1" smtClean="0">
                <a:latin typeface="Calibri" panose="020F0502020204030204" pitchFamily="34" charset="0"/>
                <a:cs typeface="Calibri" panose="020F0502020204030204" pitchFamily="34" charset="0"/>
              </a:rPr>
              <a:t>động</a:t>
            </a:r>
            <a:r>
              <a:rPr lang="en-US" sz="3600" dirty="0" smtClean="0">
                <a:latin typeface="Calibri" panose="020F0502020204030204" pitchFamily="34" charset="0"/>
                <a:cs typeface="Calibri" panose="020F0502020204030204" pitchFamily="34" charset="0"/>
              </a:rPr>
              <a:t>).</a:t>
            </a:r>
          </a:p>
          <a:p>
            <a:r>
              <a:rPr lang="en-US" sz="3600" dirty="0" err="1" smtClean="0">
                <a:latin typeface="Calibri" panose="020F0502020204030204" pitchFamily="34" charset="0"/>
                <a:cs typeface="Calibri" panose="020F0502020204030204" pitchFamily="34" charset="0"/>
              </a:rPr>
              <a:t>Nhược</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điểm</a:t>
            </a:r>
            <a:r>
              <a:rPr lang="en-US" sz="3600" dirty="0" smtClean="0">
                <a:latin typeface="Calibri" panose="020F0502020204030204" pitchFamily="34" charset="0"/>
                <a:cs typeface="Calibri" panose="020F0502020204030204" pitchFamily="34" charset="0"/>
              </a:rPr>
              <a:t>:</a:t>
            </a:r>
          </a:p>
          <a:p>
            <a:pPr marL="571500" indent="-571500">
              <a:buFont typeface="Arial" panose="020B0604020202020204" pitchFamily="34" charset="0"/>
              <a:buChar char="•"/>
            </a:pPr>
            <a:r>
              <a:rPr lang="vi-VN" sz="3600" dirty="0">
                <a:latin typeface="Calibri" panose="020F0502020204030204" pitchFamily="34" charset="0"/>
                <a:cs typeface="Calibri" panose="020F0502020204030204" pitchFamily="34" charset="0"/>
              </a:rPr>
              <a:t>Lệ thuộc quá nhiều vào mạng di động (GSM, 3G</a:t>
            </a:r>
            <a:r>
              <a:rPr lang="vi-VN" sz="3600" dirty="0" smtClean="0">
                <a:latin typeface="Calibri" panose="020F0502020204030204" pitchFamily="34" charset="0"/>
                <a:cs typeface="Calibri" panose="020F0502020204030204" pitchFamily="34" charset="0"/>
              </a:rPr>
              <a:t>,...)</a:t>
            </a:r>
            <a:r>
              <a:rPr lang="en-US" sz="3600" dirty="0" smtClean="0">
                <a:latin typeface="Calibri" panose="020F0502020204030204" pitchFamily="34" charset="0"/>
                <a:cs typeface="Calibri" panose="020F0502020204030204" pitchFamily="34" charset="0"/>
              </a:rPr>
              <a:t>, chi </a:t>
            </a:r>
            <a:r>
              <a:rPr lang="en-US" sz="3600" dirty="0" err="1" smtClean="0">
                <a:latin typeface="Calibri" panose="020F0502020204030204" pitchFamily="34" charset="0"/>
                <a:cs typeface="Calibri" panose="020F0502020204030204" pitchFamily="34" charset="0"/>
              </a:rPr>
              <a:t>phí</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duy</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trì</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hoạt</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động</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cao</a:t>
            </a:r>
            <a:r>
              <a:rPr lang="en-US" sz="3600" dirty="0" smtClean="0">
                <a:latin typeface="Calibri" panose="020F0502020204030204" pitchFamily="34" charset="0"/>
                <a:cs typeface="Calibri" panose="020F0502020204030204" pitchFamily="34" charset="0"/>
              </a:rPr>
              <a:t>.</a:t>
            </a:r>
          </a:p>
          <a:p>
            <a:pPr marL="571500" indent="-571500">
              <a:buFont typeface="Arial" panose="020B0604020202020204" pitchFamily="34" charset="0"/>
              <a:buChar char="•"/>
            </a:pPr>
            <a:r>
              <a:rPr lang="vi-VN" sz="3600" dirty="0">
                <a:latin typeface="Calibri" panose="020F0502020204030204" pitchFamily="34" charset="0"/>
                <a:cs typeface="Calibri" panose="020F0502020204030204" pitchFamily="34" charset="0"/>
              </a:rPr>
              <a:t>Các node xử lý </a:t>
            </a:r>
            <a:r>
              <a:rPr lang="vi-VN" sz="3600" dirty="0" smtClean="0">
                <a:latin typeface="Calibri" panose="020F0502020204030204" pitchFamily="34" charset="0"/>
                <a:cs typeface="Calibri" panose="020F0502020204030204" pitchFamily="34" charset="0"/>
              </a:rPr>
              <a:t>độc lập</a:t>
            </a:r>
            <a:r>
              <a:rPr lang="en-US" sz="3600" dirty="0" smtClean="0">
                <a:latin typeface="Calibri" panose="020F0502020204030204" pitchFamily="34" charset="0"/>
                <a:cs typeface="Calibri" panose="020F0502020204030204" pitchFamily="34" charset="0"/>
              </a:rPr>
              <a:t>,</a:t>
            </a:r>
            <a:r>
              <a:rPr lang="vi-VN"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lãng</a:t>
            </a:r>
            <a:r>
              <a:rPr lang="en-US" sz="3600" dirty="0" smtClean="0">
                <a:latin typeface="Calibri" panose="020F0502020204030204" pitchFamily="34" charset="0"/>
                <a:cs typeface="Calibri" panose="020F0502020204030204" pitchFamily="34" charset="0"/>
              </a:rPr>
              <a:t> </a:t>
            </a:r>
            <a:r>
              <a:rPr lang="vi-VN" sz="3600" dirty="0" smtClean="0">
                <a:latin typeface="Calibri" panose="020F0502020204030204" pitchFamily="34" charset="0"/>
                <a:cs typeface="Calibri" panose="020F0502020204030204" pitchFamily="34" charset="0"/>
              </a:rPr>
              <a:t>phí </a:t>
            </a:r>
            <a:r>
              <a:rPr lang="vi-VN" sz="3600" dirty="0">
                <a:latin typeface="Calibri" panose="020F0502020204030204" pitchFamily="34" charset="0"/>
                <a:cs typeface="Calibri" panose="020F0502020204030204" pitchFamily="34" charset="0"/>
              </a:rPr>
              <a:t>lớn </a:t>
            </a:r>
            <a:r>
              <a:rPr lang="en-US" sz="3600" dirty="0" smtClean="0">
                <a:latin typeface="Calibri" panose="020F0502020204030204" pitchFamily="34" charset="0"/>
                <a:cs typeface="Calibri" panose="020F0502020204030204" pitchFamily="34" charset="0"/>
              </a:rPr>
              <a:t>t</a:t>
            </a:r>
            <a:r>
              <a:rPr lang="vi-VN" sz="3600" dirty="0" smtClean="0">
                <a:latin typeface="Calibri" panose="020F0502020204030204" pitchFamily="34" charset="0"/>
                <a:cs typeface="Calibri" panose="020F0502020204030204" pitchFamily="34" charset="0"/>
              </a:rPr>
              <a:t>ài </a:t>
            </a:r>
            <a:r>
              <a:rPr lang="vi-VN" sz="3600" dirty="0">
                <a:latin typeface="Calibri" panose="020F0502020204030204" pitchFamily="34" charset="0"/>
                <a:cs typeface="Calibri" panose="020F0502020204030204" pitchFamily="34" charset="0"/>
              </a:rPr>
              <a:t>nguyên thông tin</a:t>
            </a:r>
            <a:r>
              <a:rPr lang="vi-VN" sz="3600" dirty="0" smtClean="0">
                <a:latin typeface="Calibri" panose="020F0502020204030204" pitchFamily="34" charset="0"/>
                <a:cs typeface="Calibri" panose="020F0502020204030204" pitchFamily="34" charset="0"/>
              </a:rPr>
              <a:t>.</a:t>
            </a:r>
            <a:endParaRPr lang="en-US" sz="3600" dirty="0" smtClean="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sz="3600" dirty="0" err="1" smtClean="0">
                <a:latin typeface="Calibri" panose="020F0502020204030204" pitchFamily="34" charset="0"/>
                <a:cs typeface="Calibri" panose="020F0502020204030204" pitchFamily="34" charset="0"/>
              </a:rPr>
              <a:t>Hiện</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thực</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trạng</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thái</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năng</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lượng</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thấp</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để</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sử</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dụng</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lâu</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dài</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trở</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nên</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khó</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khăn</a:t>
            </a:r>
            <a:r>
              <a:rPr lang="en-US" sz="36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0406311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D:\Learning\1_University\Thesis\Report\2017-12-18_08h50_51.png"/>
          <p:cNvPicPr/>
          <p:nvPr/>
        </p:nvPicPr>
        <p:blipFill rotWithShape="1">
          <a:blip r:embed="rId3">
            <a:extLst>
              <a:ext uri="{28A0092B-C50C-407E-A947-70E740481C1C}">
                <a14:useLocalDpi xmlns:a14="http://schemas.microsoft.com/office/drawing/2010/main" val="0"/>
              </a:ext>
            </a:extLst>
          </a:blip>
          <a:srcRect t="7340" b="17859"/>
          <a:stretch/>
        </p:blipFill>
        <p:spPr bwMode="auto">
          <a:xfrm>
            <a:off x="0" y="1162050"/>
            <a:ext cx="8802403" cy="4339075"/>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a:t>Các</a:t>
            </a:r>
            <a:r>
              <a:rPr lang="en-US" sz="4800" b="1" dirty="0"/>
              <a:t> </a:t>
            </a:r>
            <a:r>
              <a:rPr lang="en-US" sz="4800" b="1" dirty="0" err="1"/>
              <a:t>mô</a:t>
            </a:r>
            <a:r>
              <a:rPr lang="en-US" sz="4800" b="1" dirty="0"/>
              <a:t> </a:t>
            </a:r>
            <a:r>
              <a:rPr lang="en-US" sz="4800" b="1" dirty="0" err="1"/>
              <a:t>hình</a:t>
            </a:r>
            <a:r>
              <a:rPr lang="en-US" sz="4800" b="1" dirty="0"/>
              <a:t> </a:t>
            </a:r>
            <a:r>
              <a:rPr lang="en-US" sz="4800" b="1" dirty="0" err="1"/>
              <a:t>đề</a:t>
            </a:r>
            <a:r>
              <a:rPr lang="en-US" sz="4800" b="1" dirty="0"/>
              <a:t> </a:t>
            </a:r>
            <a:r>
              <a:rPr lang="en-US" sz="4800" b="1" dirty="0" err="1"/>
              <a:t>xuất</a:t>
            </a:r>
            <a:endParaRPr lang="en-US" sz="4800" b="1" dirty="0"/>
          </a:p>
        </p:txBody>
      </p:sp>
      <p:sp>
        <p:nvSpPr>
          <p:cNvPr id="11" name="Flowchart: Connector 10"/>
          <p:cNvSpPr/>
          <p:nvPr/>
        </p:nvSpPr>
        <p:spPr>
          <a:xfrm>
            <a:off x="871220" y="1430688"/>
            <a:ext cx="280664" cy="280664"/>
          </a:xfrm>
          <a:prstGeom prst="flowChartConnector">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5" name="Picture 14" descr="D:\Learning\1_University\IoT\Presentation\WIFI.png"/>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4611405">
            <a:off x="1107435" y="1274063"/>
            <a:ext cx="695618" cy="460612"/>
          </a:xfrm>
          <a:prstGeom prst="rect">
            <a:avLst/>
          </a:prstGeom>
          <a:noFill/>
          <a:ln>
            <a:noFill/>
          </a:ln>
        </p:spPr>
      </p:pic>
      <p:cxnSp>
        <p:nvCxnSpPr>
          <p:cNvPr id="16" name="Straight Arrow Connector 15"/>
          <p:cNvCxnSpPr/>
          <p:nvPr/>
        </p:nvCxnSpPr>
        <p:spPr>
          <a:xfrm>
            <a:off x="1955358" y="1488928"/>
            <a:ext cx="4140642" cy="991690"/>
          </a:xfrm>
          <a:prstGeom prst="straightConnector1">
            <a:avLst/>
          </a:prstGeom>
          <a:ln w="25400">
            <a:solidFill>
              <a:schemeClr val="bg1">
                <a:lumMod val="50000"/>
              </a:schemeClr>
            </a:solidFill>
            <a:prstDash val="dash"/>
            <a:headEnd type="stealth"/>
            <a:tailEnd type="stealth"/>
          </a:ln>
        </p:spPr>
        <p:style>
          <a:lnRef idx="1">
            <a:schemeClr val="dk1"/>
          </a:lnRef>
          <a:fillRef idx="0">
            <a:schemeClr val="dk1"/>
          </a:fillRef>
          <a:effectRef idx="0">
            <a:schemeClr val="dk1"/>
          </a:effectRef>
          <a:fontRef idx="minor">
            <a:schemeClr val="tx1"/>
          </a:fontRef>
        </p:style>
      </p:cxnSp>
      <p:sp>
        <p:nvSpPr>
          <p:cNvPr id="23" name="Flowchart: Connector 22"/>
          <p:cNvSpPr/>
          <p:nvPr/>
        </p:nvSpPr>
        <p:spPr>
          <a:xfrm>
            <a:off x="1618273" y="3368031"/>
            <a:ext cx="280664" cy="280664"/>
          </a:xfrm>
          <a:prstGeom prst="flowChartConnector">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Flowchart: Connector 23"/>
          <p:cNvSpPr/>
          <p:nvPr/>
        </p:nvSpPr>
        <p:spPr>
          <a:xfrm>
            <a:off x="2845835" y="4869170"/>
            <a:ext cx="280664" cy="280664"/>
          </a:xfrm>
          <a:prstGeom prst="flowChartConnector">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25" name="Picture 24" descr="D:\Learning\1_University\IoT\Presentation\WIFI.png"/>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4611405">
            <a:off x="1854488" y="3203021"/>
            <a:ext cx="695618" cy="460612"/>
          </a:xfrm>
          <a:prstGeom prst="rect">
            <a:avLst/>
          </a:prstGeom>
          <a:noFill/>
          <a:ln>
            <a:noFill/>
          </a:ln>
        </p:spPr>
      </p:pic>
      <p:pic>
        <p:nvPicPr>
          <p:cNvPr id="26" name="Picture 25" descr="D:\Learning\1_University\IoT\Presentation\WIFI.png"/>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4611405">
            <a:off x="3124591" y="4638863"/>
            <a:ext cx="695618" cy="460612"/>
          </a:xfrm>
          <a:prstGeom prst="rect">
            <a:avLst/>
          </a:prstGeom>
          <a:noFill/>
          <a:ln>
            <a:noFill/>
          </a:ln>
        </p:spPr>
      </p:pic>
      <p:cxnSp>
        <p:nvCxnSpPr>
          <p:cNvPr id="27" name="Straight Arrow Connector 26"/>
          <p:cNvCxnSpPr/>
          <p:nvPr/>
        </p:nvCxnSpPr>
        <p:spPr>
          <a:xfrm flipV="1">
            <a:off x="2505658" y="2956704"/>
            <a:ext cx="3437942" cy="469463"/>
          </a:xfrm>
          <a:prstGeom prst="straightConnector1">
            <a:avLst/>
          </a:prstGeom>
          <a:ln w="25400">
            <a:solidFill>
              <a:schemeClr val="bg1">
                <a:lumMod val="50000"/>
              </a:schemeClr>
            </a:solidFill>
            <a:prstDash val="dash"/>
            <a:headEnd type="stealth"/>
            <a:tailEnd type="stealth"/>
          </a:ln>
        </p:spPr>
        <p:style>
          <a:lnRef idx="1">
            <a:schemeClr val="dk1"/>
          </a:lnRef>
          <a:fillRef idx="0">
            <a:schemeClr val="dk1"/>
          </a:fillRef>
          <a:effectRef idx="0">
            <a:schemeClr val="dk1"/>
          </a:effectRef>
          <a:fontRef idx="minor">
            <a:schemeClr val="tx1"/>
          </a:fontRef>
        </p:style>
      </p:cxnSp>
      <p:pic>
        <p:nvPicPr>
          <p:cNvPr id="28" name="Picture 27" descr="D:\Learning\1_University\Thesis\Report\cloud_server.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57064" y="881900"/>
            <a:ext cx="2863466" cy="1872026"/>
          </a:xfrm>
          <a:prstGeom prst="rect">
            <a:avLst/>
          </a:prstGeom>
          <a:noFill/>
          <a:ln>
            <a:noFill/>
          </a:ln>
        </p:spPr>
      </p:pic>
      <p:cxnSp>
        <p:nvCxnSpPr>
          <p:cNvPr id="31" name="Straight Arrow Connector 30"/>
          <p:cNvCxnSpPr/>
          <p:nvPr/>
        </p:nvCxnSpPr>
        <p:spPr>
          <a:xfrm flipV="1">
            <a:off x="3870044" y="3433327"/>
            <a:ext cx="2225956" cy="1473385"/>
          </a:xfrm>
          <a:prstGeom prst="straightConnector1">
            <a:avLst/>
          </a:prstGeom>
          <a:ln w="25400">
            <a:solidFill>
              <a:schemeClr val="bg1">
                <a:lumMod val="50000"/>
              </a:schemeClr>
            </a:solidFill>
            <a:prstDash val="dash"/>
            <a:headEnd type="stealth"/>
            <a:tailEnd type="stealth"/>
          </a:ln>
        </p:spPr>
        <p:style>
          <a:lnRef idx="1">
            <a:schemeClr val="dk1"/>
          </a:lnRef>
          <a:fillRef idx="0">
            <a:schemeClr val="dk1"/>
          </a:fillRef>
          <a:effectRef idx="0">
            <a:schemeClr val="dk1"/>
          </a:effectRef>
          <a:fontRef idx="minor">
            <a:schemeClr val="tx1"/>
          </a:fontRef>
        </p:style>
      </p:cxnSp>
      <p:pic>
        <p:nvPicPr>
          <p:cNvPr id="32" name="Picture 31" descr="D:\Learning\1_University\Thesis\Report\user.png"/>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92625" y="5110058"/>
            <a:ext cx="1109312" cy="1110386"/>
          </a:xfrm>
          <a:prstGeom prst="rect">
            <a:avLst/>
          </a:prstGeom>
          <a:noFill/>
          <a:ln>
            <a:noFill/>
          </a:ln>
        </p:spPr>
      </p:pic>
      <p:cxnSp>
        <p:nvCxnSpPr>
          <p:cNvPr id="33" name="Straight Arrow Connector 32"/>
          <p:cNvCxnSpPr/>
          <p:nvPr/>
        </p:nvCxnSpPr>
        <p:spPr>
          <a:xfrm flipH="1" flipV="1">
            <a:off x="10447281" y="2684440"/>
            <a:ext cx="0" cy="2294890"/>
          </a:xfrm>
          <a:prstGeom prst="straightConnector1">
            <a:avLst/>
          </a:prstGeom>
          <a:ln w="34925">
            <a:solidFill>
              <a:schemeClr val="tx1">
                <a:lumMod val="95000"/>
                <a:lumOff val="5000"/>
              </a:schemeClr>
            </a:solidFill>
            <a:prstDash val="solid"/>
            <a:headEnd type="stealth"/>
            <a:tailEnd type="stealth"/>
          </a:ln>
        </p:spPr>
        <p:style>
          <a:lnRef idx="1">
            <a:schemeClr val="dk1"/>
          </a:lnRef>
          <a:fillRef idx="0">
            <a:schemeClr val="dk1"/>
          </a:fillRef>
          <a:effectRef idx="0">
            <a:schemeClr val="dk1"/>
          </a:effectRef>
          <a:fontRef idx="minor">
            <a:schemeClr val="tx1"/>
          </a:fontRef>
        </p:style>
      </p:cxnSp>
      <p:sp>
        <p:nvSpPr>
          <p:cNvPr id="37" name="Text Box 2"/>
          <p:cNvSpPr txBox="1">
            <a:spLocks noChangeArrowheads="1"/>
          </p:cNvSpPr>
          <p:nvPr/>
        </p:nvSpPr>
        <p:spPr bwMode="auto">
          <a:xfrm>
            <a:off x="9157064" y="389481"/>
            <a:ext cx="2155734" cy="532765"/>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800" b="1" dirty="0" smtClean="0">
                <a:latin typeface="Calibri" panose="020F0502020204030204" pitchFamily="34" charset="0"/>
                <a:ea typeface="Calibri" panose="020F0502020204030204" pitchFamily="34" charset="0"/>
                <a:cs typeface="Times New Roman" panose="02020603050405020304" pitchFamily="18" charset="0"/>
              </a:rPr>
              <a:t>The Cloud</a:t>
            </a:r>
            <a:endParaRPr lang="en-US" sz="2800" b="1"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38" name="Text Box 2"/>
          <p:cNvSpPr txBox="1">
            <a:spLocks noChangeArrowheads="1"/>
          </p:cNvSpPr>
          <p:nvPr/>
        </p:nvSpPr>
        <p:spPr bwMode="auto">
          <a:xfrm>
            <a:off x="9369414" y="6319792"/>
            <a:ext cx="2155734" cy="532765"/>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800" b="1" dirty="0" smtClean="0">
                <a:latin typeface="Calibri" panose="020F0502020204030204" pitchFamily="34" charset="0"/>
                <a:ea typeface="Calibri" panose="020F0502020204030204" pitchFamily="34" charset="0"/>
                <a:cs typeface="Times New Roman" panose="02020603050405020304" pitchFamily="18" charset="0"/>
              </a:rPr>
              <a:t>End User</a:t>
            </a:r>
            <a:endParaRPr lang="en-US" sz="2800" b="1"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39" name="Text Box 2"/>
          <p:cNvSpPr txBox="1">
            <a:spLocks noChangeArrowheads="1"/>
          </p:cNvSpPr>
          <p:nvPr/>
        </p:nvSpPr>
        <p:spPr bwMode="auto">
          <a:xfrm>
            <a:off x="5000768" y="3396096"/>
            <a:ext cx="3280687" cy="532765"/>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800" b="1" dirty="0" smtClean="0">
                <a:latin typeface="Calibri" panose="020F0502020204030204" pitchFamily="34" charset="0"/>
                <a:ea typeface="Calibri" panose="020F0502020204030204" pitchFamily="34" charset="0"/>
                <a:cs typeface="Times New Roman" panose="02020603050405020304" pitchFamily="18" charset="0"/>
              </a:rPr>
              <a:t>Node </a:t>
            </a:r>
            <a:r>
              <a:rPr lang="en-US" sz="2800" b="1" dirty="0" err="1" smtClean="0">
                <a:latin typeface="Calibri" panose="020F0502020204030204" pitchFamily="34" charset="0"/>
                <a:ea typeface="Calibri" panose="020F0502020204030204" pitchFamily="34" charset="0"/>
                <a:cs typeface="Times New Roman" panose="02020603050405020304" pitchFamily="18" charset="0"/>
              </a:rPr>
              <a:t>trung</a:t>
            </a:r>
            <a:r>
              <a:rPr lang="en-US" sz="2800" b="1" dirty="0" smtClean="0">
                <a:latin typeface="Calibri" panose="020F0502020204030204" pitchFamily="34" charset="0"/>
                <a:ea typeface="Calibri" panose="020F0502020204030204" pitchFamily="34" charset="0"/>
                <a:cs typeface="Times New Roman" panose="02020603050405020304" pitchFamily="18" charset="0"/>
              </a:rPr>
              <a:t> </a:t>
            </a:r>
            <a:r>
              <a:rPr lang="en-US" sz="2800" b="1" dirty="0" err="1" smtClean="0">
                <a:latin typeface="Calibri" panose="020F0502020204030204" pitchFamily="34" charset="0"/>
                <a:ea typeface="Calibri" panose="020F0502020204030204" pitchFamily="34" charset="0"/>
                <a:cs typeface="Times New Roman" panose="02020603050405020304" pitchFamily="18" charset="0"/>
              </a:rPr>
              <a:t>tâm</a:t>
            </a:r>
            <a:endParaRPr lang="en-US" sz="2800" b="1" dirty="0" smtClean="0">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2800" b="1" dirty="0" err="1" smtClean="0">
                <a:effectLst/>
                <a:latin typeface="Calibri" panose="020F0502020204030204" pitchFamily="34" charset="0"/>
                <a:ea typeface="Calibri" panose="020F0502020204030204" pitchFamily="34" charset="0"/>
                <a:cs typeface="Times New Roman" panose="02020603050405020304" pitchFamily="18" charset="0"/>
              </a:rPr>
              <a:t>GateWay</a:t>
            </a:r>
            <a:endParaRPr lang="en-US" sz="2800" b="1" dirty="0">
              <a:effectLst/>
              <a:latin typeface="CMU Serif" panose="02070309020205020404" pitchFamily="50" charset="0"/>
              <a:ea typeface="Calibri" panose="020F0502020204030204" pitchFamily="34" charset="0"/>
              <a:cs typeface="Times New Roman" panose="02020603050405020304" pitchFamily="18" charset="0"/>
            </a:endParaRPr>
          </a:p>
        </p:txBody>
      </p:sp>
      <p:sp>
        <p:nvSpPr>
          <p:cNvPr id="40" name="Text Box 2"/>
          <p:cNvSpPr txBox="1">
            <a:spLocks noChangeArrowheads="1"/>
          </p:cNvSpPr>
          <p:nvPr/>
        </p:nvSpPr>
        <p:spPr bwMode="auto">
          <a:xfrm>
            <a:off x="-449340" y="1906899"/>
            <a:ext cx="3280687" cy="532765"/>
          </a:xfrm>
          <a:prstGeom prst="rect">
            <a:avLst/>
          </a:prstGeom>
          <a:noFill/>
          <a:ln w="9525">
            <a:noFill/>
            <a:miter lim="800000"/>
            <a:headEnd/>
            <a:tailEnd/>
          </a:ln>
        </p:spPr>
        <p:txBody>
          <a:bodyPr rot="0" vert="horz" wrap="square" lIns="91440" tIns="45720" rIns="91440" bIns="45720" anchor="t" anchorCtr="0">
            <a:noAutofit/>
          </a:bodyPr>
          <a:lstStyle/>
          <a:p>
            <a:pPr marL="0" marR="0" algn="ctr">
              <a:spcBef>
                <a:spcPts val="0"/>
              </a:spcBef>
              <a:spcAft>
                <a:spcPts val="0"/>
              </a:spcAft>
            </a:pPr>
            <a:r>
              <a:rPr lang="en-US" sz="2800" b="1" dirty="0" smtClean="0">
                <a:latin typeface="Calibri" panose="020F0502020204030204" pitchFamily="34" charset="0"/>
                <a:ea typeface="Calibri" panose="020F0502020204030204" pitchFamily="34" charset="0"/>
                <a:cs typeface="Times New Roman" panose="02020603050405020304" pitchFamily="18" charset="0"/>
              </a:rPr>
              <a:t>Node </a:t>
            </a:r>
            <a:r>
              <a:rPr lang="en-US" sz="2800" b="1" dirty="0" err="1" smtClean="0">
                <a:latin typeface="Calibri" panose="020F0502020204030204" pitchFamily="34" charset="0"/>
                <a:ea typeface="Calibri" panose="020F0502020204030204" pitchFamily="34" charset="0"/>
                <a:cs typeface="Times New Roman" panose="02020603050405020304" pitchFamily="18" charset="0"/>
              </a:rPr>
              <a:t>cảm</a:t>
            </a:r>
            <a:r>
              <a:rPr lang="en-US" sz="2800" b="1" dirty="0" smtClean="0">
                <a:latin typeface="Calibri" panose="020F0502020204030204" pitchFamily="34" charset="0"/>
                <a:ea typeface="Calibri" panose="020F0502020204030204" pitchFamily="34" charset="0"/>
                <a:cs typeface="Times New Roman" panose="02020603050405020304" pitchFamily="18" charset="0"/>
              </a:rPr>
              <a:t> </a:t>
            </a:r>
            <a:r>
              <a:rPr lang="en-US" sz="2800" b="1" dirty="0" err="1" smtClean="0">
                <a:latin typeface="Calibri" panose="020F0502020204030204" pitchFamily="34" charset="0"/>
                <a:ea typeface="Calibri" panose="020F0502020204030204" pitchFamily="34" charset="0"/>
                <a:cs typeface="Times New Roman" panose="02020603050405020304" pitchFamily="18" charset="0"/>
              </a:rPr>
              <a:t>biến</a:t>
            </a:r>
            <a:endParaRPr lang="en-US" sz="2800" b="1" dirty="0">
              <a:effectLst/>
              <a:latin typeface="CMU Serif" panose="02070309020205020404" pitchFamily="50" charset="0"/>
              <a:ea typeface="Calibri" panose="020F0502020204030204" pitchFamily="34" charset="0"/>
              <a:cs typeface="Times New Roman" panose="02020603050405020304" pitchFamily="18" charset="0"/>
            </a:endParaRPr>
          </a:p>
        </p:txBody>
      </p:sp>
      <p:pic>
        <p:nvPicPr>
          <p:cNvPr id="29" name="Picture 28" descr="D:\Learning\1_University\IoT\Presentation\WIFI.png"/>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78845" y="1852895"/>
            <a:ext cx="1135400" cy="751743"/>
          </a:xfrm>
          <a:prstGeom prst="rect">
            <a:avLst/>
          </a:prstGeom>
          <a:noFill/>
          <a:ln>
            <a:noFill/>
          </a:ln>
        </p:spPr>
      </p:pic>
      <p:sp>
        <p:nvSpPr>
          <p:cNvPr id="30" name="Flowchart: Connector 29"/>
          <p:cNvSpPr/>
          <p:nvPr/>
        </p:nvSpPr>
        <p:spPr>
          <a:xfrm>
            <a:off x="6247898" y="2691973"/>
            <a:ext cx="594883" cy="594883"/>
          </a:xfrm>
          <a:prstGeom prst="flowChartConnector">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4" name="Straight Arrow Connector 33"/>
          <p:cNvCxnSpPr/>
          <p:nvPr/>
        </p:nvCxnSpPr>
        <p:spPr>
          <a:xfrm flipV="1">
            <a:off x="7114245" y="1984773"/>
            <a:ext cx="2018043" cy="971931"/>
          </a:xfrm>
          <a:prstGeom prst="straightConnector1">
            <a:avLst/>
          </a:prstGeom>
          <a:ln w="34925">
            <a:solidFill>
              <a:schemeClr val="tx1">
                <a:lumMod val="95000"/>
                <a:lumOff val="5000"/>
              </a:schemeClr>
            </a:solidFill>
            <a:prstDash val="solid"/>
            <a:headEnd type="stealth"/>
            <a:tailEnd type="stealth"/>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H="1" flipV="1">
            <a:off x="7114245" y="3368032"/>
            <a:ext cx="2482203" cy="2181841"/>
          </a:xfrm>
          <a:prstGeom prst="straightConnector1">
            <a:avLst/>
          </a:prstGeom>
          <a:ln w="34925">
            <a:solidFill>
              <a:schemeClr val="tx1">
                <a:lumMod val="95000"/>
                <a:lumOff val="5000"/>
              </a:schemeClr>
            </a:solidFill>
            <a:prstDash val="solid"/>
            <a:headEnd type="stealth"/>
            <a:tailEnd type="stealth"/>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0" y="5585790"/>
            <a:ext cx="5529943" cy="1184940"/>
          </a:xfrm>
          <a:prstGeom prst="rect">
            <a:avLst/>
          </a:prstGeom>
          <a:noFill/>
        </p:spPr>
        <p:txBody>
          <a:bodyPr wrap="square" lIns="457200" tIns="274320" rIns="457200" rtlCol="0">
            <a:spAutoFit/>
          </a:bodyPr>
          <a:lstStyle/>
          <a:p>
            <a:pPr algn="ctr"/>
            <a:r>
              <a:rPr lang="en-US" sz="2800" dirty="0" err="1" smtClean="0"/>
              <a:t>Mô</a:t>
            </a:r>
            <a:r>
              <a:rPr lang="en-US" sz="2800" dirty="0" smtClean="0"/>
              <a:t> </a:t>
            </a:r>
            <a:r>
              <a:rPr lang="en-US" sz="2800" dirty="0" err="1" smtClean="0"/>
              <a:t>hình</a:t>
            </a:r>
            <a:r>
              <a:rPr lang="en-US" sz="2800" dirty="0" smtClean="0"/>
              <a:t> 2 (</a:t>
            </a:r>
            <a:r>
              <a:rPr lang="en-US" sz="2800" dirty="0" err="1" smtClean="0"/>
              <a:t>Mô</a:t>
            </a:r>
            <a:r>
              <a:rPr lang="en-US" sz="2800" dirty="0" smtClean="0"/>
              <a:t> </a:t>
            </a:r>
            <a:r>
              <a:rPr lang="en-US" sz="2800" dirty="0" err="1" smtClean="0"/>
              <a:t>hình</a:t>
            </a:r>
            <a:r>
              <a:rPr lang="en-US" sz="2800" dirty="0" smtClean="0"/>
              <a:t> </a:t>
            </a:r>
            <a:r>
              <a:rPr lang="en-US" sz="2800" dirty="0" err="1" smtClean="0"/>
              <a:t>truyền</a:t>
            </a:r>
            <a:r>
              <a:rPr lang="en-US" sz="2800" dirty="0" smtClean="0"/>
              <a:t> </a:t>
            </a:r>
            <a:r>
              <a:rPr lang="en-US" sz="2800" dirty="0" err="1" smtClean="0"/>
              <a:t>nhận</a:t>
            </a:r>
            <a:r>
              <a:rPr lang="en-US" sz="2800" dirty="0" smtClean="0"/>
              <a:t> </a:t>
            </a:r>
            <a:r>
              <a:rPr lang="en-US" sz="2800" dirty="0" err="1" smtClean="0"/>
              <a:t>có</a:t>
            </a:r>
            <a:r>
              <a:rPr lang="en-US" sz="2800" dirty="0" smtClean="0"/>
              <a:t> </a:t>
            </a:r>
            <a:r>
              <a:rPr lang="en-US" sz="2800" dirty="0" err="1" smtClean="0"/>
              <a:t>GateWay</a:t>
            </a:r>
            <a:r>
              <a:rPr lang="en-US" sz="2800" dirty="0" smtClean="0"/>
              <a:t>)</a:t>
            </a:r>
            <a:endParaRPr lang="en-US" sz="2800" i="1" dirty="0" smtClean="0"/>
          </a:p>
        </p:txBody>
      </p:sp>
    </p:spTree>
    <p:extLst>
      <p:ext uri="{BB962C8B-B14F-4D97-AF65-F5344CB8AC3E}">
        <p14:creationId xmlns:p14="http://schemas.microsoft.com/office/powerpoint/2010/main" val="278833736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8648700" cy="1162049"/>
          </a:xfrm>
          <a:custGeom>
            <a:avLst/>
            <a:gdLst>
              <a:gd name="connsiteX0" fmla="*/ 0 w 7524750"/>
              <a:gd name="connsiteY0" fmla="*/ 0 h 1214845"/>
              <a:gd name="connsiteX1" fmla="*/ 7524750 w 7524750"/>
              <a:gd name="connsiteY1" fmla="*/ 0 h 1214845"/>
              <a:gd name="connsiteX2" fmla="*/ 7524750 w 7524750"/>
              <a:gd name="connsiteY2" fmla="*/ 1214845 h 1214845"/>
              <a:gd name="connsiteX3" fmla="*/ 0 w 7524750"/>
              <a:gd name="connsiteY3" fmla="*/ 1214845 h 1214845"/>
              <a:gd name="connsiteX4" fmla="*/ 0 w 7524750"/>
              <a:gd name="connsiteY4" fmla="*/ 0 h 1214845"/>
              <a:gd name="connsiteX0" fmla="*/ 0 w 7524750"/>
              <a:gd name="connsiteY0" fmla="*/ 0 h 1214845"/>
              <a:gd name="connsiteX1" fmla="*/ 7524750 w 7524750"/>
              <a:gd name="connsiteY1" fmla="*/ 0 h 1214845"/>
              <a:gd name="connsiteX2" fmla="*/ 6153150 w 7524750"/>
              <a:gd name="connsiteY2" fmla="*/ 1214845 h 1214845"/>
              <a:gd name="connsiteX3" fmla="*/ 0 w 7524750"/>
              <a:gd name="connsiteY3" fmla="*/ 1214845 h 1214845"/>
              <a:gd name="connsiteX4" fmla="*/ 0 w 7524750"/>
              <a:gd name="connsiteY4" fmla="*/ 0 h 121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4750" h="1214845">
                <a:moveTo>
                  <a:pt x="0" y="0"/>
                </a:moveTo>
                <a:lnTo>
                  <a:pt x="7524750" y="0"/>
                </a:lnTo>
                <a:lnTo>
                  <a:pt x="6153150" y="1214845"/>
                </a:lnTo>
                <a:lnTo>
                  <a:pt x="0" y="1214845"/>
                </a:lnTo>
                <a:lnTo>
                  <a:pt x="0"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rtlCol="0" anchor="ctr"/>
          <a:lstStyle/>
          <a:p>
            <a:endParaRPr lang="en-US" sz="4000" dirty="0"/>
          </a:p>
        </p:txBody>
      </p:sp>
      <p:sp>
        <p:nvSpPr>
          <p:cNvPr id="6" name="Rectangle 5"/>
          <p:cNvSpPr/>
          <p:nvPr/>
        </p:nvSpPr>
        <p:spPr>
          <a:xfrm>
            <a:off x="0" y="838200"/>
            <a:ext cx="12192000" cy="141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
            <a:ext cx="12192000" cy="838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Ins="91440" rtlCol="0" anchor="ctr"/>
          <a:lstStyle/>
          <a:p>
            <a:r>
              <a:rPr lang="en-US" sz="4800" b="1" dirty="0" err="1"/>
              <a:t>Các</a:t>
            </a:r>
            <a:r>
              <a:rPr lang="en-US" sz="4800" b="1" dirty="0"/>
              <a:t> </a:t>
            </a:r>
            <a:r>
              <a:rPr lang="en-US" sz="4800" b="1" dirty="0" err="1"/>
              <a:t>mô</a:t>
            </a:r>
            <a:r>
              <a:rPr lang="en-US" sz="4800" b="1" dirty="0"/>
              <a:t> </a:t>
            </a:r>
            <a:r>
              <a:rPr lang="en-US" sz="4800" b="1" dirty="0" err="1"/>
              <a:t>hình</a:t>
            </a:r>
            <a:r>
              <a:rPr lang="en-US" sz="4800" b="1" dirty="0"/>
              <a:t> </a:t>
            </a:r>
            <a:r>
              <a:rPr lang="en-US" sz="4800" b="1" dirty="0" err="1"/>
              <a:t>đề</a:t>
            </a:r>
            <a:r>
              <a:rPr lang="en-US" sz="4800" b="1" dirty="0"/>
              <a:t> </a:t>
            </a:r>
            <a:r>
              <a:rPr lang="en-US" sz="4800" b="1" dirty="0" err="1"/>
              <a:t>xuất</a:t>
            </a:r>
            <a:endParaRPr lang="en-US" sz="4800" b="1" dirty="0"/>
          </a:p>
        </p:txBody>
      </p:sp>
      <p:sp>
        <p:nvSpPr>
          <p:cNvPr id="22" name="TextBox 21"/>
          <p:cNvSpPr txBox="1"/>
          <p:nvPr/>
        </p:nvSpPr>
        <p:spPr>
          <a:xfrm>
            <a:off x="0" y="1162050"/>
            <a:ext cx="12191999" cy="5863144"/>
          </a:xfrm>
          <a:prstGeom prst="rect">
            <a:avLst/>
          </a:prstGeom>
          <a:noFill/>
        </p:spPr>
        <p:txBody>
          <a:bodyPr wrap="square" lIns="457200" tIns="274320" rIns="457200" rtlCol="0">
            <a:spAutoFit/>
          </a:bodyPr>
          <a:lstStyle/>
          <a:p>
            <a:r>
              <a:rPr lang="en-US" sz="3600" dirty="0" err="1" smtClean="0"/>
              <a:t>Ưu</a:t>
            </a:r>
            <a:r>
              <a:rPr lang="en-US" sz="3600" dirty="0" smtClean="0"/>
              <a:t> </a:t>
            </a:r>
            <a:r>
              <a:rPr lang="en-US" sz="3600" dirty="0" err="1" smtClean="0"/>
              <a:t>điểm</a:t>
            </a:r>
            <a:r>
              <a:rPr lang="en-US" sz="3600" dirty="0" smtClean="0"/>
              <a:t>:</a:t>
            </a:r>
          </a:p>
          <a:p>
            <a:pPr marL="571500" indent="-571500">
              <a:buFont typeface="Arial" panose="020B0604020202020204" pitchFamily="34" charset="0"/>
              <a:buChar char="•"/>
            </a:pPr>
            <a:r>
              <a:rPr lang="vi-VN" sz="3600" dirty="0">
                <a:latin typeface="Calibri" panose="020F0502020204030204" pitchFamily="34" charset="0"/>
                <a:cs typeface="Calibri" panose="020F0502020204030204" pitchFamily="34" charset="0"/>
              </a:rPr>
              <a:t>Không lệ thuộc quá nhiều vào mạng di động (GSM, 3G</a:t>
            </a:r>
            <a:r>
              <a:rPr lang="vi-VN" sz="3600" dirty="0" smtClean="0">
                <a:latin typeface="Calibri" panose="020F0502020204030204" pitchFamily="34" charset="0"/>
                <a:cs typeface="Calibri" panose="020F0502020204030204" pitchFamily="34" charset="0"/>
              </a:rPr>
              <a:t>,...)</a:t>
            </a:r>
            <a:r>
              <a:rPr lang="en-US" sz="3600" dirty="0" smtClean="0">
                <a:latin typeface="Calibri" panose="020F0502020204030204" pitchFamily="34" charset="0"/>
                <a:cs typeface="Calibri" panose="020F0502020204030204" pitchFamily="34" charset="0"/>
              </a:rPr>
              <a:t>. </a:t>
            </a:r>
            <a:r>
              <a:rPr lang="vi-VN" sz="3600" dirty="0" smtClean="0">
                <a:latin typeface="Calibri" panose="020F0502020204030204" pitchFamily="34" charset="0"/>
                <a:cs typeface="Calibri" panose="020F0502020204030204" pitchFamily="34" charset="0"/>
              </a:rPr>
              <a:t>Chỉ </a:t>
            </a:r>
            <a:r>
              <a:rPr lang="vi-VN" sz="3600" dirty="0">
                <a:latin typeface="Calibri" panose="020F0502020204030204" pitchFamily="34" charset="0"/>
                <a:cs typeface="Calibri" panose="020F0502020204030204" pitchFamily="34" charset="0"/>
              </a:rPr>
              <a:t>tốn chi phí đầu tư ban đầu và bảo trì nếu cần thiết</a:t>
            </a:r>
            <a:r>
              <a:rPr lang="vi-VN" sz="3600" dirty="0" smtClean="0">
                <a:latin typeface="Calibri" panose="020F0502020204030204" pitchFamily="34" charset="0"/>
                <a:cs typeface="Calibri" panose="020F0502020204030204" pitchFamily="34" charset="0"/>
              </a:rPr>
              <a:t>.</a:t>
            </a:r>
            <a:endParaRPr lang="en-US" sz="3600" dirty="0" smtClean="0">
              <a:latin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sz="3600" dirty="0" err="1">
                <a:latin typeface="Calibri" panose="020F0502020204030204" pitchFamily="34" charset="0"/>
                <a:cs typeface="Calibri" panose="020F0502020204030204" pitchFamily="34" charset="0"/>
              </a:rPr>
              <a:t>Dễ</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dàng</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xây</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dựng</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mạng</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liên</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kết</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trao</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đổi</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thông</a:t>
            </a:r>
            <a:r>
              <a:rPr lang="en-US" sz="3600" dirty="0">
                <a:latin typeface="Calibri" panose="020F0502020204030204" pitchFamily="34" charset="0"/>
                <a:cs typeface="Calibri" panose="020F0502020204030204" pitchFamily="34" charset="0"/>
              </a:rPr>
              <a:t> tin </a:t>
            </a:r>
            <a:r>
              <a:rPr lang="en-US" sz="3600" dirty="0" err="1">
                <a:latin typeface="Calibri" panose="020F0502020204030204" pitchFamily="34" charset="0"/>
                <a:cs typeface="Calibri" panose="020F0502020204030204" pitchFamily="34" charset="0"/>
              </a:rPr>
              <a:t>giữa</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các</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thiết</a:t>
            </a:r>
            <a:r>
              <a:rPr lang="en-US" sz="3600" dirty="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bị</a:t>
            </a:r>
            <a:r>
              <a:rPr lang="en-US" sz="3600" dirty="0" smtClean="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tận</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dụng</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triệt</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để</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nguồn</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tài</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nguyên</a:t>
            </a:r>
            <a:r>
              <a:rPr lang="en-US" sz="3600" dirty="0">
                <a:latin typeface="Calibri" panose="020F0502020204030204" pitchFamily="34" charset="0"/>
                <a:cs typeface="Calibri" panose="020F0502020204030204" pitchFamily="34" charset="0"/>
              </a:rPr>
              <a:t> </a:t>
            </a:r>
            <a:r>
              <a:rPr lang="en-US" sz="3600" dirty="0" err="1">
                <a:latin typeface="Calibri" panose="020F0502020204030204" pitchFamily="34" charset="0"/>
                <a:cs typeface="Calibri" panose="020F0502020204030204" pitchFamily="34" charset="0"/>
              </a:rPr>
              <a:t>thông</a:t>
            </a:r>
            <a:r>
              <a:rPr lang="en-US" sz="3600" dirty="0">
                <a:latin typeface="Calibri" panose="020F0502020204030204" pitchFamily="34" charset="0"/>
                <a:cs typeface="Calibri" panose="020F0502020204030204" pitchFamily="34" charset="0"/>
              </a:rPr>
              <a:t> tin.</a:t>
            </a:r>
            <a:endParaRPr lang="en-US" sz="3600" dirty="0" smtClean="0">
              <a:latin typeface="Calibri" panose="020F0502020204030204" pitchFamily="34" charset="0"/>
              <a:cs typeface="Calibri" panose="020F0502020204030204" pitchFamily="34" charset="0"/>
            </a:endParaRPr>
          </a:p>
          <a:p>
            <a:r>
              <a:rPr lang="en-US" sz="3600" dirty="0" err="1" smtClean="0">
                <a:latin typeface="Calibri" panose="020F0502020204030204" pitchFamily="34" charset="0"/>
                <a:cs typeface="Calibri" panose="020F0502020204030204" pitchFamily="34" charset="0"/>
              </a:rPr>
              <a:t>Nhược</a:t>
            </a:r>
            <a:r>
              <a:rPr lang="en-US" sz="3600" dirty="0" smtClean="0">
                <a:latin typeface="Calibri" panose="020F0502020204030204" pitchFamily="34" charset="0"/>
                <a:cs typeface="Calibri" panose="020F0502020204030204" pitchFamily="34" charset="0"/>
              </a:rPr>
              <a:t> </a:t>
            </a:r>
            <a:r>
              <a:rPr lang="en-US" sz="3600" dirty="0" err="1" smtClean="0">
                <a:latin typeface="Calibri" panose="020F0502020204030204" pitchFamily="34" charset="0"/>
                <a:cs typeface="Calibri" panose="020F0502020204030204" pitchFamily="34" charset="0"/>
              </a:rPr>
              <a:t>điểm</a:t>
            </a:r>
            <a:r>
              <a:rPr lang="en-US" sz="3600" dirty="0" smtClean="0">
                <a:latin typeface="Calibri" panose="020F0502020204030204" pitchFamily="34" charset="0"/>
                <a:cs typeface="Calibri" panose="020F0502020204030204" pitchFamily="34" charset="0"/>
              </a:rPr>
              <a:t>:</a:t>
            </a:r>
          </a:p>
          <a:p>
            <a:pPr marL="571500" indent="-571500">
              <a:buFont typeface="Arial" panose="020B0604020202020204" pitchFamily="34" charset="0"/>
              <a:buChar char="•"/>
            </a:pPr>
            <a:r>
              <a:rPr lang="vi-VN" sz="3600" dirty="0">
                <a:latin typeface="Calibri" panose="020F0502020204030204" pitchFamily="34" charset="0"/>
                <a:cs typeface="Calibri" panose="020F0502020204030204" pitchFamily="34" charset="0"/>
              </a:rPr>
              <a:t>Hiện thực hệ thống trở nên khá phức tạp khi các node tăng dần số lượng.</a:t>
            </a:r>
          </a:p>
          <a:p>
            <a:pPr marL="571500" indent="-571500">
              <a:buFont typeface="Arial" panose="020B0604020202020204" pitchFamily="34" charset="0"/>
              <a:buChar char="•"/>
            </a:pPr>
            <a:r>
              <a:rPr lang="vi-VN" sz="3600" dirty="0">
                <a:latin typeface="Calibri" panose="020F0502020204030204" pitchFamily="34" charset="0"/>
                <a:cs typeface="Calibri" panose="020F0502020204030204" pitchFamily="34" charset="0"/>
              </a:rPr>
              <a:t>Khoảng cách vật lý giữa các thiết bị là một vấn đề.</a:t>
            </a:r>
            <a:endParaRPr lang="en-US" sz="3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334248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2560</TotalTime>
  <Words>1304</Words>
  <Application>Microsoft Office PowerPoint</Application>
  <PresentationFormat>Widescreen</PresentationFormat>
  <Paragraphs>218</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CMU Serif</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Unknown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Windows User</cp:lastModifiedBy>
  <cp:revision>172</cp:revision>
  <dcterms:created xsi:type="dcterms:W3CDTF">2016-11-28T16:46:57Z</dcterms:created>
  <dcterms:modified xsi:type="dcterms:W3CDTF">2018-06-28T03:58:13Z</dcterms:modified>
</cp:coreProperties>
</file>