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256" r:id="rId2"/>
    <p:sldId id="278" r:id="rId3"/>
    <p:sldId id="257" r:id="rId4"/>
    <p:sldId id="259" r:id="rId5"/>
    <p:sldId id="266" r:id="rId6"/>
    <p:sldId id="267" r:id="rId7"/>
    <p:sldId id="268" r:id="rId8"/>
    <p:sldId id="269" r:id="rId9"/>
    <p:sldId id="270" r:id="rId10"/>
    <p:sldId id="271" r:id="rId11"/>
    <p:sldId id="300" r:id="rId12"/>
    <p:sldId id="261" r:id="rId13"/>
    <p:sldId id="275" r:id="rId14"/>
    <p:sldId id="276" r:id="rId15"/>
    <p:sldId id="277" r:id="rId16"/>
    <p:sldId id="301" r:id="rId17"/>
    <p:sldId id="262" r:id="rId18"/>
    <p:sldId id="279" r:id="rId19"/>
    <p:sldId id="273" r:id="rId20"/>
    <p:sldId id="274" r:id="rId21"/>
    <p:sldId id="285" r:id="rId22"/>
    <p:sldId id="287" r:id="rId23"/>
    <p:sldId id="288" r:id="rId24"/>
    <p:sldId id="302" r:id="rId25"/>
    <p:sldId id="314" r:id="rId26"/>
    <p:sldId id="315" r:id="rId27"/>
    <p:sldId id="316" r:id="rId28"/>
    <p:sldId id="281" r:id="rId29"/>
    <p:sldId id="272" r:id="rId30"/>
    <p:sldId id="263" r:id="rId31"/>
    <p:sldId id="282" r:id="rId32"/>
    <p:sldId id="264" r:id="rId33"/>
    <p:sldId id="283" r:id="rId34"/>
    <p:sldId id="284" r:id="rId35"/>
    <p:sldId id="307" r:id="rId36"/>
    <p:sldId id="306" r:id="rId37"/>
    <p:sldId id="303" r:id="rId38"/>
    <p:sldId id="308" r:id="rId39"/>
    <p:sldId id="309" r:id="rId40"/>
    <p:sldId id="310" r:id="rId41"/>
    <p:sldId id="311" r:id="rId42"/>
    <p:sldId id="312" r:id="rId43"/>
    <p:sldId id="313" r:id="rId44"/>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93" autoAdjust="0"/>
    <p:restoredTop sz="85101" autoAdjust="0"/>
  </p:normalViewPr>
  <p:slideViewPr>
    <p:cSldViewPr snapToGrid="0">
      <p:cViewPr varScale="1">
        <p:scale>
          <a:sx n="65" d="100"/>
          <a:sy n="65" d="100"/>
        </p:scale>
        <p:origin x="1506" y="108"/>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056" cy="350990"/>
          </a:xfrm>
          <a:prstGeom prst="rect">
            <a:avLst/>
          </a:prstGeom>
        </p:spPr>
        <p:txBody>
          <a:bodyPr vert="horz" lIns="86008" tIns="43004" rIns="86008" bIns="43004" rtlCol="0"/>
          <a:lstStyle>
            <a:lvl1pPr algn="l">
              <a:defRPr sz="1100"/>
            </a:lvl1pPr>
          </a:lstStyle>
          <a:p>
            <a:endParaRPr lang="en-US"/>
          </a:p>
        </p:txBody>
      </p:sp>
      <p:sp>
        <p:nvSpPr>
          <p:cNvPr id="3" name="Date Placeholder 2"/>
          <p:cNvSpPr>
            <a:spLocks noGrp="1"/>
          </p:cNvSpPr>
          <p:nvPr>
            <p:ph type="dt" sz="quarter" idx="1"/>
          </p:nvPr>
        </p:nvSpPr>
        <p:spPr>
          <a:xfrm>
            <a:off x="5265461" y="0"/>
            <a:ext cx="4029498" cy="350990"/>
          </a:xfrm>
          <a:prstGeom prst="rect">
            <a:avLst/>
          </a:prstGeom>
        </p:spPr>
        <p:txBody>
          <a:bodyPr vert="horz" lIns="86008" tIns="43004" rIns="86008" bIns="43004" rtlCol="0"/>
          <a:lstStyle>
            <a:lvl1pPr algn="r">
              <a:defRPr sz="1100"/>
            </a:lvl1pPr>
          </a:lstStyle>
          <a:p>
            <a:fld id="{52E04BF3-BAAF-4024-9877-1268A43A6495}" type="datetimeFigureOut">
              <a:rPr lang="en-US" smtClean="0"/>
              <a:t>27/11/2017</a:t>
            </a:fld>
            <a:endParaRPr lang="en-US"/>
          </a:p>
        </p:txBody>
      </p:sp>
      <p:sp>
        <p:nvSpPr>
          <p:cNvPr id="4" name="Footer Placeholder 3"/>
          <p:cNvSpPr>
            <a:spLocks noGrp="1"/>
          </p:cNvSpPr>
          <p:nvPr>
            <p:ph type="ftr" sz="quarter" idx="2"/>
          </p:nvPr>
        </p:nvSpPr>
        <p:spPr>
          <a:xfrm>
            <a:off x="0" y="6659410"/>
            <a:ext cx="4028056" cy="350990"/>
          </a:xfrm>
          <a:prstGeom prst="rect">
            <a:avLst/>
          </a:prstGeom>
        </p:spPr>
        <p:txBody>
          <a:bodyPr vert="horz" lIns="86008" tIns="43004" rIns="86008" bIns="43004" rtlCol="0" anchor="b"/>
          <a:lstStyle>
            <a:lvl1pPr algn="l">
              <a:defRPr sz="1100"/>
            </a:lvl1pPr>
          </a:lstStyle>
          <a:p>
            <a:endParaRPr lang="en-US"/>
          </a:p>
        </p:txBody>
      </p:sp>
      <p:sp>
        <p:nvSpPr>
          <p:cNvPr id="5" name="Slide Number Placeholder 4"/>
          <p:cNvSpPr>
            <a:spLocks noGrp="1"/>
          </p:cNvSpPr>
          <p:nvPr>
            <p:ph type="sldNum" sz="quarter" idx="3"/>
          </p:nvPr>
        </p:nvSpPr>
        <p:spPr>
          <a:xfrm>
            <a:off x="5265461" y="6659410"/>
            <a:ext cx="4029498" cy="350990"/>
          </a:xfrm>
          <a:prstGeom prst="rect">
            <a:avLst/>
          </a:prstGeom>
        </p:spPr>
        <p:txBody>
          <a:bodyPr vert="horz" lIns="86008" tIns="43004" rIns="86008" bIns="43004" rtlCol="0" anchor="b"/>
          <a:lstStyle>
            <a:lvl1pPr algn="r">
              <a:defRPr sz="1100"/>
            </a:lvl1pPr>
          </a:lstStyle>
          <a:p>
            <a:fld id="{1F03CB9B-7422-4154-BE61-B05764E228AB}" type="slidenum">
              <a:rPr lang="en-US" smtClean="0"/>
              <a:t>‹#›</a:t>
            </a:fld>
            <a:endParaRPr lang="en-US"/>
          </a:p>
        </p:txBody>
      </p:sp>
    </p:spTree>
    <p:extLst>
      <p:ext uri="{BB962C8B-B14F-4D97-AF65-F5344CB8AC3E}">
        <p14:creationId xmlns:p14="http://schemas.microsoft.com/office/powerpoint/2010/main" val="41426695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8440" cy="352143"/>
          </a:xfrm>
          <a:prstGeom prst="rect">
            <a:avLst/>
          </a:prstGeom>
        </p:spPr>
        <p:txBody>
          <a:bodyPr vert="horz" lIns="93173" tIns="46586" rIns="93173" bIns="46586" rtlCol="0"/>
          <a:lstStyle>
            <a:lvl1pPr algn="l">
              <a:defRPr sz="1200"/>
            </a:lvl1pPr>
          </a:lstStyle>
          <a:p>
            <a:endParaRPr lang="en-US"/>
          </a:p>
        </p:txBody>
      </p:sp>
      <p:sp>
        <p:nvSpPr>
          <p:cNvPr id="3" name="Date Placeholder 2"/>
          <p:cNvSpPr>
            <a:spLocks noGrp="1"/>
          </p:cNvSpPr>
          <p:nvPr>
            <p:ph type="dt" idx="1"/>
          </p:nvPr>
        </p:nvSpPr>
        <p:spPr>
          <a:xfrm>
            <a:off x="5266347" y="0"/>
            <a:ext cx="4028440" cy="352143"/>
          </a:xfrm>
          <a:prstGeom prst="rect">
            <a:avLst/>
          </a:prstGeom>
        </p:spPr>
        <p:txBody>
          <a:bodyPr vert="horz" lIns="93173" tIns="46586" rIns="93173" bIns="46586" rtlCol="0"/>
          <a:lstStyle>
            <a:lvl1pPr algn="r">
              <a:defRPr sz="1200"/>
            </a:lvl1pPr>
          </a:lstStyle>
          <a:p>
            <a:fld id="{908488D5-3B63-4055-A627-9F0F80012098}" type="datetimeFigureOut">
              <a:rPr lang="en-US" smtClean="0"/>
              <a:t>27/11/2017</a:t>
            </a:fld>
            <a:endParaRPr lang="en-US"/>
          </a:p>
        </p:txBody>
      </p:sp>
      <p:sp>
        <p:nvSpPr>
          <p:cNvPr id="4" name="Slide Image Placeholder 3"/>
          <p:cNvSpPr>
            <a:spLocks noGrp="1" noRot="1" noChangeAspect="1"/>
          </p:cNvSpPr>
          <p:nvPr>
            <p:ph type="sldImg" idx="2"/>
          </p:nvPr>
        </p:nvSpPr>
        <p:spPr>
          <a:xfrm>
            <a:off x="3071813" y="876300"/>
            <a:ext cx="3152775" cy="2365375"/>
          </a:xfrm>
          <a:prstGeom prst="rect">
            <a:avLst/>
          </a:prstGeom>
          <a:noFill/>
          <a:ln w="12700">
            <a:solidFill>
              <a:prstClr val="black"/>
            </a:solidFill>
          </a:ln>
        </p:spPr>
        <p:txBody>
          <a:bodyPr vert="horz" lIns="93173" tIns="46586" rIns="93173" bIns="46586" rtlCol="0" anchor="ctr"/>
          <a:lstStyle/>
          <a:p>
            <a:endParaRPr lang="en-US"/>
          </a:p>
        </p:txBody>
      </p:sp>
      <p:sp>
        <p:nvSpPr>
          <p:cNvPr id="5" name="Notes Placeholder 4"/>
          <p:cNvSpPr>
            <a:spLocks noGrp="1"/>
          </p:cNvSpPr>
          <p:nvPr>
            <p:ph type="body" sz="quarter" idx="3"/>
          </p:nvPr>
        </p:nvSpPr>
        <p:spPr>
          <a:xfrm>
            <a:off x="929640" y="3373757"/>
            <a:ext cx="7437120" cy="2760344"/>
          </a:xfrm>
          <a:prstGeom prst="rect">
            <a:avLst/>
          </a:prstGeom>
        </p:spPr>
        <p:txBody>
          <a:bodyPr vert="horz" lIns="93173" tIns="46586" rIns="93173" bIns="4658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6658259"/>
            <a:ext cx="4028440" cy="352142"/>
          </a:xfrm>
          <a:prstGeom prst="rect">
            <a:avLst/>
          </a:prstGeom>
        </p:spPr>
        <p:txBody>
          <a:bodyPr vert="horz" lIns="93173" tIns="46586" rIns="93173" bIns="46586" rtlCol="0" anchor="b"/>
          <a:lstStyle>
            <a:lvl1pPr algn="l">
              <a:defRPr sz="1200"/>
            </a:lvl1pPr>
          </a:lstStyle>
          <a:p>
            <a:endParaRPr lang="en-US"/>
          </a:p>
        </p:txBody>
      </p:sp>
      <p:sp>
        <p:nvSpPr>
          <p:cNvPr id="7" name="Slide Number Placeholder 6"/>
          <p:cNvSpPr>
            <a:spLocks noGrp="1"/>
          </p:cNvSpPr>
          <p:nvPr>
            <p:ph type="sldNum" sz="quarter" idx="5"/>
          </p:nvPr>
        </p:nvSpPr>
        <p:spPr>
          <a:xfrm>
            <a:off x="5266347" y="6658259"/>
            <a:ext cx="4028440" cy="352142"/>
          </a:xfrm>
          <a:prstGeom prst="rect">
            <a:avLst/>
          </a:prstGeom>
        </p:spPr>
        <p:txBody>
          <a:bodyPr vert="horz" lIns="93173" tIns="46586" rIns="93173" bIns="46586" rtlCol="0" anchor="b"/>
          <a:lstStyle>
            <a:lvl1pPr algn="r">
              <a:defRPr sz="1200"/>
            </a:lvl1pPr>
          </a:lstStyle>
          <a:p>
            <a:fld id="{C816115B-2BFF-43ED-86D6-5AF7DBB57645}" type="slidenum">
              <a:rPr lang="en-US" smtClean="0"/>
              <a:t>‹#›</a:t>
            </a:fld>
            <a:endParaRPr lang="en-US"/>
          </a:p>
        </p:txBody>
      </p:sp>
    </p:spTree>
    <p:extLst>
      <p:ext uri="{BB962C8B-B14F-4D97-AF65-F5344CB8AC3E}">
        <p14:creationId xmlns:p14="http://schemas.microsoft.com/office/powerpoint/2010/main" val="1084250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Có</a:t>
            </a:r>
            <a:r>
              <a:rPr lang="en-US" baseline="0"/>
              <a:t> nhiều ngữ cảnh để bao bọc lại thành phần của lớp: viết lại một lớp khác, đọc code của một developer khác, hồi xưa code nhanh để chạy giờ cần làm tốt hơn để dễ nâng cấp. Nhưng mà giờ có auto implemented properties rồi thì cũng ít khi cần phải làm như thế này lắm.</a:t>
            </a:r>
            <a:endParaRPr lang="en-US"/>
          </a:p>
        </p:txBody>
      </p:sp>
      <p:sp>
        <p:nvSpPr>
          <p:cNvPr id="4" name="Slide Number Placeholder 3"/>
          <p:cNvSpPr>
            <a:spLocks noGrp="1"/>
          </p:cNvSpPr>
          <p:nvPr>
            <p:ph type="sldNum" sz="quarter" idx="10"/>
          </p:nvPr>
        </p:nvSpPr>
        <p:spPr/>
        <p:txBody>
          <a:bodyPr/>
          <a:lstStyle/>
          <a:p>
            <a:fld id="{C816115B-2BFF-43ED-86D6-5AF7DBB57645}" type="slidenum">
              <a:rPr lang="en-US" smtClean="0"/>
              <a:t>10</a:t>
            </a:fld>
            <a:endParaRPr lang="en-US"/>
          </a:p>
        </p:txBody>
      </p:sp>
    </p:spTree>
    <p:extLst>
      <p:ext uri="{BB962C8B-B14F-4D97-AF65-F5344CB8AC3E}">
        <p14:creationId xmlns:p14="http://schemas.microsoft.com/office/powerpoint/2010/main" val="2359803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Đáp</a:t>
            </a:r>
            <a:r>
              <a:rPr lang="en-US" baseline="0"/>
              <a:t> án: “A”</a:t>
            </a:r>
            <a:endParaRPr lang="en-US"/>
          </a:p>
        </p:txBody>
      </p:sp>
      <p:sp>
        <p:nvSpPr>
          <p:cNvPr id="4" name="Slide Number Placeholder 3"/>
          <p:cNvSpPr>
            <a:spLocks noGrp="1"/>
          </p:cNvSpPr>
          <p:nvPr>
            <p:ph type="sldNum" sz="quarter" idx="10"/>
          </p:nvPr>
        </p:nvSpPr>
        <p:spPr/>
        <p:txBody>
          <a:bodyPr/>
          <a:lstStyle/>
          <a:p>
            <a:fld id="{C816115B-2BFF-43ED-86D6-5AF7DBB57645}" type="slidenum">
              <a:rPr lang="en-US" smtClean="0"/>
              <a:t>29</a:t>
            </a:fld>
            <a:endParaRPr lang="en-US"/>
          </a:p>
        </p:txBody>
      </p:sp>
    </p:spTree>
    <p:extLst>
      <p:ext uri="{BB962C8B-B14F-4D97-AF65-F5344CB8AC3E}">
        <p14:creationId xmlns:p14="http://schemas.microsoft.com/office/powerpoint/2010/main" val="1764577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Đáp</a:t>
            </a:r>
            <a:r>
              <a:rPr lang="en-US" baseline="0"/>
              <a:t> án: “A” (như cũ)</a:t>
            </a:r>
            <a:endParaRPr lang="en-US"/>
          </a:p>
        </p:txBody>
      </p:sp>
      <p:sp>
        <p:nvSpPr>
          <p:cNvPr id="4" name="Slide Number Placeholder 3"/>
          <p:cNvSpPr>
            <a:spLocks noGrp="1"/>
          </p:cNvSpPr>
          <p:nvPr>
            <p:ph type="sldNum" sz="quarter" idx="10"/>
          </p:nvPr>
        </p:nvSpPr>
        <p:spPr/>
        <p:txBody>
          <a:bodyPr/>
          <a:lstStyle/>
          <a:p>
            <a:fld id="{C816115B-2BFF-43ED-86D6-5AF7DBB57645}" type="slidenum">
              <a:rPr lang="en-US" smtClean="0"/>
              <a:t>30</a:t>
            </a:fld>
            <a:endParaRPr lang="en-US"/>
          </a:p>
        </p:txBody>
      </p:sp>
    </p:spTree>
    <p:extLst>
      <p:ext uri="{BB962C8B-B14F-4D97-AF65-F5344CB8AC3E}">
        <p14:creationId xmlns:p14="http://schemas.microsoft.com/office/powerpoint/2010/main" val="4269574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Chú</a:t>
            </a:r>
            <a:r>
              <a:rPr lang="en-US" baseline="0"/>
              <a:t> ý trọng lượng của con mèo là 6!!!!, ta vẫn có con mèo cũ</a:t>
            </a:r>
            <a:endParaRPr lang="en-US"/>
          </a:p>
        </p:txBody>
      </p:sp>
      <p:sp>
        <p:nvSpPr>
          <p:cNvPr id="4" name="Slide Number Placeholder 3"/>
          <p:cNvSpPr>
            <a:spLocks noGrp="1"/>
          </p:cNvSpPr>
          <p:nvPr>
            <p:ph type="sldNum" sz="quarter" idx="10"/>
          </p:nvPr>
        </p:nvSpPr>
        <p:spPr/>
        <p:txBody>
          <a:bodyPr/>
          <a:lstStyle/>
          <a:p>
            <a:fld id="{C816115B-2BFF-43ED-86D6-5AF7DBB57645}" type="slidenum">
              <a:rPr lang="en-US" smtClean="0"/>
              <a:t>32</a:t>
            </a:fld>
            <a:endParaRPr lang="en-US"/>
          </a:p>
        </p:txBody>
      </p:sp>
    </p:spTree>
    <p:extLst>
      <p:ext uri="{BB962C8B-B14F-4D97-AF65-F5344CB8AC3E}">
        <p14:creationId xmlns:p14="http://schemas.microsoft.com/office/powerpoint/2010/main" val="1020539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16115B-2BFF-43ED-86D6-5AF7DBB57645}" type="slidenum">
              <a:rPr lang="en-US" smtClean="0"/>
              <a:t>33</a:t>
            </a:fld>
            <a:endParaRPr lang="en-US"/>
          </a:p>
        </p:txBody>
      </p:sp>
    </p:spTree>
    <p:extLst>
      <p:ext uri="{BB962C8B-B14F-4D97-AF65-F5344CB8AC3E}">
        <p14:creationId xmlns:p14="http://schemas.microsoft.com/office/powerpoint/2010/main" val="7163962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94705"/>
            <a:ext cx="9144000" cy="2341463"/>
          </a:xfrm>
          <a:prstGeom prst="rect">
            <a:avLst/>
          </a:prstGeom>
          <a:effectLst>
            <a:glow rad="101600">
              <a:schemeClr val="accent3">
                <a:satMod val="175000"/>
                <a:alpha val="40000"/>
              </a:schemeClr>
            </a:glow>
          </a:effectLst>
        </p:spPr>
      </p:pic>
      <p:sp>
        <p:nvSpPr>
          <p:cNvPr id="2" name="Title 1"/>
          <p:cNvSpPr>
            <a:spLocks noGrp="1"/>
          </p:cNvSpPr>
          <p:nvPr>
            <p:ph type="ctrTitle"/>
          </p:nvPr>
        </p:nvSpPr>
        <p:spPr>
          <a:xfrm>
            <a:off x="685800" y="2130425"/>
            <a:ext cx="7772400" cy="1470025"/>
          </a:xfrm>
        </p:spPr>
        <p:txBody>
          <a:bodyPr/>
          <a:lstStyle>
            <a:lvl1pPr>
              <a:defRPr b="0" u="none">
                <a:solidFill>
                  <a:schemeClr val="bg1"/>
                </a:solidFill>
                <a:latin typeface="Segoe UI" pitchFamily="34" charset="0"/>
                <a:cs typeface="Segoe UI"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397794" y="4217988"/>
            <a:ext cx="6400800" cy="1752600"/>
          </a:xfrm>
        </p:spPr>
        <p:txBody>
          <a:bodyPr>
            <a:normAutofit/>
          </a:bodyPr>
          <a:lstStyle>
            <a:lvl1pPr marL="0" indent="0" algn="ctr">
              <a:buNone/>
              <a:defRPr sz="2800" u="none">
                <a:solidFill>
                  <a:schemeClr val="tx1"/>
                </a:solidFill>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Right Triangle 7"/>
          <p:cNvSpPr/>
          <p:nvPr/>
        </p:nvSpPr>
        <p:spPr>
          <a:xfrm rot="16200000">
            <a:off x="7873492" y="5587492"/>
            <a:ext cx="1271016" cy="1270000"/>
          </a:xfrm>
          <a:prstGeom prst="rtTriangle">
            <a:avLst/>
          </a:prstGeom>
          <a:blipFill>
            <a:blip r:embed="rId2"/>
            <a:stretch>
              <a:fillRect/>
            </a:stretch>
          </a:blipFill>
          <a:ln>
            <a:no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oon 6"/>
          <p:cNvSpPr/>
          <p:nvPr/>
        </p:nvSpPr>
        <p:spPr>
          <a:xfrm rot="17945249">
            <a:off x="2934706" y="-1031464"/>
            <a:ext cx="2251314" cy="10976464"/>
          </a:xfrm>
          <a:prstGeom prst="moon">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5568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00" y="1694705"/>
            <a:ext cx="7962900" cy="2341463"/>
          </a:xfrm>
          <a:prstGeom prst="rect">
            <a:avLst/>
          </a:prstGeom>
          <a:effectLst>
            <a:glow rad="101600">
              <a:schemeClr val="accent5">
                <a:satMod val="175000"/>
                <a:alpha val="40000"/>
              </a:schemeClr>
            </a:glow>
          </a:effectLst>
        </p:spPr>
      </p:pic>
      <p:sp>
        <p:nvSpPr>
          <p:cNvPr id="4" name="Title 3"/>
          <p:cNvSpPr>
            <a:spLocks noGrp="1"/>
          </p:cNvSpPr>
          <p:nvPr>
            <p:ph type="title"/>
          </p:nvPr>
        </p:nvSpPr>
        <p:spPr>
          <a:xfrm>
            <a:off x="527050" y="2293936"/>
            <a:ext cx="8229600" cy="1143000"/>
          </a:xfrm>
        </p:spPr>
        <p:txBody>
          <a:bodyPr/>
          <a:lstStyle>
            <a:lvl1pPr>
              <a:defRPr>
                <a:solidFill>
                  <a:schemeClr val="bg1"/>
                </a:solidFill>
              </a:defRPr>
            </a:lvl1pPr>
          </a:lstStyle>
          <a:p>
            <a:r>
              <a:rPr lang="en-US"/>
              <a:t>Click to edit Master title style</a:t>
            </a:r>
          </a:p>
        </p:txBody>
      </p:sp>
      <p:sp>
        <p:nvSpPr>
          <p:cNvPr id="5" name="Moon 4"/>
          <p:cNvSpPr/>
          <p:nvPr/>
        </p:nvSpPr>
        <p:spPr>
          <a:xfrm rot="17945249">
            <a:off x="2934706" y="-1031464"/>
            <a:ext cx="2251314" cy="10976464"/>
          </a:xfrm>
          <a:prstGeom prst="moon">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8986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0"/>
            <a:ext cx="9144000" cy="1371600"/>
          </a:xfrm>
          <a:prstGeom prst="rect">
            <a:avLst/>
          </a:prstGeom>
        </p:spPr>
      </p:pic>
      <p:sp>
        <p:nvSpPr>
          <p:cNvPr id="2" name="Title 1"/>
          <p:cNvSpPr>
            <a:spLocks noGrp="1"/>
          </p:cNvSpPr>
          <p:nvPr>
            <p:ph type="title"/>
          </p:nvPr>
        </p:nvSpPr>
        <p:spPr>
          <a:xfrm>
            <a:off x="381000" y="84664"/>
            <a:ext cx="8763000" cy="1143000"/>
          </a:xfrm>
        </p:spPr>
        <p:txBody>
          <a:bodyPr>
            <a:noAutofit/>
          </a:bodyPr>
          <a:lstStyle>
            <a:lvl1pPr algn="l">
              <a:defRPr sz="5400" b="0">
                <a:solidFill>
                  <a:schemeClr val="bg1"/>
                </a:solidFill>
                <a:latin typeface="Segoe UI" pitchFamily="34" charset="0"/>
                <a:cs typeface="Segoe UI"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1000" y="1600200"/>
            <a:ext cx="8610600" cy="4724400"/>
          </a:xfrm>
        </p:spPr>
        <p:txBody>
          <a:bodyPr>
            <a:normAutofit/>
          </a:bodyPr>
          <a:lstStyle>
            <a:lvl1pPr marL="457200" indent="-457200">
              <a:buClr>
                <a:srgbClr val="0066FF"/>
              </a:buClr>
              <a:buFont typeface="Wingdings" panose="05000000000000000000" pitchFamily="2" charset="2"/>
              <a:buChar char="q"/>
              <a:defRPr sz="2800">
                <a:latin typeface="Segoe UI" pitchFamily="34" charset="0"/>
                <a:cs typeface="Segoe UI" pitchFamily="34" charset="0"/>
              </a:defRPr>
            </a:lvl1pPr>
            <a:lvl2pPr marL="800100" indent="-342900">
              <a:buClr>
                <a:schemeClr val="bg2">
                  <a:lumMod val="75000"/>
                </a:schemeClr>
              </a:buClr>
              <a:buFont typeface="Wingdings" panose="05000000000000000000" pitchFamily="2" charset="2"/>
              <a:buChar char="§"/>
              <a:defRPr sz="2400">
                <a:latin typeface="Segoe UI" pitchFamily="34" charset="0"/>
                <a:cs typeface="Segoe UI" pitchFamily="34" charset="0"/>
              </a:defRPr>
            </a:lvl2pPr>
            <a:lvl3pPr marL="914400" indent="0">
              <a:buNone/>
              <a:defRPr sz="2000">
                <a:latin typeface="Segoe UI" pitchFamily="34" charset="0"/>
                <a:cs typeface="Segoe UI" pitchFamily="34" charset="0"/>
              </a:defRPr>
            </a:lvl3pPr>
            <a:lvl4pPr marL="1371600" indent="0">
              <a:buNone/>
              <a:defRPr sz="1800">
                <a:latin typeface="Segoe UI" pitchFamily="34" charset="0"/>
                <a:cs typeface="Segoe UI" pitchFamily="34" charset="0"/>
              </a:defRPr>
            </a:lvl4pPr>
            <a:lvl5pPr marL="1828800" indent="0">
              <a:buNone/>
              <a:defRPr sz="1800">
                <a:latin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6858000" y="6324600"/>
            <a:ext cx="2133600" cy="365125"/>
          </a:xfrm>
        </p:spPr>
        <p:txBody>
          <a:bodyPr/>
          <a:lstStyle>
            <a:lvl1pPr>
              <a:defRPr sz="1500">
                <a:solidFill>
                  <a:schemeClr val="tx1"/>
                </a:solidFill>
                <a:latin typeface="Segoe UI" pitchFamily="34" charset="0"/>
                <a:cs typeface="Segoe UI" pitchFamily="34" charset="0"/>
              </a:defRPr>
            </a:lvl1pPr>
          </a:lstStyle>
          <a:p>
            <a:fld id="{FC66D6CE-B56B-447A-A58B-E2D6508578E9}" type="slidenum">
              <a:rPr lang="en-US" smtClean="0"/>
              <a:pPr/>
              <a:t>‹#›</a:t>
            </a:fld>
            <a:endParaRPr lang="en-US"/>
          </a:p>
        </p:txBody>
      </p:sp>
      <p:sp>
        <p:nvSpPr>
          <p:cNvPr id="7" name="Moon 6"/>
          <p:cNvSpPr/>
          <p:nvPr/>
        </p:nvSpPr>
        <p:spPr>
          <a:xfrm rot="17945249">
            <a:off x="3125207" y="-2450268"/>
            <a:ext cx="2251314" cy="10976464"/>
          </a:xfrm>
          <a:prstGeom prst="moon">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1464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30600"/>
            <a:ext cx="9144000" cy="3327400"/>
          </a:xfrm>
          <a:prstGeom prst="rect">
            <a:avLst/>
          </a:prstGeom>
        </p:spPr>
      </p:pic>
      <p:sp>
        <p:nvSpPr>
          <p:cNvPr id="8" name="Title 7"/>
          <p:cNvSpPr>
            <a:spLocks noGrp="1"/>
          </p:cNvSpPr>
          <p:nvPr>
            <p:ph type="title"/>
          </p:nvPr>
        </p:nvSpPr>
        <p:spPr>
          <a:xfrm>
            <a:off x="584200" y="2522538"/>
            <a:ext cx="8229600" cy="1143000"/>
          </a:xfrm>
        </p:spPr>
        <p:txBody>
          <a:bodyPr/>
          <a:lstStyle/>
          <a:p>
            <a:r>
              <a:rPr lang="en-US"/>
              <a:t>Click to edit Master title style</a:t>
            </a:r>
          </a:p>
        </p:txBody>
      </p:sp>
      <p:sp>
        <p:nvSpPr>
          <p:cNvPr id="4" name="Moon 3"/>
          <p:cNvSpPr/>
          <p:nvPr/>
        </p:nvSpPr>
        <p:spPr>
          <a:xfrm rot="17945249">
            <a:off x="1611729" y="686067"/>
            <a:ext cx="2251314" cy="10976464"/>
          </a:xfrm>
          <a:prstGeom prst="moon">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7432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3327400"/>
          </a:xfrm>
          <a:prstGeom prst="rect">
            <a:avLst/>
          </a:prstGeom>
        </p:spPr>
      </p:pic>
      <p:sp>
        <p:nvSpPr>
          <p:cNvPr id="8" name="Title 7"/>
          <p:cNvSpPr>
            <a:spLocks noGrp="1"/>
          </p:cNvSpPr>
          <p:nvPr>
            <p:ph type="title"/>
          </p:nvPr>
        </p:nvSpPr>
        <p:spPr>
          <a:xfrm>
            <a:off x="584200" y="3144838"/>
            <a:ext cx="8229600" cy="1143000"/>
          </a:xfrm>
        </p:spPr>
        <p:txBody>
          <a:bodyPr/>
          <a:lstStyle/>
          <a:p>
            <a:r>
              <a:rPr lang="en-US"/>
              <a:t>Click to edit Master title style</a:t>
            </a:r>
          </a:p>
        </p:txBody>
      </p:sp>
      <p:sp>
        <p:nvSpPr>
          <p:cNvPr id="4" name="Moon 3"/>
          <p:cNvSpPr/>
          <p:nvPr/>
        </p:nvSpPr>
        <p:spPr>
          <a:xfrm rot="17945249">
            <a:off x="2934706" y="-1031464"/>
            <a:ext cx="2251314" cy="10976464"/>
          </a:xfrm>
          <a:prstGeom prst="moon">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5622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5" y="1489809"/>
            <a:ext cx="5988167" cy="3327400"/>
          </a:xfrm>
          <a:prstGeom prst="rect">
            <a:avLst/>
          </a:prstGeom>
        </p:spPr>
      </p:pic>
      <p:sp>
        <p:nvSpPr>
          <p:cNvPr id="4" name="Moon 3"/>
          <p:cNvSpPr/>
          <p:nvPr/>
        </p:nvSpPr>
        <p:spPr>
          <a:xfrm rot="17945249">
            <a:off x="1579444" y="130908"/>
            <a:ext cx="2251314" cy="7188200"/>
          </a:xfrm>
          <a:prstGeom prst="moon">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117828" y="2582009"/>
            <a:ext cx="5575300" cy="1143000"/>
          </a:xfrm>
        </p:spPr>
        <p:txBody>
          <a:bodyPr/>
          <a:lstStyle>
            <a:lvl1pPr>
              <a:defRPr>
                <a:solidFill>
                  <a:schemeClr val="bg1"/>
                </a:solidFill>
              </a:defRPr>
            </a:lvl1pPr>
          </a:lstStyle>
          <a:p>
            <a:r>
              <a:rPr lang="en-US"/>
              <a:t>Click to edit Master title style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200" y="0"/>
            <a:ext cx="1447800" cy="6858000"/>
          </a:xfrm>
          <a:prstGeom prst="rect">
            <a:avLst/>
          </a:prstGeom>
        </p:spPr>
      </p:pic>
    </p:spTree>
    <p:extLst>
      <p:ext uri="{BB962C8B-B14F-4D97-AF65-F5344CB8AC3E}">
        <p14:creationId xmlns:p14="http://schemas.microsoft.com/office/powerpoint/2010/main" val="43117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6D6CE-B56B-447A-A58B-E2D6508578E9}" type="slidenum">
              <a:rPr lang="en-US" smtClean="0"/>
              <a:t>‹#›</a:t>
            </a:fld>
            <a:endParaRPr lang="en-US"/>
          </a:p>
        </p:txBody>
      </p:sp>
    </p:spTree>
    <p:extLst>
      <p:ext uri="{BB962C8B-B14F-4D97-AF65-F5344CB8AC3E}">
        <p14:creationId xmlns:p14="http://schemas.microsoft.com/office/powerpoint/2010/main" val="4013212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66D6CE-B56B-447A-A58B-E2D6508578E9}" type="slidenum">
              <a:rPr lang="en-US" smtClean="0"/>
              <a:t>‹#›</a:t>
            </a:fld>
            <a:endParaRPr lang="en-US"/>
          </a:p>
        </p:txBody>
      </p:sp>
    </p:spTree>
    <p:extLst>
      <p:ext uri="{BB962C8B-B14F-4D97-AF65-F5344CB8AC3E}">
        <p14:creationId xmlns:p14="http://schemas.microsoft.com/office/powerpoint/2010/main" val="2228566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t>‹#›</a:t>
            </a:fld>
            <a:endParaRPr lang="en-US"/>
          </a:p>
        </p:txBody>
      </p:sp>
    </p:spTree>
    <p:extLst>
      <p:ext uri="{BB962C8B-B14F-4D97-AF65-F5344CB8AC3E}">
        <p14:creationId xmlns:p14="http://schemas.microsoft.com/office/powerpoint/2010/main" val="2790261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Segoe UI" pitchFamily="34" charset="0"/>
                <a:cs typeface="Segoe UI" pitchFamily="34" charset="0"/>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Segoe UI" pitchFamily="34" charset="0"/>
                <a:cs typeface="Segoe UI"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Segoe UI" pitchFamily="34" charset="0"/>
                <a:cs typeface="Segoe UI" pitchFamily="34" charset="0"/>
              </a:defRPr>
            </a:lvl1pPr>
          </a:lstStyle>
          <a:p>
            <a:fld id="{FC66D6CE-B56B-447A-A58B-E2D6508578E9}" type="slidenum">
              <a:rPr lang="en-US" smtClean="0"/>
              <a:pPr/>
              <a:t>‹#›</a:t>
            </a:fld>
            <a:endParaRPr lang="en-US"/>
          </a:p>
        </p:txBody>
      </p:sp>
    </p:spTree>
    <p:extLst>
      <p:ext uri="{BB962C8B-B14F-4D97-AF65-F5344CB8AC3E}">
        <p14:creationId xmlns:p14="http://schemas.microsoft.com/office/powerpoint/2010/main" val="605127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61" r:id="rId5"/>
    <p:sldLayoutId id="2147483662" r:id="rId6"/>
    <p:sldLayoutId id="2147483652" r:id="rId7"/>
    <p:sldLayoutId id="2147483653" r:id="rId8"/>
    <p:sldLayoutId id="2147483655" r:id="rId9"/>
  </p:sldLayoutIdLst>
  <p:hf hdr="0" ftr="0" dt="0"/>
  <p:txStyles>
    <p:titleStyle>
      <a:lvl1pPr algn="ctr" defTabSz="914400" rtl="0" eaLnBrk="1" latinLnBrk="0" hangingPunct="1">
        <a:spcBef>
          <a:spcPct val="0"/>
        </a:spcBef>
        <a:buNone/>
        <a:defRPr sz="4400" kern="1200">
          <a:solidFill>
            <a:schemeClr val="tx1"/>
          </a:solidFill>
          <a:latin typeface="Segoe UI" pitchFamily="34" charset="0"/>
          <a:ea typeface="+mj-ea"/>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000"/>
              <a:t>C# Advanced features</a:t>
            </a:r>
          </a:p>
        </p:txBody>
      </p:sp>
      <p:sp>
        <p:nvSpPr>
          <p:cNvPr id="3" name="Subtitle 2"/>
          <p:cNvSpPr>
            <a:spLocks noGrp="1"/>
          </p:cNvSpPr>
          <p:nvPr>
            <p:ph type="subTitle" idx="1"/>
          </p:nvPr>
        </p:nvSpPr>
        <p:spPr/>
        <p:txBody>
          <a:bodyPr/>
          <a:lstStyle/>
          <a:p>
            <a:r>
              <a:rPr lang="en-US"/>
              <a:t>Feb 2016</a:t>
            </a:r>
          </a:p>
        </p:txBody>
      </p:sp>
    </p:spTree>
    <p:extLst>
      <p:ext uri="{BB962C8B-B14F-4D97-AF65-F5344CB8AC3E}">
        <p14:creationId xmlns:p14="http://schemas.microsoft.com/office/powerpoint/2010/main" val="4198493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Have VS encapsulated for u</a:t>
            </a:r>
          </a:p>
        </p:txBody>
      </p:sp>
      <p:sp>
        <p:nvSpPr>
          <p:cNvPr id="3" name="Content Placeholder 2"/>
          <p:cNvSpPr>
            <a:spLocks noGrp="1"/>
          </p:cNvSpPr>
          <p:nvPr>
            <p:ph idx="1"/>
          </p:nvPr>
        </p:nvSpPr>
        <p:spPr/>
        <p:txBody>
          <a:bodyPr/>
          <a:lstStyle/>
          <a:p>
            <a:r>
              <a:rPr lang="en-US"/>
              <a:t>Using refactor feature</a:t>
            </a:r>
          </a:p>
        </p:txBody>
      </p:sp>
      <p:sp>
        <p:nvSpPr>
          <p:cNvPr id="4" name="Slide Number Placeholder 3"/>
          <p:cNvSpPr>
            <a:spLocks noGrp="1"/>
          </p:cNvSpPr>
          <p:nvPr>
            <p:ph type="sldNum" sz="quarter" idx="12"/>
          </p:nvPr>
        </p:nvSpPr>
        <p:spPr/>
        <p:txBody>
          <a:bodyPr/>
          <a:lstStyle/>
          <a:p>
            <a:fld id="{FC66D6CE-B56B-447A-A58B-E2D6508578E9}" type="slidenum">
              <a:rPr lang="en-US" smtClean="0"/>
              <a:pPr/>
              <a:t>10</a:t>
            </a:fld>
            <a:endParaRPr lang="en-US"/>
          </a:p>
        </p:txBody>
      </p:sp>
      <p:pic>
        <p:nvPicPr>
          <p:cNvPr id="5" name="Picture 4"/>
          <p:cNvPicPr>
            <a:picLocks noChangeAspect="1"/>
          </p:cNvPicPr>
          <p:nvPr/>
        </p:nvPicPr>
        <p:blipFill>
          <a:blip r:embed="rId3"/>
          <a:stretch>
            <a:fillRect/>
          </a:stretch>
        </p:blipFill>
        <p:spPr>
          <a:xfrm>
            <a:off x="665831" y="2347182"/>
            <a:ext cx="7754432" cy="952633"/>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4"/>
          <a:stretch>
            <a:fillRect/>
          </a:stretch>
        </p:blipFill>
        <p:spPr>
          <a:xfrm>
            <a:off x="665831" y="3618865"/>
            <a:ext cx="3895725" cy="3009900"/>
          </a:xfrm>
          <a:prstGeom prst="rect">
            <a:avLst/>
          </a:prstGeom>
        </p:spPr>
      </p:pic>
      <p:pic>
        <p:nvPicPr>
          <p:cNvPr id="7" name="Picture 6"/>
          <p:cNvPicPr>
            <a:picLocks noChangeAspect="1"/>
          </p:cNvPicPr>
          <p:nvPr/>
        </p:nvPicPr>
        <p:blipFill>
          <a:blip r:embed="rId5"/>
          <a:stretch>
            <a:fillRect/>
          </a:stretch>
        </p:blipFill>
        <p:spPr>
          <a:xfrm>
            <a:off x="5064171" y="3672351"/>
            <a:ext cx="3170747" cy="196209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49602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Read only property</a:t>
            </a:r>
          </a:p>
        </p:txBody>
      </p:sp>
      <p:sp>
        <p:nvSpPr>
          <p:cNvPr id="3" name="Content Placeholder 2"/>
          <p:cNvSpPr>
            <a:spLocks noGrp="1"/>
          </p:cNvSpPr>
          <p:nvPr>
            <p:ph idx="1"/>
          </p:nvPr>
        </p:nvSpPr>
        <p:spPr/>
        <p:txBody>
          <a:bodyPr/>
          <a:lstStyle/>
          <a:p>
            <a:r>
              <a:rPr lang="en-US"/>
              <a:t>Lúc tr</a:t>
            </a:r>
            <a:r>
              <a:rPr lang="vi-VN"/>
              <a:t>ư</a:t>
            </a:r>
            <a:r>
              <a:rPr lang="en-US"/>
              <a:t>ớc</a:t>
            </a:r>
          </a:p>
          <a:p>
            <a:pPr marL="457200" lvl="1" indent="0">
              <a:buNone/>
            </a:pPr>
            <a:r>
              <a:rPr lang="en-US"/>
              <a:t>public string FirstName { get; private set; }</a:t>
            </a:r>
          </a:p>
          <a:p>
            <a:pPr marL="457200" lvl="1" indent="0">
              <a:buNone/>
            </a:pPr>
            <a:r>
              <a:rPr lang="en-US"/>
              <a:t>public string LastName { get; private set; }</a:t>
            </a:r>
          </a:p>
          <a:p>
            <a:endParaRPr lang="en-US"/>
          </a:p>
          <a:p>
            <a:endParaRPr lang="en-US"/>
          </a:p>
          <a:p>
            <a:r>
              <a:rPr lang="en-US"/>
              <a:t>Bản mới</a:t>
            </a:r>
          </a:p>
          <a:p>
            <a:pPr marL="457200" lvl="1" indent="0">
              <a:buNone/>
            </a:pPr>
            <a:r>
              <a:rPr lang="en-US"/>
              <a:t>public string FirstName { get; }</a:t>
            </a:r>
          </a:p>
          <a:p>
            <a:pPr marL="457200" lvl="1" indent="0">
              <a:buNone/>
            </a:pPr>
            <a:r>
              <a:rPr lang="en-US"/>
              <a:t>public string LastName { get;  }</a:t>
            </a:r>
          </a:p>
        </p:txBody>
      </p:sp>
      <p:sp>
        <p:nvSpPr>
          <p:cNvPr id="4" name="Slide Number Placeholder 3"/>
          <p:cNvSpPr>
            <a:spLocks noGrp="1"/>
          </p:cNvSpPr>
          <p:nvPr>
            <p:ph type="sldNum" sz="quarter" idx="12"/>
          </p:nvPr>
        </p:nvSpPr>
        <p:spPr/>
        <p:txBody>
          <a:bodyPr/>
          <a:lstStyle/>
          <a:p>
            <a:fld id="{FC66D6CE-B56B-447A-A58B-E2D6508578E9}" type="slidenum">
              <a:rPr lang="en-US" smtClean="0"/>
              <a:pPr/>
              <a:t>11</a:t>
            </a:fld>
            <a:endParaRPr lang="en-US"/>
          </a:p>
        </p:txBody>
      </p:sp>
    </p:spTree>
    <p:extLst>
      <p:ext uri="{BB962C8B-B14F-4D97-AF65-F5344CB8AC3E}">
        <p14:creationId xmlns:p14="http://schemas.microsoft.com/office/powerpoint/2010/main" val="437696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t>Object &amp; Collection initializer</a:t>
            </a:r>
          </a:p>
        </p:txBody>
      </p:sp>
      <p:sp>
        <p:nvSpPr>
          <p:cNvPr id="5" name="Oval 4"/>
          <p:cNvSpPr/>
          <p:nvPr/>
        </p:nvSpPr>
        <p:spPr>
          <a:xfrm>
            <a:off x="3724501" y="4662178"/>
            <a:ext cx="1401510" cy="1298960"/>
          </a:xfrm>
          <a:prstGeom prst="ellipse">
            <a:avLst/>
          </a:prstGeom>
          <a:noFill/>
          <a:ln w="1270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a:solidFill>
                  <a:srgbClr val="00B0F0"/>
                </a:solidFill>
                <a:latin typeface="Segoe UI" panose="020B0502040204020203" pitchFamily="34" charset="0"/>
                <a:cs typeface="Segoe UI" panose="020B0502040204020203" pitchFamily="34" charset="0"/>
              </a:rPr>
              <a:t>2</a:t>
            </a:r>
          </a:p>
        </p:txBody>
      </p:sp>
    </p:spTree>
    <p:extLst>
      <p:ext uri="{BB962C8B-B14F-4D97-AF65-F5344CB8AC3E}">
        <p14:creationId xmlns:p14="http://schemas.microsoft.com/office/powerpoint/2010/main" val="1680214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Object initializer</a:t>
            </a:r>
          </a:p>
        </p:txBody>
      </p:sp>
      <p:sp>
        <p:nvSpPr>
          <p:cNvPr id="11" name="Content Placeholder 10"/>
          <p:cNvSpPr>
            <a:spLocks noGrp="1"/>
          </p:cNvSpPr>
          <p:nvPr>
            <p:ph idx="1"/>
          </p:nvPr>
        </p:nvSpPr>
        <p:spPr>
          <a:xfrm>
            <a:off x="457200" y="1651808"/>
            <a:ext cx="8610600" cy="4724400"/>
          </a:xfrm>
        </p:spPr>
        <p:txBody>
          <a:bodyPr/>
          <a:lstStyle/>
          <a:p>
            <a:endParaRPr lang="en-US"/>
          </a:p>
          <a:p>
            <a:endParaRPr lang="en-US"/>
          </a:p>
          <a:p>
            <a:endParaRPr lang="en-US"/>
          </a:p>
          <a:p>
            <a:r>
              <a:rPr lang="en-US"/>
              <a:t>Old way to initialize</a:t>
            </a:r>
          </a:p>
          <a:p>
            <a:endParaRPr lang="en-US"/>
          </a:p>
          <a:p>
            <a:endParaRPr lang="en-US"/>
          </a:p>
          <a:p>
            <a:endParaRPr lang="en-US"/>
          </a:p>
          <a:p>
            <a:r>
              <a:rPr lang="en-US"/>
              <a:t>New and more convenient way to initialize</a:t>
            </a:r>
          </a:p>
        </p:txBody>
      </p:sp>
      <p:sp>
        <p:nvSpPr>
          <p:cNvPr id="4" name="Slide Number Placeholder 3"/>
          <p:cNvSpPr>
            <a:spLocks noGrp="1"/>
          </p:cNvSpPr>
          <p:nvPr>
            <p:ph type="sldNum" sz="quarter" idx="12"/>
          </p:nvPr>
        </p:nvSpPr>
        <p:spPr/>
        <p:txBody>
          <a:bodyPr/>
          <a:lstStyle/>
          <a:p>
            <a:fld id="{FC66D6CE-B56B-447A-A58B-E2D6508578E9}" type="slidenum">
              <a:rPr lang="en-US" smtClean="0"/>
              <a:pPr/>
              <a:t>13</a:t>
            </a:fld>
            <a:endParaRPr lang="en-US"/>
          </a:p>
        </p:txBody>
      </p:sp>
      <p:pic>
        <p:nvPicPr>
          <p:cNvPr id="5" name="Picture 4"/>
          <p:cNvPicPr>
            <a:picLocks noChangeAspect="1"/>
          </p:cNvPicPr>
          <p:nvPr/>
        </p:nvPicPr>
        <p:blipFill>
          <a:blip r:embed="rId2"/>
          <a:stretch>
            <a:fillRect/>
          </a:stretch>
        </p:blipFill>
        <p:spPr>
          <a:xfrm>
            <a:off x="591151" y="1843832"/>
            <a:ext cx="3989993" cy="1176710"/>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a:blip r:embed="rId3"/>
          <a:stretch>
            <a:fillRect/>
          </a:stretch>
        </p:blipFill>
        <p:spPr>
          <a:xfrm>
            <a:off x="591151" y="3908719"/>
            <a:ext cx="4081433" cy="875709"/>
          </a:xfrm>
          <a:prstGeom prst="rect">
            <a:avLst/>
          </a:prstGeom>
          <a:ln>
            <a:noFill/>
          </a:ln>
          <a:effectLst>
            <a:outerShdw blurRad="190500" algn="tl" rotWithShape="0">
              <a:srgbClr val="000000">
                <a:alpha val="70000"/>
              </a:srgbClr>
            </a:outerShdw>
          </a:effectLst>
        </p:spPr>
      </p:pic>
      <p:pic>
        <p:nvPicPr>
          <p:cNvPr id="8" name="Picture 7"/>
          <p:cNvPicPr>
            <a:picLocks noChangeAspect="1"/>
          </p:cNvPicPr>
          <p:nvPr/>
        </p:nvPicPr>
        <p:blipFill>
          <a:blip r:embed="rId4"/>
          <a:stretch>
            <a:fillRect/>
          </a:stretch>
        </p:blipFill>
        <p:spPr>
          <a:xfrm>
            <a:off x="545430" y="5864629"/>
            <a:ext cx="8115474" cy="38425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13811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Collection initializer</a:t>
            </a:r>
          </a:p>
        </p:txBody>
      </p:sp>
      <p:sp>
        <p:nvSpPr>
          <p:cNvPr id="4" name="Slide Number Placeholder 3"/>
          <p:cNvSpPr>
            <a:spLocks noGrp="1"/>
          </p:cNvSpPr>
          <p:nvPr>
            <p:ph type="sldNum" sz="quarter" idx="12"/>
          </p:nvPr>
        </p:nvSpPr>
        <p:spPr/>
        <p:txBody>
          <a:bodyPr/>
          <a:lstStyle/>
          <a:p>
            <a:fld id="{FC66D6CE-B56B-447A-A58B-E2D6508578E9}" type="slidenum">
              <a:rPr lang="en-US" smtClean="0"/>
              <a:pPr/>
              <a:t>14</a:t>
            </a:fld>
            <a:endParaRPr lang="en-US"/>
          </a:p>
        </p:txBody>
      </p:sp>
      <p:pic>
        <p:nvPicPr>
          <p:cNvPr id="5" name="Picture 4"/>
          <p:cNvPicPr>
            <a:picLocks noChangeAspect="1"/>
          </p:cNvPicPr>
          <p:nvPr/>
        </p:nvPicPr>
        <p:blipFill>
          <a:blip r:embed="rId2"/>
          <a:stretch>
            <a:fillRect/>
          </a:stretch>
        </p:blipFill>
        <p:spPr>
          <a:xfrm>
            <a:off x="264092" y="1730972"/>
            <a:ext cx="8553414" cy="270386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731433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Anonymous type &amp; method</a:t>
            </a:r>
          </a:p>
        </p:txBody>
      </p:sp>
      <p:sp>
        <p:nvSpPr>
          <p:cNvPr id="5" name="Oval 4"/>
          <p:cNvSpPr/>
          <p:nvPr/>
        </p:nvSpPr>
        <p:spPr>
          <a:xfrm>
            <a:off x="3724501" y="4662178"/>
            <a:ext cx="1401510" cy="1298960"/>
          </a:xfrm>
          <a:prstGeom prst="ellipse">
            <a:avLst/>
          </a:prstGeom>
          <a:noFill/>
          <a:ln w="1270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a:solidFill>
                  <a:srgbClr val="00B0F0"/>
                </a:solidFill>
                <a:latin typeface="Segoe UI" panose="020B0502040204020203" pitchFamily="34" charset="0"/>
                <a:cs typeface="Segoe UI" panose="020B0502040204020203" pitchFamily="34" charset="0"/>
              </a:rPr>
              <a:t>3</a:t>
            </a:r>
          </a:p>
        </p:txBody>
      </p:sp>
    </p:spTree>
    <p:extLst>
      <p:ext uri="{BB962C8B-B14F-4D97-AF65-F5344CB8AC3E}">
        <p14:creationId xmlns:p14="http://schemas.microsoft.com/office/powerpoint/2010/main" val="3883676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Things to consider</a:t>
            </a:r>
          </a:p>
        </p:txBody>
      </p:sp>
      <p:sp>
        <p:nvSpPr>
          <p:cNvPr id="3" name="Content Placeholder 2"/>
          <p:cNvSpPr>
            <a:spLocks noGrp="1"/>
          </p:cNvSpPr>
          <p:nvPr>
            <p:ph idx="1"/>
          </p:nvPr>
        </p:nvSpPr>
        <p:spPr/>
        <p:txBody>
          <a:bodyPr/>
          <a:lstStyle/>
          <a:p>
            <a:r>
              <a:rPr lang="en-US"/>
              <a:t>Same class?</a:t>
            </a:r>
          </a:p>
          <a:p>
            <a:endParaRPr lang="en-US"/>
          </a:p>
          <a:p>
            <a:endParaRPr lang="en-US"/>
          </a:p>
          <a:p>
            <a:endParaRPr lang="en-US"/>
          </a:p>
          <a:p>
            <a:endParaRPr lang="en-US"/>
          </a:p>
          <a:p>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16</a:t>
            </a:fld>
            <a:endParaRPr lang="en-US"/>
          </a:p>
        </p:txBody>
      </p:sp>
      <p:pic>
        <p:nvPicPr>
          <p:cNvPr id="5" name="Picture 4"/>
          <p:cNvPicPr>
            <a:picLocks noChangeAspect="1"/>
          </p:cNvPicPr>
          <p:nvPr/>
        </p:nvPicPr>
        <p:blipFill>
          <a:blip r:embed="rId2"/>
          <a:stretch>
            <a:fillRect/>
          </a:stretch>
        </p:blipFill>
        <p:spPr>
          <a:xfrm>
            <a:off x="1719542" y="2307292"/>
            <a:ext cx="5738195" cy="1471332"/>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3"/>
          <a:stretch>
            <a:fillRect/>
          </a:stretch>
        </p:blipFill>
        <p:spPr>
          <a:xfrm>
            <a:off x="1846312" y="4485716"/>
            <a:ext cx="5611425" cy="944879"/>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a:blip r:embed="rId4"/>
          <a:stretch>
            <a:fillRect/>
          </a:stretch>
        </p:blipFill>
        <p:spPr>
          <a:xfrm>
            <a:off x="2902662" y="5819982"/>
            <a:ext cx="3246367" cy="63541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65918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Anonymous type</a:t>
            </a:r>
          </a:p>
        </p:txBody>
      </p:sp>
      <p:sp>
        <p:nvSpPr>
          <p:cNvPr id="4" name="Content Placeholder 3"/>
          <p:cNvSpPr>
            <a:spLocks noGrp="1"/>
          </p:cNvSpPr>
          <p:nvPr>
            <p:ph idx="1"/>
          </p:nvPr>
        </p:nvSpPr>
        <p:spPr/>
        <p:txBody>
          <a:bodyPr/>
          <a:lstStyle/>
          <a:p>
            <a:r>
              <a:rPr lang="en-US"/>
              <a:t>Usage scenario: purely for storing data (database access)</a:t>
            </a:r>
          </a:p>
        </p:txBody>
      </p:sp>
    </p:spTree>
    <p:extLst>
      <p:ext uri="{BB962C8B-B14F-4D97-AF65-F5344CB8AC3E}">
        <p14:creationId xmlns:p14="http://schemas.microsoft.com/office/powerpoint/2010/main" val="1666172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a:t>Delegate &amp; event</a:t>
            </a:r>
          </a:p>
        </p:txBody>
      </p:sp>
      <p:sp>
        <p:nvSpPr>
          <p:cNvPr id="5" name="Oval 4"/>
          <p:cNvSpPr/>
          <p:nvPr/>
        </p:nvSpPr>
        <p:spPr>
          <a:xfrm>
            <a:off x="3724501" y="4662178"/>
            <a:ext cx="1401510" cy="1298960"/>
          </a:xfrm>
          <a:prstGeom prst="ellipse">
            <a:avLst/>
          </a:prstGeom>
          <a:noFill/>
          <a:ln w="1270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a:solidFill>
                  <a:srgbClr val="00B0F0"/>
                </a:solidFill>
                <a:latin typeface="Segoe UI" panose="020B0502040204020203" pitchFamily="34" charset="0"/>
                <a:cs typeface="Segoe UI" panose="020B0502040204020203" pitchFamily="34" charset="0"/>
              </a:rPr>
              <a:t>4</a:t>
            </a:r>
          </a:p>
        </p:txBody>
      </p:sp>
    </p:spTree>
    <p:extLst>
      <p:ext uri="{BB962C8B-B14F-4D97-AF65-F5344CB8AC3E}">
        <p14:creationId xmlns:p14="http://schemas.microsoft.com/office/powerpoint/2010/main" val="2776596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Similarity</a:t>
            </a:r>
          </a:p>
        </p:txBody>
      </p:sp>
      <p:sp>
        <p:nvSpPr>
          <p:cNvPr id="3" name="Content Placeholder 2"/>
          <p:cNvSpPr>
            <a:spLocks noGrp="1"/>
          </p:cNvSpPr>
          <p:nvPr>
            <p:ph idx="1"/>
          </p:nvPr>
        </p:nvSpPr>
        <p:spPr/>
        <p:txBody>
          <a:bodyPr/>
          <a:lstStyle/>
          <a:p>
            <a:r>
              <a:rPr lang="en-US"/>
              <a:t>Function pointer in C++</a:t>
            </a:r>
          </a:p>
          <a:p>
            <a:r>
              <a:rPr lang="en-US"/>
              <a:t>Delegate: </a:t>
            </a:r>
            <a:r>
              <a:rPr lang="en-US">
                <a:solidFill>
                  <a:srgbClr val="FF0000"/>
                </a:solidFill>
              </a:rPr>
              <a:t>type</a:t>
            </a:r>
            <a:r>
              <a:rPr lang="en-US"/>
              <a:t> of function pointer (the interface)</a:t>
            </a:r>
          </a:p>
        </p:txBody>
      </p:sp>
      <p:sp>
        <p:nvSpPr>
          <p:cNvPr id="4" name="Slide Number Placeholder 3"/>
          <p:cNvSpPr>
            <a:spLocks noGrp="1"/>
          </p:cNvSpPr>
          <p:nvPr>
            <p:ph type="sldNum" sz="quarter" idx="12"/>
          </p:nvPr>
        </p:nvSpPr>
        <p:spPr/>
        <p:txBody>
          <a:bodyPr/>
          <a:lstStyle/>
          <a:p>
            <a:fld id="{FC66D6CE-B56B-447A-A58B-E2D6508578E9}" type="slidenum">
              <a:rPr lang="en-US" smtClean="0"/>
              <a:pPr/>
              <a:t>19</a:t>
            </a:fld>
            <a:endParaRPr lang="en-US"/>
          </a:p>
        </p:txBody>
      </p:sp>
      <p:pic>
        <p:nvPicPr>
          <p:cNvPr id="5" name="Picture 4"/>
          <p:cNvPicPr>
            <a:picLocks noChangeAspect="1"/>
          </p:cNvPicPr>
          <p:nvPr/>
        </p:nvPicPr>
        <p:blipFill>
          <a:blip r:embed="rId2"/>
          <a:stretch>
            <a:fillRect/>
          </a:stretch>
        </p:blipFill>
        <p:spPr>
          <a:xfrm>
            <a:off x="1229867" y="2879770"/>
            <a:ext cx="6615689" cy="62238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28984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Agenda</a:t>
            </a:r>
          </a:p>
        </p:txBody>
      </p:sp>
      <p:sp>
        <p:nvSpPr>
          <p:cNvPr id="4" name="Content Placeholder 3"/>
          <p:cNvSpPr>
            <a:spLocks noGrp="1"/>
          </p:cNvSpPr>
          <p:nvPr>
            <p:ph idx="1"/>
          </p:nvPr>
        </p:nvSpPr>
        <p:spPr/>
        <p:txBody>
          <a:bodyPr>
            <a:normAutofit/>
          </a:bodyPr>
          <a:lstStyle/>
          <a:p>
            <a:pPr marL="514350" indent="-514350">
              <a:buFont typeface="+mj-lt"/>
              <a:buAutoNum type="arabicPeriod"/>
            </a:pPr>
            <a:r>
              <a:rPr lang="en-US"/>
              <a:t>Automatic: type, property</a:t>
            </a:r>
          </a:p>
          <a:p>
            <a:pPr marL="514350" indent="-514350">
              <a:buFont typeface="+mj-lt"/>
              <a:buAutoNum type="arabicPeriod"/>
            </a:pPr>
            <a:r>
              <a:rPr lang="en-US"/>
              <a:t>Object &amp; Collection initializer</a:t>
            </a:r>
          </a:p>
          <a:p>
            <a:pPr marL="514350" indent="-514350">
              <a:buFont typeface="+mj-lt"/>
              <a:buAutoNum type="arabicPeriod"/>
            </a:pPr>
            <a:r>
              <a:rPr lang="en-US"/>
              <a:t>Anonymous: type, method</a:t>
            </a:r>
          </a:p>
          <a:p>
            <a:pPr marL="514350" indent="-514350">
              <a:buFont typeface="+mj-lt"/>
              <a:buAutoNum type="arabicPeriod"/>
            </a:pPr>
            <a:r>
              <a:rPr lang="en-US"/>
              <a:t>Delegate &amp; event, polymorphism</a:t>
            </a:r>
          </a:p>
          <a:p>
            <a:pPr marL="514350" indent="-514350">
              <a:buFont typeface="+mj-lt"/>
              <a:buAutoNum type="arabicPeriod"/>
            </a:pPr>
            <a:r>
              <a:rPr lang="en-US"/>
              <a:t>Reference</a:t>
            </a:r>
          </a:p>
          <a:p>
            <a:pPr marL="514350" indent="-514350">
              <a:buFont typeface="+mj-lt"/>
              <a:buAutoNum type="arabicPeriod"/>
            </a:pPr>
            <a:r>
              <a:rPr lang="en-US"/>
              <a:t>Miscellaneous</a:t>
            </a:r>
          </a:p>
        </p:txBody>
      </p:sp>
    </p:spTree>
    <p:extLst>
      <p:ext uri="{BB962C8B-B14F-4D97-AF65-F5344CB8AC3E}">
        <p14:creationId xmlns:p14="http://schemas.microsoft.com/office/powerpoint/2010/main" val="1322486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Delegate example</a:t>
            </a:r>
          </a:p>
        </p:txBody>
      </p:sp>
      <p:sp>
        <p:nvSpPr>
          <p:cNvPr id="4" name="Slide Number Placeholder 3"/>
          <p:cNvSpPr>
            <a:spLocks noGrp="1"/>
          </p:cNvSpPr>
          <p:nvPr>
            <p:ph type="sldNum" sz="quarter" idx="12"/>
          </p:nvPr>
        </p:nvSpPr>
        <p:spPr/>
        <p:txBody>
          <a:bodyPr/>
          <a:lstStyle/>
          <a:p>
            <a:fld id="{FC66D6CE-B56B-447A-A58B-E2D6508578E9}" type="slidenum">
              <a:rPr lang="en-US" smtClean="0"/>
              <a:pPr/>
              <a:t>20</a:t>
            </a:fld>
            <a:endParaRPr lang="en-US"/>
          </a:p>
        </p:txBody>
      </p:sp>
      <p:pic>
        <p:nvPicPr>
          <p:cNvPr id="5" name="Picture 4"/>
          <p:cNvPicPr>
            <a:picLocks noChangeAspect="1"/>
          </p:cNvPicPr>
          <p:nvPr/>
        </p:nvPicPr>
        <p:blipFill>
          <a:blip r:embed="rId2"/>
          <a:stretch>
            <a:fillRect/>
          </a:stretch>
        </p:blipFill>
        <p:spPr>
          <a:xfrm>
            <a:off x="381000" y="1440529"/>
            <a:ext cx="4490660" cy="512119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90066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Event</a:t>
            </a:r>
          </a:p>
        </p:txBody>
      </p:sp>
      <p:sp>
        <p:nvSpPr>
          <p:cNvPr id="3" name="Content Placeholder 2"/>
          <p:cNvSpPr>
            <a:spLocks noGrp="1"/>
          </p:cNvSpPr>
          <p:nvPr>
            <p:ph idx="1"/>
          </p:nvPr>
        </p:nvSpPr>
        <p:spPr/>
        <p:txBody>
          <a:bodyPr/>
          <a:lstStyle/>
          <a:p>
            <a:r>
              <a:rPr lang="en-US"/>
              <a:t>Like Win32 API callback</a:t>
            </a:r>
          </a:p>
          <a:p>
            <a:r>
              <a:rPr lang="en-US"/>
              <a:t>Register function that will be called when an event happen</a:t>
            </a:r>
          </a:p>
        </p:txBody>
      </p:sp>
      <p:sp>
        <p:nvSpPr>
          <p:cNvPr id="4" name="Slide Number Placeholder 3"/>
          <p:cNvSpPr>
            <a:spLocks noGrp="1"/>
          </p:cNvSpPr>
          <p:nvPr>
            <p:ph type="sldNum" sz="quarter" idx="12"/>
          </p:nvPr>
        </p:nvSpPr>
        <p:spPr/>
        <p:txBody>
          <a:bodyPr/>
          <a:lstStyle/>
          <a:p>
            <a:fld id="{FC66D6CE-B56B-447A-A58B-E2D6508578E9}" type="slidenum">
              <a:rPr lang="en-US" smtClean="0"/>
              <a:pPr/>
              <a:t>21</a:t>
            </a:fld>
            <a:endParaRPr lang="en-US"/>
          </a:p>
        </p:txBody>
      </p:sp>
    </p:spTree>
    <p:extLst>
      <p:ext uri="{BB962C8B-B14F-4D97-AF65-F5344CB8AC3E}">
        <p14:creationId xmlns:p14="http://schemas.microsoft.com/office/powerpoint/2010/main" val="3259911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Event example</a:t>
            </a:r>
          </a:p>
        </p:txBody>
      </p:sp>
      <p:sp>
        <p:nvSpPr>
          <p:cNvPr id="4" name="Slide Number Placeholder 3"/>
          <p:cNvSpPr>
            <a:spLocks noGrp="1"/>
          </p:cNvSpPr>
          <p:nvPr>
            <p:ph type="sldNum" sz="quarter" idx="12"/>
          </p:nvPr>
        </p:nvSpPr>
        <p:spPr/>
        <p:txBody>
          <a:bodyPr/>
          <a:lstStyle/>
          <a:p>
            <a:fld id="{FC66D6CE-B56B-447A-A58B-E2D6508578E9}" type="slidenum">
              <a:rPr lang="en-US" smtClean="0"/>
              <a:pPr/>
              <a:t>22</a:t>
            </a:fld>
            <a:endParaRPr lang="en-US"/>
          </a:p>
        </p:txBody>
      </p:sp>
      <p:pic>
        <p:nvPicPr>
          <p:cNvPr id="5" name="Picture 4"/>
          <p:cNvPicPr>
            <a:picLocks noChangeAspect="1"/>
          </p:cNvPicPr>
          <p:nvPr/>
        </p:nvPicPr>
        <p:blipFill>
          <a:blip r:embed="rId2"/>
          <a:stretch>
            <a:fillRect/>
          </a:stretch>
        </p:blipFill>
        <p:spPr>
          <a:xfrm>
            <a:off x="461293" y="1620829"/>
            <a:ext cx="8030736" cy="376498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06004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Usage scenario</a:t>
            </a:r>
          </a:p>
        </p:txBody>
      </p:sp>
      <p:sp>
        <p:nvSpPr>
          <p:cNvPr id="3" name="Content Placeholder 2"/>
          <p:cNvSpPr>
            <a:spLocks noGrp="1"/>
          </p:cNvSpPr>
          <p:nvPr>
            <p:ph idx="1"/>
          </p:nvPr>
        </p:nvSpPr>
        <p:spPr/>
        <p:txBody>
          <a:bodyPr/>
          <a:lstStyle/>
          <a:p>
            <a:r>
              <a:rPr lang="en-US"/>
              <a:t>Create processing framework</a:t>
            </a:r>
          </a:p>
          <a:p>
            <a:r>
              <a:rPr lang="en-US"/>
              <a:t>Generalization</a:t>
            </a:r>
          </a:p>
        </p:txBody>
      </p:sp>
      <p:sp>
        <p:nvSpPr>
          <p:cNvPr id="4" name="Slide Number Placeholder 3"/>
          <p:cNvSpPr>
            <a:spLocks noGrp="1"/>
          </p:cNvSpPr>
          <p:nvPr>
            <p:ph type="sldNum" sz="quarter" idx="12"/>
          </p:nvPr>
        </p:nvSpPr>
        <p:spPr/>
        <p:txBody>
          <a:bodyPr/>
          <a:lstStyle/>
          <a:p>
            <a:fld id="{FC66D6CE-B56B-447A-A58B-E2D6508578E9}" type="slidenum">
              <a:rPr lang="en-US" smtClean="0"/>
              <a:pPr/>
              <a:t>23</a:t>
            </a:fld>
            <a:endParaRPr lang="en-US"/>
          </a:p>
        </p:txBody>
      </p:sp>
    </p:spTree>
    <p:extLst>
      <p:ext uri="{BB962C8B-B14F-4D97-AF65-F5344CB8AC3E}">
        <p14:creationId xmlns:p14="http://schemas.microsoft.com/office/powerpoint/2010/main" val="4113706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Lambda expression</a:t>
            </a:r>
          </a:p>
        </p:txBody>
      </p:sp>
      <p:sp>
        <p:nvSpPr>
          <p:cNvPr id="4" name="Slide Number Placeholder 3"/>
          <p:cNvSpPr>
            <a:spLocks noGrp="1"/>
          </p:cNvSpPr>
          <p:nvPr>
            <p:ph type="sldNum" sz="quarter" idx="12"/>
          </p:nvPr>
        </p:nvSpPr>
        <p:spPr/>
        <p:txBody>
          <a:bodyPr/>
          <a:lstStyle/>
          <a:p>
            <a:fld id="{FC66D6CE-B56B-447A-A58B-E2D6508578E9}" type="slidenum">
              <a:rPr lang="en-US" smtClean="0"/>
              <a:pPr/>
              <a:t>24</a:t>
            </a:fld>
            <a:endParaRPr lang="en-US"/>
          </a:p>
        </p:txBody>
      </p:sp>
      <p:pic>
        <p:nvPicPr>
          <p:cNvPr id="5" name="Picture 4"/>
          <p:cNvPicPr>
            <a:picLocks noChangeAspect="1"/>
          </p:cNvPicPr>
          <p:nvPr/>
        </p:nvPicPr>
        <p:blipFill>
          <a:blip r:embed="rId2"/>
          <a:stretch>
            <a:fillRect/>
          </a:stretch>
        </p:blipFill>
        <p:spPr>
          <a:xfrm>
            <a:off x="381000" y="1440529"/>
            <a:ext cx="4490660" cy="5121199"/>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3"/>
          <a:stretch>
            <a:fillRect/>
          </a:stretch>
        </p:blipFill>
        <p:spPr>
          <a:xfrm>
            <a:off x="5111592" y="5624677"/>
            <a:ext cx="3880008" cy="699923"/>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a:blip r:embed="rId4"/>
          <a:stretch>
            <a:fillRect/>
          </a:stretch>
        </p:blipFill>
        <p:spPr>
          <a:xfrm>
            <a:off x="5111592" y="4225600"/>
            <a:ext cx="3502514" cy="103395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2808989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Func&lt;in T, out TResult&gt;</a:t>
            </a:r>
          </a:p>
        </p:txBody>
      </p:sp>
      <p:pic>
        <p:nvPicPr>
          <p:cNvPr id="5" name="Content Placeholder 4"/>
          <p:cNvPicPr>
            <a:picLocks noGrp="1" noChangeAspect="1"/>
          </p:cNvPicPr>
          <p:nvPr>
            <p:ph idx="1"/>
          </p:nvPr>
        </p:nvPicPr>
        <p:blipFill>
          <a:blip r:embed="rId2"/>
          <a:stretch>
            <a:fillRect/>
          </a:stretch>
        </p:blipFill>
        <p:spPr>
          <a:xfrm>
            <a:off x="538554" y="1790169"/>
            <a:ext cx="8257048" cy="1591858"/>
          </a:xfrm>
          <a:prstGeom prst="rect">
            <a:avLst/>
          </a:prstGeom>
          <a:ln>
            <a:noFill/>
          </a:ln>
          <a:effectLst>
            <a:outerShdw blurRad="190500" algn="tl" rotWithShape="0">
              <a:srgbClr val="000000">
                <a:alpha val="70000"/>
              </a:srgbClr>
            </a:outerShdw>
          </a:effectLst>
        </p:spPr>
      </p:pic>
      <p:sp>
        <p:nvSpPr>
          <p:cNvPr id="4" name="Slide Number Placeholder 3"/>
          <p:cNvSpPr>
            <a:spLocks noGrp="1"/>
          </p:cNvSpPr>
          <p:nvPr>
            <p:ph type="sldNum" sz="quarter" idx="12"/>
          </p:nvPr>
        </p:nvSpPr>
        <p:spPr/>
        <p:txBody>
          <a:bodyPr/>
          <a:lstStyle/>
          <a:p>
            <a:fld id="{FC66D6CE-B56B-447A-A58B-E2D6508578E9}" type="slidenum">
              <a:rPr lang="en-US" smtClean="0"/>
              <a:pPr/>
              <a:t>25</a:t>
            </a:fld>
            <a:endParaRPr lang="en-US"/>
          </a:p>
        </p:txBody>
      </p:sp>
    </p:spTree>
    <p:extLst>
      <p:ext uri="{BB962C8B-B14F-4D97-AF65-F5344CB8AC3E}">
        <p14:creationId xmlns:p14="http://schemas.microsoft.com/office/powerpoint/2010/main" val="2917827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 Sort method</a:t>
            </a:r>
          </a:p>
        </p:txBody>
      </p:sp>
      <p:sp>
        <p:nvSpPr>
          <p:cNvPr id="3" name="Content Placeholder 2"/>
          <p:cNvSpPr>
            <a:spLocks noGrp="1"/>
          </p:cNvSpPr>
          <p:nvPr>
            <p:ph idx="1"/>
          </p:nvPr>
        </p:nvSpPr>
        <p:spPr>
          <a:xfrm>
            <a:off x="381000" y="5060514"/>
            <a:ext cx="8610600" cy="1264085"/>
          </a:xfrm>
        </p:spPr>
        <p:txBody>
          <a:bodyPr/>
          <a:lstStyle/>
          <a:p>
            <a:r>
              <a:rPr lang="en-US"/>
              <a:t>How to make it work with any type rather than </a:t>
            </a:r>
            <a:r>
              <a:rPr lang="en-US">
                <a:solidFill>
                  <a:srgbClr val="0070C0"/>
                </a:solidFill>
              </a:rPr>
              <a:t>int</a:t>
            </a:r>
            <a:r>
              <a:rPr lang="en-US"/>
              <a:t>?</a:t>
            </a:r>
          </a:p>
        </p:txBody>
      </p:sp>
      <p:sp>
        <p:nvSpPr>
          <p:cNvPr id="4" name="Slide Number Placeholder 3"/>
          <p:cNvSpPr>
            <a:spLocks noGrp="1"/>
          </p:cNvSpPr>
          <p:nvPr>
            <p:ph type="sldNum" sz="quarter" idx="12"/>
          </p:nvPr>
        </p:nvSpPr>
        <p:spPr/>
        <p:txBody>
          <a:bodyPr/>
          <a:lstStyle/>
          <a:p>
            <a:fld id="{FC66D6CE-B56B-447A-A58B-E2D6508578E9}" type="slidenum">
              <a:rPr lang="en-US" smtClean="0"/>
              <a:pPr/>
              <a:t>26</a:t>
            </a:fld>
            <a:endParaRPr lang="en-US"/>
          </a:p>
        </p:txBody>
      </p:sp>
      <p:pic>
        <p:nvPicPr>
          <p:cNvPr id="5" name="Picture 4"/>
          <p:cNvPicPr>
            <a:picLocks noChangeAspect="1"/>
          </p:cNvPicPr>
          <p:nvPr/>
        </p:nvPicPr>
        <p:blipFill>
          <a:blip r:embed="rId2"/>
          <a:stretch>
            <a:fillRect/>
          </a:stretch>
        </p:blipFill>
        <p:spPr>
          <a:xfrm>
            <a:off x="1145804" y="1534364"/>
            <a:ext cx="6677025" cy="32194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781106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a:t>
            </a:r>
          </a:p>
        </p:txBody>
      </p:sp>
      <p:sp>
        <p:nvSpPr>
          <p:cNvPr id="4" name="Slide Number Placeholder 3"/>
          <p:cNvSpPr>
            <a:spLocks noGrp="1"/>
          </p:cNvSpPr>
          <p:nvPr>
            <p:ph type="sldNum" sz="quarter" idx="12"/>
          </p:nvPr>
        </p:nvSpPr>
        <p:spPr/>
        <p:txBody>
          <a:bodyPr/>
          <a:lstStyle/>
          <a:p>
            <a:fld id="{FC66D6CE-B56B-447A-A58B-E2D6508578E9}" type="slidenum">
              <a:rPr lang="en-US" smtClean="0"/>
              <a:pPr/>
              <a:t>27</a:t>
            </a:fld>
            <a:endParaRPr lang="en-US"/>
          </a:p>
        </p:txBody>
      </p:sp>
      <p:pic>
        <p:nvPicPr>
          <p:cNvPr id="5" name="Picture 4"/>
          <p:cNvPicPr>
            <a:picLocks noChangeAspect="1"/>
          </p:cNvPicPr>
          <p:nvPr/>
        </p:nvPicPr>
        <p:blipFill>
          <a:blip r:embed="rId2"/>
          <a:stretch>
            <a:fillRect/>
          </a:stretch>
        </p:blipFill>
        <p:spPr>
          <a:xfrm>
            <a:off x="863187" y="1503776"/>
            <a:ext cx="6791325" cy="819150"/>
          </a:xfrm>
          <a:prstGeom prst="rect">
            <a:avLst/>
          </a:prstGeom>
        </p:spPr>
      </p:pic>
      <p:pic>
        <p:nvPicPr>
          <p:cNvPr id="7" name="Picture 6"/>
          <p:cNvPicPr>
            <a:picLocks noChangeAspect="1"/>
          </p:cNvPicPr>
          <p:nvPr/>
        </p:nvPicPr>
        <p:blipFill>
          <a:blip r:embed="rId3"/>
          <a:stretch>
            <a:fillRect/>
          </a:stretch>
        </p:blipFill>
        <p:spPr>
          <a:xfrm>
            <a:off x="7512811" y="1913351"/>
            <a:ext cx="1247775" cy="238125"/>
          </a:xfrm>
          <a:prstGeom prst="rect">
            <a:avLst/>
          </a:prstGeom>
        </p:spPr>
      </p:pic>
      <p:pic>
        <p:nvPicPr>
          <p:cNvPr id="8" name="Picture 7"/>
          <p:cNvPicPr>
            <a:picLocks noChangeAspect="1"/>
          </p:cNvPicPr>
          <p:nvPr/>
        </p:nvPicPr>
        <p:blipFill>
          <a:blip r:embed="rId4"/>
          <a:stretch>
            <a:fillRect/>
          </a:stretch>
        </p:blipFill>
        <p:spPr>
          <a:xfrm>
            <a:off x="863187" y="2322926"/>
            <a:ext cx="5410200" cy="3686175"/>
          </a:xfrm>
          <a:prstGeom prst="rect">
            <a:avLst/>
          </a:prstGeom>
        </p:spPr>
      </p:pic>
      <p:sp>
        <p:nvSpPr>
          <p:cNvPr id="9" name="Rectangle 8"/>
          <p:cNvSpPr/>
          <p:nvPr/>
        </p:nvSpPr>
        <p:spPr>
          <a:xfrm>
            <a:off x="1941534" y="3645074"/>
            <a:ext cx="4331853" cy="3507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7718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7200"/>
              <a:t>Reference</a:t>
            </a:r>
          </a:p>
        </p:txBody>
      </p:sp>
      <p:sp>
        <p:nvSpPr>
          <p:cNvPr id="5" name="Oval 4"/>
          <p:cNvSpPr/>
          <p:nvPr/>
        </p:nvSpPr>
        <p:spPr>
          <a:xfrm>
            <a:off x="3724501" y="4662178"/>
            <a:ext cx="1401510" cy="1298960"/>
          </a:xfrm>
          <a:prstGeom prst="ellipse">
            <a:avLst/>
          </a:prstGeom>
          <a:noFill/>
          <a:ln w="1270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a:solidFill>
                  <a:srgbClr val="00B0F0"/>
                </a:solidFill>
                <a:latin typeface="Segoe UI" panose="020B0502040204020203" pitchFamily="34" charset="0"/>
                <a:cs typeface="Segoe UI" panose="020B0502040204020203" pitchFamily="34" charset="0"/>
              </a:rPr>
              <a:t>5</a:t>
            </a:r>
          </a:p>
        </p:txBody>
      </p:sp>
    </p:spTree>
    <p:extLst>
      <p:ext uri="{BB962C8B-B14F-4D97-AF65-F5344CB8AC3E}">
        <p14:creationId xmlns:p14="http://schemas.microsoft.com/office/powerpoint/2010/main" val="7866849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Question 1: result?</a:t>
            </a:r>
          </a:p>
        </p:txBody>
      </p:sp>
      <p:sp>
        <p:nvSpPr>
          <p:cNvPr id="4" name="Slide Number Placeholder 3"/>
          <p:cNvSpPr>
            <a:spLocks noGrp="1"/>
          </p:cNvSpPr>
          <p:nvPr>
            <p:ph type="sldNum" sz="quarter" idx="12"/>
          </p:nvPr>
        </p:nvSpPr>
        <p:spPr/>
        <p:txBody>
          <a:bodyPr/>
          <a:lstStyle/>
          <a:p>
            <a:fld id="{FC66D6CE-B56B-447A-A58B-E2D6508578E9}" type="slidenum">
              <a:rPr lang="en-US" smtClean="0"/>
              <a:pPr/>
              <a:t>29</a:t>
            </a:fld>
            <a:endParaRPr lang="en-US"/>
          </a:p>
        </p:txBody>
      </p:sp>
      <p:pic>
        <p:nvPicPr>
          <p:cNvPr id="7" name="Picture 6"/>
          <p:cNvPicPr>
            <a:picLocks noChangeAspect="1"/>
          </p:cNvPicPr>
          <p:nvPr/>
        </p:nvPicPr>
        <p:blipFill>
          <a:blip r:embed="rId3"/>
          <a:stretch>
            <a:fillRect/>
          </a:stretch>
        </p:blipFill>
        <p:spPr>
          <a:xfrm>
            <a:off x="445044" y="1658169"/>
            <a:ext cx="4748747" cy="4090913"/>
          </a:xfrm>
          <a:prstGeom prst="rect">
            <a:avLst/>
          </a:prstGeom>
          <a:ln>
            <a:noFill/>
          </a:ln>
          <a:effectLst>
            <a:outerShdw blurRad="190500" algn="tl" rotWithShape="0">
              <a:srgbClr val="000000">
                <a:alpha val="70000"/>
              </a:srgbClr>
            </a:outerShdw>
          </a:effectLst>
        </p:spPr>
      </p:pic>
      <p:sp>
        <p:nvSpPr>
          <p:cNvPr id="8" name="Rectangle 7"/>
          <p:cNvSpPr/>
          <p:nvPr/>
        </p:nvSpPr>
        <p:spPr>
          <a:xfrm>
            <a:off x="950976" y="4919472"/>
            <a:ext cx="1682496" cy="512064"/>
          </a:xfrm>
          <a:prstGeom prst="rect">
            <a:avLst/>
          </a:prstGeom>
          <a:solidFill>
            <a:srgbClr val="FF0000">
              <a:alpha val="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5990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Automatic type &amp; property</a:t>
            </a:r>
          </a:p>
        </p:txBody>
      </p:sp>
      <p:sp>
        <p:nvSpPr>
          <p:cNvPr id="5" name="Oval 4"/>
          <p:cNvSpPr/>
          <p:nvPr/>
        </p:nvSpPr>
        <p:spPr>
          <a:xfrm>
            <a:off x="3724501" y="4662178"/>
            <a:ext cx="1401510" cy="1298960"/>
          </a:xfrm>
          <a:prstGeom prst="ellipse">
            <a:avLst/>
          </a:prstGeom>
          <a:noFill/>
          <a:ln w="1270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a:solidFill>
                  <a:srgbClr val="00B0F0"/>
                </a:solidFill>
                <a:latin typeface="Segoe UI" panose="020B0502040204020203" pitchFamily="34" charset="0"/>
                <a:cs typeface="Segoe UI" panose="020B0502040204020203" pitchFamily="34" charset="0"/>
              </a:rPr>
              <a:t>1</a:t>
            </a:r>
          </a:p>
        </p:txBody>
      </p:sp>
    </p:spTree>
    <p:extLst>
      <p:ext uri="{BB962C8B-B14F-4D97-AF65-F5344CB8AC3E}">
        <p14:creationId xmlns:p14="http://schemas.microsoft.com/office/powerpoint/2010/main" val="34964228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Question 2: result</a:t>
            </a:r>
          </a:p>
        </p:txBody>
      </p:sp>
      <p:pic>
        <p:nvPicPr>
          <p:cNvPr id="5" name="Picture 4"/>
          <p:cNvPicPr>
            <a:picLocks noChangeAspect="1"/>
          </p:cNvPicPr>
          <p:nvPr/>
        </p:nvPicPr>
        <p:blipFill>
          <a:blip r:embed="rId3"/>
          <a:stretch>
            <a:fillRect/>
          </a:stretch>
        </p:blipFill>
        <p:spPr>
          <a:xfrm>
            <a:off x="381000" y="1620829"/>
            <a:ext cx="4373880" cy="3794435"/>
          </a:xfrm>
          <a:prstGeom prst="rect">
            <a:avLst/>
          </a:prstGeom>
          <a:ln>
            <a:noFill/>
          </a:ln>
          <a:effectLst>
            <a:outerShdw blurRad="190500" algn="tl" rotWithShape="0">
              <a:srgbClr val="000000">
                <a:alpha val="70000"/>
              </a:srgbClr>
            </a:outerShdw>
          </a:effectLst>
        </p:spPr>
      </p:pic>
      <p:sp>
        <p:nvSpPr>
          <p:cNvPr id="6" name="Rectangle 5"/>
          <p:cNvSpPr/>
          <p:nvPr/>
        </p:nvSpPr>
        <p:spPr>
          <a:xfrm>
            <a:off x="905256" y="4672584"/>
            <a:ext cx="1325880" cy="411480"/>
          </a:xfrm>
          <a:prstGeom prst="rect">
            <a:avLst/>
          </a:prstGeom>
          <a:solidFill>
            <a:srgbClr val="FF0000">
              <a:alpha val="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51258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Given a Cat class</a:t>
            </a:r>
          </a:p>
        </p:txBody>
      </p:sp>
      <p:sp>
        <p:nvSpPr>
          <p:cNvPr id="4" name="Slide Number Placeholder 3"/>
          <p:cNvSpPr>
            <a:spLocks noGrp="1"/>
          </p:cNvSpPr>
          <p:nvPr>
            <p:ph type="sldNum" sz="quarter" idx="12"/>
          </p:nvPr>
        </p:nvSpPr>
        <p:spPr/>
        <p:txBody>
          <a:bodyPr/>
          <a:lstStyle/>
          <a:p>
            <a:fld id="{FC66D6CE-B56B-447A-A58B-E2D6508578E9}" type="slidenum">
              <a:rPr lang="en-US" smtClean="0"/>
              <a:pPr/>
              <a:t>31</a:t>
            </a:fld>
            <a:endParaRPr lang="en-US"/>
          </a:p>
        </p:txBody>
      </p:sp>
      <p:pic>
        <p:nvPicPr>
          <p:cNvPr id="5" name="Picture 4"/>
          <p:cNvPicPr>
            <a:picLocks noChangeAspect="1"/>
          </p:cNvPicPr>
          <p:nvPr/>
        </p:nvPicPr>
        <p:blipFill>
          <a:blip r:embed="rId2"/>
          <a:stretch>
            <a:fillRect/>
          </a:stretch>
        </p:blipFill>
        <p:spPr>
          <a:xfrm>
            <a:off x="501453" y="1746200"/>
            <a:ext cx="7863303" cy="273435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480018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Question 3: result?</a:t>
            </a:r>
          </a:p>
        </p:txBody>
      </p:sp>
      <p:pic>
        <p:nvPicPr>
          <p:cNvPr id="5" name="Picture 4"/>
          <p:cNvPicPr>
            <a:picLocks noChangeAspect="1"/>
          </p:cNvPicPr>
          <p:nvPr/>
        </p:nvPicPr>
        <p:blipFill>
          <a:blip r:embed="rId3"/>
          <a:stretch>
            <a:fillRect/>
          </a:stretch>
        </p:blipFill>
        <p:spPr>
          <a:xfrm>
            <a:off x="381000" y="1634736"/>
            <a:ext cx="7764930" cy="4116840"/>
          </a:xfrm>
          <a:prstGeom prst="rect">
            <a:avLst/>
          </a:prstGeom>
          <a:ln>
            <a:noFill/>
          </a:ln>
          <a:effectLst>
            <a:outerShdw blurRad="190500" algn="tl" rotWithShape="0">
              <a:srgbClr val="000000">
                <a:alpha val="70000"/>
              </a:srgbClr>
            </a:outerShdw>
          </a:effectLst>
        </p:spPr>
      </p:pic>
      <p:sp>
        <p:nvSpPr>
          <p:cNvPr id="6" name="Rectangle 5"/>
          <p:cNvSpPr/>
          <p:nvPr/>
        </p:nvSpPr>
        <p:spPr>
          <a:xfrm>
            <a:off x="950976" y="4846320"/>
            <a:ext cx="2752344" cy="548640"/>
          </a:xfrm>
          <a:prstGeom prst="rect">
            <a:avLst/>
          </a:prstGeom>
          <a:solidFill>
            <a:srgbClr val="FF0000">
              <a:alpha val="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8050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Question 4: result?</a:t>
            </a:r>
          </a:p>
        </p:txBody>
      </p:sp>
      <p:sp>
        <p:nvSpPr>
          <p:cNvPr id="4" name="Slide Number Placeholder 3"/>
          <p:cNvSpPr>
            <a:spLocks noGrp="1"/>
          </p:cNvSpPr>
          <p:nvPr>
            <p:ph type="sldNum" sz="quarter" idx="12"/>
          </p:nvPr>
        </p:nvSpPr>
        <p:spPr/>
        <p:txBody>
          <a:bodyPr/>
          <a:lstStyle/>
          <a:p>
            <a:fld id="{FC66D6CE-B56B-447A-A58B-E2D6508578E9}" type="slidenum">
              <a:rPr lang="en-US" smtClean="0"/>
              <a:pPr/>
              <a:t>33</a:t>
            </a:fld>
            <a:endParaRPr lang="en-US"/>
          </a:p>
        </p:txBody>
      </p:sp>
      <p:pic>
        <p:nvPicPr>
          <p:cNvPr id="5" name="Picture 4"/>
          <p:cNvPicPr>
            <a:picLocks noChangeAspect="1"/>
          </p:cNvPicPr>
          <p:nvPr/>
        </p:nvPicPr>
        <p:blipFill>
          <a:blip r:embed="rId3"/>
          <a:stretch>
            <a:fillRect/>
          </a:stretch>
        </p:blipFill>
        <p:spPr>
          <a:xfrm>
            <a:off x="381000" y="1543678"/>
            <a:ext cx="8009822" cy="4271905"/>
          </a:xfrm>
          <a:prstGeom prst="rect">
            <a:avLst/>
          </a:prstGeom>
          <a:ln>
            <a:noFill/>
          </a:ln>
          <a:effectLst>
            <a:outerShdw blurRad="190500" algn="tl" rotWithShape="0">
              <a:srgbClr val="000000">
                <a:alpha val="70000"/>
              </a:srgbClr>
            </a:outerShdw>
          </a:effectLst>
        </p:spPr>
      </p:pic>
      <p:sp>
        <p:nvSpPr>
          <p:cNvPr id="6" name="Rectangle 5"/>
          <p:cNvSpPr/>
          <p:nvPr/>
        </p:nvSpPr>
        <p:spPr>
          <a:xfrm>
            <a:off x="950976" y="4846320"/>
            <a:ext cx="6757416" cy="649224"/>
          </a:xfrm>
          <a:prstGeom prst="rect">
            <a:avLst/>
          </a:prstGeom>
          <a:solidFill>
            <a:srgbClr val="FF0000">
              <a:alpha val="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96274" y="5909101"/>
            <a:ext cx="7179273" cy="830997"/>
          </a:xfrm>
          <a:prstGeom prst="rect">
            <a:avLst/>
          </a:prstGeom>
          <a:noFill/>
        </p:spPr>
        <p:txBody>
          <a:bodyPr wrap="none" lIns="91440" tIns="45720" rIns="91440" bIns="45720">
            <a:spAutoFit/>
          </a:bodyPr>
          <a:lstStyle/>
          <a:p>
            <a:pPr algn="ctr"/>
            <a:r>
              <a:rPr lang="en-US" sz="4800" b="0" cap="none" spc="0">
                <a:ln w="0"/>
                <a:solidFill>
                  <a:schemeClr val="accent1"/>
                </a:solidFill>
                <a:effectLst>
                  <a:outerShdw blurRad="38100" dist="25400" dir="5400000" algn="ctr" rotWithShape="0">
                    <a:srgbClr val="6E747A">
                      <a:alpha val="43000"/>
                    </a:srgbClr>
                  </a:outerShdw>
                </a:effectLst>
              </a:rPr>
              <a:t>Do we still have the old cat?</a:t>
            </a:r>
          </a:p>
        </p:txBody>
      </p:sp>
    </p:spTree>
    <p:extLst>
      <p:ext uri="{BB962C8B-B14F-4D97-AF65-F5344CB8AC3E}">
        <p14:creationId xmlns:p14="http://schemas.microsoft.com/office/powerpoint/2010/main" val="32658760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Question 5: result?</a:t>
            </a:r>
          </a:p>
        </p:txBody>
      </p:sp>
      <p:sp>
        <p:nvSpPr>
          <p:cNvPr id="4" name="Slide Number Placeholder 3"/>
          <p:cNvSpPr>
            <a:spLocks noGrp="1"/>
          </p:cNvSpPr>
          <p:nvPr>
            <p:ph type="sldNum" sz="quarter" idx="12"/>
          </p:nvPr>
        </p:nvSpPr>
        <p:spPr/>
        <p:txBody>
          <a:bodyPr/>
          <a:lstStyle/>
          <a:p>
            <a:fld id="{FC66D6CE-B56B-447A-A58B-E2D6508578E9}" type="slidenum">
              <a:rPr lang="en-US" smtClean="0"/>
              <a:pPr/>
              <a:t>34</a:t>
            </a:fld>
            <a:endParaRPr lang="en-US"/>
          </a:p>
        </p:txBody>
      </p:sp>
      <p:pic>
        <p:nvPicPr>
          <p:cNvPr id="5" name="Picture 4"/>
          <p:cNvPicPr>
            <a:picLocks noChangeAspect="1"/>
          </p:cNvPicPr>
          <p:nvPr/>
        </p:nvPicPr>
        <p:blipFill>
          <a:blip r:embed="rId2"/>
          <a:stretch>
            <a:fillRect/>
          </a:stretch>
        </p:blipFill>
        <p:spPr>
          <a:xfrm>
            <a:off x="381000" y="1644262"/>
            <a:ext cx="7748158" cy="4025017"/>
          </a:xfrm>
          <a:prstGeom prst="rect">
            <a:avLst/>
          </a:prstGeom>
          <a:ln>
            <a:noFill/>
          </a:ln>
          <a:effectLst>
            <a:outerShdw blurRad="190500" algn="tl" rotWithShape="0">
              <a:srgbClr val="000000">
                <a:alpha val="70000"/>
              </a:srgbClr>
            </a:outerShdw>
          </a:effectLst>
        </p:spPr>
      </p:pic>
      <p:sp>
        <p:nvSpPr>
          <p:cNvPr id="6" name="Rectangle 5"/>
          <p:cNvSpPr/>
          <p:nvPr/>
        </p:nvSpPr>
        <p:spPr>
          <a:xfrm>
            <a:off x="841994" y="5858728"/>
            <a:ext cx="7179273" cy="830997"/>
          </a:xfrm>
          <a:prstGeom prst="rect">
            <a:avLst/>
          </a:prstGeom>
          <a:noFill/>
        </p:spPr>
        <p:txBody>
          <a:bodyPr wrap="none" lIns="91440" tIns="45720" rIns="91440" bIns="45720">
            <a:spAutoFit/>
          </a:bodyPr>
          <a:lstStyle/>
          <a:p>
            <a:pPr algn="ctr"/>
            <a:r>
              <a:rPr lang="en-US" sz="4800" b="0" cap="none" spc="0">
                <a:ln w="0"/>
                <a:solidFill>
                  <a:schemeClr val="accent1"/>
                </a:solidFill>
                <a:effectLst>
                  <a:outerShdw blurRad="38100" dist="25400" dir="5400000" algn="ctr" rotWithShape="0">
                    <a:srgbClr val="6E747A">
                      <a:alpha val="43000"/>
                    </a:srgbClr>
                  </a:outerShdw>
                </a:effectLst>
              </a:rPr>
              <a:t>Do we still have the old cat?</a:t>
            </a:r>
          </a:p>
        </p:txBody>
      </p:sp>
      <p:sp>
        <p:nvSpPr>
          <p:cNvPr id="7" name="Rectangle 6"/>
          <p:cNvSpPr/>
          <p:nvPr/>
        </p:nvSpPr>
        <p:spPr>
          <a:xfrm>
            <a:off x="960120" y="4790168"/>
            <a:ext cx="6757416" cy="649224"/>
          </a:xfrm>
          <a:prstGeom prst="rect">
            <a:avLst/>
          </a:prstGeom>
          <a:solidFill>
            <a:srgbClr val="FF0000">
              <a:alpha val="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34184" y="2567991"/>
            <a:ext cx="1706880" cy="476961"/>
          </a:xfrm>
          <a:prstGeom prst="rect">
            <a:avLst/>
          </a:prstGeom>
          <a:solidFill>
            <a:srgbClr val="FF0000">
              <a:alpha val="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01638" y="4191050"/>
            <a:ext cx="1901881" cy="476961"/>
          </a:xfrm>
          <a:prstGeom prst="rect">
            <a:avLst/>
          </a:prstGeom>
          <a:solidFill>
            <a:srgbClr val="FF0000">
              <a:alpha val="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09046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Weak reference</a:t>
            </a:r>
          </a:p>
        </p:txBody>
      </p:sp>
      <p:sp>
        <p:nvSpPr>
          <p:cNvPr id="4" name="Slide Number Placeholder 3"/>
          <p:cNvSpPr>
            <a:spLocks noGrp="1"/>
          </p:cNvSpPr>
          <p:nvPr>
            <p:ph type="sldNum" sz="quarter" idx="12"/>
          </p:nvPr>
        </p:nvSpPr>
        <p:spPr/>
        <p:txBody>
          <a:bodyPr/>
          <a:lstStyle/>
          <a:p>
            <a:fld id="{FC66D6CE-B56B-447A-A58B-E2D6508578E9}" type="slidenum">
              <a:rPr lang="en-US" smtClean="0"/>
              <a:pPr/>
              <a:t>35</a:t>
            </a:fld>
            <a:endParaRPr lang="en-US"/>
          </a:p>
        </p:txBody>
      </p:sp>
      <p:pic>
        <p:nvPicPr>
          <p:cNvPr id="5" name="Picture 4"/>
          <p:cNvPicPr>
            <a:picLocks noChangeAspect="1"/>
          </p:cNvPicPr>
          <p:nvPr/>
        </p:nvPicPr>
        <p:blipFill>
          <a:blip r:embed="rId2"/>
          <a:stretch>
            <a:fillRect/>
          </a:stretch>
        </p:blipFill>
        <p:spPr>
          <a:xfrm>
            <a:off x="381000" y="1662700"/>
            <a:ext cx="8348672" cy="273393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5431208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6600"/>
              <a:t>Miscellaneous</a:t>
            </a:r>
            <a:endParaRPr lang="en-US"/>
          </a:p>
        </p:txBody>
      </p:sp>
      <p:sp>
        <p:nvSpPr>
          <p:cNvPr id="4" name="Slide Number Placeholder 3"/>
          <p:cNvSpPr>
            <a:spLocks noGrp="1"/>
          </p:cNvSpPr>
          <p:nvPr>
            <p:ph type="sldNum" sz="quarter" idx="4294967295"/>
          </p:nvPr>
        </p:nvSpPr>
        <p:spPr>
          <a:xfrm>
            <a:off x="7010400" y="6324600"/>
            <a:ext cx="2133600" cy="365125"/>
          </a:xfrm>
        </p:spPr>
        <p:txBody>
          <a:bodyPr/>
          <a:lstStyle/>
          <a:p>
            <a:fld id="{FC66D6CE-B56B-447A-A58B-E2D6508578E9}" type="slidenum">
              <a:rPr lang="en-US" smtClean="0"/>
              <a:pPr/>
              <a:t>36</a:t>
            </a:fld>
            <a:endParaRPr lang="en-US"/>
          </a:p>
        </p:txBody>
      </p:sp>
    </p:spTree>
    <p:extLst>
      <p:ext uri="{BB962C8B-B14F-4D97-AF65-F5344CB8AC3E}">
        <p14:creationId xmlns:p14="http://schemas.microsoft.com/office/powerpoint/2010/main" val="39797133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Extension methods</a:t>
            </a:r>
          </a:p>
        </p:txBody>
      </p:sp>
      <p:sp>
        <p:nvSpPr>
          <p:cNvPr id="4" name="Slide Number Placeholder 3"/>
          <p:cNvSpPr>
            <a:spLocks noGrp="1"/>
          </p:cNvSpPr>
          <p:nvPr>
            <p:ph type="sldNum" sz="quarter" idx="12"/>
          </p:nvPr>
        </p:nvSpPr>
        <p:spPr/>
        <p:txBody>
          <a:bodyPr/>
          <a:lstStyle/>
          <a:p>
            <a:fld id="{FC66D6CE-B56B-447A-A58B-E2D6508578E9}" type="slidenum">
              <a:rPr lang="en-US" smtClean="0"/>
              <a:pPr/>
              <a:t>37</a:t>
            </a:fld>
            <a:endParaRPr lang="en-US"/>
          </a:p>
        </p:txBody>
      </p:sp>
      <p:pic>
        <p:nvPicPr>
          <p:cNvPr id="5" name="Picture 4"/>
          <p:cNvPicPr>
            <a:picLocks noChangeAspect="1"/>
          </p:cNvPicPr>
          <p:nvPr/>
        </p:nvPicPr>
        <p:blipFill>
          <a:blip r:embed="rId2"/>
          <a:stretch>
            <a:fillRect/>
          </a:stretch>
        </p:blipFill>
        <p:spPr>
          <a:xfrm>
            <a:off x="686046" y="1747241"/>
            <a:ext cx="7624728" cy="1603005"/>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3"/>
          <a:stretch>
            <a:fillRect/>
          </a:stretch>
        </p:blipFill>
        <p:spPr>
          <a:xfrm>
            <a:off x="686045" y="4494523"/>
            <a:ext cx="7824301" cy="515888"/>
          </a:xfrm>
          <a:prstGeom prst="rect">
            <a:avLst/>
          </a:prstGeom>
        </p:spPr>
      </p:pic>
      <p:sp>
        <p:nvSpPr>
          <p:cNvPr id="3" name="TextBox 2">
            <a:extLst>
              <a:ext uri="{FF2B5EF4-FFF2-40B4-BE49-F238E27FC236}">
                <a16:creationId xmlns:a16="http://schemas.microsoft.com/office/drawing/2014/main" id="{136DABB0-E9F9-41B5-AE6D-05B70DA468C3}"/>
              </a:ext>
            </a:extLst>
          </p:cNvPr>
          <p:cNvSpPr txBox="1"/>
          <p:nvPr/>
        </p:nvSpPr>
        <p:spPr>
          <a:xfrm>
            <a:off x="2315497" y="4129548"/>
            <a:ext cx="5515897" cy="369332"/>
          </a:xfrm>
          <a:prstGeom prst="rect">
            <a:avLst/>
          </a:prstGeom>
          <a:noFill/>
        </p:spPr>
        <p:txBody>
          <a:bodyPr wrap="square" rtlCol="0">
            <a:spAutoFit/>
          </a:bodyPr>
          <a:lstStyle/>
          <a:p>
            <a:r>
              <a:rPr lang="en-US"/>
              <a:t>String fox = “fox”; fox.GetWordCount();</a:t>
            </a:r>
          </a:p>
        </p:txBody>
      </p:sp>
    </p:spTree>
    <p:extLst>
      <p:ext uri="{BB962C8B-B14F-4D97-AF65-F5344CB8AC3E}">
        <p14:creationId xmlns:p14="http://schemas.microsoft.com/office/powerpoint/2010/main" val="13964943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a:t>High performance stack array</a:t>
            </a:r>
          </a:p>
        </p:txBody>
      </p:sp>
      <p:sp>
        <p:nvSpPr>
          <p:cNvPr id="3" name="Content Placeholder 2"/>
          <p:cNvSpPr>
            <a:spLocks noGrp="1"/>
          </p:cNvSpPr>
          <p:nvPr>
            <p:ph idx="1"/>
          </p:nvPr>
        </p:nvSpPr>
        <p:spPr>
          <a:xfrm>
            <a:off x="381000" y="2179529"/>
            <a:ext cx="8610600" cy="4145071"/>
          </a:xfrm>
        </p:spPr>
        <p:txBody>
          <a:bodyPr/>
          <a:lstStyle/>
          <a:p>
            <a:r>
              <a:rPr lang="en-US"/>
              <a:t>Indexer just like C++ array</a:t>
            </a:r>
          </a:p>
          <a:p>
            <a:pPr lvl="1"/>
            <a:r>
              <a:rPr lang="en-US"/>
              <a:t>pDecimals[0] = * pDecimals</a:t>
            </a:r>
          </a:p>
          <a:p>
            <a:pPr lvl="1"/>
            <a:r>
              <a:rPr lang="en-US"/>
              <a:t>pDecimals[1] = * (pDecimals + 1)</a:t>
            </a:r>
          </a:p>
          <a:p>
            <a:pPr lvl="1"/>
            <a:endParaRPr lang="en-US"/>
          </a:p>
          <a:p>
            <a:r>
              <a:rPr lang="en-US"/>
              <a:t>Be carefull of this type of unsafe code!</a:t>
            </a:r>
          </a:p>
          <a:p>
            <a:r>
              <a:rPr lang="en-US"/>
              <a:t>Cannot free the memory</a:t>
            </a:r>
          </a:p>
          <a:p>
            <a:r>
              <a:rPr lang="en-US"/>
              <a:t>Automatically delete after method ends</a:t>
            </a:r>
          </a:p>
          <a:p>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38</a:t>
            </a:fld>
            <a:endParaRPr lang="en-US"/>
          </a:p>
        </p:txBody>
      </p:sp>
      <p:pic>
        <p:nvPicPr>
          <p:cNvPr id="5" name="Picture 4"/>
          <p:cNvPicPr>
            <a:picLocks noChangeAspect="1"/>
          </p:cNvPicPr>
          <p:nvPr/>
        </p:nvPicPr>
        <p:blipFill>
          <a:blip r:embed="rId2"/>
          <a:stretch>
            <a:fillRect/>
          </a:stretch>
        </p:blipFill>
        <p:spPr>
          <a:xfrm>
            <a:off x="583178" y="1461044"/>
            <a:ext cx="7871402" cy="718485"/>
          </a:xfrm>
          <a:prstGeom prst="rect">
            <a:avLst/>
          </a:prstGeom>
        </p:spPr>
      </p:pic>
    </p:spTree>
    <p:extLst>
      <p:ext uri="{BB962C8B-B14F-4D97-AF65-F5344CB8AC3E}">
        <p14:creationId xmlns:p14="http://schemas.microsoft.com/office/powerpoint/2010/main" val="18125577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Generics vs ArrayList</a:t>
            </a:r>
          </a:p>
        </p:txBody>
      </p:sp>
      <p:sp>
        <p:nvSpPr>
          <p:cNvPr id="3" name="Content Placeholder 2"/>
          <p:cNvSpPr>
            <a:spLocks noGrp="1"/>
          </p:cNvSpPr>
          <p:nvPr>
            <p:ph idx="1"/>
          </p:nvPr>
        </p:nvSpPr>
        <p:spPr/>
        <p:txBody>
          <a:bodyPr/>
          <a:lstStyle/>
          <a:p>
            <a:r>
              <a:rPr lang="en-US"/>
              <a:t>Classes &amp; Methods independent of contained types</a:t>
            </a:r>
          </a:p>
          <a:p>
            <a:pPr lvl="1"/>
            <a:r>
              <a:rPr lang="en-US"/>
              <a:t>List, Queue, Stack, Array…</a:t>
            </a:r>
          </a:p>
          <a:p>
            <a:pPr lvl="1"/>
            <a:r>
              <a:rPr lang="en-US"/>
              <a:t>Can be Delegates, Lambdas, Events</a:t>
            </a:r>
          </a:p>
          <a:p>
            <a:r>
              <a:rPr lang="en-US"/>
              <a:t>Vs ArrayList</a:t>
            </a:r>
          </a:p>
        </p:txBody>
      </p:sp>
      <p:sp>
        <p:nvSpPr>
          <p:cNvPr id="4" name="Slide Number Placeholder 3"/>
          <p:cNvSpPr>
            <a:spLocks noGrp="1"/>
          </p:cNvSpPr>
          <p:nvPr>
            <p:ph type="sldNum" sz="quarter" idx="12"/>
          </p:nvPr>
        </p:nvSpPr>
        <p:spPr/>
        <p:txBody>
          <a:bodyPr/>
          <a:lstStyle/>
          <a:p>
            <a:fld id="{FC66D6CE-B56B-447A-A58B-E2D6508578E9}" type="slidenum">
              <a:rPr lang="en-US" smtClean="0"/>
              <a:pPr/>
              <a:t>39</a:t>
            </a:fld>
            <a:endParaRPr lang="en-US"/>
          </a:p>
        </p:txBody>
      </p:sp>
    </p:spTree>
    <p:extLst>
      <p:ext uri="{BB962C8B-B14F-4D97-AF65-F5344CB8AC3E}">
        <p14:creationId xmlns:p14="http://schemas.microsoft.com/office/powerpoint/2010/main" val="338591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Automatic type inference</a:t>
            </a:r>
          </a:p>
        </p:txBody>
      </p:sp>
      <p:sp>
        <p:nvSpPr>
          <p:cNvPr id="3" name="Content Placeholder 2"/>
          <p:cNvSpPr>
            <a:spLocks noGrp="1"/>
          </p:cNvSpPr>
          <p:nvPr>
            <p:ph idx="1"/>
          </p:nvPr>
        </p:nvSpPr>
        <p:spPr/>
        <p:txBody>
          <a:bodyPr/>
          <a:lstStyle/>
          <a:p>
            <a:r>
              <a:rPr lang="en-US"/>
              <a:t>Implicitly Typed Local Variables</a:t>
            </a:r>
          </a:p>
          <a:p>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4</a:t>
            </a:fld>
            <a:endParaRPr lang="en-US"/>
          </a:p>
        </p:txBody>
      </p:sp>
      <p:pic>
        <p:nvPicPr>
          <p:cNvPr id="5" name="Picture 4"/>
          <p:cNvPicPr>
            <a:picLocks noChangeAspect="1"/>
          </p:cNvPicPr>
          <p:nvPr/>
        </p:nvPicPr>
        <p:blipFill>
          <a:blip r:embed="rId2"/>
          <a:stretch>
            <a:fillRect/>
          </a:stretch>
        </p:blipFill>
        <p:spPr>
          <a:xfrm>
            <a:off x="1088553" y="2331071"/>
            <a:ext cx="3748366" cy="2538666"/>
          </a:xfrm>
          <a:prstGeom prst="rect">
            <a:avLst/>
          </a:prstGeom>
        </p:spPr>
      </p:pic>
      <p:pic>
        <p:nvPicPr>
          <p:cNvPr id="6" name="Picture 5"/>
          <p:cNvPicPr>
            <a:picLocks noChangeAspect="1"/>
          </p:cNvPicPr>
          <p:nvPr/>
        </p:nvPicPr>
        <p:blipFill>
          <a:blip r:embed="rId3"/>
          <a:stretch>
            <a:fillRect/>
          </a:stretch>
        </p:blipFill>
        <p:spPr>
          <a:xfrm>
            <a:off x="1003095" y="4992755"/>
            <a:ext cx="5148302" cy="1527686"/>
          </a:xfrm>
          <a:prstGeom prst="rect">
            <a:avLst/>
          </a:prstGeom>
        </p:spPr>
      </p:pic>
    </p:spTree>
    <p:extLst>
      <p:ext uri="{BB962C8B-B14F-4D97-AF65-F5344CB8AC3E}">
        <p14:creationId xmlns:p14="http://schemas.microsoft.com/office/powerpoint/2010/main" val="23234542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yield return</a:t>
            </a:r>
          </a:p>
        </p:txBody>
      </p:sp>
      <p:pic>
        <p:nvPicPr>
          <p:cNvPr id="6" name="Content Placeholder 5"/>
          <p:cNvPicPr>
            <a:picLocks noGrp="1" noChangeAspect="1"/>
          </p:cNvPicPr>
          <p:nvPr>
            <p:ph idx="1"/>
          </p:nvPr>
        </p:nvPicPr>
        <p:blipFill>
          <a:blip r:embed="rId2"/>
          <a:stretch>
            <a:fillRect/>
          </a:stretch>
        </p:blipFill>
        <p:spPr>
          <a:xfrm>
            <a:off x="1415179" y="3613062"/>
            <a:ext cx="5110881" cy="1952141"/>
          </a:xfrm>
          <a:prstGeom prst="rect">
            <a:avLst/>
          </a:prstGeom>
          <a:ln>
            <a:noFill/>
          </a:ln>
          <a:effectLst>
            <a:outerShdw blurRad="190500" algn="tl" rotWithShape="0">
              <a:srgbClr val="000000">
                <a:alpha val="70000"/>
              </a:srgbClr>
            </a:outerShdw>
          </a:effectLst>
        </p:spPr>
      </p:pic>
      <p:sp>
        <p:nvSpPr>
          <p:cNvPr id="4" name="Slide Number Placeholder 3"/>
          <p:cNvSpPr>
            <a:spLocks noGrp="1"/>
          </p:cNvSpPr>
          <p:nvPr>
            <p:ph type="sldNum" sz="quarter" idx="12"/>
          </p:nvPr>
        </p:nvSpPr>
        <p:spPr/>
        <p:txBody>
          <a:bodyPr/>
          <a:lstStyle/>
          <a:p>
            <a:fld id="{FC66D6CE-B56B-447A-A58B-E2D6508578E9}" type="slidenum">
              <a:rPr lang="en-US" smtClean="0"/>
              <a:pPr/>
              <a:t>40</a:t>
            </a:fld>
            <a:endParaRPr lang="en-US"/>
          </a:p>
        </p:txBody>
      </p:sp>
      <p:pic>
        <p:nvPicPr>
          <p:cNvPr id="5" name="Picture 4"/>
          <p:cNvPicPr>
            <a:picLocks noChangeAspect="1"/>
          </p:cNvPicPr>
          <p:nvPr/>
        </p:nvPicPr>
        <p:blipFill>
          <a:blip r:embed="rId3"/>
          <a:stretch>
            <a:fillRect/>
          </a:stretch>
        </p:blipFill>
        <p:spPr>
          <a:xfrm>
            <a:off x="1415179" y="1673040"/>
            <a:ext cx="5110881" cy="1647309"/>
          </a:xfrm>
          <a:prstGeom prst="rect">
            <a:avLst/>
          </a:prstGeom>
          <a:ln>
            <a:noFill/>
          </a:ln>
          <a:effectLst>
            <a:outerShdw blurRad="190500" algn="tl" rotWithShape="0">
              <a:srgbClr val="000000">
                <a:alpha val="70000"/>
              </a:srgbClr>
            </a:outerShdw>
          </a:effectLst>
        </p:spPr>
      </p:pic>
      <p:sp>
        <p:nvSpPr>
          <p:cNvPr id="10" name="TextBox 9"/>
          <p:cNvSpPr txBox="1"/>
          <p:nvPr/>
        </p:nvSpPr>
        <p:spPr>
          <a:xfrm>
            <a:off x="1382603" y="5955268"/>
            <a:ext cx="2588016" cy="369332"/>
          </a:xfrm>
          <a:prstGeom prst="rect">
            <a:avLst/>
          </a:prstGeom>
          <a:noFill/>
        </p:spPr>
        <p:txBody>
          <a:bodyPr wrap="none" rtlCol="0">
            <a:spAutoFit/>
          </a:bodyPr>
          <a:lstStyle/>
          <a:p>
            <a:r>
              <a:rPr lang="en-US"/>
              <a:t>yield break: stop iteration</a:t>
            </a:r>
          </a:p>
        </p:txBody>
      </p:sp>
    </p:spTree>
    <p:extLst>
      <p:ext uri="{BB962C8B-B14F-4D97-AF65-F5344CB8AC3E}">
        <p14:creationId xmlns:p14="http://schemas.microsoft.com/office/powerpoint/2010/main" val="8222954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Tuple</a:t>
            </a:r>
          </a:p>
        </p:txBody>
      </p:sp>
      <p:sp>
        <p:nvSpPr>
          <p:cNvPr id="4" name="Slide Number Placeholder 3"/>
          <p:cNvSpPr>
            <a:spLocks noGrp="1"/>
          </p:cNvSpPr>
          <p:nvPr>
            <p:ph type="sldNum" sz="quarter" idx="12"/>
          </p:nvPr>
        </p:nvSpPr>
        <p:spPr/>
        <p:txBody>
          <a:bodyPr/>
          <a:lstStyle/>
          <a:p>
            <a:fld id="{FC66D6CE-B56B-447A-A58B-E2D6508578E9}" type="slidenum">
              <a:rPr lang="en-US" smtClean="0"/>
              <a:pPr/>
              <a:t>41</a:t>
            </a:fld>
            <a:endParaRPr lang="en-US"/>
          </a:p>
        </p:txBody>
      </p:sp>
      <p:pic>
        <p:nvPicPr>
          <p:cNvPr id="5" name="Picture 4"/>
          <p:cNvPicPr>
            <a:picLocks noChangeAspect="1"/>
          </p:cNvPicPr>
          <p:nvPr/>
        </p:nvPicPr>
        <p:blipFill>
          <a:blip r:embed="rId2"/>
          <a:stretch>
            <a:fillRect/>
          </a:stretch>
        </p:blipFill>
        <p:spPr>
          <a:xfrm>
            <a:off x="576653" y="1600200"/>
            <a:ext cx="8017247" cy="185013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0738887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checked &amp; unchecked</a:t>
            </a:r>
          </a:p>
        </p:txBody>
      </p:sp>
      <p:sp>
        <p:nvSpPr>
          <p:cNvPr id="3" name="Content Placeholder 2"/>
          <p:cNvSpPr>
            <a:spLocks noGrp="1"/>
          </p:cNvSpPr>
          <p:nvPr>
            <p:ph idx="1"/>
          </p:nvPr>
        </p:nvSpPr>
        <p:spPr/>
        <p:txBody>
          <a:bodyPr/>
          <a:lstStyle/>
          <a:p>
            <a:r>
              <a:rPr lang="en-US"/>
              <a:t>checked: forced overflow checking, throw OverflowException</a:t>
            </a:r>
          </a:p>
        </p:txBody>
      </p:sp>
      <p:sp>
        <p:nvSpPr>
          <p:cNvPr id="4" name="Slide Number Placeholder 3"/>
          <p:cNvSpPr>
            <a:spLocks noGrp="1"/>
          </p:cNvSpPr>
          <p:nvPr>
            <p:ph type="sldNum" sz="quarter" idx="12"/>
          </p:nvPr>
        </p:nvSpPr>
        <p:spPr/>
        <p:txBody>
          <a:bodyPr/>
          <a:lstStyle/>
          <a:p>
            <a:fld id="{FC66D6CE-B56B-447A-A58B-E2D6508578E9}" type="slidenum">
              <a:rPr lang="en-US" smtClean="0"/>
              <a:pPr/>
              <a:t>42</a:t>
            </a:fld>
            <a:endParaRPr lang="en-US"/>
          </a:p>
        </p:txBody>
      </p:sp>
      <p:pic>
        <p:nvPicPr>
          <p:cNvPr id="5" name="Picture 4"/>
          <p:cNvPicPr>
            <a:picLocks noChangeAspect="1"/>
          </p:cNvPicPr>
          <p:nvPr/>
        </p:nvPicPr>
        <p:blipFill>
          <a:blip r:embed="rId2"/>
          <a:stretch>
            <a:fillRect/>
          </a:stretch>
        </p:blipFill>
        <p:spPr>
          <a:xfrm>
            <a:off x="2713842" y="2799828"/>
            <a:ext cx="3035604" cy="257566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86366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is &amp; as operator</a:t>
            </a:r>
          </a:p>
        </p:txBody>
      </p:sp>
      <p:sp>
        <p:nvSpPr>
          <p:cNvPr id="3" name="Content Placeholder 2"/>
          <p:cNvSpPr>
            <a:spLocks noGrp="1"/>
          </p:cNvSpPr>
          <p:nvPr>
            <p:ph idx="1"/>
          </p:nvPr>
        </p:nvSpPr>
        <p:spPr/>
        <p:txBody>
          <a:bodyPr/>
          <a:lstStyle/>
          <a:p>
            <a:r>
              <a:rPr lang="en-US"/>
              <a:t>is: checking type</a:t>
            </a:r>
          </a:p>
          <a:p>
            <a:r>
              <a:rPr lang="en-US"/>
              <a:t>as: safe type casting</a:t>
            </a:r>
          </a:p>
          <a:p>
            <a:endParaRPr lang="en-US"/>
          </a:p>
        </p:txBody>
      </p:sp>
      <p:sp>
        <p:nvSpPr>
          <p:cNvPr id="4" name="Slide Number Placeholder 3"/>
          <p:cNvSpPr>
            <a:spLocks noGrp="1"/>
          </p:cNvSpPr>
          <p:nvPr>
            <p:ph type="sldNum" sz="quarter" idx="12"/>
          </p:nvPr>
        </p:nvSpPr>
        <p:spPr/>
        <p:txBody>
          <a:bodyPr/>
          <a:lstStyle/>
          <a:p>
            <a:fld id="{FC66D6CE-B56B-447A-A58B-E2D6508578E9}" type="slidenum">
              <a:rPr lang="en-US" smtClean="0"/>
              <a:pPr/>
              <a:t>43</a:t>
            </a:fld>
            <a:endParaRPr lang="en-US"/>
          </a:p>
        </p:txBody>
      </p:sp>
      <p:pic>
        <p:nvPicPr>
          <p:cNvPr id="5" name="Picture 4"/>
          <p:cNvPicPr>
            <a:picLocks noChangeAspect="1"/>
          </p:cNvPicPr>
          <p:nvPr/>
        </p:nvPicPr>
        <p:blipFill>
          <a:blip r:embed="rId2"/>
          <a:stretch>
            <a:fillRect/>
          </a:stretch>
        </p:blipFill>
        <p:spPr>
          <a:xfrm>
            <a:off x="2206081" y="2935956"/>
            <a:ext cx="3352800" cy="1209675"/>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3"/>
          <a:stretch>
            <a:fillRect/>
          </a:stretch>
        </p:blipFill>
        <p:spPr>
          <a:xfrm>
            <a:off x="2206081" y="4510756"/>
            <a:ext cx="4810125" cy="11430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231522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Questions</a:t>
            </a:r>
          </a:p>
        </p:txBody>
      </p:sp>
      <p:sp>
        <p:nvSpPr>
          <p:cNvPr id="3" name="Content Placeholder 2"/>
          <p:cNvSpPr>
            <a:spLocks noGrp="1"/>
          </p:cNvSpPr>
          <p:nvPr>
            <p:ph idx="1"/>
          </p:nvPr>
        </p:nvSpPr>
        <p:spPr/>
        <p:txBody>
          <a:bodyPr/>
          <a:lstStyle/>
          <a:p>
            <a:pPr marL="514350" indent="-514350">
              <a:buFont typeface="+mj-lt"/>
              <a:buAutoNum type="arabicPeriod"/>
            </a:pPr>
            <a:r>
              <a:rPr lang="en-US"/>
              <a:t>Is it like Javascript </a:t>
            </a:r>
            <a:r>
              <a:rPr lang="en-US">
                <a:solidFill>
                  <a:srgbClr val="0070C0"/>
                </a:solidFill>
              </a:rPr>
              <a:t>var</a:t>
            </a:r>
            <a:r>
              <a:rPr lang="en-US"/>
              <a:t>? (Loosely typed, dynamic) </a:t>
            </a:r>
          </a:p>
          <a:p>
            <a:pPr marL="514350" indent="-514350">
              <a:buFont typeface="+mj-lt"/>
              <a:buAutoNum type="arabicPeriod"/>
            </a:pPr>
            <a:r>
              <a:rPr lang="en-US"/>
              <a:t>What is it actually? </a:t>
            </a:r>
          </a:p>
          <a:p>
            <a:pPr marL="514350" indent="-514350">
              <a:buFont typeface="+mj-lt"/>
              <a:buAutoNum type="arabicPeriod"/>
            </a:pPr>
            <a:r>
              <a:rPr lang="en-US"/>
              <a:t>What is the benefit?</a:t>
            </a:r>
          </a:p>
          <a:p>
            <a:pPr marL="514350" indent="-514350">
              <a:buFont typeface="+mj-lt"/>
              <a:buAutoNum type="arabicPeriod"/>
            </a:pPr>
            <a:r>
              <a:rPr lang="en-US"/>
              <a:t>Why would developer want to use it?</a:t>
            </a:r>
          </a:p>
          <a:p>
            <a:pPr lvl="1"/>
            <a:r>
              <a:rPr lang="en-US"/>
              <a:t>Actually, when to use and when not to use?</a:t>
            </a:r>
          </a:p>
        </p:txBody>
      </p:sp>
      <p:sp>
        <p:nvSpPr>
          <p:cNvPr id="4" name="Slide Number Placeholder 3"/>
          <p:cNvSpPr>
            <a:spLocks noGrp="1"/>
          </p:cNvSpPr>
          <p:nvPr>
            <p:ph type="sldNum" sz="quarter" idx="12"/>
          </p:nvPr>
        </p:nvSpPr>
        <p:spPr/>
        <p:txBody>
          <a:bodyPr/>
          <a:lstStyle/>
          <a:p>
            <a:fld id="{FC66D6CE-B56B-447A-A58B-E2D6508578E9}" type="slidenum">
              <a:rPr lang="en-US" smtClean="0"/>
              <a:pPr/>
              <a:t>5</a:t>
            </a:fld>
            <a:endParaRPr lang="en-US"/>
          </a:p>
        </p:txBody>
      </p:sp>
    </p:spTree>
    <p:extLst>
      <p:ext uri="{BB962C8B-B14F-4D97-AF65-F5344CB8AC3E}">
        <p14:creationId xmlns:p14="http://schemas.microsoft.com/office/powerpoint/2010/main" val="4154772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My best usage scenario</a:t>
            </a:r>
          </a:p>
        </p:txBody>
      </p:sp>
      <p:sp>
        <p:nvSpPr>
          <p:cNvPr id="3" name="Content Placeholder 2"/>
          <p:cNvSpPr>
            <a:spLocks noGrp="1"/>
          </p:cNvSpPr>
          <p:nvPr>
            <p:ph idx="1"/>
          </p:nvPr>
        </p:nvSpPr>
        <p:spPr/>
        <p:txBody>
          <a:bodyPr/>
          <a:lstStyle/>
          <a:p>
            <a:r>
              <a:rPr lang="en-US"/>
              <a:t>List declaration</a:t>
            </a:r>
          </a:p>
          <a:p>
            <a:r>
              <a:rPr lang="en-US"/>
              <a:t>List iteration</a:t>
            </a:r>
          </a:p>
        </p:txBody>
      </p:sp>
      <p:sp>
        <p:nvSpPr>
          <p:cNvPr id="4" name="Slide Number Placeholder 3"/>
          <p:cNvSpPr>
            <a:spLocks noGrp="1"/>
          </p:cNvSpPr>
          <p:nvPr>
            <p:ph type="sldNum" sz="quarter" idx="12"/>
          </p:nvPr>
        </p:nvSpPr>
        <p:spPr/>
        <p:txBody>
          <a:bodyPr/>
          <a:lstStyle/>
          <a:p>
            <a:fld id="{FC66D6CE-B56B-447A-A58B-E2D6508578E9}" type="slidenum">
              <a:rPr lang="en-US" smtClean="0"/>
              <a:pPr/>
              <a:t>6</a:t>
            </a:fld>
            <a:endParaRPr lang="en-US"/>
          </a:p>
        </p:txBody>
      </p:sp>
      <p:pic>
        <p:nvPicPr>
          <p:cNvPr id="5" name="Picture 4"/>
          <p:cNvPicPr>
            <a:picLocks noChangeAspect="1"/>
          </p:cNvPicPr>
          <p:nvPr/>
        </p:nvPicPr>
        <p:blipFill>
          <a:blip r:embed="rId2"/>
          <a:stretch>
            <a:fillRect/>
          </a:stretch>
        </p:blipFill>
        <p:spPr>
          <a:xfrm>
            <a:off x="1316355" y="2959268"/>
            <a:ext cx="6109940" cy="2063096"/>
          </a:xfrm>
          <a:prstGeom prst="rect">
            <a:avLst/>
          </a:prstGeom>
          <a:ln>
            <a:noFill/>
          </a:ln>
          <a:effectLst>
            <a:outerShdw blurRad="190500" algn="tl" rotWithShape="0">
              <a:srgbClr val="000000">
                <a:alpha val="70000"/>
              </a:srgbClr>
            </a:outerShdw>
          </a:effectLst>
        </p:spPr>
      </p:pic>
      <p:cxnSp>
        <p:nvCxnSpPr>
          <p:cNvPr id="7" name="Straight Connector 6"/>
          <p:cNvCxnSpPr/>
          <p:nvPr/>
        </p:nvCxnSpPr>
        <p:spPr>
          <a:xfrm>
            <a:off x="1546789" y="3315768"/>
            <a:ext cx="1093861" cy="8546"/>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640650" y="3953854"/>
            <a:ext cx="1504630" cy="17305"/>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3534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Later usage in this course</a:t>
            </a:r>
          </a:p>
        </p:txBody>
      </p:sp>
      <p:sp>
        <p:nvSpPr>
          <p:cNvPr id="3" name="Content Placeholder 2"/>
          <p:cNvSpPr>
            <a:spLocks noGrp="1"/>
          </p:cNvSpPr>
          <p:nvPr>
            <p:ph idx="1"/>
          </p:nvPr>
        </p:nvSpPr>
        <p:spPr/>
        <p:txBody>
          <a:bodyPr/>
          <a:lstStyle/>
          <a:p>
            <a:r>
              <a:rPr lang="en-US"/>
              <a:t>LINQ</a:t>
            </a:r>
          </a:p>
        </p:txBody>
      </p:sp>
      <p:sp>
        <p:nvSpPr>
          <p:cNvPr id="4" name="Slide Number Placeholder 3"/>
          <p:cNvSpPr>
            <a:spLocks noGrp="1"/>
          </p:cNvSpPr>
          <p:nvPr>
            <p:ph type="sldNum" sz="quarter" idx="12"/>
          </p:nvPr>
        </p:nvSpPr>
        <p:spPr/>
        <p:txBody>
          <a:bodyPr/>
          <a:lstStyle/>
          <a:p>
            <a:fld id="{FC66D6CE-B56B-447A-A58B-E2D6508578E9}" type="slidenum">
              <a:rPr lang="en-US" smtClean="0"/>
              <a:pPr/>
              <a:t>7</a:t>
            </a:fld>
            <a:endParaRPr lang="en-US"/>
          </a:p>
        </p:txBody>
      </p:sp>
      <p:pic>
        <p:nvPicPr>
          <p:cNvPr id="5" name="Picture 4"/>
          <p:cNvPicPr>
            <a:picLocks noChangeAspect="1"/>
          </p:cNvPicPr>
          <p:nvPr/>
        </p:nvPicPr>
        <p:blipFill>
          <a:blip r:embed="rId2"/>
          <a:stretch>
            <a:fillRect/>
          </a:stretch>
        </p:blipFill>
        <p:spPr>
          <a:xfrm>
            <a:off x="784234" y="2327976"/>
            <a:ext cx="6976698" cy="222660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38018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Automatic property</a:t>
            </a:r>
          </a:p>
        </p:txBody>
      </p:sp>
      <p:sp>
        <p:nvSpPr>
          <p:cNvPr id="3" name="Content Placeholder 2"/>
          <p:cNvSpPr>
            <a:spLocks noGrp="1"/>
          </p:cNvSpPr>
          <p:nvPr>
            <p:ph idx="1"/>
          </p:nvPr>
        </p:nvSpPr>
        <p:spPr/>
        <p:txBody>
          <a:bodyPr/>
          <a:lstStyle/>
          <a:p>
            <a:r>
              <a:rPr lang="en-US"/>
              <a:t>OOP </a:t>
            </a:r>
            <a:r>
              <a:rPr lang="en-US">
                <a:solidFill>
                  <a:srgbClr val="FF0000"/>
                </a:solidFill>
              </a:rPr>
              <a:t>encapsulation </a:t>
            </a:r>
            <a:r>
              <a:rPr lang="en-US"/>
              <a:t>rule</a:t>
            </a:r>
          </a:p>
          <a:p>
            <a:pPr lvl="1"/>
            <a:r>
              <a:rPr lang="en-US">
                <a:solidFill>
                  <a:srgbClr val="0070C0"/>
                </a:solidFill>
              </a:rPr>
              <a:t>Never expose</a:t>
            </a:r>
            <a:r>
              <a:rPr lang="en-US"/>
              <a:t> public fields, use property instead!</a:t>
            </a:r>
          </a:p>
          <a:p>
            <a:pPr lvl="1"/>
            <a:r>
              <a:rPr lang="en-US"/>
              <a:t>Better for </a:t>
            </a:r>
            <a:r>
              <a:rPr lang="en-US">
                <a:solidFill>
                  <a:srgbClr val="0070C0"/>
                </a:solidFill>
              </a:rPr>
              <a:t>logic adding later</a:t>
            </a:r>
          </a:p>
          <a:p>
            <a:pPr lvl="2"/>
            <a:r>
              <a:rPr lang="en-US"/>
              <a:t>No breaking changes! =&gt; Better maintenance</a:t>
            </a:r>
          </a:p>
          <a:p>
            <a:pPr lvl="1"/>
            <a:r>
              <a:rPr lang="en-US"/>
              <a:t>Properties can be </a:t>
            </a:r>
            <a:r>
              <a:rPr lang="en-US">
                <a:solidFill>
                  <a:srgbClr val="0070C0"/>
                </a:solidFill>
              </a:rPr>
              <a:t>databound</a:t>
            </a:r>
            <a:r>
              <a:rPr lang="en-US"/>
              <a:t>, fields cannot!</a:t>
            </a:r>
          </a:p>
        </p:txBody>
      </p:sp>
      <p:sp>
        <p:nvSpPr>
          <p:cNvPr id="4" name="Slide Number Placeholder 3"/>
          <p:cNvSpPr>
            <a:spLocks noGrp="1"/>
          </p:cNvSpPr>
          <p:nvPr>
            <p:ph type="sldNum" sz="quarter" idx="12"/>
          </p:nvPr>
        </p:nvSpPr>
        <p:spPr/>
        <p:txBody>
          <a:bodyPr/>
          <a:lstStyle/>
          <a:p>
            <a:fld id="{FC66D6CE-B56B-447A-A58B-E2D6508578E9}" type="slidenum">
              <a:rPr lang="en-US" smtClean="0"/>
              <a:pPr/>
              <a:t>8</a:t>
            </a:fld>
            <a:endParaRPr lang="en-US"/>
          </a:p>
        </p:txBody>
      </p:sp>
      <p:pic>
        <p:nvPicPr>
          <p:cNvPr id="6" name="Picture 5"/>
          <p:cNvPicPr>
            <a:picLocks noChangeAspect="1"/>
          </p:cNvPicPr>
          <p:nvPr/>
        </p:nvPicPr>
        <p:blipFill>
          <a:blip r:embed="rId2"/>
          <a:stretch>
            <a:fillRect/>
          </a:stretch>
        </p:blipFill>
        <p:spPr>
          <a:xfrm>
            <a:off x="1361241" y="4189986"/>
            <a:ext cx="5729730" cy="166140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95325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Equivalent</a:t>
            </a:r>
          </a:p>
        </p:txBody>
      </p:sp>
      <p:sp>
        <p:nvSpPr>
          <p:cNvPr id="9" name="Content Placeholder 8"/>
          <p:cNvSpPr>
            <a:spLocks noGrp="1"/>
          </p:cNvSpPr>
          <p:nvPr>
            <p:ph idx="1"/>
          </p:nvPr>
        </p:nvSpPr>
        <p:spPr>
          <a:xfrm>
            <a:off x="381000" y="5185406"/>
            <a:ext cx="8610600" cy="1139194"/>
          </a:xfrm>
        </p:spPr>
        <p:txBody>
          <a:bodyPr/>
          <a:lstStyle/>
          <a:p>
            <a:r>
              <a:rPr lang="en-US"/>
              <a:t>Whatever you write, the right code will always be generated! (Kind of similarity, not exactly)</a:t>
            </a:r>
          </a:p>
        </p:txBody>
      </p:sp>
      <p:sp>
        <p:nvSpPr>
          <p:cNvPr id="4" name="Slide Number Placeholder 3"/>
          <p:cNvSpPr>
            <a:spLocks noGrp="1"/>
          </p:cNvSpPr>
          <p:nvPr>
            <p:ph type="sldNum" sz="quarter" idx="12"/>
          </p:nvPr>
        </p:nvSpPr>
        <p:spPr/>
        <p:txBody>
          <a:bodyPr/>
          <a:lstStyle/>
          <a:p>
            <a:fld id="{FC66D6CE-B56B-447A-A58B-E2D6508578E9}" type="slidenum">
              <a:rPr lang="en-US" smtClean="0"/>
              <a:pPr/>
              <a:t>9</a:t>
            </a:fld>
            <a:endParaRPr lang="en-US"/>
          </a:p>
        </p:txBody>
      </p:sp>
      <p:pic>
        <p:nvPicPr>
          <p:cNvPr id="5" name="Picture 4"/>
          <p:cNvPicPr>
            <a:picLocks noChangeAspect="1"/>
          </p:cNvPicPr>
          <p:nvPr/>
        </p:nvPicPr>
        <p:blipFill>
          <a:blip r:embed="rId2"/>
          <a:stretch>
            <a:fillRect/>
          </a:stretch>
        </p:blipFill>
        <p:spPr>
          <a:xfrm>
            <a:off x="220338" y="1572622"/>
            <a:ext cx="3805542" cy="1103466"/>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3"/>
          <a:stretch>
            <a:fillRect/>
          </a:stretch>
        </p:blipFill>
        <p:spPr>
          <a:xfrm>
            <a:off x="4281761" y="1572622"/>
            <a:ext cx="4370224" cy="326782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80877225"/>
      </p:ext>
    </p:extLst>
  </p:cSld>
  <p:clrMapOvr>
    <a:masterClrMapping/>
  </p:clrMapOvr>
</p:sld>
</file>

<file path=ppt/theme/theme1.xml><?xml version="1.0" encoding="utf-8"?>
<a:theme xmlns:a="http://schemas.openxmlformats.org/drawingml/2006/main" name="BlueGlossy2014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ilk Glass">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lueGlossy2014Theme" id="{07577958-F425-4336-BA3A-8A42EFE1C973}" vid="{7B65259D-9093-4EAF-A283-256E0A83A7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BlueGlossy2014Theme</Template>
  <TotalTime>705</TotalTime>
  <Words>616</Words>
  <Application>Microsoft Office PowerPoint</Application>
  <PresentationFormat>On-screen Show (4:3)</PresentationFormat>
  <Paragraphs>159</Paragraphs>
  <Slides>43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Segoe UI</vt:lpstr>
      <vt:lpstr>Wingdings</vt:lpstr>
      <vt:lpstr>BlueGlossy2014Theme</vt:lpstr>
      <vt:lpstr>C# Advanced features</vt:lpstr>
      <vt:lpstr>Agenda</vt:lpstr>
      <vt:lpstr>Automatic type &amp; property</vt:lpstr>
      <vt:lpstr>Automatic type inference</vt:lpstr>
      <vt:lpstr>Questions</vt:lpstr>
      <vt:lpstr>My best usage scenario</vt:lpstr>
      <vt:lpstr>Later usage in this course</vt:lpstr>
      <vt:lpstr>Automatic property</vt:lpstr>
      <vt:lpstr>Equivalent</vt:lpstr>
      <vt:lpstr>Have VS encapsulated for u</vt:lpstr>
      <vt:lpstr>Read only property</vt:lpstr>
      <vt:lpstr>Object &amp; Collection initializer</vt:lpstr>
      <vt:lpstr>Object initializer</vt:lpstr>
      <vt:lpstr>Collection initializer</vt:lpstr>
      <vt:lpstr>Anonymous type &amp; method</vt:lpstr>
      <vt:lpstr>Things to consider</vt:lpstr>
      <vt:lpstr>Anonymous type</vt:lpstr>
      <vt:lpstr>Delegate &amp; event</vt:lpstr>
      <vt:lpstr>Similarity</vt:lpstr>
      <vt:lpstr>Delegate example</vt:lpstr>
      <vt:lpstr>Event</vt:lpstr>
      <vt:lpstr>Event example</vt:lpstr>
      <vt:lpstr>Usage scenario</vt:lpstr>
      <vt:lpstr>Lambda expression</vt:lpstr>
      <vt:lpstr>Func&lt;in T, out TResult&gt;</vt:lpstr>
      <vt:lpstr>Example – Sort method</vt:lpstr>
      <vt:lpstr>Solution</vt:lpstr>
      <vt:lpstr>Reference</vt:lpstr>
      <vt:lpstr>Question 1: result?</vt:lpstr>
      <vt:lpstr>Question 2: result</vt:lpstr>
      <vt:lpstr>Given a Cat class</vt:lpstr>
      <vt:lpstr>Question 3: result?</vt:lpstr>
      <vt:lpstr>Question 4: result?</vt:lpstr>
      <vt:lpstr>Question 5: result?</vt:lpstr>
      <vt:lpstr>Weak reference</vt:lpstr>
      <vt:lpstr>Miscellaneous</vt:lpstr>
      <vt:lpstr>Extension methods</vt:lpstr>
      <vt:lpstr>High performance stack array</vt:lpstr>
      <vt:lpstr>Generics vs ArrayList</vt:lpstr>
      <vt:lpstr>yield return</vt:lpstr>
      <vt:lpstr>Tuple</vt:lpstr>
      <vt:lpstr>checked &amp; unchecked</vt:lpstr>
      <vt:lpstr>is &amp; as operator</vt:lpstr>
    </vt:vector>
  </TitlesOfParts>
  <Company>HCMUS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Quang Tran</dc:creator>
  <cp:lastModifiedBy>Quang Tran Duy</cp:lastModifiedBy>
  <cp:revision>181</cp:revision>
  <cp:lastPrinted>2015-03-10T05:47:04Z</cp:lastPrinted>
  <dcterms:created xsi:type="dcterms:W3CDTF">2015-02-25T10:42:48Z</dcterms:created>
  <dcterms:modified xsi:type="dcterms:W3CDTF">2017-11-27T07:33:43Z</dcterms:modified>
</cp:coreProperties>
</file>