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79" r:id="rId4"/>
    <p:sldId id="257" r:id="rId5"/>
    <p:sldId id="258" r:id="rId6"/>
    <p:sldId id="280" r:id="rId7"/>
    <p:sldId id="262" r:id="rId8"/>
    <p:sldId id="260" r:id="rId9"/>
    <p:sldId id="281" r:id="rId10"/>
    <p:sldId id="282" r:id="rId11"/>
    <p:sldId id="261" r:id="rId12"/>
    <p:sldId id="263" r:id="rId13"/>
    <p:sldId id="264" r:id="rId14"/>
    <p:sldId id="265" r:id="rId15"/>
    <p:sldId id="266" r:id="rId16"/>
    <p:sldId id="283" r:id="rId17"/>
    <p:sldId id="284" r:id="rId18"/>
    <p:sldId id="285" r:id="rId19"/>
    <p:sldId id="286" r:id="rId20"/>
    <p:sldId id="287" r:id="rId21"/>
    <p:sldId id="288" r:id="rId22"/>
    <p:sldId id="268" r:id="rId23"/>
    <p:sldId id="273" r:id="rId24"/>
    <p:sldId id="274" r:id="rId25"/>
    <p:sldId id="275" r:id="rId26"/>
    <p:sldId id="276" r:id="rId27"/>
    <p:sldId id="259" r:id="rId28"/>
    <p:sldId id="289" r:id="rId29"/>
    <p:sldId id="269" r:id="rId30"/>
    <p:sldId id="270" r:id="rId31"/>
    <p:sldId id="271" r:id="rId32"/>
    <p:sldId id="272" r:id="rId33"/>
    <p:sldId id="277" r:id="rId34"/>
    <p:sldId id="290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55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04BD5-872B-4C72-8617-3694EA962C8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F1F38-4F57-4CBB-BBD8-9A76B5E2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Số</a:t>
            </a:r>
            <a:r>
              <a:rPr lang="en-US" baseline="0"/>
              <a:t> nguyên chia cho 0 thì văng exception</a:t>
            </a:r>
          </a:p>
          <a:p>
            <a:r>
              <a:rPr lang="en-US" baseline="0"/>
              <a:t>Số thực chia cho 0 thì ra infinity :v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C73779-BBD8-4EE6-8D14-AA4CE061E5D1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49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 userDrawn="1"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C# c</a:t>
            </a:r>
            <a:r>
              <a:rPr lang="vi-VN" sz="6600"/>
              <a:t>ơ</a:t>
            </a:r>
            <a:r>
              <a:rPr lang="en-US" sz="6600"/>
              <a:t> bản </a:t>
            </a:r>
          </a:p>
        </p:txBody>
      </p:sp>
    </p:spTree>
    <p:extLst>
      <p:ext uri="{BB962C8B-B14F-4D97-AF65-F5344CB8AC3E}">
        <p14:creationId xmlns:p14="http://schemas.microsoft.com/office/powerpoint/2010/main" val="57757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Minimum &amp; maximum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9" y="1607195"/>
            <a:ext cx="854362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419600"/>
            <a:ext cx="4013199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674517" y="4710410"/>
            <a:ext cx="2531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Result?</a:t>
            </a:r>
          </a:p>
        </p:txBody>
      </p:sp>
    </p:spTree>
    <p:extLst>
      <p:ext uri="{BB962C8B-B14F-4D97-AF65-F5344CB8AC3E}">
        <p14:creationId xmlns:p14="http://schemas.microsoft.com/office/powerpoint/2010/main" val="133880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1/2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References:   </a:t>
            </a:r>
            <a:r>
              <a:rPr lang="en-US">
                <a:solidFill>
                  <a:srgbClr val="0000FF"/>
                </a:solidFill>
              </a:rPr>
              <a:t>.    ()   []   new   </a:t>
            </a:r>
            <a:r>
              <a:rPr lang="en-US">
                <a:solidFill>
                  <a:srgbClr val="FF0000"/>
                </a:solidFill>
              </a:rPr>
              <a:t>-&gt;</a:t>
            </a:r>
          </a:p>
          <a:p>
            <a:r>
              <a:rPr lang="en-US"/>
              <a:t>Arithmetic: </a:t>
            </a:r>
            <a:r>
              <a:rPr lang="en-US">
                <a:solidFill>
                  <a:srgbClr val="0000FF"/>
                </a:solidFill>
              </a:rPr>
              <a:t>+   ++   -   --   *  /   %   sizeof</a:t>
            </a:r>
          </a:p>
          <a:p>
            <a:r>
              <a:rPr lang="en-US"/>
              <a:t>Logical:  </a:t>
            </a:r>
            <a:r>
              <a:rPr lang="en-US">
                <a:solidFill>
                  <a:srgbClr val="0000FF"/>
                </a:solidFill>
              </a:rPr>
              <a:t>&amp;   |   ^   !</a:t>
            </a:r>
          </a:p>
          <a:p>
            <a:r>
              <a:rPr lang="en-US"/>
              <a:t>Conditional: </a:t>
            </a:r>
            <a:r>
              <a:rPr lang="en-US">
                <a:solidFill>
                  <a:srgbClr val="0000FF"/>
                </a:solidFill>
              </a:rPr>
              <a:t>&amp;&amp; (&amp;)   ||   ! ==   !=   &gt;   &gt;=   &lt;   &lt;=</a:t>
            </a:r>
          </a:p>
          <a:p>
            <a:r>
              <a:rPr lang="en-US"/>
              <a:t>Type verification:   </a:t>
            </a:r>
            <a:r>
              <a:rPr lang="en-US">
                <a:solidFill>
                  <a:srgbClr val="0000FF"/>
                </a:solidFill>
              </a:rPr>
              <a:t>is    as   typeof</a:t>
            </a:r>
          </a:p>
          <a:p>
            <a:r>
              <a:rPr lang="en-US"/>
              <a:t>Bitwise:  </a:t>
            </a:r>
            <a:r>
              <a:rPr lang="en-US">
                <a:solidFill>
                  <a:srgbClr val="0000FF"/>
                </a:solidFill>
              </a:rPr>
              <a:t>~   &gt;&gt;   &lt;&lt;</a:t>
            </a:r>
            <a:r>
              <a:rPr lang="en-US"/>
              <a:t> </a:t>
            </a:r>
          </a:p>
          <a:p>
            <a:r>
              <a:rPr lang="en-US"/>
              <a:t>Assignment: </a:t>
            </a:r>
            <a:r>
              <a:rPr lang="en-US">
                <a:solidFill>
                  <a:srgbClr val="0000FF"/>
                </a:solidFill>
              </a:rPr>
              <a:t>=   +=   -=   *=   /=   %=   &amp;=   |=   ^=   &gt;&gt;=   &lt;&lt;=</a:t>
            </a:r>
          </a:p>
          <a:p>
            <a:r>
              <a:rPr lang="en-US"/>
              <a:t>Selection:   </a:t>
            </a:r>
            <a:r>
              <a:rPr lang="en-US">
                <a:solidFill>
                  <a:srgbClr val="0000FF"/>
                </a:solidFill>
              </a:rPr>
              <a:t>?:   </a:t>
            </a:r>
            <a:r>
              <a:rPr lang="en-US">
                <a:solidFill>
                  <a:srgbClr val="FF0000"/>
                </a:solidFill>
              </a:rPr>
              <a:t>?? (not null)</a:t>
            </a:r>
          </a:p>
          <a:p>
            <a:r>
              <a:rPr lang="en-US"/>
              <a:t>Lambda expression definition:   </a:t>
            </a:r>
            <a:r>
              <a:rPr lang="en-US">
                <a:solidFill>
                  <a:srgbClr val="FF0000"/>
                </a:solidFill>
              </a:rPr>
              <a:t>=&gt;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 = 5;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Selection ?: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>
                <a:latin typeface="Courier New" pitchFamily="49" charset="0"/>
                <a:cs typeface="Courier New" pitchFamily="49" charset="0"/>
              </a:rPr>
              <a:t> x = i == 5 ?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"Yes"</a:t>
            </a:r>
            <a:r>
              <a:rPr lang="en-US">
                <a:latin typeface="Courier New" pitchFamily="49" charset="0"/>
                <a:cs typeface="Courier New" pitchFamily="49" charset="0"/>
              </a:rPr>
              <a:t>: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"No"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? x = 5;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nullable type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y = x ??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>
                <a:latin typeface="Courier New" pitchFamily="49" charset="0"/>
                <a:cs typeface="Courier New" pitchFamily="49" charset="0"/>
              </a:rPr>
              <a:t>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Selection ?? operator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z = x;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Error: nullable type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// cannot assign to non-nullable type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Lambda expression – anonymous method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x) =&gt; x * 2; </a:t>
            </a:r>
            <a:r>
              <a:rPr 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&lt;=</a:t>
            </a:r>
            <a:r>
              <a:rPr lang="en-US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Double(int x){return x * 2}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Declaration and initialization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"\" start an "escape" code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>
                <a:latin typeface="Courier New" pitchFamily="49" charset="0"/>
                <a:cs typeface="Courier New" pitchFamily="49" charset="0"/>
              </a:rPr>
              <a:t> s1 =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"a\n"</a:t>
            </a:r>
            <a:r>
              <a:rPr lang="en-US">
                <a:latin typeface="Courier New" pitchFamily="49" charset="0"/>
                <a:cs typeface="Courier New" pitchFamily="49" charset="0"/>
              </a:rPr>
              <a:t>, s2 =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"\""</a:t>
            </a:r>
            <a:r>
              <a:rPr lang="en-US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s3 =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@"a\n"</a:t>
            </a:r>
            <a:r>
              <a:rPr lang="en-US">
                <a:latin typeface="Courier New" pitchFamily="49" charset="0"/>
                <a:cs typeface="Courier New" pitchFamily="49" charset="0"/>
              </a:rPr>
              <a:t>, s4 = s3;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assignment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s2 = s1;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concatenation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s3 = s1 + s3;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523733"/>
              </p:ext>
            </p:extLst>
          </p:nvPr>
        </p:nvGraphicFramePr>
        <p:xfrm>
          <a:off x="464820" y="1626870"/>
          <a:ext cx="8229600" cy="3233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\a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Bell (alert)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\'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Single quotation mark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\b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Backspace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\"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Double quotation mark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\f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Formfeed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\\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Backslash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\n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New line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\?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Literal question mark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\r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Carriage return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ooo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ASCII character in octal notation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\t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Horizontal tab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\x hh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ASCII character in hexadecimal notation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\v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Vertical tab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\x hhhh</a:t>
                      </a:r>
                      <a:endParaRPr lang="en-US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Unicode in herxadeximal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94919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header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.Format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"{0,-12}{1,8}{2,12}{1,8}{2,12}{3,14}\n"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   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pattern string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"City"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"Year"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"Population"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"Change (%)"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argument list</a:t>
            </a: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body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.Format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"{0,-12}{1,8:yyyy}{2,12:N0}{3,8:yyyy}{4,12:N0}{5,14:P1}"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BaseYear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ObserveYear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)/ 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Sample output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City            Year  Population    Year  Population    Change (%)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------------------------------------------------------------------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Los Angeles     1940   1,504,277    1950   1,970,358        31.0 %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New York        1940   7,454,995    1950   7,891,957         5.9 %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Chicago         1940   3,396,808    1950   3,620,962         6.6 %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Detroit         1940   1,623,452    1950   1,849,568      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13.9 %</a:t>
            </a:r>
          </a:p>
          <a:p>
            <a:pPr>
              <a:buFont typeface="Wingdings" pitchFamily="2" charset="2"/>
              <a:buNone/>
              <a:defRPr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/>
              <a:t>string s = $"{x} - {y}";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Use “+” character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Use </a:t>
            </a:r>
            <a:r>
              <a:rPr lang="en-US">
                <a:solidFill>
                  <a:srgbClr val="0070C0"/>
                </a:solidFill>
              </a:rPr>
              <a:t>StringBuilder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Question: what should we use, + or </a:t>
            </a:r>
            <a:r>
              <a:rPr lang="en-US">
                <a:solidFill>
                  <a:srgbClr val="0070C0"/>
                </a:solidFill>
              </a:rPr>
              <a:t>StringBuilder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469991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24" y="4038600"/>
            <a:ext cx="3670175" cy="1317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83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/>
              <a:t>Exercise</a:t>
            </a:r>
          </a:p>
          <a:p>
            <a:pPr lvl="1"/>
            <a:r>
              <a:rPr lang="en-US"/>
              <a:t>Calculate sum of string numbers = “5, 3, 8, 11, -12, 3”</a:t>
            </a:r>
          </a:p>
          <a:p>
            <a:pPr lvl="1"/>
            <a:r>
              <a:rPr lang="en-US"/>
              <a:t>Split String fraction = “3/4” into int numerator and denominator</a:t>
            </a:r>
          </a:p>
          <a:p>
            <a:pPr lvl="2"/>
            <a:r>
              <a:rPr lang="en-US"/>
              <a:t>What if we meet 3//4?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3837"/>
            <a:ext cx="8090003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71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4191000"/>
            <a:ext cx="8305800" cy="1935163"/>
          </a:xfrm>
        </p:spPr>
        <p:txBody>
          <a:bodyPr/>
          <a:lstStyle/>
          <a:p>
            <a:r>
              <a:rPr lang="en-US"/>
              <a:t>Positive: right align, negative: left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15EC-E95E-4468-87C4-3E082D252491}" type="slidenum">
              <a:rPr lang="en-US" altLang="ja-JP" smtClean="0"/>
              <a:pPr/>
              <a:t>18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9" y="1676400"/>
            <a:ext cx="8696848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8" y="3581400"/>
            <a:ext cx="8490863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68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3245644"/>
            <a:ext cx="8229600" cy="3262314"/>
          </a:xfrm>
        </p:spPr>
        <p:txBody>
          <a:bodyPr/>
          <a:lstStyle/>
          <a:p>
            <a:r>
              <a:rPr lang="en-US"/>
              <a:t>Exercise</a:t>
            </a:r>
          </a:p>
          <a:p>
            <a:pPr lvl="1"/>
            <a:r>
              <a:rPr lang="en-US"/>
              <a:t>Given string s = “She sells seashells by the seashore. The shells she sells are seashells”</a:t>
            </a:r>
          </a:p>
          <a:p>
            <a:pPr lvl="1"/>
            <a:r>
              <a:rPr lang="en-US"/>
              <a:t>Calculate the number of occurrence of the word “sells” and “she”</a:t>
            </a:r>
          </a:p>
          <a:p>
            <a:r>
              <a:rPr lang="en-US"/>
              <a:t>Further reading: replace and regular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43889"/>
            <a:ext cx="6581614" cy="1453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73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94812"/>
            <a:ext cx="8305800" cy="499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8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as char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79" y="1591962"/>
            <a:ext cx="5715000" cy="48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191000"/>
            <a:ext cx="1941578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592948" y="4334470"/>
            <a:ext cx="2339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Faster!</a:t>
            </a:r>
          </a:p>
        </p:txBody>
      </p:sp>
    </p:spTree>
    <p:extLst>
      <p:ext uri="{BB962C8B-B14F-4D97-AF65-F5344CB8AC3E}">
        <p14:creationId xmlns:p14="http://schemas.microsoft.com/office/powerpoint/2010/main" val="21121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Read a string and give statistics about the number of occurrence for each of the word in the string.</a:t>
            </a:r>
          </a:p>
          <a:p>
            <a:pPr marL="0" indent="0">
              <a:buNone/>
            </a:pPr>
            <a:r>
              <a:rPr lang="en-US"/>
              <a:t>2. Normalize a string of full name and print out on the screen: no more than one spaces between words, the first letter is capitalized meanwhile the rest are in lower case, no space in the beginning and the end of the string.</a:t>
            </a:r>
          </a:p>
          <a:p>
            <a:pPr marL="0" lvl="1" indent="0">
              <a:buNone/>
            </a:pPr>
            <a:r>
              <a:rPr lang="en-US" sz="2400"/>
              <a:t>3. Split String fullpath = “C:\Documents\Photos\Test.jpg” into a) Containing directory b) File name c) Extension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904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 a = new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Construction complete with year, month, day,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hour, minute, second, millisecond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(2013, 06, 15, 15, 28, 31, 927);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Current time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.Now;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3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8630" y="1562100"/>
            <a:ext cx="4343400" cy="4906963"/>
          </a:xfrm>
        </p:spPr>
        <p:txBody>
          <a:bodyPr/>
          <a:lstStyle/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Selection: </a:t>
            </a:r>
            <a:r>
              <a:rPr lang="en-US" dirty="0">
                <a:solidFill>
                  <a:srgbClr val="0000FF"/>
                </a:solidFill>
              </a:rPr>
              <a:t>?:   ??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if… else if … else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switch … case … default</a:t>
            </a:r>
          </a:p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foreach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do while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while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07230" y="1608137"/>
            <a:ext cx="43434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Ignore &amp; breaking</a:t>
            </a:r>
          </a:p>
          <a:p>
            <a:pPr lvl="1"/>
            <a:r>
              <a:rPr lang="en-US" sz="24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continue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3021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undefined parameter number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>
                <a:latin typeface="Courier New" pitchFamily="49" charset="0"/>
                <a:cs typeface="Courier New" pitchFamily="49" charset="0"/>
              </a:rPr>
              <a:t>Multiply(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[] list){}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Multiply();             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Multiply(1);            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OK too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Multiply(1, 2, 3, 3, 4);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still OK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Multiply(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int</a:t>
            </a:r>
            <a:r>
              <a:rPr lang="en-US">
                <a:latin typeface="Courier New" pitchFamily="49" charset="0"/>
                <a:cs typeface="Courier New" pitchFamily="49" charset="0"/>
              </a:rPr>
              <a:t>[] {1, 2, 3, 3, 4});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error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predefined parameter number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>
                <a:latin typeface="Courier New" pitchFamily="49" charset="0"/>
                <a:cs typeface="Courier New" pitchFamily="49" charset="0"/>
              </a:rPr>
              <a:t>Multiply(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[] list){}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Multiply();             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Error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Multiply(1);            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Error too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Multiply(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int</a:t>
            </a:r>
            <a:r>
              <a:rPr lang="en-US">
                <a:latin typeface="Courier New" pitchFamily="49" charset="0"/>
                <a:cs typeface="Courier New" pitchFamily="49" charset="0"/>
              </a:rPr>
              <a:t>[] {1, 2, 3, 3, 4});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30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Output param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c){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AnotherAdd(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 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c){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a = 1, b = 2, c = 5;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Add(a, b, c);</a:t>
            </a: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x = c;                  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x = 5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AnotherAdd(a, b,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x = c;                      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x = 3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3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3" y="1756410"/>
            <a:ext cx="8360733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50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Jagged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inside item can have different size</a:t>
            </a: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[][] x = {{1, 2}, {3, 4, 5}};</a:t>
            </a:r>
          </a:p>
          <a:p>
            <a:pPr>
              <a:buNone/>
              <a:defRPr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error: no init for jagged array allowed</a:t>
            </a:r>
          </a:p>
          <a:p>
            <a:pPr>
              <a:buNone/>
              <a:defRPr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[][] x = new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[2][];</a:t>
            </a: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[] x0 = {1, 2}, x1 = {3, 4, 5};</a:t>
            </a:r>
          </a:p>
          <a:p>
            <a:pPr>
              <a:buNone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x[0] = x0;</a:t>
            </a:r>
          </a:p>
          <a:p>
            <a:pPr>
              <a:buNone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x[1] = x1;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8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Rectangle vs Jagged array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522819"/>
            <a:ext cx="8153400" cy="49843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9398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coding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58" y="1444111"/>
            <a:ext cx="8513762" cy="506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56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for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</a:t>
            </a:r>
            <a:r>
              <a:rPr lang="vi-VN"/>
              <a:t>ư</a:t>
            </a:r>
            <a:r>
              <a:rPr lang="en-US"/>
              <a:t>ớc và sau có một dong trắng</a:t>
            </a:r>
          </a:p>
          <a:p>
            <a:r>
              <a:rPr lang="en-US"/>
              <a:t>Luôn có cặp ngoặc cho dù chỉ có 1 dòng lệnh</a:t>
            </a:r>
          </a:p>
          <a:p>
            <a:r>
              <a:rPr lang="en-US"/>
              <a:t>Ngoặc ở dòng kế / trên cùng dòng (java / php / js)</a:t>
            </a:r>
          </a:p>
          <a:p>
            <a:r>
              <a:rPr lang="en-US"/>
              <a:t>Sau if luôn có else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35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Ghi chú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Ghi chú cho mỗi đoạn lệnh</a:t>
            </a:r>
          </a:p>
          <a:p>
            <a:r>
              <a:rPr lang="en-US"/>
              <a:t>Ghi chú đối số của hàm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34" y="2847022"/>
            <a:ext cx="5444566" cy="2787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12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Tên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Bắt đầu bằng động từ</a:t>
            </a:r>
          </a:p>
          <a:p>
            <a:r>
              <a:rPr lang="en-US"/>
              <a:t>Private: camelCase</a:t>
            </a:r>
          </a:p>
          <a:p>
            <a:r>
              <a:rPr lang="en-US"/>
              <a:t>Public: PascalCase</a:t>
            </a:r>
          </a:p>
          <a:p>
            <a:endParaRPr lang="en-US"/>
          </a:p>
          <a:p>
            <a:r>
              <a:rPr lang="en-US"/>
              <a:t>Ex: isPrime, doSomething</a:t>
            </a:r>
          </a:p>
          <a:p>
            <a:endParaRPr lang="en-US"/>
          </a:p>
          <a:p>
            <a:r>
              <a:rPr lang="en-US"/>
              <a:t>Kiểm tra phần tử tồn tại trong mảng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Hằng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hoa toàn bộ</a:t>
            </a:r>
          </a:p>
          <a:p>
            <a:r>
              <a:rPr lang="en-US"/>
              <a:t>ALLOWED_MAX</a:t>
            </a:r>
          </a:p>
          <a:p>
            <a:r>
              <a:rPr lang="en-US"/>
              <a:t>MAXIMUM_PATH</a:t>
            </a:r>
          </a:p>
          <a:p>
            <a:endParaRPr lang="en-US"/>
          </a:p>
          <a:p>
            <a:r>
              <a:rPr lang="en-US"/>
              <a:t>PascalCase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5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AD6E-6ADB-42F4-B234-2F79AC3A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9F9E-0A7F-437C-9D43-A0DDDEA7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Viet ham kiem tra mot so nguyen n co phai so nguyen to hay khong</a:t>
            </a:r>
          </a:p>
          <a:p>
            <a:pPr lvl="1"/>
            <a:r>
              <a:rPr lang="en-US"/>
              <a:t>bool IsPrime(int number) / LaSoNguyenTo()</a:t>
            </a:r>
          </a:p>
          <a:p>
            <a:r>
              <a:rPr lang="en-US"/>
              <a:t>Viet ham tinh luy thua x</a:t>
            </a:r>
            <a:r>
              <a:rPr lang="en-US" baseline="30000"/>
              <a:t>n</a:t>
            </a:r>
            <a:endParaRPr lang="en-US"/>
          </a:p>
          <a:p>
            <a:pPr lvl="1"/>
            <a:r>
              <a:rPr lang="en-US"/>
              <a:t>double Pow(double x, int n) / LuyThua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D8D21-60D1-4180-A2E4-C06E7331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339" y="1485900"/>
            <a:ext cx="6637582" cy="502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Build =&gt; Error</a:t>
            </a:r>
          </a:p>
          <a:p>
            <a:r>
              <a:rPr lang="en-US"/>
              <a:t>Run vs Run without debugging</a:t>
            </a:r>
          </a:p>
          <a:p>
            <a:r>
              <a:rPr lang="en-US"/>
              <a:t>Release</a:t>
            </a:r>
          </a:p>
          <a:p>
            <a:r>
              <a:rPr lang="en-US"/>
              <a:t>Debug</a:t>
            </a:r>
          </a:p>
          <a:p>
            <a:pPr lvl="1"/>
            <a:r>
              <a:rPr lang="en-US"/>
              <a:t>Breakpoint &amp; watch</a:t>
            </a:r>
          </a:p>
          <a:p>
            <a:pPr lvl="1"/>
            <a:r>
              <a:rPr lang="en-US"/>
              <a:t>Step in &amp; Step over</a:t>
            </a:r>
          </a:p>
          <a:p>
            <a:pPr lvl="1"/>
            <a:r>
              <a:rPr lang="en-US"/>
              <a:t>Watch</a:t>
            </a:r>
          </a:p>
          <a:p>
            <a:pPr lvl="1"/>
            <a:endParaRPr lang="en-US"/>
          </a:p>
          <a:p>
            <a:r>
              <a:rPr lang="en-US"/>
              <a:t>Set as startup project</a:t>
            </a:r>
          </a:p>
          <a:p>
            <a:r>
              <a:rPr lang="en-US"/>
              <a:t>Open project 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204" y="1600200"/>
            <a:ext cx="467619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Simple variable</a:t>
            </a:r>
          </a:p>
          <a:p>
            <a:pPr>
              <a:buNone/>
              <a:defRPr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Many variables can have the same type declaration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>
                <a:latin typeface="Courier New" pitchFamily="49" charset="0"/>
                <a:cs typeface="Courier New" pitchFamily="49" charset="0"/>
              </a:rPr>
              <a:t> x, y, z; </a:t>
            </a: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x = 1, y, z = 3;</a:t>
            </a: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"new name"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Array: Indexed by an integer from Zero</a:t>
            </a: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>
                <a:latin typeface="Courier New" pitchFamily="49" charset="0"/>
                <a:cs typeface="Courier New" pitchFamily="49" charset="0"/>
              </a:rPr>
              <a:t>x[] = {1, 2, 3};               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compile error</a:t>
            </a: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[] x = {1, 2, 3};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>
                <a:latin typeface="Courier New" pitchFamily="49" charset="0"/>
                <a:cs typeface="Courier New" pitchFamily="49" charset="0"/>
              </a:rPr>
              <a:t>[] y =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char</a:t>
            </a:r>
            <a:r>
              <a:rPr lang="en-US">
                <a:latin typeface="Courier New" pitchFamily="49" charset="0"/>
                <a:cs typeface="Courier New" pitchFamily="49" charset="0"/>
              </a:rPr>
              <a:t>[6];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x1 = x[0];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                    // 1</a:t>
            </a:r>
          </a:p>
          <a:p>
            <a:pPr>
              <a:buNone/>
              <a:defRPr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Multi dimension array: same size in all item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[,] x = {{1, 2}, {3, 4}};</a:t>
            </a: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[,] x = {{1, 2}, {3, 4, 5}};   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compile error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x2 = x[1, 0];                      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3</a:t>
            </a:r>
          </a:p>
          <a:p>
            <a:pPr>
              <a:buNone/>
              <a:defRPr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[,,] x = {{{1, 2}, {3, 4}}, {{5, 6}, {7, 8}}};</a:t>
            </a:r>
          </a:p>
          <a:p>
            <a:pPr>
              <a:buNone/>
              <a:defRPr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casting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Smaller type in memory size integral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type to wider one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b = 5;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implicit int to 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 = b;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 = 5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Wider integral type to smaller one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 = 500;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j = i;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compile error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j = 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)i;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 = 244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No explicit conversion for floating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point number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Boxing /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Boxing: convert value type to object</a:t>
            </a:r>
          </a:p>
          <a:p>
            <a:r>
              <a:rPr lang="en-US"/>
              <a:t>Unboxing: extract value type from object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1" y="2952750"/>
            <a:ext cx="446078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6622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Glossy2014Theme" id="{91EC3D5E-1EEC-415F-8678-D37FED7665C3}" vid="{0639A70A-4BDD-4266-B65C-30CD3EA6EC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986</TotalTime>
  <Words>1520</Words>
  <Application>Microsoft Office PowerPoint</Application>
  <PresentationFormat>On-screen Show (4:3)</PresentationFormat>
  <Paragraphs>286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Segoe UI</vt:lpstr>
      <vt:lpstr>Times New Roman</vt:lpstr>
      <vt:lpstr>Wingdings</vt:lpstr>
      <vt:lpstr>BlueGlossy2014Theme</vt:lpstr>
      <vt:lpstr>C# cơ bản </vt:lpstr>
      <vt:lpstr>.Net framework</vt:lpstr>
      <vt:lpstr>Mechanism</vt:lpstr>
      <vt:lpstr>Hello world</vt:lpstr>
      <vt:lpstr>Artifact</vt:lpstr>
      <vt:lpstr>Types</vt:lpstr>
      <vt:lpstr>Variable</vt:lpstr>
      <vt:lpstr>Number casting</vt:lpstr>
      <vt:lpstr>Boxing / Unboxing</vt:lpstr>
      <vt:lpstr>Minimum &amp; maximum value</vt:lpstr>
      <vt:lpstr>Operation 1/2</vt:lpstr>
      <vt:lpstr>Operation 2/2</vt:lpstr>
      <vt:lpstr>String literal</vt:lpstr>
      <vt:lpstr>Escape code</vt:lpstr>
      <vt:lpstr>String Format</vt:lpstr>
      <vt:lpstr>String concatenation</vt:lpstr>
      <vt:lpstr>String Split</vt:lpstr>
      <vt:lpstr>String format</vt:lpstr>
      <vt:lpstr>String search</vt:lpstr>
      <vt:lpstr>String as char array</vt:lpstr>
      <vt:lpstr>String Exercises</vt:lpstr>
      <vt:lpstr>DateTime</vt:lpstr>
      <vt:lpstr>Flow control</vt:lpstr>
      <vt:lpstr>Hàm</vt:lpstr>
      <vt:lpstr>Input Output param</vt:lpstr>
      <vt:lpstr>Array</vt:lpstr>
      <vt:lpstr>Jagged array</vt:lpstr>
      <vt:lpstr>Rectangle vs Jagged array</vt:lpstr>
      <vt:lpstr>Basic coding convention</vt:lpstr>
      <vt:lpstr>if for do while</vt:lpstr>
      <vt:lpstr>Ghi chú</vt:lpstr>
      <vt:lpstr>Tên hàm</vt:lpstr>
      <vt:lpstr>Hằng số</vt:lpstr>
      <vt:lpstr>PowerPoint Presentation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đối tượng</dc:title>
  <dc:creator>tdquang7@gmail.com</dc:creator>
  <cp:lastModifiedBy>edu</cp:lastModifiedBy>
  <cp:revision>240</cp:revision>
  <dcterms:created xsi:type="dcterms:W3CDTF">2014-01-21T07:24:28Z</dcterms:created>
  <dcterms:modified xsi:type="dcterms:W3CDTF">2018-11-05T04:49:33Z</dcterms:modified>
</cp:coreProperties>
</file>