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5" r:id="rId3"/>
    <p:sldId id="487" r:id="rId4"/>
    <p:sldId id="272" r:id="rId5"/>
    <p:sldId id="488" r:id="rId6"/>
    <p:sldId id="263" r:id="rId7"/>
    <p:sldId id="259" r:id="rId8"/>
    <p:sldId id="273" r:id="rId9"/>
    <p:sldId id="261" r:id="rId10"/>
    <p:sldId id="276" r:id="rId11"/>
    <p:sldId id="489" r:id="rId12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7" autoAdjust="0"/>
    <p:restoredTop sz="93896" autoAdjust="0"/>
  </p:normalViewPr>
  <p:slideViewPr>
    <p:cSldViewPr snapToGrid="0">
      <p:cViewPr varScale="1">
        <p:scale>
          <a:sx n="79" d="100"/>
          <a:sy n="79" d="100"/>
        </p:scale>
        <p:origin x="129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748" cy="351433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115" y="1"/>
            <a:ext cx="4028748" cy="351433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>
              <a:defRPr sz="1200"/>
            </a:lvl1pPr>
          </a:lstStyle>
          <a:p>
            <a:fld id="{27F806F8-E6A7-4409-8DA1-0E1A74B4B09E}" type="datetimeFigureOut">
              <a:rPr lang="en-US" smtClean="0"/>
              <a:t>03/03//2017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968"/>
            <a:ext cx="4028748" cy="351432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115" y="6658968"/>
            <a:ext cx="4028748" cy="351432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>
              <a:defRPr sz="1200"/>
            </a:lvl1pPr>
          </a:lstStyle>
          <a:p>
            <a:fld id="{E7725881-302D-46C4-AB4A-B7FB8BE4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48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2143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6347" y="0"/>
            <a:ext cx="4028440" cy="352143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843D4D0C-3B01-4464-A988-12E540F7BA8E}" type="datetimeFigureOut">
              <a:rPr lang="en-US" smtClean="0"/>
              <a:t>03/03//2017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6"/>
            <a:ext cx="7437120" cy="2760344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259"/>
            <a:ext cx="4028440" cy="352142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6347" y="6658259"/>
            <a:ext cx="4028440" cy="352142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FB4E53E0-2431-48F6-BE73-079B4F2FA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8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4E53E0-2431-48F6-BE73-079B4F2FA7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4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4705"/>
            <a:ext cx="9144000" cy="2341463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u="none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794" y="421798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u="none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ight Triangle 7"/>
          <p:cNvSpPr/>
          <p:nvPr/>
        </p:nvSpPr>
        <p:spPr>
          <a:xfrm rot="16200000">
            <a:off x="7873492" y="5587492"/>
            <a:ext cx="1271016" cy="1270000"/>
          </a:xfrm>
          <a:prstGeom prst="rtTriangl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6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694705"/>
            <a:ext cx="7962900" cy="234146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7050" y="2293936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Moon 4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8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4664"/>
            <a:ext cx="8763000" cy="1143000"/>
          </a:xfrm>
        </p:spPr>
        <p:txBody>
          <a:bodyPr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724400"/>
          </a:xfrm>
        </p:spPr>
        <p:txBody>
          <a:bodyPr>
            <a:normAutofit/>
          </a:bodyPr>
          <a:lstStyle>
            <a:lvl1pPr marL="457200" indent="-457200">
              <a:buClr>
                <a:srgbClr val="0066FF"/>
              </a:buClr>
              <a:buFont typeface="Wingdings" panose="05000000000000000000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800100" indent="-3429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§"/>
              <a:defRPr sz="2400">
                <a:latin typeface="Segoe UI" pitchFamily="34" charset="0"/>
                <a:cs typeface="Segoe UI" pitchFamily="34" charset="0"/>
              </a:defRPr>
            </a:lvl2pPr>
            <a:lvl3pPr marL="914400" indent="0">
              <a:buNone/>
              <a:defRPr sz="2000">
                <a:latin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1800">
                <a:latin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oon 6"/>
          <p:cNvSpPr/>
          <p:nvPr/>
        </p:nvSpPr>
        <p:spPr>
          <a:xfrm rot="17945249">
            <a:off x="3125207" y="-2450268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6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0600"/>
            <a:ext cx="9144000" cy="3327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4200" y="25225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1611729" y="686067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3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3274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4200" y="31448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oon 3"/>
          <p:cNvSpPr/>
          <p:nvPr/>
        </p:nvSpPr>
        <p:spPr>
          <a:xfrm rot="17945249">
            <a:off x="2934706" y="-1031464"/>
            <a:ext cx="2251314" cy="10976464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2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05" y="1489809"/>
            <a:ext cx="5988167" cy="3327400"/>
          </a:xfrm>
          <a:prstGeom prst="rect">
            <a:avLst/>
          </a:prstGeom>
        </p:spPr>
      </p:pic>
      <p:sp>
        <p:nvSpPr>
          <p:cNvPr id="4" name="Moon 3"/>
          <p:cNvSpPr/>
          <p:nvPr/>
        </p:nvSpPr>
        <p:spPr>
          <a:xfrm rot="17945249">
            <a:off x="1579444" y="130908"/>
            <a:ext cx="2251314" cy="7188200"/>
          </a:xfrm>
          <a:prstGeom prst="moon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7828" y="2582009"/>
            <a:ext cx="55753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447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1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6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6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2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61" r:id="rId5"/>
    <p:sldLayoutId id="2147483662" r:id="rId6"/>
    <p:sldLayoutId id="2147483652" r:id="rId7"/>
    <p:sldLayoutId id="2147483653" r:id="rId8"/>
    <p:sldLayoutId id="2147483655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/>
              <a:t>Introduction</a:t>
            </a:r>
            <a:endParaRPr lang="en-US" sz="6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Windows Presentation Foundation</a:t>
            </a:r>
          </a:p>
        </p:txBody>
      </p:sp>
    </p:spTree>
    <p:extLst>
      <p:ext uri="{BB962C8B-B14F-4D97-AF65-F5344CB8AC3E}">
        <p14:creationId xmlns:p14="http://schemas.microsoft.com/office/powerpoint/2010/main" val="1984826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handler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352" y="1596913"/>
            <a:ext cx="3605296" cy="1032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49" y="3522984"/>
            <a:ext cx="7162967" cy="1602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33" y="1647721"/>
            <a:ext cx="4484267" cy="9310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7816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 Tree vs Logical Tree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46" y="1413932"/>
            <a:ext cx="6891195" cy="517339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7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03942"/>
            <a:ext cx="8371816" cy="5092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30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325494"/>
            <a:ext cx="8316846" cy="29991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496990"/>
            <a:ext cx="2415771" cy="1624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072" y="1496990"/>
            <a:ext cx="2202631" cy="1624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655587" y="2659487"/>
            <a:ext cx="2845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Code behind in cs file</a:t>
            </a:r>
          </a:p>
        </p:txBody>
      </p:sp>
    </p:spTree>
    <p:extLst>
      <p:ext uri="{BB962C8B-B14F-4D97-AF65-F5344CB8AC3E}">
        <p14:creationId xmlns:p14="http://schemas.microsoft.com/office/powerpoint/2010/main" val="4252894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Fundamental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199"/>
            <a:ext cx="8610600" cy="5089525"/>
          </a:xfrm>
        </p:spPr>
        <p:txBody>
          <a:bodyPr>
            <a:normAutofit/>
          </a:bodyPr>
          <a:lstStyle/>
          <a:p>
            <a:r>
              <a:rPr lang="en-US"/>
              <a:t>Seperation</a:t>
            </a:r>
          </a:p>
          <a:p>
            <a:pPr lvl="1"/>
            <a:r>
              <a:rPr lang="en-US"/>
              <a:t>UI (XAML)</a:t>
            </a:r>
          </a:p>
          <a:p>
            <a:pPr lvl="1"/>
            <a:r>
              <a:rPr lang="en-US"/>
              <a:t>Business logic (C# / VB.Net)</a:t>
            </a:r>
          </a:p>
          <a:p>
            <a:r>
              <a:rPr lang="en-US"/>
              <a:t>All graphics are Direct2D (part of DirectX)</a:t>
            </a:r>
          </a:p>
          <a:p>
            <a:r>
              <a:rPr lang="en-US"/>
              <a:t>Hardware accelerated</a:t>
            </a:r>
          </a:p>
          <a:p>
            <a:r>
              <a:rPr lang="en-US"/>
              <a:t>Vector based graphics: no quality loss when zoom</a:t>
            </a:r>
          </a:p>
          <a:p>
            <a:r>
              <a:rPr lang="en-US"/>
              <a:t>Using style like 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4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WPF Layer</a:t>
            </a:r>
            <a:r>
              <a:rPr lang="en-US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02" y="1520820"/>
            <a:ext cx="6888978" cy="516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6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Pronounced “zammel”</a:t>
            </a:r>
          </a:p>
          <a:p>
            <a:r>
              <a:rPr lang="en-US"/>
              <a:t>e</a:t>
            </a:r>
            <a:r>
              <a:rPr lang="en-US" b="1">
                <a:solidFill>
                  <a:srgbClr val="0070C0"/>
                </a:solidFill>
              </a:rPr>
              <a:t>X</a:t>
            </a:r>
            <a:r>
              <a:rPr lang="en-US"/>
              <a:t>tensible </a:t>
            </a:r>
            <a:r>
              <a:rPr lang="en-US" b="1">
                <a:solidFill>
                  <a:srgbClr val="0070C0"/>
                </a:solidFill>
              </a:rPr>
              <a:t>A</a:t>
            </a:r>
            <a:r>
              <a:rPr lang="en-US"/>
              <a:t>pplication </a:t>
            </a:r>
            <a:r>
              <a:rPr lang="en-US" b="1">
                <a:solidFill>
                  <a:srgbClr val="0070C0"/>
                </a:solidFill>
              </a:rPr>
              <a:t>M</a:t>
            </a:r>
            <a:r>
              <a:rPr lang="en-US"/>
              <a:t>arkup </a:t>
            </a:r>
            <a:r>
              <a:rPr lang="en-US" b="1">
                <a:solidFill>
                  <a:srgbClr val="0070C0"/>
                </a:solidFill>
              </a:rPr>
              <a:t>L</a:t>
            </a:r>
            <a:r>
              <a:rPr lang="en-US"/>
              <a:t>anguage</a:t>
            </a:r>
          </a:p>
          <a:p>
            <a:r>
              <a:rPr lang="en-US"/>
              <a:t>Markup language like XML</a:t>
            </a:r>
          </a:p>
          <a:p>
            <a:r>
              <a:rPr lang="en-US" b="1"/>
              <a:t>Declarative</a:t>
            </a:r>
            <a:r>
              <a:rPr lang="en-US"/>
              <a:t> language vs Imperative</a:t>
            </a:r>
          </a:p>
          <a:p>
            <a:pPr lvl="1"/>
            <a:r>
              <a:rPr lang="en-US"/>
              <a:t>“</a:t>
            </a:r>
            <a:r>
              <a:rPr lang="en-US" b="1"/>
              <a:t>What</a:t>
            </a:r>
            <a:r>
              <a:rPr lang="en-US"/>
              <a:t>” vs “How”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24" y="4162831"/>
            <a:ext cx="7007352" cy="25268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894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091" y="4365972"/>
            <a:ext cx="4501020" cy="13099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406" y="1534467"/>
            <a:ext cx="7529902" cy="16547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114494" y="1381691"/>
            <a:ext cx="116789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Root</a:t>
            </a:r>
          </a:p>
        </p:txBody>
      </p:sp>
      <p:sp>
        <p:nvSpPr>
          <p:cNvPr id="9" name="Rectangle 8"/>
          <p:cNvSpPr/>
          <p:nvPr/>
        </p:nvSpPr>
        <p:spPr>
          <a:xfrm>
            <a:off x="4038170" y="3234442"/>
            <a:ext cx="16921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Properties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311912" y="2810107"/>
            <a:ext cx="1137425" cy="579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751601" y="2810107"/>
            <a:ext cx="10900" cy="56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973444" y="2810107"/>
            <a:ext cx="756856" cy="56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351872" y="2855600"/>
            <a:ext cx="1506128" cy="52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468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740" y="4036741"/>
            <a:ext cx="3117871" cy="11890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60" y="1565094"/>
            <a:ext cx="8592389" cy="23266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478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Button – Declare vs Create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XAML code to declare a button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C# Code to create a button</a:t>
            </a:r>
          </a:p>
          <a:p>
            <a:endParaRPr lang="en-US"/>
          </a:p>
          <a:p>
            <a:endParaRPr lang="en-US"/>
          </a:p>
          <a:p>
            <a:r>
              <a:rPr lang="en-US" b="1">
                <a:solidFill>
                  <a:srgbClr val="FF0000"/>
                </a:solidFill>
              </a:rPr>
              <a:t>No difference </a:t>
            </a:r>
            <a:r>
              <a:rPr lang="en-US"/>
              <a:t>in execution &amp; speed</a:t>
            </a:r>
          </a:p>
          <a:p>
            <a:r>
              <a:rPr lang="en-US"/>
              <a:t>Main difference: </a:t>
            </a:r>
            <a:r>
              <a:rPr lang="en-US" b="1">
                <a:solidFill>
                  <a:srgbClr val="0070C0"/>
                </a:solidFill>
              </a:rPr>
              <a:t>separation</a:t>
            </a:r>
            <a:r>
              <a:rPr lang="en-US"/>
              <a:t> from UI &amp; Business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855" y="2252290"/>
            <a:ext cx="3961637" cy="7696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855" y="3781399"/>
            <a:ext cx="3838356" cy="8240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4224866"/>
      </p:ext>
    </p:extLst>
  </p:cSld>
  <p:clrMapOvr>
    <a:masterClrMapping/>
  </p:clrMapOvr>
</p:sld>
</file>

<file path=ppt/theme/theme1.xml><?xml version="1.0" encoding="utf-8"?>
<a:theme xmlns:a="http://schemas.openxmlformats.org/drawingml/2006/main" name="BlueGlossy2014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Glossy2014Theme" id="{07577958-F425-4336-BA3A-8A42EFE1C973}" vid="{7B65259D-9093-4EAF-A283-256E0A83A7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BlueGlossy2014Theme</Template>
  <TotalTime>1980</TotalTime>
  <Words>135</Words>
  <Application>Microsoft Office PowerPoint</Application>
  <PresentationFormat>On-screen Show (4:3)</PresentationFormat>
  <Paragraphs>46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Wingdings</vt:lpstr>
      <vt:lpstr>BlueGlossy2014Theme</vt:lpstr>
      <vt:lpstr>Introduction</vt:lpstr>
      <vt:lpstr>Architecture</vt:lpstr>
      <vt:lpstr>HelloWorld</vt:lpstr>
      <vt:lpstr>Fundamental things</vt:lpstr>
      <vt:lpstr>WPF Layers</vt:lpstr>
      <vt:lpstr>XAML</vt:lpstr>
      <vt:lpstr>Basic features</vt:lpstr>
      <vt:lpstr>Complex properties</vt:lpstr>
      <vt:lpstr>Button – Declare vs Create</vt:lpstr>
      <vt:lpstr>Event handler</vt:lpstr>
      <vt:lpstr>Visual Tree vs Logical Tree</vt:lpstr>
    </vt:vector>
  </TitlesOfParts>
  <Company>HCMUS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Tran</dc:creator>
  <cp:lastModifiedBy>Quang Tran Duy</cp:lastModifiedBy>
  <cp:revision>495</cp:revision>
  <cp:lastPrinted>2015-04-14T05:05:32Z</cp:lastPrinted>
  <dcterms:created xsi:type="dcterms:W3CDTF">2015-02-25T10:45:17Z</dcterms:created>
  <dcterms:modified xsi:type="dcterms:W3CDTF">2017-03-03T11:30:43Z</dcterms:modified>
</cp:coreProperties>
</file>