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5" r:id="rId3"/>
    <p:sldId id="286" r:id="rId4"/>
    <p:sldId id="293" r:id="rId5"/>
    <p:sldId id="362" r:id="rId6"/>
    <p:sldId id="294" r:id="rId7"/>
    <p:sldId id="295" r:id="rId8"/>
    <p:sldId id="296" r:id="rId9"/>
    <p:sldId id="353" r:id="rId10"/>
    <p:sldId id="354" r:id="rId11"/>
    <p:sldId id="297" r:id="rId12"/>
    <p:sldId id="364" r:id="rId13"/>
    <p:sldId id="365" r:id="rId14"/>
    <p:sldId id="298" r:id="rId15"/>
    <p:sldId id="366" r:id="rId16"/>
    <p:sldId id="367" r:id="rId17"/>
    <p:sldId id="300" r:id="rId18"/>
    <p:sldId id="301" r:id="rId19"/>
    <p:sldId id="302" r:id="rId20"/>
    <p:sldId id="357" r:id="rId21"/>
    <p:sldId id="361" r:id="rId22"/>
    <p:sldId id="303" r:id="rId23"/>
    <p:sldId id="304" r:id="rId24"/>
    <p:sldId id="305" r:id="rId25"/>
    <p:sldId id="306" r:id="rId26"/>
    <p:sldId id="307" r:id="rId27"/>
    <p:sldId id="308" r:id="rId28"/>
    <p:sldId id="363" r:id="rId29"/>
    <p:sldId id="358" r:id="rId30"/>
    <p:sldId id="359" r:id="rId31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7" autoAdjust="0"/>
    <p:restoredTop sz="87261" autoAdjust="0"/>
  </p:normalViewPr>
  <p:slideViewPr>
    <p:cSldViewPr snapToGrid="0">
      <p:cViewPr varScale="1">
        <p:scale>
          <a:sx n="73" d="100"/>
          <a:sy n="73" d="100"/>
        </p:scale>
        <p:origin x="14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748" cy="351433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115" y="1"/>
            <a:ext cx="4028748" cy="351433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fld id="{27F806F8-E6A7-4409-8DA1-0E1A74B4B09E}" type="datetimeFigureOut">
              <a:rPr lang="en-US" smtClean="0"/>
              <a:t>14/03//2017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968"/>
            <a:ext cx="4028748" cy="351432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115" y="6658968"/>
            <a:ext cx="4028748" cy="351432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E7725881-302D-46C4-AB4A-B7FB8BE4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48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2143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6347" y="0"/>
            <a:ext cx="4028440" cy="352143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843D4D0C-3B01-4464-A988-12E540F7BA8E}" type="datetimeFigureOut">
              <a:rPr lang="en-US" smtClean="0"/>
              <a:t>14/03//2017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6"/>
            <a:ext cx="7437120" cy="2760344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259"/>
            <a:ext cx="4028440" cy="352142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6347" y="6658259"/>
            <a:ext cx="4028440" cy="352142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FB4E53E0-2431-48F6-BE73-079B4F2FA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/>
              <a:t>&lt;Polyline Stroke="Black" Points="0, 8 70, 8" StrokeThickness="5" StrokeStartLineCap="Round" StrokeEndLineCap="Round"&gt;&lt;/Polyline&gt;</a:t>
            </a:r>
          </a:p>
          <a:p>
            <a:r>
              <a:rPr lang="en-US" sz="130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E53E0-2431-48F6-BE73-079B4F2FA7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705"/>
            <a:ext cx="9144000" cy="234146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u="none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794" y="421798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u="none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ight Triangle 7"/>
          <p:cNvSpPr/>
          <p:nvPr/>
        </p:nvSpPr>
        <p:spPr>
          <a:xfrm rot="16200000">
            <a:off x="7873492" y="5587492"/>
            <a:ext cx="1271016" cy="1270000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6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94705"/>
            <a:ext cx="7962900" cy="234146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050" y="2293936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4664"/>
            <a:ext cx="8763000" cy="1143000"/>
          </a:xfrm>
        </p:spPr>
        <p:txBody>
          <a:bodyPr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724400"/>
          </a:xfrm>
        </p:spPr>
        <p:txBody>
          <a:bodyPr>
            <a:normAutofit/>
          </a:bodyPr>
          <a:lstStyle>
            <a:lvl1pPr marL="457200" indent="-457200">
              <a:buClr>
                <a:srgbClr val="0066FF"/>
              </a:buClr>
              <a:buFont typeface="Wingdings" panose="05000000000000000000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8001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Segoe UI" pitchFamily="34" charset="0"/>
                <a:cs typeface="Segoe UI" pitchFamily="34" charset="0"/>
              </a:defRPr>
            </a:lvl2pPr>
            <a:lvl3pPr marL="914400" indent="0">
              <a:buNone/>
              <a:defRPr sz="2000">
                <a:latin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800">
                <a:latin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3125207" y="-2450268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060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200" y="25225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611729" y="686067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200" y="31448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2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" y="1489809"/>
            <a:ext cx="5988167" cy="33274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17945249">
            <a:off x="1579444" y="130908"/>
            <a:ext cx="2251314" cy="7188200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7828" y="2582009"/>
            <a:ext cx="55753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447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1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6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1" r:id="rId5"/>
    <p:sldLayoutId id="2147483662" r:id="rId6"/>
    <p:sldLayoutId id="2147483652" r:id="rId7"/>
    <p:sldLayoutId id="2147483653" r:id="rId8"/>
    <p:sldLayoutId id="2147483655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/>
              <a:t>Basic controls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Windows Presentation Foundation</a:t>
            </a:r>
          </a:p>
        </p:txBody>
      </p:sp>
    </p:spTree>
    <p:extLst>
      <p:ext uri="{BB962C8B-B14F-4D97-AF65-F5344CB8AC3E}">
        <p14:creationId xmlns:p14="http://schemas.microsoft.com/office/powerpoint/2010/main" val="198482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2 -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Object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134983"/>
              </p:ext>
            </p:extLst>
          </p:nvPr>
        </p:nvGraphicFramePr>
        <p:xfrm>
          <a:off x="381000" y="1427560"/>
          <a:ext cx="7633718" cy="4697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" name="Visio" r:id="rId4" imgW="4654677" imgH="2863596" progId="Visio.Drawing.11">
                  <p:embed/>
                </p:oleObj>
              </mc:Choice>
              <mc:Fallback>
                <p:oleObj name="Visio" r:id="rId4" imgW="4654677" imgH="2863596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27560"/>
                        <a:ext cx="7633718" cy="4697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6139625"/>
            <a:ext cx="8225305" cy="55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0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ComboBox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32739"/>
            <a:ext cx="8610600" cy="4724400"/>
          </a:xfrm>
        </p:spPr>
        <p:txBody>
          <a:bodyPr/>
          <a:lstStyle/>
          <a:p>
            <a:r>
              <a:rPr lang="en-US"/>
              <a:t>Enables users to select one item from a list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ComboBox can contain complex items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4" descr="ComboBo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488" y="1934532"/>
            <a:ext cx="1907012" cy="1526076"/>
          </a:xfrm>
          <a:prstGeom prst="roundRect">
            <a:avLst>
              <a:gd name="adj" fmla="val 577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3446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ComboBox – List of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44967"/>
            <a:ext cx="8310401" cy="33171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257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ComboBox -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384" y="1722120"/>
            <a:ext cx="5229225" cy="3076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48" y="5207806"/>
            <a:ext cx="2918275" cy="8638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0" y="5207805"/>
            <a:ext cx="2953294" cy="8638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5194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solidFill>
                  <a:srgbClr val="0070C0"/>
                </a:solidFill>
              </a:rPr>
              <a:t>ListView</a:t>
            </a:r>
            <a:r>
              <a:rPr lang="en-US"/>
              <a:t> control derives from </a:t>
            </a:r>
            <a:r>
              <a:rPr lang="en-US">
                <a:solidFill>
                  <a:srgbClr val="0070C0"/>
                </a:solidFill>
              </a:rPr>
              <a:t>ListBox</a:t>
            </a:r>
          </a:p>
          <a:p>
            <a:r>
              <a:rPr lang="en-US"/>
              <a:t>It uses the Extended SelectionMode by default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41" y="2787056"/>
            <a:ext cx="6009106" cy="2540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281" y="5543209"/>
            <a:ext cx="3383343" cy="11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02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Normal ListView with class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65" y="2617030"/>
            <a:ext cx="5495925" cy="2867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65" y="5857874"/>
            <a:ext cx="3975233" cy="649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65" y="1627072"/>
            <a:ext cx="5534025" cy="590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181" y="5857874"/>
            <a:ext cx="4144391" cy="649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5986" y="2617030"/>
            <a:ext cx="5238707" cy="15103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Arrow: Down 9"/>
          <p:cNvSpPr/>
          <p:nvPr/>
        </p:nvSpPr>
        <p:spPr>
          <a:xfrm>
            <a:off x="7673130" y="4409593"/>
            <a:ext cx="503340" cy="1166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3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ListView ItemTemplate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72" y="1600200"/>
            <a:ext cx="7762875" cy="2457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18" y="4784083"/>
            <a:ext cx="4144391" cy="649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520" y="4784083"/>
            <a:ext cx="3631203" cy="649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9143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Presents a hierarchical view</a:t>
            </a:r>
          </a:p>
          <a:p>
            <a:r>
              <a:rPr lang="en-US"/>
              <a:t>Data with nodes that can be expanded and collapsed</a:t>
            </a:r>
          </a:p>
          <a:p>
            <a:r>
              <a:rPr lang="en-US"/>
              <a:t>Important events:</a:t>
            </a:r>
          </a:p>
          <a:p>
            <a:pPr lvl="1"/>
            <a:r>
              <a:rPr lang="en-US"/>
              <a:t>Expanded</a:t>
            </a:r>
          </a:p>
          <a:p>
            <a:pPr lvl="1"/>
            <a:r>
              <a:rPr lang="en-US"/>
              <a:t>Collapsed</a:t>
            </a:r>
          </a:p>
          <a:p>
            <a:pPr lvl="1"/>
            <a:r>
              <a:rPr lang="en-US"/>
              <a:t>Selected</a:t>
            </a:r>
          </a:p>
          <a:p>
            <a:pPr lvl="1"/>
            <a:r>
              <a:rPr lang="en-US"/>
              <a:t>Unselected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5047" y1="5882" x2="36916" y2="94118"/>
                        <a14:foregroundMark x1="18224" y1="9034" x2="27570" y2="33824"/>
                        <a14:foregroundMark x1="52336" y1="11134" x2="75701" y2="40126"/>
                        <a14:foregroundMark x1="77570" y1="5882" x2="82710" y2="5882"/>
                        <a14:foregroundMark x1="12150" y1="6303" x2="85514" y2="5462"/>
                        <a14:foregroundMark x1="90654" y1="37185" x2="90654" y2="46008"/>
                        <a14:foregroundMark x1="6542" y1="22059" x2="6542" y2="47689"/>
                        <a14:foregroundMark x1="7009" y1="52941" x2="6542" y2="76681"/>
                        <a14:foregroundMark x1="7009" y1="93067" x2="6542" y2="82353"/>
                        <a14:foregroundMark x1="21495" y1="94748" x2="62617" y2="94538"/>
                        <a14:foregroundMark x1="85981" y1="94958" x2="68224" y2="94748"/>
                        <a14:foregroundMark x1="48598" y1="16807" x2="35514" y2="323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547" y="2803525"/>
            <a:ext cx="1747157" cy="38862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601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GroupBox &amp; Expander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Both provide a container for arbitrary content and a place for a header on top</a:t>
            </a:r>
          </a:p>
          <a:p>
            <a:pPr lvl="1"/>
            <a:r>
              <a:rPr lang="en-US">
                <a:solidFill>
                  <a:srgbClr val="0070C0"/>
                </a:solidFill>
              </a:rPr>
              <a:t>Expander</a:t>
            </a:r>
            <a:r>
              <a:rPr lang="en-US"/>
              <a:t> can be expanded and collapsed</a:t>
            </a:r>
          </a:p>
          <a:p>
            <a:pPr lvl="1"/>
            <a:r>
              <a:rPr lang="en-US">
                <a:solidFill>
                  <a:srgbClr val="0070C0"/>
                </a:solidFill>
              </a:rPr>
              <a:t>GroupBox</a:t>
            </a:r>
            <a:r>
              <a:rPr lang="en-US"/>
              <a:t> always shows its content</a:t>
            </a:r>
          </a:p>
          <a:p>
            <a:r>
              <a:rPr lang="en-US"/>
              <a:t>Both controls derive from </a:t>
            </a:r>
            <a:r>
              <a:rPr lang="en-US">
                <a:solidFill>
                  <a:srgbClr val="0070C0"/>
                </a:solidFill>
              </a:rPr>
              <a:t>HeaderedContentControl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6" descr="groupBo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030" y="3679903"/>
            <a:ext cx="3190860" cy="13939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0268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716" y="4768450"/>
            <a:ext cx="3171825" cy="171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91" y="1569302"/>
            <a:ext cx="6289821" cy="2885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32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Provide feedforward information</a:t>
            </a:r>
          </a:p>
          <a:p>
            <a:r>
              <a:rPr lang="en-US" b="1"/>
              <a:t>Target</a:t>
            </a:r>
            <a:r>
              <a:rPr lang="en-US"/>
              <a:t>: intended control that get focus.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87" y="4589651"/>
            <a:ext cx="8810313" cy="12327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975" y="2803409"/>
            <a:ext cx="2640516" cy="15999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03957" y="4905614"/>
            <a:ext cx="6324560" cy="357762"/>
          </a:xfrm>
          <a:prstGeom prst="rect">
            <a:avLst/>
          </a:prstGeom>
          <a:solidFill>
            <a:srgbClr val="FF0000">
              <a:alpha val="9000"/>
            </a:srgbClr>
          </a:solidFill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55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MenuItem</a:t>
            </a:r>
            <a:r>
              <a:rPr lang="en-US"/>
              <a:t> is a headered items control</a:t>
            </a:r>
          </a:p>
          <a:p>
            <a:r>
              <a:rPr lang="en-US"/>
              <a:t>The </a:t>
            </a:r>
            <a:r>
              <a:rPr lang="en-US">
                <a:solidFill>
                  <a:srgbClr val="0070C0"/>
                </a:solidFill>
              </a:rPr>
              <a:t>Header</a:t>
            </a:r>
            <a:r>
              <a:rPr lang="en-US"/>
              <a:t> is actually the main object</a:t>
            </a:r>
          </a:p>
          <a:p>
            <a:r>
              <a:rPr lang="en-US"/>
              <a:t>MenuItem contains properties for customizing</a:t>
            </a:r>
          </a:p>
          <a:p>
            <a:pPr lvl="1"/>
            <a:r>
              <a:rPr lang="en-US"/>
              <a:t>Icon</a:t>
            </a:r>
          </a:p>
          <a:p>
            <a:pPr lvl="1"/>
            <a:r>
              <a:rPr lang="en-US"/>
              <a:t>IsCheckable</a:t>
            </a:r>
          </a:p>
          <a:p>
            <a:pPr lvl="1"/>
            <a:r>
              <a:rPr lang="en-US"/>
              <a:t>InputGestureText</a:t>
            </a:r>
          </a:p>
          <a:p>
            <a:r>
              <a:rPr lang="en-US"/>
              <a:t>Can handle events or  assign a command to MenuItem’s Command property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234" y="3314750"/>
            <a:ext cx="5051670" cy="647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457" y="5548362"/>
            <a:ext cx="5233174" cy="4037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1899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XAML code for this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91" y="2353289"/>
            <a:ext cx="6627428" cy="304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26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/>
              <a:t>Works just like </a:t>
            </a:r>
            <a:r>
              <a:rPr lang="en-US" b="1">
                <a:solidFill>
                  <a:srgbClr val="0070C0"/>
                </a:solidFill>
                <a:latin typeface="Consolas" pitchFamily="49" charset="0"/>
              </a:rPr>
              <a:t>Menu</a:t>
            </a:r>
          </a:p>
          <a:p>
            <a:pPr lvl="1">
              <a:lnSpc>
                <a:spcPct val="100000"/>
              </a:lnSpc>
              <a:defRPr/>
            </a:pPr>
            <a:r>
              <a:rPr lang="en-US"/>
              <a:t>It’s a simple container designed to hold </a:t>
            </a:r>
            <a:r>
              <a:rPr lang="en-US" noProof="1">
                <a:solidFill>
                  <a:srgbClr val="0070C0"/>
                </a:solidFill>
                <a:latin typeface="Consolas" pitchFamily="49" charset="0"/>
              </a:rPr>
              <a:t>MenuItems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and </a:t>
            </a:r>
            <a:r>
              <a:rPr lang="en-US">
                <a:solidFill>
                  <a:srgbClr val="0070C0"/>
                </a:solidFill>
                <a:latin typeface="Consolas" pitchFamily="49" charset="0"/>
              </a:rPr>
              <a:t>Separators</a:t>
            </a:r>
          </a:p>
          <a:p>
            <a:pPr>
              <a:lnSpc>
                <a:spcPct val="100000"/>
              </a:lnSpc>
              <a:defRPr/>
            </a:pPr>
            <a:r>
              <a:rPr lang="en-US"/>
              <a:t>Must attach it to a control via  </a:t>
            </a:r>
            <a:r>
              <a:rPr lang="en-US" noProof="1">
                <a:solidFill>
                  <a:srgbClr val="0070C0"/>
                </a:solidFill>
                <a:latin typeface="Consolas" pitchFamily="49" charset="0"/>
              </a:rPr>
              <a:t>ContextMenu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property</a:t>
            </a:r>
          </a:p>
          <a:p>
            <a:pPr>
              <a:lnSpc>
                <a:spcPct val="100000"/>
              </a:lnSpc>
              <a:defRPr/>
            </a:pPr>
            <a:r>
              <a:rPr lang="en-US"/>
              <a:t>When a user right-clicks on the control the context menu is displayed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750" y="4876800"/>
            <a:ext cx="7993063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&lt;ListBox&gt;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&lt;ListBox.ContextMenu&gt;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&lt;ContextMenu&gt;</a:t>
            </a:r>
            <a:r>
              <a:rPr lang="en-US" sz="2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 </a:t>
            </a:r>
            <a:r>
              <a:rPr lang="bg-BG" sz="2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&lt;/ContextMenu&gt;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&lt;/ListBox.ContextMenu&gt;</a:t>
            </a:r>
            <a:r>
              <a:rPr lang="en-US" sz="2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&lt;/ListBox&gt;</a:t>
            </a:r>
            <a:endParaRPr lang="en-US" sz="20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7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/>
              <a:t>WPF supports toolbars through the </a:t>
            </a:r>
            <a:r>
              <a:rPr lang="en-US" noProof="1">
                <a:solidFill>
                  <a:srgbClr val="0070C0"/>
                </a:solidFill>
                <a:latin typeface="Consolas" pitchFamily="49" charset="0"/>
              </a:rPr>
              <a:t>ToolBarTray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and </a:t>
            </a:r>
            <a:r>
              <a:rPr lang="en-US" noProof="1">
                <a:solidFill>
                  <a:srgbClr val="0070C0"/>
                </a:solidFill>
                <a:latin typeface="Consolas" pitchFamily="49" charset="0"/>
              </a:rPr>
              <a:t>ToolBar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controls</a:t>
            </a:r>
          </a:p>
          <a:p>
            <a:pPr>
              <a:lnSpc>
                <a:spcPct val="100000"/>
              </a:lnSpc>
              <a:defRPr/>
            </a:pPr>
            <a:endParaRPr lang="en-US"/>
          </a:p>
          <a:p>
            <a:pPr>
              <a:lnSpc>
                <a:spcPct val="100000"/>
              </a:lnSpc>
              <a:defRPr/>
            </a:pPr>
            <a:r>
              <a:rPr lang="en-US" noProof="1">
                <a:solidFill>
                  <a:srgbClr val="0070C0"/>
                </a:solidFill>
                <a:latin typeface="Consolas" pitchFamily="49" charset="0"/>
              </a:rPr>
              <a:t>StatusBar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behaves just like </a:t>
            </a:r>
            <a:r>
              <a:rPr lang="en-US">
                <a:solidFill>
                  <a:srgbClr val="0070C0"/>
                </a:solidFill>
                <a:latin typeface="Consolas" pitchFamily="49" charset="0"/>
              </a:rPr>
              <a:t>Menu</a:t>
            </a:r>
          </a:p>
          <a:p>
            <a:pPr lvl="1">
              <a:lnSpc>
                <a:spcPct val="100000"/>
              </a:lnSpc>
              <a:defRPr/>
            </a:pPr>
            <a:r>
              <a:rPr lang="en-US"/>
              <a:t>It’s typically used along the bottom of a </a:t>
            </a:r>
            <a:r>
              <a:rPr lang="en-US">
                <a:solidFill>
                  <a:srgbClr val="0070C0"/>
                </a:solidFill>
                <a:latin typeface="Consolas" pitchFamily="49" charset="0"/>
              </a:rPr>
              <a:t>Window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 descr="ToolBa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732" y="2546660"/>
            <a:ext cx="4695825" cy="514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" name="Picture 5" descr="StatusB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952" y="4195686"/>
            <a:ext cx="302895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2838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ScrollBar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/>
              <a:t>Allow a value to be selected from a range </a:t>
            </a:r>
          </a:p>
          <a:p>
            <a:pPr lvl="1">
              <a:lnSpc>
                <a:spcPct val="100000"/>
              </a:lnSpc>
              <a:defRPr/>
            </a:pPr>
            <a:r>
              <a:rPr lang="en-US"/>
              <a:t>They show a track, indicating the range and a </a:t>
            </a:r>
            <a:r>
              <a:rPr lang="en-US" noProof="1"/>
              <a:t>draggable</a:t>
            </a:r>
            <a:r>
              <a:rPr lang="en-US"/>
              <a:t> "thumb"</a:t>
            </a:r>
          </a:p>
          <a:p>
            <a:pPr>
              <a:lnSpc>
                <a:spcPct val="100000"/>
              </a:lnSpc>
              <a:defRPr/>
            </a:pPr>
            <a:r>
              <a:rPr lang="en-US"/>
              <a:t>The </a:t>
            </a:r>
            <a:r>
              <a:rPr lang="en-US" noProof="1">
                <a:solidFill>
                  <a:srgbClr val="0070C0"/>
                </a:solidFill>
                <a:latin typeface="Consolas" pitchFamily="49" charset="0"/>
              </a:rPr>
              <a:t>ScrollBar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control is commonly used in conjunction with some scrolling viewable area</a:t>
            </a:r>
          </a:p>
          <a:p>
            <a:pPr>
              <a:lnSpc>
                <a:spcPct val="100000"/>
              </a:lnSpc>
              <a:defRPr/>
            </a:pPr>
            <a:endParaRPr lang="en-US"/>
          </a:p>
          <a:p>
            <a:pPr>
              <a:lnSpc>
                <a:spcPct val="100000"/>
              </a:lnSpc>
              <a:defRPr/>
            </a:pPr>
            <a:endParaRPr lang="en-US"/>
          </a:p>
          <a:p>
            <a:pPr>
              <a:lnSpc>
                <a:spcPct val="100000"/>
              </a:lnSpc>
              <a:spcBef>
                <a:spcPts val="3000"/>
              </a:spcBef>
              <a:defRPr/>
            </a:pPr>
            <a:r>
              <a:rPr lang="en-US"/>
              <a:t>Control the size of a scroll bar’s thumb with the </a:t>
            </a:r>
            <a:r>
              <a:rPr lang="en-US" noProof="1">
                <a:solidFill>
                  <a:srgbClr val="0070C0"/>
                </a:solidFill>
                <a:latin typeface="Consolas" pitchFamily="49" charset="0"/>
              </a:rPr>
              <a:t>ViewportSize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property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5" descr="scroll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49" y="3856463"/>
            <a:ext cx="1577278" cy="14284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4474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>
                <a:solidFill>
                  <a:srgbClr val="0070C0"/>
                </a:solidFill>
                <a:latin typeface="Consolas" pitchFamily="49" charset="0"/>
              </a:rPr>
              <a:t>Slider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control is used to adjust values</a:t>
            </a:r>
          </a:p>
          <a:p>
            <a:pPr>
              <a:lnSpc>
                <a:spcPct val="100000"/>
              </a:lnSpc>
              <a:defRPr/>
            </a:pPr>
            <a:endParaRPr lang="en-US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>
                <a:solidFill>
                  <a:srgbClr val="0070C0"/>
                </a:solidFill>
                <a:latin typeface="Consolas" pitchFamily="49" charset="0"/>
              </a:rPr>
              <a:t>Slider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and </a:t>
            </a:r>
            <a:r>
              <a:rPr lang="en-US" noProof="1">
                <a:solidFill>
                  <a:srgbClr val="0070C0"/>
                </a:solidFill>
                <a:latin typeface="Consolas" pitchFamily="49" charset="0"/>
              </a:rPr>
              <a:t>ScrollBar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noProof="1"/>
              <a:t>have an </a:t>
            </a:r>
            <a:r>
              <a:rPr lang="en-US" noProof="1">
                <a:solidFill>
                  <a:srgbClr val="0070C0"/>
                </a:solidFill>
                <a:latin typeface="Consolas" pitchFamily="49" charset="0"/>
              </a:rPr>
              <a:t>Orientation</a:t>
            </a:r>
            <a:r>
              <a:rPr lang="en-US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noProof="1"/>
              <a:t>property</a:t>
            </a:r>
            <a:endParaRPr lang="en-US"/>
          </a:p>
          <a:p>
            <a:pPr>
              <a:lnSpc>
                <a:spcPct val="100000"/>
              </a:lnSpc>
              <a:defRPr/>
            </a:pPr>
            <a:r>
              <a:rPr lang="en-US"/>
              <a:t>They both derive from a </a:t>
            </a:r>
            <a:r>
              <a:rPr lang="en-US" noProof="1"/>
              <a:t>common base class, </a:t>
            </a:r>
            <a:r>
              <a:rPr lang="en-US" noProof="1">
                <a:solidFill>
                  <a:srgbClr val="0070C0"/>
                </a:solidFill>
                <a:latin typeface="Consolas" pitchFamily="49" charset="0"/>
              </a:rPr>
              <a:t>RangeBase</a:t>
            </a:r>
            <a:endParaRPr lang="en-US">
              <a:solidFill>
                <a:srgbClr val="0070C0"/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/>
              <a:t>Provides </a:t>
            </a:r>
            <a:r>
              <a:rPr lang="en-US">
                <a:solidFill>
                  <a:srgbClr val="0070C0"/>
                </a:solidFill>
                <a:latin typeface="Consolas" pitchFamily="49" charset="0"/>
              </a:rPr>
              <a:t>Minimum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and </a:t>
            </a:r>
            <a:r>
              <a:rPr lang="en-US">
                <a:solidFill>
                  <a:srgbClr val="0070C0"/>
                </a:solidFill>
                <a:latin typeface="Consolas" pitchFamily="49" charset="0"/>
              </a:rPr>
              <a:t>Maximum</a:t>
            </a:r>
            <a:r>
              <a:rPr lang="en-US"/>
              <a:t>, </a:t>
            </a:r>
            <a:r>
              <a:rPr lang="en-US" noProof="1">
                <a:solidFill>
                  <a:srgbClr val="0070C0"/>
                </a:solidFill>
                <a:latin typeface="Consolas" pitchFamily="49" charset="0"/>
              </a:rPr>
              <a:t>SmallChange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and </a:t>
            </a:r>
            <a:r>
              <a:rPr lang="en-US" noProof="1">
                <a:solidFill>
                  <a:srgbClr val="0070C0"/>
                </a:solidFill>
                <a:latin typeface="Consolas" pitchFamily="49" charset="0"/>
              </a:rPr>
              <a:t>LargeChange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noProof="1"/>
              <a:t>properties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5" descr="Sli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483" y="2087137"/>
            <a:ext cx="1933575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8778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/>
              <a:t>H</a:t>
            </a:r>
            <a:r>
              <a:rPr lang="bg-BG"/>
              <a:t>elps </a:t>
            </a:r>
            <a:r>
              <a:rPr lang="en-US"/>
              <a:t>user</a:t>
            </a:r>
            <a:r>
              <a:rPr lang="bg-BG"/>
              <a:t> realize that</a:t>
            </a:r>
            <a:r>
              <a:rPr lang="en-US"/>
              <a:t> progress is indeed being made</a:t>
            </a:r>
          </a:p>
          <a:p>
            <a:pPr>
              <a:lnSpc>
                <a:spcPct val="100000"/>
              </a:lnSpc>
              <a:defRPr/>
            </a:pPr>
            <a:r>
              <a:rPr lang="en-US" noProof="1">
                <a:solidFill>
                  <a:srgbClr val="0070C0"/>
                </a:solidFill>
                <a:latin typeface="Consolas" pitchFamily="49" charset="0"/>
              </a:rPr>
              <a:t>ProgressBar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has a default </a:t>
            </a:r>
            <a:r>
              <a:rPr lang="en-US">
                <a:solidFill>
                  <a:srgbClr val="0070C0"/>
                </a:solidFill>
                <a:latin typeface="Consolas" pitchFamily="49" charset="0"/>
              </a:rPr>
              <a:t>Minimum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of 0 and a default </a:t>
            </a:r>
            <a:r>
              <a:rPr lang="en-US">
                <a:solidFill>
                  <a:srgbClr val="0070C0"/>
                </a:solidFill>
                <a:latin typeface="Consolas" pitchFamily="49" charset="0"/>
              </a:rPr>
              <a:t>Maximum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of 100</a:t>
            </a:r>
          </a:p>
          <a:p>
            <a:pPr>
              <a:lnSpc>
                <a:spcPct val="100000"/>
              </a:lnSpc>
              <a:defRPr/>
            </a:pPr>
            <a:r>
              <a:rPr lang="bg-BG">
                <a:solidFill>
                  <a:srgbClr val="0070C0"/>
                </a:solidFill>
                <a:latin typeface="Consolas" pitchFamily="49" charset="0"/>
              </a:rPr>
              <a:t>IsIndeterminate</a:t>
            </a:r>
            <a:r>
              <a:rPr lang="en-US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/>
              <a:t>property</a:t>
            </a:r>
          </a:p>
          <a:p>
            <a:pPr lvl="1">
              <a:lnSpc>
                <a:spcPct val="100000"/>
              </a:lnSpc>
              <a:defRPr/>
            </a:pPr>
            <a:r>
              <a:rPr lang="en-US">
                <a:solidFill>
                  <a:srgbClr val="0070C0"/>
                </a:solidFill>
                <a:latin typeface="Consolas" pitchFamily="49" charset="0"/>
              </a:rPr>
              <a:t>True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- </a:t>
            </a:r>
            <a:r>
              <a:rPr lang="en-US" noProof="1">
                <a:solidFill>
                  <a:srgbClr val="0070C0"/>
                </a:solidFill>
                <a:latin typeface="Consolas" pitchFamily="49" charset="0"/>
              </a:rPr>
              <a:t>ProgressBar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shows a generic animation</a:t>
            </a:r>
          </a:p>
          <a:p>
            <a:pPr>
              <a:lnSpc>
                <a:spcPct val="100000"/>
              </a:lnSpc>
              <a:defRPr/>
            </a:pPr>
            <a:r>
              <a:rPr lang="bg-BG">
                <a:solidFill>
                  <a:srgbClr val="0070C0"/>
                </a:solidFill>
                <a:latin typeface="Consolas" pitchFamily="49" charset="0"/>
              </a:rPr>
              <a:t>Orientation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property</a:t>
            </a:r>
          </a:p>
          <a:p>
            <a:pPr lvl="1">
              <a:lnSpc>
                <a:spcPct val="100000"/>
              </a:lnSpc>
              <a:defRPr/>
            </a:pPr>
            <a:r>
              <a:rPr lang="bg-BG">
                <a:solidFill>
                  <a:srgbClr val="0070C0"/>
                </a:solidFill>
                <a:latin typeface="Consolas" pitchFamily="49" charset="0"/>
              </a:rPr>
              <a:t>Horizontal</a:t>
            </a:r>
            <a:r>
              <a:rPr lang="bg-BG">
                <a:solidFill>
                  <a:srgbClr val="0070C0"/>
                </a:solidFill>
              </a:rPr>
              <a:t> </a:t>
            </a:r>
            <a:r>
              <a:rPr lang="bg-BG"/>
              <a:t>by default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 descr="ProgressBa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837" y="2142893"/>
            <a:ext cx="2552700" cy="390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6282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Tooltip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/>
              <a:t>Allows a floating label to be displayed above some part of the </a:t>
            </a:r>
            <a:r>
              <a:rPr lang="bg-BG"/>
              <a:t>user interface</a:t>
            </a:r>
            <a:endParaRPr lang="en-US"/>
          </a:p>
          <a:p>
            <a:pPr>
              <a:lnSpc>
                <a:spcPct val="100000"/>
              </a:lnSpc>
              <a:defRPr/>
            </a:pPr>
            <a:endParaRPr lang="en-US"/>
          </a:p>
          <a:p>
            <a:pPr>
              <a:lnSpc>
                <a:spcPct val="100000"/>
              </a:lnSpc>
              <a:defRPr/>
            </a:pPr>
            <a:r>
              <a:rPr lang="en-US"/>
              <a:t>To associate a </a:t>
            </a:r>
            <a:r>
              <a:rPr lang="en-US">
                <a:solidFill>
                  <a:srgbClr val="0070C0"/>
                </a:solidFill>
                <a:latin typeface="Consolas" pitchFamily="49" charset="0"/>
              </a:rPr>
              <a:t>ToolTip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with its target element set it as the </a:t>
            </a:r>
            <a:r>
              <a:rPr lang="en-US">
                <a:solidFill>
                  <a:srgbClr val="0070C0"/>
                </a:solidFill>
                <a:latin typeface="Consolas" pitchFamily="49" charset="0"/>
              </a:rPr>
              <a:t>ToolTip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property of its </a:t>
            </a:r>
            <a:r>
              <a:rPr lang="bg-BG"/>
              <a:t>target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ToolTi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440" y="2501590"/>
            <a:ext cx="2552700" cy="657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" name="Picture 6" descr="Tooltip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577" y="5975717"/>
            <a:ext cx="1876425" cy="638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9750" y="4114800"/>
            <a:ext cx="80645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&lt;TextBox Width="147" Height="25"&gt;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&lt;TextBox.ToolTip&gt;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&lt;ToolTip Content="Type something here" /&gt;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&lt;/TextBox.ToolTip&gt;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&lt;!--The result is--&gt;</a:t>
            </a:r>
            <a:endParaRPr lang="bg-BG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&lt;/TextBox&gt;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595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GridView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Has a </a:t>
            </a:r>
            <a:r>
              <a:rPr lang="en-US">
                <a:solidFill>
                  <a:srgbClr val="0070C0"/>
                </a:solidFill>
              </a:rPr>
              <a:t>Columns</a:t>
            </a:r>
            <a:r>
              <a:rPr lang="en-US"/>
              <a:t> content property</a:t>
            </a:r>
          </a:p>
          <a:p>
            <a:r>
              <a:rPr lang="en-US"/>
              <a:t>Columns can be reordered by dragging and dropping them in the built application</a:t>
            </a:r>
          </a:p>
          <a:p>
            <a:r>
              <a:rPr lang="en-US"/>
              <a:t>Columns can be resized</a:t>
            </a:r>
          </a:p>
          <a:p>
            <a:r>
              <a:rPr lang="en-US"/>
              <a:t>Columns can automatically resize to "just fit"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11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– Problems?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5" name="Content Placeholder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876035"/>
              </p:ext>
            </p:extLst>
          </p:nvPr>
        </p:nvGraphicFramePr>
        <p:xfrm>
          <a:off x="466648" y="1405246"/>
          <a:ext cx="7781370" cy="5029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Bitmap Image" r:id="rId3" imgW="3419952" imgH="2209524" progId="PBrush">
                  <p:embed/>
                </p:oleObj>
              </mc:Choice>
              <mc:Fallback>
                <p:oleObj name="Bitmap Image" r:id="rId3" imgW="3419952" imgH="2209524" progId="PBrush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648" y="1405246"/>
                        <a:ext cx="7781370" cy="5029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049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AcceptsReturn = True: edit multiple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311952"/>
            <a:ext cx="8159271" cy="1865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186" y="2275039"/>
            <a:ext cx="2907424" cy="17617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4862862" y="4983502"/>
            <a:ext cx="2273918" cy="365792"/>
          </a:xfrm>
          <a:prstGeom prst="rect">
            <a:avLst/>
          </a:prstGeom>
          <a:solidFill>
            <a:srgbClr val="FF0000">
              <a:alpha val="9000"/>
            </a:srgbClr>
          </a:solidFill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33259" y="4475982"/>
            <a:ext cx="2273918" cy="365792"/>
          </a:xfrm>
          <a:prstGeom prst="rect">
            <a:avLst/>
          </a:prstGeom>
          <a:solidFill>
            <a:srgbClr val="FF0000">
              <a:alpha val="9000"/>
            </a:srgbClr>
          </a:solidFill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3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-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966087"/>
              </p:ext>
            </p:extLst>
          </p:nvPr>
        </p:nvGraphicFramePr>
        <p:xfrm>
          <a:off x="505949" y="1345548"/>
          <a:ext cx="7288754" cy="5344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" name="Bitmap Image" r:id="rId3" imgW="3390476" imgH="2486372" progId="PBrush">
                  <p:embed/>
                </p:oleObj>
              </mc:Choice>
              <mc:Fallback>
                <p:oleObj name="Bitmap Image" r:id="rId3" imgW="3390476" imgH="2486372" progId="PBrush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49" y="1345548"/>
                        <a:ext cx="7288754" cy="5344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335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Derive from </a:t>
            </a:r>
            <a:r>
              <a:rPr lang="en-US">
                <a:solidFill>
                  <a:srgbClr val="0070C0"/>
                </a:solidFill>
              </a:rPr>
              <a:t>ButtonBase</a:t>
            </a:r>
          </a:p>
          <a:p>
            <a:r>
              <a:rPr lang="en-US"/>
              <a:t>Basic control, user can click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4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 XAML code for login screen with </a:t>
            </a:r>
            <a:r>
              <a:rPr lang="en-US" u="sng"/>
              <a:t>U</a:t>
            </a:r>
            <a:r>
              <a:rPr lang="en-US"/>
              <a:t>sername and </a:t>
            </a:r>
            <a:r>
              <a:rPr lang="en-US" u="sng"/>
              <a:t>P</a:t>
            </a:r>
            <a:r>
              <a:rPr lang="en-US"/>
              <a:t>assword.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1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ToggleButton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651186"/>
            <a:ext cx="8610600" cy="2673413"/>
          </a:xfrm>
        </p:spPr>
        <p:txBody>
          <a:bodyPr/>
          <a:lstStyle/>
          <a:p>
            <a:r>
              <a:rPr lang="en-US"/>
              <a:t>3 events</a:t>
            </a:r>
          </a:p>
          <a:p>
            <a:pPr lvl="1"/>
            <a:r>
              <a:rPr lang="en-US">
                <a:solidFill>
                  <a:srgbClr val="00B050"/>
                </a:solidFill>
              </a:rPr>
              <a:t>Checked</a:t>
            </a:r>
            <a:r>
              <a:rPr lang="en-US"/>
              <a:t> when </a:t>
            </a:r>
            <a:r>
              <a:rPr lang="en-US" b="1"/>
              <a:t>IsChecked</a:t>
            </a:r>
            <a:r>
              <a:rPr lang="en-US"/>
              <a:t> is </a:t>
            </a:r>
            <a:r>
              <a:rPr lang="en-US">
                <a:solidFill>
                  <a:srgbClr val="0070C0"/>
                </a:solidFill>
              </a:rPr>
              <a:t>True</a:t>
            </a:r>
          </a:p>
          <a:p>
            <a:pPr lvl="1"/>
            <a:r>
              <a:rPr lang="en-US">
                <a:solidFill>
                  <a:srgbClr val="00B050"/>
                </a:solidFill>
              </a:rPr>
              <a:t>Unchecked</a:t>
            </a:r>
            <a:r>
              <a:rPr lang="en-US"/>
              <a:t> when </a:t>
            </a:r>
            <a:r>
              <a:rPr lang="en-US" b="1"/>
              <a:t>IsChecked</a:t>
            </a:r>
            <a:r>
              <a:rPr lang="en-US"/>
              <a:t> is </a:t>
            </a:r>
            <a:r>
              <a:rPr lang="en-US">
                <a:solidFill>
                  <a:srgbClr val="0070C0"/>
                </a:solidFill>
              </a:rPr>
              <a:t>False</a:t>
            </a:r>
          </a:p>
          <a:p>
            <a:pPr lvl="1"/>
            <a:r>
              <a:rPr lang="en-US">
                <a:solidFill>
                  <a:srgbClr val="00B050"/>
                </a:solidFill>
              </a:rPr>
              <a:t>Indeterminate</a:t>
            </a:r>
            <a:r>
              <a:rPr lang="en-US"/>
              <a:t> when </a:t>
            </a:r>
            <a:r>
              <a:rPr lang="en-US" b="1"/>
              <a:t>IsChecked</a:t>
            </a:r>
            <a:r>
              <a:rPr lang="en-US"/>
              <a:t> is </a:t>
            </a:r>
            <a:r>
              <a:rPr lang="en-US">
                <a:solidFill>
                  <a:srgbClr val="0070C0"/>
                </a:solidFill>
              </a:rPr>
              <a:t>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52" y="3128705"/>
            <a:ext cx="8632348" cy="4316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467" y="1561260"/>
            <a:ext cx="4715533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2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CheckBox &amp; RadioButton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Derives from: </a:t>
            </a:r>
            <a:r>
              <a:rPr lang="en-US">
                <a:solidFill>
                  <a:srgbClr val="0070C0"/>
                </a:solidFill>
              </a:rPr>
              <a:t>ToggleButton</a:t>
            </a:r>
            <a:r>
              <a:rPr lang="en-US"/>
              <a:t> -&gt; </a:t>
            </a:r>
            <a:r>
              <a:rPr lang="en-US">
                <a:solidFill>
                  <a:srgbClr val="0070C0"/>
                </a:solidFill>
              </a:rPr>
              <a:t>ButtonBase</a:t>
            </a:r>
          </a:p>
          <a:p>
            <a:r>
              <a:rPr lang="en-US">
                <a:solidFill>
                  <a:srgbClr val="002060"/>
                </a:solidFill>
              </a:rPr>
              <a:t>Main property: </a:t>
            </a:r>
            <a:r>
              <a:rPr lang="en-US" b="1">
                <a:solidFill>
                  <a:srgbClr val="002060"/>
                </a:solidFill>
              </a:rPr>
              <a:t>IsChecked</a:t>
            </a:r>
          </a:p>
          <a:p>
            <a:endParaRPr lang="en-US" b="1">
              <a:solidFill>
                <a:srgbClr val="002060"/>
              </a:solidFill>
            </a:endParaRPr>
          </a:p>
          <a:p>
            <a:endParaRPr lang="en-US" b="1">
              <a:solidFill>
                <a:srgbClr val="002060"/>
              </a:solidFill>
            </a:endParaRPr>
          </a:p>
          <a:p>
            <a:r>
              <a:rPr lang="en-US">
                <a:solidFill>
                  <a:srgbClr val="002060"/>
                </a:solidFill>
              </a:rPr>
              <a:t>Normally </a:t>
            </a:r>
            <a:r>
              <a:rPr lang="en-US" b="1">
                <a:solidFill>
                  <a:srgbClr val="002060"/>
                </a:solidFill>
              </a:rPr>
              <a:t>Checkbox</a:t>
            </a:r>
            <a:r>
              <a:rPr lang="en-US">
                <a:solidFill>
                  <a:srgbClr val="002060"/>
                </a:solidFill>
              </a:rPr>
              <a:t> is just </a:t>
            </a:r>
            <a:r>
              <a:rPr lang="en-US" b="1">
                <a:solidFill>
                  <a:srgbClr val="002060"/>
                </a:solidFill>
              </a:rPr>
              <a:t>ToggleButton</a:t>
            </a:r>
            <a:r>
              <a:rPr lang="en-US">
                <a:solidFill>
                  <a:srgbClr val="002060"/>
                </a:solidFill>
              </a:rPr>
              <a:t> with different appearance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510" y="2793937"/>
            <a:ext cx="3003337" cy="6183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823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RadioButton – Grouping by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37" y="3494934"/>
            <a:ext cx="6767007" cy="30173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35" y="1588053"/>
            <a:ext cx="2562458" cy="15526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01639" y="4057949"/>
            <a:ext cx="2273918" cy="469445"/>
          </a:xfrm>
          <a:prstGeom prst="rect">
            <a:avLst/>
          </a:prstGeom>
          <a:solidFill>
            <a:srgbClr val="FF0000">
              <a:alpha val="9000"/>
            </a:srgbClr>
          </a:solidFill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5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1 – Problems?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822645"/>
              </p:ext>
            </p:extLst>
          </p:nvPr>
        </p:nvGraphicFramePr>
        <p:xfrm>
          <a:off x="758199" y="1595701"/>
          <a:ext cx="7522108" cy="4908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" name="Bitmap Image" r:id="rId3" imgW="3343742" imgH="2180952" progId="PBrush">
                  <p:embed/>
                </p:oleObj>
              </mc:Choice>
              <mc:Fallback>
                <p:oleObj name="Bitmap Image" r:id="rId3" imgW="3343742" imgH="2180952" progId="PBrush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99" y="1595701"/>
                        <a:ext cx="7522108" cy="4908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8963434"/>
      </p:ext>
    </p:extLst>
  </p:cSld>
  <p:clrMapOvr>
    <a:masterClrMapping/>
  </p:clrMapOvr>
</p:sld>
</file>

<file path=ppt/theme/theme1.xml><?xml version="1.0" encoding="utf-8"?>
<a:theme xmlns:a="http://schemas.openxmlformats.org/drawingml/2006/main" name="BlueGlossy2014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Glossy2014Theme" id="{07577958-F425-4336-BA3A-8A42EFE1C973}" vid="{7B65259D-9093-4EAF-A283-256E0A83A7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BlueGlossy2014Theme</Template>
  <TotalTime>2148</TotalTime>
  <Words>617</Words>
  <Application>Microsoft Office PowerPoint</Application>
  <PresentationFormat>On-screen Show (4:3)</PresentationFormat>
  <Paragraphs>145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Segoe UI</vt:lpstr>
      <vt:lpstr>Wingdings</vt:lpstr>
      <vt:lpstr>BlueGlossy2014Theme</vt:lpstr>
      <vt:lpstr>Bitmap Image</vt:lpstr>
      <vt:lpstr>Visio</vt:lpstr>
      <vt:lpstr>Basic controls</vt:lpstr>
      <vt:lpstr>Label</vt:lpstr>
      <vt:lpstr>TextBox</vt:lpstr>
      <vt:lpstr>Button</vt:lpstr>
      <vt:lpstr>Activity</vt:lpstr>
      <vt:lpstr>ToggleButton</vt:lpstr>
      <vt:lpstr>CheckBox &amp; RadioButton</vt:lpstr>
      <vt:lpstr>RadioButton – Grouping by name</vt:lpstr>
      <vt:lpstr>Activity 1 – Problems?</vt:lpstr>
      <vt:lpstr>Activity 2 - Improvement</vt:lpstr>
      <vt:lpstr>ComboBox</vt:lpstr>
      <vt:lpstr>ComboBox – List of string</vt:lpstr>
      <vt:lpstr>ComboBox - Complex</vt:lpstr>
      <vt:lpstr>ListView</vt:lpstr>
      <vt:lpstr>Normal ListView with class</vt:lpstr>
      <vt:lpstr>ListView ItemTemplate</vt:lpstr>
      <vt:lpstr>TreeView</vt:lpstr>
      <vt:lpstr>GroupBox &amp; Expander</vt:lpstr>
      <vt:lpstr>Menu</vt:lpstr>
      <vt:lpstr>PowerPoint Presentation</vt:lpstr>
      <vt:lpstr>Activity</vt:lpstr>
      <vt:lpstr>ContextMenu</vt:lpstr>
      <vt:lpstr>Toolbar</vt:lpstr>
      <vt:lpstr>ScrollBar</vt:lpstr>
      <vt:lpstr>Slider</vt:lpstr>
      <vt:lpstr>ProgressBar</vt:lpstr>
      <vt:lpstr>Tooltip</vt:lpstr>
      <vt:lpstr>GridView</vt:lpstr>
      <vt:lpstr>Activity – Problems?</vt:lpstr>
      <vt:lpstr>Activity - Improvement</vt:lpstr>
    </vt:vector>
  </TitlesOfParts>
  <Company>HCMUS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Tran</dc:creator>
  <cp:lastModifiedBy>Quang Tran Duy</cp:lastModifiedBy>
  <cp:revision>505</cp:revision>
  <cp:lastPrinted>2015-04-14T05:05:32Z</cp:lastPrinted>
  <dcterms:created xsi:type="dcterms:W3CDTF">2015-02-25T10:45:17Z</dcterms:created>
  <dcterms:modified xsi:type="dcterms:W3CDTF">2017-03-14T10:02:37Z</dcterms:modified>
</cp:coreProperties>
</file>