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a:pPr/>
              <a:t>4/24/2019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a:pPr/>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a:pPr/>
              <a:t>4/24/2019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a:pPr/>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a:t>‹#›</a:t>
            </a:fld>
            <a:endParaRPr 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66878-3199-4EAB-94E7-2D6D11070E14}" type="slidenum">
              <a:rPr lang="en-US"/>
              <a:t>‹#›</a:t>
            </a:fld>
            <a:endParaRPr 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66878-3199-4EAB-94E7-2D6D11070E1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a:t>4/24/2019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a:t>4/24/2019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a:pPr/>
              <a:t>4/24/2019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odehub.vn/tim-kiem?q=http://www.oracle.com/technetwork/java/javase/downloads/index.html&amp;utm_medium=codehub.vn&amp;utm_source=www.oracle.com&amp;utm_campaign=guest_content&amp;utm_term=https://techtalk.vn/tu-hoc-kiem-thu-tu-dong-voi-appium-gioi-thieu-appium-va-huong-dan-cai-dat-phan-1.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codehub.vn/tim-kiem?q=https://youtu.be/UokTaTwckDw&amp;utm_medium=codehub.vn&amp;utm_source=youtu.be&amp;utm_campaign=guest_content&amp;utm_term=https://techtalk.vn/tu-hoc-kiem-thu-tu-dong-voi-appium-gioi-thieu-appium-va-huong-dan-cai-dat-phan-1.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codehub.vn/tim-kiem?q=http://developer.android.com/sdk/index.html&amp;utm_medium=codehub.vn&amp;utm_source=developer.android.com&amp;utm_campaign=guest_content&amp;utm_term=https://techtalk.vn/tu-hoc-kiem-thu-tu-dong-voi-appium-gioi-thieu-appium-va-huong-dan-cai-dat-phan-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images.viblo.asia/9456acc7-594a-4bf9-9bc2-32f3c5454807.png">
            <a:extLst>
              <a:ext uri="{FF2B5EF4-FFF2-40B4-BE49-F238E27FC236}">
                <a16:creationId xmlns:a16="http://schemas.microsoft.com/office/drawing/2014/main" id="{9E7D2EBD-64E0-43CB-B88B-ECFD6E3D6A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964854"/>
            <a:ext cx="10905066" cy="321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75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EDA3-BD90-4193-800A-E17BDA5828BD}"/>
              </a:ext>
            </a:extLst>
          </p:cNvPr>
          <p:cNvSpPr>
            <a:spLocks noGrp="1"/>
          </p:cNvSpPr>
          <p:nvPr>
            <p:ph type="title"/>
          </p:nvPr>
        </p:nvSpPr>
        <p:spPr/>
        <p:txBody>
          <a:bodyPr>
            <a:normAutofit fontScale="90000"/>
          </a:bodyPr>
          <a:lstStyle/>
          <a:p>
            <a:r>
              <a:rPr lang="en-US">
                <a:latin typeface="+mn-lt"/>
              </a:rPr>
              <a:t>2.1 Download và cài đặt JDK trên window</a:t>
            </a:r>
            <a:br>
              <a:rPr lang="en-US"/>
            </a:br>
            <a:endParaRPr lang="en-US"/>
          </a:p>
        </p:txBody>
      </p:sp>
      <p:sp>
        <p:nvSpPr>
          <p:cNvPr id="3" name="Content Placeholder 2">
            <a:extLst>
              <a:ext uri="{FF2B5EF4-FFF2-40B4-BE49-F238E27FC236}">
                <a16:creationId xmlns:a16="http://schemas.microsoft.com/office/drawing/2014/main" id="{397C856C-7211-46CA-AA9E-60FAF17AC6A2}"/>
              </a:ext>
            </a:extLst>
          </p:cNvPr>
          <p:cNvSpPr>
            <a:spLocks noGrp="1"/>
          </p:cNvSpPr>
          <p:nvPr>
            <p:ph idx="1"/>
          </p:nvPr>
        </p:nvSpPr>
        <p:spPr>
          <a:xfrm>
            <a:off x="1251678" y="1874517"/>
            <a:ext cx="10178322" cy="4601098"/>
          </a:xfrm>
        </p:spPr>
        <p:txBody>
          <a:bodyPr>
            <a:noAutofit/>
          </a:bodyPr>
          <a:lstStyle/>
          <a:p>
            <a:pPr marL="0" indent="0">
              <a:buNone/>
            </a:pPr>
            <a:r>
              <a:rPr lang="vi-VN" sz="3200"/>
              <a:t>JDK là bộ phát triển java. Nếu bạn đang làm việc với ngôn ngữ lập trình java thì bạn phải cài đặt nó vì nó là điều kiện tiên quyết để code và chạy các chương trình phần mềm java, sử dụng framework kiểm thử hoặc sử dụng SDK. Nhiều người không biết cách cài đặt JDK và định cấu hình biến môi trường cho JAVA_HOME. Các bước dưới đây sẽ hướng dẫn bạn cài đặt phần mềm java trong các cửa sổ và thiết lập JAVA_HOME.</a:t>
            </a:r>
            <a:endParaRPr lang="en-US" sz="3200"/>
          </a:p>
        </p:txBody>
      </p:sp>
    </p:spTree>
    <p:extLst>
      <p:ext uri="{BB962C8B-B14F-4D97-AF65-F5344CB8AC3E}">
        <p14:creationId xmlns:p14="http://schemas.microsoft.com/office/powerpoint/2010/main" val="5904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83D0-299A-4A05-9492-67DF50C42620}"/>
              </a:ext>
            </a:extLst>
          </p:cNvPr>
          <p:cNvSpPr>
            <a:spLocks noGrp="1"/>
          </p:cNvSpPr>
          <p:nvPr>
            <p:ph type="title"/>
          </p:nvPr>
        </p:nvSpPr>
        <p:spPr/>
        <p:txBody>
          <a:bodyPr>
            <a:normAutofit fontScale="90000"/>
          </a:bodyPr>
          <a:lstStyle/>
          <a:p>
            <a:r>
              <a:rPr lang="en-US">
                <a:latin typeface="+mn-lt"/>
              </a:rPr>
              <a:t>2.1.1 Step 1: Download và cài đặt JDK</a:t>
            </a:r>
            <a:br>
              <a:rPr lang="en-US">
                <a:latin typeface="+mn-lt"/>
              </a:rPr>
            </a:br>
            <a:endParaRPr lang="en-US">
              <a:latin typeface="+mn-lt"/>
            </a:endParaRPr>
          </a:p>
        </p:txBody>
      </p:sp>
      <p:sp>
        <p:nvSpPr>
          <p:cNvPr id="3" name="Content Placeholder 2">
            <a:extLst>
              <a:ext uri="{FF2B5EF4-FFF2-40B4-BE49-F238E27FC236}">
                <a16:creationId xmlns:a16="http://schemas.microsoft.com/office/drawing/2014/main" id="{A6103063-A0FB-4A9B-ADA6-E7D988DA1FDB}"/>
              </a:ext>
            </a:extLst>
          </p:cNvPr>
          <p:cNvSpPr>
            <a:spLocks noGrp="1"/>
          </p:cNvSpPr>
          <p:nvPr>
            <p:ph idx="1"/>
          </p:nvPr>
        </p:nvSpPr>
        <p:spPr/>
        <p:txBody>
          <a:bodyPr/>
          <a:lstStyle/>
          <a:p>
            <a:pPr marL="0" indent="0">
              <a:buNone/>
            </a:pPr>
            <a:r>
              <a:rPr lang="en-US" sz="4800" b="1"/>
              <a:t>Truy cập trang</a:t>
            </a:r>
            <a:r>
              <a:rPr lang="en-US" sz="4800"/>
              <a:t> </a:t>
            </a:r>
            <a:r>
              <a:rPr lang="en-US" sz="4800">
                <a:hlinkClick r:id="rId2"/>
              </a:rPr>
              <a:t>http://www.oracle.com/technetwork/java/javase/downloads/index.html</a:t>
            </a:r>
            <a:r>
              <a:rPr lang="en-US" sz="4800"/>
              <a:t>    của ứng dụng web phần mềm.</a:t>
            </a:r>
          </a:p>
          <a:p>
            <a:pPr marL="0" indent="0">
              <a:buNone/>
            </a:pPr>
            <a:endParaRPr lang="en-US"/>
          </a:p>
        </p:txBody>
      </p:sp>
    </p:spTree>
    <p:extLst>
      <p:ext uri="{BB962C8B-B14F-4D97-AF65-F5344CB8AC3E}">
        <p14:creationId xmlns:p14="http://schemas.microsoft.com/office/powerpoint/2010/main" val="236882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00872-452F-44F3-8AAE-192A3AE7B17F}"/>
              </a:ext>
            </a:extLst>
          </p:cNvPr>
          <p:cNvSpPr>
            <a:spLocks noGrp="1"/>
          </p:cNvSpPr>
          <p:nvPr>
            <p:ph idx="1"/>
          </p:nvPr>
        </p:nvSpPr>
        <p:spPr>
          <a:xfrm>
            <a:off x="1389222" y="336885"/>
            <a:ext cx="10040777" cy="6054832"/>
          </a:xfrm>
        </p:spPr>
        <p:txBody>
          <a:bodyPr/>
          <a:lstStyle/>
          <a:p>
            <a:pPr marL="0" indent="0">
              <a:buNone/>
            </a:pPr>
            <a:r>
              <a:rPr lang="vi-VN" sz="4400" b="1"/>
              <a:t>Nhấp vào nút tải xuống JDK</a:t>
            </a:r>
            <a:r>
              <a:rPr lang="vi-VN" sz="4400"/>
              <a:t> như trong hình dưới đây.</a:t>
            </a:r>
            <a:endParaRPr lang="en-US" sz="4400"/>
          </a:p>
          <a:p>
            <a:pPr marL="0" indent="0">
              <a:buNone/>
            </a:pPr>
            <a:endParaRPr lang="en-US"/>
          </a:p>
        </p:txBody>
      </p:sp>
      <p:pic>
        <p:nvPicPr>
          <p:cNvPr id="1026" name="Picture 2" descr="https://images.viblo.asia/084c58f2-2d63-414b-86ae-067a819bcf75.png">
            <a:extLst>
              <a:ext uri="{FF2B5EF4-FFF2-40B4-BE49-F238E27FC236}">
                <a16:creationId xmlns:a16="http://schemas.microsoft.com/office/drawing/2014/main" id="{2647B685-D5A8-4BE0-B595-F7739EB37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2123339"/>
            <a:ext cx="8206154" cy="439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5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A7BCC-A09A-4F33-A43A-E7467AA14C58}"/>
              </a:ext>
            </a:extLst>
          </p:cNvPr>
          <p:cNvSpPr>
            <a:spLocks noGrp="1"/>
          </p:cNvSpPr>
          <p:nvPr>
            <p:ph idx="1"/>
          </p:nvPr>
        </p:nvSpPr>
        <p:spPr>
          <a:xfrm>
            <a:off x="1251678" y="385011"/>
            <a:ext cx="10178322" cy="7047420"/>
          </a:xfrm>
        </p:spPr>
        <p:txBody>
          <a:bodyPr>
            <a:normAutofit fontScale="92500" lnSpcReduction="20000"/>
          </a:bodyPr>
          <a:lstStyle/>
          <a:p>
            <a:r>
              <a:rPr lang="vi-VN" sz="2400" b="1"/>
              <a:t>Click download</a:t>
            </a:r>
            <a:r>
              <a:rPr lang="vi-VN" sz="2400"/>
              <a:t>, nó sẽ đưa bạn đến trang Java SE Development Kit 8 Downloads.</a:t>
            </a:r>
          </a:p>
          <a:p>
            <a:r>
              <a:rPr lang="vi-VN" sz="2400" b="1"/>
              <a:t>Chọn nút radio “Accept License Agreement” và nhấp vào liên kết .exe</a:t>
            </a:r>
            <a:r>
              <a:rPr lang="vi-VN" sz="2400"/>
              <a:t> để tải xuống JDK dựa trên hệ điều hành của bạn như được hiển thị trong hình dưới đây. Chọn “Windows x86” cho hệ thống 32 bit và “Windows x64” cho hệ thống 64 bit.</a:t>
            </a:r>
            <a:endParaRPr lang="en-US" sz="2400"/>
          </a:p>
          <a:p>
            <a:endParaRPr lang="en-US" sz="2400"/>
          </a:p>
          <a:p>
            <a:endParaRPr lang="en-US" sz="2400"/>
          </a:p>
          <a:p>
            <a:endParaRPr lang="en-US" sz="2400"/>
          </a:p>
          <a:p>
            <a:endParaRPr lang="en-US" sz="2400"/>
          </a:p>
          <a:p>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US" sz="2400"/>
              <a:t>Ở đây, mình sử dụng window 64bit nên sẽ chọn donwload “Windows x64”</a:t>
            </a:r>
          </a:p>
          <a:p>
            <a:pPr marL="0" indent="0">
              <a:buNone/>
            </a:pPr>
            <a:br>
              <a:rPr lang="en-US"/>
            </a:br>
            <a:endParaRPr lang="en-US"/>
          </a:p>
        </p:txBody>
      </p:sp>
      <p:pic>
        <p:nvPicPr>
          <p:cNvPr id="2054" name="Picture 6" descr="https://images.viblo.asia/8209f487-3c65-4dc0-a5ad-8c8bf2af6228.png">
            <a:extLst>
              <a:ext uri="{FF2B5EF4-FFF2-40B4-BE49-F238E27FC236}">
                <a16:creationId xmlns:a16="http://schemas.microsoft.com/office/drawing/2014/main" id="{EB970A9F-BA5B-4091-B0CB-69FE9A97D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668" y="2412756"/>
            <a:ext cx="60388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3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A4D0E-E6C2-4BBC-B7D8-90459B03CBAC}"/>
              </a:ext>
            </a:extLst>
          </p:cNvPr>
          <p:cNvSpPr>
            <a:spLocks noGrp="1"/>
          </p:cNvSpPr>
          <p:nvPr>
            <p:ph idx="1"/>
          </p:nvPr>
        </p:nvSpPr>
        <p:spPr>
          <a:xfrm>
            <a:off x="1251678" y="513347"/>
            <a:ext cx="10178322" cy="5366245"/>
          </a:xfrm>
        </p:spPr>
        <p:txBody>
          <a:bodyPr>
            <a:normAutofit/>
          </a:bodyPr>
          <a:lstStyle/>
          <a:p>
            <a:r>
              <a:rPr lang="en-US" sz="2400"/>
              <a:t>Sau khi quá trình download hoàn thành, chúng ta bắt đầu cài đặt JDK. Double click vào file vừa tải xong để cài đặt.</a:t>
            </a:r>
          </a:p>
        </p:txBody>
      </p:sp>
      <p:pic>
        <p:nvPicPr>
          <p:cNvPr id="3074" name="Picture 2" descr="https://images.viblo.asia/b0de4974-0249-437b-a36f-412088c4ec79.png">
            <a:extLst>
              <a:ext uri="{FF2B5EF4-FFF2-40B4-BE49-F238E27FC236}">
                <a16:creationId xmlns:a16="http://schemas.microsoft.com/office/drawing/2014/main" id="{61B3E933-ECD0-4485-A4EC-D55B3F82A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908" y="1906799"/>
            <a:ext cx="6021265" cy="397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4389E-62FC-414C-9FB1-FB472205A1DF}"/>
              </a:ext>
            </a:extLst>
          </p:cNvPr>
          <p:cNvSpPr>
            <a:spLocks noGrp="1"/>
          </p:cNvSpPr>
          <p:nvPr>
            <p:ph idx="1"/>
          </p:nvPr>
        </p:nvSpPr>
        <p:spPr>
          <a:xfrm>
            <a:off x="1251678" y="641685"/>
            <a:ext cx="10178322" cy="5237908"/>
          </a:xfrm>
        </p:spPr>
        <p:txBody>
          <a:bodyPr/>
          <a:lstStyle/>
          <a:p>
            <a:r>
              <a:rPr lang="en-US" b="1"/>
              <a:t>Bắt đầu quá trình cài đặt JDK</a:t>
            </a:r>
            <a:br>
              <a:rPr lang="en-US"/>
            </a:br>
            <a:br>
              <a:rPr lang="en-US"/>
            </a:br>
            <a:endParaRPr lang="en-US"/>
          </a:p>
        </p:txBody>
      </p:sp>
      <p:pic>
        <p:nvPicPr>
          <p:cNvPr id="4098" name="Picture 2" descr="https://images.viblo.asia/7b959447-b284-4d0d-98de-0491965777ac.png">
            <a:extLst>
              <a:ext uri="{FF2B5EF4-FFF2-40B4-BE49-F238E27FC236}">
                <a16:creationId xmlns:a16="http://schemas.microsoft.com/office/drawing/2014/main" id="{FAF8F0F0-0EC2-4A33-9D92-41177FB1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632" y="1118647"/>
            <a:ext cx="6588736" cy="509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9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B9FAA-935E-4BFF-A108-CD6424C62050}"/>
              </a:ext>
            </a:extLst>
          </p:cNvPr>
          <p:cNvSpPr>
            <a:spLocks noGrp="1"/>
          </p:cNvSpPr>
          <p:nvPr>
            <p:ph idx="1"/>
          </p:nvPr>
        </p:nvSpPr>
        <p:spPr>
          <a:xfrm>
            <a:off x="1251678" y="320843"/>
            <a:ext cx="10178322" cy="5558750"/>
          </a:xfrm>
        </p:spPr>
        <p:txBody>
          <a:bodyPr/>
          <a:lstStyle/>
          <a:p>
            <a:r>
              <a:rPr lang="vi-VN" b="1"/>
              <a:t>Click vào nút “Next”</a:t>
            </a:r>
            <a:r>
              <a:rPr lang="vi-VN"/>
              <a:t> trên mỗi bước bằng cách sử dụng các lựa chọn mặc định. Bạn sẽ mất một thời gian để cài đặt JDK và cuối cùng của cài đặt, nó sẽ hiển thị màn hình như dưới đây để kết thúc cài đặt</a:t>
            </a:r>
            <a:endParaRPr lang="en-US"/>
          </a:p>
          <a:p>
            <a:r>
              <a:rPr lang="vi-VN"/>
              <a:t>.</a:t>
            </a:r>
            <a:endParaRPr lang="en-US"/>
          </a:p>
        </p:txBody>
      </p:sp>
      <p:pic>
        <p:nvPicPr>
          <p:cNvPr id="5122" name="Picture 2" descr="https://images.viblo.asia/105781aa-0888-4a79-94a6-e21279d64072.png">
            <a:extLst>
              <a:ext uri="{FF2B5EF4-FFF2-40B4-BE49-F238E27FC236}">
                <a16:creationId xmlns:a16="http://schemas.microsoft.com/office/drawing/2014/main" id="{81BE207B-69A0-4D28-86D3-C4C67051D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925" y="1500188"/>
            <a:ext cx="5010150" cy="3857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A01A29-1FE0-47F5-9E52-68078CE34A65}"/>
              </a:ext>
            </a:extLst>
          </p:cNvPr>
          <p:cNvSpPr txBox="1"/>
          <p:nvPr/>
        </p:nvSpPr>
        <p:spPr>
          <a:xfrm>
            <a:off x="1251678" y="5357813"/>
            <a:ext cx="10178322" cy="1384995"/>
          </a:xfrm>
          <a:prstGeom prst="rect">
            <a:avLst/>
          </a:prstGeom>
          <a:noFill/>
        </p:spPr>
        <p:txBody>
          <a:bodyPr wrap="square" rtlCol="0">
            <a:spAutoFit/>
          </a:bodyPr>
          <a:lstStyle/>
          <a:p>
            <a:r>
              <a:rPr lang="vi-VN" sz="2800"/>
              <a:t>Như vậy Java JDK đã được cài đặt, nhưng bạn vẫn cần phải thiết lập thêm biến JAVA_HOME trong Windows. Để cài đặt, tiếp theo chúng ta cần làm các bước như sau:</a:t>
            </a:r>
            <a:endParaRPr lang="en-US" sz="2800"/>
          </a:p>
        </p:txBody>
      </p:sp>
    </p:spTree>
    <p:extLst>
      <p:ext uri="{BB962C8B-B14F-4D97-AF65-F5344CB8AC3E}">
        <p14:creationId xmlns:p14="http://schemas.microsoft.com/office/powerpoint/2010/main" val="1018625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66C7-5D1E-46E6-8ED3-A2868FFC72B9}"/>
              </a:ext>
            </a:extLst>
          </p:cNvPr>
          <p:cNvSpPr>
            <a:spLocks noGrp="1"/>
          </p:cNvSpPr>
          <p:nvPr>
            <p:ph type="title"/>
          </p:nvPr>
        </p:nvSpPr>
        <p:spPr/>
        <p:txBody>
          <a:bodyPr>
            <a:normAutofit fontScale="90000"/>
          </a:bodyPr>
          <a:lstStyle/>
          <a:p>
            <a:r>
              <a:rPr lang="en-US">
                <a:latin typeface="+mn-lt"/>
              </a:rPr>
              <a:t>2.1.2 Step 2: Cài đặt biến JAVA_HOME</a:t>
            </a:r>
            <a:br>
              <a:rPr lang="en-US">
                <a:latin typeface="+mn-lt"/>
              </a:rPr>
            </a:br>
            <a:br>
              <a:rPr lang="en-US">
                <a:latin typeface="+mn-lt"/>
              </a:rPr>
            </a:br>
            <a:endParaRPr lang="en-US">
              <a:latin typeface="+mn-lt"/>
            </a:endParaRPr>
          </a:p>
        </p:txBody>
      </p:sp>
      <p:sp>
        <p:nvSpPr>
          <p:cNvPr id="3" name="Content Placeholder 2">
            <a:extLst>
              <a:ext uri="{FF2B5EF4-FFF2-40B4-BE49-F238E27FC236}">
                <a16:creationId xmlns:a16="http://schemas.microsoft.com/office/drawing/2014/main" id="{2D5E8C08-7828-4B63-9143-D5D5372C1359}"/>
              </a:ext>
            </a:extLst>
          </p:cNvPr>
          <p:cNvSpPr>
            <a:spLocks noGrp="1"/>
          </p:cNvSpPr>
          <p:nvPr>
            <p:ph idx="1"/>
          </p:nvPr>
        </p:nvSpPr>
        <p:spPr/>
        <p:txBody>
          <a:bodyPr>
            <a:normAutofit fontScale="92500" lnSpcReduction="20000"/>
          </a:bodyPr>
          <a:lstStyle/>
          <a:p>
            <a:pPr marL="0" indent="0">
              <a:buNone/>
            </a:pPr>
            <a:r>
              <a:rPr lang="vi-VN" sz="2800" b="1"/>
              <a:t>Xác định đường dẫn thư mục cài đặt JDK trong máy tính của bạn</a:t>
            </a:r>
            <a:endParaRPr lang="en-US" sz="2800" b="1"/>
          </a:p>
          <a:p>
            <a:r>
              <a:rPr lang="vi-VN" sz="2800"/>
              <a:t>Đi tới C: \ Program Files \ Java.</a:t>
            </a:r>
            <a:endParaRPr lang="en-US" sz="2800"/>
          </a:p>
          <a:p>
            <a:r>
              <a:rPr lang="vi-VN" sz="2800"/>
              <a:t>Sẽ có thư mục JDK với phiên bản tương tự khi cài đặt. Ví dụ: phiên bản JDK tôi đã cài đặt là “jdk1.8.0_191”.</a:t>
            </a:r>
          </a:p>
          <a:p>
            <a:r>
              <a:rPr lang="vi-VN" sz="2800"/>
              <a:t>Click duoble và copy đường dẫn. Ví dụ: “C:\Program Files\Java\jdk1.8.0_191”</a:t>
            </a:r>
            <a:br>
              <a:rPr lang="vi-VN" sz="2800"/>
            </a:br>
            <a:r>
              <a:rPr lang="vi-VN" sz="2800"/>
              <a:t>Đường dẫn này sẽ được yêu cầu để thiết lập biến môi trường như được mô tả trong các bước dưới đây.</a:t>
            </a:r>
            <a:endParaRPr lang="en-US" sz="2800"/>
          </a:p>
          <a:p>
            <a:endParaRPr lang="vi-VN"/>
          </a:p>
          <a:p>
            <a:endParaRPr lang="en-US"/>
          </a:p>
        </p:txBody>
      </p:sp>
    </p:spTree>
    <p:extLst>
      <p:ext uri="{BB962C8B-B14F-4D97-AF65-F5344CB8AC3E}">
        <p14:creationId xmlns:p14="http://schemas.microsoft.com/office/powerpoint/2010/main" val="397606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FBE2A-C2C1-4C6E-B024-0289268799CC}"/>
              </a:ext>
            </a:extLst>
          </p:cNvPr>
          <p:cNvSpPr>
            <a:spLocks noGrp="1"/>
          </p:cNvSpPr>
          <p:nvPr>
            <p:ph idx="1"/>
          </p:nvPr>
        </p:nvSpPr>
        <p:spPr>
          <a:xfrm>
            <a:off x="1251677" y="661738"/>
            <a:ext cx="10178322" cy="6224336"/>
          </a:xfrm>
        </p:spPr>
        <p:txBody>
          <a:bodyPr/>
          <a:lstStyle/>
          <a:p>
            <a:pPr marL="0" indent="0">
              <a:buNone/>
            </a:pPr>
            <a:r>
              <a:rPr lang="vi-VN" b="1"/>
              <a:t>Thiếp lập biến JAVA_HOME</a:t>
            </a:r>
            <a:r>
              <a:rPr lang="vi-VN"/>
              <a:t>.</a:t>
            </a:r>
          </a:p>
          <a:p>
            <a:r>
              <a:rPr lang="vi-VN"/>
              <a:t>Nhấp chuột phải vào biểu tượng My Computer nằm trên màn hình của bạn hoặc Window</a:t>
            </a:r>
            <a:r>
              <a:rPr lang="en-US"/>
              <a:t>.</a:t>
            </a:r>
          </a:p>
          <a:p>
            <a:r>
              <a:rPr lang="vi-VN"/>
              <a:t>Chọn “Properties”. Hộp thoại “System” xuất hiện</a:t>
            </a:r>
            <a:endParaRPr lang="en-US"/>
          </a:p>
          <a:p>
            <a:pPr marL="0" indent="0">
              <a:buNone/>
            </a:pPr>
            <a:endParaRPr lang="en-US"/>
          </a:p>
          <a:p>
            <a:endParaRPr lang="vi-VN"/>
          </a:p>
          <a:p>
            <a:endParaRPr lang="en-US"/>
          </a:p>
        </p:txBody>
      </p:sp>
      <p:pic>
        <p:nvPicPr>
          <p:cNvPr id="6146" name="Picture 2" descr="https://images.viblo.asia/7b816df1-1e95-4cff-b66b-186b24fa6769.png">
            <a:extLst>
              <a:ext uri="{FF2B5EF4-FFF2-40B4-BE49-F238E27FC236}">
                <a16:creationId xmlns:a16="http://schemas.microsoft.com/office/drawing/2014/main" id="{018F878D-4858-4542-9833-CBCDDE72F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91" y="2390179"/>
            <a:ext cx="4667617" cy="405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15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E7599-4983-45FF-A8AA-B76E068257F2}"/>
              </a:ext>
            </a:extLst>
          </p:cNvPr>
          <p:cNvSpPr>
            <a:spLocks noGrp="1"/>
          </p:cNvSpPr>
          <p:nvPr>
            <p:ph idx="1"/>
          </p:nvPr>
        </p:nvSpPr>
        <p:spPr>
          <a:xfrm>
            <a:off x="1251678" y="385011"/>
            <a:ext cx="10178322" cy="6063915"/>
          </a:xfrm>
        </p:spPr>
        <p:txBody>
          <a:bodyPr/>
          <a:lstStyle/>
          <a:p>
            <a:r>
              <a:rPr lang="vi-VN"/>
              <a:t>Click “Advanced system settings” như hình dưới. Hộp thoại “System properties” xuất hiện.</a:t>
            </a:r>
            <a:endParaRPr lang="en-US"/>
          </a:p>
          <a:p>
            <a:endParaRPr lang="en-US"/>
          </a:p>
        </p:txBody>
      </p:sp>
      <p:pic>
        <p:nvPicPr>
          <p:cNvPr id="7170" name="Picture 2" descr="https://images.viblo.asia/e60778b6-3153-45d7-ab6c-aeccb4061852.png">
            <a:extLst>
              <a:ext uri="{FF2B5EF4-FFF2-40B4-BE49-F238E27FC236}">
                <a16:creationId xmlns:a16="http://schemas.microsoft.com/office/drawing/2014/main" id="{BBA950F6-983D-43D8-ADBC-840E8EE9A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219200"/>
            <a:ext cx="785812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69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 name="Rectangle 13">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7F3ED601-6292-4CC6-8E0C-3E3FBC9C5C92}"/>
              </a:ext>
            </a:extLst>
          </p:cNvPr>
          <p:cNvSpPr>
            <a:spLocks noGrp="1"/>
          </p:cNvSpPr>
          <p:nvPr>
            <p:ph type="title"/>
          </p:nvPr>
        </p:nvSpPr>
        <p:spPr>
          <a:xfrm>
            <a:off x="594452" y="0"/>
            <a:ext cx="3437290" cy="6858000"/>
          </a:xfrm>
        </p:spPr>
        <p:txBody>
          <a:bodyPr vert="horz" lIns="91440" tIns="45720" rIns="91440" bIns="45720" rtlCol="0" anchor="ctr">
            <a:normAutofit/>
          </a:bodyPr>
          <a:lstStyle/>
          <a:p>
            <a:pPr algn="ctr"/>
            <a:br>
              <a:rPr lang="en-US" b="1" spc="800">
                <a:solidFill>
                  <a:srgbClr val="2A1A00"/>
                </a:solidFill>
                <a:latin typeface="Arial" panose="020B0604020202020204" pitchFamily="34" charset="0"/>
                <a:cs typeface="Arial" panose="020B0604020202020204" pitchFamily="34" charset="0"/>
              </a:rPr>
            </a:br>
            <a:br>
              <a:rPr lang="en-US" b="1" spc="800">
                <a:solidFill>
                  <a:srgbClr val="2A1A00"/>
                </a:solidFill>
                <a:latin typeface="Arial" panose="020B0604020202020204" pitchFamily="34" charset="0"/>
                <a:cs typeface="Arial" panose="020B0604020202020204" pitchFamily="34" charset="0"/>
              </a:rPr>
            </a:br>
            <a:r>
              <a:rPr lang="en-US" b="1" spc="800">
                <a:solidFill>
                  <a:srgbClr val="2A1A00"/>
                </a:solidFill>
                <a:latin typeface="Arial" panose="020B0604020202020204" pitchFamily="34" charset="0"/>
                <a:cs typeface="Arial" panose="020B0604020202020204" pitchFamily="34" charset="0"/>
              </a:rPr>
              <a:t>1. Giới thiệu về Appium</a:t>
            </a:r>
            <a:br>
              <a:rPr lang="en-US" spc="800">
                <a:solidFill>
                  <a:srgbClr val="2A1A00"/>
                </a:solidFill>
              </a:rPr>
            </a:br>
            <a:br>
              <a:rPr lang="en-US" spc="800">
                <a:solidFill>
                  <a:srgbClr val="2A1A00"/>
                </a:solidFill>
              </a:rPr>
            </a:br>
            <a:endParaRPr lang="en-US" spc="800">
              <a:solidFill>
                <a:srgbClr val="2A1A00"/>
              </a:solidFill>
            </a:endParaRPr>
          </a:p>
        </p:txBody>
      </p:sp>
      <p:sp>
        <p:nvSpPr>
          <p:cNvPr id="5" name="TextBox 4">
            <a:extLst>
              <a:ext uri="{FF2B5EF4-FFF2-40B4-BE49-F238E27FC236}">
                <a16:creationId xmlns:a16="http://schemas.microsoft.com/office/drawing/2014/main" id="{ADCA0E27-8DC4-4D06-84FE-5C908F6320B8}"/>
              </a:ext>
            </a:extLst>
          </p:cNvPr>
          <p:cNvSpPr txBox="1"/>
          <p:nvPr/>
        </p:nvSpPr>
        <p:spPr>
          <a:xfrm>
            <a:off x="5824025" y="856357"/>
            <a:ext cx="5723121" cy="6001643"/>
          </a:xfrm>
          <a:prstGeom prst="rect">
            <a:avLst/>
          </a:prstGeom>
          <a:noFill/>
        </p:spPr>
        <p:txBody>
          <a:bodyPr wrap="square" rtlCol="0">
            <a:spAutoFit/>
          </a:bodyPr>
          <a:lstStyle/>
          <a:p>
            <a:r>
              <a:rPr lang="en-US" sz="3200"/>
              <a:t>1.1 Appium là gì?</a:t>
            </a:r>
          </a:p>
          <a:p>
            <a:br>
              <a:rPr lang="en-US" sz="3200"/>
            </a:br>
            <a:r>
              <a:rPr lang="en-US" sz="3200"/>
              <a:t>1.2 Nguyên lý của Appium</a:t>
            </a:r>
          </a:p>
          <a:p>
            <a:endParaRPr lang="en-US" sz="3200"/>
          </a:p>
          <a:p>
            <a:r>
              <a:rPr lang="en-US" sz="3200"/>
              <a:t>1.3 Tại sao nên sử dụng Appium</a:t>
            </a:r>
          </a:p>
          <a:p>
            <a:endParaRPr lang="en-US" sz="3200"/>
          </a:p>
          <a:p>
            <a:r>
              <a:rPr lang="en-US" sz="3200"/>
              <a:t>1.4 Appium hỗ trợ đa nền tảng và đa ngôn ngữ</a:t>
            </a:r>
          </a:p>
          <a:p>
            <a:br>
              <a:rPr lang="en-US" sz="3200"/>
            </a:br>
            <a:r>
              <a:rPr lang="en-US" sz="3200"/>
              <a:t>1.5 Hạn chế của Appium</a:t>
            </a:r>
          </a:p>
          <a:p>
            <a:br>
              <a:rPr lang="en-US" sz="3200"/>
            </a:br>
            <a:endParaRPr lang="en-US" sz="3200"/>
          </a:p>
        </p:txBody>
      </p:sp>
    </p:spTree>
    <p:extLst>
      <p:ext uri="{BB962C8B-B14F-4D97-AF65-F5344CB8AC3E}">
        <p14:creationId xmlns:p14="http://schemas.microsoft.com/office/powerpoint/2010/main" val="93273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DBFC5-DA87-4073-83C5-9362E15A9390}"/>
              </a:ext>
            </a:extLst>
          </p:cNvPr>
          <p:cNvSpPr>
            <a:spLocks noGrp="1"/>
          </p:cNvSpPr>
          <p:nvPr>
            <p:ph idx="1"/>
          </p:nvPr>
        </p:nvSpPr>
        <p:spPr>
          <a:xfrm>
            <a:off x="1251678" y="561474"/>
            <a:ext cx="10178322" cy="5775157"/>
          </a:xfrm>
        </p:spPr>
        <p:txBody>
          <a:bodyPr>
            <a:noAutofit/>
          </a:bodyPr>
          <a:lstStyle/>
          <a:p>
            <a:r>
              <a:rPr lang="vi-VN" sz="2800"/>
              <a:t>Click Advance tab &gt; Click “Environment Variables” button. Hộp thoại “Environment Variables” xuất hiện.</a:t>
            </a:r>
          </a:p>
          <a:p>
            <a:r>
              <a:rPr lang="vi-VN" sz="2800"/>
              <a:t>Tại mục “System variable”, click “New” button. Hộp thoại “New System Variable” xuất hiện.</a:t>
            </a:r>
          </a:p>
          <a:p>
            <a:r>
              <a:rPr lang="vi-VN" sz="2800"/>
              <a:t>Đặt tên biến = JAVA_HOME.</a:t>
            </a:r>
          </a:p>
          <a:p>
            <a:r>
              <a:rPr lang="vi-VN" sz="2800"/>
              <a:t>Đặt giá trị biến = Đường dẫn nơi đặt JDK. Ví dụ như trên máy tính của tôi là “C:\Program Files\Java\jdk1.8.0_191” được đặt trong bước trước như được mô tả ở trên. Nó phụ thuộc vào đường dẫn cài đặt java của riêng bạn và phiên bản đã cài đặt.</a:t>
            </a:r>
          </a:p>
          <a:p>
            <a:r>
              <a:rPr lang="vi-VN" sz="2800"/>
              <a:t>Sau cùng là Click “OK” ở tất cả các hộp thoại để kết thúc.</a:t>
            </a:r>
          </a:p>
        </p:txBody>
      </p:sp>
    </p:spTree>
    <p:extLst>
      <p:ext uri="{BB962C8B-B14F-4D97-AF65-F5344CB8AC3E}">
        <p14:creationId xmlns:p14="http://schemas.microsoft.com/office/powerpoint/2010/main" val="1986204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3E345-7D73-4441-855C-5431D228E2E3}"/>
              </a:ext>
            </a:extLst>
          </p:cNvPr>
          <p:cNvSpPr>
            <a:spLocks noGrp="1"/>
          </p:cNvSpPr>
          <p:nvPr>
            <p:ph idx="1"/>
          </p:nvPr>
        </p:nvSpPr>
        <p:spPr>
          <a:xfrm>
            <a:off x="1251678" y="417095"/>
            <a:ext cx="10178322" cy="6176210"/>
          </a:xfrm>
        </p:spPr>
        <p:txBody>
          <a:bodyPr>
            <a:normAutofit/>
          </a:bodyPr>
          <a:lstStyle/>
          <a:p>
            <a:pPr marL="0" indent="0">
              <a:buNone/>
            </a:pPr>
            <a:r>
              <a:rPr lang="vi-VN" sz="4400" b="1"/>
              <a:t>Đặt biến đường dẫn cho Java</a:t>
            </a:r>
            <a:br>
              <a:rPr lang="vi-VN" sz="4400"/>
            </a:br>
            <a:r>
              <a:rPr lang="vi-VN" sz="4400"/>
              <a:t>Ngoài ra, bạn cần thiết lập đường dẫn thư mục bin của JDK trong biến đường dẫn của các biến hệ thống. Bạn sẽ tìm thấy thư mục bin bên trong thư mục JDK của bạn. Để đặt biến hệ thống đường dẫn của JDK, các bạn làm theo các bước sau:</a:t>
            </a:r>
            <a:endParaRPr lang="en-US" sz="4400"/>
          </a:p>
        </p:txBody>
      </p:sp>
    </p:spTree>
    <p:extLst>
      <p:ext uri="{BB962C8B-B14F-4D97-AF65-F5344CB8AC3E}">
        <p14:creationId xmlns:p14="http://schemas.microsoft.com/office/powerpoint/2010/main" val="67799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00F7-A4D5-44EB-8069-7A5101370096}"/>
              </a:ext>
            </a:extLst>
          </p:cNvPr>
          <p:cNvSpPr>
            <a:spLocks noGrp="1"/>
          </p:cNvSpPr>
          <p:nvPr>
            <p:ph idx="1"/>
          </p:nvPr>
        </p:nvSpPr>
        <p:spPr>
          <a:xfrm>
            <a:off x="1251678" y="449180"/>
            <a:ext cx="10178322" cy="6015788"/>
          </a:xfrm>
        </p:spPr>
        <p:txBody>
          <a:bodyPr>
            <a:normAutofit/>
          </a:bodyPr>
          <a:lstStyle/>
          <a:p>
            <a:r>
              <a:rPr lang="vi-VN" sz="3200"/>
              <a:t>Mở hộp thoại “Environment Variables” như mô tả ở trên và trong hình dưới.</a:t>
            </a:r>
          </a:p>
          <a:p>
            <a:r>
              <a:rPr lang="vi-VN" sz="3200"/>
              <a:t>Trong mục “System Variable”, chọn Path.</a:t>
            </a:r>
          </a:p>
          <a:p>
            <a:r>
              <a:rPr lang="vi-VN" sz="3200"/>
              <a:t>Click button “Edit”. Hộp thoại “Edit system variable” xuất hiện.</a:t>
            </a:r>
          </a:p>
          <a:p>
            <a:r>
              <a:rPr lang="vi-VN" sz="3200"/>
              <a:t>Ở cuối chuỗi giá trị biến Path, Đặt dấu chấm phẩy [ ; ] và sau đó đặt đường dẫn thư mục bin của thư mục JDK. Ví dụ đường dẫn thư mục bin trong máy của tôi là “C:\Program Files\Java\jdk1.8.0_191\bin”</a:t>
            </a:r>
          </a:p>
          <a:p>
            <a:r>
              <a:rPr lang="vi-VN" sz="3200"/>
              <a:t>Nhấp vào nút OK để đóng tất cả hộp thoại đã mở.</a:t>
            </a:r>
          </a:p>
        </p:txBody>
      </p:sp>
    </p:spTree>
    <p:extLst>
      <p:ext uri="{BB962C8B-B14F-4D97-AF65-F5344CB8AC3E}">
        <p14:creationId xmlns:p14="http://schemas.microsoft.com/office/powerpoint/2010/main" val="322098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mages.viblo.asia/0fd0840b-8cd4-4fea-8d90-c8236819fd5e.png">
            <a:extLst>
              <a:ext uri="{FF2B5EF4-FFF2-40B4-BE49-F238E27FC236}">
                <a16:creationId xmlns:a16="http://schemas.microsoft.com/office/drawing/2014/main" id="{E65D1DC6-C6F9-424E-8A8E-58D6D4419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7428" y="388832"/>
            <a:ext cx="7857143" cy="4161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F996F8-746E-42C3-9E68-F80CDD666975}"/>
              </a:ext>
            </a:extLst>
          </p:cNvPr>
          <p:cNvSpPr txBox="1"/>
          <p:nvPr/>
        </p:nvSpPr>
        <p:spPr>
          <a:xfrm>
            <a:off x="1359877" y="4970585"/>
            <a:ext cx="10081846" cy="1754326"/>
          </a:xfrm>
          <a:prstGeom prst="rect">
            <a:avLst/>
          </a:prstGeom>
          <a:noFill/>
        </p:spPr>
        <p:txBody>
          <a:bodyPr wrap="square" rtlCol="0">
            <a:spAutoFit/>
          </a:bodyPr>
          <a:lstStyle/>
          <a:p>
            <a:r>
              <a:rPr lang="vi-VN" sz="3600"/>
              <a:t>Như vậy, bạn đã thiết lập đường dẫn thư mục bin JDK trong biến môi trường hệ thống của bạn.</a:t>
            </a:r>
            <a:endParaRPr lang="en-US" sz="3600"/>
          </a:p>
        </p:txBody>
      </p:sp>
    </p:spTree>
    <p:extLst>
      <p:ext uri="{BB962C8B-B14F-4D97-AF65-F5344CB8AC3E}">
        <p14:creationId xmlns:p14="http://schemas.microsoft.com/office/powerpoint/2010/main" val="1320439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5B967-834F-4B87-8DCC-8573E679B11D}"/>
              </a:ext>
            </a:extLst>
          </p:cNvPr>
          <p:cNvSpPr>
            <a:spLocks noGrp="1"/>
          </p:cNvSpPr>
          <p:nvPr>
            <p:ph idx="1"/>
          </p:nvPr>
        </p:nvSpPr>
        <p:spPr>
          <a:xfrm>
            <a:off x="1251678" y="417095"/>
            <a:ext cx="10178322" cy="6440905"/>
          </a:xfrm>
        </p:spPr>
        <p:txBody>
          <a:bodyPr/>
          <a:lstStyle/>
          <a:p>
            <a:pPr marL="0" indent="0">
              <a:buNone/>
            </a:pPr>
            <a:r>
              <a:rPr lang="vi-VN" b="1"/>
              <a:t>Xác minh java đã được cài đặt đúng hay không</a:t>
            </a:r>
            <a:endParaRPr lang="en-US" b="1"/>
          </a:p>
          <a:p>
            <a:pPr marL="0" indent="0">
              <a:buNone/>
            </a:pPr>
            <a:r>
              <a:rPr lang="vi-VN"/>
              <a:t>Để xác minh phần mềm java được cài đặt đúng hay không,</a:t>
            </a:r>
            <a:endParaRPr lang="en-US"/>
          </a:p>
          <a:p>
            <a:r>
              <a:rPr lang="en-US"/>
              <a:t>Mở command prompt. (Window + R &gt; cmd &gt; OK)</a:t>
            </a:r>
          </a:p>
          <a:p>
            <a:r>
              <a:rPr lang="en-US"/>
              <a:t>Chạy lệnh “java -version”</a:t>
            </a:r>
          </a:p>
          <a:p>
            <a:r>
              <a:rPr lang="en-US"/>
              <a:t>Kết quả đây rồi. Giờ thì bạn đã sẵn sàng để sử dụng rồi đó</a:t>
            </a:r>
          </a:p>
          <a:p>
            <a:pPr marL="0" indent="0">
              <a:buNone/>
            </a:pPr>
            <a:endParaRPr lang="en-US"/>
          </a:p>
        </p:txBody>
      </p:sp>
      <p:pic>
        <p:nvPicPr>
          <p:cNvPr id="9218" name="Picture 2" descr="https://images.viblo.asia/402e2843-93dc-4c55-9860-324daa03872d.png">
            <a:extLst>
              <a:ext uri="{FF2B5EF4-FFF2-40B4-BE49-F238E27FC236}">
                <a16:creationId xmlns:a16="http://schemas.microsoft.com/office/drawing/2014/main" id="{7003FF8D-646C-49AB-8387-C70114767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018" y="2474234"/>
            <a:ext cx="4345964" cy="438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8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DB76E-026F-4C81-A3FC-C71E792A87BE}"/>
              </a:ext>
            </a:extLst>
          </p:cNvPr>
          <p:cNvSpPr>
            <a:spLocks noGrp="1"/>
          </p:cNvSpPr>
          <p:nvPr>
            <p:ph idx="1"/>
          </p:nvPr>
        </p:nvSpPr>
        <p:spPr>
          <a:xfrm>
            <a:off x="1251678" y="320842"/>
            <a:ext cx="10178322" cy="6079957"/>
          </a:xfrm>
        </p:spPr>
        <p:txBody>
          <a:bodyPr/>
          <a:lstStyle/>
          <a:p>
            <a:pPr marL="0" indent="0">
              <a:buNone/>
            </a:pPr>
            <a:r>
              <a:rPr lang="en-US" b="1"/>
              <a:t>Note nhẹ</a:t>
            </a:r>
          </a:p>
          <a:p>
            <a:pPr marL="0" indent="0">
              <a:buNone/>
            </a:pPr>
            <a:r>
              <a:rPr lang="vi-VN"/>
              <a:t>Trong quá trình verify xem java đã được cài đặt đúng hay không trong command prompt, có thể bạn sẽ gặp phải một số trục trặc kỹ thuật. Sau đây là vấn đề mình gặp phải và hướng giải quyết</a:t>
            </a:r>
            <a:endParaRPr lang="en-US"/>
          </a:p>
          <a:p>
            <a:pPr marL="0" indent="0">
              <a:buNone/>
            </a:pPr>
            <a:endParaRPr lang="en-US"/>
          </a:p>
        </p:txBody>
      </p:sp>
      <p:pic>
        <p:nvPicPr>
          <p:cNvPr id="10242" name="Picture 2" descr="https://images.viblo.asia/24f32237-0221-4e7a-af7c-e94d290077e5.png">
            <a:extLst>
              <a:ext uri="{FF2B5EF4-FFF2-40B4-BE49-F238E27FC236}">
                <a16:creationId xmlns:a16="http://schemas.microsoft.com/office/drawing/2014/main" id="{71ED9D16-C990-499F-8081-5AA09AAFD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7" y="1919653"/>
            <a:ext cx="785812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87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0F1BF-00FC-49D1-96A0-A896E3012CE4}"/>
              </a:ext>
            </a:extLst>
          </p:cNvPr>
          <p:cNvSpPr>
            <a:spLocks noGrp="1"/>
          </p:cNvSpPr>
          <p:nvPr>
            <p:ph idx="1"/>
          </p:nvPr>
        </p:nvSpPr>
        <p:spPr>
          <a:xfrm>
            <a:off x="1251678" y="385011"/>
            <a:ext cx="10178322" cy="6031831"/>
          </a:xfrm>
        </p:spPr>
        <p:txBody>
          <a:bodyPr>
            <a:normAutofit/>
          </a:bodyPr>
          <a:lstStyle/>
          <a:p>
            <a:r>
              <a:rPr lang="vi-VN" sz="4400"/>
              <a:t>Với vấn đề này bạn có thể tham khảo video theo link này để giải quyết nha </a:t>
            </a:r>
            <a:r>
              <a:rPr lang="vi-VN" sz="4400" u="sng">
                <a:hlinkClick r:id="rId2"/>
              </a:rPr>
              <a:t>https://youtu.be/UokTaTwckDw</a:t>
            </a:r>
            <a:br>
              <a:rPr lang="vi-VN" sz="4400"/>
            </a:br>
            <a:r>
              <a:rPr lang="vi-VN" sz="4400"/>
              <a:t>Phần cài đặt Appium cũng khá dài nên phần tiếp theo mình sẽ bổ sung hướng dẫn cài đặt những công cụ còn lại nhé.</a:t>
            </a:r>
            <a:endParaRPr lang="en-US" sz="4400"/>
          </a:p>
        </p:txBody>
      </p:sp>
    </p:spTree>
    <p:extLst>
      <p:ext uri="{BB962C8B-B14F-4D97-AF65-F5344CB8AC3E}">
        <p14:creationId xmlns:p14="http://schemas.microsoft.com/office/powerpoint/2010/main" val="604905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40C5-F0A4-4474-819F-4EC03EEE5A1F}"/>
              </a:ext>
            </a:extLst>
          </p:cNvPr>
          <p:cNvSpPr>
            <a:spLocks noGrp="1"/>
          </p:cNvSpPr>
          <p:nvPr>
            <p:ph type="title"/>
          </p:nvPr>
        </p:nvSpPr>
        <p:spPr/>
        <p:txBody>
          <a:bodyPr/>
          <a:lstStyle/>
          <a:p>
            <a:r>
              <a:rPr lang="en-US">
                <a:latin typeface="+mn-lt"/>
              </a:rPr>
              <a:t>2.2 Download và cài đặt Android SDK trên Window</a:t>
            </a:r>
          </a:p>
        </p:txBody>
      </p:sp>
      <p:sp>
        <p:nvSpPr>
          <p:cNvPr id="3" name="Content Placeholder 2">
            <a:extLst>
              <a:ext uri="{FF2B5EF4-FFF2-40B4-BE49-F238E27FC236}">
                <a16:creationId xmlns:a16="http://schemas.microsoft.com/office/drawing/2014/main" id="{DC87FEB8-BC57-48DD-BAC4-258189AC91A1}"/>
              </a:ext>
            </a:extLst>
          </p:cNvPr>
          <p:cNvSpPr>
            <a:spLocks noGrp="1"/>
          </p:cNvSpPr>
          <p:nvPr>
            <p:ph idx="1"/>
          </p:nvPr>
        </p:nvSpPr>
        <p:spPr>
          <a:xfrm>
            <a:off x="1251678" y="1874518"/>
            <a:ext cx="10178322" cy="4983482"/>
          </a:xfrm>
        </p:spPr>
        <p:txBody>
          <a:bodyPr>
            <a:normAutofit/>
          </a:bodyPr>
          <a:lstStyle/>
          <a:p>
            <a:pPr marL="0" indent="0">
              <a:buNone/>
            </a:pPr>
            <a:r>
              <a:rPr lang="vi-VN" sz="2100"/>
              <a:t>2.2.1 SDK Android là gì?</a:t>
            </a:r>
          </a:p>
          <a:p>
            <a:r>
              <a:rPr lang="vi-VN" sz="2100" b="1"/>
              <a:t>Android SDK là bộ phát triển phần mềm cho phép bạn tạo ứng dụng cho nền tảng Android</a:t>
            </a:r>
            <a:r>
              <a:rPr lang="vi-VN" sz="2100"/>
              <a:t>. Ví dụ nếu bạn muốn tạo trò chơi cho điện thoại android, bạn cần cài đặt Android SDK với chương trình java. Ngoài ra nó cung cấp khả năng tạo trình giả lập để kiểm tra các trò chơi mới được tạo hoặc bất kỳ ứng dụng Android nào khác. Không cần thiết phải tìm hiểu quá nhiều về bộ phát triển phần mềm này với một kỹ sư kiểm thử phần mềm để kiểm thử các ứng dụng android bằng cách sử dụng appium.</a:t>
            </a:r>
          </a:p>
          <a:p>
            <a:r>
              <a:rPr lang="vi-VN" sz="2100"/>
              <a:t>Sử dụng Appium, chúng ta cũng có thể tạo và chạy kiểm thử tự động cho native app và web app trên thiết bị Android hoặc trình giả lập. Android SDK là điều kiện tiên quyết để chạy test trên nền tảng Android bằng cách sử dụng Appium. Vì vậy, hãy cài đặt Android SDK trong nền tảng Windows. </a:t>
            </a:r>
            <a:r>
              <a:rPr lang="vi-VN" sz="2100" b="1"/>
              <a:t>Lưu ý rằng, chúng ta đã cài đặt JDK ở bước trước vì JDK là điều kiện tiên quyết để cài đặt SDK.</a:t>
            </a:r>
            <a:endParaRPr lang="vi-VN" sz="2100"/>
          </a:p>
          <a:p>
            <a:endParaRPr lang="en-US"/>
          </a:p>
        </p:txBody>
      </p:sp>
    </p:spTree>
    <p:extLst>
      <p:ext uri="{BB962C8B-B14F-4D97-AF65-F5344CB8AC3E}">
        <p14:creationId xmlns:p14="http://schemas.microsoft.com/office/powerpoint/2010/main" val="3437254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7E4C-7C28-4627-8CE2-4364AB59CEFC}"/>
              </a:ext>
            </a:extLst>
          </p:cNvPr>
          <p:cNvSpPr>
            <a:spLocks noGrp="1"/>
          </p:cNvSpPr>
          <p:nvPr>
            <p:ph type="title"/>
          </p:nvPr>
        </p:nvSpPr>
        <p:spPr>
          <a:xfrm>
            <a:off x="1251678" y="112295"/>
            <a:ext cx="10178322" cy="1395663"/>
          </a:xfrm>
        </p:spPr>
        <p:txBody>
          <a:bodyPr>
            <a:normAutofit fontScale="90000"/>
          </a:bodyPr>
          <a:lstStyle/>
          <a:p>
            <a:r>
              <a:rPr lang="en-US">
                <a:latin typeface="+mn-lt"/>
              </a:rPr>
              <a:t>2.2.2 Download và cài đặt Android SDK</a:t>
            </a:r>
            <a:br>
              <a:rPr lang="en-US"/>
            </a:br>
            <a:br>
              <a:rPr lang="en-US"/>
            </a:br>
            <a:endParaRPr lang="en-US"/>
          </a:p>
        </p:txBody>
      </p:sp>
      <p:sp>
        <p:nvSpPr>
          <p:cNvPr id="3" name="Content Placeholder 2">
            <a:extLst>
              <a:ext uri="{FF2B5EF4-FFF2-40B4-BE49-F238E27FC236}">
                <a16:creationId xmlns:a16="http://schemas.microsoft.com/office/drawing/2014/main" id="{CE0A24C9-EFD2-4BB2-A2AC-03149B750801}"/>
              </a:ext>
            </a:extLst>
          </p:cNvPr>
          <p:cNvSpPr>
            <a:spLocks noGrp="1"/>
          </p:cNvSpPr>
          <p:nvPr>
            <p:ph idx="1"/>
          </p:nvPr>
        </p:nvSpPr>
        <p:spPr>
          <a:xfrm>
            <a:off x="1251678" y="1507959"/>
            <a:ext cx="10178322" cy="5237746"/>
          </a:xfrm>
        </p:spPr>
        <p:txBody>
          <a:bodyPr/>
          <a:lstStyle/>
          <a:p>
            <a:r>
              <a:rPr lang="vi-VN" sz="2400" b="1"/>
              <a:t>Yêu cầu cấu hình hệ thống</a:t>
            </a:r>
            <a:endParaRPr lang="vi-VN" sz="2400"/>
          </a:p>
          <a:p>
            <a:pPr lvl="1"/>
            <a:r>
              <a:rPr lang="vi-VN" sz="2400"/>
              <a:t>2 GB RAM minimum, 4 GB RAM recommended ( Cái này RAM ít nhất 4 GB thì mới chạy được nhé, máy 2 GB RAM thì không làm ăn được gì đâu)</a:t>
            </a:r>
          </a:p>
          <a:p>
            <a:pPr lvl="1"/>
            <a:r>
              <a:rPr lang="vi-VN" sz="2400"/>
              <a:t>Microsoft® Windows® 8/7/Vista/2003 (32 or 64-bit)</a:t>
            </a:r>
          </a:p>
          <a:p>
            <a:pPr lvl="1"/>
            <a:r>
              <a:rPr lang="vi-VN" sz="2400"/>
              <a:t>20 to 30 GB Hard disk space.</a:t>
            </a:r>
          </a:p>
          <a:p>
            <a:r>
              <a:rPr lang="vi-VN" sz="2400" b="1"/>
              <a:t>Hướng dẫn download Android SDK</a:t>
            </a:r>
            <a:endParaRPr lang="vi-VN" sz="2400"/>
          </a:p>
          <a:p>
            <a:pPr lvl="1"/>
            <a:r>
              <a:rPr lang="vi-VN" sz="2400"/>
              <a:t>Truy cập website </a:t>
            </a:r>
            <a:r>
              <a:rPr lang="vi-VN" sz="2400">
                <a:hlinkClick r:id="rId2"/>
              </a:rPr>
              <a:t>http://developer.android.com/sdk/index.html</a:t>
            </a:r>
            <a:endParaRPr lang="vi-VN" sz="2400"/>
          </a:p>
          <a:p>
            <a:pPr lvl="1"/>
            <a:r>
              <a:rPr lang="vi-VN" sz="2400"/>
              <a:t>Cuộn xuống cuối trang bạn sẽ thấy mục “Command line tools only”</a:t>
            </a:r>
          </a:p>
          <a:p>
            <a:pPr lvl="1"/>
            <a:r>
              <a:rPr lang="vi-VN" sz="2400"/>
              <a:t>Click chọn “sdk-tools-windows-4333796.zip” để download nhé</a:t>
            </a:r>
          </a:p>
          <a:p>
            <a:pPr marL="0" indent="0">
              <a:buNone/>
            </a:pPr>
            <a:endParaRPr lang="en-US"/>
          </a:p>
        </p:txBody>
      </p:sp>
    </p:spTree>
    <p:extLst>
      <p:ext uri="{BB962C8B-B14F-4D97-AF65-F5344CB8AC3E}">
        <p14:creationId xmlns:p14="http://schemas.microsoft.com/office/powerpoint/2010/main" val="3237483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mages.viblo.asia/3301936a-aff3-471b-b23d-b5f6877751a4.png">
            <a:extLst>
              <a:ext uri="{FF2B5EF4-FFF2-40B4-BE49-F238E27FC236}">
                <a16:creationId xmlns:a16="http://schemas.microsoft.com/office/drawing/2014/main" id="{A1418A15-4A6C-4D29-B678-9444828461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7428" y="269553"/>
            <a:ext cx="7857143" cy="3638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B5963C-6B0D-4B2C-87E3-7477289C28FE}"/>
              </a:ext>
            </a:extLst>
          </p:cNvPr>
          <p:cNvSpPr txBox="1"/>
          <p:nvPr/>
        </p:nvSpPr>
        <p:spPr>
          <a:xfrm>
            <a:off x="1195754" y="4337538"/>
            <a:ext cx="10386646" cy="2523768"/>
          </a:xfrm>
          <a:prstGeom prst="rect">
            <a:avLst/>
          </a:prstGeom>
          <a:noFill/>
        </p:spPr>
        <p:txBody>
          <a:bodyPr wrap="square" rtlCol="0">
            <a:spAutoFit/>
          </a:bodyPr>
          <a:lstStyle/>
          <a:p>
            <a:r>
              <a:rPr lang="vi-VN" sz="2800"/>
              <a:t>Khi quá trình download hoàn thành, bạn hãy đặt file .zip vào ổ có dung lượng lưu trữ đủ lớn vì Android SDK cần 20 đến 30 GB dung lượng trên đĩa để lưu trữ các tệp khác nhau.</a:t>
            </a:r>
          </a:p>
          <a:p>
            <a:r>
              <a:rPr lang="vi-VN" sz="2800"/>
              <a:t>Giải nén file zip, sau đó bạn hãy đổi tên folder thành “SDK” cho dễ quản lý nhé.</a:t>
            </a:r>
          </a:p>
          <a:p>
            <a:endParaRPr lang="en-US"/>
          </a:p>
        </p:txBody>
      </p:sp>
    </p:spTree>
    <p:extLst>
      <p:ext uri="{BB962C8B-B14F-4D97-AF65-F5344CB8AC3E}">
        <p14:creationId xmlns:p14="http://schemas.microsoft.com/office/powerpoint/2010/main" val="209785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900BE-92DB-4901-AC4C-80FA99216450}"/>
              </a:ext>
            </a:extLst>
          </p:cNvPr>
          <p:cNvSpPr>
            <a:spLocks noGrp="1"/>
          </p:cNvSpPr>
          <p:nvPr>
            <p:ph type="title"/>
          </p:nvPr>
        </p:nvSpPr>
        <p:spPr>
          <a:xfrm>
            <a:off x="761996" y="382386"/>
            <a:ext cx="10668004" cy="621932"/>
          </a:xfrm>
        </p:spPr>
        <p:txBody>
          <a:bodyPr anchor="b">
            <a:normAutofit fontScale="90000"/>
          </a:bodyPr>
          <a:lstStyle/>
          <a:p>
            <a:r>
              <a:rPr lang="en-US">
                <a:latin typeface="+mn-lt"/>
              </a:rPr>
              <a:t>1.1 Appium là gì?</a:t>
            </a:r>
          </a:p>
        </p:txBody>
      </p:sp>
      <p:sp>
        <p:nvSpPr>
          <p:cNvPr id="7" name="Title 1">
            <a:extLst>
              <a:ext uri="{FF2B5EF4-FFF2-40B4-BE49-F238E27FC236}">
                <a16:creationId xmlns:a16="http://schemas.microsoft.com/office/drawing/2014/main" id="{85541F80-7891-4F89-8B73-547E8D7EA022}"/>
              </a:ext>
            </a:extLst>
          </p:cNvPr>
          <p:cNvSpPr>
            <a:spLocks noGrp="1"/>
          </p:cNvSpPr>
          <p:nvPr>
            <p:ph idx="1"/>
          </p:nvPr>
        </p:nvSpPr>
        <p:spPr>
          <a:xfrm>
            <a:off x="761996" y="1167619"/>
            <a:ext cx="10668004" cy="4839116"/>
          </a:xfrm>
        </p:spPr>
        <p:txBody>
          <a:bodyPr vert="horz" lIns="91440" tIns="45720" rIns="91440" bIns="45720" rtlCol="0">
            <a:normAutofit/>
          </a:bodyPr>
          <a:lstStyle/>
          <a:p>
            <a:pPr marL="0" indent="0">
              <a:buNone/>
            </a:pPr>
            <a:br>
              <a:rPr lang="en-US" sz="2400" spc="800"/>
            </a:br>
            <a:br>
              <a:rPr lang="en-US" sz="2400" spc="800"/>
            </a:br>
            <a:endParaRPr lang="en-US" sz="2400" spc="800"/>
          </a:p>
        </p:txBody>
      </p:sp>
      <p:sp>
        <p:nvSpPr>
          <p:cNvPr id="14" name="Freeform: Shape 13">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86875952-65BD-4FC6-9240-5CAB6DEB5963}"/>
              </a:ext>
            </a:extLst>
          </p:cNvPr>
          <p:cNvSpPr/>
          <p:nvPr/>
        </p:nvSpPr>
        <p:spPr>
          <a:xfrm>
            <a:off x="761996" y="1004318"/>
            <a:ext cx="10668004" cy="5324535"/>
          </a:xfrm>
          <a:prstGeom prst="rect">
            <a:avLst/>
          </a:prstGeom>
        </p:spPr>
        <p:txBody>
          <a:bodyPr wrap="square">
            <a:spAutoFit/>
          </a:bodyPr>
          <a:lstStyle/>
          <a:p>
            <a:pPr algn="just">
              <a:buFont typeface="Arial" panose="020B0604020202020204" pitchFamily="34" charset="0"/>
              <a:buChar char="•"/>
            </a:pPr>
            <a:r>
              <a:rPr lang="vi-VN" sz="2000" b="1" i="0">
                <a:solidFill>
                  <a:srgbClr val="333333"/>
                </a:solidFill>
                <a:latin typeface="+mj-lt"/>
              </a:rPr>
              <a:t>Appium</a:t>
            </a:r>
            <a:r>
              <a:rPr lang="vi-VN" sz="2000" i="0">
                <a:solidFill>
                  <a:srgbClr val="333333"/>
                </a:solidFill>
                <a:latin typeface="+mj-lt"/>
              </a:rPr>
              <a:t> là một công cụ kiểm thử tự động các </a:t>
            </a:r>
            <a:r>
              <a:rPr lang="vi-VN" sz="2000" b="1" i="0">
                <a:solidFill>
                  <a:srgbClr val="333333"/>
                </a:solidFill>
                <a:latin typeface="+mj-lt"/>
              </a:rPr>
              <a:t>ứng dụng web, native app và hybrid app.</a:t>
            </a:r>
            <a:endParaRPr lang="vi-VN" sz="2000">
              <a:solidFill>
                <a:srgbClr val="333333"/>
              </a:solidFill>
              <a:latin typeface="Helvetica Neue"/>
            </a:endParaRPr>
          </a:p>
          <a:p>
            <a:pPr algn="just">
              <a:buFont typeface="Arial" panose="020B0604020202020204" pitchFamily="34" charset="0"/>
              <a:buChar char="•"/>
            </a:pPr>
            <a:r>
              <a:rPr lang="vi-VN" sz="2000" b="1" i="0">
                <a:solidFill>
                  <a:srgbClr val="333333"/>
                </a:solidFill>
                <a:latin typeface="+mj-lt"/>
              </a:rPr>
              <a:t>Native app</a:t>
            </a:r>
            <a:r>
              <a:rPr lang="vi-VN" sz="2000" i="0">
                <a:solidFill>
                  <a:srgbClr val="333333"/>
                </a:solidFill>
                <a:latin typeface="+mj-lt"/>
              </a:rPr>
              <a:t> – Ứng dụng gốc: là những ứng dụng được viết bằng iOS, Android hoặc Windows SDK.</a:t>
            </a:r>
            <a:endParaRPr lang="vi-VN" sz="2000">
              <a:solidFill>
                <a:srgbClr val="333333"/>
              </a:solidFill>
              <a:latin typeface="Helvetica Neue"/>
            </a:endParaRPr>
          </a:p>
          <a:p>
            <a:pPr algn="just">
              <a:buFont typeface="Arial" panose="020B0604020202020204" pitchFamily="34" charset="0"/>
              <a:buChar char="•"/>
            </a:pPr>
            <a:r>
              <a:rPr lang="vi-VN" sz="2000" b="1" i="0">
                <a:solidFill>
                  <a:srgbClr val="333333"/>
                </a:solidFill>
                <a:latin typeface="+mj-lt"/>
              </a:rPr>
              <a:t>Web app</a:t>
            </a:r>
            <a:r>
              <a:rPr lang="vi-VN" sz="2000" i="0">
                <a:solidFill>
                  <a:srgbClr val="333333"/>
                </a:solidFill>
                <a:latin typeface="+mj-lt"/>
              </a:rPr>
              <a:t> – Ứng dụng web: là các ứng dụng web được truy cập bằng trình duyệt dành cho thiết bị di động (Appium hỗ trợ Safari trên iOS và Chrome hoặc ứng dụng ‘Browser’ được tích hợp sẵn trên Android).</a:t>
            </a:r>
            <a:endParaRPr lang="vi-VN" sz="2000">
              <a:solidFill>
                <a:srgbClr val="333333"/>
              </a:solidFill>
              <a:latin typeface="Helvetica Neue"/>
            </a:endParaRPr>
          </a:p>
          <a:p>
            <a:pPr algn="just">
              <a:buFont typeface="Arial" panose="020B0604020202020204" pitchFamily="34" charset="0"/>
              <a:buChar char="•"/>
            </a:pPr>
            <a:r>
              <a:rPr lang="vi-VN" sz="2000" b="1" i="0">
                <a:solidFill>
                  <a:srgbClr val="333333"/>
                </a:solidFill>
                <a:latin typeface="+mj-lt"/>
              </a:rPr>
              <a:t>Hybrid app</a:t>
            </a:r>
            <a:r>
              <a:rPr lang="vi-VN" sz="2000" i="0">
                <a:solidFill>
                  <a:srgbClr val="333333"/>
                </a:solidFill>
                <a:latin typeface="+mj-lt"/>
              </a:rPr>
              <a:t> – Ứng dụng lai: là các ứng dụng có trình bao bọc xung quanh “webview” – một điều khiển riêng cho phép tương tác với nội dung web.</a:t>
            </a:r>
            <a:endParaRPr lang="vi-VN" sz="2000">
              <a:solidFill>
                <a:srgbClr val="333333"/>
              </a:solidFill>
              <a:latin typeface="Helvetica Neue"/>
            </a:endParaRPr>
          </a:p>
          <a:p>
            <a:pPr algn="just">
              <a:buFont typeface="Arial" panose="020B0604020202020204" pitchFamily="34" charset="0"/>
              <a:buChar char="•"/>
            </a:pPr>
            <a:r>
              <a:rPr lang="vi-VN" sz="2000" b="1" i="0">
                <a:solidFill>
                  <a:srgbClr val="333333"/>
                </a:solidFill>
                <a:latin typeface="+mj-lt"/>
              </a:rPr>
              <a:t>Appium</a:t>
            </a:r>
            <a:r>
              <a:rPr lang="vi-VN" sz="2000" i="0">
                <a:solidFill>
                  <a:srgbClr val="333333"/>
                </a:solidFill>
                <a:latin typeface="+mj-lt"/>
              </a:rPr>
              <a:t> là công cụ kiểm thử tự động mã nguồn mở rất hữu ích trong kiểm thử tự động các ứng dụng trên nền tảng Android, iOS và Windows desktop.</a:t>
            </a:r>
            <a:endParaRPr lang="vi-VN" sz="2000">
              <a:solidFill>
                <a:srgbClr val="333333"/>
              </a:solidFill>
              <a:latin typeface="Helvetica Neue"/>
            </a:endParaRPr>
          </a:p>
          <a:p>
            <a:pPr algn="just">
              <a:buFont typeface="Arial" panose="020B0604020202020204" pitchFamily="34" charset="0"/>
              <a:buChar char="•"/>
            </a:pPr>
            <a:r>
              <a:rPr lang="vi-VN" sz="2000" i="0">
                <a:solidFill>
                  <a:srgbClr val="333333"/>
                </a:solidFill>
                <a:latin typeface="+mj-lt"/>
              </a:rPr>
              <a:t>Điều quan trọng nhất là: Appium là công cụ kiểm thử tự động “cross-platform”- đa nền tảng giúp bạn có thể thiết kế nhiều test tự động hóa phần mềm cho các ứng dụng iOS và Android (nhiều nền tảng) sử dụng cùng một API.</a:t>
            </a:r>
            <a:endParaRPr lang="vi-VN" sz="2000">
              <a:solidFill>
                <a:srgbClr val="333333"/>
              </a:solidFill>
              <a:latin typeface="Helvetica Neue"/>
            </a:endParaRPr>
          </a:p>
          <a:p>
            <a:pPr algn="just">
              <a:buFont typeface="Arial" panose="020B0604020202020204" pitchFamily="34" charset="0"/>
              <a:buChar char="•"/>
            </a:pPr>
            <a:r>
              <a:rPr lang="vi-VN" sz="2000" b="1" i="0">
                <a:solidFill>
                  <a:srgbClr val="333333"/>
                </a:solidFill>
                <a:latin typeface="+mj-lt"/>
              </a:rPr>
              <a:t>“Đa nền tảng”</a:t>
            </a:r>
            <a:r>
              <a:rPr lang="vi-VN" sz="2000" i="0">
                <a:solidFill>
                  <a:srgbClr val="333333"/>
                </a:solidFill>
                <a:latin typeface="+mj-lt"/>
              </a:rPr>
              <a:t> cho phép bạn sử dụng lại lượng lớn code giữa các test suites iOS và Android.</a:t>
            </a:r>
            <a:endParaRPr lang="vi-VN" sz="2000">
              <a:solidFill>
                <a:srgbClr val="333333"/>
              </a:solidFill>
              <a:latin typeface="Helvetica Neue"/>
            </a:endParaRPr>
          </a:p>
          <a:p>
            <a:pPr algn="just">
              <a:buFont typeface="Arial" panose="020B0604020202020204" pitchFamily="34" charset="0"/>
              <a:buChar char="•"/>
            </a:pPr>
            <a:r>
              <a:rPr lang="vi-VN" sz="2000" i="0">
                <a:solidFill>
                  <a:srgbClr val="333333"/>
                </a:solidFill>
                <a:latin typeface="+mj-lt"/>
              </a:rPr>
              <a:t>Appium hỗ trợ kiểm thử phần mềm tự động hóa trên trình mô phỏng hoặc giả lập và các thiết bị di động vật lý.</a:t>
            </a:r>
            <a:endParaRPr lang="vi-VN" sz="2000" b="0" i="0">
              <a:solidFill>
                <a:srgbClr val="333333"/>
              </a:solidFill>
              <a:effectLst/>
              <a:latin typeface="Helvetica Neue"/>
            </a:endParaRPr>
          </a:p>
        </p:txBody>
      </p:sp>
    </p:spTree>
    <p:extLst>
      <p:ext uri="{BB962C8B-B14F-4D97-AF65-F5344CB8AC3E}">
        <p14:creationId xmlns:p14="http://schemas.microsoft.com/office/powerpoint/2010/main" val="54529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C1D5-CC7A-4F71-A6B1-97815BB00A2E}"/>
              </a:ext>
            </a:extLst>
          </p:cNvPr>
          <p:cNvSpPr>
            <a:spLocks noGrp="1"/>
          </p:cNvSpPr>
          <p:nvPr>
            <p:ph type="title"/>
          </p:nvPr>
        </p:nvSpPr>
        <p:spPr/>
        <p:txBody>
          <a:bodyPr>
            <a:normAutofit fontScale="90000"/>
          </a:bodyPr>
          <a:lstStyle/>
          <a:p>
            <a:r>
              <a:rPr lang="en-US" b="1">
                <a:latin typeface="+mn-lt"/>
              </a:rPr>
              <a:t>Cài đặt một số package yêu cầu bắt buộc</a:t>
            </a:r>
            <a:br>
              <a:rPr lang="en-US"/>
            </a:br>
            <a:endParaRPr lang="en-US"/>
          </a:p>
        </p:txBody>
      </p:sp>
      <p:sp>
        <p:nvSpPr>
          <p:cNvPr id="3" name="Content Placeholder 2">
            <a:extLst>
              <a:ext uri="{FF2B5EF4-FFF2-40B4-BE49-F238E27FC236}">
                <a16:creationId xmlns:a16="http://schemas.microsoft.com/office/drawing/2014/main" id="{52033729-B085-463C-A3B8-C39EE50F00CC}"/>
              </a:ext>
            </a:extLst>
          </p:cNvPr>
          <p:cNvSpPr>
            <a:spLocks noGrp="1"/>
          </p:cNvSpPr>
          <p:nvPr>
            <p:ph idx="1"/>
          </p:nvPr>
        </p:nvSpPr>
        <p:spPr>
          <a:xfrm>
            <a:off x="1251678" y="1652338"/>
            <a:ext cx="10178322" cy="5205662"/>
          </a:xfrm>
        </p:spPr>
        <p:txBody>
          <a:bodyPr>
            <a:noAutofit/>
          </a:bodyPr>
          <a:lstStyle/>
          <a:p>
            <a:pPr marL="0" indent="0">
              <a:buNone/>
            </a:pPr>
            <a:r>
              <a:rPr lang="vi-VN" sz="2800"/>
              <a:t>Để tạo trình giả lập Android để kiểm thử, bạn cần tải xuống và cài đặt một vài gói. Bạn có thể làm điều đó bằng cách sử dụng Android SDK Manager như được mô tả trong cá</a:t>
            </a:r>
            <a:endParaRPr lang="en-US" sz="2800"/>
          </a:p>
          <a:p>
            <a:r>
              <a:rPr lang="vi-VN" sz="2800"/>
              <a:t>Xem bên trong thư mục SDK. Sẽ có file “SDK Manager.exe”.</a:t>
            </a:r>
          </a:p>
          <a:p>
            <a:r>
              <a:rPr lang="vi-VN" sz="2800"/>
              <a:t>Thực thi cài đặt nó bằng cách nhấp đúp. Hộp thoại “Android SDK Manager” xuất hiện.</a:t>
            </a:r>
          </a:p>
          <a:p>
            <a:r>
              <a:rPr lang="vi-VN" sz="2800"/>
              <a:t>Gói công cụ Android SDK sẽ được cài đặt theo mặc định. Bạn có thể chọn gói yêu cầu của bạn từ danh sách các gói khác nhau và sau đó nhấp vào nút Install packages như hình dưới đây để cài đặt các gói đã chọn.</a:t>
            </a:r>
          </a:p>
        </p:txBody>
      </p:sp>
    </p:spTree>
    <p:extLst>
      <p:ext uri="{BB962C8B-B14F-4D97-AF65-F5344CB8AC3E}">
        <p14:creationId xmlns:p14="http://schemas.microsoft.com/office/powerpoint/2010/main" val="336550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75" name="Rectangle 74">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4B9F704-C475-4BF4-B492-F8C05EB320F0}"/>
              </a:ext>
            </a:extLst>
          </p:cNvPr>
          <p:cNvSpPr>
            <a:spLocks noGrp="1"/>
          </p:cNvSpPr>
          <p:nvPr>
            <p:ph idx="1"/>
          </p:nvPr>
        </p:nvSpPr>
        <p:spPr>
          <a:xfrm>
            <a:off x="125829" y="1772529"/>
            <a:ext cx="7569200" cy="4703085"/>
          </a:xfrm>
        </p:spPr>
        <p:txBody>
          <a:bodyPr>
            <a:noAutofit/>
          </a:bodyPr>
          <a:lstStyle/>
          <a:p>
            <a:r>
              <a:rPr lang="vi-VN">
                <a:solidFill>
                  <a:schemeClr val="tx1"/>
                </a:solidFill>
              </a:rPr>
              <a:t>Không nên biên dịch lại ứng dụng của bạn để tự động hóa nó. Nghĩa là dùng trình biên dịch để dịch một chuỗi các câu lệnh được viết bằng một ngôn ngữ lập trình (gọi là ngôn ngữ nguồn hay mã nguồn), thành một chương trình tương đương nhưng ở dưới dạng một ngôn ngữ máy tính mới (gọi là ngôn ngữ đích) và thường là ngôn ngữ ở cấp thấp hơn, như ngôn ngữ máy. Chương trình mới được dịch này gọi mã đối tượng.</a:t>
            </a:r>
          </a:p>
          <a:p>
            <a:r>
              <a:rPr lang="vi-VN">
                <a:solidFill>
                  <a:schemeClr val="tx1"/>
                </a:solidFill>
              </a:rPr>
              <a:t>Không nên bị khóa vào một ngôn ngữ hoặc framework cụ thể.</a:t>
            </a:r>
          </a:p>
          <a:p>
            <a:r>
              <a:rPr lang="vi-VN">
                <a:solidFill>
                  <a:schemeClr val="tx1"/>
                </a:solidFill>
              </a:rPr>
              <a:t>Một Framework test tool mobile phải là mã nguồn mở.</a:t>
            </a:r>
          </a:p>
          <a:p>
            <a:r>
              <a:rPr lang="vi-VN">
                <a:solidFill>
                  <a:schemeClr val="tx1"/>
                </a:solidFill>
              </a:rPr>
              <a:t>Một Framework test tool mobile không nên tái tạo lại vòng đời khi nói đến các API tự động hóa. Nghĩa là không nên lãng phí thời gian hoặc công sức trong việc tạo ra thứ gì đó đã được tạo ra hoặc được tối ưu hóa bởi những người khác.</a:t>
            </a:r>
          </a:p>
        </p:txBody>
      </p:sp>
      <p:pic>
        <p:nvPicPr>
          <p:cNvPr id="2050" name="Picture 2" descr="https://images.viblo.asia/1fc17838-7649-40a1-847b-6a285bd07788.gif">
            <a:extLst>
              <a:ext uri="{FF2B5EF4-FFF2-40B4-BE49-F238E27FC236}">
                <a16:creationId xmlns:a16="http://schemas.microsoft.com/office/drawing/2014/main" id="{20BA7610-5621-42A1-BC6F-48E9B1B31B1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695028" y="2083935"/>
            <a:ext cx="4012341" cy="274128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9A56621-453C-423D-8DC7-4A0F7D4F8A61}"/>
              </a:ext>
            </a:extLst>
          </p:cNvPr>
          <p:cNvSpPr>
            <a:spLocks noGrp="1"/>
          </p:cNvSpPr>
          <p:nvPr>
            <p:ph type="title"/>
          </p:nvPr>
        </p:nvSpPr>
        <p:spPr>
          <a:xfrm>
            <a:off x="765051" y="382385"/>
            <a:ext cx="6550149" cy="1492132"/>
          </a:xfrm>
        </p:spPr>
        <p:txBody>
          <a:bodyPr>
            <a:normAutofit/>
          </a:bodyPr>
          <a:lstStyle/>
          <a:p>
            <a:r>
              <a:rPr lang="vi-VN" sz="2400" b="1"/>
              <a:t>Appium được thiết kế để đáp ứng nhu cầu tự động hóa kiểm thử ứng dụng di động theo bốn nguyên lý sau:</a:t>
            </a:r>
            <a:endParaRPr lang="en-US" sz="2400" b="1"/>
          </a:p>
        </p:txBody>
      </p:sp>
    </p:spTree>
    <p:extLst>
      <p:ext uri="{BB962C8B-B14F-4D97-AF65-F5344CB8AC3E}">
        <p14:creationId xmlns:p14="http://schemas.microsoft.com/office/powerpoint/2010/main" val="26223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5B4C0-36A5-4B12-8DE6-80C79B5B90F0}"/>
              </a:ext>
            </a:extLst>
          </p:cNvPr>
          <p:cNvSpPr>
            <a:spLocks noGrp="1"/>
          </p:cNvSpPr>
          <p:nvPr>
            <p:ph type="title"/>
          </p:nvPr>
        </p:nvSpPr>
        <p:spPr>
          <a:xfrm>
            <a:off x="761996" y="126609"/>
            <a:ext cx="10668004" cy="1969477"/>
          </a:xfrm>
        </p:spPr>
        <p:txBody>
          <a:bodyPr anchor="b">
            <a:noAutofit/>
          </a:bodyPr>
          <a:lstStyle/>
          <a:p>
            <a:pPr algn="ctr"/>
            <a:r>
              <a:rPr lang="en-US" sz="4000" b="1">
                <a:latin typeface="+mn-lt"/>
              </a:rPr>
              <a:t>1.3 Tại sao nên sử dụng Appium</a:t>
            </a:r>
            <a:br>
              <a:rPr lang="en-US" sz="4000" b="1">
                <a:latin typeface="+mn-lt"/>
              </a:rPr>
            </a:br>
            <a:br>
              <a:rPr lang="en-US" sz="4000" b="1">
                <a:latin typeface="+mn-lt"/>
              </a:rPr>
            </a:br>
            <a:endParaRPr lang="en-US" sz="4000" b="1">
              <a:latin typeface="+mn-lt"/>
            </a:endParaRPr>
          </a:p>
        </p:txBody>
      </p:sp>
      <p:sp>
        <p:nvSpPr>
          <p:cNvPr id="3" name="Content Placeholder 2">
            <a:extLst>
              <a:ext uri="{FF2B5EF4-FFF2-40B4-BE49-F238E27FC236}">
                <a16:creationId xmlns:a16="http://schemas.microsoft.com/office/drawing/2014/main" id="{6CDC61C6-7E65-4868-9917-5892A1DF0F99}"/>
              </a:ext>
            </a:extLst>
          </p:cNvPr>
          <p:cNvSpPr>
            <a:spLocks noGrp="1"/>
          </p:cNvSpPr>
          <p:nvPr>
            <p:ph idx="1"/>
          </p:nvPr>
        </p:nvSpPr>
        <p:spPr>
          <a:xfrm>
            <a:off x="761996" y="1111347"/>
            <a:ext cx="10668004" cy="5078437"/>
          </a:xfrm>
        </p:spPr>
        <p:txBody>
          <a:bodyPr>
            <a:normAutofit/>
          </a:bodyPr>
          <a:lstStyle/>
          <a:p>
            <a:r>
              <a:rPr lang="vi-VN" sz="2800"/>
              <a:t>Nếu bạn là kỹ sư kiểm thử phần mềm ứng dụng dành cho thiết bị di động, Appium có thể giúp nhiệm vụ kiểm tra hồi quy ứng dụng dành cho thiết bị di động của bạn trở nên dễ dàng hơn. Đặc biệt cho các ứng dụng dành cho thiết bị di động lớn, nơi các ứng dụng tiếp tục cập nhật với các tính năng và chức năng mới.</a:t>
            </a:r>
          </a:p>
          <a:p>
            <a:r>
              <a:rPr lang="vi-VN" sz="2800"/>
              <a:t>Một lợi ích chính khác của việc sử dụng Appium cho kiểm thử tự động ứng dụng dành cho thiết bị di động là: Nó hỗ trợ dưới nhiều nền tảng và ngôn ngữ. Ngoài ra, bạn có thể sử dụng bất kỳ framework kiểm thử nào.</a:t>
            </a:r>
          </a:p>
          <a:p>
            <a:pPr marL="0" indent="0">
              <a:buNone/>
            </a:pPr>
            <a:endParaRPr lang="en-US" sz="240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965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5ED11-5B03-4235-90EF-D3B2C3B8798C}"/>
              </a:ext>
            </a:extLst>
          </p:cNvPr>
          <p:cNvSpPr>
            <a:spLocks noGrp="1"/>
          </p:cNvSpPr>
          <p:nvPr>
            <p:ph type="title"/>
          </p:nvPr>
        </p:nvSpPr>
        <p:spPr>
          <a:xfrm>
            <a:off x="702733" y="2824990"/>
            <a:ext cx="3570566" cy="3134633"/>
          </a:xfrm>
        </p:spPr>
        <p:txBody>
          <a:bodyPr anchor="ctr">
            <a:normAutofit fontScale="90000"/>
          </a:bodyPr>
          <a:lstStyle/>
          <a:p>
            <a:r>
              <a:rPr lang="en-US" sz="3600">
                <a:latin typeface="+mn-lt"/>
              </a:rPr>
              <a:t>Appium hỗ trợ nhiều platform khác nhau bao gồm:</a:t>
            </a:r>
            <a:br>
              <a:rPr lang="en-US"/>
            </a:br>
            <a:br>
              <a:rPr lang="en-US"/>
            </a:br>
            <a:br>
              <a:rPr lang="en-US" sz="3200"/>
            </a:br>
            <a:br>
              <a:rPr lang="en-US" sz="3200"/>
            </a:br>
            <a:endParaRPr lang="en-US" sz="320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2F71F-B4CE-4E56-AE1E-21A7BD70661B}"/>
              </a:ext>
            </a:extLst>
          </p:cNvPr>
          <p:cNvSpPr>
            <a:spLocks noGrp="1"/>
          </p:cNvSpPr>
          <p:nvPr>
            <p:ph idx="1"/>
          </p:nvPr>
        </p:nvSpPr>
        <p:spPr>
          <a:xfrm>
            <a:off x="6828269" y="3006262"/>
            <a:ext cx="1526047" cy="1318399"/>
          </a:xfrm>
        </p:spPr>
        <p:txBody>
          <a:bodyPr anchor="ctr">
            <a:normAutofit/>
          </a:bodyPr>
          <a:lstStyle/>
          <a:p>
            <a:r>
              <a:rPr lang="en-US"/>
              <a:t>Android</a:t>
            </a:r>
          </a:p>
          <a:p>
            <a:pPr marL="0" indent="0">
              <a:buNone/>
            </a:pPr>
            <a:endParaRPr lang="en-US" sz="160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7618EBFB-5961-470D-B30B-FE96CF2A3D04}"/>
              </a:ext>
            </a:extLst>
          </p:cNvPr>
          <p:cNvSpPr txBox="1"/>
          <p:nvPr/>
        </p:nvSpPr>
        <p:spPr>
          <a:xfrm>
            <a:off x="1896791" y="-248064"/>
            <a:ext cx="8398410" cy="2308324"/>
          </a:xfrm>
          <a:prstGeom prst="rect">
            <a:avLst/>
          </a:prstGeom>
          <a:noFill/>
        </p:spPr>
        <p:txBody>
          <a:bodyPr wrap="square" rtlCol="0">
            <a:spAutoFit/>
          </a:bodyPr>
          <a:lstStyle/>
          <a:p>
            <a:pPr algn="ctr" defTabSz="914400">
              <a:lnSpc>
                <a:spcPct val="90000"/>
              </a:lnSpc>
              <a:spcBef>
                <a:spcPct val="0"/>
              </a:spcBef>
            </a:pPr>
            <a:br>
              <a:rPr lang="en-US" sz="4000" b="1" cap="all" spc="200">
                <a:solidFill>
                  <a:schemeClr val="tx2"/>
                </a:solidFill>
                <a:ea typeface="+mj-ea"/>
                <a:cs typeface="+mj-cs"/>
              </a:rPr>
            </a:br>
            <a:r>
              <a:rPr lang="en-US" sz="4000" b="1" cap="all" spc="200">
                <a:solidFill>
                  <a:schemeClr val="tx2"/>
                </a:solidFill>
                <a:ea typeface="+mj-ea"/>
                <a:cs typeface="+mj-cs"/>
              </a:rPr>
              <a:t>1.4 Appium hỗ trợ đa nền tảng và đa ngôn ngữ</a:t>
            </a:r>
          </a:p>
          <a:p>
            <a:br>
              <a:rPr lang="en-US"/>
            </a:br>
            <a:endParaRPr lang="en-US"/>
          </a:p>
        </p:txBody>
      </p:sp>
      <p:pic>
        <p:nvPicPr>
          <p:cNvPr id="5122" name="Picture 2" descr="Káº¿t quáº£ hÃ¬nh áº£nh cho android">
            <a:extLst>
              <a:ext uri="{FF2B5EF4-FFF2-40B4-BE49-F238E27FC236}">
                <a16:creationId xmlns:a16="http://schemas.microsoft.com/office/drawing/2014/main" id="{C58D9E1D-72E8-459F-95BC-09EB6E250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064" y="1580478"/>
            <a:ext cx="3234456" cy="379490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Káº¿t quáº£ hÃ¬nh áº£nh cho ios">
            <a:extLst>
              <a:ext uri="{FF2B5EF4-FFF2-40B4-BE49-F238E27FC236}">
                <a16:creationId xmlns:a16="http://schemas.microsoft.com/office/drawing/2014/main" id="{3FE13672-88F7-45AC-9992-97C3604B4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57" y="829036"/>
            <a:ext cx="5100307" cy="51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96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F6251A-DD0C-43E7-8129-EA6AA7B042E6}"/>
              </a:ext>
            </a:extLst>
          </p:cNvPr>
          <p:cNvSpPr>
            <a:spLocks noGrp="1"/>
          </p:cNvSpPr>
          <p:nvPr>
            <p:ph idx="1"/>
          </p:nvPr>
        </p:nvSpPr>
        <p:spPr>
          <a:xfrm>
            <a:off x="4960557" y="1663106"/>
            <a:ext cx="6453969" cy="4551426"/>
          </a:xfrm>
        </p:spPr>
        <p:txBody>
          <a:bodyPr anchor="ctr">
            <a:normAutofit/>
          </a:bodyPr>
          <a:lstStyle/>
          <a:p>
            <a:r>
              <a:rPr lang="en-US" sz="3200"/>
              <a:t>Java</a:t>
            </a:r>
          </a:p>
          <a:p>
            <a:r>
              <a:rPr lang="en-US" sz="3200"/>
              <a:t>Objective-C</a:t>
            </a:r>
          </a:p>
          <a:p>
            <a:r>
              <a:rPr lang="en-US" sz="3200"/>
              <a:t>JavaScript with Node.js</a:t>
            </a:r>
          </a:p>
          <a:p>
            <a:r>
              <a:rPr lang="en-US" sz="3200"/>
              <a:t>PHPPython</a:t>
            </a:r>
          </a:p>
          <a:p>
            <a:r>
              <a:rPr lang="en-US" sz="3200"/>
              <a:t>Ruby</a:t>
            </a:r>
          </a:p>
          <a:p>
            <a:r>
              <a:rPr lang="en-US" sz="3200"/>
              <a:t>Clojure</a:t>
            </a:r>
          </a:p>
          <a:p>
            <a:r>
              <a:rPr lang="en-US" sz="3200"/>
              <a:t>Perl</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E9EEC5D8-2B11-473D-9CD4-11D0023C47D4}"/>
              </a:ext>
            </a:extLst>
          </p:cNvPr>
          <p:cNvSpPr txBox="1"/>
          <p:nvPr/>
        </p:nvSpPr>
        <p:spPr>
          <a:xfrm>
            <a:off x="1896791" y="-248064"/>
            <a:ext cx="8398410" cy="2308324"/>
          </a:xfrm>
          <a:prstGeom prst="rect">
            <a:avLst/>
          </a:prstGeom>
          <a:noFill/>
        </p:spPr>
        <p:txBody>
          <a:bodyPr wrap="square" rtlCol="0">
            <a:spAutoFit/>
          </a:bodyPr>
          <a:lstStyle/>
          <a:p>
            <a:pPr algn="ctr" defTabSz="914400">
              <a:lnSpc>
                <a:spcPct val="90000"/>
              </a:lnSpc>
              <a:spcBef>
                <a:spcPct val="0"/>
              </a:spcBef>
            </a:pPr>
            <a:br>
              <a:rPr lang="en-US" sz="4000" b="1" cap="all" spc="200">
                <a:solidFill>
                  <a:schemeClr val="tx2"/>
                </a:solidFill>
                <a:ea typeface="+mj-ea"/>
                <a:cs typeface="+mj-cs"/>
              </a:rPr>
            </a:br>
            <a:r>
              <a:rPr lang="en-US" sz="4000" b="1" cap="all" spc="200">
                <a:solidFill>
                  <a:schemeClr val="tx2"/>
                </a:solidFill>
                <a:ea typeface="+mj-ea"/>
                <a:cs typeface="+mj-cs"/>
              </a:rPr>
              <a:t>1.4 Appium hỗ trợ đa nền tảng và đa ngôn ngữ</a:t>
            </a:r>
          </a:p>
          <a:p>
            <a:br>
              <a:rPr lang="en-US"/>
            </a:br>
            <a:endParaRPr lang="en-US"/>
          </a:p>
        </p:txBody>
      </p:sp>
      <p:sp>
        <p:nvSpPr>
          <p:cNvPr id="9" name="Title 1">
            <a:extLst>
              <a:ext uri="{FF2B5EF4-FFF2-40B4-BE49-F238E27FC236}">
                <a16:creationId xmlns:a16="http://schemas.microsoft.com/office/drawing/2014/main" id="{BFB04AA3-0D66-4429-87A2-23696E348FBF}"/>
              </a:ext>
            </a:extLst>
          </p:cNvPr>
          <p:cNvSpPr>
            <a:spLocks noGrp="1"/>
          </p:cNvSpPr>
          <p:nvPr>
            <p:ph type="title"/>
          </p:nvPr>
        </p:nvSpPr>
        <p:spPr>
          <a:xfrm>
            <a:off x="702733" y="2824990"/>
            <a:ext cx="3570566" cy="3134633"/>
          </a:xfrm>
        </p:spPr>
        <p:txBody>
          <a:bodyPr anchor="ctr">
            <a:normAutofit fontScale="90000"/>
          </a:bodyPr>
          <a:lstStyle/>
          <a:p>
            <a:r>
              <a:rPr lang="en-US">
                <a:latin typeface="+mn-lt"/>
              </a:rPr>
              <a:t>Appium hỗ trợ đa ngôn ngữ</a:t>
            </a:r>
            <a:br>
              <a:rPr lang="en-US"/>
            </a:br>
            <a:br>
              <a:rPr lang="en-US"/>
            </a:br>
            <a:endParaRPr lang="en-US" sz="3200"/>
          </a:p>
        </p:txBody>
      </p:sp>
    </p:spTree>
    <p:extLst>
      <p:ext uri="{BB962C8B-B14F-4D97-AF65-F5344CB8AC3E}">
        <p14:creationId xmlns:p14="http://schemas.microsoft.com/office/powerpoint/2010/main" val="203949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C2E551-0B68-4160-BB64-52B319284CC4}"/>
              </a:ext>
            </a:extLst>
          </p:cNvPr>
          <p:cNvSpPr>
            <a:spLocks noGrp="1"/>
          </p:cNvSpPr>
          <p:nvPr>
            <p:ph idx="1"/>
          </p:nvPr>
        </p:nvSpPr>
        <p:spPr>
          <a:xfrm>
            <a:off x="761996" y="1222871"/>
            <a:ext cx="10668004" cy="4783863"/>
          </a:xfrm>
        </p:spPr>
        <p:txBody>
          <a:bodyPr>
            <a:noAutofit/>
          </a:bodyPr>
          <a:lstStyle/>
          <a:p>
            <a:pPr marL="0" indent="0">
              <a:buNone/>
            </a:pPr>
            <a:r>
              <a:rPr lang="en-US" sz="2800"/>
              <a:t>Hiện tại có rất ít hạn chế trong Appium, một số hạn chế sau đây cũng không phải là trở ngại lớn:</a:t>
            </a:r>
          </a:p>
          <a:p>
            <a:r>
              <a:rPr lang="en-US" sz="2800"/>
              <a:t>Đối với Android, Không hỗ trợ cho Android API&lt;17.</a:t>
            </a:r>
          </a:p>
          <a:p>
            <a:r>
              <a:rPr lang="en-US" sz="2800"/>
              <a:t>Thực thi tập lệnh rất chậm trên nền tảng iOS.</a:t>
            </a:r>
          </a:p>
          <a:p>
            <a:r>
              <a:rPr lang="en-US" sz="2800"/>
              <a:t>Hỗ trợ cử chỉ bị hạn chế.</a:t>
            </a:r>
          </a:p>
          <a:p>
            <a:r>
              <a:rPr lang="en-US" sz="2800"/>
              <a:t>Không hỗ trợ cho tin nhắn chúc mừng.</a:t>
            </a:r>
          </a:p>
          <a:p>
            <a:pPr marL="0" indent="0">
              <a:buNone/>
            </a:pPr>
            <a:r>
              <a:rPr lang="en-US" sz="2800"/>
              <a:t>Tôi nghĩ, điều này là đủ để sử dụng bất kỳ công cụ kiểm thử tự động hóa phần mềm nguồn mở nào về tính linh hoạt của việc sử dụng.</a:t>
            </a:r>
          </a:p>
          <a:p>
            <a:endParaRPr lang="en-US" sz="280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03527D3A-B07A-4844-B2D8-1352DBAB6F64}"/>
              </a:ext>
            </a:extLst>
          </p:cNvPr>
          <p:cNvSpPr>
            <a:spLocks noGrp="1"/>
          </p:cNvSpPr>
          <p:nvPr>
            <p:ph type="title"/>
          </p:nvPr>
        </p:nvSpPr>
        <p:spPr>
          <a:xfrm>
            <a:off x="761996" y="647465"/>
            <a:ext cx="10668004" cy="1969477"/>
          </a:xfrm>
        </p:spPr>
        <p:txBody>
          <a:bodyPr anchor="b">
            <a:noAutofit/>
          </a:bodyPr>
          <a:lstStyle/>
          <a:p>
            <a:pPr algn="ctr"/>
            <a:r>
              <a:rPr lang="en-US" sz="4000" b="1">
                <a:latin typeface="+mn-lt"/>
              </a:rPr>
              <a:t>1.5 Hạn chế của Appium</a:t>
            </a:r>
            <a:br>
              <a:rPr lang="en-US"/>
            </a:br>
            <a:br>
              <a:rPr lang="en-US" sz="4000" b="1">
                <a:latin typeface="+mn-lt"/>
              </a:rPr>
            </a:br>
            <a:br>
              <a:rPr lang="en-US" sz="4000" b="1">
                <a:latin typeface="+mn-lt"/>
              </a:rPr>
            </a:br>
            <a:endParaRPr lang="en-US" sz="4000" b="1">
              <a:latin typeface="+mn-lt"/>
            </a:endParaRPr>
          </a:p>
        </p:txBody>
      </p:sp>
    </p:spTree>
    <p:extLst>
      <p:ext uri="{BB962C8B-B14F-4D97-AF65-F5344CB8AC3E}">
        <p14:creationId xmlns:p14="http://schemas.microsoft.com/office/powerpoint/2010/main" val="176391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71C00-CD7E-4BDC-9758-A3A4A7A3C3AD}"/>
              </a:ext>
            </a:extLst>
          </p:cNvPr>
          <p:cNvSpPr>
            <a:spLocks noGrp="1"/>
          </p:cNvSpPr>
          <p:nvPr>
            <p:ph type="title"/>
          </p:nvPr>
        </p:nvSpPr>
        <p:spPr>
          <a:xfrm>
            <a:off x="885825" y="2039814"/>
            <a:ext cx="3283403" cy="3739807"/>
          </a:xfrm>
        </p:spPr>
        <p:txBody>
          <a:bodyPr anchor="ctr">
            <a:normAutofit/>
          </a:bodyPr>
          <a:lstStyle/>
          <a:p>
            <a:r>
              <a:rPr lang="vi-VN" sz="4400" b="1"/>
              <a:t>2. Hướng dẫn cài đặt Appium</a:t>
            </a:r>
            <a:br>
              <a:rPr lang="vi-VN" sz="3600"/>
            </a:br>
            <a:br>
              <a:rPr lang="vi-VN" sz="3600"/>
            </a:br>
            <a:endParaRPr lang="en-US" sz="3600"/>
          </a:p>
        </p:txBody>
      </p:sp>
      <p:sp>
        <p:nvSpPr>
          <p:cNvPr id="21"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Content Placeholder 2">
            <a:extLst>
              <a:ext uri="{FF2B5EF4-FFF2-40B4-BE49-F238E27FC236}">
                <a16:creationId xmlns:a16="http://schemas.microsoft.com/office/drawing/2014/main" id="{3CB67073-D586-435E-A36A-5EC9C2D28F59}"/>
              </a:ext>
            </a:extLst>
          </p:cNvPr>
          <p:cNvSpPr>
            <a:spLocks noGrp="1"/>
          </p:cNvSpPr>
          <p:nvPr>
            <p:ph idx="1"/>
          </p:nvPr>
        </p:nvSpPr>
        <p:spPr>
          <a:xfrm>
            <a:off x="5172161" y="731521"/>
            <a:ext cx="6262938" cy="6752492"/>
          </a:xfrm>
        </p:spPr>
        <p:txBody>
          <a:bodyPr anchor="ctr">
            <a:normAutofit fontScale="70000" lnSpcReduction="20000"/>
          </a:bodyPr>
          <a:lstStyle/>
          <a:p>
            <a:pPr marL="0" indent="0">
              <a:buNone/>
            </a:pPr>
            <a:r>
              <a:rPr lang="en-US" sz="3800" b="1"/>
              <a:t>2.1 Download và cài đặt JDK trên window</a:t>
            </a:r>
          </a:p>
          <a:p>
            <a:r>
              <a:rPr lang="en-US" sz="3800" b="1"/>
              <a:t>2.1.1 Step 1: Download và cài đặt JDK</a:t>
            </a:r>
          </a:p>
          <a:p>
            <a:r>
              <a:rPr lang="en-US" sz="3800" b="1"/>
              <a:t>2.1.2 Step 2: Cài đặt biến JAVA_HOME</a:t>
            </a:r>
          </a:p>
          <a:p>
            <a:pPr marL="0" indent="0">
              <a:buNone/>
            </a:pPr>
            <a:endParaRPr lang="en-US" sz="3800" b="1"/>
          </a:p>
          <a:p>
            <a:pPr marL="0" indent="0">
              <a:buNone/>
            </a:pPr>
            <a:r>
              <a:rPr lang="en-US" sz="3800" b="1"/>
              <a:t>2.2 Download và cài đặt Android SDK trên Window</a:t>
            </a:r>
          </a:p>
          <a:p>
            <a:r>
              <a:rPr lang="fr-FR" sz="3800" b="1"/>
              <a:t>2.2.1 SDK Android là gì?</a:t>
            </a:r>
            <a:endParaRPr lang="en-US" sz="3800" b="1"/>
          </a:p>
          <a:p>
            <a:r>
              <a:rPr lang="en-US" sz="3800" b="1"/>
              <a:t>2.2.2 Download và cài đặt Android SDK</a:t>
            </a:r>
          </a:p>
          <a:p>
            <a:pPr marL="0" indent="0">
              <a:buNone/>
            </a:pPr>
            <a:br>
              <a:rPr lang="en-US"/>
            </a:br>
            <a:br>
              <a:rPr lang="en-US"/>
            </a:br>
            <a:br>
              <a:rPr lang="en-US"/>
            </a:br>
            <a:br>
              <a:rPr lang="en-US"/>
            </a:br>
            <a:br>
              <a:rPr lang="en-US"/>
            </a:br>
            <a:endParaRPr lang="en-US"/>
          </a:p>
        </p:txBody>
      </p:sp>
    </p:spTree>
    <p:extLst>
      <p:ext uri="{BB962C8B-B14F-4D97-AF65-F5344CB8AC3E}">
        <p14:creationId xmlns:p14="http://schemas.microsoft.com/office/powerpoint/2010/main" val="5396335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39</TotalTime>
  <Words>1741</Words>
  <Application>Microsoft Office PowerPoint</Application>
  <PresentationFormat>Widescreen</PresentationFormat>
  <Paragraphs>131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Gill Sans MT</vt:lpstr>
      <vt:lpstr>Helvetica Neue</vt:lpstr>
      <vt:lpstr>Impact</vt:lpstr>
      <vt:lpstr>Tahoma</vt:lpstr>
      <vt:lpstr>Badge</vt:lpstr>
      <vt:lpstr>PowerPoint Presentation</vt:lpstr>
      <vt:lpstr>  1. Giới thiệu về Appium  </vt:lpstr>
      <vt:lpstr>1.1 Appium là gì?</vt:lpstr>
      <vt:lpstr>Appium được thiết kế để đáp ứng nhu cầu tự động hóa kiểm thử ứng dụng di động theo bốn nguyên lý sau:</vt:lpstr>
      <vt:lpstr>1.3 Tại sao nên sử dụng Appium  </vt:lpstr>
      <vt:lpstr>Appium hỗ trợ nhiều platform khác nhau bao gồm:    </vt:lpstr>
      <vt:lpstr>Appium hỗ trợ đa ngôn ngữ  </vt:lpstr>
      <vt:lpstr>1.5 Hạn chế của Appium   </vt:lpstr>
      <vt:lpstr>2. Hướng dẫn cài đặt Appium  </vt:lpstr>
      <vt:lpstr>2.1 Download và cài đặt JDK trên window </vt:lpstr>
      <vt:lpstr>2.1.1 Step 1: Download và cài đặt JDK </vt:lpstr>
      <vt:lpstr>PowerPoint Presentation</vt:lpstr>
      <vt:lpstr>PowerPoint Presentation</vt:lpstr>
      <vt:lpstr>PowerPoint Presentation</vt:lpstr>
      <vt:lpstr>PowerPoint Presentation</vt:lpstr>
      <vt:lpstr>PowerPoint Presentation</vt:lpstr>
      <vt:lpstr>2.1.2 Step 2: Cài đặt biến JAVA_HOME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Download và cài đặt Android SDK trên Window</vt:lpstr>
      <vt:lpstr>2.2.2 Download và cài đặt Android SDK  </vt:lpstr>
      <vt:lpstr>PowerPoint Presentation</vt:lpstr>
      <vt:lpstr>Cài đặt một số package yêu cầu bắt buộc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Cuong Duong</dc:creator>
  <cp:lastModifiedBy>Cuong Duong</cp:lastModifiedBy>
  <cp:revision>5</cp:revision>
  <dcterms:created xsi:type="dcterms:W3CDTF">2019-04-24T09:56:37Z</dcterms:created>
  <dcterms:modified xsi:type="dcterms:W3CDTF">2019-04-24T13:54:27Z</dcterms:modified>
</cp:coreProperties>
</file>