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handoutMasterIdLst>
    <p:handoutMasterId r:id="rId41"/>
  </p:handoutMasterIdLst>
  <p:sldIdLst>
    <p:sldId id="256" r:id="rId2"/>
    <p:sldId id="257" r:id="rId3"/>
    <p:sldId id="258" r:id="rId4"/>
    <p:sldId id="259" r:id="rId5"/>
    <p:sldId id="262" r:id="rId6"/>
    <p:sldId id="264" r:id="rId7"/>
    <p:sldId id="266" r:id="rId8"/>
    <p:sldId id="267" r:id="rId9"/>
    <p:sldId id="268" r:id="rId10"/>
    <p:sldId id="269" r:id="rId11"/>
    <p:sldId id="270" r:id="rId12"/>
    <p:sldId id="272" r:id="rId13"/>
    <p:sldId id="271" r:id="rId14"/>
    <p:sldId id="273" r:id="rId15"/>
    <p:sldId id="260" r:id="rId16"/>
    <p:sldId id="274" r:id="rId17"/>
    <p:sldId id="284" r:id="rId18"/>
    <p:sldId id="285" r:id="rId19"/>
    <p:sldId id="275" r:id="rId20"/>
    <p:sldId id="278" r:id="rId21"/>
    <p:sldId id="277" r:id="rId22"/>
    <p:sldId id="281" r:id="rId23"/>
    <p:sldId id="282" r:id="rId24"/>
    <p:sldId id="276" r:id="rId25"/>
    <p:sldId id="288" r:id="rId26"/>
    <p:sldId id="289" r:id="rId27"/>
    <p:sldId id="291" r:id="rId28"/>
    <p:sldId id="293" r:id="rId29"/>
    <p:sldId id="294" r:id="rId30"/>
    <p:sldId id="295" r:id="rId31"/>
    <p:sldId id="296" r:id="rId32"/>
    <p:sldId id="290" r:id="rId33"/>
    <p:sldId id="286" r:id="rId34"/>
    <p:sldId id="287" r:id="rId35"/>
    <p:sldId id="265" r:id="rId36"/>
    <p:sldId id="280" r:id="rId37"/>
    <p:sldId id="297" r:id="rId38"/>
    <p:sldId id="27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6246" autoAdjust="0"/>
  </p:normalViewPr>
  <p:slideViewPr>
    <p:cSldViewPr snapToGrid="0">
      <p:cViewPr varScale="1">
        <p:scale>
          <a:sx n="69" d="100"/>
          <a:sy n="69" d="100"/>
        </p:scale>
        <p:origin x="8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8C137C-7D27-4AFF-984A-44D3C09D5F19}" type="datetimeFigureOut">
              <a:rPr lang="en-US" smtClean="0"/>
              <a:t>12/10/2015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0026F0-B2F1-4D3E-84AD-03A4A077FC7A}" type="slidenum">
              <a:rPr lang="en-US" smtClean="0"/>
              <a:t>‹#›</a:t>
            </a:fld>
            <a:endParaRPr lang="en-US"/>
          </a:p>
        </p:txBody>
      </p:sp>
    </p:spTree>
    <p:extLst>
      <p:ext uri="{BB962C8B-B14F-4D97-AF65-F5344CB8AC3E}">
        <p14:creationId xmlns:p14="http://schemas.microsoft.com/office/powerpoint/2010/main" val="13246867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FC22E-F2D8-46E0-8C89-97A1AF9021AF}" type="datetimeFigureOut">
              <a:rPr lang="en-US" smtClean="0"/>
              <a:t>12/10/2015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D9D37-4B6A-41F0-8122-990F58BF4F83}" type="slidenum">
              <a:rPr lang="en-US" smtClean="0"/>
              <a:t>‹#›</a:t>
            </a:fld>
            <a:endParaRPr lang="en-US"/>
          </a:p>
        </p:txBody>
      </p:sp>
    </p:spTree>
    <p:extLst>
      <p:ext uri="{BB962C8B-B14F-4D97-AF65-F5344CB8AC3E}">
        <p14:creationId xmlns:p14="http://schemas.microsoft.com/office/powerpoint/2010/main" val="37948568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1</a:t>
            </a:fld>
            <a:endParaRPr lang="en-US"/>
          </a:p>
        </p:txBody>
      </p:sp>
    </p:spTree>
    <p:extLst>
      <p:ext uri="{BB962C8B-B14F-4D97-AF65-F5344CB8AC3E}">
        <p14:creationId xmlns:p14="http://schemas.microsoft.com/office/powerpoint/2010/main" val="278365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10</a:t>
            </a:fld>
            <a:endParaRPr lang="en-US"/>
          </a:p>
        </p:txBody>
      </p:sp>
    </p:spTree>
    <p:extLst>
      <p:ext uri="{BB962C8B-B14F-4D97-AF65-F5344CB8AC3E}">
        <p14:creationId xmlns:p14="http://schemas.microsoft.com/office/powerpoint/2010/main" val="31349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11</a:t>
            </a:fld>
            <a:endParaRPr lang="en-US"/>
          </a:p>
        </p:txBody>
      </p:sp>
    </p:spTree>
    <p:extLst>
      <p:ext uri="{BB962C8B-B14F-4D97-AF65-F5344CB8AC3E}">
        <p14:creationId xmlns:p14="http://schemas.microsoft.com/office/powerpoint/2010/main" val="341521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12</a:t>
            </a:fld>
            <a:endParaRPr lang="en-US"/>
          </a:p>
        </p:txBody>
      </p:sp>
    </p:spTree>
    <p:extLst>
      <p:ext uri="{BB962C8B-B14F-4D97-AF65-F5344CB8AC3E}">
        <p14:creationId xmlns:p14="http://schemas.microsoft.com/office/powerpoint/2010/main" val="4011402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13</a:t>
            </a:fld>
            <a:endParaRPr lang="en-US"/>
          </a:p>
        </p:txBody>
      </p:sp>
    </p:spTree>
    <p:extLst>
      <p:ext uri="{BB962C8B-B14F-4D97-AF65-F5344CB8AC3E}">
        <p14:creationId xmlns:p14="http://schemas.microsoft.com/office/powerpoint/2010/main" val="2597008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14</a:t>
            </a:fld>
            <a:endParaRPr lang="en-US"/>
          </a:p>
        </p:txBody>
      </p:sp>
    </p:spTree>
    <p:extLst>
      <p:ext uri="{BB962C8B-B14F-4D97-AF65-F5344CB8AC3E}">
        <p14:creationId xmlns:p14="http://schemas.microsoft.com/office/powerpoint/2010/main" val="686193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vậy</a:t>
            </a:r>
            <a:r>
              <a:rPr lang="en-US" baseline="0" dirty="0" smtClean="0"/>
              <a:t>, </a:t>
            </a:r>
            <a:r>
              <a:rPr lang="en-US" baseline="0" dirty="0" err="1" smtClean="0"/>
              <a:t>Lúc</a:t>
            </a:r>
            <a:r>
              <a:rPr lang="en-US" baseline="0" dirty="0" smtClean="0"/>
              <a:t> </a:t>
            </a:r>
            <a:r>
              <a:rPr lang="en-US" baseline="0" dirty="0" err="1" smtClean="0"/>
              <a:t>này</a:t>
            </a:r>
            <a:r>
              <a:rPr lang="en-US" baseline="0" dirty="0" smtClean="0"/>
              <a:t> </a:t>
            </a:r>
            <a:r>
              <a:rPr lang="en-US" baseline="0" dirty="0" err="1" smtClean="0"/>
              <a:t>độ</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đỉnh</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chi </a:t>
            </a:r>
            <a:r>
              <a:rPr lang="en-US" baseline="0" dirty="0" err="1" smtClean="0"/>
              <a:t>phí</a:t>
            </a:r>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a:t>
            </a:r>
            <a:r>
              <a:rPr lang="en-US" baseline="0" dirty="0" err="1" smtClean="0"/>
              <a:t>mà</a:t>
            </a:r>
            <a:r>
              <a:rPr lang="en-US" baseline="0" dirty="0" smtClean="0"/>
              <a:t> </a:t>
            </a:r>
            <a:r>
              <a:rPr lang="en-US" baseline="0" dirty="0" err="1" smtClean="0"/>
              <a:t>còn</a:t>
            </a:r>
            <a:r>
              <a:rPr lang="en-US" baseline="0" dirty="0" smtClean="0"/>
              <a:t> </a:t>
            </a:r>
            <a:r>
              <a:rPr lang="en-US" baseline="0" dirty="0" err="1" smtClean="0"/>
              <a:t>bị</a:t>
            </a:r>
            <a:r>
              <a:rPr lang="en-US" baseline="0" dirty="0" smtClean="0"/>
              <a:t> </a:t>
            </a:r>
            <a:r>
              <a:rPr lang="en-US" baseline="0" dirty="0" err="1" smtClean="0"/>
              <a:t>tác</a:t>
            </a:r>
            <a:r>
              <a:rPr lang="en-US" baseline="0" dirty="0" smtClean="0"/>
              <a:t> </a:t>
            </a:r>
            <a:r>
              <a:rPr lang="en-US" baseline="0" dirty="0" err="1" smtClean="0"/>
              <a:t>động</a:t>
            </a:r>
            <a:r>
              <a:rPr lang="en-US" baseline="0" dirty="0" smtClean="0"/>
              <a:t> </a:t>
            </a:r>
            <a:r>
              <a:rPr lang="en-US" baseline="0" dirty="0" err="1" smtClean="0"/>
              <a:t>bởi</a:t>
            </a:r>
            <a:r>
              <a:rPr lang="en-US" baseline="0" dirty="0" smtClean="0"/>
              <a:t> chi </a:t>
            </a:r>
            <a:r>
              <a:rPr lang="en-US" baseline="0" dirty="0" err="1" smtClean="0"/>
              <a:t>phí</a:t>
            </a:r>
            <a:r>
              <a:rPr lang="en-US" baseline="0" dirty="0" smtClean="0"/>
              <a:t> h </a:t>
            </a:r>
            <a:r>
              <a:rPr lang="en-US" baseline="0" dirty="0" err="1" smtClean="0"/>
              <a:t>ước</a:t>
            </a:r>
            <a:r>
              <a:rPr lang="en-US" baseline="0" dirty="0" smtClean="0"/>
              <a:t> </a:t>
            </a:r>
            <a:r>
              <a:rPr lang="en-US" baseline="0" dirty="0" err="1" smtClean="0"/>
              <a:t>lượng</a:t>
            </a:r>
            <a:r>
              <a:rPr lang="en-US" baseline="0" dirty="0" smtClean="0"/>
              <a:t>.</a:t>
            </a:r>
          </a:p>
          <a:p>
            <a:endParaRPr lang="en-US" baseline="0" dirty="0" smtClean="0"/>
          </a:p>
          <a:p>
            <a:r>
              <a:rPr lang="en-US" baseline="0" dirty="0" err="1" smtClean="0"/>
              <a:t>Suy</a:t>
            </a:r>
            <a:r>
              <a:rPr lang="en-US" baseline="0" dirty="0" smtClean="0"/>
              <a:t> </a:t>
            </a:r>
            <a:r>
              <a:rPr lang="en-US" baseline="0" dirty="0" err="1" smtClean="0"/>
              <a:t>cho</a:t>
            </a:r>
            <a:r>
              <a:rPr lang="en-US" baseline="0" dirty="0" smtClean="0"/>
              <a:t> </a:t>
            </a:r>
            <a:r>
              <a:rPr lang="en-US" baseline="0" dirty="0" err="1" smtClean="0"/>
              <a:t>cùng</a:t>
            </a:r>
            <a:r>
              <a:rPr lang="en-US" baseline="0" dirty="0" smtClean="0"/>
              <a:t>: </a:t>
            </a:r>
            <a:r>
              <a:rPr lang="en-US" baseline="0" dirty="0" err="1" smtClean="0"/>
              <a:t>Ăn</a:t>
            </a:r>
            <a:r>
              <a:rPr lang="en-US" baseline="0" dirty="0" smtClean="0"/>
              <a:t> </a:t>
            </a:r>
            <a:r>
              <a:rPr lang="en-US" baseline="0" dirty="0" err="1" smtClean="0"/>
              <a:t>thua</a:t>
            </a:r>
            <a:r>
              <a:rPr lang="en-US" baseline="0" dirty="0" smtClean="0"/>
              <a:t> </a:t>
            </a:r>
            <a:r>
              <a:rPr lang="en-US" baseline="0" dirty="0" err="1" smtClean="0"/>
              <a:t>là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h </a:t>
            </a:r>
            <a:r>
              <a:rPr lang="en-US" baseline="0" dirty="0" err="1" smtClean="0"/>
              <a:t>càng</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thì</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sẽ</a:t>
            </a:r>
            <a:r>
              <a:rPr lang="en-US" baseline="0" dirty="0" smtClean="0"/>
              <a:t> </a:t>
            </a:r>
            <a:r>
              <a:rPr lang="en-US" baseline="0" dirty="0" err="1" smtClean="0"/>
              <a:t>đỡ</a:t>
            </a:r>
            <a:r>
              <a:rPr lang="en-US" baseline="0" dirty="0" smtClean="0"/>
              <a:t> </a:t>
            </a:r>
            <a:r>
              <a:rPr lang="en-US" baseline="0" dirty="0" err="1" smtClean="0"/>
              <a:t>tốn</a:t>
            </a:r>
            <a:r>
              <a:rPr lang="en-US" baseline="0" dirty="0" smtClean="0"/>
              <a:t> </a:t>
            </a:r>
            <a:r>
              <a:rPr lang="en-US" baseline="0" dirty="0" err="1" smtClean="0"/>
              <a:t>đường</a:t>
            </a:r>
            <a:r>
              <a:rPr lang="en-US" baseline="0" dirty="0" smtClean="0"/>
              <a:t> </a:t>
            </a:r>
            <a:r>
              <a:rPr lang="en-US" baseline="0" dirty="0" err="1" smtClean="0"/>
              <a:t>đi</a:t>
            </a:r>
            <a:endParaRPr lang="en-US" dirty="0"/>
          </a:p>
        </p:txBody>
      </p:sp>
      <p:sp>
        <p:nvSpPr>
          <p:cNvPr id="4" name="Slide Number Placeholder 3"/>
          <p:cNvSpPr>
            <a:spLocks noGrp="1"/>
          </p:cNvSpPr>
          <p:nvPr>
            <p:ph type="sldNum" sz="quarter" idx="10"/>
          </p:nvPr>
        </p:nvSpPr>
        <p:spPr/>
        <p:txBody>
          <a:bodyPr/>
          <a:lstStyle/>
          <a:p>
            <a:fld id="{044D9D37-4B6A-41F0-8122-990F58BF4F83}" type="slidenum">
              <a:rPr lang="en-US" smtClean="0"/>
              <a:t>16</a:t>
            </a:fld>
            <a:endParaRPr lang="en-US"/>
          </a:p>
        </p:txBody>
      </p:sp>
    </p:spTree>
    <p:extLst>
      <p:ext uri="{BB962C8B-B14F-4D97-AF65-F5344CB8AC3E}">
        <p14:creationId xmlns:p14="http://schemas.microsoft.com/office/powerpoint/2010/main" val="383866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vậy</a:t>
            </a:r>
            <a:r>
              <a:rPr lang="en-US" baseline="0" dirty="0" smtClean="0"/>
              <a:t>, </a:t>
            </a:r>
            <a:r>
              <a:rPr lang="en-US" baseline="0" dirty="0" err="1" smtClean="0"/>
              <a:t>Lúc</a:t>
            </a:r>
            <a:r>
              <a:rPr lang="en-US" baseline="0" dirty="0" smtClean="0"/>
              <a:t> </a:t>
            </a:r>
            <a:r>
              <a:rPr lang="en-US" baseline="0" dirty="0" err="1" smtClean="0"/>
              <a:t>này</a:t>
            </a:r>
            <a:r>
              <a:rPr lang="en-US" baseline="0" dirty="0" smtClean="0"/>
              <a:t> </a:t>
            </a:r>
            <a:r>
              <a:rPr lang="en-US" baseline="0" dirty="0" err="1" smtClean="0"/>
              <a:t>độ</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đỉnh</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chi </a:t>
            </a:r>
            <a:r>
              <a:rPr lang="en-US" baseline="0" dirty="0" err="1" smtClean="0"/>
              <a:t>phí</a:t>
            </a:r>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a:t>
            </a:r>
            <a:r>
              <a:rPr lang="en-US" baseline="0" dirty="0" err="1" smtClean="0"/>
              <a:t>mà</a:t>
            </a:r>
            <a:r>
              <a:rPr lang="en-US" baseline="0" dirty="0" smtClean="0"/>
              <a:t> </a:t>
            </a:r>
            <a:r>
              <a:rPr lang="en-US" baseline="0" dirty="0" err="1" smtClean="0"/>
              <a:t>còn</a:t>
            </a:r>
            <a:r>
              <a:rPr lang="en-US" baseline="0" dirty="0" smtClean="0"/>
              <a:t> </a:t>
            </a:r>
            <a:r>
              <a:rPr lang="en-US" baseline="0" dirty="0" err="1" smtClean="0"/>
              <a:t>bị</a:t>
            </a:r>
            <a:r>
              <a:rPr lang="en-US" baseline="0" dirty="0" smtClean="0"/>
              <a:t> </a:t>
            </a:r>
            <a:r>
              <a:rPr lang="en-US" baseline="0" dirty="0" err="1" smtClean="0"/>
              <a:t>tác</a:t>
            </a:r>
            <a:r>
              <a:rPr lang="en-US" baseline="0" dirty="0" smtClean="0"/>
              <a:t> </a:t>
            </a:r>
            <a:r>
              <a:rPr lang="en-US" baseline="0" dirty="0" err="1" smtClean="0"/>
              <a:t>động</a:t>
            </a:r>
            <a:r>
              <a:rPr lang="en-US" baseline="0" dirty="0" smtClean="0"/>
              <a:t> </a:t>
            </a:r>
            <a:r>
              <a:rPr lang="en-US" baseline="0" dirty="0" err="1" smtClean="0"/>
              <a:t>bởi</a:t>
            </a:r>
            <a:r>
              <a:rPr lang="en-US" baseline="0" dirty="0" smtClean="0"/>
              <a:t> chi </a:t>
            </a:r>
            <a:r>
              <a:rPr lang="en-US" baseline="0" dirty="0" err="1" smtClean="0"/>
              <a:t>phí</a:t>
            </a:r>
            <a:r>
              <a:rPr lang="en-US" baseline="0" dirty="0" smtClean="0"/>
              <a:t> h </a:t>
            </a:r>
            <a:r>
              <a:rPr lang="en-US" baseline="0" dirty="0" err="1" smtClean="0"/>
              <a:t>ước</a:t>
            </a:r>
            <a:r>
              <a:rPr lang="en-US" baseline="0" dirty="0" smtClean="0"/>
              <a:t> </a:t>
            </a:r>
            <a:r>
              <a:rPr lang="en-US" baseline="0" dirty="0" err="1" smtClean="0"/>
              <a:t>lượng</a:t>
            </a:r>
            <a:r>
              <a:rPr lang="en-US" baseline="0" dirty="0" smtClean="0"/>
              <a:t>.</a:t>
            </a:r>
          </a:p>
          <a:p>
            <a:endParaRPr lang="en-US" baseline="0" dirty="0" smtClean="0"/>
          </a:p>
          <a:p>
            <a:r>
              <a:rPr lang="en-US" baseline="0" dirty="0" err="1" smtClean="0"/>
              <a:t>Suy</a:t>
            </a:r>
            <a:r>
              <a:rPr lang="en-US" baseline="0" dirty="0" smtClean="0"/>
              <a:t> </a:t>
            </a:r>
            <a:r>
              <a:rPr lang="en-US" baseline="0" dirty="0" err="1" smtClean="0"/>
              <a:t>cho</a:t>
            </a:r>
            <a:r>
              <a:rPr lang="en-US" baseline="0" dirty="0" smtClean="0"/>
              <a:t> </a:t>
            </a:r>
            <a:r>
              <a:rPr lang="en-US" baseline="0" dirty="0" err="1" smtClean="0"/>
              <a:t>cùng</a:t>
            </a:r>
            <a:r>
              <a:rPr lang="en-US" baseline="0" dirty="0" smtClean="0"/>
              <a:t>: </a:t>
            </a:r>
            <a:r>
              <a:rPr lang="en-US" baseline="0" dirty="0" err="1" smtClean="0"/>
              <a:t>Ăn</a:t>
            </a:r>
            <a:r>
              <a:rPr lang="en-US" baseline="0" dirty="0" smtClean="0"/>
              <a:t> </a:t>
            </a:r>
            <a:r>
              <a:rPr lang="en-US" baseline="0" dirty="0" err="1" smtClean="0"/>
              <a:t>thua</a:t>
            </a:r>
            <a:r>
              <a:rPr lang="en-US" baseline="0" dirty="0" smtClean="0"/>
              <a:t> </a:t>
            </a:r>
            <a:r>
              <a:rPr lang="en-US" baseline="0" dirty="0" err="1" smtClean="0"/>
              <a:t>là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h </a:t>
            </a:r>
            <a:r>
              <a:rPr lang="en-US" baseline="0" dirty="0" err="1" smtClean="0"/>
              <a:t>càng</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thì</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sẽ</a:t>
            </a:r>
            <a:r>
              <a:rPr lang="en-US" baseline="0" dirty="0" smtClean="0"/>
              <a:t> </a:t>
            </a:r>
            <a:r>
              <a:rPr lang="en-US" baseline="0" dirty="0" err="1" smtClean="0"/>
              <a:t>đỡ</a:t>
            </a:r>
            <a:r>
              <a:rPr lang="en-US" baseline="0" dirty="0" smtClean="0"/>
              <a:t> </a:t>
            </a:r>
            <a:r>
              <a:rPr lang="en-US" baseline="0" dirty="0" err="1" smtClean="0"/>
              <a:t>tốn</a:t>
            </a:r>
            <a:r>
              <a:rPr lang="en-US" baseline="0" dirty="0" smtClean="0"/>
              <a:t> </a:t>
            </a:r>
            <a:r>
              <a:rPr lang="en-US" baseline="0" dirty="0" err="1" smtClean="0"/>
              <a:t>đường</a:t>
            </a:r>
            <a:r>
              <a:rPr lang="en-US" baseline="0" dirty="0" smtClean="0"/>
              <a:t> </a:t>
            </a:r>
            <a:r>
              <a:rPr lang="en-US" baseline="0" dirty="0" err="1" smtClean="0"/>
              <a:t>đi</a:t>
            </a:r>
            <a:endParaRPr lang="en-US" dirty="0"/>
          </a:p>
        </p:txBody>
      </p:sp>
      <p:sp>
        <p:nvSpPr>
          <p:cNvPr id="4" name="Slide Number Placeholder 3"/>
          <p:cNvSpPr>
            <a:spLocks noGrp="1"/>
          </p:cNvSpPr>
          <p:nvPr>
            <p:ph type="sldNum" sz="quarter" idx="10"/>
          </p:nvPr>
        </p:nvSpPr>
        <p:spPr/>
        <p:txBody>
          <a:bodyPr/>
          <a:lstStyle/>
          <a:p>
            <a:fld id="{044D9D37-4B6A-41F0-8122-990F58BF4F83}" type="slidenum">
              <a:rPr lang="en-US" smtClean="0"/>
              <a:t>17</a:t>
            </a:fld>
            <a:endParaRPr lang="en-US"/>
          </a:p>
        </p:txBody>
      </p:sp>
    </p:spTree>
    <p:extLst>
      <p:ext uri="{BB962C8B-B14F-4D97-AF65-F5344CB8AC3E}">
        <p14:creationId xmlns:p14="http://schemas.microsoft.com/office/powerpoint/2010/main" val="477797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vậy</a:t>
            </a:r>
            <a:r>
              <a:rPr lang="en-US" baseline="0" dirty="0" smtClean="0"/>
              <a:t>, </a:t>
            </a:r>
            <a:r>
              <a:rPr lang="en-US" baseline="0" dirty="0" err="1" smtClean="0"/>
              <a:t>Lúc</a:t>
            </a:r>
            <a:r>
              <a:rPr lang="en-US" baseline="0" dirty="0" smtClean="0"/>
              <a:t> </a:t>
            </a:r>
            <a:r>
              <a:rPr lang="en-US" baseline="0" dirty="0" err="1" smtClean="0"/>
              <a:t>này</a:t>
            </a:r>
            <a:r>
              <a:rPr lang="en-US" baseline="0" dirty="0" smtClean="0"/>
              <a:t> </a:t>
            </a:r>
            <a:r>
              <a:rPr lang="en-US" baseline="0" dirty="0" err="1" smtClean="0"/>
              <a:t>độ</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đỉnh</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chi </a:t>
            </a:r>
            <a:r>
              <a:rPr lang="en-US" baseline="0" dirty="0" err="1" smtClean="0"/>
              <a:t>phí</a:t>
            </a:r>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a:t>
            </a:r>
            <a:r>
              <a:rPr lang="en-US" baseline="0" dirty="0" err="1" smtClean="0"/>
              <a:t>mà</a:t>
            </a:r>
            <a:r>
              <a:rPr lang="en-US" baseline="0" dirty="0" smtClean="0"/>
              <a:t> </a:t>
            </a:r>
            <a:r>
              <a:rPr lang="en-US" baseline="0" dirty="0" err="1" smtClean="0"/>
              <a:t>còn</a:t>
            </a:r>
            <a:r>
              <a:rPr lang="en-US" baseline="0" dirty="0" smtClean="0"/>
              <a:t> </a:t>
            </a:r>
            <a:r>
              <a:rPr lang="en-US" baseline="0" dirty="0" err="1" smtClean="0"/>
              <a:t>bị</a:t>
            </a:r>
            <a:r>
              <a:rPr lang="en-US" baseline="0" dirty="0" smtClean="0"/>
              <a:t> </a:t>
            </a:r>
            <a:r>
              <a:rPr lang="en-US" baseline="0" dirty="0" err="1" smtClean="0"/>
              <a:t>tác</a:t>
            </a:r>
            <a:r>
              <a:rPr lang="en-US" baseline="0" dirty="0" smtClean="0"/>
              <a:t> </a:t>
            </a:r>
            <a:r>
              <a:rPr lang="en-US" baseline="0" dirty="0" err="1" smtClean="0"/>
              <a:t>động</a:t>
            </a:r>
            <a:r>
              <a:rPr lang="en-US" baseline="0" dirty="0" smtClean="0"/>
              <a:t> </a:t>
            </a:r>
            <a:r>
              <a:rPr lang="en-US" baseline="0" dirty="0" err="1" smtClean="0"/>
              <a:t>bởi</a:t>
            </a:r>
            <a:r>
              <a:rPr lang="en-US" baseline="0" dirty="0" smtClean="0"/>
              <a:t> chi </a:t>
            </a:r>
            <a:r>
              <a:rPr lang="en-US" baseline="0" dirty="0" err="1" smtClean="0"/>
              <a:t>phí</a:t>
            </a:r>
            <a:r>
              <a:rPr lang="en-US" baseline="0" dirty="0" smtClean="0"/>
              <a:t> h </a:t>
            </a:r>
            <a:r>
              <a:rPr lang="en-US" baseline="0" dirty="0" err="1" smtClean="0"/>
              <a:t>ước</a:t>
            </a:r>
            <a:r>
              <a:rPr lang="en-US" baseline="0" dirty="0" smtClean="0"/>
              <a:t> </a:t>
            </a:r>
            <a:r>
              <a:rPr lang="en-US" baseline="0" dirty="0" err="1" smtClean="0"/>
              <a:t>lượng</a:t>
            </a:r>
            <a:r>
              <a:rPr lang="en-US" baseline="0" dirty="0" smtClean="0"/>
              <a:t>.</a:t>
            </a:r>
          </a:p>
          <a:p>
            <a:endParaRPr lang="en-US" baseline="0" dirty="0" smtClean="0"/>
          </a:p>
          <a:p>
            <a:r>
              <a:rPr lang="en-US" baseline="0" dirty="0" err="1" smtClean="0"/>
              <a:t>Suy</a:t>
            </a:r>
            <a:r>
              <a:rPr lang="en-US" baseline="0" dirty="0" smtClean="0"/>
              <a:t> </a:t>
            </a:r>
            <a:r>
              <a:rPr lang="en-US" baseline="0" dirty="0" err="1" smtClean="0"/>
              <a:t>cho</a:t>
            </a:r>
            <a:r>
              <a:rPr lang="en-US" baseline="0" dirty="0" smtClean="0"/>
              <a:t> </a:t>
            </a:r>
            <a:r>
              <a:rPr lang="en-US" baseline="0" dirty="0" err="1" smtClean="0"/>
              <a:t>cùng</a:t>
            </a:r>
            <a:r>
              <a:rPr lang="en-US" baseline="0" dirty="0" smtClean="0"/>
              <a:t>: </a:t>
            </a:r>
            <a:r>
              <a:rPr lang="en-US" baseline="0" dirty="0" err="1" smtClean="0"/>
              <a:t>Ăn</a:t>
            </a:r>
            <a:r>
              <a:rPr lang="en-US" baseline="0" dirty="0" smtClean="0"/>
              <a:t> </a:t>
            </a:r>
            <a:r>
              <a:rPr lang="en-US" baseline="0" dirty="0" err="1" smtClean="0"/>
              <a:t>thua</a:t>
            </a:r>
            <a:r>
              <a:rPr lang="en-US" baseline="0" dirty="0" smtClean="0"/>
              <a:t> </a:t>
            </a:r>
            <a:r>
              <a:rPr lang="en-US" baseline="0" dirty="0" err="1" smtClean="0"/>
              <a:t>là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h </a:t>
            </a:r>
            <a:r>
              <a:rPr lang="en-US" baseline="0" dirty="0" err="1" smtClean="0"/>
              <a:t>càng</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thì</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sẽ</a:t>
            </a:r>
            <a:r>
              <a:rPr lang="en-US" baseline="0" dirty="0" smtClean="0"/>
              <a:t> </a:t>
            </a:r>
            <a:r>
              <a:rPr lang="en-US" baseline="0" dirty="0" err="1" smtClean="0"/>
              <a:t>đỡ</a:t>
            </a:r>
            <a:r>
              <a:rPr lang="en-US" baseline="0" dirty="0" smtClean="0"/>
              <a:t> </a:t>
            </a:r>
            <a:r>
              <a:rPr lang="en-US" baseline="0" dirty="0" err="1" smtClean="0"/>
              <a:t>tốn</a:t>
            </a:r>
            <a:r>
              <a:rPr lang="en-US" baseline="0" dirty="0" smtClean="0"/>
              <a:t> </a:t>
            </a:r>
            <a:r>
              <a:rPr lang="en-US" baseline="0" dirty="0" err="1" smtClean="0"/>
              <a:t>đường</a:t>
            </a:r>
            <a:r>
              <a:rPr lang="en-US" baseline="0" dirty="0" smtClean="0"/>
              <a:t> </a:t>
            </a:r>
            <a:r>
              <a:rPr lang="en-US" baseline="0" dirty="0" err="1" smtClean="0"/>
              <a:t>đi</a:t>
            </a:r>
            <a:endParaRPr lang="en-US" dirty="0"/>
          </a:p>
        </p:txBody>
      </p:sp>
      <p:sp>
        <p:nvSpPr>
          <p:cNvPr id="4" name="Slide Number Placeholder 3"/>
          <p:cNvSpPr>
            <a:spLocks noGrp="1"/>
          </p:cNvSpPr>
          <p:nvPr>
            <p:ph type="sldNum" sz="quarter" idx="10"/>
          </p:nvPr>
        </p:nvSpPr>
        <p:spPr/>
        <p:txBody>
          <a:bodyPr/>
          <a:lstStyle/>
          <a:p>
            <a:fld id="{044D9D37-4B6A-41F0-8122-990F58BF4F83}" type="slidenum">
              <a:rPr lang="en-US" smtClean="0"/>
              <a:t>18</a:t>
            </a:fld>
            <a:endParaRPr lang="en-US"/>
          </a:p>
        </p:txBody>
      </p:sp>
    </p:spTree>
    <p:extLst>
      <p:ext uri="{BB962C8B-B14F-4D97-AF65-F5344CB8AC3E}">
        <p14:creationId xmlns:p14="http://schemas.microsoft.com/office/powerpoint/2010/main" val="108563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Đối</a:t>
            </a:r>
            <a:r>
              <a:rPr lang="en-US" baseline="0" dirty="0" smtClean="0"/>
              <a:t> </a:t>
            </a:r>
            <a:r>
              <a:rPr lang="en-US" baseline="0"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1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thông</a:t>
            </a:r>
            <a:r>
              <a:rPr lang="en-US" baseline="0" dirty="0" smtClean="0"/>
              <a:t> </a:t>
            </a:r>
            <a:r>
              <a:rPr lang="en-US" baseline="0" dirty="0" err="1" smtClean="0"/>
              <a:t>thường</a:t>
            </a:r>
            <a:endParaRPr lang="en-US" baseline="0" dirty="0" smtClean="0"/>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DFS, BFS </a:t>
            </a:r>
            <a:r>
              <a:rPr lang="en-US" baseline="0" dirty="0" err="1" smtClean="0"/>
              <a:t>hoặc</a:t>
            </a:r>
            <a:r>
              <a:rPr lang="en-US" baseline="0" dirty="0" smtClean="0"/>
              <a:t> </a:t>
            </a:r>
            <a:r>
              <a:rPr lang="en-US" baseline="0" dirty="0" err="1" smtClean="0"/>
              <a:t>Dijstra</a:t>
            </a:r>
            <a:r>
              <a:rPr lang="en-US" baseline="0" dirty="0" smtClean="0"/>
              <a:t>, A*</a:t>
            </a:r>
            <a:endParaRPr lang="en-US" dirty="0"/>
          </a:p>
        </p:txBody>
      </p:sp>
      <p:sp>
        <p:nvSpPr>
          <p:cNvPr id="4" name="Slide Number Placeholder 3"/>
          <p:cNvSpPr>
            <a:spLocks noGrp="1"/>
          </p:cNvSpPr>
          <p:nvPr>
            <p:ph type="sldNum" sz="quarter" idx="10"/>
          </p:nvPr>
        </p:nvSpPr>
        <p:spPr/>
        <p:txBody>
          <a:bodyPr/>
          <a:lstStyle/>
          <a:p>
            <a:fld id="{044D9D37-4B6A-41F0-8122-990F58BF4F83}" type="slidenum">
              <a:rPr lang="en-US" smtClean="0"/>
              <a:t>19</a:t>
            </a:fld>
            <a:endParaRPr lang="en-US"/>
          </a:p>
        </p:txBody>
      </p:sp>
    </p:spTree>
    <p:extLst>
      <p:ext uri="{BB962C8B-B14F-4D97-AF65-F5344CB8AC3E}">
        <p14:creationId xmlns:p14="http://schemas.microsoft.com/office/powerpoint/2010/main" val="3755782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Đối</a:t>
            </a:r>
            <a:r>
              <a:rPr lang="en-US" baseline="0" dirty="0" smtClean="0"/>
              <a:t> </a:t>
            </a:r>
            <a:r>
              <a:rPr lang="en-US" baseline="0"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1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thông</a:t>
            </a:r>
            <a:r>
              <a:rPr lang="en-US" baseline="0" dirty="0" smtClean="0"/>
              <a:t> </a:t>
            </a:r>
            <a:r>
              <a:rPr lang="en-US" baseline="0" dirty="0" err="1" smtClean="0"/>
              <a:t>thường</a:t>
            </a:r>
            <a:endParaRPr lang="en-US" baseline="0" dirty="0" smtClean="0"/>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DFS, BFS </a:t>
            </a:r>
            <a:r>
              <a:rPr lang="en-US" baseline="0" dirty="0" err="1" smtClean="0"/>
              <a:t>hoặc</a:t>
            </a:r>
            <a:r>
              <a:rPr lang="en-US" baseline="0" dirty="0" smtClean="0"/>
              <a:t> </a:t>
            </a:r>
            <a:r>
              <a:rPr lang="en-US" baseline="0" dirty="0" err="1" smtClean="0"/>
              <a:t>Dijstra</a:t>
            </a:r>
            <a:r>
              <a:rPr lang="en-US" baseline="0" dirty="0" smtClean="0"/>
              <a:t>, A*</a:t>
            </a:r>
            <a:endParaRPr lang="en-US" dirty="0"/>
          </a:p>
        </p:txBody>
      </p:sp>
      <p:sp>
        <p:nvSpPr>
          <p:cNvPr id="4" name="Slide Number Placeholder 3"/>
          <p:cNvSpPr>
            <a:spLocks noGrp="1"/>
          </p:cNvSpPr>
          <p:nvPr>
            <p:ph type="sldNum" sz="quarter" idx="10"/>
          </p:nvPr>
        </p:nvSpPr>
        <p:spPr/>
        <p:txBody>
          <a:bodyPr/>
          <a:lstStyle/>
          <a:p>
            <a:fld id="{044D9D37-4B6A-41F0-8122-990F58BF4F83}" type="slidenum">
              <a:rPr lang="en-US" smtClean="0"/>
              <a:t>20</a:t>
            </a:fld>
            <a:endParaRPr lang="en-US"/>
          </a:p>
        </p:txBody>
      </p:sp>
    </p:spTree>
    <p:extLst>
      <p:ext uri="{BB962C8B-B14F-4D97-AF65-F5344CB8AC3E}">
        <p14:creationId xmlns:p14="http://schemas.microsoft.com/office/powerpoint/2010/main" val="184222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2</a:t>
            </a:fld>
            <a:endParaRPr lang="en-US"/>
          </a:p>
        </p:txBody>
      </p:sp>
    </p:spTree>
    <p:extLst>
      <p:ext uri="{BB962C8B-B14F-4D97-AF65-F5344CB8AC3E}">
        <p14:creationId xmlns:p14="http://schemas.microsoft.com/office/powerpoint/2010/main" val="2745508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21</a:t>
            </a:fld>
            <a:endParaRPr lang="en-US"/>
          </a:p>
        </p:txBody>
      </p:sp>
    </p:spTree>
    <p:extLst>
      <p:ext uri="{BB962C8B-B14F-4D97-AF65-F5344CB8AC3E}">
        <p14:creationId xmlns:p14="http://schemas.microsoft.com/office/powerpoint/2010/main" val="3015415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lần</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phải</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chi </a:t>
            </a:r>
            <a:r>
              <a:rPr lang="en-US" baseline="0" dirty="0" err="1" smtClean="0"/>
              <a:t>phí</a:t>
            </a:r>
            <a:r>
              <a:rPr lang="en-US" baseline="0" dirty="0" smtClean="0"/>
              <a:t> </a:t>
            </a:r>
            <a:r>
              <a:rPr lang="en-US" baseline="0" dirty="0" err="1" smtClean="0"/>
              <a:t>đi</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r>
              <a:rPr lang="en-US" baseline="0" dirty="0" err="1" smtClean="0"/>
              <a:t>là</a:t>
            </a:r>
            <a:r>
              <a:rPr lang="en-US" baseline="0" dirty="0" smtClean="0"/>
              <a:t> </a:t>
            </a:r>
            <a:r>
              <a:rPr lang="en-US" baseline="0" dirty="0" err="1" smtClean="0"/>
              <a:t>lợi</a:t>
            </a:r>
            <a:r>
              <a:rPr lang="en-US" baseline="0" dirty="0" smtClean="0"/>
              <a:t> </a:t>
            </a:r>
            <a:r>
              <a:rPr lang="en-US" baseline="0" dirty="0" err="1" smtClean="0"/>
              <a:t>nhất</a:t>
            </a:r>
            <a:endParaRPr lang="en-US" baseline="0" dirty="0" smtClean="0"/>
          </a:p>
          <a:p>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ăn</a:t>
            </a:r>
            <a:r>
              <a:rPr lang="en-US" baseline="0" dirty="0" smtClean="0"/>
              <a:t> </a:t>
            </a:r>
            <a:r>
              <a:rPr lang="en-US" baseline="0" dirty="0" err="1" smtClean="0"/>
              <a:t>mẫu</a:t>
            </a:r>
            <a:r>
              <a:rPr lang="en-US" baseline="0" dirty="0" smtClean="0"/>
              <a:t> </a:t>
            </a:r>
            <a:r>
              <a:rPr lang="en-US" baseline="0" dirty="0" err="1" smtClean="0"/>
              <a:t>thức</a:t>
            </a:r>
            <a:r>
              <a:rPr lang="en-US" baseline="0" dirty="0" smtClean="0"/>
              <a:t> </a:t>
            </a:r>
            <a:r>
              <a:rPr lang="en-US" baseline="0" dirty="0" err="1" smtClean="0"/>
              <a:t>ăn</a:t>
            </a:r>
            <a:r>
              <a:rPr lang="en-US" baseline="0" dirty="0" smtClean="0"/>
              <a:t> </a:t>
            </a:r>
            <a:r>
              <a:rPr lang="en-US" baseline="0" dirty="0" err="1" smtClean="0"/>
              <a:t>lớn</a:t>
            </a:r>
            <a:r>
              <a:rPr lang="en-US" baseline="0" dirty="0" smtClean="0"/>
              <a:t> </a:t>
            </a:r>
            <a:r>
              <a:rPr lang="en-US" baseline="0" dirty="0" err="1" smtClean="0"/>
              <a:t>trước</a:t>
            </a:r>
            <a:r>
              <a:rPr lang="en-US" baseline="0" dirty="0" smtClean="0"/>
              <a:t> =&gt; </a:t>
            </a:r>
            <a:r>
              <a:rPr lang="en-US" baseline="0" dirty="0" err="1" smtClean="0"/>
              <a:t>Mẫu</a:t>
            </a:r>
            <a:r>
              <a:rPr lang="en-US" baseline="0" dirty="0" smtClean="0"/>
              <a:t> </a:t>
            </a:r>
            <a:r>
              <a:rPr lang="en-US" baseline="0" dirty="0" err="1" smtClean="0"/>
              <a:t>thức</a:t>
            </a:r>
            <a:r>
              <a:rPr lang="en-US" baseline="0" dirty="0" smtClean="0"/>
              <a:t> </a:t>
            </a:r>
            <a:r>
              <a:rPr lang="en-US" baseline="0" dirty="0" err="1" smtClean="0"/>
              <a:t>ăn</a:t>
            </a:r>
            <a:r>
              <a:rPr lang="en-US" baseline="0" dirty="0" smtClean="0"/>
              <a:t> </a:t>
            </a:r>
            <a:r>
              <a:rPr lang="en-US" baseline="0" dirty="0" err="1" smtClean="0"/>
              <a:t>nhỏ</a:t>
            </a:r>
            <a:endParaRPr lang="en-US" baseline="0" dirty="0" smtClean="0"/>
          </a:p>
          <a:p>
            <a:r>
              <a:rPr lang="en-US" baseline="0" dirty="0" err="1" smtClean="0"/>
              <a:t>Tránh</a:t>
            </a:r>
            <a:r>
              <a:rPr lang="en-US" baseline="0" dirty="0" smtClean="0"/>
              <a:t> né </a:t>
            </a:r>
            <a:r>
              <a:rPr lang="en-US" baseline="0" dirty="0" err="1" smtClean="0"/>
              <a:t>bóng</a:t>
            </a:r>
            <a:r>
              <a:rPr lang="en-US" baseline="0" dirty="0" smtClean="0"/>
              <a:t> ma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có</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44D9D37-4B6A-41F0-8122-990F58BF4F83}" type="slidenum">
              <a:rPr lang="en-US" smtClean="0"/>
              <a:t>22</a:t>
            </a:fld>
            <a:endParaRPr lang="en-US"/>
          </a:p>
        </p:txBody>
      </p:sp>
    </p:spTree>
    <p:extLst>
      <p:ext uri="{BB962C8B-B14F-4D97-AF65-F5344CB8AC3E}">
        <p14:creationId xmlns:p14="http://schemas.microsoft.com/office/powerpoint/2010/main" val="629101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lần</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phải</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chi </a:t>
            </a:r>
            <a:r>
              <a:rPr lang="en-US" baseline="0" dirty="0" err="1" smtClean="0"/>
              <a:t>phí</a:t>
            </a:r>
            <a:r>
              <a:rPr lang="en-US" baseline="0" dirty="0" smtClean="0"/>
              <a:t> </a:t>
            </a:r>
            <a:r>
              <a:rPr lang="en-US" baseline="0" dirty="0" err="1" smtClean="0"/>
              <a:t>đi</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r>
              <a:rPr lang="en-US" baseline="0" dirty="0" err="1" smtClean="0"/>
              <a:t>là</a:t>
            </a:r>
            <a:r>
              <a:rPr lang="en-US" baseline="0" dirty="0" smtClean="0"/>
              <a:t> </a:t>
            </a:r>
            <a:r>
              <a:rPr lang="en-US" baseline="0" dirty="0" err="1" smtClean="0"/>
              <a:t>lợi</a:t>
            </a:r>
            <a:r>
              <a:rPr lang="en-US" baseline="0" dirty="0" smtClean="0"/>
              <a:t> </a:t>
            </a:r>
            <a:r>
              <a:rPr lang="en-US" baseline="0" dirty="0" err="1" smtClean="0"/>
              <a:t>nhất</a:t>
            </a:r>
            <a:endParaRPr lang="en-US" baseline="0" dirty="0" smtClean="0"/>
          </a:p>
          <a:p>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ăn</a:t>
            </a:r>
            <a:r>
              <a:rPr lang="en-US" baseline="0" dirty="0" smtClean="0"/>
              <a:t> </a:t>
            </a:r>
            <a:r>
              <a:rPr lang="en-US" baseline="0" dirty="0" err="1" smtClean="0"/>
              <a:t>mẫu</a:t>
            </a:r>
            <a:r>
              <a:rPr lang="en-US" baseline="0" dirty="0" smtClean="0"/>
              <a:t> </a:t>
            </a:r>
            <a:r>
              <a:rPr lang="en-US" baseline="0" dirty="0" err="1" smtClean="0"/>
              <a:t>thức</a:t>
            </a:r>
            <a:r>
              <a:rPr lang="en-US" baseline="0" dirty="0" smtClean="0"/>
              <a:t> </a:t>
            </a:r>
            <a:r>
              <a:rPr lang="en-US" baseline="0" dirty="0" err="1" smtClean="0"/>
              <a:t>ăn</a:t>
            </a:r>
            <a:r>
              <a:rPr lang="en-US" baseline="0" dirty="0" smtClean="0"/>
              <a:t> </a:t>
            </a:r>
            <a:r>
              <a:rPr lang="en-US" baseline="0" dirty="0" err="1" smtClean="0"/>
              <a:t>lớn</a:t>
            </a:r>
            <a:r>
              <a:rPr lang="en-US" baseline="0" dirty="0" smtClean="0"/>
              <a:t> </a:t>
            </a:r>
            <a:r>
              <a:rPr lang="en-US" baseline="0" dirty="0" err="1" smtClean="0"/>
              <a:t>trước</a:t>
            </a:r>
            <a:r>
              <a:rPr lang="en-US" baseline="0" dirty="0" smtClean="0"/>
              <a:t> =&gt; </a:t>
            </a:r>
            <a:r>
              <a:rPr lang="en-US" baseline="0" dirty="0" err="1" smtClean="0"/>
              <a:t>Mẫu</a:t>
            </a:r>
            <a:r>
              <a:rPr lang="en-US" baseline="0" dirty="0" smtClean="0"/>
              <a:t> </a:t>
            </a:r>
            <a:r>
              <a:rPr lang="en-US" baseline="0" dirty="0" err="1" smtClean="0"/>
              <a:t>thức</a:t>
            </a:r>
            <a:r>
              <a:rPr lang="en-US" baseline="0" dirty="0" smtClean="0"/>
              <a:t> </a:t>
            </a:r>
            <a:r>
              <a:rPr lang="en-US" baseline="0" dirty="0" err="1" smtClean="0"/>
              <a:t>ăn</a:t>
            </a:r>
            <a:r>
              <a:rPr lang="en-US" baseline="0" dirty="0" smtClean="0"/>
              <a:t> </a:t>
            </a:r>
            <a:r>
              <a:rPr lang="en-US" baseline="0" dirty="0" err="1" smtClean="0"/>
              <a:t>nhỏ</a:t>
            </a:r>
            <a:endParaRPr lang="en-US" baseline="0" dirty="0" smtClean="0"/>
          </a:p>
          <a:p>
            <a:r>
              <a:rPr lang="en-US" baseline="0" dirty="0" err="1" smtClean="0"/>
              <a:t>Tránh</a:t>
            </a:r>
            <a:r>
              <a:rPr lang="en-US" baseline="0" dirty="0" smtClean="0"/>
              <a:t> né </a:t>
            </a:r>
            <a:r>
              <a:rPr lang="en-US" baseline="0" dirty="0" err="1" smtClean="0"/>
              <a:t>bóng</a:t>
            </a:r>
            <a:r>
              <a:rPr lang="en-US" baseline="0" dirty="0" smtClean="0"/>
              <a:t> ma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có</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44D9D37-4B6A-41F0-8122-990F58BF4F83}" type="slidenum">
              <a:rPr lang="en-US" smtClean="0"/>
              <a:t>23</a:t>
            </a:fld>
            <a:endParaRPr lang="en-US"/>
          </a:p>
        </p:txBody>
      </p:sp>
    </p:spTree>
    <p:extLst>
      <p:ext uri="{BB962C8B-B14F-4D97-AF65-F5344CB8AC3E}">
        <p14:creationId xmlns:p14="http://schemas.microsoft.com/office/powerpoint/2010/main" val="202026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24</a:t>
            </a:fld>
            <a:endParaRPr lang="en-US"/>
          </a:p>
        </p:txBody>
      </p:sp>
    </p:spTree>
    <p:extLst>
      <p:ext uri="{BB962C8B-B14F-4D97-AF65-F5344CB8AC3E}">
        <p14:creationId xmlns:p14="http://schemas.microsoft.com/office/powerpoint/2010/main" val="1090189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25</a:t>
            </a:fld>
            <a:endParaRPr lang="en-US"/>
          </a:p>
        </p:txBody>
      </p:sp>
    </p:spTree>
    <p:extLst>
      <p:ext uri="{BB962C8B-B14F-4D97-AF65-F5344CB8AC3E}">
        <p14:creationId xmlns:p14="http://schemas.microsoft.com/office/powerpoint/2010/main" val="59008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3</a:t>
            </a:fld>
            <a:endParaRPr lang="en-US"/>
          </a:p>
        </p:txBody>
      </p:sp>
    </p:spTree>
    <p:extLst>
      <p:ext uri="{BB962C8B-B14F-4D97-AF65-F5344CB8AC3E}">
        <p14:creationId xmlns:p14="http://schemas.microsoft.com/office/powerpoint/2010/main" val="304719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4</a:t>
            </a:fld>
            <a:endParaRPr lang="en-US"/>
          </a:p>
        </p:txBody>
      </p:sp>
    </p:spTree>
    <p:extLst>
      <p:ext uri="{BB962C8B-B14F-4D97-AF65-F5344CB8AC3E}">
        <p14:creationId xmlns:p14="http://schemas.microsoft.com/office/powerpoint/2010/main" val="3257403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5</a:t>
            </a:fld>
            <a:endParaRPr lang="en-US"/>
          </a:p>
        </p:txBody>
      </p:sp>
    </p:spTree>
    <p:extLst>
      <p:ext uri="{BB962C8B-B14F-4D97-AF65-F5344CB8AC3E}">
        <p14:creationId xmlns:p14="http://schemas.microsoft.com/office/powerpoint/2010/main" val="11641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6</a:t>
            </a:fld>
            <a:endParaRPr lang="en-US"/>
          </a:p>
        </p:txBody>
      </p:sp>
    </p:spTree>
    <p:extLst>
      <p:ext uri="{BB962C8B-B14F-4D97-AF65-F5344CB8AC3E}">
        <p14:creationId xmlns:p14="http://schemas.microsoft.com/office/powerpoint/2010/main" val="3380069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7</a:t>
            </a:fld>
            <a:endParaRPr lang="en-US"/>
          </a:p>
        </p:txBody>
      </p:sp>
    </p:spTree>
    <p:extLst>
      <p:ext uri="{BB962C8B-B14F-4D97-AF65-F5344CB8AC3E}">
        <p14:creationId xmlns:p14="http://schemas.microsoft.com/office/powerpoint/2010/main" val="3395550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8</a:t>
            </a:fld>
            <a:endParaRPr lang="en-US"/>
          </a:p>
        </p:txBody>
      </p:sp>
    </p:spTree>
    <p:extLst>
      <p:ext uri="{BB962C8B-B14F-4D97-AF65-F5344CB8AC3E}">
        <p14:creationId xmlns:p14="http://schemas.microsoft.com/office/powerpoint/2010/main" val="2029512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thuật</a:t>
            </a:r>
            <a:r>
              <a:rPr lang="en-US" baseline="0" dirty="0" smtClean="0"/>
              <a:t> </a:t>
            </a:r>
            <a:r>
              <a:rPr lang="en-US" baseline="0" dirty="0" err="1" smtClean="0"/>
              <a:t>toán</a:t>
            </a:r>
            <a:r>
              <a:rPr lang="en-US" baseline="0" smtClean="0"/>
              <a:t> Dijkstra</a:t>
            </a:r>
            <a:endParaRPr lang="en-US"/>
          </a:p>
        </p:txBody>
      </p:sp>
      <p:sp>
        <p:nvSpPr>
          <p:cNvPr id="4" name="Slide Number Placeholder 3"/>
          <p:cNvSpPr>
            <a:spLocks noGrp="1"/>
          </p:cNvSpPr>
          <p:nvPr>
            <p:ph type="sldNum" sz="quarter" idx="10"/>
          </p:nvPr>
        </p:nvSpPr>
        <p:spPr/>
        <p:txBody>
          <a:bodyPr/>
          <a:lstStyle/>
          <a:p>
            <a:fld id="{044D9D37-4B6A-41F0-8122-990F58BF4F83}" type="slidenum">
              <a:rPr lang="en-US" smtClean="0"/>
              <a:t>9</a:t>
            </a:fld>
            <a:endParaRPr lang="en-US"/>
          </a:p>
        </p:txBody>
      </p:sp>
    </p:spTree>
    <p:extLst>
      <p:ext uri="{BB962C8B-B14F-4D97-AF65-F5344CB8AC3E}">
        <p14:creationId xmlns:p14="http://schemas.microsoft.com/office/powerpoint/2010/main" val="305290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15AEA4-38E3-4EDB-8A57-99E68D172F3D}" type="datetime1">
              <a:rPr lang="en-US" smtClean="0"/>
              <a:t>12/10/2015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20E682-B3E3-401D-BFA0-6B89A559464D}" type="datetime1">
              <a:rPr lang="en-US" smtClean="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B2D76B-D9DD-4675-9D87-FB5FCBE6FAE9}"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BF6586-76BC-47A7-8C59-C1FB805113C8}"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6B3461-F7E3-4A0A-8D79-53D6070D91F5}"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E2A73B-51ED-4F58-A38F-E65B35BDE8FD}"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A2CC75-84C2-4448-8A0C-E72E4C40D9E9}"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5E30D-1489-48DF-ADC3-771BD3B64E00}"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6183DE-2E5E-444A-8678-99591A82842F}"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F87F9F-CB9A-41BB-BC6A-3634AF8ADB60}"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E0964D-7CFB-44CC-A00F-5456F077246B}" type="datetime1">
              <a:rPr lang="en-US" smtClean="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56CE41-D111-4848-A2A0-FF444374318B}" type="datetime1">
              <a:rPr lang="en-US" smtClean="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D1BE28-E081-4438-8E1F-2ABCB064BCF9}" type="datetime1">
              <a:rPr lang="en-US" smtClean="0"/>
              <a:t>12/10/2015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986CD3-0B2B-4C99-98A5-6E38B9B4D006}" type="datetime1">
              <a:rPr lang="en-US" smtClean="0"/>
              <a:t>12/10/2015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BE43E-C77B-435F-9AAB-B54FDAA01D09}" type="datetime1">
              <a:rPr lang="en-US" smtClean="0"/>
              <a:t>12/10/2015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57B3CF-0A79-4B9D-B417-B1F49D6C7469}" type="datetime1">
              <a:rPr lang="en-US" smtClean="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5FC5E-DEE5-4CDC-8C8F-B13882BAD288}" type="datetime1">
              <a:rPr lang="en-US" smtClean="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EA4AF8-2B74-4FE5-836C-A0CF1CE766C9}" type="datetime1">
              <a:rPr lang="en-US" smtClean="0"/>
              <a:t>12/10/2015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6.wdp"/><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microsoft.com/office/2007/relationships/hdphoto" Target="../media/hdphoto6.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0.png"/><Relationship Id="rId4" Type="http://schemas.microsoft.com/office/2007/relationships/hdphoto" Target="../media/hdphoto1.wdp"/><Relationship Id="rId9"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939002"/>
            <a:ext cx="8574622" cy="2616199"/>
          </a:xfrm>
        </p:spPr>
        <p:txBody>
          <a:bodyPr>
            <a:normAutofit/>
          </a:bodyPr>
          <a:lstStyle/>
          <a:p>
            <a:r>
              <a:rPr lang="en-US" sz="7200" b="1" dirty="0" smtClean="0">
                <a:solidFill>
                  <a:schemeClr val="accent1"/>
                </a:solidFill>
              </a:rPr>
              <a:t>LÝ THUYẾT ĐỒ THỊ</a:t>
            </a:r>
            <a:endParaRPr lang="en-US" sz="7200" b="1" dirty="0">
              <a:solidFill>
                <a:schemeClr val="accent1"/>
              </a:solidFill>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0750964" y="3555182"/>
            <a:ext cx="623944" cy="623944"/>
          </a:xfrm>
          <a:prstGeom prst="rect">
            <a:avLst/>
          </a:prstGeom>
        </p:spPr>
      </p:pic>
      <p:sp>
        <p:nvSpPr>
          <p:cNvPr id="3" name="Subtitle 2"/>
          <p:cNvSpPr>
            <a:spLocks noGrp="1"/>
          </p:cNvSpPr>
          <p:nvPr>
            <p:ph type="subTitle" idx="1"/>
          </p:nvPr>
        </p:nvSpPr>
        <p:spPr>
          <a:xfrm>
            <a:off x="4641273" y="3555201"/>
            <a:ext cx="6861750" cy="1388534"/>
          </a:xfrm>
        </p:spPr>
        <p:txBody>
          <a:bodyPr>
            <a:normAutofit/>
          </a:bodyPr>
          <a:lstStyle/>
          <a:p>
            <a:pPr algn="l"/>
            <a:r>
              <a:rPr lang="en-US" sz="3600" b="1" dirty="0" smtClean="0">
                <a:solidFill>
                  <a:schemeClr val="accent1">
                    <a:lumMod val="50000"/>
                  </a:schemeClr>
                </a:solidFill>
              </a:rPr>
              <a:t>CHỦ ĐỀ: ĐƯỜNG ĐI PACMAN</a:t>
            </a:r>
            <a:endParaRPr lang="en-US" sz="3600" b="1" dirty="0">
              <a:solidFill>
                <a:schemeClr val="accent1">
                  <a:lumMod val="50000"/>
                </a:schemeClr>
              </a:solidFill>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6734345" y="4299820"/>
            <a:ext cx="4768678" cy="523220"/>
          </a:xfrm>
          <a:prstGeom prst="rect">
            <a:avLst/>
          </a:prstGeom>
          <a:noFill/>
        </p:spPr>
        <p:txBody>
          <a:bodyPr wrap="none" rtlCol="0">
            <a:spAutoFit/>
          </a:bodyPr>
          <a:lstStyle/>
          <a:p>
            <a:r>
              <a:rPr lang="en-US" sz="2800" b="1" dirty="0" err="1" smtClean="0"/>
              <a:t>Ngày</a:t>
            </a:r>
            <a:r>
              <a:rPr lang="en-US" sz="2800" b="1" dirty="0" smtClean="0"/>
              <a:t> </a:t>
            </a:r>
            <a:r>
              <a:rPr lang="en-US" sz="2800" b="1" dirty="0" err="1" smtClean="0"/>
              <a:t>thuyết</a:t>
            </a:r>
            <a:r>
              <a:rPr lang="en-US" sz="2800" b="1" dirty="0" smtClean="0"/>
              <a:t> </a:t>
            </a:r>
            <a:r>
              <a:rPr lang="en-US" sz="2800" b="1" dirty="0" err="1" smtClean="0"/>
              <a:t>trình</a:t>
            </a:r>
            <a:r>
              <a:rPr lang="en-US" sz="2800" b="1" dirty="0" smtClean="0"/>
              <a:t>: 01/12/2015</a:t>
            </a:r>
            <a:endParaRPr lang="en-US" sz="2800" b="1" dirty="0"/>
          </a:p>
        </p:txBody>
      </p:sp>
    </p:spTree>
    <p:extLst>
      <p:ext uri="{BB962C8B-B14F-4D97-AF65-F5344CB8AC3E}">
        <p14:creationId xmlns:p14="http://schemas.microsoft.com/office/powerpoint/2010/main" val="101381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Nhắc</a:t>
            </a:r>
            <a:r>
              <a:rPr lang="en-US" sz="3600" b="1" dirty="0" smtClean="0">
                <a:solidFill>
                  <a:schemeClr val="accent1"/>
                </a:solidFill>
              </a:rPr>
              <a:t> </a:t>
            </a:r>
            <a:r>
              <a:rPr lang="en-US" sz="3600" b="1" dirty="0" err="1" smtClean="0">
                <a:solidFill>
                  <a:schemeClr val="accent1"/>
                </a:solidFill>
              </a:rPr>
              <a:t>lại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363200" y="6017743"/>
            <a:ext cx="1139823" cy="365125"/>
          </a:xfrm>
        </p:spPr>
        <p:txBody>
          <a:bodyPr/>
          <a:lstStyle/>
          <a:p>
            <a:fld id="{D57F1E4F-1CFF-5643-939E-217C01CDF565}" type="slidenum">
              <a:rPr lang="en-US" sz="4400" smtClean="0"/>
              <a:pPr/>
              <a:t>10</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207264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37084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37084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r h="370840">
                <a:tc>
                  <a:txBody>
                    <a:bodyPr/>
                    <a:lstStyle/>
                    <a:p>
                      <a:r>
                        <a:rPr lang="en-US" sz="2800" dirty="0" smtClean="0"/>
                        <a:t>A (0, null)</a:t>
                      </a:r>
                      <a:endParaRPr lang="en-US" sz="2800" dirty="0"/>
                    </a:p>
                  </a:txBody>
                  <a:tcPr/>
                </a:tc>
                <a:tc>
                  <a:txBody>
                    <a:bodyPr/>
                    <a:lstStyle/>
                    <a:p>
                      <a:r>
                        <a:rPr lang="en-US" sz="2800" dirty="0" smtClean="0"/>
                        <a:t>B (4, A)</a:t>
                      </a:r>
                      <a:r>
                        <a:rPr lang="en-US" sz="2800" baseline="0" dirty="0" smtClean="0"/>
                        <a:t> ; D (8, A)</a:t>
                      </a:r>
                      <a:endParaRPr lang="en-US" sz="2800" dirty="0"/>
                    </a:p>
                  </a:txBody>
                  <a:tcPr/>
                </a:tc>
                <a:extLst>
                  <a:ext uri="{0D108BD9-81ED-4DB2-BD59-A6C34878D82A}">
                    <a16:rowId xmlns:a16="http://schemas.microsoft.com/office/drawing/2014/main" val="1896766485"/>
                  </a:ext>
                </a:extLst>
              </a:tr>
              <a:tr h="370840">
                <a:tc>
                  <a:txBody>
                    <a:bodyPr/>
                    <a:lstStyle/>
                    <a:p>
                      <a:r>
                        <a:rPr lang="en-US" sz="2800" dirty="0" smtClean="0"/>
                        <a:t>B (4, A)</a:t>
                      </a:r>
                      <a:endParaRPr lang="en-US" sz="2800" dirty="0"/>
                    </a:p>
                  </a:txBody>
                  <a:tcPr/>
                </a:tc>
                <a:tc>
                  <a:txBody>
                    <a:bodyPr/>
                    <a:lstStyle/>
                    <a:p>
                      <a:r>
                        <a:rPr lang="en-US" sz="2800" dirty="0" smtClean="0"/>
                        <a:t>D (8,</a:t>
                      </a:r>
                      <a:r>
                        <a:rPr lang="en-US" sz="2800" baseline="0" dirty="0" smtClean="0"/>
                        <a:t> A) ; C (7, B)</a:t>
                      </a:r>
                      <a:endParaRPr lang="en-US" sz="2800" dirty="0"/>
                    </a:p>
                  </a:txBody>
                  <a:tcPr/>
                </a:tc>
                <a:extLst>
                  <a:ext uri="{0D108BD9-81ED-4DB2-BD59-A6C34878D82A}">
                    <a16:rowId xmlns:a16="http://schemas.microsoft.com/office/drawing/2014/main" val="2980720599"/>
                  </a:ext>
                </a:extLst>
              </a:tr>
            </a:tbl>
          </a:graphicData>
        </a:graphic>
      </p:graphicFrame>
      <p:sp>
        <p:nvSpPr>
          <p:cNvPr id="4" name="Oval 3"/>
          <p:cNvSpPr/>
          <p:nvPr/>
        </p:nvSpPr>
        <p:spPr>
          <a:xfrm>
            <a:off x="3805825" y="256730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9" name="Oval 8"/>
          <p:cNvSpPr/>
          <p:nvPr/>
        </p:nvSpPr>
        <p:spPr>
          <a:xfrm>
            <a:off x="2551646" y="3946491"/>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0" name="Oval 9"/>
          <p:cNvSpPr/>
          <p:nvPr/>
        </p:nvSpPr>
        <p:spPr>
          <a:xfrm>
            <a:off x="2581614" y="1235338"/>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B</a:t>
            </a:r>
          </a:p>
        </p:txBody>
      </p:sp>
      <p:sp>
        <p:nvSpPr>
          <p:cNvPr id="11" name="Oval 10"/>
          <p:cNvSpPr/>
          <p:nvPr/>
        </p:nvSpPr>
        <p:spPr>
          <a:xfrm>
            <a:off x="1205603" y="257971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C</a:t>
            </a:r>
            <a:endParaRPr lang="en-US" sz="3200" b="1" dirty="0"/>
          </a:p>
        </p:txBody>
      </p:sp>
      <p:sp>
        <p:nvSpPr>
          <p:cNvPr id="12" name="Oval 11"/>
          <p:cNvSpPr/>
          <p:nvPr/>
        </p:nvSpPr>
        <p:spPr>
          <a:xfrm>
            <a:off x="2551646" y="549748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E</a:t>
            </a:r>
            <a:endParaRPr lang="en-US" sz="3200" b="1" dirty="0"/>
          </a:p>
        </p:txBody>
      </p:sp>
      <p:cxnSp>
        <p:nvCxnSpPr>
          <p:cNvPr id="14" name="Straight Connector 13"/>
          <p:cNvCxnSpPr>
            <a:stCxn id="4" idx="3"/>
            <a:endCxn id="9" idx="7"/>
          </p:cNvCxnSpPr>
          <p:nvPr/>
        </p:nvCxnSpPr>
        <p:spPr>
          <a:xfrm flipH="1">
            <a:off x="3202054" y="3217715"/>
            <a:ext cx="715363" cy="8403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1"/>
            <a:endCxn id="10" idx="5"/>
          </p:cNvCxnSpPr>
          <p:nvPr/>
        </p:nvCxnSpPr>
        <p:spPr>
          <a:xfrm flipH="1" flipV="1">
            <a:off x="3232022" y="1885746"/>
            <a:ext cx="685395" cy="793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10" idx="3"/>
            <a:endCxn id="11" idx="7"/>
          </p:cNvCxnSpPr>
          <p:nvPr/>
        </p:nvCxnSpPr>
        <p:spPr>
          <a:xfrm flipH="1">
            <a:off x="1856011" y="1885746"/>
            <a:ext cx="837195" cy="805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9" idx="1"/>
            <a:endCxn id="11" idx="5"/>
          </p:cNvCxnSpPr>
          <p:nvPr/>
        </p:nvCxnSpPr>
        <p:spPr>
          <a:xfrm flipH="1" flipV="1">
            <a:off x="1856011" y="3230121"/>
            <a:ext cx="807227" cy="827962"/>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12" idx="2"/>
          </p:cNvCxnSpPr>
          <p:nvPr/>
        </p:nvCxnSpPr>
        <p:spPr>
          <a:xfrm flipH="1">
            <a:off x="2551646" y="4327491"/>
            <a:ext cx="762000" cy="1550995"/>
          </a:xfrm>
          <a:prstGeom prst="line">
            <a:avLst/>
          </a:prstGeom>
        </p:spPr>
        <p:style>
          <a:lnRef idx="3">
            <a:schemeClr val="accent1"/>
          </a:lnRef>
          <a:fillRef idx="0">
            <a:schemeClr val="accent1"/>
          </a:fillRef>
          <a:effectRef idx="2">
            <a:schemeClr val="accent1"/>
          </a:effectRef>
          <a:fontRef idx="minor">
            <a:schemeClr val="tx1"/>
          </a:fontRef>
        </p:style>
      </p:cxnSp>
      <p:sp>
        <p:nvSpPr>
          <p:cNvPr id="100" name="Down Arrow 99"/>
          <p:cNvSpPr/>
          <p:nvPr/>
        </p:nvSpPr>
        <p:spPr>
          <a:xfrm>
            <a:off x="4052121" y="1947285"/>
            <a:ext cx="381000" cy="44657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TextBox 101"/>
          <p:cNvSpPr txBox="1"/>
          <p:nvPr/>
        </p:nvSpPr>
        <p:spPr>
          <a:xfrm>
            <a:off x="1967603" y="1637054"/>
            <a:ext cx="434734" cy="707886"/>
          </a:xfrm>
          <a:prstGeom prst="rect">
            <a:avLst/>
          </a:prstGeom>
          <a:noFill/>
        </p:spPr>
        <p:txBody>
          <a:bodyPr wrap="none" rtlCol="0">
            <a:spAutoFit/>
          </a:bodyPr>
          <a:lstStyle/>
          <a:p>
            <a:r>
              <a:rPr lang="en-US" sz="4000" b="1" dirty="0" smtClean="0"/>
              <a:t>3</a:t>
            </a:r>
            <a:endParaRPr lang="en-US" sz="4000" b="1" dirty="0"/>
          </a:p>
        </p:txBody>
      </p:sp>
      <p:sp>
        <p:nvSpPr>
          <p:cNvPr id="103" name="TextBox 102"/>
          <p:cNvSpPr txBox="1"/>
          <p:nvPr/>
        </p:nvSpPr>
        <p:spPr>
          <a:xfrm>
            <a:off x="3501486" y="1777620"/>
            <a:ext cx="470000" cy="707886"/>
          </a:xfrm>
          <a:prstGeom prst="rect">
            <a:avLst/>
          </a:prstGeom>
          <a:noFill/>
        </p:spPr>
        <p:txBody>
          <a:bodyPr wrap="none" rtlCol="0">
            <a:spAutoFit/>
          </a:bodyPr>
          <a:lstStyle/>
          <a:p>
            <a:r>
              <a:rPr lang="en-US" sz="4000" b="1" dirty="0" smtClean="0"/>
              <a:t>4</a:t>
            </a:r>
            <a:endParaRPr lang="en-US" sz="4000" b="1" dirty="0"/>
          </a:p>
        </p:txBody>
      </p:sp>
      <p:sp>
        <p:nvSpPr>
          <p:cNvPr id="104" name="TextBox 103"/>
          <p:cNvSpPr txBox="1"/>
          <p:nvPr/>
        </p:nvSpPr>
        <p:spPr>
          <a:xfrm>
            <a:off x="1910222" y="3385272"/>
            <a:ext cx="455574" cy="707886"/>
          </a:xfrm>
          <a:prstGeom prst="rect">
            <a:avLst/>
          </a:prstGeom>
          <a:noFill/>
        </p:spPr>
        <p:txBody>
          <a:bodyPr wrap="none" rtlCol="0">
            <a:spAutoFit/>
          </a:bodyPr>
          <a:lstStyle/>
          <a:p>
            <a:r>
              <a:rPr lang="en-US" sz="4000" b="1" dirty="0" smtClean="0"/>
              <a:t>4</a:t>
            </a:r>
            <a:endParaRPr lang="en-US" sz="4000" b="1" dirty="0"/>
          </a:p>
        </p:txBody>
      </p:sp>
      <p:sp>
        <p:nvSpPr>
          <p:cNvPr id="107" name="TextBox 106"/>
          <p:cNvSpPr txBox="1"/>
          <p:nvPr/>
        </p:nvSpPr>
        <p:spPr>
          <a:xfrm>
            <a:off x="3596547" y="3300568"/>
            <a:ext cx="470000" cy="707886"/>
          </a:xfrm>
          <a:prstGeom prst="rect">
            <a:avLst/>
          </a:prstGeom>
          <a:noFill/>
        </p:spPr>
        <p:txBody>
          <a:bodyPr wrap="none" rtlCol="0">
            <a:spAutoFit/>
          </a:bodyPr>
          <a:lstStyle/>
          <a:p>
            <a:r>
              <a:rPr lang="en-US" sz="4000" b="1" dirty="0" smtClean="0"/>
              <a:t>8</a:t>
            </a:r>
            <a:endParaRPr lang="en-US" sz="4000" b="1" dirty="0"/>
          </a:p>
        </p:txBody>
      </p:sp>
      <p:sp>
        <p:nvSpPr>
          <p:cNvPr id="108" name="TextBox 107"/>
          <p:cNvSpPr txBox="1"/>
          <p:nvPr/>
        </p:nvSpPr>
        <p:spPr>
          <a:xfrm>
            <a:off x="2999523" y="4713397"/>
            <a:ext cx="434734" cy="707886"/>
          </a:xfrm>
          <a:prstGeom prst="rect">
            <a:avLst/>
          </a:prstGeom>
          <a:noFill/>
        </p:spPr>
        <p:txBody>
          <a:bodyPr wrap="none" rtlCol="0">
            <a:spAutoFit/>
          </a:bodyPr>
          <a:lstStyle/>
          <a:p>
            <a:r>
              <a:rPr lang="en-US" sz="4000" b="1" dirty="0" smtClean="0"/>
              <a:t>7</a:t>
            </a:r>
            <a:endParaRPr lang="en-US" sz="4000" b="1" dirty="0"/>
          </a:p>
        </p:txBody>
      </p:sp>
    </p:spTree>
    <p:extLst>
      <p:ext uri="{BB962C8B-B14F-4D97-AF65-F5344CB8AC3E}">
        <p14:creationId xmlns:p14="http://schemas.microsoft.com/office/powerpoint/2010/main" val="1286986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Nhắc</a:t>
            </a:r>
            <a:r>
              <a:rPr lang="en-US" sz="3600" b="1" dirty="0" smtClean="0">
                <a:solidFill>
                  <a:schemeClr val="accent1"/>
                </a:solidFill>
              </a:rPr>
              <a:t> </a:t>
            </a:r>
            <a:r>
              <a:rPr lang="en-US" sz="3600" b="1" dirty="0" err="1" smtClean="0">
                <a:solidFill>
                  <a:schemeClr val="accent1"/>
                </a:solidFill>
              </a:rPr>
              <a:t>lại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363200" y="6017743"/>
            <a:ext cx="1139823" cy="365125"/>
          </a:xfrm>
        </p:spPr>
        <p:txBody>
          <a:bodyPr/>
          <a:lstStyle/>
          <a:p>
            <a:fld id="{D57F1E4F-1CFF-5643-939E-217C01CDF565}" type="slidenum">
              <a:rPr lang="en-US" sz="4400" smtClean="0"/>
              <a:pPr/>
              <a:t>11</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259080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37084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37084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r h="370840">
                <a:tc>
                  <a:txBody>
                    <a:bodyPr/>
                    <a:lstStyle/>
                    <a:p>
                      <a:r>
                        <a:rPr lang="en-US" sz="2800" dirty="0" smtClean="0"/>
                        <a:t>A (0, null)</a:t>
                      </a:r>
                      <a:endParaRPr lang="en-US" sz="2800" dirty="0"/>
                    </a:p>
                  </a:txBody>
                  <a:tcPr/>
                </a:tc>
                <a:tc>
                  <a:txBody>
                    <a:bodyPr/>
                    <a:lstStyle/>
                    <a:p>
                      <a:r>
                        <a:rPr lang="en-US" sz="2800" dirty="0" smtClean="0"/>
                        <a:t>B (4, A)</a:t>
                      </a:r>
                      <a:r>
                        <a:rPr lang="en-US" sz="2800" baseline="0" dirty="0" smtClean="0"/>
                        <a:t> ; D (8, A)</a:t>
                      </a:r>
                      <a:endParaRPr lang="en-US" sz="2800" dirty="0"/>
                    </a:p>
                  </a:txBody>
                  <a:tcPr/>
                </a:tc>
                <a:extLst>
                  <a:ext uri="{0D108BD9-81ED-4DB2-BD59-A6C34878D82A}">
                    <a16:rowId xmlns:a16="http://schemas.microsoft.com/office/drawing/2014/main" val="1896766485"/>
                  </a:ext>
                </a:extLst>
              </a:tr>
              <a:tr h="370840">
                <a:tc>
                  <a:txBody>
                    <a:bodyPr/>
                    <a:lstStyle/>
                    <a:p>
                      <a:r>
                        <a:rPr lang="en-US" sz="2800" dirty="0" smtClean="0"/>
                        <a:t>B (4, A)</a:t>
                      </a:r>
                      <a:endParaRPr lang="en-US" sz="2800" dirty="0"/>
                    </a:p>
                  </a:txBody>
                  <a:tcPr/>
                </a:tc>
                <a:tc>
                  <a:txBody>
                    <a:bodyPr/>
                    <a:lstStyle/>
                    <a:p>
                      <a:r>
                        <a:rPr lang="en-US" sz="2800" dirty="0" smtClean="0"/>
                        <a:t>D (8,</a:t>
                      </a:r>
                      <a:r>
                        <a:rPr lang="en-US" sz="2800" baseline="0" dirty="0" smtClean="0"/>
                        <a:t> A) ; C (7, B)</a:t>
                      </a:r>
                      <a:endParaRPr lang="en-US" sz="2800" dirty="0"/>
                    </a:p>
                  </a:txBody>
                  <a:tcPr/>
                </a:tc>
                <a:extLst>
                  <a:ext uri="{0D108BD9-81ED-4DB2-BD59-A6C34878D82A}">
                    <a16:rowId xmlns:a16="http://schemas.microsoft.com/office/drawing/2014/main" val="2980720599"/>
                  </a:ext>
                </a:extLst>
              </a:tr>
              <a:tr h="370840">
                <a:tc>
                  <a:txBody>
                    <a:bodyPr/>
                    <a:lstStyle/>
                    <a:p>
                      <a:r>
                        <a:rPr lang="en-US" sz="2800" dirty="0" smtClean="0"/>
                        <a:t>C (7, B)</a:t>
                      </a:r>
                      <a:endParaRPr lang="en-US" sz="2800" dirty="0"/>
                    </a:p>
                  </a:txBody>
                  <a:tcPr/>
                </a:tc>
                <a:tc>
                  <a:txBody>
                    <a:bodyPr/>
                    <a:lstStyle/>
                    <a:p>
                      <a:r>
                        <a:rPr lang="en-US" sz="2800" dirty="0" smtClean="0"/>
                        <a:t>D</a:t>
                      </a:r>
                      <a:r>
                        <a:rPr lang="en-US" sz="2800" baseline="0" dirty="0" smtClean="0"/>
                        <a:t> (8, A)</a:t>
                      </a:r>
                      <a:endParaRPr lang="en-US" sz="2800" dirty="0"/>
                    </a:p>
                  </a:txBody>
                  <a:tcPr/>
                </a:tc>
                <a:extLst>
                  <a:ext uri="{0D108BD9-81ED-4DB2-BD59-A6C34878D82A}">
                    <a16:rowId xmlns:a16="http://schemas.microsoft.com/office/drawing/2014/main" val="2178190005"/>
                  </a:ext>
                </a:extLst>
              </a:tr>
            </a:tbl>
          </a:graphicData>
        </a:graphic>
      </p:graphicFrame>
      <p:sp>
        <p:nvSpPr>
          <p:cNvPr id="4" name="Oval 3"/>
          <p:cNvSpPr/>
          <p:nvPr/>
        </p:nvSpPr>
        <p:spPr>
          <a:xfrm>
            <a:off x="3805825" y="256730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9" name="Oval 8"/>
          <p:cNvSpPr/>
          <p:nvPr/>
        </p:nvSpPr>
        <p:spPr>
          <a:xfrm>
            <a:off x="2551646" y="3946491"/>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0" name="Oval 9"/>
          <p:cNvSpPr/>
          <p:nvPr/>
        </p:nvSpPr>
        <p:spPr>
          <a:xfrm>
            <a:off x="2581614" y="1235338"/>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B</a:t>
            </a:r>
          </a:p>
        </p:txBody>
      </p:sp>
      <p:sp>
        <p:nvSpPr>
          <p:cNvPr id="11" name="Oval 10"/>
          <p:cNvSpPr/>
          <p:nvPr/>
        </p:nvSpPr>
        <p:spPr>
          <a:xfrm>
            <a:off x="1205603" y="257971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C</a:t>
            </a:r>
            <a:endParaRPr lang="en-US" sz="3200" b="1" dirty="0"/>
          </a:p>
        </p:txBody>
      </p:sp>
      <p:sp>
        <p:nvSpPr>
          <p:cNvPr id="12" name="Oval 11"/>
          <p:cNvSpPr/>
          <p:nvPr/>
        </p:nvSpPr>
        <p:spPr>
          <a:xfrm>
            <a:off x="2551646" y="549748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E</a:t>
            </a:r>
            <a:endParaRPr lang="en-US" sz="3200" b="1" dirty="0"/>
          </a:p>
        </p:txBody>
      </p:sp>
      <p:cxnSp>
        <p:nvCxnSpPr>
          <p:cNvPr id="14" name="Straight Connector 13"/>
          <p:cNvCxnSpPr>
            <a:stCxn id="4" idx="3"/>
            <a:endCxn id="9" idx="7"/>
          </p:cNvCxnSpPr>
          <p:nvPr/>
        </p:nvCxnSpPr>
        <p:spPr>
          <a:xfrm flipH="1">
            <a:off x="3202054" y="3217715"/>
            <a:ext cx="715363" cy="8403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1"/>
            <a:endCxn id="10" idx="5"/>
          </p:cNvCxnSpPr>
          <p:nvPr/>
        </p:nvCxnSpPr>
        <p:spPr>
          <a:xfrm flipH="1" flipV="1">
            <a:off x="3232022" y="1885746"/>
            <a:ext cx="685395" cy="793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10" idx="3"/>
            <a:endCxn id="11" idx="7"/>
          </p:cNvCxnSpPr>
          <p:nvPr/>
        </p:nvCxnSpPr>
        <p:spPr>
          <a:xfrm flipH="1">
            <a:off x="1856011" y="1885746"/>
            <a:ext cx="837195" cy="805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9" idx="1"/>
            <a:endCxn id="11" idx="5"/>
          </p:cNvCxnSpPr>
          <p:nvPr/>
        </p:nvCxnSpPr>
        <p:spPr>
          <a:xfrm flipH="1" flipV="1">
            <a:off x="1856011" y="3230121"/>
            <a:ext cx="807227" cy="827962"/>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12" idx="2"/>
          </p:cNvCxnSpPr>
          <p:nvPr/>
        </p:nvCxnSpPr>
        <p:spPr>
          <a:xfrm flipH="1">
            <a:off x="2551646" y="4327491"/>
            <a:ext cx="762000" cy="1550995"/>
          </a:xfrm>
          <a:prstGeom prst="line">
            <a:avLst/>
          </a:prstGeom>
        </p:spPr>
        <p:style>
          <a:lnRef idx="3">
            <a:schemeClr val="accent1"/>
          </a:lnRef>
          <a:fillRef idx="0">
            <a:schemeClr val="accent1"/>
          </a:fillRef>
          <a:effectRef idx="2">
            <a:schemeClr val="accent1"/>
          </a:effectRef>
          <a:fontRef idx="minor">
            <a:schemeClr val="tx1"/>
          </a:fontRef>
        </p:style>
      </p:cxnSp>
      <p:sp>
        <p:nvSpPr>
          <p:cNvPr id="100" name="Down Arrow 99"/>
          <p:cNvSpPr/>
          <p:nvPr/>
        </p:nvSpPr>
        <p:spPr>
          <a:xfrm>
            <a:off x="4052121" y="1947285"/>
            <a:ext cx="381000" cy="44657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TextBox 101"/>
          <p:cNvSpPr txBox="1"/>
          <p:nvPr/>
        </p:nvSpPr>
        <p:spPr>
          <a:xfrm>
            <a:off x="1967603" y="1637054"/>
            <a:ext cx="434734" cy="707886"/>
          </a:xfrm>
          <a:prstGeom prst="rect">
            <a:avLst/>
          </a:prstGeom>
          <a:noFill/>
        </p:spPr>
        <p:txBody>
          <a:bodyPr wrap="none" rtlCol="0">
            <a:spAutoFit/>
          </a:bodyPr>
          <a:lstStyle/>
          <a:p>
            <a:r>
              <a:rPr lang="en-US" sz="4000" b="1" dirty="0" smtClean="0"/>
              <a:t>3</a:t>
            </a:r>
            <a:endParaRPr lang="en-US" sz="4000" b="1" dirty="0"/>
          </a:p>
        </p:txBody>
      </p:sp>
      <p:sp>
        <p:nvSpPr>
          <p:cNvPr id="103" name="TextBox 102"/>
          <p:cNvSpPr txBox="1"/>
          <p:nvPr/>
        </p:nvSpPr>
        <p:spPr>
          <a:xfrm>
            <a:off x="3501486" y="1777620"/>
            <a:ext cx="470000" cy="707886"/>
          </a:xfrm>
          <a:prstGeom prst="rect">
            <a:avLst/>
          </a:prstGeom>
          <a:noFill/>
        </p:spPr>
        <p:txBody>
          <a:bodyPr wrap="none" rtlCol="0">
            <a:spAutoFit/>
          </a:bodyPr>
          <a:lstStyle/>
          <a:p>
            <a:r>
              <a:rPr lang="en-US" sz="4000" b="1" dirty="0" smtClean="0"/>
              <a:t>4</a:t>
            </a:r>
            <a:endParaRPr lang="en-US" sz="4000" b="1" dirty="0"/>
          </a:p>
        </p:txBody>
      </p:sp>
      <p:sp>
        <p:nvSpPr>
          <p:cNvPr id="104" name="TextBox 103"/>
          <p:cNvSpPr txBox="1"/>
          <p:nvPr/>
        </p:nvSpPr>
        <p:spPr>
          <a:xfrm>
            <a:off x="1910222" y="3385272"/>
            <a:ext cx="455574" cy="707886"/>
          </a:xfrm>
          <a:prstGeom prst="rect">
            <a:avLst/>
          </a:prstGeom>
          <a:noFill/>
        </p:spPr>
        <p:txBody>
          <a:bodyPr wrap="none" rtlCol="0">
            <a:spAutoFit/>
          </a:bodyPr>
          <a:lstStyle/>
          <a:p>
            <a:r>
              <a:rPr lang="en-US" sz="4000" b="1" dirty="0" smtClean="0"/>
              <a:t>4</a:t>
            </a:r>
            <a:endParaRPr lang="en-US" sz="4000" b="1" dirty="0"/>
          </a:p>
        </p:txBody>
      </p:sp>
      <p:sp>
        <p:nvSpPr>
          <p:cNvPr id="107" name="TextBox 106"/>
          <p:cNvSpPr txBox="1"/>
          <p:nvPr/>
        </p:nvSpPr>
        <p:spPr>
          <a:xfrm>
            <a:off x="3596547" y="3300568"/>
            <a:ext cx="470000" cy="707886"/>
          </a:xfrm>
          <a:prstGeom prst="rect">
            <a:avLst/>
          </a:prstGeom>
          <a:noFill/>
        </p:spPr>
        <p:txBody>
          <a:bodyPr wrap="none" rtlCol="0">
            <a:spAutoFit/>
          </a:bodyPr>
          <a:lstStyle/>
          <a:p>
            <a:r>
              <a:rPr lang="en-US" sz="4000" b="1" dirty="0" smtClean="0"/>
              <a:t>8</a:t>
            </a:r>
            <a:endParaRPr lang="en-US" sz="4000" b="1" dirty="0"/>
          </a:p>
        </p:txBody>
      </p:sp>
      <p:sp>
        <p:nvSpPr>
          <p:cNvPr id="108" name="TextBox 107"/>
          <p:cNvSpPr txBox="1"/>
          <p:nvPr/>
        </p:nvSpPr>
        <p:spPr>
          <a:xfrm>
            <a:off x="2999523" y="4713397"/>
            <a:ext cx="434734" cy="707886"/>
          </a:xfrm>
          <a:prstGeom prst="rect">
            <a:avLst/>
          </a:prstGeom>
          <a:noFill/>
        </p:spPr>
        <p:txBody>
          <a:bodyPr wrap="none" rtlCol="0">
            <a:spAutoFit/>
          </a:bodyPr>
          <a:lstStyle/>
          <a:p>
            <a:r>
              <a:rPr lang="en-US" sz="4000" b="1" dirty="0" smtClean="0"/>
              <a:t>7</a:t>
            </a:r>
            <a:endParaRPr lang="en-US" sz="4000" b="1" dirty="0"/>
          </a:p>
        </p:txBody>
      </p:sp>
    </p:spTree>
    <p:extLst>
      <p:ext uri="{BB962C8B-B14F-4D97-AF65-F5344CB8AC3E}">
        <p14:creationId xmlns:p14="http://schemas.microsoft.com/office/powerpoint/2010/main" val="236752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Nhắc</a:t>
            </a:r>
            <a:r>
              <a:rPr lang="en-US" sz="3600" b="1" dirty="0" smtClean="0">
                <a:solidFill>
                  <a:schemeClr val="accent1"/>
                </a:solidFill>
              </a:rPr>
              <a:t> </a:t>
            </a:r>
            <a:r>
              <a:rPr lang="en-US" sz="3600" b="1" dirty="0" err="1" smtClean="0">
                <a:solidFill>
                  <a:schemeClr val="accent1"/>
                </a:solidFill>
              </a:rPr>
              <a:t>lại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363200" y="6017743"/>
            <a:ext cx="1139823" cy="365125"/>
          </a:xfrm>
        </p:spPr>
        <p:txBody>
          <a:bodyPr/>
          <a:lstStyle/>
          <a:p>
            <a:fld id="{D57F1E4F-1CFF-5643-939E-217C01CDF565}" type="slidenum">
              <a:rPr lang="en-US" sz="4400" smtClean="0"/>
              <a:pPr/>
              <a:t>12</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310896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37084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37084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r h="370840">
                <a:tc>
                  <a:txBody>
                    <a:bodyPr/>
                    <a:lstStyle/>
                    <a:p>
                      <a:r>
                        <a:rPr lang="en-US" sz="2800" dirty="0" smtClean="0"/>
                        <a:t>A (0, null)</a:t>
                      </a:r>
                      <a:endParaRPr lang="en-US" sz="2800" dirty="0"/>
                    </a:p>
                  </a:txBody>
                  <a:tcPr/>
                </a:tc>
                <a:tc>
                  <a:txBody>
                    <a:bodyPr/>
                    <a:lstStyle/>
                    <a:p>
                      <a:r>
                        <a:rPr lang="en-US" sz="2800" dirty="0" smtClean="0"/>
                        <a:t>B (4, A)</a:t>
                      </a:r>
                      <a:r>
                        <a:rPr lang="en-US" sz="2800" baseline="0" dirty="0" smtClean="0"/>
                        <a:t> ; D (8, A)</a:t>
                      </a:r>
                      <a:endParaRPr lang="en-US" sz="2800" dirty="0"/>
                    </a:p>
                  </a:txBody>
                  <a:tcPr/>
                </a:tc>
                <a:extLst>
                  <a:ext uri="{0D108BD9-81ED-4DB2-BD59-A6C34878D82A}">
                    <a16:rowId xmlns:a16="http://schemas.microsoft.com/office/drawing/2014/main" val="1896766485"/>
                  </a:ext>
                </a:extLst>
              </a:tr>
              <a:tr h="370840">
                <a:tc>
                  <a:txBody>
                    <a:bodyPr/>
                    <a:lstStyle/>
                    <a:p>
                      <a:r>
                        <a:rPr lang="en-US" sz="2800" dirty="0" smtClean="0"/>
                        <a:t>B (4, A)</a:t>
                      </a:r>
                      <a:endParaRPr lang="en-US" sz="2800" dirty="0"/>
                    </a:p>
                  </a:txBody>
                  <a:tcPr/>
                </a:tc>
                <a:tc>
                  <a:txBody>
                    <a:bodyPr/>
                    <a:lstStyle/>
                    <a:p>
                      <a:r>
                        <a:rPr lang="en-US" sz="2800" dirty="0" smtClean="0"/>
                        <a:t>D (8,</a:t>
                      </a:r>
                      <a:r>
                        <a:rPr lang="en-US" sz="2800" baseline="0" dirty="0" smtClean="0"/>
                        <a:t> A) ; C (7, B)</a:t>
                      </a:r>
                      <a:endParaRPr lang="en-US" sz="2800" dirty="0"/>
                    </a:p>
                  </a:txBody>
                  <a:tcPr/>
                </a:tc>
                <a:extLst>
                  <a:ext uri="{0D108BD9-81ED-4DB2-BD59-A6C34878D82A}">
                    <a16:rowId xmlns:a16="http://schemas.microsoft.com/office/drawing/2014/main" val="2980720599"/>
                  </a:ext>
                </a:extLst>
              </a:tr>
              <a:tr h="370840">
                <a:tc>
                  <a:txBody>
                    <a:bodyPr/>
                    <a:lstStyle/>
                    <a:p>
                      <a:r>
                        <a:rPr lang="en-US" sz="2800" dirty="0" smtClean="0"/>
                        <a:t>C (7, B)</a:t>
                      </a:r>
                      <a:endParaRPr lang="en-US" sz="2800" dirty="0"/>
                    </a:p>
                  </a:txBody>
                  <a:tcPr/>
                </a:tc>
                <a:tc>
                  <a:txBody>
                    <a:bodyPr/>
                    <a:lstStyle/>
                    <a:p>
                      <a:r>
                        <a:rPr lang="en-US" sz="2800" dirty="0" smtClean="0"/>
                        <a:t>D</a:t>
                      </a:r>
                      <a:r>
                        <a:rPr lang="en-US" sz="2800" baseline="0" dirty="0" smtClean="0"/>
                        <a:t> (8, A)</a:t>
                      </a:r>
                      <a:endParaRPr lang="en-US" sz="2800" dirty="0"/>
                    </a:p>
                  </a:txBody>
                  <a:tcPr/>
                </a:tc>
                <a:extLst>
                  <a:ext uri="{0D108BD9-81ED-4DB2-BD59-A6C34878D82A}">
                    <a16:rowId xmlns:a16="http://schemas.microsoft.com/office/drawing/2014/main" val="2178190005"/>
                  </a:ext>
                </a:extLst>
              </a:tr>
              <a:tr h="370840">
                <a:tc>
                  <a:txBody>
                    <a:bodyPr/>
                    <a:lstStyle/>
                    <a:p>
                      <a:r>
                        <a:rPr lang="en-US" sz="2800" dirty="0" smtClean="0"/>
                        <a:t>D (8, A)</a:t>
                      </a:r>
                      <a:endParaRPr lang="en-US" sz="2800" dirty="0"/>
                    </a:p>
                  </a:txBody>
                  <a:tcPr/>
                </a:tc>
                <a:tc>
                  <a:txBody>
                    <a:bodyPr/>
                    <a:lstStyle/>
                    <a:p>
                      <a:r>
                        <a:rPr lang="en-US" sz="2800" dirty="0" smtClean="0"/>
                        <a:t>E (15, D)</a:t>
                      </a:r>
                      <a:endParaRPr lang="en-US" sz="2800" dirty="0"/>
                    </a:p>
                  </a:txBody>
                  <a:tcPr/>
                </a:tc>
                <a:extLst>
                  <a:ext uri="{0D108BD9-81ED-4DB2-BD59-A6C34878D82A}">
                    <a16:rowId xmlns:a16="http://schemas.microsoft.com/office/drawing/2014/main" val="350395573"/>
                  </a:ext>
                </a:extLst>
              </a:tr>
            </a:tbl>
          </a:graphicData>
        </a:graphic>
      </p:graphicFrame>
      <p:sp>
        <p:nvSpPr>
          <p:cNvPr id="4" name="Oval 3"/>
          <p:cNvSpPr/>
          <p:nvPr/>
        </p:nvSpPr>
        <p:spPr>
          <a:xfrm>
            <a:off x="3805825" y="256730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9" name="Oval 8"/>
          <p:cNvSpPr/>
          <p:nvPr/>
        </p:nvSpPr>
        <p:spPr>
          <a:xfrm>
            <a:off x="2551646" y="3946491"/>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0" name="Oval 9"/>
          <p:cNvSpPr/>
          <p:nvPr/>
        </p:nvSpPr>
        <p:spPr>
          <a:xfrm>
            <a:off x="2581614" y="1235338"/>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B</a:t>
            </a:r>
          </a:p>
        </p:txBody>
      </p:sp>
      <p:sp>
        <p:nvSpPr>
          <p:cNvPr id="11" name="Oval 10"/>
          <p:cNvSpPr/>
          <p:nvPr/>
        </p:nvSpPr>
        <p:spPr>
          <a:xfrm>
            <a:off x="1205603" y="257971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C</a:t>
            </a:r>
            <a:endParaRPr lang="en-US" sz="3200" b="1" dirty="0"/>
          </a:p>
        </p:txBody>
      </p:sp>
      <p:sp>
        <p:nvSpPr>
          <p:cNvPr id="12" name="Oval 11"/>
          <p:cNvSpPr/>
          <p:nvPr/>
        </p:nvSpPr>
        <p:spPr>
          <a:xfrm>
            <a:off x="2551646" y="549748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E</a:t>
            </a:r>
            <a:endParaRPr lang="en-US" sz="3200" b="1" dirty="0"/>
          </a:p>
        </p:txBody>
      </p:sp>
      <p:cxnSp>
        <p:nvCxnSpPr>
          <p:cNvPr id="14" name="Straight Connector 13"/>
          <p:cNvCxnSpPr>
            <a:stCxn id="4" idx="3"/>
            <a:endCxn id="9" idx="7"/>
          </p:cNvCxnSpPr>
          <p:nvPr/>
        </p:nvCxnSpPr>
        <p:spPr>
          <a:xfrm flipH="1">
            <a:off x="3202054" y="3217715"/>
            <a:ext cx="715363" cy="8403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1"/>
            <a:endCxn id="10" idx="5"/>
          </p:cNvCxnSpPr>
          <p:nvPr/>
        </p:nvCxnSpPr>
        <p:spPr>
          <a:xfrm flipH="1" flipV="1">
            <a:off x="3232022" y="1885746"/>
            <a:ext cx="685395" cy="793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10" idx="3"/>
            <a:endCxn id="11" idx="7"/>
          </p:cNvCxnSpPr>
          <p:nvPr/>
        </p:nvCxnSpPr>
        <p:spPr>
          <a:xfrm flipH="1">
            <a:off x="1856011" y="1885746"/>
            <a:ext cx="837195" cy="805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9" idx="1"/>
            <a:endCxn id="11" idx="5"/>
          </p:cNvCxnSpPr>
          <p:nvPr/>
        </p:nvCxnSpPr>
        <p:spPr>
          <a:xfrm flipH="1" flipV="1">
            <a:off x="1856011" y="3230121"/>
            <a:ext cx="807227" cy="827962"/>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12" idx="2"/>
          </p:cNvCxnSpPr>
          <p:nvPr/>
        </p:nvCxnSpPr>
        <p:spPr>
          <a:xfrm flipH="1">
            <a:off x="2551646" y="4327491"/>
            <a:ext cx="762000" cy="1550995"/>
          </a:xfrm>
          <a:prstGeom prst="line">
            <a:avLst/>
          </a:prstGeom>
        </p:spPr>
        <p:style>
          <a:lnRef idx="3">
            <a:schemeClr val="accent1"/>
          </a:lnRef>
          <a:fillRef idx="0">
            <a:schemeClr val="accent1"/>
          </a:fillRef>
          <a:effectRef idx="2">
            <a:schemeClr val="accent1"/>
          </a:effectRef>
          <a:fontRef idx="minor">
            <a:schemeClr val="tx1"/>
          </a:fontRef>
        </p:style>
      </p:cxnSp>
      <p:sp>
        <p:nvSpPr>
          <p:cNvPr id="100" name="Down Arrow 99"/>
          <p:cNvSpPr/>
          <p:nvPr/>
        </p:nvSpPr>
        <p:spPr>
          <a:xfrm>
            <a:off x="4052121" y="1947285"/>
            <a:ext cx="381000" cy="44657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TextBox 101"/>
          <p:cNvSpPr txBox="1"/>
          <p:nvPr/>
        </p:nvSpPr>
        <p:spPr>
          <a:xfrm>
            <a:off x="1967603" y="1637054"/>
            <a:ext cx="434734" cy="707886"/>
          </a:xfrm>
          <a:prstGeom prst="rect">
            <a:avLst/>
          </a:prstGeom>
          <a:noFill/>
        </p:spPr>
        <p:txBody>
          <a:bodyPr wrap="none" rtlCol="0">
            <a:spAutoFit/>
          </a:bodyPr>
          <a:lstStyle/>
          <a:p>
            <a:r>
              <a:rPr lang="en-US" sz="4000" b="1" dirty="0" smtClean="0"/>
              <a:t>3</a:t>
            </a:r>
            <a:endParaRPr lang="en-US" sz="4000" b="1" dirty="0"/>
          </a:p>
        </p:txBody>
      </p:sp>
      <p:sp>
        <p:nvSpPr>
          <p:cNvPr id="103" name="TextBox 102"/>
          <p:cNvSpPr txBox="1"/>
          <p:nvPr/>
        </p:nvSpPr>
        <p:spPr>
          <a:xfrm>
            <a:off x="3501486" y="1777620"/>
            <a:ext cx="470000" cy="707886"/>
          </a:xfrm>
          <a:prstGeom prst="rect">
            <a:avLst/>
          </a:prstGeom>
          <a:noFill/>
        </p:spPr>
        <p:txBody>
          <a:bodyPr wrap="none" rtlCol="0">
            <a:spAutoFit/>
          </a:bodyPr>
          <a:lstStyle/>
          <a:p>
            <a:r>
              <a:rPr lang="en-US" sz="4000" b="1" dirty="0" smtClean="0"/>
              <a:t>4</a:t>
            </a:r>
            <a:endParaRPr lang="en-US" sz="4000" b="1" dirty="0"/>
          </a:p>
        </p:txBody>
      </p:sp>
      <p:sp>
        <p:nvSpPr>
          <p:cNvPr id="104" name="TextBox 103"/>
          <p:cNvSpPr txBox="1"/>
          <p:nvPr/>
        </p:nvSpPr>
        <p:spPr>
          <a:xfrm>
            <a:off x="1910222" y="3385272"/>
            <a:ext cx="455574" cy="707886"/>
          </a:xfrm>
          <a:prstGeom prst="rect">
            <a:avLst/>
          </a:prstGeom>
          <a:noFill/>
        </p:spPr>
        <p:txBody>
          <a:bodyPr wrap="none" rtlCol="0">
            <a:spAutoFit/>
          </a:bodyPr>
          <a:lstStyle/>
          <a:p>
            <a:r>
              <a:rPr lang="en-US" sz="4000" b="1" dirty="0" smtClean="0"/>
              <a:t>4</a:t>
            </a:r>
            <a:endParaRPr lang="en-US" sz="4000" b="1" dirty="0"/>
          </a:p>
        </p:txBody>
      </p:sp>
      <p:sp>
        <p:nvSpPr>
          <p:cNvPr id="107" name="TextBox 106"/>
          <p:cNvSpPr txBox="1"/>
          <p:nvPr/>
        </p:nvSpPr>
        <p:spPr>
          <a:xfrm>
            <a:off x="3596547" y="3300568"/>
            <a:ext cx="470000" cy="707886"/>
          </a:xfrm>
          <a:prstGeom prst="rect">
            <a:avLst/>
          </a:prstGeom>
          <a:noFill/>
        </p:spPr>
        <p:txBody>
          <a:bodyPr wrap="none" rtlCol="0">
            <a:spAutoFit/>
          </a:bodyPr>
          <a:lstStyle/>
          <a:p>
            <a:r>
              <a:rPr lang="en-US" sz="4000" b="1" dirty="0" smtClean="0"/>
              <a:t>8</a:t>
            </a:r>
            <a:endParaRPr lang="en-US" sz="4000" b="1" dirty="0"/>
          </a:p>
        </p:txBody>
      </p:sp>
      <p:sp>
        <p:nvSpPr>
          <p:cNvPr id="108" name="TextBox 107"/>
          <p:cNvSpPr txBox="1"/>
          <p:nvPr/>
        </p:nvSpPr>
        <p:spPr>
          <a:xfrm>
            <a:off x="2999523" y="4713397"/>
            <a:ext cx="434734" cy="707886"/>
          </a:xfrm>
          <a:prstGeom prst="rect">
            <a:avLst/>
          </a:prstGeom>
          <a:noFill/>
        </p:spPr>
        <p:txBody>
          <a:bodyPr wrap="none" rtlCol="0">
            <a:spAutoFit/>
          </a:bodyPr>
          <a:lstStyle/>
          <a:p>
            <a:r>
              <a:rPr lang="en-US" sz="4000" b="1" dirty="0" smtClean="0"/>
              <a:t>7</a:t>
            </a:r>
            <a:endParaRPr lang="en-US" sz="4000" b="1" dirty="0"/>
          </a:p>
        </p:txBody>
      </p:sp>
    </p:spTree>
    <p:extLst>
      <p:ext uri="{BB962C8B-B14F-4D97-AF65-F5344CB8AC3E}">
        <p14:creationId xmlns:p14="http://schemas.microsoft.com/office/powerpoint/2010/main" val="2150351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Nhắc</a:t>
            </a:r>
            <a:r>
              <a:rPr lang="en-US" sz="3600" b="1" dirty="0" smtClean="0">
                <a:solidFill>
                  <a:schemeClr val="accent1"/>
                </a:solidFill>
              </a:rPr>
              <a:t> </a:t>
            </a:r>
            <a:r>
              <a:rPr lang="en-US" sz="3600" b="1" dirty="0" err="1" smtClean="0">
                <a:solidFill>
                  <a:schemeClr val="accent1"/>
                </a:solidFill>
              </a:rPr>
              <a:t>lại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363200" y="6017743"/>
            <a:ext cx="1139823" cy="365125"/>
          </a:xfrm>
        </p:spPr>
        <p:txBody>
          <a:bodyPr/>
          <a:lstStyle/>
          <a:p>
            <a:fld id="{D57F1E4F-1CFF-5643-939E-217C01CDF565}" type="slidenum">
              <a:rPr lang="en-US" sz="4400" smtClean="0"/>
              <a:pPr/>
              <a:t>13</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362712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37084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37084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r h="370840">
                    <a:tc>
                      <a:txBody>
                        <a:bodyPr/>
                        <a:lstStyle/>
                        <a:p>
                          <a:r>
                            <a:rPr lang="en-US" sz="2800" dirty="0" smtClean="0"/>
                            <a:t>A (0, null)</a:t>
                          </a:r>
                          <a:endParaRPr lang="en-US" sz="2800" dirty="0"/>
                        </a:p>
                      </a:txBody>
                      <a:tcPr/>
                    </a:tc>
                    <a:tc>
                      <a:txBody>
                        <a:bodyPr/>
                        <a:lstStyle/>
                        <a:p>
                          <a:r>
                            <a:rPr lang="en-US" sz="2800" dirty="0" smtClean="0"/>
                            <a:t>B (4, A)</a:t>
                          </a:r>
                          <a:r>
                            <a:rPr lang="en-US" sz="2800" baseline="0" dirty="0" smtClean="0"/>
                            <a:t> ; D (8, A)</a:t>
                          </a:r>
                          <a:endParaRPr lang="en-US" sz="2800" dirty="0"/>
                        </a:p>
                      </a:txBody>
                      <a:tcPr/>
                    </a:tc>
                    <a:extLst>
                      <a:ext uri="{0D108BD9-81ED-4DB2-BD59-A6C34878D82A}">
                        <a16:rowId xmlns:a16="http://schemas.microsoft.com/office/drawing/2014/main" val="1896766485"/>
                      </a:ext>
                    </a:extLst>
                  </a:tr>
                  <a:tr h="370840">
                    <a:tc>
                      <a:txBody>
                        <a:bodyPr/>
                        <a:lstStyle/>
                        <a:p>
                          <a:r>
                            <a:rPr lang="en-US" sz="2800" dirty="0" smtClean="0"/>
                            <a:t>B (4, A)</a:t>
                          </a:r>
                          <a:endParaRPr lang="en-US" sz="2800" dirty="0"/>
                        </a:p>
                      </a:txBody>
                      <a:tcPr/>
                    </a:tc>
                    <a:tc>
                      <a:txBody>
                        <a:bodyPr/>
                        <a:lstStyle/>
                        <a:p>
                          <a:r>
                            <a:rPr lang="en-US" sz="2800" dirty="0" smtClean="0"/>
                            <a:t>D (8,</a:t>
                          </a:r>
                          <a:r>
                            <a:rPr lang="en-US" sz="2800" baseline="0" dirty="0" smtClean="0"/>
                            <a:t> A) ; C (7, B)</a:t>
                          </a:r>
                          <a:endParaRPr lang="en-US" sz="2800" dirty="0"/>
                        </a:p>
                      </a:txBody>
                      <a:tcPr/>
                    </a:tc>
                    <a:extLst>
                      <a:ext uri="{0D108BD9-81ED-4DB2-BD59-A6C34878D82A}">
                        <a16:rowId xmlns:a16="http://schemas.microsoft.com/office/drawing/2014/main" val="2980720599"/>
                      </a:ext>
                    </a:extLst>
                  </a:tr>
                  <a:tr h="370840">
                    <a:tc>
                      <a:txBody>
                        <a:bodyPr/>
                        <a:lstStyle/>
                        <a:p>
                          <a:r>
                            <a:rPr lang="en-US" sz="2800" dirty="0" smtClean="0"/>
                            <a:t>C (7, B)</a:t>
                          </a:r>
                          <a:endParaRPr lang="en-US" sz="2800" dirty="0"/>
                        </a:p>
                      </a:txBody>
                      <a:tcPr/>
                    </a:tc>
                    <a:tc>
                      <a:txBody>
                        <a:bodyPr/>
                        <a:lstStyle/>
                        <a:p>
                          <a:r>
                            <a:rPr lang="en-US" sz="2800" dirty="0" smtClean="0"/>
                            <a:t>D</a:t>
                          </a:r>
                          <a:r>
                            <a:rPr lang="en-US" sz="2800" baseline="0" dirty="0" smtClean="0"/>
                            <a:t> (8, A)</a:t>
                          </a:r>
                          <a:endParaRPr lang="en-US" sz="2800" dirty="0"/>
                        </a:p>
                      </a:txBody>
                      <a:tcPr/>
                    </a:tc>
                    <a:extLst>
                      <a:ext uri="{0D108BD9-81ED-4DB2-BD59-A6C34878D82A}">
                        <a16:rowId xmlns:a16="http://schemas.microsoft.com/office/drawing/2014/main" val="2178190005"/>
                      </a:ext>
                    </a:extLst>
                  </a:tr>
                  <a:tr h="370840">
                    <a:tc>
                      <a:txBody>
                        <a:bodyPr/>
                        <a:lstStyle/>
                        <a:p>
                          <a:r>
                            <a:rPr lang="en-US" sz="2800" dirty="0" smtClean="0"/>
                            <a:t>D (8, A)</a:t>
                          </a:r>
                          <a:endParaRPr lang="en-US" sz="2800" dirty="0"/>
                        </a:p>
                      </a:txBody>
                      <a:tcPr/>
                    </a:tc>
                    <a:tc>
                      <a:txBody>
                        <a:bodyPr/>
                        <a:lstStyle/>
                        <a:p>
                          <a:r>
                            <a:rPr lang="en-US" sz="2800" dirty="0" smtClean="0"/>
                            <a:t>E (15, D)</a:t>
                          </a:r>
                          <a:endParaRPr lang="en-US" sz="2800" dirty="0"/>
                        </a:p>
                      </a:txBody>
                      <a:tcPr/>
                    </a:tc>
                    <a:extLst>
                      <a:ext uri="{0D108BD9-81ED-4DB2-BD59-A6C34878D82A}">
                        <a16:rowId xmlns:a16="http://schemas.microsoft.com/office/drawing/2014/main" val="350395573"/>
                      </a:ext>
                    </a:extLst>
                  </a:tr>
                  <a:tr h="370840">
                    <a:tc>
                      <a:txBody>
                        <a:bodyPr/>
                        <a:lstStyle/>
                        <a:p>
                          <a:r>
                            <a:rPr lang="en-US" sz="2800" dirty="0" smtClean="0"/>
                            <a:t>E</a:t>
                          </a:r>
                          <a:r>
                            <a:rPr lang="en-US" sz="2800" baseline="0" dirty="0" smtClean="0"/>
                            <a:t> (15, D)</a:t>
                          </a:r>
                          <a:endParaRPr lang="en-US" sz="2800" dirty="0"/>
                        </a:p>
                      </a:txBody>
                      <a:tcPr/>
                    </a:tc>
                    <a:tc>
                      <a:txBody>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a:txBody>
                      <a:tcPr/>
                    </a:tc>
                    <a:extLst>
                      <a:ext uri="{0D108BD9-81ED-4DB2-BD59-A6C34878D82A}">
                        <a16:rowId xmlns:a16="http://schemas.microsoft.com/office/drawing/2014/main" val="2386603900"/>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362712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51816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51816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r h="518160">
                    <a:tc>
                      <a:txBody>
                        <a:bodyPr/>
                        <a:lstStyle/>
                        <a:p>
                          <a:r>
                            <a:rPr lang="en-US" sz="2800" dirty="0" smtClean="0"/>
                            <a:t>A (0, null)</a:t>
                          </a:r>
                          <a:endParaRPr lang="en-US" sz="2800" dirty="0"/>
                        </a:p>
                      </a:txBody>
                      <a:tcPr/>
                    </a:tc>
                    <a:tc>
                      <a:txBody>
                        <a:bodyPr/>
                        <a:lstStyle/>
                        <a:p>
                          <a:r>
                            <a:rPr lang="en-US" sz="2800" dirty="0" smtClean="0"/>
                            <a:t>B (4, A)</a:t>
                          </a:r>
                          <a:r>
                            <a:rPr lang="en-US" sz="2800" baseline="0" dirty="0" smtClean="0"/>
                            <a:t> ; D (8, A)</a:t>
                          </a:r>
                          <a:endParaRPr lang="en-US" sz="2800" dirty="0"/>
                        </a:p>
                      </a:txBody>
                      <a:tcPr/>
                    </a:tc>
                    <a:extLst>
                      <a:ext uri="{0D108BD9-81ED-4DB2-BD59-A6C34878D82A}">
                        <a16:rowId xmlns:a16="http://schemas.microsoft.com/office/drawing/2014/main" val="1896766485"/>
                      </a:ext>
                    </a:extLst>
                  </a:tr>
                  <a:tr h="518160">
                    <a:tc>
                      <a:txBody>
                        <a:bodyPr/>
                        <a:lstStyle/>
                        <a:p>
                          <a:r>
                            <a:rPr lang="en-US" sz="2800" dirty="0" smtClean="0"/>
                            <a:t>B (4, A)</a:t>
                          </a:r>
                          <a:endParaRPr lang="en-US" sz="2800" dirty="0"/>
                        </a:p>
                      </a:txBody>
                      <a:tcPr/>
                    </a:tc>
                    <a:tc>
                      <a:txBody>
                        <a:bodyPr/>
                        <a:lstStyle/>
                        <a:p>
                          <a:r>
                            <a:rPr lang="en-US" sz="2800" dirty="0" smtClean="0"/>
                            <a:t>D (8,</a:t>
                          </a:r>
                          <a:r>
                            <a:rPr lang="en-US" sz="2800" baseline="0" dirty="0" smtClean="0"/>
                            <a:t> A) ; C (7, B)</a:t>
                          </a:r>
                          <a:endParaRPr lang="en-US" sz="2800" dirty="0"/>
                        </a:p>
                      </a:txBody>
                      <a:tcPr/>
                    </a:tc>
                    <a:extLst>
                      <a:ext uri="{0D108BD9-81ED-4DB2-BD59-A6C34878D82A}">
                        <a16:rowId xmlns:a16="http://schemas.microsoft.com/office/drawing/2014/main" val="2980720599"/>
                      </a:ext>
                    </a:extLst>
                  </a:tr>
                  <a:tr h="518160">
                    <a:tc>
                      <a:txBody>
                        <a:bodyPr/>
                        <a:lstStyle/>
                        <a:p>
                          <a:r>
                            <a:rPr lang="en-US" sz="2800" dirty="0" smtClean="0"/>
                            <a:t>C (7, B)</a:t>
                          </a:r>
                          <a:endParaRPr lang="en-US" sz="2800" dirty="0"/>
                        </a:p>
                      </a:txBody>
                      <a:tcPr/>
                    </a:tc>
                    <a:tc>
                      <a:txBody>
                        <a:bodyPr/>
                        <a:lstStyle/>
                        <a:p>
                          <a:r>
                            <a:rPr lang="en-US" sz="2800" dirty="0" smtClean="0"/>
                            <a:t>D</a:t>
                          </a:r>
                          <a:r>
                            <a:rPr lang="en-US" sz="2800" baseline="0" dirty="0" smtClean="0"/>
                            <a:t> (8, A)</a:t>
                          </a:r>
                          <a:endParaRPr lang="en-US" sz="2800" dirty="0"/>
                        </a:p>
                      </a:txBody>
                      <a:tcPr/>
                    </a:tc>
                    <a:extLst>
                      <a:ext uri="{0D108BD9-81ED-4DB2-BD59-A6C34878D82A}">
                        <a16:rowId xmlns:a16="http://schemas.microsoft.com/office/drawing/2014/main" val="2178190005"/>
                      </a:ext>
                    </a:extLst>
                  </a:tr>
                  <a:tr h="518160">
                    <a:tc>
                      <a:txBody>
                        <a:bodyPr/>
                        <a:lstStyle/>
                        <a:p>
                          <a:r>
                            <a:rPr lang="en-US" sz="2800" dirty="0" smtClean="0"/>
                            <a:t>D (8, A)</a:t>
                          </a:r>
                          <a:endParaRPr lang="en-US" sz="2800" dirty="0"/>
                        </a:p>
                      </a:txBody>
                      <a:tcPr/>
                    </a:tc>
                    <a:tc>
                      <a:txBody>
                        <a:bodyPr/>
                        <a:lstStyle/>
                        <a:p>
                          <a:r>
                            <a:rPr lang="en-US" sz="2800" dirty="0" smtClean="0"/>
                            <a:t>E (15, D)</a:t>
                          </a:r>
                          <a:endParaRPr lang="en-US" sz="2800" dirty="0"/>
                        </a:p>
                      </a:txBody>
                      <a:tcPr/>
                    </a:tc>
                    <a:extLst>
                      <a:ext uri="{0D108BD9-81ED-4DB2-BD59-A6C34878D82A}">
                        <a16:rowId xmlns:a16="http://schemas.microsoft.com/office/drawing/2014/main" val="350395573"/>
                      </a:ext>
                    </a:extLst>
                  </a:tr>
                  <a:tr h="518160">
                    <a:tc>
                      <a:txBody>
                        <a:bodyPr/>
                        <a:lstStyle/>
                        <a:p>
                          <a:r>
                            <a:rPr lang="en-US" sz="2800" dirty="0" smtClean="0"/>
                            <a:t>E</a:t>
                          </a:r>
                          <a:r>
                            <a:rPr lang="en-US" sz="2800" baseline="0" dirty="0" smtClean="0"/>
                            <a:t> (15, D)</a:t>
                          </a:r>
                          <a:endParaRPr lang="en-US" sz="2800" dirty="0"/>
                        </a:p>
                      </a:txBody>
                      <a:tcPr/>
                    </a:tc>
                    <a:tc>
                      <a:txBody>
                        <a:bodyPr/>
                        <a:lstStyle/>
                        <a:p>
                          <a:endParaRPr lang="en-US"/>
                        </a:p>
                      </a:txBody>
                      <a:tcPr>
                        <a:blipFill>
                          <a:blip r:embed="rId3"/>
                          <a:stretch>
                            <a:fillRect l="-100454" t="-611765" r="-1134" b="-32941"/>
                          </a:stretch>
                        </a:blipFill>
                      </a:tcPr>
                    </a:tc>
                    <a:extLst>
                      <a:ext uri="{0D108BD9-81ED-4DB2-BD59-A6C34878D82A}">
                        <a16:rowId xmlns:a16="http://schemas.microsoft.com/office/drawing/2014/main" val="2386603900"/>
                      </a:ext>
                    </a:extLst>
                  </a:tr>
                </a:tbl>
              </a:graphicData>
            </a:graphic>
          </p:graphicFrame>
        </mc:Fallback>
      </mc:AlternateContent>
      <p:sp>
        <p:nvSpPr>
          <p:cNvPr id="4" name="Oval 3"/>
          <p:cNvSpPr/>
          <p:nvPr/>
        </p:nvSpPr>
        <p:spPr>
          <a:xfrm>
            <a:off x="3805825" y="256730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9" name="Oval 8"/>
          <p:cNvSpPr/>
          <p:nvPr/>
        </p:nvSpPr>
        <p:spPr>
          <a:xfrm>
            <a:off x="2551646" y="3946491"/>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0" name="Oval 9"/>
          <p:cNvSpPr/>
          <p:nvPr/>
        </p:nvSpPr>
        <p:spPr>
          <a:xfrm>
            <a:off x="2581614" y="1235338"/>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B</a:t>
            </a:r>
          </a:p>
        </p:txBody>
      </p:sp>
      <p:sp>
        <p:nvSpPr>
          <p:cNvPr id="11" name="Oval 10"/>
          <p:cNvSpPr/>
          <p:nvPr/>
        </p:nvSpPr>
        <p:spPr>
          <a:xfrm>
            <a:off x="1205603" y="257971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C</a:t>
            </a:r>
            <a:endParaRPr lang="en-US" sz="3200" b="1" dirty="0"/>
          </a:p>
        </p:txBody>
      </p:sp>
      <p:sp>
        <p:nvSpPr>
          <p:cNvPr id="12" name="Oval 11"/>
          <p:cNvSpPr/>
          <p:nvPr/>
        </p:nvSpPr>
        <p:spPr>
          <a:xfrm>
            <a:off x="2551646" y="549748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E</a:t>
            </a:r>
            <a:endParaRPr lang="en-US" sz="3200" b="1" dirty="0"/>
          </a:p>
        </p:txBody>
      </p:sp>
      <p:cxnSp>
        <p:nvCxnSpPr>
          <p:cNvPr id="14" name="Straight Connector 13"/>
          <p:cNvCxnSpPr>
            <a:stCxn id="4" idx="3"/>
            <a:endCxn id="9" idx="7"/>
          </p:cNvCxnSpPr>
          <p:nvPr/>
        </p:nvCxnSpPr>
        <p:spPr>
          <a:xfrm flipH="1">
            <a:off x="3202054" y="3217715"/>
            <a:ext cx="715363" cy="8403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1"/>
            <a:endCxn id="10" idx="5"/>
          </p:cNvCxnSpPr>
          <p:nvPr/>
        </p:nvCxnSpPr>
        <p:spPr>
          <a:xfrm flipH="1" flipV="1">
            <a:off x="3232022" y="1885746"/>
            <a:ext cx="685395" cy="793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10" idx="3"/>
            <a:endCxn id="11" idx="7"/>
          </p:cNvCxnSpPr>
          <p:nvPr/>
        </p:nvCxnSpPr>
        <p:spPr>
          <a:xfrm flipH="1">
            <a:off x="1856011" y="1885746"/>
            <a:ext cx="837195" cy="805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9" idx="1"/>
            <a:endCxn id="11" idx="5"/>
          </p:cNvCxnSpPr>
          <p:nvPr/>
        </p:nvCxnSpPr>
        <p:spPr>
          <a:xfrm flipH="1" flipV="1">
            <a:off x="1856011" y="3230121"/>
            <a:ext cx="807227" cy="827962"/>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12" idx="2"/>
          </p:cNvCxnSpPr>
          <p:nvPr/>
        </p:nvCxnSpPr>
        <p:spPr>
          <a:xfrm flipH="1">
            <a:off x="2551646" y="4327491"/>
            <a:ext cx="762000" cy="1550995"/>
          </a:xfrm>
          <a:prstGeom prst="line">
            <a:avLst/>
          </a:prstGeom>
        </p:spPr>
        <p:style>
          <a:lnRef idx="3">
            <a:schemeClr val="accent1"/>
          </a:lnRef>
          <a:fillRef idx="0">
            <a:schemeClr val="accent1"/>
          </a:fillRef>
          <a:effectRef idx="2">
            <a:schemeClr val="accent1"/>
          </a:effectRef>
          <a:fontRef idx="minor">
            <a:schemeClr val="tx1"/>
          </a:fontRef>
        </p:style>
      </p:cxnSp>
      <p:sp>
        <p:nvSpPr>
          <p:cNvPr id="100" name="Down Arrow 99"/>
          <p:cNvSpPr/>
          <p:nvPr/>
        </p:nvSpPr>
        <p:spPr>
          <a:xfrm>
            <a:off x="4052121" y="1947285"/>
            <a:ext cx="381000" cy="44657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TextBox 101"/>
          <p:cNvSpPr txBox="1"/>
          <p:nvPr/>
        </p:nvSpPr>
        <p:spPr>
          <a:xfrm>
            <a:off x="1967603" y="1637054"/>
            <a:ext cx="434734" cy="707886"/>
          </a:xfrm>
          <a:prstGeom prst="rect">
            <a:avLst/>
          </a:prstGeom>
          <a:noFill/>
        </p:spPr>
        <p:txBody>
          <a:bodyPr wrap="none" rtlCol="0">
            <a:spAutoFit/>
          </a:bodyPr>
          <a:lstStyle/>
          <a:p>
            <a:r>
              <a:rPr lang="en-US" sz="4000" b="1" dirty="0" smtClean="0"/>
              <a:t>3</a:t>
            </a:r>
            <a:endParaRPr lang="en-US" sz="4000" b="1" dirty="0"/>
          </a:p>
        </p:txBody>
      </p:sp>
      <p:sp>
        <p:nvSpPr>
          <p:cNvPr id="103" name="TextBox 102"/>
          <p:cNvSpPr txBox="1"/>
          <p:nvPr/>
        </p:nvSpPr>
        <p:spPr>
          <a:xfrm>
            <a:off x="3501486" y="1777620"/>
            <a:ext cx="470000" cy="707886"/>
          </a:xfrm>
          <a:prstGeom prst="rect">
            <a:avLst/>
          </a:prstGeom>
          <a:noFill/>
        </p:spPr>
        <p:txBody>
          <a:bodyPr wrap="none" rtlCol="0">
            <a:spAutoFit/>
          </a:bodyPr>
          <a:lstStyle/>
          <a:p>
            <a:r>
              <a:rPr lang="en-US" sz="4000" b="1" dirty="0" smtClean="0"/>
              <a:t>4</a:t>
            </a:r>
            <a:endParaRPr lang="en-US" sz="4000" b="1" dirty="0"/>
          </a:p>
        </p:txBody>
      </p:sp>
      <p:sp>
        <p:nvSpPr>
          <p:cNvPr id="104" name="TextBox 103"/>
          <p:cNvSpPr txBox="1"/>
          <p:nvPr/>
        </p:nvSpPr>
        <p:spPr>
          <a:xfrm>
            <a:off x="1910222" y="3385272"/>
            <a:ext cx="455574" cy="707886"/>
          </a:xfrm>
          <a:prstGeom prst="rect">
            <a:avLst/>
          </a:prstGeom>
          <a:noFill/>
        </p:spPr>
        <p:txBody>
          <a:bodyPr wrap="none" rtlCol="0">
            <a:spAutoFit/>
          </a:bodyPr>
          <a:lstStyle/>
          <a:p>
            <a:r>
              <a:rPr lang="en-US" sz="4000" b="1" dirty="0" smtClean="0"/>
              <a:t>4</a:t>
            </a:r>
            <a:endParaRPr lang="en-US" sz="4000" b="1" dirty="0"/>
          </a:p>
        </p:txBody>
      </p:sp>
      <p:sp>
        <p:nvSpPr>
          <p:cNvPr id="107" name="TextBox 106"/>
          <p:cNvSpPr txBox="1"/>
          <p:nvPr/>
        </p:nvSpPr>
        <p:spPr>
          <a:xfrm>
            <a:off x="3596547" y="3300568"/>
            <a:ext cx="470000" cy="707886"/>
          </a:xfrm>
          <a:prstGeom prst="rect">
            <a:avLst/>
          </a:prstGeom>
          <a:noFill/>
        </p:spPr>
        <p:txBody>
          <a:bodyPr wrap="none" rtlCol="0">
            <a:spAutoFit/>
          </a:bodyPr>
          <a:lstStyle/>
          <a:p>
            <a:r>
              <a:rPr lang="en-US" sz="4000" b="1" dirty="0" smtClean="0"/>
              <a:t>8</a:t>
            </a:r>
            <a:endParaRPr lang="en-US" sz="4000" b="1" dirty="0"/>
          </a:p>
        </p:txBody>
      </p:sp>
      <p:sp>
        <p:nvSpPr>
          <p:cNvPr id="108" name="TextBox 107"/>
          <p:cNvSpPr txBox="1"/>
          <p:nvPr/>
        </p:nvSpPr>
        <p:spPr>
          <a:xfrm>
            <a:off x="2999523" y="4713397"/>
            <a:ext cx="434734" cy="707886"/>
          </a:xfrm>
          <a:prstGeom prst="rect">
            <a:avLst/>
          </a:prstGeom>
          <a:noFill/>
        </p:spPr>
        <p:txBody>
          <a:bodyPr wrap="none" rtlCol="0">
            <a:spAutoFit/>
          </a:bodyPr>
          <a:lstStyle/>
          <a:p>
            <a:r>
              <a:rPr lang="en-US" sz="4000" b="1" dirty="0" smtClean="0"/>
              <a:t>7</a:t>
            </a:r>
            <a:endParaRPr lang="en-US" sz="4000" b="1" dirty="0"/>
          </a:p>
        </p:txBody>
      </p:sp>
    </p:spTree>
    <p:extLst>
      <p:ext uri="{BB962C8B-B14F-4D97-AF65-F5344CB8AC3E}">
        <p14:creationId xmlns:p14="http://schemas.microsoft.com/office/powerpoint/2010/main" val="610011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Nhắc</a:t>
            </a:r>
            <a:r>
              <a:rPr lang="en-US" sz="3600" b="1" dirty="0" smtClean="0">
                <a:solidFill>
                  <a:schemeClr val="accent1"/>
                </a:solidFill>
              </a:rPr>
              <a:t> </a:t>
            </a:r>
            <a:r>
              <a:rPr lang="en-US" sz="3600" b="1" dirty="0" err="1" smtClean="0">
                <a:solidFill>
                  <a:schemeClr val="accent1"/>
                </a:solidFill>
              </a:rPr>
              <a:t>lại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363200" y="6017743"/>
            <a:ext cx="1139823" cy="365125"/>
          </a:xfrm>
        </p:spPr>
        <p:txBody>
          <a:bodyPr/>
          <a:lstStyle/>
          <a:p>
            <a:fld id="{D57F1E4F-1CFF-5643-939E-217C01CDF565}" type="slidenum">
              <a:rPr lang="en-US" sz="4400" smtClean="0"/>
              <a:pPr/>
              <a:t>14</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362712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37084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37084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r h="370840">
                    <a:tc>
                      <a:txBody>
                        <a:bodyPr/>
                        <a:lstStyle/>
                        <a:p>
                          <a:r>
                            <a:rPr lang="en-US" sz="2800" dirty="0" smtClean="0"/>
                            <a:t>A (0, null)</a:t>
                          </a:r>
                          <a:endParaRPr lang="en-US" sz="2800" dirty="0"/>
                        </a:p>
                      </a:txBody>
                      <a:tcPr/>
                    </a:tc>
                    <a:tc>
                      <a:txBody>
                        <a:bodyPr/>
                        <a:lstStyle/>
                        <a:p>
                          <a:r>
                            <a:rPr lang="en-US" sz="2800" dirty="0" smtClean="0"/>
                            <a:t>B (4, A)</a:t>
                          </a:r>
                          <a:r>
                            <a:rPr lang="en-US" sz="2800" baseline="0" dirty="0" smtClean="0"/>
                            <a:t> ; D (8, A)</a:t>
                          </a:r>
                          <a:endParaRPr lang="en-US" sz="2800" dirty="0"/>
                        </a:p>
                      </a:txBody>
                      <a:tcPr/>
                    </a:tc>
                    <a:extLst>
                      <a:ext uri="{0D108BD9-81ED-4DB2-BD59-A6C34878D82A}">
                        <a16:rowId xmlns:a16="http://schemas.microsoft.com/office/drawing/2014/main" val="1896766485"/>
                      </a:ext>
                    </a:extLst>
                  </a:tr>
                  <a:tr h="370840">
                    <a:tc>
                      <a:txBody>
                        <a:bodyPr/>
                        <a:lstStyle/>
                        <a:p>
                          <a:r>
                            <a:rPr lang="en-US" sz="2800" dirty="0" smtClean="0"/>
                            <a:t>B (4, A)</a:t>
                          </a:r>
                          <a:endParaRPr lang="en-US" sz="2800" dirty="0"/>
                        </a:p>
                      </a:txBody>
                      <a:tcPr/>
                    </a:tc>
                    <a:tc>
                      <a:txBody>
                        <a:bodyPr/>
                        <a:lstStyle/>
                        <a:p>
                          <a:r>
                            <a:rPr lang="en-US" sz="2800" dirty="0" smtClean="0"/>
                            <a:t>D (8,</a:t>
                          </a:r>
                          <a:r>
                            <a:rPr lang="en-US" sz="2800" baseline="0" dirty="0" smtClean="0"/>
                            <a:t> A) ; C (7, B)</a:t>
                          </a:r>
                          <a:endParaRPr lang="en-US" sz="2800" dirty="0"/>
                        </a:p>
                      </a:txBody>
                      <a:tcPr/>
                    </a:tc>
                    <a:extLst>
                      <a:ext uri="{0D108BD9-81ED-4DB2-BD59-A6C34878D82A}">
                        <a16:rowId xmlns:a16="http://schemas.microsoft.com/office/drawing/2014/main" val="2980720599"/>
                      </a:ext>
                    </a:extLst>
                  </a:tr>
                  <a:tr h="370840">
                    <a:tc>
                      <a:txBody>
                        <a:bodyPr/>
                        <a:lstStyle/>
                        <a:p>
                          <a:r>
                            <a:rPr lang="en-US" sz="2800" dirty="0" smtClean="0"/>
                            <a:t>C (7, B)</a:t>
                          </a:r>
                          <a:endParaRPr lang="en-US" sz="2800" dirty="0"/>
                        </a:p>
                      </a:txBody>
                      <a:tcPr/>
                    </a:tc>
                    <a:tc>
                      <a:txBody>
                        <a:bodyPr/>
                        <a:lstStyle/>
                        <a:p>
                          <a:r>
                            <a:rPr lang="en-US" sz="2800" dirty="0" smtClean="0"/>
                            <a:t>D</a:t>
                          </a:r>
                          <a:r>
                            <a:rPr lang="en-US" sz="2800" baseline="0" dirty="0" smtClean="0"/>
                            <a:t> (8, A)</a:t>
                          </a:r>
                          <a:endParaRPr lang="en-US" sz="2800" dirty="0"/>
                        </a:p>
                      </a:txBody>
                      <a:tcPr/>
                    </a:tc>
                    <a:extLst>
                      <a:ext uri="{0D108BD9-81ED-4DB2-BD59-A6C34878D82A}">
                        <a16:rowId xmlns:a16="http://schemas.microsoft.com/office/drawing/2014/main" val="2178190005"/>
                      </a:ext>
                    </a:extLst>
                  </a:tr>
                  <a:tr h="370840">
                    <a:tc>
                      <a:txBody>
                        <a:bodyPr/>
                        <a:lstStyle/>
                        <a:p>
                          <a:r>
                            <a:rPr lang="en-US" sz="2800" dirty="0" smtClean="0"/>
                            <a:t>D (8, A)</a:t>
                          </a:r>
                          <a:endParaRPr lang="en-US" sz="2800" dirty="0"/>
                        </a:p>
                      </a:txBody>
                      <a:tcPr/>
                    </a:tc>
                    <a:tc>
                      <a:txBody>
                        <a:bodyPr/>
                        <a:lstStyle/>
                        <a:p>
                          <a:r>
                            <a:rPr lang="en-US" sz="2800" dirty="0" smtClean="0"/>
                            <a:t>E (15, D)</a:t>
                          </a:r>
                          <a:endParaRPr lang="en-US" sz="2800" dirty="0"/>
                        </a:p>
                      </a:txBody>
                      <a:tcPr/>
                    </a:tc>
                    <a:extLst>
                      <a:ext uri="{0D108BD9-81ED-4DB2-BD59-A6C34878D82A}">
                        <a16:rowId xmlns:a16="http://schemas.microsoft.com/office/drawing/2014/main" val="350395573"/>
                      </a:ext>
                    </a:extLst>
                  </a:tr>
                  <a:tr h="370840">
                    <a:tc>
                      <a:txBody>
                        <a:bodyPr/>
                        <a:lstStyle/>
                        <a:p>
                          <a:r>
                            <a:rPr lang="en-US" sz="2800" dirty="0" smtClean="0"/>
                            <a:t>E</a:t>
                          </a:r>
                          <a:r>
                            <a:rPr lang="en-US" sz="2800" baseline="0" dirty="0" smtClean="0"/>
                            <a:t> (15, D)</a:t>
                          </a:r>
                          <a:endParaRPr lang="en-US" sz="2800" dirty="0"/>
                        </a:p>
                      </a:txBody>
                      <a:tcPr/>
                    </a:tc>
                    <a:tc>
                      <a:txBody>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a:txBody>
                      <a:tcPr/>
                    </a:tc>
                    <a:extLst>
                      <a:ext uri="{0D108BD9-81ED-4DB2-BD59-A6C34878D82A}">
                        <a16:rowId xmlns:a16="http://schemas.microsoft.com/office/drawing/2014/main" val="2386603900"/>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362712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51816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51816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r h="518160">
                    <a:tc>
                      <a:txBody>
                        <a:bodyPr/>
                        <a:lstStyle/>
                        <a:p>
                          <a:r>
                            <a:rPr lang="en-US" sz="2800" dirty="0" smtClean="0"/>
                            <a:t>A (0, null)</a:t>
                          </a:r>
                          <a:endParaRPr lang="en-US" sz="2800" dirty="0"/>
                        </a:p>
                      </a:txBody>
                      <a:tcPr/>
                    </a:tc>
                    <a:tc>
                      <a:txBody>
                        <a:bodyPr/>
                        <a:lstStyle/>
                        <a:p>
                          <a:r>
                            <a:rPr lang="en-US" sz="2800" dirty="0" smtClean="0"/>
                            <a:t>B (4, A)</a:t>
                          </a:r>
                          <a:r>
                            <a:rPr lang="en-US" sz="2800" baseline="0" dirty="0" smtClean="0"/>
                            <a:t> ; D (8, A)</a:t>
                          </a:r>
                          <a:endParaRPr lang="en-US" sz="2800" dirty="0"/>
                        </a:p>
                      </a:txBody>
                      <a:tcPr/>
                    </a:tc>
                    <a:extLst>
                      <a:ext uri="{0D108BD9-81ED-4DB2-BD59-A6C34878D82A}">
                        <a16:rowId xmlns:a16="http://schemas.microsoft.com/office/drawing/2014/main" val="1896766485"/>
                      </a:ext>
                    </a:extLst>
                  </a:tr>
                  <a:tr h="518160">
                    <a:tc>
                      <a:txBody>
                        <a:bodyPr/>
                        <a:lstStyle/>
                        <a:p>
                          <a:r>
                            <a:rPr lang="en-US" sz="2800" dirty="0" smtClean="0"/>
                            <a:t>B (4, A)</a:t>
                          </a:r>
                          <a:endParaRPr lang="en-US" sz="2800" dirty="0"/>
                        </a:p>
                      </a:txBody>
                      <a:tcPr/>
                    </a:tc>
                    <a:tc>
                      <a:txBody>
                        <a:bodyPr/>
                        <a:lstStyle/>
                        <a:p>
                          <a:r>
                            <a:rPr lang="en-US" sz="2800" dirty="0" smtClean="0"/>
                            <a:t>D (8,</a:t>
                          </a:r>
                          <a:r>
                            <a:rPr lang="en-US" sz="2800" baseline="0" dirty="0" smtClean="0"/>
                            <a:t> A) ; C (7, B)</a:t>
                          </a:r>
                          <a:endParaRPr lang="en-US" sz="2800" dirty="0"/>
                        </a:p>
                      </a:txBody>
                      <a:tcPr/>
                    </a:tc>
                    <a:extLst>
                      <a:ext uri="{0D108BD9-81ED-4DB2-BD59-A6C34878D82A}">
                        <a16:rowId xmlns:a16="http://schemas.microsoft.com/office/drawing/2014/main" val="2980720599"/>
                      </a:ext>
                    </a:extLst>
                  </a:tr>
                  <a:tr h="518160">
                    <a:tc>
                      <a:txBody>
                        <a:bodyPr/>
                        <a:lstStyle/>
                        <a:p>
                          <a:r>
                            <a:rPr lang="en-US" sz="2800" dirty="0" smtClean="0"/>
                            <a:t>C (7, B)</a:t>
                          </a:r>
                          <a:endParaRPr lang="en-US" sz="2800" dirty="0"/>
                        </a:p>
                      </a:txBody>
                      <a:tcPr/>
                    </a:tc>
                    <a:tc>
                      <a:txBody>
                        <a:bodyPr/>
                        <a:lstStyle/>
                        <a:p>
                          <a:r>
                            <a:rPr lang="en-US" sz="2800" dirty="0" smtClean="0"/>
                            <a:t>D</a:t>
                          </a:r>
                          <a:r>
                            <a:rPr lang="en-US" sz="2800" baseline="0" dirty="0" smtClean="0"/>
                            <a:t> (8, A)</a:t>
                          </a:r>
                          <a:endParaRPr lang="en-US" sz="2800" dirty="0"/>
                        </a:p>
                      </a:txBody>
                      <a:tcPr/>
                    </a:tc>
                    <a:extLst>
                      <a:ext uri="{0D108BD9-81ED-4DB2-BD59-A6C34878D82A}">
                        <a16:rowId xmlns:a16="http://schemas.microsoft.com/office/drawing/2014/main" val="2178190005"/>
                      </a:ext>
                    </a:extLst>
                  </a:tr>
                  <a:tr h="518160">
                    <a:tc>
                      <a:txBody>
                        <a:bodyPr/>
                        <a:lstStyle/>
                        <a:p>
                          <a:r>
                            <a:rPr lang="en-US" sz="2800" dirty="0" smtClean="0"/>
                            <a:t>D (8, A)</a:t>
                          </a:r>
                          <a:endParaRPr lang="en-US" sz="2800" dirty="0"/>
                        </a:p>
                      </a:txBody>
                      <a:tcPr/>
                    </a:tc>
                    <a:tc>
                      <a:txBody>
                        <a:bodyPr/>
                        <a:lstStyle/>
                        <a:p>
                          <a:r>
                            <a:rPr lang="en-US" sz="2800" dirty="0" smtClean="0"/>
                            <a:t>E (15, D)</a:t>
                          </a:r>
                          <a:endParaRPr lang="en-US" sz="2800" dirty="0"/>
                        </a:p>
                      </a:txBody>
                      <a:tcPr/>
                    </a:tc>
                    <a:extLst>
                      <a:ext uri="{0D108BD9-81ED-4DB2-BD59-A6C34878D82A}">
                        <a16:rowId xmlns:a16="http://schemas.microsoft.com/office/drawing/2014/main" val="350395573"/>
                      </a:ext>
                    </a:extLst>
                  </a:tr>
                  <a:tr h="518160">
                    <a:tc>
                      <a:txBody>
                        <a:bodyPr/>
                        <a:lstStyle/>
                        <a:p>
                          <a:r>
                            <a:rPr lang="en-US" sz="2800" dirty="0" smtClean="0"/>
                            <a:t>E</a:t>
                          </a:r>
                          <a:r>
                            <a:rPr lang="en-US" sz="2800" baseline="0" dirty="0" smtClean="0"/>
                            <a:t> (15, D)</a:t>
                          </a:r>
                          <a:endParaRPr lang="en-US" sz="2800" dirty="0"/>
                        </a:p>
                      </a:txBody>
                      <a:tcPr/>
                    </a:tc>
                    <a:tc>
                      <a:txBody>
                        <a:bodyPr/>
                        <a:lstStyle/>
                        <a:p>
                          <a:endParaRPr lang="en-US"/>
                        </a:p>
                      </a:txBody>
                      <a:tcPr>
                        <a:blipFill>
                          <a:blip r:embed="rId3"/>
                          <a:stretch>
                            <a:fillRect l="-100454" t="-611765" r="-1134" b="-32941"/>
                          </a:stretch>
                        </a:blipFill>
                      </a:tcPr>
                    </a:tc>
                    <a:extLst>
                      <a:ext uri="{0D108BD9-81ED-4DB2-BD59-A6C34878D82A}">
                        <a16:rowId xmlns:a16="http://schemas.microsoft.com/office/drawing/2014/main" val="2386603900"/>
                      </a:ext>
                    </a:extLst>
                  </a:tr>
                </a:tbl>
              </a:graphicData>
            </a:graphic>
          </p:graphicFrame>
        </mc:Fallback>
      </mc:AlternateContent>
      <p:sp>
        <p:nvSpPr>
          <p:cNvPr id="4" name="Oval 3"/>
          <p:cNvSpPr/>
          <p:nvPr/>
        </p:nvSpPr>
        <p:spPr>
          <a:xfrm>
            <a:off x="3805825" y="2567307"/>
            <a:ext cx="762000" cy="7620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smtClean="0"/>
              <a:t>A</a:t>
            </a:r>
            <a:endParaRPr lang="en-US" sz="3200" b="1" dirty="0"/>
          </a:p>
        </p:txBody>
      </p:sp>
      <p:sp>
        <p:nvSpPr>
          <p:cNvPr id="9" name="Oval 8"/>
          <p:cNvSpPr/>
          <p:nvPr/>
        </p:nvSpPr>
        <p:spPr>
          <a:xfrm>
            <a:off x="2551646" y="3946491"/>
            <a:ext cx="762000" cy="7620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smtClean="0"/>
              <a:t>D</a:t>
            </a:r>
            <a:endParaRPr lang="en-US" sz="3200" b="1" dirty="0"/>
          </a:p>
        </p:txBody>
      </p:sp>
      <p:sp>
        <p:nvSpPr>
          <p:cNvPr id="10" name="Oval 9"/>
          <p:cNvSpPr/>
          <p:nvPr/>
        </p:nvSpPr>
        <p:spPr>
          <a:xfrm>
            <a:off x="2581614" y="1235338"/>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B</a:t>
            </a:r>
          </a:p>
        </p:txBody>
      </p:sp>
      <p:sp>
        <p:nvSpPr>
          <p:cNvPr id="11" name="Oval 10"/>
          <p:cNvSpPr/>
          <p:nvPr/>
        </p:nvSpPr>
        <p:spPr>
          <a:xfrm>
            <a:off x="1205603" y="257971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C</a:t>
            </a:r>
            <a:endParaRPr lang="en-US" sz="3200" b="1" dirty="0"/>
          </a:p>
        </p:txBody>
      </p:sp>
      <p:sp>
        <p:nvSpPr>
          <p:cNvPr id="12" name="Oval 11"/>
          <p:cNvSpPr/>
          <p:nvPr/>
        </p:nvSpPr>
        <p:spPr>
          <a:xfrm>
            <a:off x="2551646" y="5497486"/>
            <a:ext cx="762000" cy="7620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smtClean="0"/>
              <a:t>E</a:t>
            </a:r>
            <a:endParaRPr lang="en-US" sz="3200" b="1" dirty="0"/>
          </a:p>
        </p:txBody>
      </p:sp>
      <p:cxnSp>
        <p:nvCxnSpPr>
          <p:cNvPr id="14" name="Straight Connector 13"/>
          <p:cNvCxnSpPr>
            <a:stCxn id="4" idx="3"/>
            <a:endCxn id="9" idx="7"/>
          </p:cNvCxnSpPr>
          <p:nvPr/>
        </p:nvCxnSpPr>
        <p:spPr>
          <a:xfrm flipH="1">
            <a:off x="3202054" y="3217715"/>
            <a:ext cx="715363" cy="8403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1"/>
            <a:endCxn id="10" idx="5"/>
          </p:cNvCxnSpPr>
          <p:nvPr/>
        </p:nvCxnSpPr>
        <p:spPr>
          <a:xfrm flipH="1" flipV="1">
            <a:off x="3232022" y="1885746"/>
            <a:ext cx="685395" cy="793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10" idx="3"/>
            <a:endCxn id="11" idx="7"/>
          </p:cNvCxnSpPr>
          <p:nvPr/>
        </p:nvCxnSpPr>
        <p:spPr>
          <a:xfrm flipH="1">
            <a:off x="1856011" y="1885746"/>
            <a:ext cx="837195" cy="805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9" idx="1"/>
            <a:endCxn id="11" idx="5"/>
          </p:cNvCxnSpPr>
          <p:nvPr/>
        </p:nvCxnSpPr>
        <p:spPr>
          <a:xfrm flipH="1" flipV="1">
            <a:off x="1856011" y="3230121"/>
            <a:ext cx="807227" cy="827962"/>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12" idx="2"/>
          </p:cNvCxnSpPr>
          <p:nvPr/>
        </p:nvCxnSpPr>
        <p:spPr>
          <a:xfrm flipH="1">
            <a:off x="2551646" y="4327491"/>
            <a:ext cx="762000" cy="1550995"/>
          </a:xfrm>
          <a:prstGeom prst="line">
            <a:avLst/>
          </a:prstGeom>
        </p:spPr>
        <p:style>
          <a:lnRef idx="3">
            <a:schemeClr val="accent1"/>
          </a:lnRef>
          <a:fillRef idx="0">
            <a:schemeClr val="accent1"/>
          </a:fillRef>
          <a:effectRef idx="2">
            <a:schemeClr val="accent1"/>
          </a:effectRef>
          <a:fontRef idx="minor">
            <a:schemeClr val="tx1"/>
          </a:fontRef>
        </p:style>
      </p:cxnSp>
      <p:sp>
        <p:nvSpPr>
          <p:cNvPr id="100" name="Down Arrow 99"/>
          <p:cNvSpPr/>
          <p:nvPr/>
        </p:nvSpPr>
        <p:spPr>
          <a:xfrm>
            <a:off x="4052121" y="1947285"/>
            <a:ext cx="381000" cy="44657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TextBox 101"/>
          <p:cNvSpPr txBox="1"/>
          <p:nvPr/>
        </p:nvSpPr>
        <p:spPr>
          <a:xfrm>
            <a:off x="1967603" y="1637054"/>
            <a:ext cx="434734" cy="707886"/>
          </a:xfrm>
          <a:prstGeom prst="rect">
            <a:avLst/>
          </a:prstGeom>
          <a:noFill/>
        </p:spPr>
        <p:txBody>
          <a:bodyPr wrap="none" rtlCol="0">
            <a:spAutoFit/>
          </a:bodyPr>
          <a:lstStyle/>
          <a:p>
            <a:r>
              <a:rPr lang="en-US" sz="4000" b="1" dirty="0" smtClean="0"/>
              <a:t>3</a:t>
            </a:r>
            <a:endParaRPr lang="en-US" sz="4000" b="1" dirty="0"/>
          </a:p>
        </p:txBody>
      </p:sp>
      <p:sp>
        <p:nvSpPr>
          <p:cNvPr id="103" name="TextBox 102"/>
          <p:cNvSpPr txBox="1"/>
          <p:nvPr/>
        </p:nvSpPr>
        <p:spPr>
          <a:xfrm>
            <a:off x="3501486" y="1777620"/>
            <a:ext cx="470000" cy="707886"/>
          </a:xfrm>
          <a:prstGeom prst="rect">
            <a:avLst/>
          </a:prstGeom>
          <a:noFill/>
        </p:spPr>
        <p:txBody>
          <a:bodyPr wrap="none" rtlCol="0">
            <a:spAutoFit/>
          </a:bodyPr>
          <a:lstStyle/>
          <a:p>
            <a:r>
              <a:rPr lang="en-US" sz="4000" b="1" dirty="0" smtClean="0"/>
              <a:t>4</a:t>
            </a:r>
            <a:endParaRPr lang="en-US" sz="4000" b="1" dirty="0"/>
          </a:p>
        </p:txBody>
      </p:sp>
      <p:sp>
        <p:nvSpPr>
          <p:cNvPr id="104" name="TextBox 103"/>
          <p:cNvSpPr txBox="1"/>
          <p:nvPr/>
        </p:nvSpPr>
        <p:spPr>
          <a:xfrm>
            <a:off x="1910222" y="3385272"/>
            <a:ext cx="455574" cy="707886"/>
          </a:xfrm>
          <a:prstGeom prst="rect">
            <a:avLst/>
          </a:prstGeom>
          <a:noFill/>
        </p:spPr>
        <p:txBody>
          <a:bodyPr wrap="none" rtlCol="0">
            <a:spAutoFit/>
          </a:bodyPr>
          <a:lstStyle/>
          <a:p>
            <a:r>
              <a:rPr lang="en-US" sz="4000" b="1" dirty="0" smtClean="0"/>
              <a:t>4</a:t>
            </a:r>
            <a:endParaRPr lang="en-US" sz="4000" b="1" dirty="0"/>
          </a:p>
        </p:txBody>
      </p:sp>
      <p:sp>
        <p:nvSpPr>
          <p:cNvPr id="107" name="TextBox 106"/>
          <p:cNvSpPr txBox="1"/>
          <p:nvPr/>
        </p:nvSpPr>
        <p:spPr>
          <a:xfrm>
            <a:off x="3596547" y="3300568"/>
            <a:ext cx="470000" cy="707886"/>
          </a:xfrm>
          <a:prstGeom prst="rect">
            <a:avLst/>
          </a:prstGeom>
          <a:noFill/>
        </p:spPr>
        <p:txBody>
          <a:bodyPr wrap="none" rtlCol="0">
            <a:spAutoFit/>
          </a:bodyPr>
          <a:lstStyle/>
          <a:p>
            <a:r>
              <a:rPr lang="en-US" sz="4000" b="1" dirty="0" smtClean="0"/>
              <a:t>8</a:t>
            </a:r>
            <a:endParaRPr lang="en-US" sz="4000" b="1" dirty="0"/>
          </a:p>
        </p:txBody>
      </p:sp>
      <p:sp>
        <p:nvSpPr>
          <p:cNvPr id="108" name="TextBox 107"/>
          <p:cNvSpPr txBox="1"/>
          <p:nvPr/>
        </p:nvSpPr>
        <p:spPr>
          <a:xfrm>
            <a:off x="2999523" y="4713397"/>
            <a:ext cx="434734" cy="707886"/>
          </a:xfrm>
          <a:prstGeom prst="rect">
            <a:avLst/>
          </a:prstGeom>
          <a:noFill/>
        </p:spPr>
        <p:txBody>
          <a:bodyPr wrap="none" rtlCol="0">
            <a:spAutoFit/>
          </a:bodyPr>
          <a:lstStyle/>
          <a:p>
            <a:r>
              <a:rPr lang="en-US" sz="4000" b="1" dirty="0" smtClean="0"/>
              <a:t>7</a:t>
            </a:r>
            <a:endParaRPr lang="en-US" sz="4000" b="1" dirty="0"/>
          </a:p>
        </p:txBody>
      </p:sp>
    </p:spTree>
    <p:extLst>
      <p:ext uri="{BB962C8B-B14F-4D97-AF65-F5344CB8AC3E}">
        <p14:creationId xmlns:p14="http://schemas.microsoft.com/office/powerpoint/2010/main" val="3903701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smtClean="0">
                <a:solidFill>
                  <a:schemeClr val="accent1"/>
                </a:solidFill>
              </a:rPr>
              <a:t> </a:t>
            </a:r>
            <a:r>
              <a:rPr lang="en-US" sz="3600" b="1" dirty="0" err="1" smtClean="0">
                <a:solidFill>
                  <a:schemeClr val="accent1"/>
                </a:solidFill>
              </a:rPr>
              <a:t>Giải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15</a:t>
            </a:fld>
            <a:endParaRPr lang="en-US" sz="4400" dirty="0"/>
          </a:p>
        </p:txBody>
      </p:sp>
      <p:sp>
        <p:nvSpPr>
          <p:cNvPr id="3" name="Content Placeholder 2"/>
          <p:cNvSpPr>
            <a:spLocks noGrp="1"/>
          </p:cNvSpPr>
          <p:nvPr>
            <p:ph idx="1"/>
          </p:nvPr>
        </p:nvSpPr>
        <p:spPr>
          <a:xfrm>
            <a:off x="1882588" y="1487248"/>
            <a:ext cx="9595821" cy="4174862"/>
          </a:xfrm>
        </p:spPr>
        <p:txBody>
          <a:bodyPr>
            <a:normAutofit/>
          </a:bodyPr>
          <a:lstStyle/>
          <a:p>
            <a:r>
              <a:rPr lang="en-US" sz="2800" dirty="0" err="1" smtClean="0"/>
              <a:t>Tìm</a:t>
            </a:r>
            <a:r>
              <a:rPr lang="en-US" sz="2800" dirty="0" smtClean="0"/>
              <a:t> </a:t>
            </a:r>
            <a:r>
              <a:rPr lang="en-US" sz="2800" dirty="0" err="1" smtClean="0"/>
              <a:t>đường</a:t>
            </a:r>
            <a:r>
              <a:rPr lang="en-US" sz="2800" dirty="0" smtClean="0"/>
              <a:t> </a:t>
            </a:r>
            <a:r>
              <a:rPr lang="en-US" sz="2800" dirty="0" err="1" smtClean="0"/>
              <a:t>đi</a:t>
            </a:r>
            <a:r>
              <a:rPr lang="en-US" sz="2800" dirty="0" smtClean="0"/>
              <a:t> </a:t>
            </a:r>
            <a:r>
              <a:rPr lang="en-US" sz="2800" dirty="0" err="1" smtClean="0"/>
              <a:t>tốt</a:t>
            </a:r>
            <a:r>
              <a:rPr lang="en-US" sz="2800" dirty="0" smtClean="0"/>
              <a:t> </a:t>
            </a:r>
            <a:r>
              <a:rPr lang="en-US" sz="2800" dirty="0" err="1" smtClean="0"/>
              <a:t>nhất</a:t>
            </a:r>
            <a:endParaRPr lang="en-US" sz="2800" dirty="0" smtClean="0"/>
          </a:p>
          <a:p>
            <a:r>
              <a:rPr lang="en-US" sz="2800" dirty="0" err="1" smtClean="0"/>
              <a:t>Có</a:t>
            </a:r>
            <a:r>
              <a:rPr lang="en-US" sz="2800" dirty="0" smtClean="0"/>
              <a:t> </a:t>
            </a:r>
            <a:r>
              <a:rPr lang="en-US" sz="2800" dirty="0" err="1" smtClean="0"/>
              <a:t>định</a:t>
            </a:r>
            <a:r>
              <a:rPr lang="en-US" sz="2800" dirty="0" smtClean="0"/>
              <a:t> </a:t>
            </a:r>
            <a:r>
              <a:rPr lang="en-US" sz="2800" dirty="0" err="1" smtClean="0"/>
              <a:t>hướng</a:t>
            </a:r>
            <a:endParaRPr lang="en-US" sz="2800" dirty="0" smtClean="0"/>
          </a:p>
          <a:p>
            <a:r>
              <a:rPr lang="en-US" sz="2800" dirty="0" err="1" smtClean="0"/>
              <a:t>Giảm</a:t>
            </a:r>
            <a:r>
              <a:rPr lang="en-US" sz="2800" dirty="0" smtClean="0"/>
              <a:t> </a:t>
            </a:r>
            <a:r>
              <a:rPr lang="en-US" sz="2800" dirty="0" err="1" smtClean="0"/>
              <a:t>bớt</a:t>
            </a:r>
            <a:r>
              <a:rPr lang="en-US" sz="2800" dirty="0" smtClean="0"/>
              <a:t> chi </a:t>
            </a:r>
            <a:r>
              <a:rPr lang="en-US" sz="2800" dirty="0" err="1" smtClean="0"/>
              <a:t>phí</a:t>
            </a:r>
            <a:r>
              <a:rPr lang="en-US" sz="2800" dirty="0" smtClean="0"/>
              <a:t> </a:t>
            </a:r>
            <a:r>
              <a:rPr lang="en-US" sz="2800" dirty="0" err="1" smtClean="0"/>
              <a:t>tìm</a:t>
            </a:r>
            <a:r>
              <a:rPr lang="en-US" sz="2800" dirty="0" smtClean="0"/>
              <a:t> </a:t>
            </a:r>
            <a:r>
              <a:rPr lang="en-US" sz="2800" dirty="0" err="1" smtClean="0"/>
              <a:t>kiếm</a:t>
            </a:r>
            <a:endParaRPr lang="en-US" sz="28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332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smtClean="0">
                <a:solidFill>
                  <a:schemeClr val="accent1"/>
                </a:solidFill>
              </a:rPr>
              <a:t> </a:t>
            </a:r>
            <a:r>
              <a:rPr lang="en-US" sz="3600" b="1" dirty="0" err="1" smtClean="0">
                <a:solidFill>
                  <a:schemeClr val="accent1"/>
                </a:solidFill>
              </a:rPr>
              <a:t>Giải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16</a:t>
            </a:fld>
            <a:endParaRPr lang="en-US" sz="4400" dirty="0"/>
          </a:p>
        </p:txBody>
      </p:sp>
      <p:sp>
        <p:nvSpPr>
          <p:cNvPr id="3" name="Content Placeholder 2"/>
          <p:cNvSpPr>
            <a:spLocks noGrp="1"/>
          </p:cNvSpPr>
          <p:nvPr>
            <p:ph idx="1"/>
          </p:nvPr>
        </p:nvSpPr>
        <p:spPr>
          <a:xfrm>
            <a:off x="1882588" y="1487248"/>
            <a:ext cx="9595821" cy="4174862"/>
          </a:xfrm>
        </p:spPr>
        <p:txBody>
          <a:bodyPr>
            <a:normAutofit/>
          </a:bodyPr>
          <a:lstStyle/>
          <a:p>
            <a:endParaRPr lang="en-US" sz="28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08793" y="2607116"/>
            <a:ext cx="6578019" cy="1200329"/>
          </a:xfrm>
          <a:prstGeom prst="rect">
            <a:avLst/>
          </a:prstGeom>
          <a:noFill/>
        </p:spPr>
        <p:txBody>
          <a:bodyPr wrap="none" lIns="91440" tIns="45720" rIns="91440" bIns="45720">
            <a:spAutoFit/>
          </a:bodyPr>
          <a:lstStyle/>
          <a:p>
            <a:pPr algn="ctr"/>
            <a:r>
              <a:rPr lang="en-US" sz="7200" b="1" dirty="0" smtClean="0">
                <a:ln w="0"/>
                <a:solidFill>
                  <a:schemeClr val="accent1"/>
                </a:solidFill>
                <a:effectLst>
                  <a:outerShdw blurRad="38100" dist="25400" dir="5400000" algn="ctr" rotWithShape="0">
                    <a:srgbClr val="6E747A">
                      <a:alpha val="43000"/>
                    </a:srgbClr>
                  </a:outerShdw>
                </a:effectLst>
              </a:rPr>
              <a:t>F(n) = g(n) + h(n)</a:t>
            </a:r>
            <a:endParaRPr lang="en-US" sz="72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79566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smtClean="0">
                <a:solidFill>
                  <a:schemeClr val="accent1"/>
                </a:solidFill>
              </a:rPr>
              <a:t> A* </a:t>
            </a:r>
            <a:r>
              <a:rPr lang="en-US" sz="3600" b="1" dirty="0" err="1" smtClean="0">
                <a:solidFill>
                  <a:schemeClr val="accent1"/>
                </a:solidFill>
              </a:rPr>
              <a:t>Có</a:t>
            </a:r>
            <a:r>
              <a:rPr lang="en-US" sz="3600" b="1" dirty="0" smtClean="0">
                <a:solidFill>
                  <a:schemeClr val="accent1"/>
                </a:solidFill>
              </a:rPr>
              <a:t> </a:t>
            </a:r>
            <a:r>
              <a:rPr lang="en-US" sz="3600" b="1" dirty="0" err="1" smtClean="0">
                <a:solidFill>
                  <a:schemeClr val="accent1"/>
                </a:solidFill>
              </a:rPr>
              <a:t>định</a:t>
            </a:r>
            <a:r>
              <a:rPr lang="en-US" sz="3600" b="1" dirty="0" smtClean="0">
                <a:solidFill>
                  <a:schemeClr val="accent1"/>
                </a:solidFill>
              </a:rPr>
              <a:t> </a:t>
            </a:r>
            <a:r>
              <a:rPr lang="en-US" sz="3600" b="1" dirty="0" err="1" smtClean="0">
                <a:solidFill>
                  <a:schemeClr val="accent1"/>
                </a:solidFill>
              </a:rPr>
              <a:t>hướng</a:t>
            </a:r>
            <a:r>
              <a:rPr lang="en-US" sz="3600" b="1" dirty="0" smtClean="0">
                <a:solidFill>
                  <a:schemeClr val="accent1"/>
                </a:solidFill>
              </a:rPr>
              <a:t> – </a:t>
            </a:r>
            <a:r>
              <a:rPr lang="en-US" sz="3600" b="1" dirty="0" err="1" smtClean="0">
                <a:solidFill>
                  <a:schemeClr val="accent1"/>
                </a:solidFill>
              </a:rPr>
              <a:t>Không</a:t>
            </a:r>
            <a:r>
              <a:rPr lang="en-US" sz="3600" b="1" dirty="0" smtClean="0">
                <a:solidFill>
                  <a:schemeClr val="accent1"/>
                </a:solidFill>
              </a:rPr>
              <a:t> </a:t>
            </a:r>
            <a:r>
              <a:rPr lang="en-US" sz="3600" b="1" dirty="0" err="1" smtClean="0">
                <a:solidFill>
                  <a:schemeClr val="accent1"/>
                </a:solidFill>
              </a:rPr>
              <a:t>ngốc</a:t>
            </a:r>
            <a:r>
              <a:rPr lang="en-US" sz="3600" b="1" dirty="0" smtClean="0">
                <a:solidFill>
                  <a:schemeClr val="accent1"/>
                </a:solidFill>
              </a:rPr>
              <a:t> </a:t>
            </a:r>
            <a:r>
              <a:rPr lang="en-US" sz="3600" b="1" dirty="0" err="1" smtClean="0">
                <a:solidFill>
                  <a:schemeClr val="accent1"/>
                </a:solidFill>
              </a:rPr>
              <a:t>ghếch</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17</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170" name="Picture 2" descr="http://www.clipartbest.com/cliparts/niX/nzy/niXnzyb5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876" y="1398475"/>
            <a:ext cx="1548533" cy="152143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xterkids.org/Images/Funny_School_Children-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39453" flipH="1">
            <a:off x="1933686" y="5043609"/>
            <a:ext cx="1634667" cy="1525324"/>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3867828" y="518441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S</a:t>
            </a:r>
            <a:endParaRPr lang="en-US" sz="3200" b="1" dirty="0"/>
          </a:p>
        </p:txBody>
      </p:sp>
      <p:sp>
        <p:nvSpPr>
          <p:cNvPr id="12" name="Oval 11"/>
          <p:cNvSpPr/>
          <p:nvPr/>
        </p:nvSpPr>
        <p:spPr>
          <a:xfrm>
            <a:off x="6888119" y="460757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3" name="Oval 12"/>
          <p:cNvSpPr/>
          <p:nvPr/>
        </p:nvSpPr>
        <p:spPr>
          <a:xfrm>
            <a:off x="5655065" y="319802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B</a:t>
            </a:r>
            <a:endParaRPr lang="en-US" sz="3200" b="1" dirty="0"/>
          </a:p>
        </p:txBody>
      </p:sp>
      <p:sp>
        <p:nvSpPr>
          <p:cNvPr id="14" name="Oval 13"/>
          <p:cNvSpPr/>
          <p:nvPr/>
        </p:nvSpPr>
        <p:spPr>
          <a:xfrm>
            <a:off x="2814505" y="3957165"/>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15" name="Oval 14"/>
          <p:cNvSpPr/>
          <p:nvPr/>
        </p:nvSpPr>
        <p:spPr>
          <a:xfrm>
            <a:off x="3954121" y="2245902"/>
            <a:ext cx="762000" cy="769864"/>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C</a:t>
            </a:r>
          </a:p>
        </p:txBody>
      </p:sp>
      <p:sp>
        <p:nvSpPr>
          <p:cNvPr id="16" name="Oval 15"/>
          <p:cNvSpPr/>
          <p:nvPr/>
        </p:nvSpPr>
        <p:spPr>
          <a:xfrm>
            <a:off x="9167876" y="1909646"/>
            <a:ext cx="762000" cy="769864"/>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G</a:t>
            </a:r>
            <a:endParaRPr lang="en-US" sz="3200" b="1" dirty="0"/>
          </a:p>
        </p:txBody>
      </p:sp>
      <p:cxnSp>
        <p:nvCxnSpPr>
          <p:cNvPr id="9" name="Straight Connector 8"/>
          <p:cNvCxnSpPr>
            <a:stCxn id="11" idx="6"/>
            <a:endCxn id="12" idx="3"/>
          </p:cNvCxnSpPr>
          <p:nvPr/>
        </p:nvCxnSpPr>
        <p:spPr>
          <a:xfrm flipV="1">
            <a:off x="4629828" y="5257981"/>
            <a:ext cx="2369883" cy="307435"/>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9" name="Straight Connector 18"/>
          <p:cNvCxnSpPr>
            <a:stCxn id="11" idx="1"/>
            <a:endCxn id="14" idx="5"/>
          </p:cNvCxnSpPr>
          <p:nvPr/>
        </p:nvCxnSpPr>
        <p:spPr>
          <a:xfrm flipH="1" flipV="1">
            <a:off x="3464913" y="4607573"/>
            <a:ext cx="514507" cy="688435"/>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14" idx="7"/>
            <a:endCxn id="15" idx="3"/>
          </p:cNvCxnSpPr>
          <p:nvPr/>
        </p:nvCxnSpPr>
        <p:spPr>
          <a:xfrm flipV="1">
            <a:off x="3464913" y="2903022"/>
            <a:ext cx="600800" cy="1165735"/>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1" name="Straight Connector 20"/>
          <p:cNvCxnSpPr>
            <a:stCxn id="15" idx="7"/>
            <a:endCxn id="16" idx="1"/>
          </p:cNvCxnSpPr>
          <p:nvPr/>
        </p:nvCxnSpPr>
        <p:spPr>
          <a:xfrm flipV="1">
            <a:off x="4604529" y="2022390"/>
            <a:ext cx="4674939" cy="336256"/>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1" idx="7"/>
            <a:endCxn id="13" idx="3"/>
          </p:cNvCxnSpPr>
          <p:nvPr/>
        </p:nvCxnSpPr>
        <p:spPr>
          <a:xfrm flipV="1">
            <a:off x="4518236" y="3848435"/>
            <a:ext cx="1248421" cy="144757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30" name="Straight Connector 29"/>
          <p:cNvCxnSpPr>
            <a:stCxn id="13" idx="7"/>
            <a:endCxn id="16" idx="2"/>
          </p:cNvCxnSpPr>
          <p:nvPr/>
        </p:nvCxnSpPr>
        <p:spPr>
          <a:xfrm flipV="1">
            <a:off x="6305473" y="2294578"/>
            <a:ext cx="2862403" cy="1015041"/>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12" idx="7"/>
            <a:endCxn id="16" idx="3"/>
          </p:cNvCxnSpPr>
          <p:nvPr/>
        </p:nvCxnSpPr>
        <p:spPr>
          <a:xfrm flipV="1">
            <a:off x="7538527" y="2566766"/>
            <a:ext cx="1740941" cy="2152399"/>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175" name="Rectangle 7174"/>
          <p:cNvSpPr/>
          <p:nvPr/>
        </p:nvSpPr>
        <p:spPr>
          <a:xfrm>
            <a:off x="3646588" y="4223266"/>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1</a:t>
            </a:r>
            <a:endParaRPr lang="en-US" sz="5400" b="1" dirty="0">
              <a:ln/>
              <a:solidFill>
                <a:schemeClr val="accent4"/>
              </a:solidFill>
            </a:endParaRPr>
          </a:p>
        </p:txBody>
      </p:sp>
      <p:sp>
        <p:nvSpPr>
          <p:cNvPr id="42" name="Rectangle 41"/>
          <p:cNvSpPr/>
          <p:nvPr/>
        </p:nvSpPr>
        <p:spPr>
          <a:xfrm>
            <a:off x="5712034" y="5187477"/>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3</a:t>
            </a:r>
            <a:endParaRPr lang="en-US" sz="5400" b="1" dirty="0">
              <a:ln/>
              <a:solidFill>
                <a:schemeClr val="accent4"/>
              </a:solidFill>
            </a:endParaRPr>
          </a:p>
        </p:txBody>
      </p:sp>
      <p:sp>
        <p:nvSpPr>
          <p:cNvPr id="43" name="Rectangle 42"/>
          <p:cNvSpPr/>
          <p:nvPr/>
        </p:nvSpPr>
        <p:spPr>
          <a:xfrm>
            <a:off x="5294156" y="4055123"/>
            <a:ext cx="53091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2</a:t>
            </a:r>
          </a:p>
        </p:txBody>
      </p:sp>
      <p:sp>
        <p:nvSpPr>
          <p:cNvPr id="44" name="Rectangle 43"/>
          <p:cNvSpPr/>
          <p:nvPr/>
        </p:nvSpPr>
        <p:spPr>
          <a:xfrm>
            <a:off x="3261675" y="2748513"/>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1</a:t>
            </a:r>
            <a:endParaRPr lang="en-US" sz="5400" b="1" dirty="0">
              <a:ln/>
              <a:solidFill>
                <a:schemeClr val="accent4"/>
              </a:solidFill>
            </a:endParaRPr>
          </a:p>
        </p:txBody>
      </p:sp>
      <p:sp>
        <p:nvSpPr>
          <p:cNvPr id="45" name="Rectangle 44"/>
          <p:cNvSpPr/>
          <p:nvPr/>
        </p:nvSpPr>
        <p:spPr>
          <a:xfrm>
            <a:off x="5844133" y="1419839"/>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7</a:t>
            </a:r>
            <a:endParaRPr lang="en-US" sz="5400" b="1" dirty="0">
              <a:ln/>
              <a:solidFill>
                <a:schemeClr val="accent4"/>
              </a:solidFill>
            </a:endParaRPr>
          </a:p>
        </p:txBody>
      </p:sp>
      <p:sp>
        <p:nvSpPr>
          <p:cNvPr id="46" name="Rectangle 45"/>
          <p:cNvSpPr/>
          <p:nvPr/>
        </p:nvSpPr>
        <p:spPr>
          <a:xfrm>
            <a:off x="6955881" y="2084293"/>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5</a:t>
            </a:r>
            <a:endParaRPr lang="en-US" sz="5400" b="1" dirty="0">
              <a:ln/>
              <a:solidFill>
                <a:schemeClr val="accent4"/>
              </a:solidFill>
            </a:endParaRPr>
          </a:p>
        </p:txBody>
      </p:sp>
      <p:sp>
        <p:nvSpPr>
          <p:cNvPr id="47" name="Rectangle 46"/>
          <p:cNvSpPr/>
          <p:nvPr/>
        </p:nvSpPr>
        <p:spPr>
          <a:xfrm>
            <a:off x="8420888" y="3173158"/>
            <a:ext cx="55015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4</a:t>
            </a:r>
          </a:p>
        </p:txBody>
      </p:sp>
      <p:sp>
        <p:nvSpPr>
          <p:cNvPr id="7182" name="Rectangle 7181"/>
          <p:cNvSpPr/>
          <p:nvPr/>
        </p:nvSpPr>
        <p:spPr>
          <a:xfrm>
            <a:off x="8881924" y="4440666"/>
            <a:ext cx="2526654" cy="923330"/>
          </a:xfrm>
          <a:prstGeom prst="rect">
            <a:avLst/>
          </a:prstGeom>
          <a:noFill/>
        </p:spPr>
        <p:txBody>
          <a:bodyPr wrap="none" lIns="91440" tIns="45720" rIns="91440" bIns="45720">
            <a:spAutoFit/>
          </a:bodyPr>
          <a:lstStyle/>
          <a:p>
            <a:pPr algn="ct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Dijsktra</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43393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smtClean="0">
                <a:solidFill>
                  <a:schemeClr val="accent1"/>
                </a:solidFill>
              </a:rPr>
              <a:t> A* </a:t>
            </a:r>
            <a:r>
              <a:rPr lang="en-US" sz="3600" b="1" dirty="0" err="1" smtClean="0">
                <a:solidFill>
                  <a:schemeClr val="accent1"/>
                </a:solidFill>
              </a:rPr>
              <a:t>Có</a:t>
            </a:r>
            <a:r>
              <a:rPr lang="en-US" sz="3600" b="1" dirty="0" smtClean="0">
                <a:solidFill>
                  <a:schemeClr val="accent1"/>
                </a:solidFill>
              </a:rPr>
              <a:t> </a:t>
            </a:r>
            <a:r>
              <a:rPr lang="en-US" sz="3600" b="1" dirty="0" err="1" smtClean="0">
                <a:solidFill>
                  <a:schemeClr val="accent1"/>
                </a:solidFill>
              </a:rPr>
              <a:t>định</a:t>
            </a:r>
            <a:r>
              <a:rPr lang="en-US" sz="3600" b="1" dirty="0" smtClean="0">
                <a:solidFill>
                  <a:schemeClr val="accent1"/>
                </a:solidFill>
              </a:rPr>
              <a:t> </a:t>
            </a:r>
            <a:r>
              <a:rPr lang="en-US" sz="3600" b="1" dirty="0" err="1" smtClean="0">
                <a:solidFill>
                  <a:schemeClr val="accent1"/>
                </a:solidFill>
              </a:rPr>
              <a:t>hướng</a:t>
            </a:r>
            <a:r>
              <a:rPr lang="en-US" sz="3600" b="1" dirty="0" smtClean="0">
                <a:solidFill>
                  <a:schemeClr val="accent1"/>
                </a:solidFill>
              </a:rPr>
              <a:t> – </a:t>
            </a:r>
            <a:r>
              <a:rPr lang="en-US" sz="3600" b="1" dirty="0" err="1" smtClean="0">
                <a:solidFill>
                  <a:schemeClr val="accent1"/>
                </a:solidFill>
              </a:rPr>
              <a:t>Không</a:t>
            </a:r>
            <a:r>
              <a:rPr lang="en-US" sz="3600" b="1" dirty="0" smtClean="0">
                <a:solidFill>
                  <a:schemeClr val="accent1"/>
                </a:solidFill>
              </a:rPr>
              <a:t> </a:t>
            </a:r>
            <a:r>
              <a:rPr lang="en-US" sz="3600" b="1" dirty="0" err="1" smtClean="0">
                <a:solidFill>
                  <a:schemeClr val="accent1"/>
                </a:solidFill>
              </a:rPr>
              <a:t>ngốc</a:t>
            </a:r>
            <a:r>
              <a:rPr lang="en-US" sz="3600" b="1" dirty="0" smtClean="0">
                <a:solidFill>
                  <a:schemeClr val="accent1"/>
                </a:solidFill>
              </a:rPr>
              <a:t> </a:t>
            </a:r>
            <a:r>
              <a:rPr lang="en-US" sz="3600" b="1" dirty="0" err="1" smtClean="0">
                <a:solidFill>
                  <a:schemeClr val="accent1"/>
                </a:solidFill>
              </a:rPr>
              <a:t>ghếch</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18</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170" name="Picture 2" descr="http://www.clipartbest.com/cliparts/niX/nzy/niXnzyb5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876" y="1398475"/>
            <a:ext cx="1548533" cy="152143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xterkids.org/Images/Funny_School_Children-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39453" flipH="1">
            <a:off x="1933686" y="5043609"/>
            <a:ext cx="1634667" cy="152532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814505" y="1419839"/>
            <a:ext cx="7115371" cy="4690968"/>
            <a:chOff x="2814505" y="1419839"/>
            <a:chExt cx="7115371" cy="4690968"/>
          </a:xfrm>
        </p:grpSpPr>
        <p:sp>
          <p:nvSpPr>
            <p:cNvPr id="11" name="Oval 10"/>
            <p:cNvSpPr/>
            <p:nvPr/>
          </p:nvSpPr>
          <p:spPr>
            <a:xfrm>
              <a:off x="3867828" y="518441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S</a:t>
              </a:r>
              <a:endParaRPr lang="en-US" sz="3200" b="1" dirty="0"/>
            </a:p>
          </p:txBody>
        </p:sp>
        <p:sp>
          <p:nvSpPr>
            <p:cNvPr id="12" name="Oval 11"/>
            <p:cNvSpPr/>
            <p:nvPr/>
          </p:nvSpPr>
          <p:spPr>
            <a:xfrm>
              <a:off x="6888119" y="460757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3" name="Oval 12"/>
            <p:cNvSpPr/>
            <p:nvPr/>
          </p:nvSpPr>
          <p:spPr>
            <a:xfrm>
              <a:off x="5655065" y="319802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B</a:t>
              </a:r>
              <a:endParaRPr lang="en-US" sz="3200" b="1" dirty="0"/>
            </a:p>
          </p:txBody>
        </p:sp>
        <p:sp>
          <p:nvSpPr>
            <p:cNvPr id="14" name="Oval 13"/>
            <p:cNvSpPr/>
            <p:nvPr/>
          </p:nvSpPr>
          <p:spPr>
            <a:xfrm>
              <a:off x="2814505" y="3957165"/>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15" name="Oval 14"/>
            <p:cNvSpPr/>
            <p:nvPr/>
          </p:nvSpPr>
          <p:spPr>
            <a:xfrm>
              <a:off x="3954121" y="2245902"/>
              <a:ext cx="762000" cy="769864"/>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C</a:t>
              </a:r>
            </a:p>
          </p:txBody>
        </p:sp>
        <p:sp>
          <p:nvSpPr>
            <p:cNvPr id="16" name="Oval 15"/>
            <p:cNvSpPr/>
            <p:nvPr/>
          </p:nvSpPr>
          <p:spPr>
            <a:xfrm>
              <a:off x="9167876" y="1909646"/>
              <a:ext cx="762000" cy="769864"/>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G</a:t>
              </a:r>
              <a:endParaRPr lang="en-US" sz="3200" b="1" dirty="0"/>
            </a:p>
          </p:txBody>
        </p:sp>
        <p:cxnSp>
          <p:nvCxnSpPr>
            <p:cNvPr id="9" name="Straight Connector 8"/>
            <p:cNvCxnSpPr>
              <a:stCxn id="11" idx="6"/>
              <a:endCxn id="12" idx="3"/>
            </p:cNvCxnSpPr>
            <p:nvPr/>
          </p:nvCxnSpPr>
          <p:spPr>
            <a:xfrm flipV="1">
              <a:off x="4629828" y="5257981"/>
              <a:ext cx="2369883" cy="307435"/>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9" name="Straight Connector 18"/>
            <p:cNvCxnSpPr>
              <a:stCxn id="11" idx="1"/>
              <a:endCxn id="14" idx="5"/>
            </p:cNvCxnSpPr>
            <p:nvPr/>
          </p:nvCxnSpPr>
          <p:spPr>
            <a:xfrm flipH="1" flipV="1">
              <a:off x="3464913" y="4607573"/>
              <a:ext cx="514507" cy="688435"/>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14" idx="7"/>
              <a:endCxn id="15" idx="3"/>
            </p:cNvCxnSpPr>
            <p:nvPr/>
          </p:nvCxnSpPr>
          <p:spPr>
            <a:xfrm flipV="1">
              <a:off x="3464913" y="2903022"/>
              <a:ext cx="600800" cy="1165735"/>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1" name="Straight Connector 20"/>
            <p:cNvCxnSpPr>
              <a:stCxn id="15" idx="7"/>
              <a:endCxn id="16" idx="1"/>
            </p:cNvCxnSpPr>
            <p:nvPr/>
          </p:nvCxnSpPr>
          <p:spPr>
            <a:xfrm flipV="1">
              <a:off x="4604529" y="2022390"/>
              <a:ext cx="4674939" cy="336256"/>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1" idx="7"/>
              <a:endCxn id="13" idx="3"/>
            </p:cNvCxnSpPr>
            <p:nvPr/>
          </p:nvCxnSpPr>
          <p:spPr>
            <a:xfrm flipV="1">
              <a:off x="4518236" y="3848435"/>
              <a:ext cx="1248421" cy="144757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30" name="Straight Connector 29"/>
            <p:cNvCxnSpPr>
              <a:stCxn id="13" idx="7"/>
              <a:endCxn id="16" idx="2"/>
            </p:cNvCxnSpPr>
            <p:nvPr/>
          </p:nvCxnSpPr>
          <p:spPr>
            <a:xfrm flipV="1">
              <a:off x="6305473" y="2294578"/>
              <a:ext cx="2862403" cy="1015041"/>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12" idx="7"/>
              <a:endCxn id="16" idx="3"/>
            </p:cNvCxnSpPr>
            <p:nvPr/>
          </p:nvCxnSpPr>
          <p:spPr>
            <a:xfrm flipV="1">
              <a:off x="7538527" y="2566766"/>
              <a:ext cx="1740941" cy="2152399"/>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175" name="Rectangle 7174"/>
            <p:cNvSpPr/>
            <p:nvPr/>
          </p:nvSpPr>
          <p:spPr>
            <a:xfrm>
              <a:off x="3646588" y="4223266"/>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1</a:t>
              </a:r>
              <a:endParaRPr lang="en-US" sz="5400" b="1" dirty="0">
                <a:ln/>
                <a:solidFill>
                  <a:schemeClr val="accent4"/>
                </a:solidFill>
              </a:endParaRPr>
            </a:p>
          </p:txBody>
        </p:sp>
        <p:sp>
          <p:nvSpPr>
            <p:cNvPr id="42" name="Rectangle 41"/>
            <p:cNvSpPr/>
            <p:nvPr/>
          </p:nvSpPr>
          <p:spPr>
            <a:xfrm>
              <a:off x="5712034" y="5187477"/>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3</a:t>
              </a:r>
              <a:endParaRPr lang="en-US" sz="5400" b="1" dirty="0">
                <a:ln/>
                <a:solidFill>
                  <a:schemeClr val="accent4"/>
                </a:solidFill>
              </a:endParaRPr>
            </a:p>
          </p:txBody>
        </p:sp>
        <p:sp>
          <p:nvSpPr>
            <p:cNvPr id="43" name="Rectangle 42"/>
            <p:cNvSpPr/>
            <p:nvPr/>
          </p:nvSpPr>
          <p:spPr>
            <a:xfrm>
              <a:off x="5294156" y="4055123"/>
              <a:ext cx="53091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2</a:t>
              </a:r>
            </a:p>
          </p:txBody>
        </p:sp>
        <p:sp>
          <p:nvSpPr>
            <p:cNvPr id="44" name="Rectangle 43"/>
            <p:cNvSpPr/>
            <p:nvPr/>
          </p:nvSpPr>
          <p:spPr>
            <a:xfrm>
              <a:off x="3261675" y="2748513"/>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1</a:t>
              </a:r>
              <a:endParaRPr lang="en-US" sz="5400" b="1" dirty="0">
                <a:ln/>
                <a:solidFill>
                  <a:schemeClr val="accent4"/>
                </a:solidFill>
              </a:endParaRPr>
            </a:p>
          </p:txBody>
        </p:sp>
        <p:sp>
          <p:nvSpPr>
            <p:cNvPr id="45" name="Rectangle 44"/>
            <p:cNvSpPr/>
            <p:nvPr/>
          </p:nvSpPr>
          <p:spPr>
            <a:xfrm>
              <a:off x="5844133" y="1419839"/>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7</a:t>
              </a:r>
              <a:endParaRPr lang="en-US" sz="5400" b="1" dirty="0">
                <a:ln/>
                <a:solidFill>
                  <a:schemeClr val="accent4"/>
                </a:solidFill>
              </a:endParaRPr>
            </a:p>
          </p:txBody>
        </p:sp>
        <p:sp>
          <p:nvSpPr>
            <p:cNvPr id="46" name="Rectangle 45"/>
            <p:cNvSpPr/>
            <p:nvPr/>
          </p:nvSpPr>
          <p:spPr>
            <a:xfrm>
              <a:off x="6955881" y="2084293"/>
              <a:ext cx="52770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5</a:t>
              </a:r>
              <a:endParaRPr lang="en-US" sz="5400" b="1" dirty="0">
                <a:ln/>
                <a:solidFill>
                  <a:schemeClr val="accent4"/>
                </a:solidFill>
              </a:endParaRPr>
            </a:p>
          </p:txBody>
        </p:sp>
        <p:sp>
          <p:nvSpPr>
            <p:cNvPr id="47" name="Rectangle 46"/>
            <p:cNvSpPr/>
            <p:nvPr/>
          </p:nvSpPr>
          <p:spPr>
            <a:xfrm>
              <a:off x="8420888" y="3173158"/>
              <a:ext cx="55015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4</a:t>
              </a:r>
            </a:p>
          </p:txBody>
        </p:sp>
      </p:grpSp>
      <p:sp>
        <p:nvSpPr>
          <p:cNvPr id="7182" name="Rectangle 7181"/>
          <p:cNvSpPr/>
          <p:nvPr/>
        </p:nvSpPr>
        <p:spPr>
          <a:xfrm>
            <a:off x="10201440" y="4325879"/>
            <a:ext cx="1005403"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pSp>
        <p:nvGrpSpPr>
          <p:cNvPr id="7" name="Group 6"/>
          <p:cNvGrpSpPr/>
          <p:nvPr/>
        </p:nvGrpSpPr>
        <p:grpSpPr>
          <a:xfrm>
            <a:off x="1596534" y="1227407"/>
            <a:ext cx="8546415" cy="3923729"/>
            <a:chOff x="1596534" y="1227407"/>
            <a:chExt cx="8546415" cy="3923729"/>
          </a:xfrm>
        </p:grpSpPr>
        <p:sp>
          <p:nvSpPr>
            <p:cNvPr id="4" name="Rectangle 3"/>
            <p:cNvSpPr/>
            <p:nvPr/>
          </p:nvSpPr>
          <p:spPr>
            <a:xfrm>
              <a:off x="8954803" y="1227407"/>
              <a:ext cx="1188146" cy="707886"/>
            </a:xfrm>
            <a:prstGeom prst="rect">
              <a:avLst/>
            </a:prstGeom>
            <a:noFill/>
          </p:spPr>
          <p:txBody>
            <a:bodyPr wrap="non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h = 0</a:t>
              </a:r>
              <a:endParaRPr lang="en-US" sz="4000" dirty="0">
                <a:ln w="0"/>
                <a:solidFill>
                  <a:schemeClr val="accent1"/>
                </a:solidFill>
                <a:effectLst>
                  <a:outerShdw blurRad="38100" dist="25400" dir="5400000" algn="ctr" rotWithShape="0">
                    <a:srgbClr val="6E747A">
                      <a:alpha val="43000"/>
                    </a:srgbClr>
                  </a:outerShdw>
                </a:effectLst>
              </a:endParaRPr>
            </a:p>
          </p:txBody>
        </p:sp>
        <p:sp>
          <p:nvSpPr>
            <p:cNvPr id="32" name="Rectangle 31"/>
            <p:cNvSpPr/>
            <p:nvPr/>
          </p:nvSpPr>
          <p:spPr>
            <a:xfrm>
              <a:off x="7773743" y="4443250"/>
              <a:ext cx="1172116" cy="707886"/>
            </a:xfrm>
            <a:prstGeom prst="rect">
              <a:avLst/>
            </a:prstGeom>
            <a:noFill/>
          </p:spPr>
          <p:txBody>
            <a:bodyPr wrap="non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h = 5</a:t>
              </a:r>
              <a:endParaRPr lang="en-US" sz="4000" dirty="0">
                <a:ln w="0"/>
                <a:solidFill>
                  <a:schemeClr val="accent1"/>
                </a:solidFill>
                <a:effectLst>
                  <a:outerShdw blurRad="38100" dist="25400" dir="5400000" algn="ctr" rotWithShape="0">
                    <a:srgbClr val="6E747A">
                      <a:alpha val="43000"/>
                    </a:srgbClr>
                  </a:outerShdw>
                </a:effectLst>
              </a:endParaRPr>
            </a:p>
          </p:txBody>
        </p:sp>
        <p:sp>
          <p:nvSpPr>
            <p:cNvPr id="33" name="Rectangle 32"/>
            <p:cNvSpPr/>
            <p:nvPr/>
          </p:nvSpPr>
          <p:spPr>
            <a:xfrm>
              <a:off x="5464404" y="2567577"/>
              <a:ext cx="1189749" cy="707886"/>
            </a:xfrm>
            <a:prstGeom prst="rect">
              <a:avLst/>
            </a:prstGeom>
            <a:noFill/>
          </p:spPr>
          <p:txBody>
            <a:bodyPr wrap="non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h = 4</a:t>
              </a:r>
              <a:endParaRPr lang="en-US" sz="4000" dirty="0">
                <a:ln w="0"/>
                <a:solidFill>
                  <a:schemeClr val="accent1"/>
                </a:solidFill>
                <a:effectLst>
                  <a:outerShdw blurRad="38100" dist="25400" dir="5400000" algn="ctr" rotWithShape="0">
                    <a:srgbClr val="6E747A">
                      <a:alpha val="43000"/>
                    </a:srgbClr>
                  </a:outerShdw>
                </a:effectLst>
              </a:endParaRPr>
            </a:p>
          </p:txBody>
        </p:sp>
        <p:sp>
          <p:nvSpPr>
            <p:cNvPr id="34" name="Rectangle 33"/>
            <p:cNvSpPr/>
            <p:nvPr/>
          </p:nvSpPr>
          <p:spPr>
            <a:xfrm>
              <a:off x="3544005" y="1528521"/>
              <a:ext cx="1189749" cy="707886"/>
            </a:xfrm>
            <a:prstGeom prst="rect">
              <a:avLst/>
            </a:prstGeom>
            <a:noFill/>
          </p:spPr>
          <p:txBody>
            <a:bodyPr wrap="non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h = 8</a:t>
              </a:r>
              <a:endParaRPr lang="en-US" sz="4000" dirty="0">
                <a:ln w="0"/>
                <a:solidFill>
                  <a:schemeClr val="accent1"/>
                </a:solidFill>
                <a:effectLst>
                  <a:outerShdw blurRad="38100" dist="25400" dir="5400000" algn="ctr" rotWithShape="0">
                    <a:srgbClr val="6E747A">
                      <a:alpha val="43000"/>
                    </a:srgbClr>
                  </a:outerShdw>
                </a:effectLst>
              </a:endParaRPr>
            </a:p>
          </p:txBody>
        </p:sp>
        <p:sp>
          <p:nvSpPr>
            <p:cNvPr id="35" name="Rectangle 34"/>
            <p:cNvSpPr/>
            <p:nvPr/>
          </p:nvSpPr>
          <p:spPr>
            <a:xfrm>
              <a:off x="1596534" y="3388602"/>
              <a:ext cx="1417376" cy="707886"/>
            </a:xfrm>
            <a:prstGeom prst="rect">
              <a:avLst/>
            </a:prstGeom>
            <a:noFill/>
          </p:spPr>
          <p:txBody>
            <a:bodyPr wrap="non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h = 10</a:t>
              </a:r>
              <a:endParaRPr lang="en-US" sz="4000" dirty="0">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5759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Pacman </a:t>
            </a:r>
            <a:r>
              <a:rPr lang="en-US" sz="3600" b="1" dirty="0" err="1" smtClean="0">
                <a:solidFill>
                  <a:schemeClr val="accent1"/>
                </a:solidFill>
              </a:rPr>
              <a:t>và</a:t>
            </a:r>
            <a:r>
              <a:rPr lang="en-US" sz="3600" b="1" dirty="0" smtClean="0">
                <a:solidFill>
                  <a:schemeClr val="accent1"/>
                </a:solidFill>
              </a:rPr>
              <a:t> </a:t>
            </a:r>
            <a:r>
              <a:rPr lang="en-US" sz="3600" b="1" dirty="0" err="1" smtClean="0">
                <a:solidFill>
                  <a:schemeClr val="accent1"/>
                </a:solidFill>
              </a:rPr>
              <a:t>hướng</a:t>
            </a:r>
            <a:r>
              <a:rPr lang="en-US" sz="3600" b="1" dirty="0" smtClean="0">
                <a:solidFill>
                  <a:schemeClr val="accent1"/>
                </a:solidFill>
              </a:rPr>
              <a:t> </a:t>
            </a:r>
            <a:r>
              <a:rPr lang="en-US" sz="3600" b="1" dirty="0" err="1" smtClean="0">
                <a:solidFill>
                  <a:schemeClr val="accent1"/>
                </a:solidFill>
              </a:rPr>
              <a:t>giải</a:t>
            </a:r>
            <a:r>
              <a:rPr lang="en-US" sz="3600" b="1" dirty="0" smtClean="0">
                <a:solidFill>
                  <a:schemeClr val="accent1"/>
                </a:solidFill>
              </a:rPr>
              <a:t> </a:t>
            </a:r>
            <a:r>
              <a:rPr lang="en-US" sz="3600" b="1" dirty="0" err="1" smtClean="0">
                <a:solidFill>
                  <a:schemeClr val="accent1"/>
                </a:solidFill>
              </a:rPr>
              <a:t>quyết</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19</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61" name="Group 2060"/>
          <p:cNvGrpSpPr/>
          <p:nvPr/>
        </p:nvGrpSpPr>
        <p:grpSpPr>
          <a:xfrm>
            <a:off x="2336862" y="2536969"/>
            <a:ext cx="3165765" cy="2119746"/>
            <a:chOff x="5818903" y="2153482"/>
            <a:chExt cx="4211787" cy="2119746"/>
          </a:xfrm>
        </p:grpSpPr>
        <p:cxnSp>
          <p:nvCxnSpPr>
            <p:cNvPr id="8" name="Straight Connector 7"/>
            <p:cNvCxnSpPr/>
            <p:nvPr/>
          </p:nvCxnSpPr>
          <p:spPr>
            <a:xfrm>
              <a:off x="5818903" y="2153482"/>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5818903" y="2860064"/>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818903" y="3566646"/>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5818903" y="4273228"/>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grpSp>
      <p:pic>
        <p:nvPicPr>
          <p:cNvPr id="30" name="Content Placeholder 6"/>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721992" y="3309836"/>
            <a:ext cx="540330" cy="540330"/>
          </a:xfrm>
        </p:spPr>
      </p:pic>
      <p:grpSp>
        <p:nvGrpSpPr>
          <p:cNvPr id="46" name="Group 45"/>
          <p:cNvGrpSpPr/>
          <p:nvPr/>
        </p:nvGrpSpPr>
        <p:grpSpPr>
          <a:xfrm rot="5400000">
            <a:off x="2541695" y="2536969"/>
            <a:ext cx="2860011" cy="2119746"/>
            <a:chOff x="5818903" y="2153482"/>
            <a:chExt cx="4211787" cy="2119746"/>
          </a:xfrm>
        </p:grpSpPr>
        <p:cxnSp>
          <p:nvCxnSpPr>
            <p:cNvPr id="47" name="Straight Connector 46"/>
            <p:cNvCxnSpPr/>
            <p:nvPr/>
          </p:nvCxnSpPr>
          <p:spPr>
            <a:xfrm>
              <a:off x="5818903" y="2153482"/>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5818903" y="2860064"/>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49" name="Straight Connector 48"/>
            <p:cNvCxnSpPr/>
            <p:nvPr/>
          </p:nvCxnSpPr>
          <p:spPr>
            <a:xfrm>
              <a:off x="5818903" y="3566646"/>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nvCxnSpPr>
          <p:spPr>
            <a:xfrm>
              <a:off x="5818903" y="4273228"/>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grpSp>
      <p:grpSp>
        <p:nvGrpSpPr>
          <p:cNvPr id="2069" name="Group 2068"/>
          <p:cNvGrpSpPr/>
          <p:nvPr/>
        </p:nvGrpSpPr>
        <p:grpSpPr>
          <a:xfrm>
            <a:off x="2987697" y="2603253"/>
            <a:ext cx="1953495" cy="1953495"/>
            <a:chOff x="2987697" y="2603253"/>
            <a:chExt cx="1953495" cy="1953495"/>
          </a:xfrm>
        </p:grpSpPr>
        <p:grpSp>
          <p:nvGrpSpPr>
            <p:cNvPr id="2068" name="Group 2067"/>
            <p:cNvGrpSpPr/>
            <p:nvPr/>
          </p:nvGrpSpPr>
          <p:grpSpPr>
            <a:xfrm>
              <a:off x="3764043" y="2603253"/>
              <a:ext cx="435770" cy="1953495"/>
              <a:chOff x="3764043" y="2603253"/>
              <a:chExt cx="435770" cy="1953495"/>
            </a:xfrm>
          </p:grpSpPr>
          <p:sp>
            <p:nvSpPr>
              <p:cNvPr id="2062" name="Down Arrow 2061"/>
              <p:cNvSpPr/>
              <p:nvPr/>
            </p:nvSpPr>
            <p:spPr>
              <a:xfrm>
                <a:off x="3764043" y="4050102"/>
                <a:ext cx="415315" cy="5066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Down Arrow 51"/>
              <p:cNvSpPr/>
              <p:nvPr/>
            </p:nvSpPr>
            <p:spPr>
              <a:xfrm rot="10800000">
                <a:off x="3784498" y="2603253"/>
                <a:ext cx="415315" cy="50810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063" name="Group 2062"/>
            <p:cNvGrpSpPr/>
            <p:nvPr/>
          </p:nvGrpSpPr>
          <p:grpSpPr>
            <a:xfrm rot="16200000">
              <a:off x="3746560" y="2603253"/>
              <a:ext cx="435770" cy="1953495"/>
              <a:chOff x="6248556" y="2737838"/>
              <a:chExt cx="435770" cy="1953495"/>
            </a:xfrm>
          </p:grpSpPr>
          <p:sp>
            <p:nvSpPr>
              <p:cNvPr id="53" name="Down Arrow 52"/>
              <p:cNvSpPr/>
              <p:nvPr/>
            </p:nvSpPr>
            <p:spPr>
              <a:xfrm>
                <a:off x="6248556" y="4184687"/>
                <a:ext cx="415315" cy="5066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Down Arrow 53"/>
              <p:cNvSpPr/>
              <p:nvPr/>
            </p:nvSpPr>
            <p:spPr>
              <a:xfrm rot="10800000">
                <a:off x="6269011" y="2737838"/>
                <a:ext cx="415315" cy="50810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pic>
        <p:nvPicPr>
          <p:cNvPr id="60" name="Picture 4" descr="http://www.kawarthahomeandcottage.com/dw_focus_1.0.6_quickstart/wp-content/uploads/element_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9217" y="14193028"/>
            <a:ext cx="1385358" cy="735649"/>
          </a:xfrm>
          <a:prstGeom prst="rect">
            <a:avLst/>
          </a:prstGeom>
          <a:noFill/>
          <a:extLst>
            <a:ext uri="{909E8E84-426E-40DD-AFC4-6F175D3DCCD1}">
              <a14:hiddenFill xmlns:a14="http://schemas.microsoft.com/office/drawing/2010/main">
                <a:solidFill>
                  <a:srgbClr val="FFFFFF"/>
                </a:solidFill>
              </a14:hiddenFill>
            </a:ext>
          </a:extLst>
        </p:spPr>
      </p:pic>
      <p:grpSp>
        <p:nvGrpSpPr>
          <p:cNvPr id="2070" name="Group 2069"/>
          <p:cNvGrpSpPr/>
          <p:nvPr/>
        </p:nvGrpSpPr>
        <p:grpSpPr>
          <a:xfrm>
            <a:off x="6644986" y="2780298"/>
            <a:ext cx="4336473" cy="1693108"/>
            <a:chOff x="6644986" y="2780298"/>
            <a:chExt cx="4336473" cy="1693108"/>
          </a:xfrm>
        </p:grpSpPr>
        <p:cxnSp>
          <p:nvCxnSpPr>
            <p:cNvPr id="2065" name="Straight Connector 2064"/>
            <p:cNvCxnSpPr/>
            <p:nvPr/>
          </p:nvCxnSpPr>
          <p:spPr>
            <a:xfrm>
              <a:off x="6644986" y="2780298"/>
              <a:ext cx="433647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6644986" y="3658168"/>
              <a:ext cx="4336473"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59" name="Picture 6" descr="http://i286.photobucket.com/albums/ll82/HaloSamL/strawber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0013" y="2943072"/>
              <a:ext cx="589145" cy="55232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8" descr="http://colouringbook.org/COLOURINGBOOK.ORG/lemmling_cartoon_ghost_coloring_book_colouring_drawing-2555px.png"/>
            <p:cNvPicPr>
              <a:picLocks noChangeAspect="1" noChangeArrowheads="1"/>
            </p:cNvPicPr>
            <p:nvPr/>
          </p:nvPicPr>
          <p:blipFill>
            <a:blip r:embed="rId7">
              <a:extLst>
                <a:ext uri="{BEBA8EAE-BF5A-486C-A8C5-ECC9F3942E4B}">
                  <a14:imgProps xmlns:a14="http://schemas.microsoft.com/office/drawing/2010/main">
                    <a14:imgLayer r:embed="rId8">
                      <a14:imgEffect>
                        <a14:artisticMarker/>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812053" y="2849683"/>
              <a:ext cx="717839" cy="77768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4" descr="http://www.kawarthahomeandcottage.com/dw_focus_1.0.6_quickstart/wp-content/uploads/element_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5411" y="2811102"/>
              <a:ext cx="1590388" cy="844524"/>
            </a:xfrm>
            <a:prstGeom prst="rect">
              <a:avLst/>
            </a:prstGeom>
            <a:noFill/>
            <a:extLst>
              <a:ext uri="{909E8E84-426E-40DD-AFC4-6F175D3DCCD1}">
                <a14:hiddenFill xmlns:a14="http://schemas.microsoft.com/office/drawing/2010/main">
                  <a:solidFill>
                    <a:srgbClr val="FFFFFF"/>
                  </a:solidFill>
                </a14:hiddenFill>
              </a:ext>
            </a:extLst>
          </p:spPr>
        </p:pic>
        <p:sp>
          <p:nvSpPr>
            <p:cNvPr id="2067" name="Rectangle 2066"/>
            <p:cNvSpPr/>
            <p:nvPr/>
          </p:nvSpPr>
          <p:spPr>
            <a:xfrm>
              <a:off x="7582511" y="3765520"/>
              <a:ext cx="2347117" cy="707886"/>
            </a:xfrm>
            <a:prstGeom prst="rect">
              <a:avLst/>
            </a:prstGeom>
            <a:noFill/>
          </p:spPr>
          <p:txBody>
            <a:bodyPr wrap="none" lIns="91440" tIns="45720" rIns="91440" bIns="45720">
              <a:spAutoFit/>
            </a:bodyPr>
            <a:lstStyle/>
            <a:p>
              <a:pPr algn="ctr"/>
              <a:r>
                <a:rPr lang="en-US" sz="4000" b="1"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Vật</a:t>
              </a:r>
              <a:r>
                <a:rPr lang="en-US" sz="40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b="1"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phẩm</a:t>
              </a:r>
              <a:endParaRPr 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spTree>
    <p:extLst>
      <p:ext uri="{BB962C8B-B14F-4D97-AF65-F5344CB8AC3E}">
        <p14:creationId xmlns:p14="http://schemas.microsoft.com/office/powerpoint/2010/main" val="425348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61"/>
                                        </p:tgtEl>
                                        <p:attrNameLst>
                                          <p:attrName>style.visibility</p:attrName>
                                        </p:attrNameLst>
                                      </p:cBhvr>
                                      <p:to>
                                        <p:strVal val="visible"/>
                                      </p:to>
                                    </p:set>
                                    <p:animEffect transition="in" filter="wipe(down)">
                                      <p:cBhvr>
                                        <p:cTn id="7" dur="500"/>
                                        <p:tgtEl>
                                          <p:spTgt spid="20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circle(in)">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069"/>
                                        </p:tgtEl>
                                        <p:attrNameLst>
                                          <p:attrName>style.visibility</p:attrName>
                                        </p:attrNameLst>
                                      </p:cBhvr>
                                      <p:to>
                                        <p:strVal val="visible"/>
                                      </p:to>
                                    </p:set>
                                    <p:animEffect transition="in" filter="circle(in)">
                                      <p:cBhvr>
                                        <p:cTn id="22" dur="2000"/>
                                        <p:tgtEl>
                                          <p:spTgt spid="206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2070"/>
                                        </p:tgtEl>
                                        <p:attrNameLst>
                                          <p:attrName>style.visibility</p:attrName>
                                        </p:attrNameLst>
                                      </p:cBhvr>
                                      <p:to>
                                        <p:strVal val="visible"/>
                                      </p:to>
                                    </p:set>
                                    <p:anim calcmode="lin" valueType="num">
                                      <p:cBhvr>
                                        <p:cTn id="27" dur="500" fill="hold"/>
                                        <p:tgtEl>
                                          <p:spTgt spid="2070"/>
                                        </p:tgtEl>
                                        <p:attrNameLst>
                                          <p:attrName>ppt_w</p:attrName>
                                        </p:attrNameLst>
                                      </p:cBhvr>
                                      <p:tavLst>
                                        <p:tav tm="0">
                                          <p:val>
                                            <p:fltVal val="0"/>
                                          </p:val>
                                        </p:tav>
                                        <p:tav tm="100000">
                                          <p:val>
                                            <p:strVal val="#ppt_w"/>
                                          </p:val>
                                        </p:tav>
                                      </p:tavLst>
                                    </p:anim>
                                    <p:anim calcmode="lin" valueType="num">
                                      <p:cBhvr>
                                        <p:cTn id="28" dur="500" fill="hold"/>
                                        <p:tgtEl>
                                          <p:spTgt spid="2070"/>
                                        </p:tgtEl>
                                        <p:attrNameLst>
                                          <p:attrName>ppt_h</p:attrName>
                                        </p:attrNameLst>
                                      </p:cBhvr>
                                      <p:tavLst>
                                        <p:tav tm="0">
                                          <p:val>
                                            <p:fltVal val="0"/>
                                          </p:val>
                                        </p:tav>
                                        <p:tav tm="100000">
                                          <p:val>
                                            <p:strVal val="#ppt_h"/>
                                          </p:val>
                                        </p:tav>
                                      </p:tavLst>
                                    </p:anim>
                                    <p:animEffect transition="in" filter="fade">
                                      <p:cBhvr>
                                        <p:cTn id="29"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NHÓM ABC</a:t>
            </a:r>
            <a:endParaRPr lang="en-US" b="1" dirty="0"/>
          </a:p>
        </p:txBody>
      </p:sp>
      <p:sp>
        <p:nvSpPr>
          <p:cNvPr id="6" name="Slide Number Placeholder 5"/>
          <p:cNvSpPr>
            <a:spLocks noGrp="1"/>
          </p:cNvSpPr>
          <p:nvPr>
            <p:ph type="sldNum" sz="quarter" idx="12"/>
          </p:nvPr>
        </p:nvSpPr>
        <p:spPr/>
        <p:txBody>
          <a:bodyPr/>
          <a:lstStyle/>
          <a:p>
            <a:fld id="{D57F1E4F-1CFF-5643-939E-217C01CDF565}" type="slidenum">
              <a:rPr lang="en-US" sz="4400" smtClean="0"/>
              <a:pPr/>
              <a:t>2</a:t>
            </a:fld>
            <a:endParaRPr lang="en-US" sz="4400" dirty="0"/>
          </a:p>
        </p:txBody>
      </p:sp>
      <p:sp>
        <p:nvSpPr>
          <p:cNvPr id="3" name="Content Placeholder 2"/>
          <p:cNvSpPr>
            <a:spLocks noGrp="1"/>
          </p:cNvSpPr>
          <p:nvPr>
            <p:ph idx="1"/>
          </p:nvPr>
        </p:nvSpPr>
        <p:spPr>
          <a:xfrm>
            <a:off x="3894024" y="1795629"/>
            <a:ext cx="6121346" cy="3124201"/>
          </a:xfrm>
        </p:spPr>
        <p:txBody>
          <a:bodyPr>
            <a:normAutofit/>
          </a:bodyPr>
          <a:lstStyle/>
          <a:p>
            <a:r>
              <a:rPr lang="en-US" sz="2800" dirty="0" smtClean="0"/>
              <a:t>1542031: PHAN HUY HOÀNG</a:t>
            </a:r>
          </a:p>
          <a:p>
            <a:r>
              <a:rPr lang="en-US" sz="2800" dirty="0" smtClean="0"/>
              <a:t>1542050: BÙI VĂN KIM</a:t>
            </a:r>
          </a:p>
          <a:p>
            <a:r>
              <a:rPr lang="en-US" sz="2800" dirty="0" smtClean="0"/>
              <a:t>1542098: TRẦN HUYỀN TRÂN</a:t>
            </a:r>
            <a:endParaRPr lang="en-US" sz="2800" dirty="0"/>
          </a:p>
        </p:txBody>
      </p:sp>
    </p:spTree>
    <p:extLst>
      <p:ext uri="{BB962C8B-B14F-4D97-AF65-F5344CB8AC3E}">
        <p14:creationId xmlns:p14="http://schemas.microsoft.com/office/powerpoint/2010/main" val="4082489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Pacman </a:t>
            </a:r>
            <a:r>
              <a:rPr lang="en-US" sz="3600" b="1" dirty="0" err="1" smtClean="0">
                <a:solidFill>
                  <a:schemeClr val="accent1"/>
                </a:solidFill>
              </a:rPr>
              <a:t>và</a:t>
            </a:r>
            <a:r>
              <a:rPr lang="en-US" sz="3600" b="1" dirty="0" smtClean="0">
                <a:solidFill>
                  <a:schemeClr val="accent1"/>
                </a:solidFill>
              </a:rPr>
              <a:t> </a:t>
            </a:r>
            <a:r>
              <a:rPr lang="en-US" sz="3600" b="1" dirty="0" err="1" smtClean="0">
                <a:solidFill>
                  <a:schemeClr val="accent1"/>
                </a:solidFill>
              </a:rPr>
              <a:t>hướng</a:t>
            </a:r>
            <a:r>
              <a:rPr lang="en-US" sz="3600" b="1" dirty="0" smtClean="0">
                <a:solidFill>
                  <a:schemeClr val="accent1"/>
                </a:solidFill>
              </a:rPr>
              <a:t> </a:t>
            </a:r>
            <a:r>
              <a:rPr lang="en-US" sz="3600" b="1" dirty="0" err="1" smtClean="0">
                <a:solidFill>
                  <a:schemeClr val="accent1"/>
                </a:solidFill>
              </a:rPr>
              <a:t>giải</a:t>
            </a:r>
            <a:r>
              <a:rPr lang="en-US" sz="3600" b="1" dirty="0" smtClean="0">
                <a:solidFill>
                  <a:schemeClr val="accent1"/>
                </a:solidFill>
              </a:rPr>
              <a:t> </a:t>
            </a:r>
            <a:r>
              <a:rPr lang="en-US" sz="3600" b="1" dirty="0" err="1" smtClean="0">
                <a:solidFill>
                  <a:schemeClr val="accent1"/>
                </a:solidFill>
              </a:rPr>
              <a:t>quyết</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20</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2493813" y="2014608"/>
            <a:ext cx="7426037" cy="4368260"/>
            <a:chOff x="2466107" y="1436463"/>
            <a:chExt cx="7426037" cy="4368260"/>
          </a:xfrm>
        </p:grpSpPr>
        <p:grpSp>
          <p:nvGrpSpPr>
            <p:cNvPr id="14" name="Group 13"/>
            <p:cNvGrpSpPr/>
            <p:nvPr/>
          </p:nvGrpSpPr>
          <p:grpSpPr>
            <a:xfrm>
              <a:off x="2466107" y="1884218"/>
              <a:ext cx="7426037" cy="3519055"/>
              <a:chOff x="2521527" y="1884218"/>
              <a:chExt cx="7426037" cy="3519055"/>
            </a:xfrm>
          </p:grpSpPr>
          <p:cxnSp>
            <p:nvCxnSpPr>
              <p:cNvPr id="8" name="Straight Connector 7"/>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15" name="Group 14"/>
            <p:cNvGrpSpPr/>
            <p:nvPr/>
          </p:nvGrpSpPr>
          <p:grpSpPr>
            <a:xfrm rot="5400000">
              <a:off x="2997470" y="1861065"/>
              <a:ext cx="4368260" cy="3519055"/>
              <a:chOff x="2521527" y="1884218"/>
              <a:chExt cx="7426037" cy="3519055"/>
            </a:xfrm>
          </p:grpSpPr>
          <p:cxnSp>
            <p:nvCxnSpPr>
              <p:cNvPr id="16" name="Straight Connector 15"/>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22" name="Group 21"/>
            <p:cNvGrpSpPr/>
            <p:nvPr/>
          </p:nvGrpSpPr>
          <p:grpSpPr>
            <a:xfrm rot="5400000">
              <a:off x="5103361" y="1861065"/>
              <a:ext cx="4368260" cy="3519055"/>
              <a:chOff x="2521527" y="1884218"/>
              <a:chExt cx="7426037" cy="3519055"/>
            </a:xfrm>
          </p:grpSpPr>
          <p:cxnSp>
            <p:nvCxnSpPr>
              <p:cNvPr id="23" name="Straight Connector 22"/>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sp>
        <p:nvSpPr>
          <p:cNvPr id="31" name="Rectangle 30"/>
          <p:cNvSpPr/>
          <p:nvPr/>
        </p:nvSpPr>
        <p:spPr>
          <a:xfrm>
            <a:off x="2012839" y="1101954"/>
            <a:ext cx="8388001"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u="sng" cap="none" spc="0" dirty="0" smtClean="0">
                <a:ln/>
                <a:solidFill>
                  <a:schemeClr val="accent4"/>
                </a:solidFill>
                <a:effectLst/>
              </a:rPr>
              <a:t>YÊU CẦU 1 (</a:t>
            </a:r>
            <a:r>
              <a:rPr lang="en-US" sz="4000" b="1" u="sng" cap="none" spc="0" dirty="0" err="1" smtClean="0">
                <a:ln/>
                <a:solidFill>
                  <a:schemeClr val="accent4"/>
                </a:solidFill>
                <a:effectLst/>
              </a:rPr>
              <a:t>Tìm</a:t>
            </a:r>
            <a:r>
              <a:rPr lang="en-US" sz="4000" b="1" u="sng" cap="none" spc="0" dirty="0" smtClean="0">
                <a:ln/>
                <a:solidFill>
                  <a:schemeClr val="accent4"/>
                </a:solidFill>
                <a:effectLst/>
              </a:rPr>
              <a:t> </a:t>
            </a:r>
            <a:r>
              <a:rPr lang="en-US" sz="4000" b="1" u="sng" cap="none" spc="0" dirty="0" err="1" smtClean="0">
                <a:ln/>
                <a:solidFill>
                  <a:schemeClr val="accent4"/>
                </a:solidFill>
                <a:effectLst/>
              </a:rPr>
              <a:t>đường</a:t>
            </a:r>
            <a:r>
              <a:rPr lang="en-US" sz="4000" b="1" u="sng" cap="none" spc="0" dirty="0" smtClean="0">
                <a:ln/>
                <a:solidFill>
                  <a:schemeClr val="accent4"/>
                </a:solidFill>
                <a:effectLst/>
              </a:rPr>
              <a:t> </a:t>
            </a:r>
            <a:r>
              <a:rPr lang="en-US" sz="4000" b="1" u="sng" cap="none" spc="0" dirty="0" err="1" smtClean="0">
                <a:ln/>
                <a:solidFill>
                  <a:schemeClr val="accent4"/>
                </a:solidFill>
                <a:effectLst/>
              </a:rPr>
              <a:t>đi</a:t>
            </a:r>
            <a:r>
              <a:rPr lang="en-US" sz="4000" b="1" u="sng" cap="none" spc="0" dirty="0" smtClean="0">
                <a:ln/>
                <a:solidFill>
                  <a:schemeClr val="accent4"/>
                </a:solidFill>
                <a:effectLst/>
              </a:rPr>
              <a:t> </a:t>
            </a:r>
            <a:r>
              <a:rPr lang="en-US" sz="4000" b="1" u="sng" cap="none" spc="0" dirty="0" err="1" smtClean="0">
                <a:ln/>
                <a:solidFill>
                  <a:schemeClr val="accent4"/>
                </a:solidFill>
                <a:effectLst/>
              </a:rPr>
              <a:t>ngắn</a:t>
            </a:r>
            <a:r>
              <a:rPr lang="en-US" sz="4000" b="1" u="sng" cap="none" spc="0" dirty="0" smtClean="0">
                <a:ln/>
                <a:solidFill>
                  <a:schemeClr val="accent4"/>
                </a:solidFill>
                <a:effectLst/>
              </a:rPr>
              <a:t> </a:t>
            </a:r>
            <a:r>
              <a:rPr lang="en-US" sz="4000" b="1" u="sng" cap="none" spc="0" dirty="0" err="1" smtClean="0">
                <a:ln/>
                <a:solidFill>
                  <a:schemeClr val="accent4"/>
                </a:solidFill>
                <a:effectLst/>
              </a:rPr>
              <a:t>nhất</a:t>
            </a:r>
            <a:r>
              <a:rPr lang="en-US" sz="4000" b="1" u="sng" cap="none" spc="0" dirty="0" smtClean="0">
                <a:ln/>
                <a:solidFill>
                  <a:schemeClr val="accent4"/>
                </a:solidFill>
                <a:effectLst/>
              </a:rPr>
              <a:t>)</a:t>
            </a:r>
            <a:endParaRPr lang="en-US" sz="4000" b="1" u="sng" cap="none" spc="0" dirty="0">
              <a:ln/>
              <a:solidFill>
                <a:schemeClr val="accent4"/>
              </a:solidFill>
              <a:effectLst/>
            </a:endParaRPr>
          </a:p>
        </p:txBody>
      </p:sp>
      <p:pic>
        <p:nvPicPr>
          <p:cNvPr id="30" name="Content Placeholder 6"/>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539833" y="5371649"/>
            <a:ext cx="540330" cy="540330"/>
          </a:xfrm>
        </p:spPr>
      </p:pic>
      <p:pic>
        <p:nvPicPr>
          <p:cNvPr id="2054"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5978" y="2487881"/>
            <a:ext cx="623202" cy="584252"/>
          </a:xfrm>
          <a:prstGeom prst="rect">
            <a:avLst/>
          </a:prstGeom>
          <a:noFill/>
          <a:extLst>
            <a:ext uri="{909E8E84-426E-40DD-AFC4-6F175D3DCCD1}">
              <a14:hiddenFill xmlns:a14="http://schemas.microsoft.com/office/drawing/2010/main">
                <a:solidFill>
                  <a:srgbClr val="FFFFFF"/>
                </a:solidFill>
              </a14:hiddenFill>
            </a:ext>
          </a:extLst>
        </p:spPr>
      </p:pic>
      <p:sp>
        <p:nvSpPr>
          <p:cNvPr id="2058" name="Freeform 2057"/>
          <p:cNvSpPr/>
          <p:nvPr/>
        </p:nvSpPr>
        <p:spPr>
          <a:xfrm>
            <a:off x="4031673" y="2910119"/>
            <a:ext cx="4128779" cy="2742536"/>
          </a:xfrm>
          <a:custGeom>
            <a:avLst/>
            <a:gdLst>
              <a:gd name="connsiteX0" fmla="*/ 0 w 4211782"/>
              <a:gd name="connsiteY0" fmla="*/ 2784764 h 2784764"/>
              <a:gd name="connsiteX1" fmla="*/ 429491 w 4211782"/>
              <a:gd name="connsiteY1" fmla="*/ 2784764 h 2784764"/>
              <a:gd name="connsiteX2" fmla="*/ 429491 w 4211782"/>
              <a:gd name="connsiteY2" fmla="*/ 2092036 h 2784764"/>
              <a:gd name="connsiteX3" fmla="*/ 1177636 w 4211782"/>
              <a:gd name="connsiteY3" fmla="*/ 2092036 h 2784764"/>
              <a:gd name="connsiteX4" fmla="*/ 1177636 w 4211782"/>
              <a:gd name="connsiteY4" fmla="*/ 1343891 h 2784764"/>
              <a:gd name="connsiteX5" fmla="*/ 1870363 w 4211782"/>
              <a:gd name="connsiteY5" fmla="*/ 1343891 h 2784764"/>
              <a:gd name="connsiteX6" fmla="*/ 1870363 w 4211782"/>
              <a:gd name="connsiteY6" fmla="*/ 609600 h 2784764"/>
              <a:gd name="connsiteX7" fmla="*/ 2604654 w 4211782"/>
              <a:gd name="connsiteY7" fmla="*/ 609600 h 2784764"/>
              <a:gd name="connsiteX8" fmla="*/ 2604654 w 4211782"/>
              <a:gd name="connsiteY8" fmla="*/ 0 h 2784764"/>
              <a:gd name="connsiteX9" fmla="*/ 4184072 w 4211782"/>
              <a:gd name="connsiteY9" fmla="*/ 0 h 2784764"/>
              <a:gd name="connsiteX10" fmla="*/ 4211782 w 4211782"/>
              <a:gd name="connsiteY10" fmla="*/ 0 h 278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11782" h="2784764">
                <a:moveTo>
                  <a:pt x="0" y="2784764"/>
                </a:moveTo>
                <a:lnTo>
                  <a:pt x="429491" y="2784764"/>
                </a:lnTo>
                <a:lnTo>
                  <a:pt x="429491" y="2092036"/>
                </a:lnTo>
                <a:lnTo>
                  <a:pt x="1177636" y="2092036"/>
                </a:lnTo>
                <a:lnTo>
                  <a:pt x="1177636" y="1343891"/>
                </a:lnTo>
                <a:lnTo>
                  <a:pt x="1870363" y="1343891"/>
                </a:lnTo>
                <a:lnTo>
                  <a:pt x="1870363" y="609600"/>
                </a:lnTo>
                <a:lnTo>
                  <a:pt x="2604654" y="609600"/>
                </a:lnTo>
                <a:lnTo>
                  <a:pt x="2604654" y="0"/>
                </a:lnTo>
                <a:lnTo>
                  <a:pt x="4184072" y="0"/>
                </a:lnTo>
                <a:lnTo>
                  <a:pt x="4211782" y="0"/>
                </a:lnTo>
              </a:path>
            </a:pathLst>
          </a:custGeom>
          <a:ln w="76200">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059" name="Freeform 2058"/>
          <p:cNvSpPr/>
          <p:nvPr/>
        </p:nvSpPr>
        <p:spPr>
          <a:xfrm>
            <a:off x="4031673" y="3408218"/>
            <a:ext cx="4696691" cy="2382982"/>
          </a:xfrm>
          <a:custGeom>
            <a:avLst/>
            <a:gdLst>
              <a:gd name="connsiteX0" fmla="*/ 0 w 4696691"/>
              <a:gd name="connsiteY0" fmla="*/ 2382982 h 2382982"/>
              <a:gd name="connsiteX1" fmla="*/ 4696691 w 4696691"/>
              <a:gd name="connsiteY1" fmla="*/ 2382982 h 2382982"/>
              <a:gd name="connsiteX2" fmla="*/ 4696691 w 4696691"/>
              <a:gd name="connsiteY2" fmla="*/ 0 h 2382982"/>
            </a:gdLst>
            <a:ahLst/>
            <a:cxnLst>
              <a:cxn ang="0">
                <a:pos x="connsiteX0" y="connsiteY0"/>
              </a:cxn>
              <a:cxn ang="0">
                <a:pos x="connsiteX1" y="connsiteY1"/>
              </a:cxn>
              <a:cxn ang="0">
                <a:pos x="connsiteX2" y="connsiteY2"/>
              </a:cxn>
            </a:cxnLst>
            <a:rect l="l" t="t" r="r" b="b"/>
            <a:pathLst>
              <a:path w="4696691" h="2382982">
                <a:moveTo>
                  <a:pt x="0" y="2382982"/>
                </a:moveTo>
                <a:lnTo>
                  <a:pt x="4696691" y="2382982"/>
                </a:lnTo>
                <a:lnTo>
                  <a:pt x="4696691" y="0"/>
                </a:lnTo>
              </a:path>
            </a:pathLst>
          </a:custGeom>
          <a:ln w="7620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060" name="Freeform 2059"/>
          <p:cNvSpPr/>
          <p:nvPr/>
        </p:nvSpPr>
        <p:spPr>
          <a:xfrm>
            <a:off x="3768436" y="2673927"/>
            <a:ext cx="4364182" cy="2576946"/>
          </a:xfrm>
          <a:custGeom>
            <a:avLst/>
            <a:gdLst>
              <a:gd name="connsiteX0" fmla="*/ 0 w 4364182"/>
              <a:gd name="connsiteY0" fmla="*/ 2576946 h 2576946"/>
              <a:gd name="connsiteX1" fmla="*/ 0 w 4364182"/>
              <a:gd name="connsiteY1" fmla="*/ 2576946 h 2576946"/>
              <a:gd name="connsiteX2" fmla="*/ 0 w 4364182"/>
              <a:gd name="connsiteY2" fmla="*/ 0 h 2576946"/>
              <a:gd name="connsiteX3" fmla="*/ 4364182 w 4364182"/>
              <a:gd name="connsiteY3" fmla="*/ 0 h 2576946"/>
            </a:gdLst>
            <a:ahLst/>
            <a:cxnLst>
              <a:cxn ang="0">
                <a:pos x="connsiteX0" y="connsiteY0"/>
              </a:cxn>
              <a:cxn ang="0">
                <a:pos x="connsiteX1" y="connsiteY1"/>
              </a:cxn>
              <a:cxn ang="0">
                <a:pos x="connsiteX2" y="connsiteY2"/>
              </a:cxn>
              <a:cxn ang="0">
                <a:pos x="connsiteX3" y="connsiteY3"/>
              </a:cxn>
            </a:cxnLst>
            <a:rect l="l" t="t" r="r" b="b"/>
            <a:pathLst>
              <a:path w="4364182" h="2576946">
                <a:moveTo>
                  <a:pt x="0" y="2576946"/>
                </a:moveTo>
                <a:lnTo>
                  <a:pt x="0" y="2576946"/>
                </a:lnTo>
                <a:lnTo>
                  <a:pt x="0" y="0"/>
                </a:lnTo>
                <a:lnTo>
                  <a:pt x="4364182" y="0"/>
                </a:lnTo>
              </a:path>
            </a:pathLst>
          </a:custGeom>
          <a:ln w="76200">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074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4"/>
                                        </p:tgtEl>
                                        <p:attrNameLst>
                                          <p:attrName>style.visibility</p:attrName>
                                        </p:attrNameLst>
                                      </p:cBhvr>
                                      <p:to>
                                        <p:strVal val="visible"/>
                                      </p:to>
                                    </p:set>
                                    <p:animEffect transition="in" filter="wipe(down)">
                                      <p:cBhvr>
                                        <p:cTn id="14" dur="500"/>
                                        <p:tgtEl>
                                          <p:spTgt spid="2054"/>
                                        </p:tgtEl>
                                      </p:cBhvr>
                                    </p:animEffect>
                                  </p:childTnLst>
                                </p:cTn>
                              </p:par>
                              <p:par>
                                <p:cTn id="15" presetID="22" presetClass="entr" presetSubtype="4"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wipe(left)">
                                      <p:cBhvr>
                                        <p:cTn id="22" dur="500"/>
                                        <p:tgtEl>
                                          <p:spTgt spid="206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58"/>
                                        </p:tgtEl>
                                        <p:attrNameLst>
                                          <p:attrName>style.visibility</p:attrName>
                                        </p:attrNameLst>
                                      </p:cBhvr>
                                      <p:to>
                                        <p:strVal val="visible"/>
                                      </p:to>
                                    </p:set>
                                    <p:animEffect transition="in" filter="wipe(left)">
                                      <p:cBhvr>
                                        <p:cTn id="25" dur="500"/>
                                        <p:tgtEl>
                                          <p:spTgt spid="205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59"/>
                                        </p:tgtEl>
                                        <p:attrNameLst>
                                          <p:attrName>style.visibility</p:attrName>
                                        </p:attrNameLst>
                                      </p:cBhvr>
                                      <p:to>
                                        <p:strVal val="visible"/>
                                      </p:to>
                                    </p:set>
                                    <p:animEffect transition="in" filter="wipe(left)">
                                      <p:cBhvr>
                                        <p:cTn id="28"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animBg="1"/>
      <p:bldP spid="2059" grpId="0" animBg="1"/>
      <p:bldP spid="20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Pacman </a:t>
            </a:r>
            <a:r>
              <a:rPr lang="en-US" sz="3600" b="1" dirty="0" err="1" smtClean="0">
                <a:solidFill>
                  <a:schemeClr val="accent1"/>
                </a:solidFill>
              </a:rPr>
              <a:t>và</a:t>
            </a:r>
            <a:r>
              <a:rPr lang="en-US" sz="3600" b="1" dirty="0" smtClean="0">
                <a:solidFill>
                  <a:schemeClr val="accent1"/>
                </a:solidFill>
              </a:rPr>
              <a:t> </a:t>
            </a:r>
            <a:r>
              <a:rPr lang="en-US" sz="3600" b="1" dirty="0" err="1" smtClean="0">
                <a:solidFill>
                  <a:schemeClr val="accent1"/>
                </a:solidFill>
              </a:rPr>
              <a:t>hướng</a:t>
            </a:r>
            <a:r>
              <a:rPr lang="en-US" sz="3600" b="1" dirty="0" smtClean="0">
                <a:solidFill>
                  <a:schemeClr val="accent1"/>
                </a:solidFill>
              </a:rPr>
              <a:t> </a:t>
            </a:r>
            <a:r>
              <a:rPr lang="en-US" sz="3600" b="1" dirty="0" err="1" smtClean="0">
                <a:solidFill>
                  <a:schemeClr val="accent1"/>
                </a:solidFill>
              </a:rPr>
              <a:t>giải</a:t>
            </a:r>
            <a:r>
              <a:rPr lang="en-US" sz="3600" b="1" dirty="0" smtClean="0">
                <a:solidFill>
                  <a:schemeClr val="accent1"/>
                </a:solidFill>
              </a:rPr>
              <a:t> </a:t>
            </a:r>
            <a:r>
              <a:rPr lang="en-US" sz="3600" b="1" dirty="0" err="1" smtClean="0">
                <a:solidFill>
                  <a:schemeClr val="accent1"/>
                </a:solidFill>
              </a:rPr>
              <a:t>quyết</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21</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2493813" y="2014608"/>
            <a:ext cx="7426037" cy="4368260"/>
            <a:chOff x="2466107" y="1436463"/>
            <a:chExt cx="7426037" cy="4368260"/>
          </a:xfrm>
        </p:grpSpPr>
        <p:grpSp>
          <p:nvGrpSpPr>
            <p:cNvPr id="14" name="Group 13"/>
            <p:cNvGrpSpPr/>
            <p:nvPr/>
          </p:nvGrpSpPr>
          <p:grpSpPr>
            <a:xfrm>
              <a:off x="2466107" y="1884218"/>
              <a:ext cx="7426037" cy="3519055"/>
              <a:chOff x="2521527" y="1884218"/>
              <a:chExt cx="7426037" cy="3519055"/>
            </a:xfrm>
          </p:grpSpPr>
          <p:cxnSp>
            <p:nvCxnSpPr>
              <p:cNvPr id="8" name="Straight Connector 7"/>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15" name="Group 14"/>
            <p:cNvGrpSpPr/>
            <p:nvPr/>
          </p:nvGrpSpPr>
          <p:grpSpPr>
            <a:xfrm rot="5400000">
              <a:off x="2997470" y="1861065"/>
              <a:ext cx="4368260" cy="3519055"/>
              <a:chOff x="2521527" y="1884218"/>
              <a:chExt cx="7426037" cy="3519055"/>
            </a:xfrm>
          </p:grpSpPr>
          <p:cxnSp>
            <p:nvCxnSpPr>
              <p:cNvPr id="16" name="Straight Connector 15"/>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22" name="Group 21"/>
            <p:cNvGrpSpPr/>
            <p:nvPr/>
          </p:nvGrpSpPr>
          <p:grpSpPr>
            <a:xfrm rot="5400000">
              <a:off x="5103361" y="1861065"/>
              <a:ext cx="4368260" cy="3519055"/>
              <a:chOff x="2521527" y="1884218"/>
              <a:chExt cx="7426037" cy="3519055"/>
            </a:xfrm>
          </p:grpSpPr>
          <p:cxnSp>
            <p:nvCxnSpPr>
              <p:cNvPr id="23" name="Straight Connector 22"/>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sp>
        <p:nvSpPr>
          <p:cNvPr id="31" name="Rectangle 30"/>
          <p:cNvSpPr/>
          <p:nvPr/>
        </p:nvSpPr>
        <p:spPr>
          <a:xfrm>
            <a:off x="1912137" y="1101954"/>
            <a:ext cx="8589403"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u="sng" cap="none" spc="0" dirty="0" smtClean="0">
                <a:ln/>
                <a:solidFill>
                  <a:schemeClr val="accent4"/>
                </a:solidFill>
                <a:effectLst/>
              </a:rPr>
              <a:t>YÊU CẦU 2 (</a:t>
            </a:r>
            <a:r>
              <a:rPr lang="en-US" sz="3600" b="1" u="sng" cap="none" spc="0" dirty="0" err="1" smtClean="0">
                <a:ln/>
                <a:solidFill>
                  <a:schemeClr val="accent4"/>
                </a:solidFill>
                <a:effectLst/>
              </a:rPr>
              <a:t>Bài</a:t>
            </a:r>
            <a:r>
              <a:rPr lang="en-US" sz="3600" b="1" u="sng" cap="none" spc="0" dirty="0" smtClean="0">
                <a:ln/>
                <a:solidFill>
                  <a:schemeClr val="accent4"/>
                </a:solidFill>
                <a:effectLst/>
              </a:rPr>
              <a:t> </a:t>
            </a:r>
            <a:r>
              <a:rPr lang="en-US" sz="3600" b="1" u="sng" cap="none" spc="0" dirty="0" err="1" smtClean="0">
                <a:ln/>
                <a:solidFill>
                  <a:schemeClr val="accent4"/>
                </a:solidFill>
                <a:effectLst/>
              </a:rPr>
              <a:t>toán</a:t>
            </a:r>
            <a:r>
              <a:rPr lang="en-US" sz="3600" b="1" u="sng" cap="none" spc="0" dirty="0" smtClean="0">
                <a:ln/>
                <a:solidFill>
                  <a:schemeClr val="accent4"/>
                </a:solidFill>
                <a:effectLst/>
              </a:rPr>
              <a:t> </a:t>
            </a:r>
            <a:r>
              <a:rPr lang="en-US" sz="3600" b="1" u="sng" cap="none" spc="0" dirty="0" err="1" smtClean="0">
                <a:ln/>
                <a:solidFill>
                  <a:schemeClr val="accent4"/>
                </a:solidFill>
                <a:effectLst/>
              </a:rPr>
              <a:t>nhiều</a:t>
            </a:r>
            <a:r>
              <a:rPr lang="en-US" sz="3600" b="1" u="sng" cap="none" spc="0" dirty="0" smtClean="0">
                <a:ln/>
                <a:solidFill>
                  <a:schemeClr val="accent4"/>
                </a:solidFill>
                <a:effectLst/>
              </a:rPr>
              <a:t> </a:t>
            </a:r>
            <a:r>
              <a:rPr lang="en-US" sz="3600" b="1" u="sng" cap="none" spc="0" dirty="0" err="1" smtClean="0">
                <a:ln/>
                <a:solidFill>
                  <a:schemeClr val="accent4"/>
                </a:solidFill>
                <a:effectLst/>
              </a:rPr>
              <a:t>trạng</a:t>
            </a:r>
            <a:r>
              <a:rPr lang="en-US" sz="3600" b="1" u="sng" cap="none" spc="0" dirty="0" smtClean="0">
                <a:ln/>
                <a:solidFill>
                  <a:schemeClr val="accent4"/>
                </a:solidFill>
                <a:effectLst/>
              </a:rPr>
              <a:t> </a:t>
            </a:r>
            <a:r>
              <a:rPr lang="en-US" sz="3600" b="1" u="sng" cap="none" spc="0" dirty="0" err="1" smtClean="0">
                <a:ln/>
                <a:solidFill>
                  <a:schemeClr val="accent4"/>
                </a:solidFill>
                <a:effectLst/>
              </a:rPr>
              <a:t>thái</a:t>
            </a:r>
            <a:r>
              <a:rPr lang="en-US" sz="3600" b="1" u="sng" cap="none" spc="0" dirty="0" smtClean="0">
                <a:ln/>
                <a:solidFill>
                  <a:schemeClr val="accent4"/>
                </a:solidFill>
                <a:effectLst/>
              </a:rPr>
              <a:t> </a:t>
            </a:r>
            <a:r>
              <a:rPr lang="en-US" sz="3600" b="1" u="sng" cap="none" spc="0" dirty="0" err="1" smtClean="0">
                <a:ln/>
                <a:solidFill>
                  <a:schemeClr val="accent4"/>
                </a:solidFill>
                <a:effectLst/>
              </a:rPr>
              <a:t>đích</a:t>
            </a:r>
            <a:r>
              <a:rPr lang="en-US" sz="3600" b="1" u="sng" cap="none" spc="0" dirty="0" smtClean="0">
                <a:ln/>
                <a:solidFill>
                  <a:schemeClr val="accent4"/>
                </a:solidFill>
                <a:effectLst/>
              </a:rPr>
              <a:t>)</a:t>
            </a:r>
            <a:endParaRPr lang="en-US" sz="3600" b="1" u="sng" cap="none" spc="0" dirty="0">
              <a:ln/>
              <a:solidFill>
                <a:schemeClr val="accent4"/>
              </a:solidFill>
              <a:effectLst/>
            </a:endParaRPr>
          </a:p>
        </p:txBody>
      </p:sp>
      <p:pic>
        <p:nvPicPr>
          <p:cNvPr id="30" name="Content Placeholder 6"/>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539833" y="5371649"/>
            <a:ext cx="540330" cy="540330"/>
          </a:xfrm>
        </p:spPr>
      </p:pic>
      <p:pic>
        <p:nvPicPr>
          <p:cNvPr id="2054"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5978" y="2487881"/>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614" y="2462363"/>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9833" y="5314537"/>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jaredcompany.com/wp-content/uploads/2012/06/questions.png"/>
          <p:cNvPicPr>
            <a:picLocks noChangeAspect="1" noChangeArrowheads="1"/>
          </p:cNvPicPr>
          <p:nvPr/>
        </p:nvPicPr>
        <p:blipFill>
          <a:blip r:embed="rId6">
            <a:duotone>
              <a:prstClr val="black"/>
              <a:schemeClr val="accent6">
                <a:tint val="45000"/>
                <a:satMod val="400000"/>
              </a:schemeClr>
            </a:duotone>
            <a:extLst>
              <a:ext uri="{BEBA8EAE-BF5A-486C-A8C5-ECC9F3942E4B}">
                <a14:imgProps xmlns:a14="http://schemas.microsoft.com/office/drawing/2010/main">
                  <a14:imgLayer r:embed="rId7">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rot="1161193">
            <a:off x="3366371" y="4179854"/>
            <a:ext cx="1737320" cy="121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65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054"/>
                                        </p:tgtEl>
                                        <p:attrNameLst>
                                          <p:attrName>style.visibility</p:attrName>
                                        </p:attrNameLst>
                                      </p:cBhvr>
                                      <p:to>
                                        <p:strVal val="visible"/>
                                      </p:to>
                                    </p:set>
                                    <p:animEffect transition="in" filter="fade">
                                      <p:cBhvr>
                                        <p:cTn id="20" dur="1000"/>
                                        <p:tgtEl>
                                          <p:spTgt spid="2054"/>
                                        </p:tgtEl>
                                      </p:cBhvr>
                                    </p:animEffect>
                                    <p:anim calcmode="lin" valueType="num">
                                      <p:cBhvr>
                                        <p:cTn id="21" dur="1000" fill="hold"/>
                                        <p:tgtEl>
                                          <p:spTgt spid="2054"/>
                                        </p:tgtEl>
                                        <p:attrNameLst>
                                          <p:attrName>ppt_x</p:attrName>
                                        </p:attrNameLst>
                                      </p:cBhvr>
                                      <p:tavLst>
                                        <p:tav tm="0">
                                          <p:val>
                                            <p:strVal val="#ppt_x"/>
                                          </p:val>
                                        </p:tav>
                                        <p:tav tm="100000">
                                          <p:val>
                                            <p:strVal val="#ppt_x"/>
                                          </p:val>
                                        </p:tav>
                                      </p:tavLst>
                                    </p:anim>
                                    <p:anim calcmode="lin" valueType="num">
                                      <p:cBhvr>
                                        <p:cTn id="22" dur="1000" fill="hold"/>
                                        <p:tgtEl>
                                          <p:spTgt spid="205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4098"/>
                                        </p:tgtEl>
                                        <p:attrNameLst>
                                          <p:attrName>style.visibility</p:attrName>
                                        </p:attrNameLst>
                                      </p:cBhvr>
                                      <p:to>
                                        <p:strVal val="visible"/>
                                      </p:to>
                                    </p:set>
                                    <p:anim calcmode="lin" valueType="num">
                                      <p:cBhvr additive="base">
                                        <p:cTn id="32" dur="500" fill="hold"/>
                                        <p:tgtEl>
                                          <p:spTgt spid="4098"/>
                                        </p:tgtEl>
                                        <p:attrNameLst>
                                          <p:attrName>ppt_x</p:attrName>
                                        </p:attrNameLst>
                                      </p:cBhvr>
                                      <p:tavLst>
                                        <p:tav tm="0">
                                          <p:val>
                                            <p:strVal val="1+#ppt_w/2"/>
                                          </p:val>
                                        </p:tav>
                                        <p:tav tm="100000">
                                          <p:val>
                                            <p:strVal val="#ppt_x"/>
                                          </p:val>
                                        </p:tav>
                                      </p:tavLst>
                                    </p:anim>
                                    <p:anim calcmode="lin" valueType="num">
                                      <p:cBhvr additive="base">
                                        <p:cTn id="33"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Pacman </a:t>
            </a:r>
            <a:r>
              <a:rPr lang="en-US" sz="3600" b="1" dirty="0" err="1" smtClean="0">
                <a:solidFill>
                  <a:schemeClr val="accent1"/>
                </a:solidFill>
              </a:rPr>
              <a:t>và</a:t>
            </a:r>
            <a:r>
              <a:rPr lang="en-US" sz="3600" b="1" dirty="0" smtClean="0">
                <a:solidFill>
                  <a:schemeClr val="accent1"/>
                </a:solidFill>
              </a:rPr>
              <a:t> </a:t>
            </a:r>
            <a:r>
              <a:rPr lang="en-US" sz="3600" b="1" dirty="0" err="1" smtClean="0">
                <a:solidFill>
                  <a:schemeClr val="accent1"/>
                </a:solidFill>
              </a:rPr>
              <a:t>hướng</a:t>
            </a:r>
            <a:r>
              <a:rPr lang="en-US" sz="3600" b="1" dirty="0" smtClean="0">
                <a:solidFill>
                  <a:schemeClr val="accent1"/>
                </a:solidFill>
              </a:rPr>
              <a:t> </a:t>
            </a:r>
            <a:r>
              <a:rPr lang="en-US" sz="3600" b="1" dirty="0" err="1" smtClean="0">
                <a:solidFill>
                  <a:schemeClr val="accent1"/>
                </a:solidFill>
              </a:rPr>
              <a:t>giải</a:t>
            </a:r>
            <a:r>
              <a:rPr lang="en-US" sz="3600" b="1" dirty="0" smtClean="0">
                <a:solidFill>
                  <a:schemeClr val="accent1"/>
                </a:solidFill>
              </a:rPr>
              <a:t> </a:t>
            </a:r>
            <a:r>
              <a:rPr lang="en-US" sz="3600" b="1" dirty="0" err="1" smtClean="0">
                <a:solidFill>
                  <a:schemeClr val="accent1"/>
                </a:solidFill>
              </a:rPr>
              <a:t>quyết</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22</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2493813" y="2014608"/>
            <a:ext cx="7426037" cy="4368260"/>
            <a:chOff x="2466107" y="1436463"/>
            <a:chExt cx="7426037" cy="4368260"/>
          </a:xfrm>
        </p:grpSpPr>
        <p:grpSp>
          <p:nvGrpSpPr>
            <p:cNvPr id="14" name="Group 13"/>
            <p:cNvGrpSpPr/>
            <p:nvPr/>
          </p:nvGrpSpPr>
          <p:grpSpPr>
            <a:xfrm>
              <a:off x="2466107" y="1884218"/>
              <a:ext cx="7426037" cy="3519055"/>
              <a:chOff x="2521527" y="1884218"/>
              <a:chExt cx="7426037" cy="3519055"/>
            </a:xfrm>
          </p:grpSpPr>
          <p:cxnSp>
            <p:nvCxnSpPr>
              <p:cNvPr id="8" name="Straight Connector 7"/>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15" name="Group 14"/>
            <p:cNvGrpSpPr/>
            <p:nvPr/>
          </p:nvGrpSpPr>
          <p:grpSpPr>
            <a:xfrm rot="5400000">
              <a:off x="2997470" y="1861065"/>
              <a:ext cx="4368260" cy="3519055"/>
              <a:chOff x="2521527" y="1884218"/>
              <a:chExt cx="7426037" cy="3519055"/>
            </a:xfrm>
          </p:grpSpPr>
          <p:cxnSp>
            <p:nvCxnSpPr>
              <p:cNvPr id="16" name="Straight Connector 15"/>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22" name="Group 21"/>
            <p:cNvGrpSpPr/>
            <p:nvPr/>
          </p:nvGrpSpPr>
          <p:grpSpPr>
            <a:xfrm rot="5400000">
              <a:off x="5103361" y="1861065"/>
              <a:ext cx="4368260" cy="3519055"/>
              <a:chOff x="2521527" y="1884218"/>
              <a:chExt cx="7426037" cy="3519055"/>
            </a:xfrm>
          </p:grpSpPr>
          <p:cxnSp>
            <p:nvCxnSpPr>
              <p:cNvPr id="23" name="Straight Connector 22"/>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sp>
        <p:nvSpPr>
          <p:cNvPr id="31" name="Rectangle 30"/>
          <p:cNvSpPr/>
          <p:nvPr/>
        </p:nvSpPr>
        <p:spPr>
          <a:xfrm>
            <a:off x="2515568" y="1101954"/>
            <a:ext cx="7382535"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u="sng" cap="none" spc="0" dirty="0" smtClean="0">
                <a:ln/>
                <a:solidFill>
                  <a:schemeClr val="accent4"/>
                </a:solidFill>
                <a:effectLst/>
              </a:rPr>
              <a:t>YÊU CẦU 3 (</a:t>
            </a:r>
            <a:r>
              <a:rPr lang="en-US" sz="4400" b="1" u="sng" cap="none" spc="0" dirty="0" err="1" smtClean="0">
                <a:ln/>
                <a:solidFill>
                  <a:schemeClr val="accent4"/>
                </a:solidFill>
                <a:effectLst/>
              </a:rPr>
              <a:t>Tìm</a:t>
            </a:r>
            <a:r>
              <a:rPr lang="en-US" sz="4400" b="1" u="sng" cap="none" spc="0" dirty="0" smtClean="0">
                <a:ln/>
                <a:solidFill>
                  <a:schemeClr val="accent4"/>
                </a:solidFill>
                <a:effectLst/>
              </a:rPr>
              <a:t> </a:t>
            </a:r>
            <a:r>
              <a:rPr lang="en-US" sz="4400" b="1" u="sng" cap="none" spc="0" dirty="0" err="1" smtClean="0">
                <a:ln/>
                <a:solidFill>
                  <a:schemeClr val="accent4"/>
                </a:solidFill>
                <a:effectLst/>
              </a:rPr>
              <a:t>theo</a:t>
            </a:r>
            <a:r>
              <a:rPr lang="en-US" sz="4400" b="1" u="sng" cap="none" spc="0" dirty="0" smtClean="0">
                <a:ln/>
                <a:solidFill>
                  <a:schemeClr val="accent4"/>
                </a:solidFill>
                <a:effectLst/>
              </a:rPr>
              <a:t> </a:t>
            </a:r>
            <a:r>
              <a:rPr lang="en-US" sz="4400" b="1" u="sng" cap="none" spc="0" dirty="0" err="1" smtClean="0">
                <a:ln/>
                <a:solidFill>
                  <a:schemeClr val="accent4"/>
                </a:solidFill>
                <a:effectLst/>
              </a:rPr>
              <a:t>tiêu</a:t>
            </a:r>
            <a:r>
              <a:rPr lang="en-US" sz="4400" b="1" u="sng" cap="none" spc="0" dirty="0" smtClean="0">
                <a:ln/>
                <a:solidFill>
                  <a:schemeClr val="accent4"/>
                </a:solidFill>
                <a:effectLst/>
              </a:rPr>
              <a:t> </a:t>
            </a:r>
            <a:r>
              <a:rPr lang="en-US" sz="4400" b="1" u="sng" cap="none" spc="0" dirty="0" err="1" smtClean="0">
                <a:ln/>
                <a:solidFill>
                  <a:schemeClr val="accent4"/>
                </a:solidFill>
                <a:effectLst/>
              </a:rPr>
              <a:t>chí</a:t>
            </a:r>
            <a:r>
              <a:rPr lang="en-US" sz="4400" b="1" u="sng" cap="none" spc="0" dirty="0" smtClean="0">
                <a:ln/>
                <a:solidFill>
                  <a:schemeClr val="accent4"/>
                </a:solidFill>
                <a:effectLst/>
              </a:rPr>
              <a:t>)</a:t>
            </a:r>
            <a:endParaRPr lang="en-US" sz="4400" b="1" u="sng" cap="none" spc="0" dirty="0">
              <a:ln/>
              <a:solidFill>
                <a:schemeClr val="accent4"/>
              </a:solidFill>
              <a:effectLst/>
            </a:endParaRPr>
          </a:p>
        </p:txBody>
      </p:sp>
      <p:pic>
        <p:nvPicPr>
          <p:cNvPr id="30" name="Content Placeholder 6"/>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539833" y="5371649"/>
            <a:ext cx="540330" cy="540330"/>
          </a:xfrm>
        </p:spPr>
      </p:pic>
      <p:pic>
        <p:nvPicPr>
          <p:cNvPr id="2054"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5978" y="2487881"/>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614" y="2462363"/>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9833" y="5314537"/>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jaredcompany.com/wp-content/uploads/2012/06/questions.png"/>
          <p:cNvPicPr>
            <a:picLocks noChangeAspect="1" noChangeArrowheads="1"/>
          </p:cNvPicPr>
          <p:nvPr/>
        </p:nvPicPr>
        <p:blipFill>
          <a:blip r:embed="rId6">
            <a:duotone>
              <a:prstClr val="black"/>
              <a:schemeClr val="accent6">
                <a:tint val="45000"/>
                <a:satMod val="400000"/>
              </a:schemeClr>
            </a:duotone>
            <a:extLst>
              <a:ext uri="{BEBA8EAE-BF5A-486C-A8C5-ECC9F3942E4B}">
                <a14:imgProps xmlns:a14="http://schemas.microsoft.com/office/drawing/2010/main">
                  <a14:imgLayer r:embed="rId7">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rot="1161193">
            <a:off x="3474385" y="4205731"/>
            <a:ext cx="1737320" cy="12128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http://colouringbook.org/COLOURINGBOOK.ORG/lemmling_cartoon_ghost_coloring_book_colouring_drawing-2555px.png"/>
          <p:cNvPicPr>
            <a:picLocks noChangeAspect="1" noChangeArrowheads="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artisticMarker/>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832203" y="3097845"/>
            <a:ext cx="717839" cy="77768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www.kawarthahomeandcottage.com/dw_focus_1.0.6_quickstart/wp-content/uploads/element_strawberry.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8635" y="3160450"/>
            <a:ext cx="1533816" cy="81448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http://colouringbook.org/COLOURINGBOOK.ORG/lemmling_cartoon_ghost_coloring_book_colouring_drawing-2555px.png"/>
          <p:cNvPicPr>
            <a:picLocks noChangeAspect="1" noChangeArrowheads="1"/>
          </p:cNvPicPr>
          <p:nvPr/>
        </p:nvPicPr>
        <p:blipFill>
          <a:blip r:embed="rId8">
            <a:duotone>
              <a:prstClr val="black"/>
              <a:schemeClr val="accent2">
                <a:tint val="45000"/>
                <a:satMod val="400000"/>
              </a:schemeClr>
            </a:duotone>
            <a:extLst>
              <a:ext uri="{BEBA8EAE-BF5A-486C-A8C5-ECC9F3942E4B}">
                <a14:imgProps xmlns:a14="http://schemas.microsoft.com/office/drawing/2010/main">
                  <a14:imgLayer r:embed="rId9">
                    <a14:imgEffect>
                      <a14:artisticMarker/>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531730" y="3861672"/>
            <a:ext cx="717839" cy="77768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http://colouringbook.org/COLOURINGBOOK.ORG/lemmling_cartoon_ghost_coloring_book_colouring_drawing-2555px.png"/>
          <p:cNvPicPr>
            <a:picLocks noChangeAspect="1" noChangeArrowheads="1"/>
          </p:cNvPicPr>
          <p:nvPr/>
        </p:nvPicPr>
        <p:blipFill>
          <a:blip r:embed="rId8">
            <a:duotone>
              <a:prstClr val="black"/>
              <a:schemeClr val="accent6">
                <a:tint val="45000"/>
                <a:satMod val="400000"/>
              </a:schemeClr>
            </a:duotone>
            <a:extLst>
              <a:ext uri="{BEBA8EAE-BF5A-486C-A8C5-ECC9F3942E4B}">
                <a14:imgProps xmlns:a14="http://schemas.microsoft.com/office/drawing/2010/main">
                  <a14:imgLayer r:embed="rId9">
                    <a14:imgEffect>
                      <a14:artisticMarker/>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282054" y="4536855"/>
            <a:ext cx="717839" cy="77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7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4" fill="hold" nodeType="with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wipe(down)">
                                      <p:cBhvr>
                                        <p:cTn id="16" dur="500"/>
                                        <p:tgtEl>
                                          <p:spTgt spid="2054"/>
                                        </p:tgtEl>
                                      </p:cBhvr>
                                    </p:animEffect>
                                  </p:childTnLst>
                                </p:cTn>
                              </p:par>
                              <p:par>
                                <p:cTn id="17" presetID="22" presetClass="entr" presetSubtype="4"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2"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0-#ppt_w/2"/>
                                          </p:val>
                                        </p:tav>
                                        <p:tav tm="100000">
                                          <p:val>
                                            <p:strVal val="#ppt_x"/>
                                          </p:val>
                                        </p:tav>
                                      </p:tavLst>
                                    </p:anim>
                                    <p:anim calcmode="lin" valueType="num">
                                      <p:cBhvr additive="base">
                                        <p:cTn id="31" dur="500" fill="hold"/>
                                        <p:tgtEl>
                                          <p:spTgt spid="34"/>
                                        </p:tgtEl>
                                        <p:attrNameLst>
                                          <p:attrName>ppt_y</p:attrName>
                                        </p:attrNameLst>
                                      </p:cBhvr>
                                      <p:tavLst>
                                        <p:tav tm="0">
                                          <p:val>
                                            <p:strVal val="1+#ppt_h/2"/>
                                          </p:val>
                                        </p:tav>
                                        <p:tav tm="100000">
                                          <p:val>
                                            <p:strVal val="#ppt_y"/>
                                          </p:val>
                                        </p:tav>
                                      </p:tavLst>
                                    </p:anim>
                                  </p:childTnLst>
                                </p:cTn>
                              </p:par>
                              <p:par>
                                <p:cTn id="32" presetID="2" presetClass="entr" presetSubtype="12"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0-#ppt_w/2"/>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2" presetClass="entr" presetSubtype="12"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0-#ppt_w/2"/>
                                          </p:val>
                                        </p:tav>
                                        <p:tav tm="100000">
                                          <p:val>
                                            <p:strVal val="#ppt_x"/>
                                          </p:val>
                                        </p:tav>
                                      </p:tavLst>
                                    </p:anim>
                                    <p:anim calcmode="lin" valueType="num">
                                      <p:cBhvr additive="base">
                                        <p:cTn id="3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4098"/>
                                        </p:tgtEl>
                                        <p:attrNameLst>
                                          <p:attrName>style.visibility</p:attrName>
                                        </p:attrNameLst>
                                      </p:cBhvr>
                                      <p:to>
                                        <p:strVal val="visible"/>
                                      </p:to>
                                    </p:set>
                                    <p:anim calcmode="lin" valueType="num">
                                      <p:cBhvr additive="base">
                                        <p:cTn id="44" dur="500" fill="hold"/>
                                        <p:tgtEl>
                                          <p:spTgt spid="4098"/>
                                        </p:tgtEl>
                                        <p:attrNameLst>
                                          <p:attrName>ppt_x</p:attrName>
                                        </p:attrNameLst>
                                      </p:cBhvr>
                                      <p:tavLst>
                                        <p:tav tm="0">
                                          <p:val>
                                            <p:strVal val="1+#ppt_w/2"/>
                                          </p:val>
                                        </p:tav>
                                        <p:tav tm="100000">
                                          <p:val>
                                            <p:strVal val="#ppt_x"/>
                                          </p:val>
                                        </p:tav>
                                      </p:tavLst>
                                    </p:anim>
                                    <p:anim calcmode="lin" valueType="num">
                                      <p:cBhvr additive="base">
                                        <p:cTn id="45"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Pacman </a:t>
            </a:r>
            <a:r>
              <a:rPr lang="en-US" sz="3600" b="1" dirty="0" err="1" smtClean="0">
                <a:solidFill>
                  <a:schemeClr val="accent1"/>
                </a:solidFill>
              </a:rPr>
              <a:t>và</a:t>
            </a:r>
            <a:r>
              <a:rPr lang="en-US" sz="3600" b="1" dirty="0" smtClean="0">
                <a:solidFill>
                  <a:schemeClr val="accent1"/>
                </a:solidFill>
              </a:rPr>
              <a:t> </a:t>
            </a:r>
            <a:r>
              <a:rPr lang="en-US" sz="3600" b="1" dirty="0" err="1" smtClean="0">
                <a:solidFill>
                  <a:schemeClr val="accent1"/>
                </a:solidFill>
              </a:rPr>
              <a:t>hướng</a:t>
            </a:r>
            <a:r>
              <a:rPr lang="en-US" sz="3600" b="1" dirty="0" smtClean="0">
                <a:solidFill>
                  <a:schemeClr val="accent1"/>
                </a:solidFill>
              </a:rPr>
              <a:t> </a:t>
            </a:r>
            <a:r>
              <a:rPr lang="en-US" sz="3600" b="1" dirty="0" err="1" smtClean="0">
                <a:solidFill>
                  <a:schemeClr val="accent1"/>
                </a:solidFill>
              </a:rPr>
              <a:t>giải</a:t>
            </a:r>
            <a:r>
              <a:rPr lang="en-US" sz="3600" b="1" dirty="0" smtClean="0">
                <a:solidFill>
                  <a:schemeClr val="accent1"/>
                </a:solidFill>
              </a:rPr>
              <a:t> </a:t>
            </a:r>
            <a:r>
              <a:rPr lang="en-US" sz="3600" b="1" dirty="0" err="1" smtClean="0">
                <a:solidFill>
                  <a:schemeClr val="accent1"/>
                </a:solidFill>
              </a:rPr>
              <a:t>quyết</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23</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2493813" y="2014608"/>
            <a:ext cx="7426037" cy="4368260"/>
            <a:chOff x="2466107" y="1436463"/>
            <a:chExt cx="7426037" cy="4368260"/>
          </a:xfrm>
        </p:grpSpPr>
        <p:grpSp>
          <p:nvGrpSpPr>
            <p:cNvPr id="14" name="Group 13"/>
            <p:cNvGrpSpPr/>
            <p:nvPr/>
          </p:nvGrpSpPr>
          <p:grpSpPr>
            <a:xfrm>
              <a:off x="2466107" y="1884218"/>
              <a:ext cx="7426037" cy="3519055"/>
              <a:chOff x="2521527" y="1884218"/>
              <a:chExt cx="7426037" cy="3519055"/>
            </a:xfrm>
          </p:grpSpPr>
          <p:cxnSp>
            <p:nvCxnSpPr>
              <p:cNvPr id="8" name="Straight Connector 7"/>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15" name="Group 14"/>
            <p:cNvGrpSpPr/>
            <p:nvPr/>
          </p:nvGrpSpPr>
          <p:grpSpPr>
            <a:xfrm rot="5400000">
              <a:off x="2997470" y="1861065"/>
              <a:ext cx="4368260" cy="3519055"/>
              <a:chOff x="2521527" y="1884218"/>
              <a:chExt cx="7426037" cy="3519055"/>
            </a:xfrm>
          </p:grpSpPr>
          <p:cxnSp>
            <p:nvCxnSpPr>
              <p:cNvPr id="16" name="Straight Connector 15"/>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22" name="Group 21"/>
            <p:cNvGrpSpPr/>
            <p:nvPr/>
          </p:nvGrpSpPr>
          <p:grpSpPr>
            <a:xfrm rot="5400000">
              <a:off x="5103361" y="1861065"/>
              <a:ext cx="4368260" cy="3519055"/>
              <a:chOff x="2521527" y="1884218"/>
              <a:chExt cx="7426037" cy="3519055"/>
            </a:xfrm>
          </p:grpSpPr>
          <p:cxnSp>
            <p:nvCxnSpPr>
              <p:cNvPr id="23" name="Straight Connector 22"/>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sp>
        <p:nvSpPr>
          <p:cNvPr id="31" name="Rectangle 30"/>
          <p:cNvSpPr/>
          <p:nvPr/>
        </p:nvSpPr>
        <p:spPr>
          <a:xfrm>
            <a:off x="4775798" y="1101954"/>
            <a:ext cx="286206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u="sng" cap="none" spc="0" dirty="0" smtClean="0">
                <a:ln/>
                <a:solidFill>
                  <a:schemeClr val="accent4"/>
                </a:solidFill>
                <a:effectLst/>
              </a:rPr>
              <a:t>YÊU CẦU 4</a:t>
            </a:r>
            <a:endParaRPr lang="en-US" sz="4400" b="1" u="sng" cap="none" spc="0" dirty="0">
              <a:ln/>
              <a:solidFill>
                <a:schemeClr val="accent4"/>
              </a:solidFill>
              <a:effectLst/>
            </a:endParaRPr>
          </a:p>
        </p:txBody>
      </p:sp>
      <p:pic>
        <p:nvPicPr>
          <p:cNvPr id="30" name="Content Placeholder 6"/>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546507" y="5357794"/>
            <a:ext cx="540330" cy="540330"/>
          </a:xfrm>
        </p:spPr>
      </p:pic>
      <p:grpSp>
        <p:nvGrpSpPr>
          <p:cNvPr id="4" name="Group 3"/>
          <p:cNvGrpSpPr/>
          <p:nvPr/>
        </p:nvGrpSpPr>
        <p:grpSpPr>
          <a:xfrm>
            <a:off x="3477614" y="2474026"/>
            <a:ext cx="5555421" cy="3385061"/>
            <a:chOff x="3477614" y="2474026"/>
            <a:chExt cx="5555421" cy="3385061"/>
          </a:xfrm>
        </p:grpSpPr>
        <p:grpSp>
          <p:nvGrpSpPr>
            <p:cNvPr id="3" name="Group 2"/>
            <p:cNvGrpSpPr/>
            <p:nvPr/>
          </p:nvGrpSpPr>
          <p:grpSpPr>
            <a:xfrm>
              <a:off x="3477614" y="2474026"/>
              <a:ext cx="5541566" cy="598107"/>
              <a:chOff x="3477614" y="2474026"/>
              <a:chExt cx="5541566" cy="598107"/>
            </a:xfrm>
          </p:grpSpPr>
          <p:pic>
            <p:nvPicPr>
              <p:cNvPr id="2054"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5978" y="2487881"/>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614"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0340"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087"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3506"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232"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979"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706" y="2474026"/>
                <a:ext cx="623202" cy="5842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3477614" y="3180608"/>
              <a:ext cx="5541566" cy="598107"/>
              <a:chOff x="3477614" y="2474026"/>
              <a:chExt cx="5541566" cy="598107"/>
            </a:xfrm>
          </p:grpSpPr>
          <p:pic>
            <p:nvPicPr>
              <p:cNvPr id="45"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5978" y="2487881"/>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614"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0340"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087"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3506"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232"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979"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706" y="2474026"/>
                <a:ext cx="623202" cy="5842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3491469" y="3885674"/>
              <a:ext cx="5541566" cy="598107"/>
              <a:chOff x="3477614" y="2474026"/>
              <a:chExt cx="5541566" cy="598107"/>
            </a:xfrm>
          </p:grpSpPr>
          <p:pic>
            <p:nvPicPr>
              <p:cNvPr id="54"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5978" y="2487881"/>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614"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0340"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087"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3506"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232"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979"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706" y="2474026"/>
                <a:ext cx="623202" cy="5842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p:cNvGrpSpPr/>
            <p:nvPr/>
          </p:nvGrpSpPr>
          <p:grpSpPr>
            <a:xfrm>
              <a:off x="3477614" y="4593772"/>
              <a:ext cx="5541566" cy="598107"/>
              <a:chOff x="3477614" y="2474026"/>
              <a:chExt cx="5541566" cy="598107"/>
            </a:xfrm>
          </p:grpSpPr>
          <p:pic>
            <p:nvPicPr>
              <p:cNvPr id="63"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5978" y="2487881"/>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614"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0340"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087"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3506"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232"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979" y="2476218"/>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706" y="2474026"/>
                <a:ext cx="623202" cy="584252"/>
              </a:xfrm>
              <a:prstGeom prst="rect">
                <a:avLst/>
              </a:prstGeom>
              <a:noFill/>
              <a:extLst>
                <a:ext uri="{909E8E84-426E-40DD-AFC4-6F175D3DCCD1}">
                  <a14:hiddenFill xmlns:a14="http://schemas.microsoft.com/office/drawing/2010/main">
                    <a:solidFill>
                      <a:srgbClr val="FFFFFF"/>
                    </a:solidFill>
                  </a14:hiddenFill>
                </a:ext>
              </a:extLst>
            </p:spPr>
          </p:pic>
        </p:grpSp>
        <p:pic>
          <p:nvPicPr>
            <p:cNvPr id="73"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560" y="5274835"/>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86" y="5274835"/>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4033" y="5274835"/>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452" y="5274835"/>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1178" y="5274835"/>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9925" y="5274835"/>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http://i286.photobucket.com/albums/ll82/HaloSamL/strawber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2652" y="5272643"/>
              <a:ext cx="623202" cy="5842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957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par>
                                <p:cTn id="8" presetID="16" presetClass="entr" presetSubtype="2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arn(inVertical)">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Phân</a:t>
            </a:r>
            <a:r>
              <a:rPr lang="en-US" sz="3600" b="1" dirty="0" smtClean="0">
                <a:solidFill>
                  <a:schemeClr val="accent1"/>
                </a:solidFill>
              </a:rPr>
              <a:t> </a:t>
            </a:r>
            <a:r>
              <a:rPr lang="en-US" sz="3600" b="1" dirty="0" err="1" smtClean="0">
                <a:solidFill>
                  <a:schemeClr val="accent1"/>
                </a:solidFill>
              </a:rPr>
              <a:t>tích</a:t>
            </a:r>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24</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2493813" y="2014608"/>
            <a:ext cx="7426037" cy="4368260"/>
            <a:chOff x="2466107" y="1436463"/>
            <a:chExt cx="7426037" cy="4368260"/>
          </a:xfrm>
        </p:grpSpPr>
        <p:grpSp>
          <p:nvGrpSpPr>
            <p:cNvPr id="34" name="Group 33"/>
            <p:cNvGrpSpPr/>
            <p:nvPr/>
          </p:nvGrpSpPr>
          <p:grpSpPr>
            <a:xfrm>
              <a:off x="2466107" y="1884218"/>
              <a:ext cx="7426037" cy="3519055"/>
              <a:chOff x="2521527" y="1884218"/>
              <a:chExt cx="7426037" cy="3519055"/>
            </a:xfrm>
          </p:grpSpPr>
          <p:cxnSp>
            <p:nvCxnSpPr>
              <p:cNvPr id="49" name="Straight Connector 48"/>
              <p:cNvCxnSpPr/>
              <p:nvPr/>
            </p:nvCxnSpPr>
            <p:spPr>
              <a:xfrm>
                <a:off x="2521527" y="1884218"/>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nvCxnSpPr>
            <p:spPr>
              <a:xfrm>
                <a:off x="2521527" y="2590800"/>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a:off x="2521527" y="3297382"/>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2521527" y="4003964"/>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a:off x="2521527" y="4696691"/>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54" name="Straight Connector 53"/>
              <p:cNvCxnSpPr/>
              <p:nvPr/>
            </p:nvCxnSpPr>
            <p:spPr>
              <a:xfrm>
                <a:off x="2521527" y="5403273"/>
                <a:ext cx="7426037" cy="0"/>
              </a:xfrm>
              <a:prstGeom prst="line">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5" name="Group 34"/>
            <p:cNvGrpSpPr/>
            <p:nvPr/>
          </p:nvGrpSpPr>
          <p:grpSpPr>
            <a:xfrm rot="5400000">
              <a:off x="2997470" y="1861065"/>
              <a:ext cx="4368260" cy="3519055"/>
              <a:chOff x="2521527" y="1884218"/>
              <a:chExt cx="7426037" cy="3519055"/>
            </a:xfrm>
          </p:grpSpPr>
          <p:cxnSp>
            <p:nvCxnSpPr>
              <p:cNvPr id="43" name="Straight Connector 42"/>
              <p:cNvCxnSpPr/>
              <p:nvPr/>
            </p:nvCxnSpPr>
            <p:spPr>
              <a:xfrm>
                <a:off x="2521527" y="1884218"/>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2521527" y="2590800"/>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a:off x="2521527" y="3297382"/>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nvCxnSpPr>
            <p:spPr>
              <a:xfrm>
                <a:off x="2521527" y="4003964"/>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47" name="Straight Connector 46"/>
              <p:cNvCxnSpPr/>
              <p:nvPr/>
            </p:nvCxnSpPr>
            <p:spPr>
              <a:xfrm>
                <a:off x="2521527" y="4696691"/>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2521527" y="5403273"/>
                <a:ext cx="7426037" cy="0"/>
              </a:xfrm>
              <a:prstGeom prst="line">
                <a:avLst/>
              </a:prstGeom>
              <a:ln w="76200">
                <a:headEnd type="arrow" w="med" len="med"/>
                <a:tailEnd type="none" w="med" len="med"/>
              </a:ln>
            </p:spPr>
            <p:style>
              <a:lnRef idx="3">
                <a:schemeClr val="accent4"/>
              </a:lnRef>
              <a:fillRef idx="0">
                <a:schemeClr val="accent4"/>
              </a:fillRef>
              <a:effectRef idx="2">
                <a:schemeClr val="accent4"/>
              </a:effectRef>
              <a:fontRef idx="minor">
                <a:schemeClr val="tx1"/>
              </a:fontRef>
            </p:style>
          </p:cxnSp>
        </p:grpSp>
        <p:grpSp>
          <p:nvGrpSpPr>
            <p:cNvPr id="36" name="Group 35"/>
            <p:cNvGrpSpPr/>
            <p:nvPr/>
          </p:nvGrpSpPr>
          <p:grpSpPr>
            <a:xfrm rot="5400000">
              <a:off x="5103361" y="1861065"/>
              <a:ext cx="4368260" cy="3519055"/>
              <a:chOff x="2521527" y="1884218"/>
              <a:chExt cx="7426037" cy="3519055"/>
            </a:xfrm>
          </p:grpSpPr>
          <p:cxnSp>
            <p:nvCxnSpPr>
              <p:cNvPr id="37" name="Straight Connector 36"/>
              <p:cNvCxnSpPr/>
              <p:nvPr/>
            </p:nvCxnSpPr>
            <p:spPr>
              <a:xfrm>
                <a:off x="2521527" y="1884218"/>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2521527" y="2590800"/>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2521527" y="3297382"/>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a:off x="2521527" y="4003964"/>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41" name="Straight Connector 40"/>
              <p:cNvCxnSpPr/>
              <p:nvPr/>
            </p:nvCxnSpPr>
            <p:spPr>
              <a:xfrm>
                <a:off x="2521527" y="4696691"/>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2521527" y="5403273"/>
                <a:ext cx="7426037" cy="0"/>
              </a:xfrm>
              <a:prstGeom prst="line">
                <a:avLst/>
              </a:prstGeom>
              <a:ln w="19050"/>
            </p:spPr>
            <p:style>
              <a:lnRef idx="3">
                <a:schemeClr val="accent1"/>
              </a:lnRef>
              <a:fillRef idx="0">
                <a:schemeClr val="accent1"/>
              </a:fillRef>
              <a:effectRef idx="2">
                <a:schemeClr val="accent1"/>
              </a:effectRef>
              <a:fontRef idx="minor">
                <a:schemeClr val="tx1"/>
              </a:fontRef>
            </p:style>
          </p:cxnSp>
        </p:grpSp>
      </p:grpSp>
      <p:sp>
        <p:nvSpPr>
          <p:cNvPr id="4" name="Rectangle 3"/>
          <p:cNvSpPr/>
          <p:nvPr/>
        </p:nvSpPr>
        <p:spPr>
          <a:xfrm>
            <a:off x="2685073" y="5898189"/>
            <a:ext cx="691215" cy="923330"/>
          </a:xfrm>
          <a:prstGeom prst="rect">
            <a:avLst/>
          </a:prstGeom>
          <a:noFill/>
        </p:spPr>
        <p:txBody>
          <a:bodyPr wrap="none" lIns="91440" tIns="45720" rIns="91440" bIns="45720">
            <a:spAutoFit/>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O</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55" name="Rectangle 54"/>
          <p:cNvSpPr/>
          <p:nvPr/>
        </p:nvSpPr>
        <p:spPr>
          <a:xfrm>
            <a:off x="2677220" y="1339672"/>
            <a:ext cx="516488"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y</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6" name="Rectangle 55"/>
          <p:cNvSpPr/>
          <p:nvPr/>
        </p:nvSpPr>
        <p:spPr>
          <a:xfrm>
            <a:off x="9925692" y="5898189"/>
            <a:ext cx="500457" cy="923330"/>
          </a:xfrm>
          <a:prstGeom prst="rect">
            <a:avLst/>
          </a:prstGeom>
          <a:noFill/>
        </p:spPr>
        <p:txBody>
          <a:bodyPr wrap="squar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x</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83583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Phân</a:t>
            </a:r>
            <a:r>
              <a:rPr lang="en-US" sz="3600" b="1" dirty="0" smtClean="0">
                <a:solidFill>
                  <a:schemeClr val="accent1"/>
                </a:solidFill>
              </a:rPr>
              <a:t> </a:t>
            </a:r>
            <a:r>
              <a:rPr lang="en-US" sz="3600" b="1" dirty="0" err="1" smtClean="0">
                <a:solidFill>
                  <a:schemeClr val="accent1"/>
                </a:solidFill>
              </a:rPr>
              <a:t>tích</a:t>
            </a:r>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25</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567629160"/>
              </p:ext>
            </p:extLst>
          </p:nvPr>
        </p:nvGraphicFramePr>
        <p:xfrm>
          <a:off x="2398821" y="2054708"/>
          <a:ext cx="8128000" cy="3108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87794210"/>
                    </a:ext>
                  </a:extLst>
                </a:gridCol>
                <a:gridCol w="4064000">
                  <a:extLst>
                    <a:ext uri="{9D8B030D-6E8A-4147-A177-3AD203B41FA5}">
                      <a16:colId xmlns:a16="http://schemas.microsoft.com/office/drawing/2014/main" val="2809613072"/>
                    </a:ext>
                  </a:extLst>
                </a:gridCol>
              </a:tblGrid>
              <a:tr h="370840">
                <a:tc>
                  <a:txBody>
                    <a:bodyPr/>
                    <a:lstStyle/>
                    <a:p>
                      <a:pPr algn="ctr"/>
                      <a:r>
                        <a:rPr lang="en-US" sz="2800" dirty="0" smtClean="0"/>
                        <a:t>MẪU</a:t>
                      </a:r>
                      <a:endParaRPr lang="en-US" sz="2800" dirty="0"/>
                    </a:p>
                  </a:txBody>
                  <a:tcPr/>
                </a:tc>
                <a:tc>
                  <a:txBody>
                    <a:bodyPr/>
                    <a:lstStyle/>
                    <a:p>
                      <a:pPr algn="ctr"/>
                      <a:r>
                        <a:rPr lang="en-US" sz="2800" dirty="0" smtClean="0"/>
                        <a:t>TRỌNG</a:t>
                      </a:r>
                      <a:r>
                        <a:rPr lang="en-US" sz="2800" baseline="0" dirty="0" smtClean="0"/>
                        <a:t> SỐ</a:t>
                      </a:r>
                      <a:endParaRPr lang="en-US" sz="2800" dirty="0"/>
                    </a:p>
                  </a:txBody>
                  <a:tcPr/>
                </a:tc>
                <a:extLst>
                  <a:ext uri="{0D108BD9-81ED-4DB2-BD59-A6C34878D82A}">
                    <a16:rowId xmlns:a16="http://schemas.microsoft.com/office/drawing/2014/main" val="1925766730"/>
                  </a:ext>
                </a:extLst>
              </a:tr>
              <a:tr h="370840">
                <a:tc>
                  <a:txBody>
                    <a:bodyPr/>
                    <a:lstStyle/>
                    <a:p>
                      <a:r>
                        <a:rPr lang="en-US" sz="2800" dirty="0" err="1" smtClean="0"/>
                        <a:t>Thức</a:t>
                      </a:r>
                      <a:r>
                        <a:rPr lang="en-US" sz="2800" baseline="0" dirty="0" smtClean="0"/>
                        <a:t> </a:t>
                      </a:r>
                      <a:r>
                        <a:rPr lang="en-US" sz="2800" baseline="0" dirty="0" err="1" smtClean="0"/>
                        <a:t>ăn</a:t>
                      </a:r>
                      <a:r>
                        <a:rPr lang="en-US" sz="2800" baseline="0" dirty="0" smtClean="0"/>
                        <a:t> </a:t>
                      </a:r>
                      <a:r>
                        <a:rPr lang="en-US" sz="2800" baseline="0" dirty="0" err="1" smtClean="0"/>
                        <a:t>lớn</a:t>
                      </a:r>
                      <a:endParaRPr lang="en-US" sz="2800" dirty="0"/>
                    </a:p>
                  </a:txBody>
                  <a:tcPr/>
                </a:tc>
                <a:tc>
                  <a:txBody>
                    <a:bodyPr/>
                    <a:lstStyle/>
                    <a:p>
                      <a:r>
                        <a:rPr lang="en-US" sz="2800" dirty="0" smtClean="0"/>
                        <a:t>1</a:t>
                      </a:r>
                      <a:endParaRPr lang="en-US" sz="2800" dirty="0"/>
                    </a:p>
                  </a:txBody>
                  <a:tcPr/>
                </a:tc>
                <a:extLst>
                  <a:ext uri="{0D108BD9-81ED-4DB2-BD59-A6C34878D82A}">
                    <a16:rowId xmlns:a16="http://schemas.microsoft.com/office/drawing/2014/main" val="1129451001"/>
                  </a:ext>
                </a:extLst>
              </a:tr>
              <a:tr h="370840">
                <a:tc>
                  <a:txBody>
                    <a:bodyPr/>
                    <a:lstStyle/>
                    <a:p>
                      <a:r>
                        <a:rPr lang="en-US" sz="2800" dirty="0" err="1" smtClean="0"/>
                        <a:t>Thức</a:t>
                      </a:r>
                      <a:r>
                        <a:rPr lang="en-US" sz="2800" baseline="0" dirty="0" smtClean="0"/>
                        <a:t> </a:t>
                      </a:r>
                      <a:r>
                        <a:rPr lang="en-US" sz="2800" baseline="0" dirty="0" err="1" smtClean="0"/>
                        <a:t>ăn</a:t>
                      </a:r>
                      <a:r>
                        <a:rPr lang="en-US" sz="2800" baseline="0" dirty="0" smtClean="0"/>
                        <a:t> </a:t>
                      </a:r>
                      <a:r>
                        <a:rPr lang="en-US" sz="2800" baseline="0" dirty="0" err="1" smtClean="0"/>
                        <a:t>nhỏ</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01446790"/>
                  </a:ext>
                </a:extLst>
              </a:tr>
              <a:tr h="370840">
                <a:tc>
                  <a:txBody>
                    <a:bodyPr/>
                    <a:lstStyle/>
                    <a:p>
                      <a:r>
                        <a:rPr lang="en-US" sz="2800" dirty="0" err="1" smtClean="0"/>
                        <a:t>Không</a:t>
                      </a:r>
                      <a:r>
                        <a:rPr lang="en-US" sz="2800" baseline="0" dirty="0" smtClean="0"/>
                        <a:t> </a:t>
                      </a:r>
                      <a:r>
                        <a:rPr lang="en-US" sz="2800" baseline="0" dirty="0" err="1" smtClean="0"/>
                        <a:t>có</a:t>
                      </a:r>
                      <a:r>
                        <a:rPr lang="en-US" sz="2800" baseline="0" dirty="0" smtClean="0"/>
                        <a:t> </a:t>
                      </a:r>
                      <a:r>
                        <a:rPr lang="en-US" sz="2800" baseline="0" dirty="0" err="1" smtClean="0"/>
                        <a:t>thức</a:t>
                      </a:r>
                      <a:r>
                        <a:rPr lang="en-US" sz="2800" baseline="0" dirty="0" smtClean="0"/>
                        <a:t> </a:t>
                      </a:r>
                      <a:r>
                        <a:rPr lang="en-US" sz="2800" baseline="0" dirty="0" err="1" smtClean="0"/>
                        <a:t>ăn</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994509342"/>
                  </a:ext>
                </a:extLst>
              </a:tr>
              <a:tr h="370840">
                <a:tc>
                  <a:txBody>
                    <a:bodyPr/>
                    <a:lstStyle/>
                    <a:p>
                      <a:r>
                        <a:rPr lang="en-US" sz="2800" dirty="0" err="1" smtClean="0"/>
                        <a:t>Bóng</a:t>
                      </a:r>
                      <a:r>
                        <a:rPr lang="en-US" sz="2800" baseline="0" dirty="0" smtClean="0"/>
                        <a:t> ma</a:t>
                      </a:r>
                      <a:endParaRPr lang="en-US" sz="2800" dirty="0"/>
                    </a:p>
                  </a:txBody>
                  <a:tcPr/>
                </a:tc>
                <a:tc>
                  <a:txBody>
                    <a:bodyPr/>
                    <a:lstStyle/>
                    <a:p>
                      <a:r>
                        <a:rPr lang="en-US" sz="2800" dirty="0" smtClean="0"/>
                        <a:t>10</a:t>
                      </a:r>
                      <a:endParaRPr lang="en-US" sz="2800" dirty="0"/>
                    </a:p>
                  </a:txBody>
                  <a:tcPr/>
                </a:tc>
                <a:extLst>
                  <a:ext uri="{0D108BD9-81ED-4DB2-BD59-A6C34878D82A}">
                    <a16:rowId xmlns:a16="http://schemas.microsoft.com/office/drawing/2014/main" val="618037080"/>
                  </a:ext>
                </a:extLst>
              </a:tr>
              <a:tr h="370840">
                <a:tc>
                  <a:txBody>
                    <a:bodyPr/>
                    <a:lstStyle/>
                    <a:p>
                      <a:r>
                        <a:rPr lang="en-US" sz="2800" dirty="0" err="1" smtClean="0"/>
                        <a:t>Tường</a:t>
                      </a:r>
                      <a:r>
                        <a:rPr lang="en-US" sz="2800" baseline="0" dirty="0" smtClean="0"/>
                        <a:t> (</a:t>
                      </a:r>
                      <a:r>
                        <a:rPr lang="en-US" sz="2800" baseline="0" dirty="0" err="1" smtClean="0"/>
                        <a:t>vật</a:t>
                      </a:r>
                      <a:r>
                        <a:rPr lang="en-US" sz="2800" baseline="0" dirty="0" smtClean="0"/>
                        <a:t> </a:t>
                      </a:r>
                      <a:r>
                        <a:rPr lang="en-US" sz="2800" baseline="0" dirty="0" err="1" smtClean="0"/>
                        <a:t>cản</a:t>
                      </a:r>
                      <a:r>
                        <a:rPr lang="en-US" sz="2800" baseline="0" dirty="0" smtClean="0"/>
                        <a:t>)</a:t>
                      </a:r>
                      <a:endParaRPr lang="en-US" sz="2800" dirty="0"/>
                    </a:p>
                  </a:txBody>
                  <a:tcPr/>
                </a:tc>
                <a:tc>
                  <a:txBody>
                    <a:bodyPr/>
                    <a:lstStyle/>
                    <a:p>
                      <a:r>
                        <a:rPr lang="en-US" sz="2800" dirty="0" smtClean="0"/>
                        <a:t>-1 (</a:t>
                      </a:r>
                      <a:r>
                        <a:rPr lang="en-US" sz="2800" dirty="0" err="1" smtClean="0"/>
                        <a:t>Không</a:t>
                      </a:r>
                      <a:r>
                        <a:rPr lang="en-US" sz="2800" baseline="0" dirty="0" smtClean="0"/>
                        <a:t> </a:t>
                      </a:r>
                      <a:r>
                        <a:rPr lang="en-US" sz="2800" baseline="0" dirty="0" err="1" smtClean="0"/>
                        <a:t>có</a:t>
                      </a:r>
                      <a:r>
                        <a:rPr lang="en-US" sz="2800" baseline="0" dirty="0" smtClean="0"/>
                        <a:t> </a:t>
                      </a:r>
                      <a:r>
                        <a:rPr lang="en-US" sz="2800" baseline="0" dirty="0" err="1" smtClean="0"/>
                        <a:t>đường</a:t>
                      </a:r>
                      <a:r>
                        <a:rPr lang="en-US" sz="2800" baseline="0" dirty="0" smtClean="0"/>
                        <a:t> </a:t>
                      </a:r>
                      <a:r>
                        <a:rPr lang="en-US" sz="2800" baseline="0" dirty="0" err="1" smtClean="0"/>
                        <a:t>đi</a:t>
                      </a:r>
                      <a:r>
                        <a:rPr lang="en-US" sz="2800" baseline="0" dirty="0" smtClean="0"/>
                        <a:t>)</a:t>
                      </a:r>
                      <a:endParaRPr lang="en-US" sz="2800" dirty="0"/>
                    </a:p>
                  </a:txBody>
                  <a:tcPr/>
                </a:tc>
                <a:extLst>
                  <a:ext uri="{0D108BD9-81ED-4DB2-BD59-A6C34878D82A}">
                    <a16:rowId xmlns:a16="http://schemas.microsoft.com/office/drawing/2014/main" val="908049766"/>
                  </a:ext>
                </a:extLst>
              </a:tr>
            </a:tbl>
          </a:graphicData>
        </a:graphic>
      </p:graphicFrame>
    </p:spTree>
    <p:extLst>
      <p:ext uri="{BB962C8B-B14F-4D97-AF65-F5344CB8AC3E}">
        <p14:creationId xmlns:p14="http://schemas.microsoft.com/office/powerpoint/2010/main" val="4174553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err="1" smtClean="0">
                <a:solidFill>
                  <a:schemeClr val="accent1"/>
                </a:solidFill>
              </a:rPr>
              <a:t>Chiến</a:t>
            </a:r>
            <a:r>
              <a:rPr lang="en-US" sz="3600" b="1" dirty="0" smtClean="0">
                <a:solidFill>
                  <a:schemeClr val="accent1"/>
                </a:solidFill>
              </a:rPr>
              <a:t> </a:t>
            </a:r>
            <a:r>
              <a:rPr lang="en-US" sz="3600" b="1" dirty="0" err="1" smtClean="0">
                <a:solidFill>
                  <a:schemeClr val="accent1"/>
                </a:solidFill>
              </a:rPr>
              <a:t>lược</a:t>
            </a:r>
            <a:r>
              <a:rPr lang="en-US" sz="3600" b="1" dirty="0" smtClean="0">
                <a:solidFill>
                  <a:schemeClr val="accent1"/>
                </a:solidFill>
              </a:rPr>
              <a:t> </a:t>
            </a:r>
            <a:r>
              <a:rPr lang="en-US" sz="3600" b="1" dirty="0" err="1" smtClean="0">
                <a:solidFill>
                  <a:schemeClr val="accent1"/>
                </a:solidFill>
              </a:rPr>
              <a:t>tìm</a:t>
            </a:r>
            <a:r>
              <a:rPr lang="en-US" sz="3600" b="1" dirty="0" smtClean="0">
                <a:solidFill>
                  <a:schemeClr val="accent1"/>
                </a:solidFill>
              </a:rPr>
              <a:t> </a:t>
            </a:r>
            <a:r>
              <a:rPr lang="en-US" sz="3600" b="1" dirty="0" err="1" smtClean="0">
                <a:solidFill>
                  <a:schemeClr val="accent1"/>
                </a:solidFill>
              </a:rPr>
              <a:t>trạng</a:t>
            </a:r>
            <a:r>
              <a:rPr lang="en-US" sz="3600" b="1" dirty="0" smtClean="0">
                <a:solidFill>
                  <a:schemeClr val="accent1"/>
                </a:solidFill>
              </a:rPr>
              <a:t> </a:t>
            </a:r>
            <a:r>
              <a:rPr lang="en-US" sz="3600" b="1" dirty="0" err="1" smtClean="0">
                <a:solidFill>
                  <a:schemeClr val="accent1"/>
                </a:solidFill>
              </a:rPr>
              <a:t>thái</a:t>
            </a:r>
            <a:r>
              <a:rPr lang="en-US" sz="3600" b="1" dirty="0" smtClean="0">
                <a:solidFill>
                  <a:schemeClr val="accent1"/>
                </a:solidFill>
              </a:rPr>
              <a:t> </a:t>
            </a:r>
            <a:r>
              <a:rPr lang="en-US" sz="3600" b="1" dirty="0" err="1" smtClean="0">
                <a:solidFill>
                  <a:schemeClr val="accent1"/>
                </a:solidFill>
              </a:rPr>
              <a:t>đích</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26</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699708" y="2307271"/>
            <a:ext cx="8224495" cy="707886"/>
          </a:xfrm>
          <a:prstGeom prst="rect">
            <a:avLst/>
          </a:prstGeom>
          <a:noFill/>
        </p:spPr>
        <p:txBody>
          <a:bodyPr wrap="none" lIns="91440" tIns="45720" rIns="91440" bIns="45720">
            <a:spAutoFit/>
          </a:bodyPr>
          <a:lstStyle/>
          <a:p>
            <a:r>
              <a:rPr lang="en-US" sz="4000" smtClean="0">
                <a:ln w="0"/>
                <a:effectLst>
                  <a:outerShdw blurRad="38100" dist="19050" dir="2700000" algn="tl" rotWithShape="0">
                    <a:schemeClr val="dk1">
                      <a:alpha val="40000"/>
                    </a:schemeClr>
                  </a:outerShdw>
                </a:effectLst>
              </a:rPr>
              <a:t>- Chiến lược mang tính chất tương đối</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1699708" y="3043670"/>
            <a:ext cx="9680535" cy="707886"/>
          </a:xfrm>
          <a:prstGeom prst="rect">
            <a:avLst/>
          </a:prstGeom>
          <a:noFill/>
        </p:spPr>
        <p:txBody>
          <a:bodyPr wrap="none" lIns="91440" tIns="45720" rIns="91440" bIns="45720">
            <a:spAutoFit/>
          </a:bodyPr>
          <a:lstStyle/>
          <a:p>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Tùy</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vào</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từng</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trường</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hợp</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sẽ</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có</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ưu</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và</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nhược</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33800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err="1" smtClean="0">
                <a:solidFill>
                  <a:schemeClr val="accent1"/>
                </a:solidFill>
              </a:rPr>
              <a:t>Chiến</a:t>
            </a:r>
            <a:r>
              <a:rPr lang="en-US" sz="3600" b="1" dirty="0" smtClean="0">
                <a:solidFill>
                  <a:schemeClr val="accent1"/>
                </a:solidFill>
              </a:rPr>
              <a:t> </a:t>
            </a:r>
            <a:r>
              <a:rPr lang="en-US" sz="3600" b="1" dirty="0" err="1" smtClean="0">
                <a:solidFill>
                  <a:schemeClr val="accent1"/>
                </a:solidFill>
              </a:rPr>
              <a:t>lược</a:t>
            </a:r>
            <a:r>
              <a:rPr lang="en-US" sz="3600" b="1" dirty="0" smtClean="0">
                <a:solidFill>
                  <a:schemeClr val="accent1"/>
                </a:solidFill>
              </a:rPr>
              <a:t> </a:t>
            </a:r>
            <a:r>
              <a:rPr lang="en-US" sz="3600" b="1" dirty="0" err="1" smtClean="0">
                <a:solidFill>
                  <a:schemeClr val="accent1"/>
                </a:solidFill>
              </a:rPr>
              <a:t>tìm</a:t>
            </a:r>
            <a:r>
              <a:rPr lang="en-US" sz="3600" b="1" dirty="0" smtClean="0">
                <a:solidFill>
                  <a:schemeClr val="accent1"/>
                </a:solidFill>
              </a:rPr>
              <a:t> </a:t>
            </a:r>
            <a:r>
              <a:rPr lang="en-US" sz="3600" b="1" dirty="0" err="1" smtClean="0">
                <a:solidFill>
                  <a:schemeClr val="accent1"/>
                </a:solidFill>
              </a:rPr>
              <a:t>trạng</a:t>
            </a:r>
            <a:r>
              <a:rPr lang="en-US" sz="3600" b="1" dirty="0" smtClean="0">
                <a:solidFill>
                  <a:schemeClr val="accent1"/>
                </a:solidFill>
              </a:rPr>
              <a:t> </a:t>
            </a:r>
            <a:r>
              <a:rPr lang="en-US" sz="3600" b="1" dirty="0" err="1" smtClean="0">
                <a:solidFill>
                  <a:schemeClr val="accent1"/>
                </a:solidFill>
              </a:rPr>
              <a:t>thái</a:t>
            </a:r>
            <a:r>
              <a:rPr lang="en-US" sz="3600" b="1" dirty="0" smtClean="0">
                <a:solidFill>
                  <a:schemeClr val="accent1"/>
                </a:solidFill>
              </a:rPr>
              <a:t> </a:t>
            </a:r>
            <a:r>
              <a:rPr lang="en-US" sz="3600" b="1" dirty="0" err="1" smtClean="0">
                <a:solidFill>
                  <a:schemeClr val="accent1"/>
                </a:solidFill>
              </a:rPr>
              <a:t>đích</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27</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82615" y="1441242"/>
            <a:ext cx="7764883" cy="920252"/>
          </a:xfrm>
          <a:prstGeom prst="rect">
            <a:avLst/>
          </a:prstGeom>
          <a:noFill/>
        </p:spPr>
        <p:txBody>
          <a:bodyPr wrap="none" lIns="91440" tIns="45720" rIns="91440" bIns="45720">
            <a:spAutoFit/>
          </a:bodyPr>
          <a:lstStyle/>
          <a:p>
            <a:pPr>
              <a:lnSpc>
                <a:spcPct val="150000"/>
              </a:lnSpc>
            </a:pPr>
            <a:r>
              <a:rPr lang="en-US" sz="4000" dirty="0" smtClean="0">
                <a:ln w="0"/>
                <a:effectLst>
                  <a:outerShdw blurRad="38100" dist="19050" dir="2700000" algn="tl" rotWithShape="0">
                    <a:schemeClr val="dk1">
                      <a:alpha val="40000"/>
                    </a:schemeClr>
                  </a:outerShdw>
                </a:effectLst>
              </a:rPr>
              <a:t>B1: </a:t>
            </a:r>
            <a:r>
              <a:rPr lang="en-US" sz="4000" dirty="0" err="1" smtClean="0">
                <a:ln w="0"/>
                <a:effectLst>
                  <a:outerShdw blurRad="38100" dist="19050" dir="2700000" algn="tl" rotWithShape="0">
                    <a:schemeClr val="dk1">
                      <a:alpha val="40000"/>
                    </a:schemeClr>
                  </a:outerShdw>
                </a:effectLst>
              </a:rPr>
              <a:t>Liệt</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kê</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tất</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cả</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các</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trạng</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thái</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đích</a:t>
            </a:r>
            <a:r>
              <a:rPr lang="en-US" sz="4000" dirty="0" smtClean="0">
                <a:ln w="0"/>
                <a:effectLst>
                  <a:outerShdw blurRad="38100" dist="19050" dir="2700000" algn="tl" rotWithShape="0">
                    <a:schemeClr val="dk1">
                      <a:alpha val="40000"/>
                    </a:schemeClr>
                  </a:outerShdw>
                </a:effectLst>
              </a:rPr>
              <a:t>.</a:t>
            </a:r>
          </a:p>
        </p:txBody>
      </p:sp>
      <p:grpSp>
        <p:nvGrpSpPr>
          <p:cNvPr id="35" name="Group 34"/>
          <p:cNvGrpSpPr/>
          <p:nvPr/>
        </p:nvGrpSpPr>
        <p:grpSpPr>
          <a:xfrm>
            <a:off x="2321461" y="2361494"/>
            <a:ext cx="7426037" cy="4368260"/>
            <a:chOff x="2466107" y="1436463"/>
            <a:chExt cx="7426037" cy="4368260"/>
          </a:xfrm>
        </p:grpSpPr>
        <p:grpSp>
          <p:nvGrpSpPr>
            <p:cNvPr id="36" name="Group 35"/>
            <p:cNvGrpSpPr/>
            <p:nvPr/>
          </p:nvGrpSpPr>
          <p:grpSpPr>
            <a:xfrm>
              <a:off x="2466107" y="1884218"/>
              <a:ext cx="7426037" cy="3519055"/>
              <a:chOff x="2521527" y="1884218"/>
              <a:chExt cx="7426037" cy="3519055"/>
            </a:xfrm>
          </p:grpSpPr>
          <p:cxnSp>
            <p:nvCxnSpPr>
              <p:cNvPr id="51" name="Straight Connector 50"/>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4" name="Straight Connector 53"/>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5" name="Straight Connector 54"/>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37" name="Group 36"/>
            <p:cNvGrpSpPr/>
            <p:nvPr/>
          </p:nvGrpSpPr>
          <p:grpSpPr>
            <a:xfrm rot="5400000">
              <a:off x="2997470" y="1861065"/>
              <a:ext cx="4368260" cy="3519055"/>
              <a:chOff x="2521527" y="1884218"/>
              <a:chExt cx="7426037" cy="3519055"/>
            </a:xfrm>
          </p:grpSpPr>
          <p:cxnSp>
            <p:nvCxnSpPr>
              <p:cNvPr id="45" name="Straight Connector 44"/>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7" name="Straight Connector 46"/>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9" name="Straight Connector 48"/>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38" name="Group 37"/>
            <p:cNvGrpSpPr/>
            <p:nvPr/>
          </p:nvGrpSpPr>
          <p:grpSpPr>
            <a:xfrm rot="5400000">
              <a:off x="5103361" y="1861065"/>
              <a:ext cx="4368260" cy="3519055"/>
              <a:chOff x="2521527" y="1884218"/>
              <a:chExt cx="7426037" cy="3519055"/>
            </a:xfrm>
          </p:grpSpPr>
          <p:cxnSp>
            <p:nvCxnSpPr>
              <p:cNvPr id="39" name="Straight Connector 38"/>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1" name="Straight Connector 40"/>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pic>
        <p:nvPicPr>
          <p:cNvPr id="57"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367481" y="5718535"/>
            <a:ext cx="540330" cy="540330"/>
          </a:xfrm>
        </p:spPr>
      </p:pic>
      <p:pic>
        <p:nvPicPr>
          <p:cNvPr id="58"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626" y="2834767"/>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262" y="2809249"/>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7481" y="5661423"/>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en/e/e4/Green_ti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77" y="2739096"/>
            <a:ext cx="560178" cy="55009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s://upload.wikimedia.org/wikipedia/en/e/e4/Green_ti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8786" y="2739096"/>
            <a:ext cx="560178" cy="5500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s://upload.wikimedia.org/wikipedia/en/e/e4/Green_ti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9435" y="5663452"/>
            <a:ext cx="560178" cy="550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64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par>
                                <p:cTn id="8" presetID="22" presetClass="entr" presetSubtype="4"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500"/>
                                        <p:tgtEl>
                                          <p:spTgt spid="60"/>
                                        </p:tgtEl>
                                      </p:cBhvr>
                                    </p:animEffect>
                                  </p:childTnLst>
                                </p:cTn>
                              </p:par>
                              <p:par>
                                <p:cTn id="14" presetID="22" presetClass="entr" presetSubtype="4"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down)">
                                      <p:cBhvr>
                                        <p:cTn id="16" dur="500"/>
                                        <p:tgtEl>
                                          <p:spTgt spid="58"/>
                                        </p:tgtEl>
                                      </p:cBhvr>
                                    </p:animEffect>
                                  </p:childTnLst>
                                </p:cTn>
                              </p:par>
                              <p:par>
                                <p:cTn id="17" presetID="2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 calcmode="lin" valueType="num">
                                      <p:cBhvr additive="base">
                                        <p:cTn id="24" dur="500" fill="hold"/>
                                        <p:tgtEl>
                                          <p:spTgt spid="1026"/>
                                        </p:tgtEl>
                                        <p:attrNameLst>
                                          <p:attrName>ppt_x</p:attrName>
                                        </p:attrNameLst>
                                      </p:cBhvr>
                                      <p:tavLst>
                                        <p:tav tm="0">
                                          <p:val>
                                            <p:strVal val="#ppt_x"/>
                                          </p:val>
                                        </p:tav>
                                        <p:tav tm="100000">
                                          <p:val>
                                            <p:strVal val="#ppt_x"/>
                                          </p:val>
                                        </p:tav>
                                      </p:tavLst>
                                    </p:anim>
                                    <p:anim calcmode="lin" valueType="num">
                                      <p:cBhvr additive="base">
                                        <p:cTn id="25" dur="500" fill="hold"/>
                                        <p:tgtEl>
                                          <p:spTgt spid="102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ppt_x"/>
                                          </p:val>
                                        </p:tav>
                                        <p:tav tm="100000">
                                          <p:val>
                                            <p:strVal val="#ppt_x"/>
                                          </p:val>
                                        </p:tav>
                                      </p:tavLst>
                                    </p:anim>
                                    <p:anim calcmode="lin" valueType="num">
                                      <p:cBhvr additive="base">
                                        <p:cTn id="29" dur="500" fill="hold"/>
                                        <p:tgtEl>
                                          <p:spTgt spid="6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500" fill="hold"/>
                                        <p:tgtEl>
                                          <p:spTgt spid="64"/>
                                        </p:tgtEl>
                                        <p:attrNameLst>
                                          <p:attrName>ppt_x</p:attrName>
                                        </p:attrNameLst>
                                      </p:cBhvr>
                                      <p:tavLst>
                                        <p:tav tm="0">
                                          <p:val>
                                            <p:strVal val="#ppt_x"/>
                                          </p:val>
                                        </p:tav>
                                        <p:tav tm="100000">
                                          <p:val>
                                            <p:strVal val="#ppt_x"/>
                                          </p:val>
                                        </p:tav>
                                      </p:tavLst>
                                    </p:anim>
                                    <p:anim calcmode="lin" valueType="num">
                                      <p:cBhvr additive="base">
                                        <p:cTn id="3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err="1" smtClean="0">
                <a:solidFill>
                  <a:schemeClr val="accent1"/>
                </a:solidFill>
              </a:rPr>
              <a:t>Chiến</a:t>
            </a:r>
            <a:r>
              <a:rPr lang="en-US" sz="3600" b="1" dirty="0" smtClean="0">
                <a:solidFill>
                  <a:schemeClr val="accent1"/>
                </a:solidFill>
              </a:rPr>
              <a:t> </a:t>
            </a:r>
            <a:r>
              <a:rPr lang="en-US" sz="3600" b="1" dirty="0" err="1" smtClean="0">
                <a:solidFill>
                  <a:schemeClr val="accent1"/>
                </a:solidFill>
              </a:rPr>
              <a:t>lược</a:t>
            </a:r>
            <a:r>
              <a:rPr lang="en-US" sz="3600" b="1" dirty="0" smtClean="0">
                <a:solidFill>
                  <a:schemeClr val="accent1"/>
                </a:solidFill>
              </a:rPr>
              <a:t> </a:t>
            </a:r>
            <a:r>
              <a:rPr lang="en-US" sz="3600" b="1" dirty="0" err="1" smtClean="0">
                <a:solidFill>
                  <a:schemeClr val="accent1"/>
                </a:solidFill>
              </a:rPr>
              <a:t>tìm</a:t>
            </a:r>
            <a:r>
              <a:rPr lang="en-US" sz="3600" b="1" dirty="0" smtClean="0">
                <a:solidFill>
                  <a:schemeClr val="accent1"/>
                </a:solidFill>
              </a:rPr>
              <a:t> </a:t>
            </a:r>
            <a:r>
              <a:rPr lang="en-US" sz="3600" b="1" dirty="0" err="1" smtClean="0">
                <a:solidFill>
                  <a:schemeClr val="accent1"/>
                </a:solidFill>
              </a:rPr>
              <a:t>trạng</a:t>
            </a:r>
            <a:r>
              <a:rPr lang="en-US" sz="3600" b="1" dirty="0" smtClean="0">
                <a:solidFill>
                  <a:schemeClr val="accent1"/>
                </a:solidFill>
              </a:rPr>
              <a:t> </a:t>
            </a:r>
            <a:r>
              <a:rPr lang="en-US" sz="3600" b="1" dirty="0" err="1" smtClean="0">
                <a:solidFill>
                  <a:schemeClr val="accent1"/>
                </a:solidFill>
              </a:rPr>
              <a:t>thái</a:t>
            </a:r>
            <a:r>
              <a:rPr lang="en-US" sz="3600" b="1" dirty="0" smtClean="0">
                <a:solidFill>
                  <a:schemeClr val="accent1"/>
                </a:solidFill>
              </a:rPr>
              <a:t> </a:t>
            </a:r>
            <a:r>
              <a:rPr lang="en-US" sz="3600" b="1" dirty="0" err="1" smtClean="0">
                <a:solidFill>
                  <a:schemeClr val="accent1"/>
                </a:solidFill>
              </a:rPr>
              <a:t>đích</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28</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82615" y="1441242"/>
            <a:ext cx="9302739" cy="1015663"/>
          </a:xfrm>
          <a:prstGeom prst="rect">
            <a:avLst/>
          </a:prstGeom>
          <a:noFill/>
        </p:spPr>
        <p:txBody>
          <a:bodyPr wrap="none" lIns="91440" tIns="45720" rIns="91440" bIns="45720">
            <a:spAutoFit/>
          </a:bodyPr>
          <a:lstStyle/>
          <a:p>
            <a:pPr>
              <a:lnSpc>
                <a:spcPct val="150000"/>
              </a:lnSpc>
            </a:pPr>
            <a:r>
              <a:rPr lang="en-US" sz="4000" dirty="0" smtClean="0">
                <a:ln w="0"/>
                <a:effectLst>
                  <a:outerShdw blurRad="38100" dist="19050" dir="2700000" algn="tl" rotWithShape="0">
                    <a:schemeClr val="dk1">
                      <a:alpha val="40000"/>
                    </a:schemeClr>
                  </a:outerShdw>
                </a:effectLst>
              </a:rPr>
              <a:t>B2: </a:t>
            </a:r>
            <a:r>
              <a:rPr lang="en-US" sz="4000" dirty="0" err="1" smtClean="0">
                <a:ln w="0"/>
                <a:effectLst>
                  <a:outerShdw blurRad="38100" dist="19050" dir="2700000" algn="tl" rotWithShape="0">
                    <a:schemeClr val="dk1">
                      <a:alpha val="40000"/>
                    </a:schemeClr>
                  </a:outerShdw>
                </a:effectLst>
              </a:rPr>
              <a:t>Tính</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toán</a:t>
            </a:r>
            <a:r>
              <a:rPr lang="en-US" sz="4000" dirty="0" smtClean="0">
                <a:ln w="0"/>
                <a:effectLst>
                  <a:outerShdw blurRad="38100" dist="19050" dir="2700000" algn="tl" rotWithShape="0">
                    <a:schemeClr val="dk1">
                      <a:alpha val="40000"/>
                    </a:schemeClr>
                  </a:outerShdw>
                </a:effectLst>
              </a:rPr>
              <a:t> chi </a:t>
            </a:r>
            <a:r>
              <a:rPr lang="en-US" sz="4000" dirty="0" err="1" smtClean="0">
                <a:ln w="0"/>
                <a:effectLst>
                  <a:outerShdw blurRad="38100" dist="19050" dir="2700000" algn="tl" rotWithShape="0">
                    <a:schemeClr val="dk1">
                      <a:alpha val="40000"/>
                    </a:schemeClr>
                  </a:outerShdw>
                </a:effectLst>
              </a:rPr>
              <a:t>phí</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cho</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các</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trạng</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thái</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đích</a:t>
            </a:r>
            <a:endParaRPr lang="en-US" sz="4000" dirty="0" smtClean="0">
              <a:ln w="0"/>
              <a:effectLst>
                <a:outerShdw blurRad="38100" dist="19050" dir="2700000" algn="tl" rotWithShape="0">
                  <a:schemeClr val="dk1">
                    <a:alpha val="40000"/>
                  </a:schemeClr>
                </a:outerShdw>
              </a:effectLst>
            </a:endParaRPr>
          </a:p>
        </p:txBody>
      </p:sp>
      <p:grpSp>
        <p:nvGrpSpPr>
          <p:cNvPr id="35" name="Group 34"/>
          <p:cNvGrpSpPr/>
          <p:nvPr/>
        </p:nvGrpSpPr>
        <p:grpSpPr>
          <a:xfrm>
            <a:off x="2321461" y="2361494"/>
            <a:ext cx="7426037" cy="4368260"/>
            <a:chOff x="2466107" y="1436463"/>
            <a:chExt cx="7426037" cy="4368260"/>
          </a:xfrm>
        </p:grpSpPr>
        <p:grpSp>
          <p:nvGrpSpPr>
            <p:cNvPr id="36" name="Group 35"/>
            <p:cNvGrpSpPr/>
            <p:nvPr/>
          </p:nvGrpSpPr>
          <p:grpSpPr>
            <a:xfrm>
              <a:off x="2466107" y="1884218"/>
              <a:ext cx="7426037" cy="3519055"/>
              <a:chOff x="2521527" y="1884218"/>
              <a:chExt cx="7426037" cy="3519055"/>
            </a:xfrm>
          </p:grpSpPr>
          <p:cxnSp>
            <p:nvCxnSpPr>
              <p:cNvPr id="51" name="Straight Connector 50"/>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4" name="Straight Connector 53"/>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5" name="Straight Connector 54"/>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37" name="Group 36"/>
            <p:cNvGrpSpPr/>
            <p:nvPr/>
          </p:nvGrpSpPr>
          <p:grpSpPr>
            <a:xfrm rot="5400000">
              <a:off x="2997470" y="1861065"/>
              <a:ext cx="4368260" cy="3519055"/>
              <a:chOff x="2521527" y="1884218"/>
              <a:chExt cx="7426037" cy="3519055"/>
            </a:xfrm>
          </p:grpSpPr>
          <p:cxnSp>
            <p:nvCxnSpPr>
              <p:cNvPr id="45" name="Straight Connector 44"/>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7" name="Straight Connector 46"/>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9" name="Straight Connector 48"/>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38" name="Group 37"/>
            <p:cNvGrpSpPr/>
            <p:nvPr/>
          </p:nvGrpSpPr>
          <p:grpSpPr>
            <a:xfrm rot="5400000">
              <a:off x="5103361" y="1861065"/>
              <a:ext cx="4368260" cy="3519055"/>
              <a:chOff x="2521527" y="1884218"/>
              <a:chExt cx="7426037" cy="3519055"/>
            </a:xfrm>
          </p:grpSpPr>
          <p:cxnSp>
            <p:nvCxnSpPr>
              <p:cNvPr id="39" name="Straight Connector 38"/>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1" name="Straight Connector 40"/>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pic>
        <p:nvPicPr>
          <p:cNvPr id="57"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367481" y="5718535"/>
            <a:ext cx="540330" cy="540330"/>
          </a:xfrm>
        </p:spPr>
      </p:pic>
      <p:pic>
        <p:nvPicPr>
          <p:cNvPr id="58"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626" y="2834767"/>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262" y="2809249"/>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7481" y="5661423"/>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en/e/e4/Green_ti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77" y="2739096"/>
            <a:ext cx="560178" cy="55009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s://upload.wikimedia.org/wikipedia/en/e/e4/Green_ti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8786" y="2739096"/>
            <a:ext cx="560178" cy="5500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s://upload.wikimedia.org/wikipedia/en/e/e4/Green_ti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9435" y="5663452"/>
            <a:ext cx="560178" cy="550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77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par>
                                <p:cTn id="8" presetID="22" presetClass="entr" presetSubtype="4"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500"/>
                                        <p:tgtEl>
                                          <p:spTgt spid="60"/>
                                        </p:tgtEl>
                                      </p:cBhvr>
                                    </p:animEffect>
                                  </p:childTnLst>
                                </p:cTn>
                              </p:par>
                              <p:par>
                                <p:cTn id="14" presetID="22" presetClass="entr" presetSubtype="4"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down)">
                                      <p:cBhvr>
                                        <p:cTn id="16" dur="500"/>
                                        <p:tgtEl>
                                          <p:spTgt spid="58"/>
                                        </p:tgtEl>
                                      </p:cBhvr>
                                    </p:animEffect>
                                  </p:childTnLst>
                                </p:cTn>
                              </p:par>
                              <p:par>
                                <p:cTn id="17" presetID="2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 calcmode="lin" valueType="num">
                                      <p:cBhvr additive="base">
                                        <p:cTn id="24" dur="500" fill="hold"/>
                                        <p:tgtEl>
                                          <p:spTgt spid="1026"/>
                                        </p:tgtEl>
                                        <p:attrNameLst>
                                          <p:attrName>ppt_x</p:attrName>
                                        </p:attrNameLst>
                                      </p:cBhvr>
                                      <p:tavLst>
                                        <p:tav tm="0">
                                          <p:val>
                                            <p:strVal val="#ppt_x"/>
                                          </p:val>
                                        </p:tav>
                                        <p:tav tm="100000">
                                          <p:val>
                                            <p:strVal val="#ppt_x"/>
                                          </p:val>
                                        </p:tav>
                                      </p:tavLst>
                                    </p:anim>
                                    <p:anim calcmode="lin" valueType="num">
                                      <p:cBhvr additive="base">
                                        <p:cTn id="25" dur="500" fill="hold"/>
                                        <p:tgtEl>
                                          <p:spTgt spid="102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ppt_x"/>
                                          </p:val>
                                        </p:tav>
                                        <p:tav tm="100000">
                                          <p:val>
                                            <p:strVal val="#ppt_x"/>
                                          </p:val>
                                        </p:tav>
                                      </p:tavLst>
                                    </p:anim>
                                    <p:anim calcmode="lin" valueType="num">
                                      <p:cBhvr additive="base">
                                        <p:cTn id="29" dur="500" fill="hold"/>
                                        <p:tgtEl>
                                          <p:spTgt spid="6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500" fill="hold"/>
                                        <p:tgtEl>
                                          <p:spTgt spid="64"/>
                                        </p:tgtEl>
                                        <p:attrNameLst>
                                          <p:attrName>ppt_x</p:attrName>
                                        </p:attrNameLst>
                                      </p:cBhvr>
                                      <p:tavLst>
                                        <p:tav tm="0">
                                          <p:val>
                                            <p:strVal val="#ppt_x"/>
                                          </p:val>
                                        </p:tav>
                                        <p:tav tm="100000">
                                          <p:val>
                                            <p:strVal val="#ppt_x"/>
                                          </p:val>
                                        </p:tav>
                                      </p:tavLst>
                                    </p:anim>
                                    <p:anim calcmode="lin" valueType="num">
                                      <p:cBhvr additive="base">
                                        <p:cTn id="3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err="1" smtClean="0">
                <a:solidFill>
                  <a:schemeClr val="accent1"/>
                </a:solidFill>
              </a:rPr>
              <a:t>Chiến</a:t>
            </a:r>
            <a:r>
              <a:rPr lang="en-US" sz="3600" b="1" dirty="0" smtClean="0">
                <a:solidFill>
                  <a:schemeClr val="accent1"/>
                </a:solidFill>
              </a:rPr>
              <a:t> </a:t>
            </a:r>
            <a:r>
              <a:rPr lang="en-US" sz="3600" b="1" dirty="0" err="1" smtClean="0">
                <a:solidFill>
                  <a:schemeClr val="accent1"/>
                </a:solidFill>
              </a:rPr>
              <a:t>lược</a:t>
            </a:r>
            <a:r>
              <a:rPr lang="en-US" sz="3600" b="1" dirty="0" smtClean="0">
                <a:solidFill>
                  <a:schemeClr val="accent1"/>
                </a:solidFill>
              </a:rPr>
              <a:t> </a:t>
            </a:r>
            <a:r>
              <a:rPr lang="en-US" sz="3600" b="1" dirty="0" err="1" smtClean="0">
                <a:solidFill>
                  <a:schemeClr val="accent1"/>
                </a:solidFill>
              </a:rPr>
              <a:t>tìm</a:t>
            </a:r>
            <a:r>
              <a:rPr lang="en-US" sz="3600" b="1" dirty="0" smtClean="0">
                <a:solidFill>
                  <a:schemeClr val="accent1"/>
                </a:solidFill>
              </a:rPr>
              <a:t> </a:t>
            </a:r>
            <a:r>
              <a:rPr lang="en-US" sz="3600" b="1" dirty="0" err="1" smtClean="0">
                <a:solidFill>
                  <a:schemeClr val="accent1"/>
                </a:solidFill>
              </a:rPr>
              <a:t>trạng</a:t>
            </a:r>
            <a:r>
              <a:rPr lang="en-US" sz="3600" b="1" dirty="0" smtClean="0">
                <a:solidFill>
                  <a:schemeClr val="accent1"/>
                </a:solidFill>
              </a:rPr>
              <a:t> </a:t>
            </a:r>
            <a:r>
              <a:rPr lang="en-US" sz="3600" b="1" dirty="0" err="1" smtClean="0">
                <a:solidFill>
                  <a:schemeClr val="accent1"/>
                </a:solidFill>
              </a:rPr>
              <a:t>thái</a:t>
            </a:r>
            <a:r>
              <a:rPr lang="en-US" sz="3600" b="1" dirty="0" smtClean="0">
                <a:solidFill>
                  <a:schemeClr val="accent1"/>
                </a:solidFill>
              </a:rPr>
              <a:t> </a:t>
            </a:r>
            <a:r>
              <a:rPr lang="en-US" sz="3600" b="1" dirty="0" err="1" smtClean="0">
                <a:solidFill>
                  <a:schemeClr val="accent1"/>
                </a:solidFill>
              </a:rPr>
              <a:t>đích</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29</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82615" y="1441242"/>
            <a:ext cx="9719327" cy="837473"/>
          </a:xfrm>
          <a:prstGeom prst="rect">
            <a:avLst/>
          </a:prstGeom>
          <a:noFill/>
        </p:spPr>
        <p:txBody>
          <a:bodyPr wrap="none" lIns="91440" tIns="45720" rIns="91440" bIns="45720">
            <a:spAutoFit/>
          </a:bodyPr>
          <a:lstStyle/>
          <a:p>
            <a:pPr>
              <a:lnSpc>
                <a:spcPct val="150000"/>
              </a:lnSpc>
            </a:pPr>
            <a:r>
              <a:rPr lang="en-US" sz="3600" dirty="0" smtClean="0">
                <a:ln w="0"/>
                <a:effectLst>
                  <a:outerShdw blurRad="38100" dist="19050" dir="2700000" algn="tl" rotWithShape="0">
                    <a:schemeClr val="dk1">
                      <a:alpha val="40000"/>
                    </a:schemeClr>
                  </a:outerShdw>
                </a:effectLst>
              </a:rPr>
              <a:t>B3: </a:t>
            </a:r>
            <a:r>
              <a:rPr lang="en-US" sz="3600" dirty="0" err="1" smtClean="0">
                <a:ln w="0"/>
                <a:effectLst>
                  <a:outerShdw blurRad="38100" dist="19050" dir="2700000" algn="tl" rotWithShape="0">
                    <a:schemeClr val="dk1">
                      <a:alpha val="40000"/>
                    </a:schemeClr>
                  </a:outerShdw>
                </a:effectLst>
              </a:rPr>
              <a:t>Đưa</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tất</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cả</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trạng</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thái</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đích</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vào</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hàng</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đợi</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ưu</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tiên</a:t>
            </a:r>
            <a:endParaRPr lang="en-US" sz="3600" dirty="0" smtClean="0">
              <a:ln w="0"/>
              <a:effectLst>
                <a:outerShdw blurRad="38100" dist="19050" dir="2700000" algn="tl" rotWithShape="0">
                  <a:schemeClr val="dk1">
                    <a:alpha val="40000"/>
                  </a:schemeClr>
                </a:outerShdw>
              </a:effectLst>
            </a:endParaRPr>
          </a:p>
        </p:txBody>
      </p:sp>
      <p:sp>
        <p:nvSpPr>
          <p:cNvPr id="4" name="Content Placeholder 3"/>
          <p:cNvSpPr>
            <a:spLocks noGrp="1"/>
          </p:cNvSpPr>
          <p:nvPr>
            <p:ph idx="1"/>
          </p:nvPr>
        </p:nvSpPr>
        <p:spPr/>
        <p:txBody>
          <a:bodyPr/>
          <a:lstStyle/>
          <a:p>
            <a:endParaRPr lang="en-US" dirty="0"/>
          </a:p>
        </p:txBody>
      </p:sp>
      <p:grpSp>
        <p:nvGrpSpPr>
          <p:cNvPr id="7" name="Group 6"/>
          <p:cNvGrpSpPr/>
          <p:nvPr/>
        </p:nvGrpSpPr>
        <p:grpSpPr>
          <a:xfrm>
            <a:off x="2424545" y="3382545"/>
            <a:ext cx="8423564" cy="877870"/>
            <a:chOff x="4674041" y="3382545"/>
            <a:chExt cx="4336473" cy="877870"/>
          </a:xfrm>
        </p:grpSpPr>
        <p:cxnSp>
          <p:nvCxnSpPr>
            <p:cNvPr id="62" name="Straight Connector 61"/>
            <p:cNvCxnSpPr/>
            <p:nvPr/>
          </p:nvCxnSpPr>
          <p:spPr>
            <a:xfrm>
              <a:off x="4674041" y="3382545"/>
              <a:ext cx="433647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4674041" y="4260415"/>
              <a:ext cx="4336473" cy="0"/>
            </a:xfrm>
            <a:prstGeom prst="line">
              <a:avLst/>
            </a:prstGeom>
            <a:ln w="76200"/>
          </p:spPr>
          <p:style>
            <a:lnRef idx="3">
              <a:schemeClr val="accent1"/>
            </a:lnRef>
            <a:fillRef idx="0">
              <a:schemeClr val="accent1"/>
            </a:fillRef>
            <a:effectRef idx="2">
              <a:schemeClr val="accent1"/>
            </a:effectRef>
            <a:fontRef idx="minor">
              <a:schemeClr val="tx1"/>
            </a:fontRef>
          </p:style>
        </p:cxnSp>
      </p:grpSp>
      <p:pic>
        <p:nvPicPr>
          <p:cNvPr id="66" name="Picture 6" descr="http://i286.photobucket.com/albums/ll82/HaloSamL/strawber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836" y="3532576"/>
            <a:ext cx="589145" cy="552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http://www.kawarthahomeandcottage.com/dw_focus_1.0.6_quickstart/wp-content/uploads/element_strawber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695" y="3413349"/>
            <a:ext cx="1590388" cy="844524"/>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p:cNvSpPr/>
          <p:nvPr/>
        </p:nvSpPr>
        <p:spPr>
          <a:xfrm>
            <a:off x="4822890" y="4367767"/>
            <a:ext cx="3924472" cy="707886"/>
          </a:xfrm>
          <a:prstGeom prst="rect">
            <a:avLst/>
          </a:prstGeom>
          <a:noFill/>
        </p:spPr>
        <p:txBody>
          <a:bodyPr wrap="none" lIns="91440" tIns="45720" rIns="91440" bIns="45720">
            <a:spAutoFit/>
          </a:bodyPr>
          <a:lstStyle/>
          <a:p>
            <a:pPr algn="ctr"/>
            <a:r>
              <a:rPr lang="en-US" sz="4000" b="1"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Hàng</a:t>
            </a:r>
            <a:r>
              <a:rPr lang="en-US" sz="40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b="1"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đợi</a:t>
            </a:r>
            <a:r>
              <a:rPr lang="en-US" sz="40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b="1"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ưu</a:t>
            </a:r>
            <a:r>
              <a:rPr lang="en-US" sz="40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b="1"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tiên</a:t>
            </a:r>
            <a:endParaRPr 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0" name="Picture 6" descr="http://i286.photobucket.com/albums/ll82/HaloSamL/strawber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831" y="3514399"/>
            <a:ext cx="589145" cy="55232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http://www.kawarthahomeandcottage.com/dw_focus_1.0.6_quickstart/wp-content/uploads/element_strawber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859" y="3413349"/>
            <a:ext cx="1590388" cy="84452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http://i286.photobucket.com/albums/ll82/HaloSamL/strawber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5639" y="3514399"/>
            <a:ext cx="589145" cy="55232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http://i286.photobucket.com/albums/ll82/HaloSamL/strawber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3662" y="3514399"/>
            <a:ext cx="589145" cy="55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26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anim calcmode="lin" valueType="num">
                                      <p:cBhvr>
                                        <p:cTn id="13" dur="1000" fill="hold"/>
                                        <p:tgtEl>
                                          <p:spTgt spid="69"/>
                                        </p:tgtEl>
                                        <p:attrNameLst>
                                          <p:attrName>ppt_x</p:attrName>
                                        </p:attrNameLst>
                                      </p:cBhvr>
                                      <p:tavLst>
                                        <p:tav tm="0">
                                          <p:val>
                                            <p:strVal val="#ppt_x"/>
                                          </p:val>
                                        </p:tav>
                                        <p:tav tm="100000">
                                          <p:val>
                                            <p:strVal val="#ppt_x"/>
                                          </p:val>
                                        </p:tav>
                                      </p:tavLst>
                                    </p:anim>
                                    <p:anim calcmode="lin" valueType="num">
                                      <p:cBhvr>
                                        <p:cTn id="1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1+#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1+#ppt_w/2"/>
                                          </p:val>
                                        </p:tav>
                                        <p:tav tm="100000">
                                          <p:val>
                                            <p:strVal val="#ppt_x"/>
                                          </p:val>
                                        </p:tav>
                                      </p:tavLst>
                                    </p:anim>
                                    <p:anim calcmode="lin" valueType="num">
                                      <p:cBhvr additive="base">
                                        <p:cTn id="24" dur="500" fill="hold"/>
                                        <p:tgtEl>
                                          <p:spTgt spid="7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1+#ppt_w/2"/>
                                          </p:val>
                                        </p:tav>
                                        <p:tav tm="100000">
                                          <p:val>
                                            <p:strVal val="#ppt_x"/>
                                          </p:val>
                                        </p:tav>
                                      </p:tavLst>
                                    </p:anim>
                                    <p:anim calcmode="lin" valueType="num">
                                      <p:cBhvr additive="base">
                                        <p:cTn id="28" dur="500" fill="hold"/>
                                        <p:tgtEl>
                                          <p:spTgt spid="66"/>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1+#ppt_w/2"/>
                                          </p:val>
                                        </p:tav>
                                        <p:tav tm="100000">
                                          <p:val>
                                            <p:strVal val="#ppt_x"/>
                                          </p:val>
                                        </p:tav>
                                      </p:tavLst>
                                    </p:anim>
                                    <p:anim calcmode="lin" valueType="num">
                                      <p:cBhvr additive="base">
                                        <p:cTn id="32" dur="500" fill="hold"/>
                                        <p:tgtEl>
                                          <p:spTgt spid="70"/>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additive="base">
                                        <p:cTn id="35" dur="500" fill="hold"/>
                                        <p:tgtEl>
                                          <p:spTgt spid="72"/>
                                        </p:tgtEl>
                                        <p:attrNameLst>
                                          <p:attrName>ppt_x</p:attrName>
                                        </p:attrNameLst>
                                      </p:cBhvr>
                                      <p:tavLst>
                                        <p:tav tm="0">
                                          <p:val>
                                            <p:strVal val="1+#ppt_w/2"/>
                                          </p:val>
                                        </p:tav>
                                        <p:tav tm="100000">
                                          <p:val>
                                            <p:strVal val="#ppt_x"/>
                                          </p:val>
                                        </p:tav>
                                      </p:tavLst>
                                    </p:anim>
                                    <p:anim calcmode="lin" valueType="num">
                                      <p:cBhvr additive="base">
                                        <p:cTn id="36" dur="500" fill="hold"/>
                                        <p:tgtEl>
                                          <p:spTgt spid="72"/>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anim calcmode="lin" valueType="num">
                                      <p:cBhvr additive="base">
                                        <p:cTn id="39" dur="500" fill="hold"/>
                                        <p:tgtEl>
                                          <p:spTgt spid="73"/>
                                        </p:tgtEl>
                                        <p:attrNameLst>
                                          <p:attrName>ppt_x</p:attrName>
                                        </p:attrNameLst>
                                      </p:cBhvr>
                                      <p:tavLst>
                                        <p:tav tm="0">
                                          <p:val>
                                            <p:strVal val="1+#ppt_w/2"/>
                                          </p:val>
                                        </p:tav>
                                        <p:tav tm="100000">
                                          <p:val>
                                            <p:strVal val="#ppt_x"/>
                                          </p:val>
                                        </p:tav>
                                      </p:tavLst>
                                    </p:anim>
                                    <p:anim calcmode="lin" valueType="num">
                                      <p:cBhvr additive="base">
                                        <p:cTn id="40"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NỘI DUNG</a:t>
            </a:r>
            <a:endParaRPr lang="en-US" sz="3600" b="1" dirty="0">
              <a:solidFill>
                <a:schemeClr val="accent1"/>
              </a:solidFill>
            </a:endParaRPr>
          </a:p>
        </p:txBody>
      </p:sp>
      <p:sp>
        <p:nvSpPr>
          <p:cNvPr id="6" name="Slide Number Placeholder 5"/>
          <p:cNvSpPr>
            <a:spLocks noGrp="1"/>
          </p:cNvSpPr>
          <p:nvPr>
            <p:ph type="sldNum" sz="quarter" idx="12"/>
          </p:nvPr>
        </p:nvSpPr>
        <p:spPr>
          <a:xfrm>
            <a:off x="10951856" y="6017743"/>
            <a:ext cx="551167" cy="365125"/>
          </a:xfrm>
        </p:spPr>
        <p:txBody>
          <a:bodyPr/>
          <a:lstStyle/>
          <a:p>
            <a:fld id="{D57F1E4F-1CFF-5643-939E-217C01CDF565}" type="slidenum">
              <a:rPr lang="en-US" sz="4400" smtClean="0"/>
              <a:pPr/>
              <a:t>3</a:t>
            </a:fld>
            <a:endParaRPr lang="en-US" sz="4400" dirty="0"/>
          </a:p>
        </p:txBody>
      </p:sp>
      <p:sp>
        <p:nvSpPr>
          <p:cNvPr id="3" name="Content Placeholder 2"/>
          <p:cNvSpPr>
            <a:spLocks noGrp="1"/>
          </p:cNvSpPr>
          <p:nvPr>
            <p:ph idx="1"/>
          </p:nvPr>
        </p:nvSpPr>
        <p:spPr>
          <a:xfrm>
            <a:off x="1882588" y="1527587"/>
            <a:ext cx="9595821" cy="4263614"/>
          </a:xfrm>
        </p:spPr>
        <p:txBody>
          <a:bodyPr>
            <a:normAutofit/>
          </a:bodyPr>
          <a:lstStyle/>
          <a:p>
            <a:r>
              <a:rPr lang="en-US" sz="2800" dirty="0"/>
              <a:t>ĐẶT VẤN ĐỀ - BÀI TOÁN PACMAN</a:t>
            </a:r>
          </a:p>
          <a:p>
            <a:r>
              <a:rPr lang="en-US" sz="2800" dirty="0"/>
              <a:t>HƯỚNG GIẢI QUYẾT – LỰA CHỌN THUẬT TOÁN</a:t>
            </a:r>
          </a:p>
          <a:p>
            <a:r>
              <a:rPr lang="en-US" sz="2800" dirty="0"/>
              <a:t>ĐIỂM QUAN TRỌNG TỐI ƯU BÀI TOÁN</a:t>
            </a:r>
          </a:p>
          <a:p>
            <a:r>
              <a:rPr lang="en-US" sz="2800" dirty="0"/>
              <a:t>DEMO</a:t>
            </a:r>
          </a:p>
          <a:p>
            <a:r>
              <a:rPr lang="en-US" sz="2800" dirty="0"/>
              <a:t>TỔNG KẾT – ĐÁNH GIÁ</a:t>
            </a:r>
          </a:p>
          <a:p>
            <a:endParaRPr lang="en-US" sz="28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08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err="1" smtClean="0">
                <a:solidFill>
                  <a:schemeClr val="accent1"/>
                </a:solidFill>
              </a:rPr>
              <a:t>Chiến</a:t>
            </a:r>
            <a:r>
              <a:rPr lang="en-US" sz="3600" b="1" dirty="0" smtClean="0">
                <a:solidFill>
                  <a:schemeClr val="accent1"/>
                </a:solidFill>
              </a:rPr>
              <a:t> </a:t>
            </a:r>
            <a:r>
              <a:rPr lang="en-US" sz="3600" b="1" dirty="0" err="1" smtClean="0">
                <a:solidFill>
                  <a:schemeClr val="accent1"/>
                </a:solidFill>
              </a:rPr>
              <a:t>lược</a:t>
            </a:r>
            <a:r>
              <a:rPr lang="en-US" sz="3600" b="1" dirty="0" smtClean="0">
                <a:solidFill>
                  <a:schemeClr val="accent1"/>
                </a:solidFill>
              </a:rPr>
              <a:t> </a:t>
            </a:r>
            <a:r>
              <a:rPr lang="en-US" sz="3600" b="1" dirty="0" err="1" smtClean="0">
                <a:solidFill>
                  <a:schemeClr val="accent1"/>
                </a:solidFill>
              </a:rPr>
              <a:t>tìm</a:t>
            </a:r>
            <a:r>
              <a:rPr lang="en-US" sz="3600" b="1" dirty="0" smtClean="0">
                <a:solidFill>
                  <a:schemeClr val="accent1"/>
                </a:solidFill>
              </a:rPr>
              <a:t> </a:t>
            </a:r>
            <a:r>
              <a:rPr lang="en-US" sz="3600" b="1" dirty="0" err="1" smtClean="0">
                <a:solidFill>
                  <a:schemeClr val="accent1"/>
                </a:solidFill>
              </a:rPr>
              <a:t>trạng</a:t>
            </a:r>
            <a:r>
              <a:rPr lang="en-US" sz="3600" b="1" dirty="0" smtClean="0">
                <a:solidFill>
                  <a:schemeClr val="accent1"/>
                </a:solidFill>
              </a:rPr>
              <a:t> </a:t>
            </a:r>
            <a:r>
              <a:rPr lang="en-US" sz="3600" b="1" dirty="0" err="1" smtClean="0">
                <a:solidFill>
                  <a:schemeClr val="accent1"/>
                </a:solidFill>
              </a:rPr>
              <a:t>thái</a:t>
            </a:r>
            <a:r>
              <a:rPr lang="en-US" sz="3600" b="1" dirty="0" smtClean="0">
                <a:solidFill>
                  <a:schemeClr val="accent1"/>
                </a:solidFill>
              </a:rPr>
              <a:t> </a:t>
            </a:r>
            <a:r>
              <a:rPr lang="en-US" sz="3600" b="1" dirty="0" err="1" smtClean="0">
                <a:solidFill>
                  <a:schemeClr val="accent1"/>
                </a:solidFill>
              </a:rPr>
              <a:t>đích</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30</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82615" y="1441242"/>
            <a:ext cx="9797426" cy="923330"/>
          </a:xfrm>
          <a:prstGeom prst="rect">
            <a:avLst/>
          </a:prstGeom>
          <a:noFill/>
        </p:spPr>
        <p:txBody>
          <a:bodyPr wrap="none" lIns="91440" tIns="45720" rIns="91440" bIns="45720">
            <a:spAutoFit/>
          </a:bodyPr>
          <a:lstStyle/>
          <a:p>
            <a:pPr>
              <a:lnSpc>
                <a:spcPct val="150000"/>
              </a:lnSpc>
            </a:pPr>
            <a:r>
              <a:rPr lang="en-US" sz="3600" dirty="0" smtClean="0">
                <a:ln w="0"/>
                <a:effectLst>
                  <a:outerShdw blurRad="38100" dist="19050" dir="2700000" algn="tl" rotWithShape="0">
                    <a:schemeClr val="dk1">
                      <a:alpha val="40000"/>
                    </a:schemeClr>
                  </a:outerShdw>
                </a:effectLst>
              </a:rPr>
              <a:t>B4: </a:t>
            </a:r>
            <a:r>
              <a:rPr lang="en-US" sz="3600" dirty="0" err="1" smtClean="0">
                <a:ln w="0"/>
                <a:effectLst>
                  <a:outerShdw blurRad="38100" dist="19050" dir="2700000" algn="tl" rotWithShape="0">
                    <a:schemeClr val="dk1">
                      <a:alpha val="40000"/>
                    </a:schemeClr>
                  </a:outerShdw>
                </a:effectLst>
              </a:rPr>
              <a:t>Dùng</a:t>
            </a:r>
            <a:r>
              <a:rPr lang="en-US" sz="3600" dirty="0" smtClean="0">
                <a:ln w="0"/>
                <a:effectLst>
                  <a:outerShdw blurRad="38100" dist="19050" dir="2700000" algn="tl" rotWithShape="0">
                    <a:schemeClr val="dk1">
                      <a:alpha val="40000"/>
                    </a:schemeClr>
                  </a:outerShdw>
                </a:effectLst>
              </a:rPr>
              <a:t> 1 </a:t>
            </a:r>
            <a:r>
              <a:rPr lang="en-US" sz="3600" dirty="0" err="1" smtClean="0">
                <a:ln w="0"/>
                <a:effectLst>
                  <a:outerShdw blurRad="38100" dist="19050" dir="2700000" algn="tl" rotWithShape="0">
                    <a:schemeClr val="dk1">
                      <a:alpha val="40000"/>
                    </a:schemeClr>
                  </a:outerShdw>
                </a:effectLst>
              </a:rPr>
              <a:t>thuật</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toán</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tìm</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đường</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đi</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để</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đi</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từ</a:t>
            </a:r>
            <a:r>
              <a:rPr lang="en-US" sz="3600" dirty="0" smtClean="0">
                <a:ln w="0"/>
                <a:effectLst>
                  <a:outerShdw blurRad="38100" dist="19050" dir="2700000" algn="tl" rotWithShape="0">
                    <a:schemeClr val="dk1">
                      <a:alpha val="40000"/>
                    </a:schemeClr>
                  </a:outerShdw>
                </a:effectLst>
              </a:rPr>
              <a:t> S -&gt; G</a:t>
            </a:r>
          </a:p>
        </p:txBody>
      </p:sp>
      <p:grpSp>
        <p:nvGrpSpPr>
          <p:cNvPr id="10" name="Group 9"/>
          <p:cNvGrpSpPr/>
          <p:nvPr/>
        </p:nvGrpSpPr>
        <p:grpSpPr>
          <a:xfrm>
            <a:off x="2452248" y="2416387"/>
            <a:ext cx="7426037" cy="4368260"/>
            <a:chOff x="2452248" y="2416387"/>
            <a:chExt cx="7426037" cy="4368260"/>
          </a:xfrm>
        </p:grpSpPr>
        <p:grpSp>
          <p:nvGrpSpPr>
            <p:cNvPr id="45" name="Group 44"/>
            <p:cNvGrpSpPr/>
            <p:nvPr/>
          </p:nvGrpSpPr>
          <p:grpSpPr>
            <a:xfrm>
              <a:off x="2452248" y="2864142"/>
              <a:ext cx="7426037" cy="3519055"/>
              <a:chOff x="2521527" y="1884218"/>
              <a:chExt cx="7426037" cy="3519055"/>
            </a:xfrm>
          </p:grpSpPr>
          <p:cxnSp>
            <p:nvCxnSpPr>
              <p:cNvPr id="60" name="Straight Connector 59"/>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1" name="Straight Connector 60"/>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74" name="Straight Connector 73"/>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46" name="Group 45"/>
            <p:cNvGrpSpPr/>
            <p:nvPr/>
          </p:nvGrpSpPr>
          <p:grpSpPr>
            <a:xfrm rot="5400000">
              <a:off x="2983611" y="2840989"/>
              <a:ext cx="4368260" cy="3519055"/>
              <a:chOff x="2521527" y="1884218"/>
              <a:chExt cx="7426037" cy="3519055"/>
            </a:xfrm>
          </p:grpSpPr>
          <p:cxnSp>
            <p:nvCxnSpPr>
              <p:cNvPr id="54" name="Straight Connector 53"/>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5" name="Straight Connector 54"/>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47" name="Group 46"/>
            <p:cNvGrpSpPr/>
            <p:nvPr/>
          </p:nvGrpSpPr>
          <p:grpSpPr>
            <a:xfrm rot="5400000">
              <a:off x="5089502" y="2840989"/>
              <a:ext cx="4368260" cy="3519055"/>
              <a:chOff x="2521527" y="1884218"/>
              <a:chExt cx="7426037" cy="3519055"/>
            </a:xfrm>
          </p:grpSpPr>
          <p:cxnSp>
            <p:nvCxnSpPr>
              <p:cNvPr id="48" name="Straight Connector 47"/>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9" name="Straight Connector 48"/>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pic>
        <p:nvPicPr>
          <p:cNvPr id="75"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498268" y="5773428"/>
            <a:ext cx="540330" cy="540330"/>
          </a:xfrm>
        </p:spPr>
      </p:pic>
      <p:pic>
        <p:nvPicPr>
          <p:cNvPr id="76"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4413" y="2889660"/>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3" y="5700579"/>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687" y="2820414"/>
            <a:ext cx="623202" cy="5842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100941" y="5763702"/>
            <a:ext cx="1486304" cy="584775"/>
          </a:xfrm>
          <a:prstGeom prst="rect">
            <a:avLst/>
          </a:prstGeom>
          <a:noFill/>
        </p:spPr>
        <p:txBody>
          <a:bodyPr wrap="none" lIns="91440" tIns="45720" rIns="91440" bIns="45720">
            <a:spAutoFit/>
          </a:bodyPr>
          <a:lstStyle/>
          <a:p>
            <a:pPr algn="ctr"/>
            <a:r>
              <a:rPr lang="en-US" sz="3200" b="0" cap="none" spc="0" dirty="0" err="1" smtClean="0">
                <a:ln w="0"/>
                <a:solidFill>
                  <a:schemeClr val="tx1"/>
                </a:solidFill>
                <a:effectLst>
                  <a:outerShdw blurRad="38100" dist="19050" dir="2700000" algn="tl" rotWithShape="0">
                    <a:schemeClr val="dk1">
                      <a:alpha val="40000"/>
                    </a:schemeClr>
                  </a:outerShdw>
                </a:effectLst>
              </a:rPr>
              <a:t>Bắt</a:t>
            </a:r>
            <a:r>
              <a:rPr lang="en-US" sz="3200" b="0" cap="none" spc="0" dirty="0" smtClean="0">
                <a:ln w="0"/>
                <a:solidFill>
                  <a:schemeClr val="tx1"/>
                </a:solidFill>
                <a:effectLst>
                  <a:outerShdw blurRad="38100" dist="19050" dir="2700000" algn="tl" rotWithShape="0">
                    <a:schemeClr val="dk1">
                      <a:alpha val="40000"/>
                    </a:schemeClr>
                  </a:outerShdw>
                </a:effectLst>
              </a:rPr>
              <a:t> </a:t>
            </a:r>
            <a:r>
              <a:rPr lang="en-US" sz="3200" b="0" cap="none" spc="0" dirty="0" err="1" smtClean="0">
                <a:ln w="0"/>
                <a:solidFill>
                  <a:schemeClr val="tx1"/>
                </a:solidFill>
                <a:effectLst>
                  <a:outerShdw blurRad="38100" dist="19050" dir="2700000" algn="tl" rotWithShape="0">
                    <a:schemeClr val="dk1">
                      <a:alpha val="40000"/>
                    </a:schemeClr>
                  </a:outerShdw>
                </a:effectLst>
              </a:rPr>
              <a:t>đầu</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82" name="Rectangle 81"/>
          <p:cNvSpPr/>
          <p:nvPr/>
        </p:nvSpPr>
        <p:spPr>
          <a:xfrm>
            <a:off x="9081948" y="2857236"/>
            <a:ext cx="1606530" cy="584775"/>
          </a:xfrm>
          <a:prstGeom prst="rect">
            <a:avLst/>
          </a:prstGeom>
          <a:noFill/>
        </p:spPr>
        <p:txBody>
          <a:bodyPr wrap="none" lIns="91440" tIns="45720" rIns="91440" bIns="45720">
            <a:spAutoFit/>
          </a:bodyPr>
          <a:lstStyle/>
          <a:p>
            <a:pPr algn="ctr"/>
            <a:r>
              <a:rPr lang="en-US" sz="3200" b="0" cap="none" spc="0" dirty="0" err="1" smtClean="0">
                <a:ln w="0"/>
                <a:solidFill>
                  <a:schemeClr val="tx1"/>
                </a:solidFill>
                <a:effectLst>
                  <a:outerShdw blurRad="38100" dist="19050" dir="2700000" algn="tl" rotWithShape="0">
                    <a:schemeClr val="dk1">
                      <a:alpha val="40000"/>
                    </a:schemeClr>
                  </a:outerShdw>
                </a:effectLst>
              </a:rPr>
              <a:t>Kết</a:t>
            </a:r>
            <a:r>
              <a:rPr lang="en-US" sz="3200" b="0" cap="none" spc="0" dirty="0" smtClean="0">
                <a:ln w="0"/>
                <a:solidFill>
                  <a:schemeClr val="tx1"/>
                </a:solidFill>
                <a:effectLst>
                  <a:outerShdw blurRad="38100" dist="19050" dir="2700000" algn="tl" rotWithShape="0">
                    <a:schemeClr val="dk1">
                      <a:alpha val="40000"/>
                    </a:schemeClr>
                  </a:outerShdw>
                </a:effectLst>
              </a:rPr>
              <a:t> </a:t>
            </a:r>
            <a:r>
              <a:rPr lang="en-US" sz="3200" b="0" cap="none" spc="0" dirty="0" err="1" smtClean="0">
                <a:ln w="0"/>
                <a:solidFill>
                  <a:schemeClr val="tx1"/>
                </a:solidFill>
                <a:effectLst>
                  <a:outerShdw blurRad="38100" dist="19050" dir="2700000" algn="tl" rotWithShape="0">
                    <a:schemeClr val="dk1">
                      <a:alpha val="40000"/>
                    </a:schemeClr>
                  </a:outerShdw>
                </a:effectLst>
              </a:rPr>
              <a:t>thúc</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9" name="Rounded Rectangular Callout 8"/>
          <p:cNvSpPr/>
          <p:nvPr/>
        </p:nvSpPr>
        <p:spPr>
          <a:xfrm>
            <a:off x="4734384" y="4026077"/>
            <a:ext cx="2040488" cy="500942"/>
          </a:xfrm>
          <a:prstGeom prst="wedgeRoundRectCallout">
            <a:avLst>
              <a:gd name="adj1" fmla="val -29186"/>
              <a:gd name="adj2" fmla="val -15911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dirty="0" smtClean="0"/>
              <a:t>Bonus</a:t>
            </a:r>
            <a:endParaRPr lang="en-US" sz="3200" b="1" dirty="0"/>
          </a:p>
        </p:txBody>
      </p:sp>
      <p:sp>
        <p:nvSpPr>
          <p:cNvPr id="79" name="Freeform 78"/>
          <p:cNvSpPr/>
          <p:nvPr/>
        </p:nvSpPr>
        <p:spPr>
          <a:xfrm>
            <a:off x="3726871" y="3075706"/>
            <a:ext cx="4364182" cy="2576946"/>
          </a:xfrm>
          <a:custGeom>
            <a:avLst/>
            <a:gdLst>
              <a:gd name="connsiteX0" fmla="*/ 0 w 4364182"/>
              <a:gd name="connsiteY0" fmla="*/ 2576946 h 2576946"/>
              <a:gd name="connsiteX1" fmla="*/ 0 w 4364182"/>
              <a:gd name="connsiteY1" fmla="*/ 2576946 h 2576946"/>
              <a:gd name="connsiteX2" fmla="*/ 0 w 4364182"/>
              <a:gd name="connsiteY2" fmla="*/ 0 h 2576946"/>
              <a:gd name="connsiteX3" fmla="*/ 4364182 w 4364182"/>
              <a:gd name="connsiteY3" fmla="*/ 0 h 2576946"/>
            </a:gdLst>
            <a:ahLst/>
            <a:cxnLst>
              <a:cxn ang="0">
                <a:pos x="connsiteX0" y="connsiteY0"/>
              </a:cxn>
              <a:cxn ang="0">
                <a:pos x="connsiteX1" y="connsiteY1"/>
              </a:cxn>
              <a:cxn ang="0">
                <a:pos x="connsiteX2" y="connsiteY2"/>
              </a:cxn>
              <a:cxn ang="0">
                <a:pos x="connsiteX3" y="connsiteY3"/>
              </a:cxn>
            </a:cxnLst>
            <a:rect l="l" t="t" r="r" b="b"/>
            <a:pathLst>
              <a:path w="4364182" h="2576946">
                <a:moveTo>
                  <a:pt x="0" y="2576946"/>
                </a:moveTo>
                <a:lnTo>
                  <a:pt x="0" y="2576946"/>
                </a:lnTo>
                <a:lnTo>
                  <a:pt x="0" y="0"/>
                </a:lnTo>
                <a:lnTo>
                  <a:pt x="4364182" y="0"/>
                </a:lnTo>
              </a:path>
            </a:pathLst>
          </a:custGeom>
          <a:ln w="76200">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40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down)">
                                      <p:cBhvr>
                                        <p:cTn id="12" dur="500"/>
                                        <p:tgtEl>
                                          <p:spTgt spid="76"/>
                                        </p:tgtEl>
                                      </p:cBhvr>
                                    </p:animEffect>
                                  </p:childTnLst>
                                </p:cTn>
                              </p:par>
                              <p:par>
                                <p:cTn id="13" presetID="22" presetClass="entr" presetSubtype="4"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down)">
                                      <p:cBhvr>
                                        <p:cTn id="15" dur="500"/>
                                        <p:tgtEl>
                                          <p:spTgt spid="81"/>
                                        </p:tgtEl>
                                      </p:cBhvr>
                                    </p:animEffect>
                                  </p:childTnLst>
                                </p:cTn>
                              </p:par>
                              <p:par>
                                <p:cTn id="16" presetID="22" presetClass="entr" presetSubtype="4"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down)">
                                      <p:cBhvr>
                                        <p:cTn id="18" dur="500"/>
                                        <p:tgtEl>
                                          <p:spTgt spid="80"/>
                                        </p:tgtEl>
                                      </p:cBhvr>
                                    </p:animEffect>
                                  </p:childTnLst>
                                </p:cTn>
                              </p:par>
                              <p:par>
                                <p:cTn id="19" presetID="22" presetClass="entr" presetSubtype="4"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down)">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wipe(down)">
                                      <p:cBhvr>
                                        <p:cTn id="26" dur="500"/>
                                        <p:tgtEl>
                                          <p:spTgt spid="8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left)">
                                      <p:cBhvr>
                                        <p:cTn id="34" dur="500"/>
                                        <p:tgtEl>
                                          <p:spTgt spid="7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2" grpId="0"/>
      <p:bldP spid="9" grpId="0" animBg="1"/>
      <p:bldP spid="7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err="1" smtClean="0">
                <a:solidFill>
                  <a:schemeClr val="accent1"/>
                </a:solidFill>
              </a:rPr>
              <a:t>Chiến</a:t>
            </a:r>
            <a:r>
              <a:rPr lang="en-US" sz="3600" b="1" dirty="0" smtClean="0">
                <a:solidFill>
                  <a:schemeClr val="accent1"/>
                </a:solidFill>
              </a:rPr>
              <a:t> </a:t>
            </a:r>
            <a:r>
              <a:rPr lang="en-US" sz="3600" b="1" dirty="0" err="1" smtClean="0">
                <a:solidFill>
                  <a:schemeClr val="accent1"/>
                </a:solidFill>
              </a:rPr>
              <a:t>lược</a:t>
            </a:r>
            <a:r>
              <a:rPr lang="en-US" sz="3600" b="1" dirty="0" smtClean="0">
                <a:solidFill>
                  <a:schemeClr val="accent1"/>
                </a:solidFill>
              </a:rPr>
              <a:t> </a:t>
            </a:r>
            <a:r>
              <a:rPr lang="en-US" sz="3600" b="1" dirty="0" err="1" smtClean="0">
                <a:solidFill>
                  <a:schemeClr val="accent1"/>
                </a:solidFill>
              </a:rPr>
              <a:t>tìm</a:t>
            </a:r>
            <a:r>
              <a:rPr lang="en-US" sz="3600" b="1" dirty="0" smtClean="0">
                <a:solidFill>
                  <a:schemeClr val="accent1"/>
                </a:solidFill>
              </a:rPr>
              <a:t> </a:t>
            </a:r>
            <a:r>
              <a:rPr lang="en-US" sz="3600" b="1" dirty="0" err="1" smtClean="0">
                <a:solidFill>
                  <a:schemeClr val="accent1"/>
                </a:solidFill>
              </a:rPr>
              <a:t>trạng</a:t>
            </a:r>
            <a:r>
              <a:rPr lang="en-US" sz="3600" b="1" dirty="0" smtClean="0">
                <a:solidFill>
                  <a:schemeClr val="accent1"/>
                </a:solidFill>
              </a:rPr>
              <a:t> </a:t>
            </a:r>
            <a:r>
              <a:rPr lang="en-US" sz="3600" b="1" dirty="0" err="1" smtClean="0">
                <a:solidFill>
                  <a:schemeClr val="accent1"/>
                </a:solidFill>
              </a:rPr>
              <a:t>thái</a:t>
            </a:r>
            <a:r>
              <a:rPr lang="en-US" sz="3600" b="1" dirty="0" smtClean="0">
                <a:solidFill>
                  <a:schemeClr val="accent1"/>
                </a:solidFill>
              </a:rPr>
              <a:t> </a:t>
            </a:r>
            <a:r>
              <a:rPr lang="en-US" sz="3600" b="1" dirty="0" err="1" smtClean="0">
                <a:solidFill>
                  <a:schemeClr val="accent1"/>
                </a:solidFill>
              </a:rPr>
              <a:t>đích</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31</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82615" y="873207"/>
            <a:ext cx="9419438" cy="1668470"/>
          </a:xfrm>
          <a:prstGeom prst="rect">
            <a:avLst/>
          </a:prstGeom>
          <a:noFill/>
        </p:spPr>
        <p:txBody>
          <a:bodyPr wrap="none" lIns="91440" tIns="45720" rIns="91440" bIns="45720">
            <a:spAutoFit/>
          </a:bodyPr>
          <a:lstStyle/>
          <a:p>
            <a:pPr>
              <a:lnSpc>
                <a:spcPct val="150000"/>
              </a:lnSpc>
            </a:pPr>
            <a:r>
              <a:rPr lang="en-US" sz="3600" dirty="0" smtClean="0">
                <a:ln w="0"/>
                <a:effectLst>
                  <a:outerShdw blurRad="38100" dist="19050" dir="2700000" algn="tl" rotWithShape="0">
                    <a:schemeClr val="dk1">
                      <a:alpha val="40000"/>
                    </a:schemeClr>
                  </a:outerShdw>
                </a:effectLst>
              </a:rPr>
              <a:t>B5: </a:t>
            </a:r>
            <a:r>
              <a:rPr lang="en-US" sz="3600" dirty="0" err="1" smtClean="0">
                <a:ln w="0"/>
                <a:effectLst>
                  <a:outerShdw blurRad="38100" dist="19050" dir="2700000" algn="tl" rotWithShape="0">
                    <a:schemeClr val="dk1">
                      <a:alpha val="40000"/>
                    </a:schemeClr>
                  </a:outerShdw>
                </a:effectLst>
              </a:rPr>
              <a:t>Sau</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khi</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tìm</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thấy</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đích</a:t>
            </a:r>
            <a:r>
              <a:rPr lang="en-US" sz="3600" dirty="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chuyển</a:t>
            </a:r>
            <a:r>
              <a:rPr lang="en-US" sz="3600" dirty="0" smtClean="0">
                <a:ln w="0"/>
                <a:effectLst>
                  <a:outerShdw blurRad="38100" dist="19050" dir="2700000" algn="tl" rotWithShape="0">
                    <a:schemeClr val="dk1">
                      <a:alpha val="40000"/>
                    </a:schemeClr>
                  </a:outerShdw>
                </a:effectLst>
              </a:rPr>
              <a:t> End </a:t>
            </a:r>
            <a:r>
              <a:rPr lang="en-US" sz="3600" dirty="0" err="1" smtClean="0">
                <a:ln w="0"/>
                <a:effectLst>
                  <a:outerShdw blurRad="38100" dist="19050" dir="2700000" algn="tl" rotWithShape="0">
                    <a:schemeClr val="dk1">
                      <a:alpha val="40000"/>
                    </a:schemeClr>
                  </a:outerShdw>
                </a:effectLst>
              </a:rPr>
              <a:t>thành</a:t>
            </a:r>
            <a:r>
              <a:rPr lang="en-US" sz="3600" dirty="0" smtClean="0">
                <a:ln w="0"/>
                <a:effectLst>
                  <a:outerShdw blurRad="38100" dist="19050" dir="2700000" algn="tl" rotWithShape="0">
                    <a:schemeClr val="dk1">
                      <a:alpha val="40000"/>
                    </a:schemeClr>
                  </a:outerShdw>
                </a:effectLst>
              </a:rPr>
              <a:t> Start</a:t>
            </a:r>
          </a:p>
          <a:p>
            <a:pPr>
              <a:lnSpc>
                <a:spcPct val="150000"/>
              </a:lnSpc>
            </a:pPr>
            <a:r>
              <a:rPr lang="en-US" sz="3600" dirty="0" err="1" smtClean="0">
                <a:ln w="0"/>
                <a:effectLst>
                  <a:outerShdw blurRad="38100" dist="19050" dir="2700000" algn="tl" rotWithShape="0">
                    <a:schemeClr val="dk1">
                      <a:alpha val="40000"/>
                    </a:schemeClr>
                  </a:outerShdw>
                </a:effectLst>
              </a:rPr>
              <a:t>Tiếp</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tục</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tìm</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kiếm</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như</a:t>
            </a:r>
            <a:r>
              <a:rPr lang="en-US" sz="3600" dirty="0" smtClean="0">
                <a:ln w="0"/>
                <a:effectLst>
                  <a:outerShdw blurRad="38100" dist="19050" dir="2700000" algn="tl" rotWithShape="0">
                    <a:schemeClr val="dk1">
                      <a:alpha val="40000"/>
                    </a:schemeClr>
                  </a:outerShdw>
                </a:effectLst>
              </a:rPr>
              <a:t> </a:t>
            </a:r>
            <a:r>
              <a:rPr lang="en-US" sz="3600" dirty="0" err="1" smtClean="0">
                <a:ln w="0"/>
                <a:effectLst>
                  <a:outerShdw blurRad="38100" dist="19050" dir="2700000" algn="tl" rotWithShape="0">
                    <a:schemeClr val="dk1">
                      <a:alpha val="40000"/>
                    </a:schemeClr>
                  </a:outerShdw>
                </a:effectLst>
              </a:rPr>
              <a:t>bước</a:t>
            </a:r>
            <a:r>
              <a:rPr lang="en-US" sz="3600" dirty="0" smtClean="0">
                <a:ln w="0"/>
                <a:effectLst>
                  <a:outerShdw blurRad="38100" dist="19050" dir="2700000" algn="tl" rotWithShape="0">
                    <a:schemeClr val="dk1">
                      <a:alpha val="40000"/>
                    </a:schemeClr>
                  </a:outerShdw>
                </a:effectLst>
              </a:rPr>
              <a:t> 4</a:t>
            </a:r>
          </a:p>
        </p:txBody>
      </p:sp>
      <p:grpSp>
        <p:nvGrpSpPr>
          <p:cNvPr id="37" name="Group 36"/>
          <p:cNvGrpSpPr/>
          <p:nvPr/>
        </p:nvGrpSpPr>
        <p:grpSpPr>
          <a:xfrm>
            <a:off x="2452248" y="2416387"/>
            <a:ext cx="7426037" cy="4368260"/>
            <a:chOff x="2452248" y="2416387"/>
            <a:chExt cx="7426037" cy="4368260"/>
          </a:xfrm>
        </p:grpSpPr>
        <p:grpSp>
          <p:nvGrpSpPr>
            <p:cNvPr id="38" name="Group 37"/>
            <p:cNvGrpSpPr/>
            <p:nvPr/>
          </p:nvGrpSpPr>
          <p:grpSpPr>
            <a:xfrm>
              <a:off x="2452248" y="2864142"/>
              <a:ext cx="7426037" cy="3519055"/>
              <a:chOff x="2521527" y="1884218"/>
              <a:chExt cx="7426037" cy="3519055"/>
            </a:xfrm>
          </p:grpSpPr>
          <p:cxnSp>
            <p:nvCxnSpPr>
              <p:cNvPr id="73" name="Straight Connector 72"/>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78" name="Straight Connector 77"/>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83" name="Straight Connector 82"/>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84" name="Straight Connector 83"/>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85" name="Straight Connector 84"/>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39" name="Group 38"/>
            <p:cNvGrpSpPr/>
            <p:nvPr/>
          </p:nvGrpSpPr>
          <p:grpSpPr>
            <a:xfrm rot="5400000">
              <a:off x="2983611" y="2840989"/>
              <a:ext cx="4368260" cy="3519055"/>
              <a:chOff x="2521527" y="1884218"/>
              <a:chExt cx="7426037" cy="3519055"/>
            </a:xfrm>
          </p:grpSpPr>
          <p:cxnSp>
            <p:nvCxnSpPr>
              <p:cNvPr id="66" name="Straight Connector 65"/>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8" name="Straight Connector 67"/>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9" name="Straight Connector 68"/>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70" name="Straight Connector 69"/>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71" name="Straight Connector 70"/>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nvGrpSpPr>
            <p:cNvPr id="40" name="Group 39"/>
            <p:cNvGrpSpPr/>
            <p:nvPr/>
          </p:nvGrpSpPr>
          <p:grpSpPr>
            <a:xfrm rot="5400000">
              <a:off x="5089502" y="2840989"/>
              <a:ext cx="4368260" cy="3519055"/>
              <a:chOff x="2521527" y="1884218"/>
              <a:chExt cx="7426037" cy="3519055"/>
            </a:xfrm>
          </p:grpSpPr>
          <p:cxnSp>
            <p:nvCxnSpPr>
              <p:cNvPr id="41" name="Straight Connector 40"/>
              <p:cNvCxnSpPr/>
              <p:nvPr/>
            </p:nvCxnSpPr>
            <p:spPr>
              <a:xfrm>
                <a:off x="2521527" y="1884218"/>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2521527" y="2590800"/>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2521527" y="3297382"/>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2521527" y="4003964"/>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2" name="Straight Connector 61"/>
              <p:cNvCxnSpPr/>
              <p:nvPr/>
            </p:nvCxnSpPr>
            <p:spPr>
              <a:xfrm>
                <a:off x="2521527" y="4696691"/>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2521527" y="5403273"/>
                <a:ext cx="7426037" cy="0"/>
              </a:xfrm>
              <a:prstGeom prst="line">
                <a:avLst/>
              </a:prstGeom>
              <a:ln w="28575"/>
            </p:spPr>
            <p:style>
              <a:lnRef idx="3">
                <a:schemeClr val="accent1"/>
              </a:lnRef>
              <a:fillRef idx="0">
                <a:schemeClr val="accent1"/>
              </a:fillRef>
              <a:effectRef idx="2">
                <a:schemeClr val="accent1"/>
              </a:effectRef>
              <a:fontRef idx="minor">
                <a:schemeClr val="tx1"/>
              </a:fontRef>
            </p:style>
          </p:cxnSp>
        </p:grpSp>
      </p:grpSp>
      <p:pic>
        <p:nvPicPr>
          <p:cNvPr id="86"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498268" y="5773428"/>
            <a:ext cx="540330" cy="540330"/>
          </a:xfrm>
        </p:spPr>
      </p:pic>
      <p:pic>
        <p:nvPicPr>
          <p:cNvPr id="87"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4413" y="2889660"/>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23" y="5700579"/>
            <a:ext cx="623202" cy="58425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i286.photobucket.com/albums/ll82/HaloSamL/strawber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687" y="2820414"/>
            <a:ext cx="623202" cy="584252"/>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a:xfrm>
            <a:off x="4100941" y="5763702"/>
            <a:ext cx="1486304" cy="584775"/>
          </a:xfrm>
          <a:prstGeom prst="rect">
            <a:avLst/>
          </a:prstGeom>
          <a:noFill/>
        </p:spPr>
        <p:txBody>
          <a:bodyPr wrap="none" lIns="91440" tIns="45720" rIns="91440" bIns="45720">
            <a:spAutoFit/>
          </a:bodyPr>
          <a:lstStyle/>
          <a:p>
            <a:pPr algn="ctr"/>
            <a:r>
              <a:rPr lang="en-US" sz="3200" b="0" cap="none" spc="0" dirty="0" err="1" smtClean="0">
                <a:ln w="0"/>
                <a:solidFill>
                  <a:schemeClr val="tx1"/>
                </a:solidFill>
                <a:effectLst>
                  <a:outerShdw blurRad="38100" dist="19050" dir="2700000" algn="tl" rotWithShape="0">
                    <a:schemeClr val="dk1">
                      <a:alpha val="40000"/>
                    </a:schemeClr>
                  </a:outerShdw>
                </a:effectLst>
              </a:rPr>
              <a:t>Bắt</a:t>
            </a:r>
            <a:r>
              <a:rPr lang="en-US" sz="3200" b="0" cap="none" spc="0" dirty="0" smtClean="0">
                <a:ln w="0"/>
                <a:solidFill>
                  <a:schemeClr val="tx1"/>
                </a:solidFill>
                <a:effectLst>
                  <a:outerShdw blurRad="38100" dist="19050" dir="2700000" algn="tl" rotWithShape="0">
                    <a:schemeClr val="dk1">
                      <a:alpha val="40000"/>
                    </a:schemeClr>
                  </a:outerShdw>
                </a:effectLst>
              </a:rPr>
              <a:t> </a:t>
            </a:r>
            <a:r>
              <a:rPr lang="en-US" sz="3200" b="0" cap="none" spc="0" dirty="0" err="1" smtClean="0">
                <a:ln w="0"/>
                <a:solidFill>
                  <a:schemeClr val="tx1"/>
                </a:solidFill>
                <a:effectLst>
                  <a:outerShdw blurRad="38100" dist="19050" dir="2700000" algn="tl" rotWithShape="0">
                    <a:schemeClr val="dk1">
                      <a:alpha val="40000"/>
                    </a:schemeClr>
                  </a:outerShdw>
                </a:effectLst>
              </a:rPr>
              <a:t>đầu</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91" name="Rectangle 90"/>
          <p:cNvSpPr/>
          <p:nvPr/>
        </p:nvSpPr>
        <p:spPr>
          <a:xfrm>
            <a:off x="9081948" y="2857236"/>
            <a:ext cx="1606530" cy="584775"/>
          </a:xfrm>
          <a:prstGeom prst="rect">
            <a:avLst/>
          </a:prstGeom>
          <a:noFill/>
        </p:spPr>
        <p:txBody>
          <a:bodyPr wrap="none" lIns="91440" tIns="45720" rIns="91440" bIns="45720">
            <a:spAutoFit/>
          </a:bodyPr>
          <a:lstStyle/>
          <a:p>
            <a:pPr algn="ctr"/>
            <a:r>
              <a:rPr lang="en-US" sz="3200" b="0" cap="none" spc="0" dirty="0" err="1" smtClean="0">
                <a:ln w="0"/>
                <a:solidFill>
                  <a:schemeClr val="tx1"/>
                </a:solidFill>
                <a:effectLst>
                  <a:outerShdw blurRad="38100" dist="19050" dir="2700000" algn="tl" rotWithShape="0">
                    <a:schemeClr val="dk1">
                      <a:alpha val="40000"/>
                    </a:schemeClr>
                  </a:outerShdw>
                </a:effectLst>
              </a:rPr>
              <a:t>Kết</a:t>
            </a:r>
            <a:r>
              <a:rPr lang="en-US" sz="3200" b="0" cap="none" spc="0" dirty="0" smtClean="0">
                <a:ln w="0"/>
                <a:solidFill>
                  <a:schemeClr val="tx1"/>
                </a:solidFill>
                <a:effectLst>
                  <a:outerShdw blurRad="38100" dist="19050" dir="2700000" algn="tl" rotWithShape="0">
                    <a:schemeClr val="dk1">
                      <a:alpha val="40000"/>
                    </a:schemeClr>
                  </a:outerShdw>
                </a:effectLst>
              </a:rPr>
              <a:t> </a:t>
            </a:r>
            <a:r>
              <a:rPr lang="en-US" sz="3200" b="0" cap="none" spc="0" dirty="0" err="1" smtClean="0">
                <a:ln w="0"/>
                <a:solidFill>
                  <a:schemeClr val="tx1"/>
                </a:solidFill>
                <a:effectLst>
                  <a:outerShdw blurRad="38100" dist="19050" dir="2700000" algn="tl" rotWithShape="0">
                    <a:schemeClr val="dk1">
                      <a:alpha val="40000"/>
                    </a:schemeClr>
                  </a:outerShdw>
                </a:effectLst>
              </a:rPr>
              <a:t>thúc</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92" name="Rounded Rectangular Callout 91"/>
          <p:cNvSpPr/>
          <p:nvPr/>
        </p:nvSpPr>
        <p:spPr>
          <a:xfrm>
            <a:off x="4734384" y="4026077"/>
            <a:ext cx="2040488" cy="500942"/>
          </a:xfrm>
          <a:prstGeom prst="wedgeRoundRectCallout">
            <a:avLst>
              <a:gd name="adj1" fmla="val -29186"/>
              <a:gd name="adj2" fmla="val -15911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dirty="0" smtClean="0"/>
              <a:t>Bonus</a:t>
            </a:r>
            <a:endParaRPr lang="en-US" sz="3200" b="1" dirty="0"/>
          </a:p>
        </p:txBody>
      </p:sp>
      <p:sp>
        <p:nvSpPr>
          <p:cNvPr id="93" name="Freeform 92"/>
          <p:cNvSpPr/>
          <p:nvPr/>
        </p:nvSpPr>
        <p:spPr>
          <a:xfrm>
            <a:off x="3726871" y="3075706"/>
            <a:ext cx="4364182" cy="2576946"/>
          </a:xfrm>
          <a:custGeom>
            <a:avLst/>
            <a:gdLst>
              <a:gd name="connsiteX0" fmla="*/ 0 w 4364182"/>
              <a:gd name="connsiteY0" fmla="*/ 2576946 h 2576946"/>
              <a:gd name="connsiteX1" fmla="*/ 0 w 4364182"/>
              <a:gd name="connsiteY1" fmla="*/ 2576946 h 2576946"/>
              <a:gd name="connsiteX2" fmla="*/ 0 w 4364182"/>
              <a:gd name="connsiteY2" fmla="*/ 0 h 2576946"/>
              <a:gd name="connsiteX3" fmla="*/ 4364182 w 4364182"/>
              <a:gd name="connsiteY3" fmla="*/ 0 h 2576946"/>
            </a:gdLst>
            <a:ahLst/>
            <a:cxnLst>
              <a:cxn ang="0">
                <a:pos x="connsiteX0" y="connsiteY0"/>
              </a:cxn>
              <a:cxn ang="0">
                <a:pos x="connsiteX1" y="connsiteY1"/>
              </a:cxn>
              <a:cxn ang="0">
                <a:pos x="connsiteX2" y="connsiteY2"/>
              </a:cxn>
              <a:cxn ang="0">
                <a:pos x="connsiteX3" y="connsiteY3"/>
              </a:cxn>
            </a:cxnLst>
            <a:rect l="l" t="t" r="r" b="b"/>
            <a:pathLst>
              <a:path w="4364182" h="2576946">
                <a:moveTo>
                  <a:pt x="0" y="2576946"/>
                </a:moveTo>
                <a:lnTo>
                  <a:pt x="0" y="2576946"/>
                </a:lnTo>
                <a:lnTo>
                  <a:pt x="0" y="0"/>
                </a:lnTo>
                <a:lnTo>
                  <a:pt x="4364182" y="0"/>
                </a:lnTo>
              </a:path>
            </a:pathLst>
          </a:custGeom>
          <a:ln w="76200">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94" name="Rectangle 93"/>
          <p:cNvSpPr/>
          <p:nvPr/>
        </p:nvSpPr>
        <p:spPr>
          <a:xfrm>
            <a:off x="9033160" y="5755434"/>
            <a:ext cx="1606530" cy="584775"/>
          </a:xfrm>
          <a:prstGeom prst="rect">
            <a:avLst/>
          </a:prstGeom>
          <a:noFill/>
        </p:spPr>
        <p:txBody>
          <a:bodyPr wrap="none" lIns="91440" tIns="45720" rIns="91440" bIns="45720">
            <a:spAutoFit/>
          </a:bodyPr>
          <a:lstStyle/>
          <a:p>
            <a:pPr algn="ctr"/>
            <a:r>
              <a:rPr lang="en-US" sz="3200" b="0" cap="none" spc="0" dirty="0" err="1" smtClean="0">
                <a:ln w="0"/>
                <a:solidFill>
                  <a:schemeClr val="tx1"/>
                </a:solidFill>
                <a:effectLst>
                  <a:outerShdw blurRad="38100" dist="19050" dir="2700000" algn="tl" rotWithShape="0">
                    <a:schemeClr val="dk1">
                      <a:alpha val="40000"/>
                    </a:schemeClr>
                  </a:outerShdw>
                </a:effectLst>
              </a:rPr>
              <a:t>Kết</a:t>
            </a:r>
            <a:r>
              <a:rPr lang="en-US" sz="3200" b="0" cap="none" spc="0" dirty="0" smtClean="0">
                <a:ln w="0"/>
                <a:solidFill>
                  <a:schemeClr val="tx1"/>
                </a:solidFill>
                <a:effectLst>
                  <a:outerShdw blurRad="38100" dist="19050" dir="2700000" algn="tl" rotWithShape="0">
                    <a:schemeClr val="dk1">
                      <a:alpha val="40000"/>
                    </a:schemeClr>
                  </a:outerShdw>
                </a:effectLst>
              </a:rPr>
              <a:t> </a:t>
            </a:r>
            <a:r>
              <a:rPr lang="en-US" sz="3200" b="0" cap="none" spc="0" dirty="0" err="1" smtClean="0">
                <a:ln w="0"/>
                <a:solidFill>
                  <a:schemeClr val="tx1"/>
                </a:solidFill>
                <a:effectLst>
                  <a:outerShdw blurRad="38100" dist="19050" dir="2700000" algn="tl" rotWithShape="0">
                    <a:schemeClr val="dk1">
                      <a:alpha val="40000"/>
                    </a:schemeClr>
                  </a:outerShdw>
                </a:effectLst>
              </a:rPr>
              <a:t>thúc</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95" name="Rectangle 94"/>
          <p:cNvSpPr/>
          <p:nvPr/>
        </p:nvSpPr>
        <p:spPr>
          <a:xfrm>
            <a:off x="9074850" y="2368693"/>
            <a:ext cx="1486304" cy="584775"/>
          </a:xfrm>
          <a:prstGeom prst="rect">
            <a:avLst/>
          </a:prstGeom>
          <a:noFill/>
        </p:spPr>
        <p:txBody>
          <a:bodyPr wrap="none" lIns="91440" tIns="45720" rIns="91440" bIns="45720">
            <a:spAutoFit/>
          </a:bodyPr>
          <a:lstStyle/>
          <a:p>
            <a:pPr algn="ctr"/>
            <a:r>
              <a:rPr lang="en-US" sz="3200" b="0" cap="none" spc="0" dirty="0" err="1" smtClean="0">
                <a:ln w="0"/>
                <a:solidFill>
                  <a:schemeClr val="tx1"/>
                </a:solidFill>
                <a:effectLst>
                  <a:outerShdw blurRad="38100" dist="19050" dir="2700000" algn="tl" rotWithShape="0">
                    <a:schemeClr val="dk1">
                      <a:alpha val="40000"/>
                    </a:schemeClr>
                  </a:outerShdw>
                </a:effectLst>
              </a:rPr>
              <a:t>Bắt</a:t>
            </a:r>
            <a:r>
              <a:rPr lang="en-US" sz="3200" b="0" cap="none" spc="0" dirty="0" smtClean="0">
                <a:ln w="0"/>
                <a:solidFill>
                  <a:schemeClr val="tx1"/>
                </a:solidFill>
                <a:effectLst>
                  <a:outerShdw blurRad="38100" dist="19050" dir="2700000" algn="tl" rotWithShape="0">
                    <a:schemeClr val="dk1">
                      <a:alpha val="40000"/>
                    </a:schemeClr>
                  </a:outerShdw>
                </a:effectLst>
              </a:rPr>
              <a:t> </a:t>
            </a:r>
            <a:r>
              <a:rPr lang="en-US" sz="3200" b="0" cap="none" spc="0" dirty="0" err="1" smtClean="0">
                <a:ln w="0"/>
                <a:solidFill>
                  <a:schemeClr val="tx1"/>
                </a:solidFill>
                <a:effectLst>
                  <a:outerShdw blurRad="38100" dist="19050" dir="2700000" algn="tl" rotWithShape="0">
                    <a:schemeClr val="dk1">
                      <a:alpha val="40000"/>
                    </a:schemeClr>
                  </a:outerShdw>
                </a:effectLst>
              </a:rPr>
              <a:t>đầu</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96" name="Content Placeholder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5874556">
            <a:off x="8409704" y="2917403"/>
            <a:ext cx="540330" cy="540330"/>
          </a:xfrm>
          <a:prstGeom prst="rect">
            <a:avLst/>
          </a:prstGeom>
        </p:spPr>
      </p:pic>
      <p:cxnSp>
        <p:nvCxnSpPr>
          <p:cNvPr id="11" name="Straight Arrow Connector 10"/>
          <p:cNvCxnSpPr/>
          <p:nvPr/>
        </p:nvCxnSpPr>
        <p:spPr>
          <a:xfrm>
            <a:off x="8679869" y="3768436"/>
            <a:ext cx="0" cy="188421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886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86"/>
                                        </p:tgtEl>
                                      </p:cBhvr>
                                    </p:animEffect>
                                    <p:set>
                                      <p:cBhvr>
                                        <p:cTn id="7" dur="1" fill="hold">
                                          <p:stCondLst>
                                            <p:cond delay="499"/>
                                          </p:stCondLst>
                                        </p:cTn>
                                        <p:tgtEl>
                                          <p:spTgt spid="86"/>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89"/>
                                        </p:tgtEl>
                                      </p:cBhvr>
                                    </p:animEffect>
                                    <p:set>
                                      <p:cBhvr>
                                        <p:cTn id="10" dur="1" fill="hold">
                                          <p:stCondLst>
                                            <p:cond delay="499"/>
                                          </p:stCondLst>
                                        </p:cTn>
                                        <p:tgtEl>
                                          <p:spTgt spid="89"/>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90"/>
                                        </p:tgtEl>
                                      </p:cBhvr>
                                    </p:animEffect>
                                    <p:set>
                                      <p:cBhvr>
                                        <p:cTn id="13" dur="1" fill="hold">
                                          <p:stCondLst>
                                            <p:cond delay="499"/>
                                          </p:stCondLst>
                                        </p:cTn>
                                        <p:tgtEl>
                                          <p:spTgt spid="90"/>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92"/>
                                        </p:tgtEl>
                                      </p:cBhvr>
                                    </p:animEffect>
                                    <p:set>
                                      <p:cBhvr>
                                        <p:cTn id="16" dur="1" fill="hold">
                                          <p:stCondLst>
                                            <p:cond delay="499"/>
                                          </p:stCondLst>
                                        </p:cTn>
                                        <p:tgtEl>
                                          <p:spTgt spid="9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93"/>
                                        </p:tgtEl>
                                      </p:cBhvr>
                                    </p:animEffect>
                                    <p:set>
                                      <p:cBhvr>
                                        <p:cTn id="19" dur="1" fill="hold">
                                          <p:stCondLst>
                                            <p:cond delay="499"/>
                                          </p:stCondLst>
                                        </p:cTn>
                                        <p:tgtEl>
                                          <p:spTgt spid="93"/>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91"/>
                                        </p:tgtEl>
                                      </p:cBhvr>
                                    </p:animEffect>
                                    <p:set>
                                      <p:cBhvr>
                                        <p:cTn id="25" dur="1" fill="hold">
                                          <p:stCondLst>
                                            <p:cond delay="499"/>
                                          </p:stCondLst>
                                        </p:cTn>
                                        <p:tgtEl>
                                          <p:spTgt spid="9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wipe(down)">
                                      <p:cBhvr>
                                        <p:cTn id="30" dur="500"/>
                                        <p:tgtEl>
                                          <p:spTgt spid="9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wipe(down)">
                                      <p:cBhvr>
                                        <p:cTn id="33" dur="500"/>
                                        <p:tgtEl>
                                          <p:spTgt spid="9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down)">
                                      <p:cBhvr>
                                        <p:cTn id="36" dur="5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animBg="1"/>
      <p:bldP spid="93" grpId="0" animBg="1"/>
      <p:bldP spid="94" grpId="0"/>
      <p:bldP spid="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err="1" smtClean="0">
                <a:solidFill>
                  <a:schemeClr val="accent1"/>
                </a:solidFill>
              </a:rPr>
              <a:t>Tối</a:t>
            </a:r>
            <a:r>
              <a:rPr lang="en-US" sz="3600" b="1" dirty="0" smtClean="0">
                <a:solidFill>
                  <a:schemeClr val="accent1"/>
                </a:solidFill>
              </a:rPr>
              <a:t> </a:t>
            </a:r>
            <a:r>
              <a:rPr lang="en-US" sz="3600" b="1" dirty="0" err="1" smtClean="0">
                <a:solidFill>
                  <a:schemeClr val="accent1"/>
                </a:solidFill>
              </a:rPr>
              <a:t>ưu</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32</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699708" y="2307271"/>
            <a:ext cx="3542124" cy="707886"/>
          </a:xfrm>
          <a:prstGeom prst="rect">
            <a:avLst/>
          </a:prstGeom>
          <a:noFill/>
        </p:spPr>
        <p:txBody>
          <a:bodyPr wrap="none" lIns="91440" tIns="45720" rIns="91440" bIns="45720">
            <a:spAutoFit/>
          </a:bodyPr>
          <a:lstStyle/>
          <a:p>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Chọn</a:t>
            </a:r>
            <a:r>
              <a:rPr lang="en-US" sz="4000" dirty="0" smtClean="0">
                <a:ln w="0"/>
                <a:effectLst>
                  <a:outerShdw blurRad="38100" dist="19050" dir="2700000" algn="tl" rotWithShape="0">
                    <a:schemeClr val="dk1">
                      <a:alpha val="40000"/>
                    </a:schemeClr>
                  </a:outerShdw>
                </a:effectLst>
              </a:rPr>
              <a:t> Heuristic</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1699708" y="3043670"/>
            <a:ext cx="5096395" cy="707886"/>
          </a:xfrm>
          <a:prstGeom prst="rect">
            <a:avLst/>
          </a:prstGeom>
          <a:noFill/>
        </p:spPr>
        <p:txBody>
          <a:bodyPr wrap="none" lIns="91440" tIns="45720" rIns="91440" bIns="45720">
            <a:spAutoFit/>
          </a:bodyPr>
          <a:lstStyle/>
          <a:p>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Xử</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lý</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hàng</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đợi</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ưu</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tiên</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72586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Phân</a:t>
            </a:r>
            <a:r>
              <a:rPr lang="en-US" sz="3600" b="1" dirty="0" smtClean="0">
                <a:solidFill>
                  <a:schemeClr val="accent1"/>
                </a:solidFill>
              </a:rPr>
              <a:t> </a:t>
            </a:r>
            <a:r>
              <a:rPr lang="en-US" sz="3600" b="1" dirty="0" err="1" smtClean="0">
                <a:solidFill>
                  <a:schemeClr val="accent1"/>
                </a:solidFill>
              </a:rPr>
              <a:t>tích</a:t>
            </a:r>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33</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1266" name="Picture 2" descr="https://upload.wikimedia.org/wikipedia/commons/thumb/0/08/Manhattan_distance.svg/300px-Manhattan_distanc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811" y="1294982"/>
            <a:ext cx="3215110" cy="321511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4164096" y="4403153"/>
            <a:ext cx="1659429" cy="523220"/>
          </a:xfrm>
          <a:prstGeom prst="rect">
            <a:avLst/>
          </a:prstGeom>
          <a:noFill/>
        </p:spPr>
        <p:txBody>
          <a:bodyPr wrap="none" lIns="91440" tIns="45720" rIns="91440" bIns="45720">
            <a:spAutoFit/>
          </a:bodyPr>
          <a:lstStyle/>
          <a:p>
            <a:pPr algn="ctr"/>
            <a:r>
              <a:rPr lang="en-US" sz="2800" b="0" cap="none" spc="0" dirty="0" smtClean="0">
                <a:ln w="0"/>
                <a:solidFill>
                  <a:schemeClr val="accent1"/>
                </a:solidFill>
                <a:effectLst>
                  <a:outerShdw blurRad="38100" dist="25400" dir="5400000" algn="ctr" rotWithShape="0">
                    <a:srgbClr val="6E747A">
                      <a:alpha val="43000"/>
                    </a:srgbClr>
                  </a:outerShdw>
                </a:effectLst>
              </a:rPr>
              <a:t>P1 (x1, y1)</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32" name="Rectangle 31"/>
          <p:cNvSpPr/>
          <p:nvPr/>
        </p:nvSpPr>
        <p:spPr>
          <a:xfrm>
            <a:off x="7692633" y="989704"/>
            <a:ext cx="1726755"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P2 (x2, y2)</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57" name="Rectangle 56"/>
          <p:cNvSpPr/>
          <p:nvPr/>
        </p:nvSpPr>
        <p:spPr>
          <a:xfrm>
            <a:off x="3715950" y="5276975"/>
            <a:ext cx="55483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|x1 – x2| + |y1 – y2|</a:t>
            </a:r>
            <a:endParaRPr lang="en-US" sz="5400" b="1" dirty="0">
              <a:ln/>
              <a:solidFill>
                <a:schemeClr val="accent4"/>
              </a:solidFill>
            </a:endParaRPr>
          </a:p>
        </p:txBody>
      </p:sp>
    </p:spTree>
    <p:extLst>
      <p:ext uri="{BB962C8B-B14F-4D97-AF65-F5344CB8AC3E}">
        <p14:creationId xmlns:p14="http://schemas.microsoft.com/office/powerpoint/2010/main" val="1933866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Phân</a:t>
            </a:r>
            <a:r>
              <a:rPr lang="en-US" sz="3600" b="1" dirty="0" smtClean="0">
                <a:solidFill>
                  <a:schemeClr val="accent1"/>
                </a:solidFill>
              </a:rPr>
              <a:t> </a:t>
            </a:r>
            <a:r>
              <a:rPr lang="en-US" sz="3600" b="1" dirty="0" err="1" smtClean="0">
                <a:solidFill>
                  <a:schemeClr val="accent1"/>
                </a:solidFill>
              </a:rPr>
              <a:t>tích</a:t>
            </a:r>
            <a:r>
              <a:rPr lang="en-US" sz="3600" b="1" dirty="0" smtClean="0">
                <a:solidFill>
                  <a:schemeClr val="accent1"/>
                </a:solidFill>
              </a:rPr>
              <a:t>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endParaRPr lang="en-US" sz="3600" b="1" dirty="0">
              <a:solidFill>
                <a:schemeClr val="accent1"/>
              </a:solidFill>
            </a:endParaRPr>
          </a:p>
        </p:txBody>
      </p:sp>
      <p:sp>
        <p:nvSpPr>
          <p:cNvPr id="6" name="Slide Number Placeholder 5"/>
          <p:cNvSpPr>
            <a:spLocks noGrp="1"/>
          </p:cNvSpPr>
          <p:nvPr>
            <p:ph type="sldNum" sz="quarter" idx="12"/>
          </p:nvPr>
        </p:nvSpPr>
        <p:spPr>
          <a:xfrm>
            <a:off x="10169236" y="6017743"/>
            <a:ext cx="1333787" cy="365125"/>
          </a:xfrm>
        </p:spPr>
        <p:txBody>
          <a:bodyPr/>
          <a:lstStyle/>
          <a:p>
            <a:fld id="{D57F1E4F-1CFF-5643-939E-217C01CDF565}" type="slidenum">
              <a:rPr lang="en-US" sz="4400" smtClean="0"/>
              <a:pPr/>
              <a:t>34</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2815708" y="2174389"/>
            <a:ext cx="8662701" cy="1212273"/>
          </a:xfrm>
          <a:prstGeom prst="rect">
            <a:avLst/>
          </a:prstGeom>
        </p:spPr>
      </p:pic>
      <p:sp>
        <p:nvSpPr>
          <p:cNvPr id="7" name="Rectangle 6"/>
          <p:cNvSpPr/>
          <p:nvPr/>
        </p:nvSpPr>
        <p:spPr>
          <a:xfrm>
            <a:off x="1699708" y="1692673"/>
            <a:ext cx="413606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 </a:t>
            </a:r>
            <a:r>
              <a:rPr lang="en-US" sz="3600" b="0" cap="none" spc="0" dirty="0" err="1" smtClean="0">
                <a:ln w="0"/>
                <a:solidFill>
                  <a:schemeClr val="tx1"/>
                </a:solidFill>
                <a:effectLst>
                  <a:outerShdw blurRad="38100" dist="19050" dir="2700000" algn="tl" rotWithShape="0">
                    <a:schemeClr val="dk1">
                      <a:alpha val="40000"/>
                    </a:schemeClr>
                  </a:outerShdw>
                </a:effectLst>
              </a:rPr>
              <a:t>Khoảng</a:t>
            </a:r>
            <a:r>
              <a:rPr lang="en-US" sz="3600" b="0" cap="none" spc="0" dirty="0" smtClean="0">
                <a:ln w="0"/>
                <a:solidFill>
                  <a:schemeClr val="tx1"/>
                </a:solidFill>
                <a:effectLst>
                  <a:outerShdw blurRad="38100" dist="19050" dir="2700000" algn="tl" rotWithShape="0">
                    <a:schemeClr val="dk1">
                      <a:alpha val="40000"/>
                    </a:schemeClr>
                  </a:outerShdw>
                </a:effectLst>
              </a:rPr>
              <a:t> </a:t>
            </a:r>
            <a:r>
              <a:rPr lang="en-US" sz="3600" b="0" cap="none" spc="0" dirty="0" err="1" smtClean="0">
                <a:ln w="0"/>
                <a:solidFill>
                  <a:schemeClr val="tx1"/>
                </a:solidFill>
                <a:effectLst>
                  <a:outerShdw blurRad="38100" dist="19050" dir="2700000" algn="tl" rotWithShape="0">
                    <a:schemeClr val="dk1">
                      <a:alpha val="40000"/>
                    </a:schemeClr>
                  </a:outerShdw>
                </a:effectLst>
              </a:rPr>
              <a:t>cách</a:t>
            </a:r>
            <a:r>
              <a:rPr lang="en-US" sz="3600" b="0" cap="none" spc="0" dirty="0" smtClean="0">
                <a:ln w="0"/>
                <a:solidFill>
                  <a:schemeClr val="tx1"/>
                </a:solidFill>
                <a:effectLst>
                  <a:outerShdw blurRad="38100" dist="19050" dir="2700000" algn="tl" rotWithShape="0">
                    <a:schemeClr val="dk1">
                      <a:alpha val="40000"/>
                    </a:schemeClr>
                  </a:outerShdw>
                </a:effectLst>
              </a:rPr>
              <a:t> Euclid</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699708" y="3386662"/>
            <a:ext cx="3876382"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 </a:t>
            </a:r>
            <a:r>
              <a:rPr lang="en-US" sz="3600" b="0" cap="none" spc="0" dirty="0" err="1" smtClean="0">
                <a:ln w="0"/>
                <a:solidFill>
                  <a:schemeClr val="tx1"/>
                </a:solidFill>
                <a:effectLst>
                  <a:outerShdw blurRad="38100" dist="19050" dir="2700000" algn="tl" rotWithShape="0">
                    <a:schemeClr val="dk1">
                      <a:alpha val="40000"/>
                    </a:schemeClr>
                  </a:outerShdw>
                </a:effectLst>
              </a:rPr>
              <a:t>Khoảng</a:t>
            </a:r>
            <a:r>
              <a:rPr lang="en-US" sz="3600" b="0" cap="none" spc="0" dirty="0" smtClean="0">
                <a:ln w="0"/>
                <a:solidFill>
                  <a:schemeClr val="tx1"/>
                </a:solidFill>
                <a:effectLst>
                  <a:outerShdw blurRad="38100" dist="19050" dir="2700000" algn="tl" rotWithShape="0">
                    <a:schemeClr val="dk1">
                      <a:alpha val="40000"/>
                    </a:schemeClr>
                  </a:outerShdw>
                </a:effectLst>
              </a:rPr>
              <a:t> </a:t>
            </a:r>
            <a:r>
              <a:rPr lang="en-US" sz="3600" b="0" cap="none" spc="0" dirty="0" err="1" smtClean="0">
                <a:ln w="0"/>
                <a:solidFill>
                  <a:schemeClr val="tx1"/>
                </a:solidFill>
                <a:effectLst>
                  <a:outerShdw blurRad="38100" dist="19050" dir="2700000" algn="tl" rotWithShape="0">
                    <a:schemeClr val="dk1">
                      <a:alpha val="40000"/>
                    </a:schemeClr>
                  </a:outerShdw>
                </a:effectLst>
              </a:rPr>
              <a:t>MaxDxDy</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699708" y="4111154"/>
            <a:ext cx="6603026"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 </a:t>
            </a:r>
            <a:r>
              <a:rPr lang="en-US" sz="3600" b="0" cap="none" spc="0" dirty="0" err="1" smtClean="0">
                <a:ln w="0"/>
                <a:solidFill>
                  <a:schemeClr val="tx1"/>
                </a:solidFill>
                <a:effectLst>
                  <a:outerShdw blurRad="38100" dist="19050" dir="2700000" algn="tl" rotWithShape="0">
                    <a:schemeClr val="dk1">
                      <a:alpha val="40000"/>
                    </a:schemeClr>
                  </a:outerShdw>
                </a:effectLst>
              </a:rPr>
              <a:t>Khoảng</a:t>
            </a:r>
            <a:r>
              <a:rPr lang="en-US" sz="3600" b="0" cap="none" spc="0" dirty="0" smtClean="0">
                <a:ln w="0"/>
                <a:solidFill>
                  <a:schemeClr val="tx1"/>
                </a:solidFill>
                <a:effectLst>
                  <a:outerShdw blurRad="38100" dist="19050" dir="2700000" algn="tl" rotWithShape="0">
                    <a:schemeClr val="dk1">
                      <a:alpha val="40000"/>
                    </a:schemeClr>
                  </a:outerShdw>
                </a:effectLst>
              </a:rPr>
              <a:t> </a:t>
            </a:r>
            <a:r>
              <a:rPr lang="en-US" sz="3600" b="0" cap="none" spc="0" dirty="0" err="1" smtClean="0">
                <a:ln w="0"/>
                <a:solidFill>
                  <a:schemeClr val="tx1"/>
                </a:solidFill>
                <a:effectLst>
                  <a:outerShdw blurRad="38100" dist="19050" dir="2700000" algn="tl" rotWithShape="0">
                    <a:schemeClr val="dk1">
                      <a:alpha val="40000"/>
                    </a:schemeClr>
                  </a:outerShdw>
                </a:effectLst>
              </a:rPr>
              <a:t>cách</a:t>
            </a:r>
            <a:r>
              <a:rPr lang="en-US" sz="3600" b="0" cap="none" spc="0" dirty="0" smtClean="0">
                <a:ln w="0"/>
                <a:solidFill>
                  <a:schemeClr val="tx1"/>
                </a:solidFill>
                <a:effectLst>
                  <a:outerShdw blurRad="38100" dist="19050" dir="2700000" algn="tl" rotWithShape="0">
                    <a:schemeClr val="dk1">
                      <a:alpha val="40000"/>
                    </a:schemeClr>
                  </a:outerShdw>
                </a:effectLst>
              </a:rPr>
              <a:t> Euclid (</a:t>
            </a:r>
            <a:r>
              <a:rPr lang="en-US" sz="3600" b="0" cap="none" spc="0" dirty="0" err="1" smtClean="0">
                <a:ln w="0"/>
                <a:solidFill>
                  <a:schemeClr val="tx1"/>
                </a:solidFill>
                <a:effectLst>
                  <a:outerShdw blurRad="38100" dist="19050" dir="2700000" algn="tl" rotWithShape="0">
                    <a:schemeClr val="dk1">
                      <a:alpha val="40000"/>
                    </a:schemeClr>
                  </a:outerShdw>
                </a:effectLst>
              </a:rPr>
              <a:t>không</a:t>
            </a:r>
            <a:r>
              <a:rPr lang="en-US" sz="3600" b="0" cap="none" spc="0" dirty="0" smtClean="0">
                <a:ln w="0"/>
                <a:solidFill>
                  <a:schemeClr val="tx1"/>
                </a:solidFill>
                <a:effectLst>
                  <a:outerShdw blurRad="38100" dist="19050" dir="2700000" algn="tl" rotWithShape="0">
                    <a:schemeClr val="dk1">
                      <a:alpha val="40000"/>
                    </a:schemeClr>
                  </a:outerShdw>
                </a:effectLst>
              </a:rPr>
              <a:t> </a:t>
            </a:r>
            <a:r>
              <a:rPr lang="en-US" sz="3600" b="0" cap="none" spc="0" dirty="0" err="1" smtClean="0">
                <a:ln w="0"/>
                <a:solidFill>
                  <a:schemeClr val="tx1"/>
                </a:solidFill>
                <a:effectLst>
                  <a:outerShdw blurRad="38100" dist="19050" dir="2700000" algn="tl" rotWithShape="0">
                    <a:schemeClr val="dk1">
                      <a:alpha val="40000"/>
                    </a:schemeClr>
                  </a:outerShdw>
                </a:effectLst>
              </a:rPr>
              <a:t>Sqrt</a:t>
            </a:r>
            <a:r>
              <a:rPr lang="en-US" sz="3600" b="0" cap="none" spc="0" dirty="0" smtClean="0">
                <a:ln w="0"/>
                <a:solidFill>
                  <a:schemeClr val="tx1"/>
                </a:solidFill>
                <a:effectLst>
                  <a:outerShdw blurRad="38100" dist="19050" dir="2700000" algn="tl" rotWithShape="0">
                    <a:schemeClr val="dk1">
                      <a:alpha val="40000"/>
                    </a:schemeClr>
                  </a:outerShdw>
                </a:effectLst>
              </a:rPr>
              <a:t>)</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662583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smtClean="0">
                <a:solidFill>
                  <a:schemeClr val="accent1"/>
                </a:solidFill>
              </a:rPr>
              <a:t> </a:t>
            </a:r>
            <a:r>
              <a:rPr lang="en-US" sz="3600" b="1" dirty="0" err="1" smtClean="0">
                <a:solidFill>
                  <a:schemeClr val="accent1"/>
                </a:solidFill>
              </a:rPr>
              <a:t>Tổng</a:t>
            </a:r>
            <a:r>
              <a:rPr lang="en-US" sz="3600" b="1" dirty="0" smtClean="0">
                <a:solidFill>
                  <a:schemeClr val="accent1"/>
                </a:solidFill>
              </a:rPr>
              <a:t> </a:t>
            </a:r>
            <a:r>
              <a:rPr lang="en-US" sz="3600" b="1" dirty="0" err="1" smtClean="0">
                <a:solidFill>
                  <a:schemeClr val="accent1"/>
                </a:solidFill>
              </a:rPr>
              <a:t>kết</a:t>
            </a:r>
            <a:endParaRPr lang="en-US" sz="3600" b="1" dirty="0">
              <a:solidFill>
                <a:schemeClr val="accent1"/>
              </a:solidFill>
            </a:endParaRPr>
          </a:p>
        </p:txBody>
      </p:sp>
      <p:sp>
        <p:nvSpPr>
          <p:cNvPr id="6" name="Slide Number Placeholder 5"/>
          <p:cNvSpPr>
            <a:spLocks noGrp="1"/>
          </p:cNvSpPr>
          <p:nvPr>
            <p:ph type="sldNum" sz="quarter" idx="12"/>
          </p:nvPr>
        </p:nvSpPr>
        <p:spPr>
          <a:xfrm>
            <a:off x="10460182" y="6017743"/>
            <a:ext cx="1042841" cy="365125"/>
          </a:xfrm>
        </p:spPr>
        <p:txBody>
          <a:bodyPr/>
          <a:lstStyle/>
          <a:p>
            <a:fld id="{D57F1E4F-1CFF-5643-939E-217C01CDF565}" type="slidenum">
              <a:rPr lang="en-US" sz="4400" smtClean="0"/>
              <a:pPr/>
              <a:t>35</a:t>
            </a:fld>
            <a:endParaRPr lang="en-US" sz="4400" dirty="0"/>
          </a:p>
        </p:txBody>
      </p:sp>
      <p:sp>
        <p:nvSpPr>
          <p:cNvPr id="3" name="Content Placeholder 2"/>
          <p:cNvSpPr>
            <a:spLocks noGrp="1"/>
          </p:cNvSpPr>
          <p:nvPr>
            <p:ph idx="1"/>
          </p:nvPr>
        </p:nvSpPr>
        <p:spPr>
          <a:xfrm>
            <a:off x="1882588" y="1487248"/>
            <a:ext cx="9595821" cy="4174862"/>
          </a:xfrm>
        </p:spPr>
        <p:txBody>
          <a:bodyPr>
            <a:normAutofit fontScale="92500" lnSpcReduction="10000"/>
          </a:bodyPr>
          <a:lstStyle/>
          <a:p>
            <a:r>
              <a:rPr lang="en-US" sz="2800" dirty="0" err="1" smtClean="0"/>
              <a:t>Với</a:t>
            </a:r>
            <a:r>
              <a:rPr lang="en-US" sz="2800" dirty="0" smtClean="0"/>
              <a:t> </a:t>
            </a:r>
            <a:r>
              <a:rPr lang="en-US" sz="2800" dirty="0" err="1" smtClean="0"/>
              <a:t>bài</a:t>
            </a:r>
            <a:r>
              <a:rPr lang="en-US" sz="2800" dirty="0" smtClean="0"/>
              <a:t> </a:t>
            </a:r>
            <a:r>
              <a:rPr lang="en-US" sz="2800" dirty="0" err="1" smtClean="0"/>
              <a:t>toán</a:t>
            </a:r>
            <a:r>
              <a:rPr lang="en-US" sz="2800" dirty="0" smtClean="0"/>
              <a:t> Pacman </a:t>
            </a:r>
            <a:r>
              <a:rPr lang="en-US" sz="2800" dirty="0" err="1" smtClean="0"/>
              <a:t>có</a:t>
            </a:r>
            <a:r>
              <a:rPr lang="en-US" sz="2800" dirty="0" smtClean="0"/>
              <a:t> </a:t>
            </a:r>
            <a:r>
              <a:rPr lang="en-US" sz="2800" dirty="0" err="1" smtClean="0"/>
              <a:t>thể</a:t>
            </a:r>
            <a:r>
              <a:rPr lang="en-US" sz="2800" dirty="0" smtClean="0"/>
              <a:t> </a:t>
            </a:r>
            <a:r>
              <a:rPr lang="en-US" sz="2800" dirty="0" err="1" smtClean="0"/>
              <a:t>áp</a:t>
            </a:r>
            <a:r>
              <a:rPr lang="en-US" sz="2800" dirty="0" smtClean="0"/>
              <a:t> </a:t>
            </a:r>
            <a:r>
              <a:rPr lang="en-US" sz="2800" dirty="0" err="1" smtClean="0"/>
              <a:t>dụng</a:t>
            </a:r>
            <a:r>
              <a:rPr lang="en-US" sz="2800" dirty="0" smtClean="0"/>
              <a:t> </a:t>
            </a:r>
            <a:r>
              <a:rPr lang="en-US" sz="2800" dirty="0" err="1" smtClean="0"/>
              <a:t>nhiều</a:t>
            </a:r>
            <a:r>
              <a:rPr lang="en-US" sz="2800" dirty="0"/>
              <a:t> </a:t>
            </a:r>
            <a:r>
              <a:rPr lang="en-US" sz="2800" dirty="0" err="1" smtClean="0"/>
              <a:t>thuật</a:t>
            </a:r>
            <a:r>
              <a:rPr lang="en-US" sz="2800" dirty="0" smtClean="0"/>
              <a:t> </a:t>
            </a:r>
            <a:r>
              <a:rPr lang="en-US" sz="2800" dirty="0" err="1" smtClean="0"/>
              <a:t>toán</a:t>
            </a:r>
            <a:r>
              <a:rPr lang="en-US" sz="2800" dirty="0" smtClean="0"/>
              <a:t> </a:t>
            </a:r>
            <a:r>
              <a:rPr lang="en-US" sz="2800" dirty="0" err="1" smtClean="0"/>
              <a:t>tìm</a:t>
            </a:r>
            <a:r>
              <a:rPr lang="en-US" sz="2800" dirty="0" smtClean="0"/>
              <a:t> </a:t>
            </a:r>
            <a:r>
              <a:rPr lang="en-US" sz="2800" dirty="0" err="1" smtClean="0"/>
              <a:t>đường</a:t>
            </a:r>
            <a:r>
              <a:rPr lang="en-US" sz="2800" dirty="0" smtClean="0"/>
              <a:t> </a:t>
            </a:r>
            <a:r>
              <a:rPr lang="en-US" sz="2800" dirty="0" err="1" smtClean="0"/>
              <a:t>đi</a:t>
            </a:r>
            <a:r>
              <a:rPr lang="en-US" sz="2800" dirty="0" smtClean="0"/>
              <a:t> BFS, DFS, UCS, </a:t>
            </a:r>
            <a:r>
              <a:rPr lang="en-US" sz="2800" dirty="0" err="1" smtClean="0"/>
              <a:t>Dijsktra</a:t>
            </a:r>
            <a:r>
              <a:rPr lang="en-US" sz="2800" dirty="0" smtClean="0"/>
              <a:t>, A*</a:t>
            </a:r>
          </a:p>
          <a:p>
            <a:r>
              <a:rPr lang="vi-VN" sz="2800" dirty="0"/>
              <a:t>Đôi khi với cả </a:t>
            </a:r>
            <a:r>
              <a:rPr lang="vi-VN" sz="2800" b="1" dirty="0"/>
              <a:t>A*</a:t>
            </a:r>
            <a:r>
              <a:rPr lang="vi-VN" sz="2800" dirty="0"/>
              <a:t> và một </a:t>
            </a:r>
            <a:r>
              <a:rPr lang="vi-VN" sz="2800" b="1" dirty="0"/>
              <a:t>heuristic</a:t>
            </a:r>
            <a:r>
              <a:rPr lang="vi-VN" sz="2800" dirty="0"/>
              <a:t> tốt thì Pacman cũng khó mà tìm được đường đi tối ưu để lấy hết các mẩu thức ăn. Chúng ta có một giải pháp thay thế là tìm một đường tương đối tốt trong thời gian ngắn. </a:t>
            </a:r>
            <a:r>
              <a:rPr lang="vi-VN" sz="2800" i="1" u="sng" dirty="0"/>
              <a:t>Cụ thể Pacman sẽ luôn tiến đến mẩu thức ăn gần nó nhất</a:t>
            </a:r>
            <a:r>
              <a:rPr lang="vi-VN" sz="2800" i="1" dirty="0" smtClean="0"/>
              <a:t>.</a:t>
            </a:r>
            <a:endParaRPr lang="en-US" sz="2800" dirty="0"/>
          </a:p>
          <a:p>
            <a:r>
              <a:rPr lang="en-US" sz="2800" dirty="0" err="1" smtClean="0"/>
              <a:t>Ứng</a:t>
            </a:r>
            <a:r>
              <a:rPr lang="en-US" sz="2800" dirty="0" smtClean="0"/>
              <a:t> </a:t>
            </a:r>
            <a:r>
              <a:rPr lang="en-US" sz="2800" dirty="0" err="1" smtClean="0"/>
              <a:t>dụng</a:t>
            </a:r>
            <a:r>
              <a:rPr lang="en-US" sz="2800" dirty="0" smtClean="0"/>
              <a:t> </a:t>
            </a:r>
            <a:r>
              <a:rPr lang="en-US" sz="2800" dirty="0" err="1" smtClean="0"/>
              <a:t>bài</a:t>
            </a:r>
            <a:r>
              <a:rPr lang="en-US" sz="2800" dirty="0" smtClean="0"/>
              <a:t> </a:t>
            </a:r>
            <a:r>
              <a:rPr lang="en-US" sz="2800" dirty="0" err="1" smtClean="0"/>
              <a:t>toán</a:t>
            </a:r>
            <a:r>
              <a:rPr lang="en-US" sz="2800" dirty="0" smtClean="0"/>
              <a:t> </a:t>
            </a:r>
            <a:r>
              <a:rPr lang="en-US" sz="2800" dirty="0" err="1" smtClean="0"/>
              <a:t>thực</a:t>
            </a:r>
            <a:r>
              <a:rPr lang="en-US" sz="2800" dirty="0" smtClean="0"/>
              <a:t> </a:t>
            </a:r>
            <a:r>
              <a:rPr lang="en-US" sz="2800" dirty="0" err="1" smtClean="0"/>
              <a:t>tế</a:t>
            </a:r>
            <a:r>
              <a:rPr lang="en-US" sz="2800" dirty="0" smtClean="0"/>
              <a:t> (</a:t>
            </a:r>
            <a:r>
              <a:rPr lang="en-US" sz="2800" dirty="0" err="1" smtClean="0"/>
              <a:t>Tìm</a:t>
            </a:r>
            <a:r>
              <a:rPr lang="en-US" sz="2800" dirty="0" smtClean="0"/>
              <a:t> </a:t>
            </a:r>
            <a:r>
              <a:rPr lang="en-US" sz="2800" dirty="0" err="1" smtClean="0"/>
              <a:t>đường</a:t>
            </a:r>
            <a:r>
              <a:rPr lang="en-US" sz="2800" dirty="0" smtClean="0"/>
              <a:t> </a:t>
            </a:r>
            <a:r>
              <a:rPr lang="en-US" sz="2800" dirty="0" err="1" smtClean="0"/>
              <a:t>đi</a:t>
            </a:r>
            <a:r>
              <a:rPr lang="en-US" sz="2800" dirty="0" smtClean="0"/>
              <a:t> </a:t>
            </a:r>
            <a:r>
              <a:rPr lang="en-US" sz="2800" dirty="0" err="1" smtClean="0"/>
              <a:t>cho</a:t>
            </a:r>
            <a:r>
              <a:rPr lang="en-US" sz="2800" dirty="0" smtClean="0"/>
              <a:t> </a:t>
            </a:r>
            <a:r>
              <a:rPr lang="en-US" sz="2800" dirty="0" err="1" smtClean="0"/>
              <a:t>nhiều</a:t>
            </a:r>
            <a:r>
              <a:rPr lang="en-US" sz="2800" dirty="0" smtClean="0"/>
              <a:t> </a:t>
            </a:r>
            <a:r>
              <a:rPr lang="en-US" sz="2800" dirty="0" err="1" smtClean="0"/>
              <a:t>trạng</a:t>
            </a:r>
            <a:r>
              <a:rPr lang="en-US" sz="2800" dirty="0" smtClean="0"/>
              <a:t> </a:t>
            </a:r>
            <a:r>
              <a:rPr lang="en-US" sz="2800" dirty="0" err="1" smtClean="0"/>
              <a:t>thái</a:t>
            </a:r>
            <a:r>
              <a:rPr lang="en-US" sz="2800" dirty="0" smtClean="0"/>
              <a:t> </a:t>
            </a:r>
            <a:r>
              <a:rPr lang="en-US" sz="2800" dirty="0" err="1" smtClean="0"/>
              <a:t>đích</a:t>
            </a:r>
            <a:r>
              <a:rPr lang="en-US" sz="2800" dirty="0" smtClean="0"/>
              <a:t>)</a:t>
            </a:r>
          </a:p>
          <a:p>
            <a:r>
              <a:rPr lang="en-US" sz="2800" dirty="0" err="1" smtClean="0"/>
              <a:t>Tìm</a:t>
            </a:r>
            <a:r>
              <a:rPr lang="en-US" sz="2800" dirty="0" smtClean="0"/>
              <a:t> </a:t>
            </a:r>
            <a:r>
              <a:rPr lang="en-US" sz="2800" dirty="0" err="1" smtClean="0"/>
              <a:t>đường</a:t>
            </a:r>
            <a:r>
              <a:rPr lang="en-US" sz="2800" dirty="0" smtClean="0"/>
              <a:t> </a:t>
            </a:r>
            <a:r>
              <a:rPr lang="en-US" sz="2800" dirty="0" err="1" smtClean="0"/>
              <a:t>đi</a:t>
            </a:r>
            <a:r>
              <a:rPr lang="en-US" sz="2800" dirty="0" smtClean="0"/>
              <a:t> an </a:t>
            </a:r>
            <a:r>
              <a:rPr lang="en-US" sz="2800" dirty="0" err="1" smtClean="0"/>
              <a:t>toàn</a:t>
            </a:r>
            <a:r>
              <a:rPr lang="en-US" sz="2800" dirty="0" smtClean="0"/>
              <a:t>, </a:t>
            </a:r>
            <a:r>
              <a:rPr lang="en-US" sz="2800" dirty="0" err="1" smtClean="0"/>
              <a:t>vượt</a:t>
            </a:r>
            <a:r>
              <a:rPr lang="en-US" sz="2800" dirty="0" smtClean="0"/>
              <a:t> </a:t>
            </a:r>
            <a:r>
              <a:rPr lang="en-US" sz="2800" dirty="0" err="1" smtClean="0"/>
              <a:t>chướng</a:t>
            </a:r>
            <a:r>
              <a:rPr lang="en-US" sz="2800" dirty="0" smtClean="0"/>
              <a:t> </a:t>
            </a:r>
            <a:r>
              <a:rPr lang="en-US" sz="2800" dirty="0" err="1" smtClean="0"/>
              <a:t>ngại</a:t>
            </a:r>
            <a:r>
              <a:rPr lang="en-US" sz="2800" dirty="0" smtClean="0"/>
              <a:t> </a:t>
            </a:r>
            <a:r>
              <a:rPr lang="en-US" sz="2800" dirty="0" err="1" smtClean="0"/>
              <a:t>vật</a:t>
            </a:r>
            <a:r>
              <a:rPr lang="en-US" sz="2800" dirty="0" smtClean="0"/>
              <a:t> (</a:t>
            </a:r>
            <a:r>
              <a:rPr lang="en-US" sz="2800" dirty="0" err="1" smtClean="0"/>
              <a:t>Tìm</a:t>
            </a:r>
            <a:r>
              <a:rPr lang="en-US" sz="2800" dirty="0" smtClean="0"/>
              <a:t> </a:t>
            </a:r>
            <a:r>
              <a:rPr lang="en-US" sz="2800" dirty="0" err="1" smtClean="0"/>
              <a:t>đường</a:t>
            </a:r>
            <a:r>
              <a:rPr lang="en-US" sz="2800" dirty="0" smtClean="0"/>
              <a:t> </a:t>
            </a:r>
            <a:r>
              <a:rPr lang="en-US" sz="2800" dirty="0" err="1" smtClean="0"/>
              <a:t>theo</a:t>
            </a:r>
            <a:r>
              <a:rPr lang="en-US" sz="2800" dirty="0" smtClean="0"/>
              <a:t> </a:t>
            </a:r>
            <a:r>
              <a:rPr lang="en-US" sz="2800" dirty="0" err="1" smtClean="0"/>
              <a:t>tiêu</a:t>
            </a:r>
            <a:r>
              <a:rPr lang="en-US" sz="2800" dirty="0" smtClean="0"/>
              <a:t> </a:t>
            </a:r>
            <a:r>
              <a:rPr lang="en-US" sz="2800" dirty="0" err="1" smtClean="0"/>
              <a:t>chí</a:t>
            </a:r>
            <a:r>
              <a:rPr lang="en-US" sz="2800" dirty="0" smtClean="0"/>
              <a:t>)</a:t>
            </a:r>
            <a:endParaRPr lang="en-US" sz="28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53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smtClean="0">
                <a:solidFill>
                  <a:schemeClr val="accent1"/>
                </a:solidFill>
              </a:rPr>
              <a:t> </a:t>
            </a:r>
            <a:r>
              <a:rPr lang="en-US" sz="3600" b="1" dirty="0" err="1" smtClean="0">
                <a:solidFill>
                  <a:schemeClr val="accent1"/>
                </a:solidFill>
              </a:rPr>
              <a:t>Hỏi</a:t>
            </a:r>
            <a:r>
              <a:rPr lang="en-US" sz="3600" b="1" dirty="0" smtClean="0">
                <a:solidFill>
                  <a:schemeClr val="accent1"/>
                </a:solidFill>
              </a:rPr>
              <a:t> </a:t>
            </a:r>
            <a:r>
              <a:rPr lang="en-US" sz="3600" b="1" dirty="0" err="1" smtClean="0">
                <a:solidFill>
                  <a:schemeClr val="accent1"/>
                </a:solidFill>
              </a:rPr>
              <a:t>đáp</a:t>
            </a:r>
            <a:endParaRPr lang="en-US" sz="3600" b="1" dirty="0">
              <a:solidFill>
                <a:schemeClr val="accent1"/>
              </a:solidFill>
            </a:endParaRPr>
          </a:p>
        </p:txBody>
      </p:sp>
      <p:sp>
        <p:nvSpPr>
          <p:cNvPr id="6" name="Slide Number Placeholder 5"/>
          <p:cNvSpPr>
            <a:spLocks noGrp="1"/>
          </p:cNvSpPr>
          <p:nvPr>
            <p:ph type="sldNum" sz="quarter" idx="12"/>
          </p:nvPr>
        </p:nvSpPr>
        <p:spPr>
          <a:xfrm>
            <a:off x="10460182" y="6017743"/>
            <a:ext cx="1042841" cy="365125"/>
          </a:xfrm>
        </p:spPr>
        <p:txBody>
          <a:bodyPr/>
          <a:lstStyle/>
          <a:p>
            <a:fld id="{D57F1E4F-1CFF-5643-939E-217C01CDF565}" type="slidenum">
              <a:rPr lang="en-US" sz="4400" smtClean="0"/>
              <a:pPr/>
              <a:t>36</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http://islampfr.com/wp-content/uploads/2015/04/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502" y="1985459"/>
            <a:ext cx="4086225" cy="36766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2756537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Tài</a:t>
            </a:r>
            <a:r>
              <a:rPr lang="en-US" sz="3600" b="1" dirty="0" smtClean="0">
                <a:solidFill>
                  <a:schemeClr val="accent1"/>
                </a:solidFill>
              </a:rPr>
              <a:t> </a:t>
            </a:r>
            <a:r>
              <a:rPr lang="en-US" sz="3600" b="1" dirty="0" err="1" smtClean="0">
                <a:solidFill>
                  <a:schemeClr val="accent1"/>
                </a:solidFill>
              </a:rPr>
              <a:t>liệu</a:t>
            </a:r>
            <a:r>
              <a:rPr lang="en-US" sz="3600" b="1" dirty="0" smtClean="0">
                <a:solidFill>
                  <a:schemeClr val="accent1"/>
                </a:solidFill>
              </a:rPr>
              <a:t> </a:t>
            </a:r>
            <a:r>
              <a:rPr lang="en-US" sz="3600" b="1" dirty="0" err="1" smtClean="0">
                <a:solidFill>
                  <a:schemeClr val="accent1"/>
                </a:solidFill>
              </a:rPr>
              <a:t>tham</a:t>
            </a:r>
            <a:r>
              <a:rPr lang="en-US" sz="3600" b="1" dirty="0" smtClean="0">
                <a:solidFill>
                  <a:schemeClr val="accent1"/>
                </a:solidFill>
              </a:rPr>
              <a:t> </a:t>
            </a:r>
            <a:r>
              <a:rPr lang="en-US" sz="3600" b="1" dirty="0" err="1" smtClean="0">
                <a:solidFill>
                  <a:schemeClr val="accent1"/>
                </a:solidFill>
              </a:rPr>
              <a:t>khảo</a:t>
            </a:r>
            <a:endParaRPr lang="en-US" sz="3600" b="1" dirty="0">
              <a:solidFill>
                <a:schemeClr val="accent1"/>
              </a:solidFill>
            </a:endParaRPr>
          </a:p>
        </p:txBody>
      </p:sp>
      <p:sp>
        <p:nvSpPr>
          <p:cNvPr id="6" name="Slide Number Placeholder 5"/>
          <p:cNvSpPr>
            <a:spLocks noGrp="1"/>
          </p:cNvSpPr>
          <p:nvPr>
            <p:ph type="sldNum" sz="quarter" idx="12"/>
          </p:nvPr>
        </p:nvSpPr>
        <p:spPr>
          <a:xfrm>
            <a:off x="10460182" y="6017743"/>
            <a:ext cx="1042841" cy="365125"/>
          </a:xfrm>
        </p:spPr>
        <p:txBody>
          <a:bodyPr/>
          <a:lstStyle/>
          <a:p>
            <a:fld id="{D57F1E4F-1CFF-5643-939E-217C01CDF565}" type="slidenum">
              <a:rPr lang="en-US" sz="4400" smtClean="0"/>
              <a:pPr/>
              <a:t>37</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1592009" y="1904999"/>
            <a:ext cx="10018713" cy="3124201"/>
          </a:xfrm>
        </p:spPr>
        <p:txBody>
          <a:bodyPr/>
          <a:lstStyle/>
          <a:p>
            <a:r>
              <a:rPr lang="en-US" dirty="0" smtClean="0"/>
              <a:t>Codeprojects.com</a:t>
            </a:r>
          </a:p>
          <a:p>
            <a:r>
              <a:rPr lang="en-US" dirty="0" smtClean="0"/>
              <a:t>MSDN</a:t>
            </a:r>
          </a:p>
          <a:p>
            <a:r>
              <a:rPr lang="en-US" dirty="0" smtClean="0"/>
              <a:t>Slide </a:t>
            </a:r>
            <a:r>
              <a:rPr lang="en-US" dirty="0" err="1" smtClean="0"/>
              <a:t>bài</a:t>
            </a:r>
            <a:r>
              <a:rPr lang="en-US" dirty="0" smtClean="0"/>
              <a:t> </a:t>
            </a:r>
            <a:r>
              <a:rPr lang="en-US" dirty="0" err="1" smtClean="0"/>
              <a:t>giảng</a:t>
            </a:r>
            <a:r>
              <a:rPr lang="en-US" dirty="0" smtClean="0"/>
              <a:t> LTDT</a:t>
            </a:r>
          </a:p>
          <a:p>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r>
              <a:rPr lang="en-US" dirty="0" smtClean="0"/>
              <a:t> </a:t>
            </a:r>
            <a:r>
              <a:rPr lang="en-US" dirty="0" err="1" smtClean="0"/>
              <a:t>Tuần</a:t>
            </a:r>
            <a:endParaRPr lang="en-US" dirty="0" smtClean="0"/>
          </a:p>
          <a:p>
            <a:r>
              <a:rPr lang="en-US" dirty="0" smtClean="0"/>
              <a:t>Wikipedia</a:t>
            </a:r>
            <a:endParaRPr lang="en-US" dirty="0"/>
          </a:p>
        </p:txBody>
      </p:sp>
    </p:spTree>
    <p:extLst>
      <p:ext uri="{BB962C8B-B14F-4D97-AF65-F5344CB8AC3E}">
        <p14:creationId xmlns:p14="http://schemas.microsoft.com/office/powerpoint/2010/main" val="25918260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a:solidFill>
                  <a:schemeClr val="accent1"/>
                </a:solidFill>
              </a:rPr>
              <a:t> </a:t>
            </a:r>
            <a:r>
              <a:rPr lang="en-US" sz="3600" b="1" dirty="0" smtClean="0">
                <a:solidFill>
                  <a:schemeClr val="accent1"/>
                </a:solidFill>
              </a:rPr>
              <a:t> </a:t>
            </a:r>
            <a:r>
              <a:rPr lang="en-US" sz="3600" b="1" dirty="0" err="1" smtClean="0">
                <a:solidFill>
                  <a:schemeClr val="accent1"/>
                </a:solidFill>
              </a:rPr>
              <a:t>Bóng</a:t>
            </a:r>
            <a:r>
              <a:rPr lang="en-US" sz="3600" b="1" dirty="0" smtClean="0">
                <a:solidFill>
                  <a:schemeClr val="accent1"/>
                </a:solidFill>
              </a:rPr>
              <a:t> ma </a:t>
            </a:r>
            <a:r>
              <a:rPr lang="en-US" sz="3600" b="1" dirty="0" err="1" smtClean="0">
                <a:solidFill>
                  <a:schemeClr val="accent1"/>
                </a:solidFill>
              </a:rPr>
              <a:t>và</a:t>
            </a:r>
            <a:r>
              <a:rPr lang="en-US" sz="3600" b="1" dirty="0" smtClean="0">
                <a:solidFill>
                  <a:schemeClr val="accent1"/>
                </a:solidFill>
              </a:rPr>
              <a:t> </a:t>
            </a:r>
            <a:r>
              <a:rPr lang="en-US" sz="3600" b="1" dirty="0" err="1" smtClean="0">
                <a:solidFill>
                  <a:schemeClr val="accent1"/>
                </a:solidFill>
              </a:rPr>
              <a:t>độ</a:t>
            </a:r>
            <a:r>
              <a:rPr lang="en-US" sz="3600" b="1" dirty="0" smtClean="0">
                <a:solidFill>
                  <a:schemeClr val="accent1"/>
                </a:solidFill>
              </a:rPr>
              <a:t> </a:t>
            </a:r>
            <a:r>
              <a:rPr lang="en-US" sz="3600" b="1" dirty="0" err="1" smtClean="0">
                <a:solidFill>
                  <a:schemeClr val="accent1"/>
                </a:solidFill>
              </a:rPr>
              <a:t>phức</a:t>
            </a:r>
            <a:r>
              <a:rPr lang="en-US" sz="3600" b="1" dirty="0" smtClean="0">
                <a:solidFill>
                  <a:schemeClr val="accent1"/>
                </a:solidFill>
              </a:rPr>
              <a:t> </a:t>
            </a:r>
            <a:r>
              <a:rPr lang="en-US" sz="3600" b="1" dirty="0" err="1" smtClean="0">
                <a:solidFill>
                  <a:schemeClr val="accent1"/>
                </a:solidFill>
              </a:rPr>
              <a:t>tạp</a:t>
            </a:r>
            <a:endParaRPr lang="en-US" sz="3600" b="1" dirty="0">
              <a:solidFill>
                <a:schemeClr val="accent1"/>
              </a:solidFill>
            </a:endParaRPr>
          </a:p>
        </p:txBody>
      </p:sp>
      <p:sp>
        <p:nvSpPr>
          <p:cNvPr id="6" name="Slide Number Placeholder 5"/>
          <p:cNvSpPr>
            <a:spLocks noGrp="1"/>
          </p:cNvSpPr>
          <p:nvPr>
            <p:ph type="sldNum" sz="quarter" idx="12"/>
          </p:nvPr>
        </p:nvSpPr>
        <p:spPr>
          <a:xfrm>
            <a:off x="10460182" y="6017743"/>
            <a:ext cx="1042841" cy="365125"/>
          </a:xfrm>
        </p:spPr>
        <p:txBody>
          <a:bodyPr/>
          <a:lstStyle/>
          <a:p>
            <a:fld id="{D57F1E4F-1CFF-5643-939E-217C01CDF565}" type="slidenum">
              <a:rPr lang="en-US" sz="4400" smtClean="0"/>
              <a:pPr/>
              <a:t>38</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99708" y="2586101"/>
            <a:ext cx="3165765" cy="2119746"/>
            <a:chOff x="5818903" y="2153482"/>
            <a:chExt cx="4211787" cy="2119746"/>
          </a:xfrm>
        </p:grpSpPr>
        <p:cxnSp>
          <p:nvCxnSpPr>
            <p:cNvPr id="8" name="Straight Connector 7"/>
            <p:cNvCxnSpPr/>
            <p:nvPr/>
          </p:nvCxnSpPr>
          <p:spPr>
            <a:xfrm>
              <a:off x="5818903" y="2153482"/>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5818903" y="2860064"/>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818903" y="3566646"/>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5818903" y="4273228"/>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grpSp>
      <p:grpSp>
        <p:nvGrpSpPr>
          <p:cNvPr id="13" name="Group 12"/>
          <p:cNvGrpSpPr/>
          <p:nvPr/>
        </p:nvGrpSpPr>
        <p:grpSpPr>
          <a:xfrm rot="5400000">
            <a:off x="1904541" y="2586101"/>
            <a:ext cx="2860011" cy="2119746"/>
            <a:chOff x="5818903" y="2153482"/>
            <a:chExt cx="4211787" cy="2119746"/>
          </a:xfrm>
        </p:grpSpPr>
        <p:cxnSp>
          <p:nvCxnSpPr>
            <p:cNvPr id="14" name="Straight Connector 13"/>
            <p:cNvCxnSpPr/>
            <p:nvPr/>
          </p:nvCxnSpPr>
          <p:spPr>
            <a:xfrm>
              <a:off x="5818903" y="2153482"/>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5818903" y="2860064"/>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5818903" y="3566646"/>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5818903" y="4273228"/>
              <a:ext cx="4211787" cy="0"/>
            </a:xfrm>
            <a:prstGeom prst="line">
              <a:avLst/>
            </a:prstGeom>
            <a:ln w="57150"/>
          </p:spPr>
          <p:style>
            <a:lnRef idx="3">
              <a:schemeClr val="accent1"/>
            </a:lnRef>
            <a:fillRef idx="0">
              <a:schemeClr val="accent1"/>
            </a:fillRef>
            <a:effectRef idx="2">
              <a:schemeClr val="accent1"/>
            </a:effectRef>
            <a:fontRef idx="minor">
              <a:schemeClr val="tx1"/>
            </a:fontRef>
          </p:style>
        </p:cxnSp>
      </p:grpSp>
      <p:grpSp>
        <p:nvGrpSpPr>
          <p:cNvPr id="18" name="Group 17"/>
          <p:cNvGrpSpPr/>
          <p:nvPr/>
        </p:nvGrpSpPr>
        <p:grpSpPr>
          <a:xfrm>
            <a:off x="2350543" y="2652385"/>
            <a:ext cx="1953495" cy="1953495"/>
            <a:chOff x="2987697" y="2603253"/>
            <a:chExt cx="1953495" cy="1953495"/>
          </a:xfrm>
        </p:grpSpPr>
        <p:grpSp>
          <p:nvGrpSpPr>
            <p:cNvPr id="19" name="Group 18"/>
            <p:cNvGrpSpPr/>
            <p:nvPr/>
          </p:nvGrpSpPr>
          <p:grpSpPr>
            <a:xfrm>
              <a:off x="3764043" y="2603253"/>
              <a:ext cx="435770" cy="1953495"/>
              <a:chOff x="3764043" y="2603253"/>
              <a:chExt cx="435770" cy="1953495"/>
            </a:xfrm>
          </p:grpSpPr>
          <p:sp>
            <p:nvSpPr>
              <p:cNvPr id="23" name="Down Arrow 22"/>
              <p:cNvSpPr/>
              <p:nvPr/>
            </p:nvSpPr>
            <p:spPr>
              <a:xfrm>
                <a:off x="3764043" y="4050102"/>
                <a:ext cx="415315" cy="5066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Down Arrow 23"/>
              <p:cNvSpPr/>
              <p:nvPr/>
            </p:nvSpPr>
            <p:spPr>
              <a:xfrm rot="10800000">
                <a:off x="3784498" y="2603253"/>
                <a:ext cx="415315" cy="50810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0" name="Group 19"/>
            <p:cNvGrpSpPr/>
            <p:nvPr/>
          </p:nvGrpSpPr>
          <p:grpSpPr>
            <a:xfrm rot="16200000">
              <a:off x="3746560" y="2603253"/>
              <a:ext cx="435770" cy="1953495"/>
              <a:chOff x="6248556" y="2737838"/>
              <a:chExt cx="435770" cy="1953495"/>
            </a:xfrm>
          </p:grpSpPr>
          <p:sp>
            <p:nvSpPr>
              <p:cNvPr id="21" name="Down Arrow 20"/>
              <p:cNvSpPr/>
              <p:nvPr/>
            </p:nvSpPr>
            <p:spPr>
              <a:xfrm>
                <a:off x="6248556" y="4184687"/>
                <a:ext cx="415315" cy="5066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Down Arrow 21"/>
              <p:cNvSpPr/>
              <p:nvPr/>
            </p:nvSpPr>
            <p:spPr>
              <a:xfrm rot="10800000">
                <a:off x="6269011" y="2737838"/>
                <a:ext cx="415315" cy="50810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pic>
        <p:nvPicPr>
          <p:cNvPr id="29" name="Picture 8" descr="http://colouringbook.org/COLOURINGBOOK.ORG/lemmling_cartoon_ghost_coloring_book_colouring_drawing-2555px.png"/>
          <p:cNvPicPr>
            <a:picLocks noChangeAspect="1" noChangeArrowheads="1"/>
          </p:cNvPicPr>
          <p:nvPr/>
        </p:nvPicPr>
        <p:blipFill>
          <a:blip r:embed="rId2">
            <a:extLst>
              <a:ext uri="{BEBA8EAE-BF5A-486C-A8C5-ECC9F3942E4B}">
                <a14:imgProps xmlns:a14="http://schemas.microsoft.com/office/drawing/2010/main">
                  <a14:imgLayer r:embed="rId3">
                    <a14:imgEffect>
                      <a14:artisticMarker/>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996081" y="3271568"/>
            <a:ext cx="717839" cy="77768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p:cNvGrpSpPr/>
          <p:nvPr/>
        </p:nvGrpSpPr>
        <p:grpSpPr>
          <a:xfrm>
            <a:off x="5724454" y="2360289"/>
            <a:ext cx="6295313" cy="2600239"/>
            <a:chOff x="5769372" y="2215193"/>
            <a:chExt cx="6295313" cy="2600239"/>
          </a:xfrm>
        </p:grpSpPr>
        <p:sp>
          <p:nvSpPr>
            <p:cNvPr id="31" name="Rectangle 30"/>
            <p:cNvSpPr/>
            <p:nvPr/>
          </p:nvSpPr>
          <p:spPr>
            <a:xfrm>
              <a:off x="7862892" y="2215193"/>
              <a:ext cx="1906292" cy="707886"/>
            </a:xfrm>
            <a:prstGeom prst="rect">
              <a:avLst/>
            </a:prstGeom>
            <a:noFill/>
          </p:spPr>
          <p:txBody>
            <a:bodyPr wrap="none" lIns="91440" tIns="45720" rIns="91440" bIns="45720">
              <a:spAutoFit/>
            </a:bodyPr>
            <a:lstStyle/>
            <a:p>
              <a:pPr algn="ctr"/>
              <a:r>
                <a:rPr lang="en-US" sz="4000" b="1"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Quy</a:t>
              </a:r>
              <a:r>
                <a:rPr lang="en-US" sz="40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b="1"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tắc</a:t>
              </a:r>
              <a:endParaRPr 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 name="Rectangle 32"/>
            <p:cNvSpPr/>
            <p:nvPr/>
          </p:nvSpPr>
          <p:spPr>
            <a:xfrm>
              <a:off x="5769372" y="3067542"/>
              <a:ext cx="6295313" cy="1569660"/>
            </a:xfrm>
            <a:prstGeom prst="rect">
              <a:avLst/>
            </a:prstGeom>
            <a:noFill/>
          </p:spPr>
          <p:txBody>
            <a:bodyPr wrap="none" lIns="91440" tIns="45720" rIns="91440" bIns="45720">
              <a:spAutoFit/>
            </a:bodyPr>
            <a:lstStyle/>
            <a:p>
              <a:r>
                <a:rPr lang="en-US" sz="3200" dirty="0" smtClean="0">
                  <a:ln w="0"/>
                  <a:effectLst>
                    <a:outerShdw blurRad="38100" dist="19050" dir="2700000" algn="tl" rotWithShape="0">
                      <a:schemeClr val="dk1">
                        <a:alpha val="40000"/>
                      </a:schemeClr>
                    </a:outerShdw>
                  </a:effectLst>
                </a:rPr>
                <a:t>- Random</a:t>
              </a:r>
            </a:p>
            <a:p>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Chỉ</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tiến</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không</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lùi</a:t>
              </a:r>
              <a:endParaRPr lang="en-US" sz="3200" dirty="0" smtClean="0">
                <a:ln w="0"/>
                <a:effectLst>
                  <a:outerShdw blurRad="38100" dist="19050" dir="2700000" algn="tl" rotWithShape="0">
                    <a:schemeClr val="dk1">
                      <a:alpha val="40000"/>
                    </a:schemeClr>
                  </a:outerShdw>
                </a:effectLst>
              </a:endParaRPr>
            </a:p>
            <a:p>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Gặp</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chướng</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ngại</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vật</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rẽ</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ngẫu</a:t>
              </a:r>
              <a:r>
                <a:rPr lang="en-US" sz="3200" dirty="0" smtClean="0">
                  <a:ln w="0"/>
                  <a:effectLst>
                    <a:outerShdw blurRad="38100" dist="19050" dir="2700000" algn="tl" rotWithShape="0">
                      <a:schemeClr val="dk1">
                        <a:alpha val="40000"/>
                      </a:schemeClr>
                    </a:outerShdw>
                  </a:effectLst>
                </a:rPr>
                <a:t> </a:t>
              </a:r>
              <a:r>
                <a:rPr lang="en-US" sz="3200" dirty="0" err="1" smtClean="0">
                  <a:ln w="0"/>
                  <a:effectLst>
                    <a:outerShdw blurRad="38100" dist="19050" dir="2700000" algn="tl" rotWithShape="0">
                      <a:schemeClr val="dk1">
                        <a:alpha val="40000"/>
                      </a:schemeClr>
                    </a:outerShdw>
                  </a:effectLst>
                </a:rPr>
                <a:t>nhiên</a:t>
              </a:r>
              <a:endParaRPr lang="en-US" sz="3200" dirty="0">
                <a:ln w="0"/>
                <a:effectLst>
                  <a:outerShdw blurRad="38100" dist="19050" dir="2700000" algn="tl" rotWithShape="0">
                    <a:schemeClr val="dk1">
                      <a:alpha val="40000"/>
                    </a:schemeClr>
                  </a:outerShdw>
                </a:effectLst>
              </a:endParaRPr>
            </a:p>
          </p:txBody>
        </p:sp>
        <p:grpSp>
          <p:nvGrpSpPr>
            <p:cNvPr id="41" name="Group 40"/>
            <p:cNvGrpSpPr/>
            <p:nvPr/>
          </p:nvGrpSpPr>
          <p:grpSpPr>
            <a:xfrm>
              <a:off x="5769372" y="2257533"/>
              <a:ext cx="6093335" cy="2557899"/>
              <a:chOff x="6963639" y="2257533"/>
              <a:chExt cx="4336475" cy="2557899"/>
            </a:xfrm>
          </p:grpSpPr>
          <p:cxnSp>
            <p:nvCxnSpPr>
              <p:cNvPr id="26" name="Straight Connector 25"/>
              <p:cNvCxnSpPr/>
              <p:nvPr/>
            </p:nvCxnSpPr>
            <p:spPr>
              <a:xfrm>
                <a:off x="6963641" y="2972442"/>
                <a:ext cx="433647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6963639" y="4815432"/>
                <a:ext cx="433647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6963641" y="2257533"/>
                <a:ext cx="4336473" cy="0"/>
              </a:xfrm>
              <a:prstGeom prst="line">
                <a:avLst/>
              </a:prstGeom>
              <a:ln w="76200"/>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193403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Đặt</a:t>
            </a:r>
            <a:r>
              <a:rPr lang="en-US" sz="3600" b="1" dirty="0" smtClean="0">
                <a:solidFill>
                  <a:schemeClr val="accent1"/>
                </a:solidFill>
              </a:rPr>
              <a:t> </a:t>
            </a:r>
            <a:r>
              <a:rPr lang="en-US" sz="3600" b="1" dirty="0" err="1" smtClean="0">
                <a:solidFill>
                  <a:schemeClr val="accent1"/>
                </a:solidFill>
              </a:rPr>
              <a:t>vấn</a:t>
            </a:r>
            <a:r>
              <a:rPr lang="en-US" sz="3600" b="1" dirty="0" smtClean="0">
                <a:solidFill>
                  <a:schemeClr val="accent1"/>
                </a:solidFill>
              </a:rPr>
              <a:t> </a:t>
            </a:r>
            <a:r>
              <a:rPr lang="en-US" sz="3600" b="1" dirty="0" err="1" smtClean="0">
                <a:solidFill>
                  <a:schemeClr val="accent1"/>
                </a:solidFill>
              </a:rPr>
              <a:t>đề</a:t>
            </a:r>
            <a:r>
              <a:rPr lang="en-US" sz="3600" b="1" dirty="0" smtClean="0">
                <a:solidFill>
                  <a:schemeClr val="accent1"/>
                </a:solidFill>
              </a:rPr>
              <a:t> -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Pacman</a:t>
            </a:r>
            <a:endParaRPr lang="en-US" sz="3600" b="1" dirty="0">
              <a:solidFill>
                <a:schemeClr val="accent1"/>
              </a:solidFill>
            </a:endParaRPr>
          </a:p>
        </p:txBody>
      </p:sp>
      <p:sp>
        <p:nvSpPr>
          <p:cNvPr id="6" name="Slide Number Placeholder 5"/>
          <p:cNvSpPr>
            <a:spLocks noGrp="1"/>
          </p:cNvSpPr>
          <p:nvPr>
            <p:ph type="sldNum" sz="quarter" idx="12"/>
          </p:nvPr>
        </p:nvSpPr>
        <p:spPr>
          <a:xfrm>
            <a:off x="10951856" y="6017743"/>
            <a:ext cx="551167" cy="365125"/>
          </a:xfrm>
        </p:spPr>
        <p:txBody>
          <a:bodyPr/>
          <a:lstStyle/>
          <a:p>
            <a:fld id="{D57F1E4F-1CFF-5643-939E-217C01CDF565}" type="slidenum">
              <a:rPr lang="en-US" sz="4400" smtClean="0"/>
              <a:pPr/>
              <a:t>4</a:t>
            </a:fld>
            <a:endParaRPr lang="en-US" sz="4400" dirty="0"/>
          </a:p>
        </p:txBody>
      </p:sp>
      <p:pic>
        <p:nvPicPr>
          <p:cNvPr id="7" name="Content Placeholder 6"/>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035466" y="2628475"/>
            <a:ext cx="1245196" cy="1245196"/>
          </a:xfrm>
        </p:spPr>
      </p:pic>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317391" y="2628475"/>
            <a:ext cx="6587637" cy="1200329"/>
          </a:xfrm>
          <a:prstGeom prst="rect">
            <a:avLst/>
          </a:prstGeom>
          <a:noFill/>
        </p:spPr>
        <p:txBody>
          <a:bodyPr wrap="none" lIns="91440" tIns="45720" rIns="91440" bIns="45720">
            <a:spAutoFit/>
          </a:bodyPr>
          <a:lstStyle/>
          <a:p>
            <a:pPr algn="ctr"/>
            <a:r>
              <a:rPr lang="en-US" sz="7200" b="1" dirty="0" smtClean="0">
                <a:ln w="0"/>
                <a:solidFill>
                  <a:schemeClr val="accent1"/>
                </a:solidFill>
                <a:effectLst>
                  <a:outerShdw blurRad="38100" dist="25400" dir="5400000" algn="ctr" rotWithShape="0">
                    <a:srgbClr val="6E747A">
                      <a:alpha val="43000"/>
                    </a:srgbClr>
                  </a:outerShdw>
                </a:effectLst>
              </a:rPr>
              <a:t>PAC-MAN </a:t>
            </a:r>
            <a:r>
              <a:rPr lang="en-US" sz="7200" b="1" dirty="0" err="1" smtClean="0">
                <a:ln w="0"/>
                <a:solidFill>
                  <a:schemeClr val="accent1"/>
                </a:solidFill>
                <a:effectLst>
                  <a:outerShdw blurRad="38100" dist="25400" dir="5400000" algn="ctr" rotWithShape="0">
                    <a:srgbClr val="6E747A">
                      <a:alpha val="43000"/>
                    </a:srgbClr>
                  </a:outerShdw>
                </a:effectLst>
              </a:rPr>
              <a:t>là</a:t>
            </a:r>
            <a:r>
              <a:rPr lang="en-US" sz="7200" b="1" dirty="0" smtClean="0">
                <a:ln w="0"/>
                <a:solidFill>
                  <a:schemeClr val="accent1"/>
                </a:solidFill>
                <a:effectLst>
                  <a:outerShdw blurRad="38100" dist="25400" dir="5400000" algn="ctr" rotWithShape="0">
                    <a:srgbClr val="6E747A">
                      <a:alpha val="43000"/>
                    </a:srgbClr>
                  </a:outerShdw>
                </a:effectLst>
              </a:rPr>
              <a:t> </a:t>
            </a:r>
            <a:r>
              <a:rPr lang="en-US" sz="7200" b="1" dirty="0" err="1" smtClean="0">
                <a:ln w="0"/>
                <a:solidFill>
                  <a:schemeClr val="accent1"/>
                </a:solidFill>
                <a:effectLst>
                  <a:outerShdw blurRad="38100" dist="25400" dir="5400000" algn="ctr" rotWithShape="0">
                    <a:srgbClr val="6E747A">
                      <a:alpha val="43000"/>
                    </a:srgbClr>
                  </a:outerShdw>
                </a:effectLst>
              </a:rPr>
              <a:t>gì</a:t>
            </a:r>
            <a:r>
              <a:rPr lang="en-US" sz="7200" b="1" dirty="0" smtClean="0">
                <a:ln w="0"/>
                <a:solidFill>
                  <a:schemeClr val="accent1"/>
                </a:solidFill>
                <a:effectLst>
                  <a:outerShdw blurRad="38100" dist="25400" dir="5400000" algn="ctr" rotWithShape="0">
                    <a:srgbClr val="6E747A">
                      <a:alpha val="43000"/>
                    </a:srgbClr>
                  </a:outerShdw>
                </a:effectLst>
              </a:rPr>
              <a:t> ?</a:t>
            </a:r>
            <a:endParaRPr lang="en-US" sz="72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76297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Lst>
          </a:blip>
          <a:stretch>
            <a:fillRect/>
          </a:stretch>
        </p:blipFill>
        <p:spPr>
          <a:xfrm rot="1309959">
            <a:off x="7906757" y="2515640"/>
            <a:ext cx="2996921" cy="3222650"/>
          </a:xfrm>
          <a:prstGeom prst="rect">
            <a:avLst/>
          </a:prstGeom>
          <a:ln>
            <a:noFill/>
          </a:ln>
          <a:effectLst>
            <a:outerShdw blurRad="190500" algn="tl" rotWithShape="0">
              <a:srgbClr val="000000">
                <a:alpha val="70000"/>
              </a:srgbClr>
            </a:outerShdw>
          </a:effectLst>
        </p:spPr>
      </p:pic>
      <p:sp>
        <p:nvSpPr>
          <p:cNvPr id="2" name="Title 1"/>
          <p:cNvSpPr>
            <a:spLocks noGrp="1"/>
          </p:cNvSpPr>
          <p:nvPr>
            <p:ph type="title"/>
          </p:nvPr>
        </p:nvSpPr>
        <p:spPr>
          <a:xfrm>
            <a:off x="1699708" y="363071"/>
            <a:ext cx="9803316" cy="777240"/>
          </a:xfrm>
        </p:spPr>
        <p:txBody>
          <a:bodyPr>
            <a:normAutofit/>
          </a:bodyPr>
          <a:lstStyle/>
          <a:p>
            <a:pPr algn="l"/>
            <a:r>
              <a:rPr lang="en-US" sz="3600" b="1" dirty="0" smtClean="0">
                <a:solidFill>
                  <a:schemeClr val="accent1"/>
                </a:solidFill>
              </a:rPr>
              <a:t> </a:t>
            </a:r>
            <a:r>
              <a:rPr lang="en-US" sz="3600" b="1" dirty="0" err="1" smtClean="0">
                <a:solidFill>
                  <a:schemeClr val="accent1"/>
                </a:solidFill>
              </a:rPr>
              <a:t>Đặt</a:t>
            </a:r>
            <a:r>
              <a:rPr lang="en-US" sz="3600" b="1" dirty="0" smtClean="0">
                <a:solidFill>
                  <a:schemeClr val="accent1"/>
                </a:solidFill>
              </a:rPr>
              <a:t> </a:t>
            </a:r>
            <a:r>
              <a:rPr lang="en-US" sz="3600" b="1" dirty="0" err="1" smtClean="0">
                <a:solidFill>
                  <a:schemeClr val="accent1"/>
                </a:solidFill>
              </a:rPr>
              <a:t>vấn</a:t>
            </a:r>
            <a:r>
              <a:rPr lang="en-US" sz="3600" b="1" dirty="0" smtClean="0">
                <a:solidFill>
                  <a:schemeClr val="accent1"/>
                </a:solidFill>
              </a:rPr>
              <a:t> </a:t>
            </a:r>
            <a:r>
              <a:rPr lang="en-US" sz="3600" b="1" dirty="0" err="1" smtClean="0">
                <a:solidFill>
                  <a:schemeClr val="accent1"/>
                </a:solidFill>
              </a:rPr>
              <a:t>đề</a:t>
            </a:r>
            <a:r>
              <a:rPr lang="en-US" sz="3600" b="1" dirty="0" smtClean="0">
                <a:solidFill>
                  <a:schemeClr val="accent1"/>
                </a:solidFill>
              </a:rPr>
              <a:t> - </a:t>
            </a:r>
            <a:r>
              <a:rPr lang="en-US" sz="3600" b="1" dirty="0" err="1" smtClean="0">
                <a:solidFill>
                  <a:schemeClr val="accent1"/>
                </a:solidFill>
              </a:rPr>
              <a:t>Bài</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Pacman</a:t>
            </a:r>
            <a:endParaRPr lang="en-US" sz="3600" b="1" dirty="0">
              <a:solidFill>
                <a:schemeClr val="accent1"/>
              </a:solidFill>
            </a:endParaRPr>
          </a:p>
        </p:txBody>
      </p:sp>
      <p:sp>
        <p:nvSpPr>
          <p:cNvPr id="6" name="Slide Number Placeholder 5"/>
          <p:cNvSpPr>
            <a:spLocks noGrp="1"/>
          </p:cNvSpPr>
          <p:nvPr>
            <p:ph type="sldNum" sz="quarter" idx="12"/>
          </p:nvPr>
        </p:nvSpPr>
        <p:spPr>
          <a:xfrm>
            <a:off x="10951856" y="6017743"/>
            <a:ext cx="551167" cy="365125"/>
          </a:xfrm>
        </p:spPr>
        <p:txBody>
          <a:bodyPr/>
          <a:lstStyle/>
          <a:p>
            <a:fld id="{D57F1E4F-1CFF-5643-939E-217C01CDF565}" type="slidenum">
              <a:rPr lang="en-US" sz="4400" smtClean="0"/>
              <a:pPr/>
              <a:t>5</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3132390" y="1909512"/>
            <a:ext cx="5851714" cy="350127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1" name="Picture 10"/>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saturation sat="400000"/>
                    </a14:imgEffect>
                  </a14:imgLayer>
                </a14:imgProps>
              </a:ext>
            </a:extLst>
          </a:blip>
          <a:stretch>
            <a:fillRect/>
          </a:stretch>
        </p:blipFill>
        <p:spPr>
          <a:xfrm rot="20163447">
            <a:off x="2775173" y="3922696"/>
            <a:ext cx="1828162" cy="19711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9196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951856" y="6017743"/>
            <a:ext cx="551167" cy="365125"/>
          </a:xfrm>
        </p:spPr>
        <p:txBody>
          <a:bodyPr/>
          <a:lstStyle/>
          <a:p>
            <a:fld id="{D57F1E4F-1CFF-5643-939E-217C01CDF565}" type="slidenum">
              <a:rPr lang="en-US" sz="4400" smtClean="0"/>
              <a:pPr/>
              <a:t>6</a:t>
            </a:fld>
            <a:endParaRPr lang="en-US" sz="4400" dirty="0"/>
          </a:p>
        </p:txBody>
      </p:sp>
      <p:pic>
        <p:nvPicPr>
          <p:cNvPr id="7" name="Content Placeholder 6"/>
          <p:cNvPicPr>
            <a:picLocks noGrp="1" noChangeAspect="1"/>
          </p:cNvPicPr>
          <p:nvPr>
            <p:ph idx="1"/>
          </p:nvPr>
        </p:nvPicPr>
        <p:blipFill>
          <a:blip r:embed="rId3">
            <a:clrChange>
              <a:clrFrom>
                <a:srgbClr val="FFFFFF"/>
              </a:clrFrom>
              <a:clrTo>
                <a:srgbClr val="FFFFFF">
                  <a:alpha val="0"/>
                </a:srgbClr>
              </a:clrTo>
            </a:clrChange>
            <a:duotone>
              <a:prstClr val="black"/>
              <a:schemeClr val="tx2">
                <a:tint val="45000"/>
                <a:satMod val="400000"/>
              </a:schemeClr>
            </a:duotone>
          </a:blip>
          <a:stretch>
            <a:fillRect/>
          </a:stretch>
        </p:blipFill>
        <p:spPr>
          <a:xfrm>
            <a:off x="3500803" y="1323928"/>
            <a:ext cx="7627667" cy="5183631"/>
          </a:xfrm>
          <a:prstGeom prst="rect">
            <a:avLst/>
          </a:prstGeom>
        </p:spPr>
      </p:pic>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834828" y="2759517"/>
            <a:ext cx="1511952" cy="1754326"/>
          </a:xfrm>
          <a:prstGeom prst="rect">
            <a:avLst/>
          </a:prstGeom>
          <a:noFill/>
        </p:spPr>
        <p:txBody>
          <a:bodyPr wrap="none" lIns="91440" tIns="45720" rIns="91440" bIns="45720">
            <a:spAutoFit/>
          </a:bodyPr>
          <a:lstStyle/>
          <a:p>
            <a:pPr algn="ctr"/>
            <a:r>
              <a:rPr lang="en-US" sz="5400" b="1" cap="none" spc="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Nhớ</a:t>
            </a:r>
            <a:endPar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r>
              <a:rPr lang="en-US" sz="5400" b="1" cap="none" spc="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Lại</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809862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951856" y="6017743"/>
            <a:ext cx="551167" cy="365125"/>
          </a:xfrm>
        </p:spPr>
        <p:txBody>
          <a:bodyPr/>
          <a:lstStyle/>
          <a:p>
            <a:fld id="{D57F1E4F-1CFF-5643-939E-217C01CDF565}" type="slidenum">
              <a:rPr lang="en-US" sz="4400" smtClean="0"/>
              <a:pPr/>
              <a:t>7</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endParaRPr lang="en-US" dirty="0"/>
          </a:p>
        </p:txBody>
      </p:sp>
      <p:sp>
        <p:nvSpPr>
          <p:cNvPr id="4" name="Oval 3"/>
          <p:cNvSpPr/>
          <p:nvPr/>
        </p:nvSpPr>
        <p:spPr>
          <a:xfrm>
            <a:off x="3805825" y="256730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9" name="Oval 8"/>
          <p:cNvSpPr/>
          <p:nvPr/>
        </p:nvSpPr>
        <p:spPr>
          <a:xfrm>
            <a:off x="2551646" y="3946491"/>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0" name="Oval 9"/>
          <p:cNvSpPr/>
          <p:nvPr/>
        </p:nvSpPr>
        <p:spPr>
          <a:xfrm>
            <a:off x="2581614" y="1235338"/>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B</a:t>
            </a:r>
          </a:p>
        </p:txBody>
      </p:sp>
      <p:sp>
        <p:nvSpPr>
          <p:cNvPr id="11" name="Oval 10"/>
          <p:cNvSpPr/>
          <p:nvPr/>
        </p:nvSpPr>
        <p:spPr>
          <a:xfrm>
            <a:off x="1205603" y="257971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C</a:t>
            </a:r>
            <a:endParaRPr lang="en-US" sz="3200" b="1" dirty="0"/>
          </a:p>
        </p:txBody>
      </p:sp>
      <p:sp>
        <p:nvSpPr>
          <p:cNvPr id="12" name="Oval 11"/>
          <p:cNvSpPr/>
          <p:nvPr/>
        </p:nvSpPr>
        <p:spPr>
          <a:xfrm>
            <a:off x="2551646" y="549748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E</a:t>
            </a:r>
            <a:endParaRPr lang="en-US" sz="3200" b="1" dirty="0"/>
          </a:p>
        </p:txBody>
      </p:sp>
      <p:cxnSp>
        <p:nvCxnSpPr>
          <p:cNvPr id="14" name="Straight Connector 13"/>
          <p:cNvCxnSpPr>
            <a:stCxn id="4" idx="3"/>
            <a:endCxn id="9" idx="7"/>
          </p:cNvCxnSpPr>
          <p:nvPr/>
        </p:nvCxnSpPr>
        <p:spPr>
          <a:xfrm flipH="1">
            <a:off x="3202054" y="3217715"/>
            <a:ext cx="715363" cy="8403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1"/>
            <a:endCxn id="10" idx="5"/>
          </p:cNvCxnSpPr>
          <p:nvPr/>
        </p:nvCxnSpPr>
        <p:spPr>
          <a:xfrm flipH="1" flipV="1">
            <a:off x="3232022" y="1885746"/>
            <a:ext cx="685395" cy="793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10" idx="3"/>
            <a:endCxn id="11" idx="7"/>
          </p:cNvCxnSpPr>
          <p:nvPr/>
        </p:nvCxnSpPr>
        <p:spPr>
          <a:xfrm flipH="1">
            <a:off x="1856011" y="1885746"/>
            <a:ext cx="837195" cy="805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9" idx="1"/>
            <a:endCxn id="11" idx="5"/>
          </p:cNvCxnSpPr>
          <p:nvPr/>
        </p:nvCxnSpPr>
        <p:spPr>
          <a:xfrm flipH="1" flipV="1">
            <a:off x="1856011" y="3230121"/>
            <a:ext cx="807227" cy="827962"/>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12" idx="2"/>
          </p:cNvCxnSpPr>
          <p:nvPr/>
        </p:nvCxnSpPr>
        <p:spPr>
          <a:xfrm flipH="1">
            <a:off x="2551646" y="4327491"/>
            <a:ext cx="762000" cy="1550995"/>
          </a:xfrm>
          <a:prstGeom prst="line">
            <a:avLst/>
          </a:prstGeom>
        </p:spPr>
        <p:style>
          <a:lnRef idx="3">
            <a:schemeClr val="accent1"/>
          </a:lnRef>
          <a:fillRef idx="0">
            <a:schemeClr val="accent1"/>
          </a:fillRef>
          <a:effectRef idx="2">
            <a:schemeClr val="accent1"/>
          </a:effectRef>
          <a:fontRef idx="minor">
            <a:schemeClr val="tx1"/>
          </a:fontRef>
        </p:style>
      </p:cxnSp>
      <p:sp>
        <p:nvSpPr>
          <p:cNvPr id="102" name="TextBox 101"/>
          <p:cNvSpPr txBox="1"/>
          <p:nvPr/>
        </p:nvSpPr>
        <p:spPr>
          <a:xfrm>
            <a:off x="1967603" y="1637054"/>
            <a:ext cx="434734" cy="707886"/>
          </a:xfrm>
          <a:prstGeom prst="rect">
            <a:avLst/>
          </a:prstGeom>
          <a:noFill/>
        </p:spPr>
        <p:txBody>
          <a:bodyPr wrap="none" rtlCol="0">
            <a:spAutoFit/>
          </a:bodyPr>
          <a:lstStyle/>
          <a:p>
            <a:r>
              <a:rPr lang="en-US" sz="4000" b="1" dirty="0" smtClean="0"/>
              <a:t>3</a:t>
            </a:r>
            <a:endParaRPr lang="en-US" sz="4000" b="1" dirty="0"/>
          </a:p>
        </p:txBody>
      </p:sp>
      <p:sp>
        <p:nvSpPr>
          <p:cNvPr id="103" name="TextBox 102"/>
          <p:cNvSpPr txBox="1"/>
          <p:nvPr/>
        </p:nvSpPr>
        <p:spPr>
          <a:xfrm>
            <a:off x="3501486" y="1777620"/>
            <a:ext cx="470000" cy="707886"/>
          </a:xfrm>
          <a:prstGeom prst="rect">
            <a:avLst/>
          </a:prstGeom>
          <a:noFill/>
        </p:spPr>
        <p:txBody>
          <a:bodyPr wrap="none" rtlCol="0">
            <a:spAutoFit/>
          </a:bodyPr>
          <a:lstStyle/>
          <a:p>
            <a:r>
              <a:rPr lang="en-US" sz="4000" b="1" dirty="0" smtClean="0"/>
              <a:t>4</a:t>
            </a:r>
            <a:endParaRPr lang="en-US" sz="4000" b="1" dirty="0"/>
          </a:p>
        </p:txBody>
      </p:sp>
      <p:sp>
        <p:nvSpPr>
          <p:cNvPr id="104" name="TextBox 103"/>
          <p:cNvSpPr txBox="1"/>
          <p:nvPr/>
        </p:nvSpPr>
        <p:spPr>
          <a:xfrm>
            <a:off x="1910222" y="3385272"/>
            <a:ext cx="455574" cy="707886"/>
          </a:xfrm>
          <a:prstGeom prst="rect">
            <a:avLst/>
          </a:prstGeom>
          <a:noFill/>
        </p:spPr>
        <p:txBody>
          <a:bodyPr wrap="none" rtlCol="0">
            <a:spAutoFit/>
          </a:bodyPr>
          <a:lstStyle/>
          <a:p>
            <a:r>
              <a:rPr lang="en-US" sz="4000" b="1" dirty="0" smtClean="0"/>
              <a:t>4</a:t>
            </a:r>
            <a:endParaRPr lang="en-US" sz="4000" b="1" dirty="0"/>
          </a:p>
        </p:txBody>
      </p:sp>
      <p:sp>
        <p:nvSpPr>
          <p:cNvPr id="107" name="TextBox 106"/>
          <p:cNvSpPr txBox="1"/>
          <p:nvPr/>
        </p:nvSpPr>
        <p:spPr>
          <a:xfrm>
            <a:off x="3596547" y="3300568"/>
            <a:ext cx="470000" cy="707886"/>
          </a:xfrm>
          <a:prstGeom prst="rect">
            <a:avLst/>
          </a:prstGeom>
          <a:noFill/>
        </p:spPr>
        <p:txBody>
          <a:bodyPr wrap="none" rtlCol="0">
            <a:spAutoFit/>
          </a:bodyPr>
          <a:lstStyle/>
          <a:p>
            <a:r>
              <a:rPr lang="en-US" sz="4000" b="1" dirty="0" smtClean="0"/>
              <a:t>8</a:t>
            </a:r>
            <a:endParaRPr lang="en-US" sz="4000" b="1" dirty="0"/>
          </a:p>
        </p:txBody>
      </p:sp>
      <p:sp>
        <p:nvSpPr>
          <p:cNvPr id="108" name="TextBox 107"/>
          <p:cNvSpPr txBox="1"/>
          <p:nvPr/>
        </p:nvSpPr>
        <p:spPr>
          <a:xfrm>
            <a:off x="2999523" y="4713397"/>
            <a:ext cx="434734" cy="707886"/>
          </a:xfrm>
          <a:prstGeom prst="rect">
            <a:avLst/>
          </a:prstGeom>
          <a:noFill/>
        </p:spPr>
        <p:txBody>
          <a:bodyPr wrap="none" rtlCol="0">
            <a:spAutoFit/>
          </a:bodyPr>
          <a:lstStyle/>
          <a:p>
            <a:r>
              <a:rPr lang="en-US" sz="4000" b="1" dirty="0" smtClean="0"/>
              <a:t>7</a:t>
            </a:r>
            <a:endParaRPr lang="en-US" sz="4000" b="1" dirty="0"/>
          </a:p>
        </p:txBody>
      </p:sp>
    </p:spTree>
    <p:extLst>
      <p:ext uri="{BB962C8B-B14F-4D97-AF65-F5344CB8AC3E}">
        <p14:creationId xmlns:p14="http://schemas.microsoft.com/office/powerpoint/2010/main" val="3370063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Nhắc</a:t>
            </a:r>
            <a:r>
              <a:rPr lang="en-US" sz="3600" b="1" dirty="0" smtClean="0">
                <a:solidFill>
                  <a:schemeClr val="accent1"/>
                </a:solidFill>
              </a:rPr>
              <a:t> </a:t>
            </a:r>
            <a:r>
              <a:rPr lang="en-US" sz="3600" b="1" dirty="0" err="1" smtClean="0">
                <a:solidFill>
                  <a:schemeClr val="accent1"/>
                </a:solidFill>
              </a:rPr>
              <a:t>lại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363200" y="6017743"/>
            <a:ext cx="1139823" cy="365125"/>
          </a:xfrm>
        </p:spPr>
        <p:txBody>
          <a:bodyPr/>
          <a:lstStyle/>
          <a:p>
            <a:fld id="{D57F1E4F-1CFF-5643-939E-217C01CDF565}" type="slidenum">
              <a:rPr lang="en-US" sz="4400" smtClean="0"/>
              <a:pPr/>
              <a:t>8</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103632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37084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37084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bl>
          </a:graphicData>
        </a:graphic>
      </p:graphicFrame>
      <p:sp>
        <p:nvSpPr>
          <p:cNvPr id="4" name="Oval 3"/>
          <p:cNvSpPr/>
          <p:nvPr/>
        </p:nvSpPr>
        <p:spPr>
          <a:xfrm>
            <a:off x="3805825" y="256730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9" name="Oval 8"/>
          <p:cNvSpPr/>
          <p:nvPr/>
        </p:nvSpPr>
        <p:spPr>
          <a:xfrm>
            <a:off x="2551646" y="3946491"/>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0" name="Oval 9"/>
          <p:cNvSpPr/>
          <p:nvPr/>
        </p:nvSpPr>
        <p:spPr>
          <a:xfrm>
            <a:off x="2581614" y="1235338"/>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B</a:t>
            </a:r>
          </a:p>
        </p:txBody>
      </p:sp>
      <p:sp>
        <p:nvSpPr>
          <p:cNvPr id="11" name="Oval 10"/>
          <p:cNvSpPr/>
          <p:nvPr/>
        </p:nvSpPr>
        <p:spPr>
          <a:xfrm>
            <a:off x="1205603" y="257971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C</a:t>
            </a:r>
            <a:endParaRPr lang="en-US" sz="3200" b="1" dirty="0"/>
          </a:p>
        </p:txBody>
      </p:sp>
      <p:sp>
        <p:nvSpPr>
          <p:cNvPr id="12" name="Oval 11"/>
          <p:cNvSpPr/>
          <p:nvPr/>
        </p:nvSpPr>
        <p:spPr>
          <a:xfrm>
            <a:off x="2551646" y="549748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E</a:t>
            </a:r>
            <a:endParaRPr lang="en-US" sz="3200" b="1" dirty="0"/>
          </a:p>
        </p:txBody>
      </p:sp>
      <p:cxnSp>
        <p:nvCxnSpPr>
          <p:cNvPr id="14" name="Straight Connector 13"/>
          <p:cNvCxnSpPr>
            <a:stCxn id="4" idx="3"/>
            <a:endCxn id="9" idx="7"/>
          </p:cNvCxnSpPr>
          <p:nvPr/>
        </p:nvCxnSpPr>
        <p:spPr>
          <a:xfrm flipH="1">
            <a:off x="3202054" y="3217715"/>
            <a:ext cx="715363" cy="8403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1"/>
            <a:endCxn id="10" idx="5"/>
          </p:cNvCxnSpPr>
          <p:nvPr/>
        </p:nvCxnSpPr>
        <p:spPr>
          <a:xfrm flipH="1" flipV="1">
            <a:off x="3232022" y="1885746"/>
            <a:ext cx="685395" cy="793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10" idx="3"/>
            <a:endCxn id="11" idx="7"/>
          </p:cNvCxnSpPr>
          <p:nvPr/>
        </p:nvCxnSpPr>
        <p:spPr>
          <a:xfrm flipH="1">
            <a:off x="1856011" y="1885746"/>
            <a:ext cx="837195" cy="805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9" idx="1"/>
            <a:endCxn id="11" idx="5"/>
          </p:cNvCxnSpPr>
          <p:nvPr/>
        </p:nvCxnSpPr>
        <p:spPr>
          <a:xfrm flipH="1" flipV="1">
            <a:off x="1856011" y="3230121"/>
            <a:ext cx="807227" cy="827962"/>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12" idx="2"/>
          </p:cNvCxnSpPr>
          <p:nvPr/>
        </p:nvCxnSpPr>
        <p:spPr>
          <a:xfrm flipH="1">
            <a:off x="2551646" y="4327491"/>
            <a:ext cx="762000" cy="1550995"/>
          </a:xfrm>
          <a:prstGeom prst="line">
            <a:avLst/>
          </a:prstGeom>
        </p:spPr>
        <p:style>
          <a:lnRef idx="3">
            <a:schemeClr val="accent1"/>
          </a:lnRef>
          <a:fillRef idx="0">
            <a:schemeClr val="accent1"/>
          </a:fillRef>
          <a:effectRef idx="2">
            <a:schemeClr val="accent1"/>
          </a:effectRef>
          <a:fontRef idx="minor">
            <a:schemeClr val="tx1"/>
          </a:fontRef>
        </p:style>
      </p:cxnSp>
      <p:sp>
        <p:nvSpPr>
          <p:cNvPr id="100" name="Down Arrow 99"/>
          <p:cNvSpPr/>
          <p:nvPr/>
        </p:nvSpPr>
        <p:spPr>
          <a:xfrm>
            <a:off x="4052121" y="1947285"/>
            <a:ext cx="381000" cy="44657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TextBox 101"/>
          <p:cNvSpPr txBox="1"/>
          <p:nvPr/>
        </p:nvSpPr>
        <p:spPr>
          <a:xfrm>
            <a:off x="1967603" y="1637054"/>
            <a:ext cx="434734" cy="707886"/>
          </a:xfrm>
          <a:prstGeom prst="rect">
            <a:avLst/>
          </a:prstGeom>
          <a:noFill/>
        </p:spPr>
        <p:txBody>
          <a:bodyPr wrap="none" rtlCol="0">
            <a:spAutoFit/>
          </a:bodyPr>
          <a:lstStyle/>
          <a:p>
            <a:r>
              <a:rPr lang="en-US" sz="4000" b="1" dirty="0" smtClean="0"/>
              <a:t>3</a:t>
            </a:r>
            <a:endParaRPr lang="en-US" sz="4000" b="1" dirty="0"/>
          </a:p>
        </p:txBody>
      </p:sp>
      <p:sp>
        <p:nvSpPr>
          <p:cNvPr id="103" name="TextBox 102"/>
          <p:cNvSpPr txBox="1"/>
          <p:nvPr/>
        </p:nvSpPr>
        <p:spPr>
          <a:xfrm>
            <a:off x="3501486" y="1777620"/>
            <a:ext cx="470000" cy="707886"/>
          </a:xfrm>
          <a:prstGeom prst="rect">
            <a:avLst/>
          </a:prstGeom>
          <a:noFill/>
        </p:spPr>
        <p:txBody>
          <a:bodyPr wrap="none" rtlCol="0">
            <a:spAutoFit/>
          </a:bodyPr>
          <a:lstStyle/>
          <a:p>
            <a:r>
              <a:rPr lang="en-US" sz="4000" b="1" dirty="0" smtClean="0"/>
              <a:t>4</a:t>
            </a:r>
            <a:endParaRPr lang="en-US" sz="4000" b="1" dirty="0"/>
          </a:p>
        </p:txBody>
      </p:sp>
      <p:sp>
        <p:nvSpPr>
          <p:cNvPr id="104" name="TextBox 103"/>
          <p:cNvSpPr txBox="1"/>
          <p:nvPr/>
        </p:nvSpPr>
        <p:spPr>
          <a:xfrm>
            <a:off x="1910222" y="3385272"/>
            <a:ext cx="455574" cy="707886"/>
          </a:xfrm>
          <a:prstGeom prst="rect">
            <a:avLst/>
          </a:prstGeom>
          <a:noFill/>
        </p:spPr>
        <p:txBody>
          <a:bodyPr wrap="none" rtlCol="0">
            <a:spAutoFit/>
          </a:bodyPr>
          <a:lstStyle/>
          <a:p>
            <a:r>
              <a:rPr lang="en-US" sz="4000" b="1" dirty="0" smtClean="0"/>
              <a:t>4</a:t>
            </a:r>
            <a:endParaRPr lang="en-US" sz="4000" b="1" dirty="0"/>
          </a:p>
        </p:txBody>
      </p:sp>
      <p:sp>
        <p:nvSpPr>
          <p:cNvPr id="107" name="TextBox 106"/>
          <p:cNvSpPr txBox="1"/>
          <p:nvPr/>
        </p:nvSpPr>
        <p:spPr>
          <a:xfrm>
            <a:off x="3596547" y="3300568"/>
            <a:ext cx="470000" cy="707886"/>
          </a:xfrm>
          <a:prstGeom prst="rect">
            <a:avLst/>
          </a:prstGeom>
          <a:noFill/>
        </p:spPr>
        <p:txBody>
          <a:bodyPr wrap="none" rtlCol="0">
            <a:spAutoFit/>
          </a:bodyPr>
          <a:lstStyle/>
          <a:p>
            <a:r>
              <a:rPr lang="en-US" sz="4000" b="1" dirty="0" smtClean="0"/>
              <a:t>8</a:t>
            </a:r>
            <a:endParaRPr lang="en-US" sz="4000" b="1" dirty="0"/>
          </a:p>
        </p:txBody>
      </p:sp>
      <p:sp>
        <p:nvSpPr>
          <p:cNvPr id="108" name="TextBox 107"/>
          <p:cNvSpPr txBox="1"/>
          <p:nvPr/>
        </p:nvSpPr>
        <p:spPr>
          <a:xfrm>
            <a:off x="2999523" y="4713397"/>
            <a:ext cx="434734" cy="707886"/>
          </a:xfrm>
          <a:prstGeom prst="rect">
            <a:avLst/>
          </a:prstGeom>
          <a:noFill/>
        </p:spPr>
        <p:txBody>
          <a:bodyPr wrap="none" rtlCol="0">
            <a:spAutoFit/>
          </a:bodyPr>
          <a:lstStyle/>
          <a:p>
            <a:r>
              <a:rPr lang="en-US" sz="4000" b="1" dirty="0" smtClean="0"/>
              <a:t>7</a:t>
            </a:r>
            <a:endParaRPr lang="en-US" sz="4000" b="1" dirty="0"/>
          </a:p>
        </p:txBody>
      </p:sp>
    </p:spTree>
    <p:extLst>
      <p:ext uri="{BB962C8B-B14F-4D97-AF65-F5344CB8AC3E}">
        <p14:creationId xmlns:p14="http://schemas.microsoft.com/office/powerpoint/2010/main" val="1300505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708" y="363071"/>
            <a:ext cx="9803316" cy="777240"/>
          </a:xfrm>
        </p:spPr>
        <p:txBody>
          <a:bodyPr>
            <a:normAutofit/>
          </a:bodyPr>
          <a:lstStyle/>
          <a:p>
            <a:pPr algn="l"/>
            <a:r>
              <a:rPr lang="en-US" sz="3600" b="1" dirty="0" err="1" smtClean="0">
                <a:solidFill>
                  <a:schemeClr val="accent1"/>
                </a:solidFill>
              </a:rPr>
              <a:t>Nhắc</a:t>
            </a:r>
            <a:r>
              <a:rPr lang="en-US" sz="3600" b="1" dirty="0" smtClean="0">
                <a:solidFill>
                  <a:schemeClr val="accent1"/>
                </a:solidFill>
              </a:rPr>
              <a:t> </a:t>
            </a:r>
            <a:r>
              <a:rPr lang="en-US" sz="3600" b="1" dirty="0" err="1" smtClean="0">
                <a:solidFill>
                  <a:schemeClr val="accent1"/>
                </a:solidFill>
              </a:rPr>
              <a:t>lại</a:t>
            </a:r>
            <a:r>
              <a:rPr lang="en-US" sz="3600" b="1" dirty="0" smtClean="0">
                <a:solidFill>
                  <a:schemeClr val="accent1"/>
                </a:solidFill>
              </a:rPr>
              <a:t> </a:t>
            </a:r>
            <a:r>
              <a:rPr lang="en-US" sz="3600" b="1" dirty="0" err="1" smtClean="0">
                <a:solidFill>
                  <a:schemeClr val="accent1"/>
                </a:solidFill>
              </a:rPr>
              <a:t>thuật</a:t>
            </a:r>
            <a:r>
              <a:rPr lang="en-US" sz="3600" b="1" dirty="0" smtClean="0">
                <a:solidFill>
                  <a:schemeClr val="accent1"/>
                </a:solidFill>
              </a:rPr>
              <a:t> </a:t>
            </a:r>
            <a:r>
              <a:rPr lang="en-US" sz="3600" b="1" dirty="0" err="1" smtClean="0">
                <a:solidFill>
                  <a:schemeClr val="accent1"/>
                </a:solidFill>
              </a:rPr>
              <a:t>toán</a:t>
            </a:r>
            <a:r>
              <a:rPr lang="en-US" sz="3600" b="1" dirty="0" smtClean="0">
                <a:solidFill>
                  <a:schemeClr val="accent1"/>
                </a:solidFill>
              </a:rPr>
              <a:t> </a:t>
            </a:r>
            <a:r>
              <a:rPr lang="en-US" sz="3600" b="1" dirty="0" err="1" smtClean="0">
                <a:solidFill>
                  <a:schemeClr val="accent1"/>
                </a:solidFill>
              </a:rPr>
              <a:t>Dijsktra</a:t>
            </a:r>
            <a:endParaRPr lang="en-US" sz="3600" b="1" dirty="0">
              <a:solidFill>
                <a:schemeClr val="accent1"/>
              </a:solidFill>
            </a:endParaRPr>
          </a:p>
        </p:txBody>
      </p:sp>
      <p:sp>
        <p:nvSpPr>
          <p:cNvPr id="6" name="Slide Number Placeholder 5"/>
          <p:cNvSpPr>
            <a:spLocks noGrp="1"/>
          </p:cNvSpPr>
          <p:nvPr>
            <p:ph type="sldNum" sz="quarter" idx="12"/>
          </p:nvPr>
        </p:nvSpPr>
        <p:spPr>
          <a:xfrm>
            <a:off x="10363200" y="6017743"/>
            <a:ext cx="1139823" cy="365125"/>
          </a:xfrm>
        </p:spPr>
        <p:txBody>
          <a:bodyPr/>
          <a:lstStyle/>
          <a:p>
            <a:fld id="{D57F1E4F-1CFF-5643-939E-217C01CDF565}" type="slidenum">
              <a:rPr lang="en-US" sz="4400" smtClean="0"/>
              <a:pPr/>
              <a:t>9</a:t>
            </a:fld>
            <a:endParaRPr lang="en-US" sz="4400" dirty="0"/>
          </a:p>
        </p:txBody>
      </p:sp>
      <p:cxnSp>
        <p:nvCxnSpPr>
          <p:cNvPr id="5" name="Straight Connector 4"/>
          <p:cNvCxnSpPr/>
          <p:nvPr/>
        </p:nvCxnSpPr>
        <p:spPr>
          <a:xfrm>
            <a:off x="1882588" y="989704"/>
            <a:ext cx="9595821"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p:cNvGraphicFramePr>
            <a:graphicFrameLocks noGrp="1"/>
          </p:cNvGraphicFramePr>
          <p:nvPr>
            <p:ph idx="1"/>
            <p:extLst>
              <p:ext uri="{D42A27DB-BD31-4B8C-83A1-F6EECF244321}">
                <p14:modId xmlns:p14="http://schemas.microsoft.com/office/powerpoint/2010/main" val="717466526"/>
              </p:ext>
            </p:extLst>
          </p:nvPr>
        </p:nvGraphicFramePr>
        <p:xfrm>
          <a:off x="5629670" y="1824339"/>
          <a:ext cx="5379316" cy="1554480"/>
        </p:xfrm>
        <a:graphic>
          <a:graphicData uri="http://schemas.openxmlformats.org/drawingml/2006/table">
            <a:tbl>
              <a:tblPr firstRow="1" bandRow="1">
                <a:tableStyleId>{5C22544A-7EE6-4342-B048-85BDC9FD1C3A}</a:tableStyleId>
              </a:tblPr>
              <a:tblGrid>
                <a:gridCol w="2689658">
                  <a:extLst>
                    <a:ext uri="{9D8B030D-6E8A-4147-A177-3AD203B41FA5}">
                      <a16:colId xmlns:a16="http://schemas.microsoft.com/office/drawing/2014/main" val="2824946317"/>
                    </a:ext>
                  </a:extLst>
                </a:gridCol>
                <a:gridCol w="2689658">
                  <a:extLst>
                    <a:ext uri="{9D8B030D-6E8A-4147-A177-3AD203B41FA5}">
                      <a16:colId xmlns:a16="http://schemas.microsoft.com/office/drawing/2014/main" val="1372820581"/>
                    </a:ext>
                  </a:extLst>
                </a:gridCol>
              </a:tblGrid>
              <a:tr h="370840">
                <a:tc>
                  <a:txBody>
                    <a:bodyPr/>
                    <a:lstStyle/>
                    <a:p>
                      <a:pPr algn="ctr"/>
                      <a:r>
                        <a:rPr lang="en-US" sz="2800" b="1" dirty="0" smtClean="0"/>
                        <a:t>V</a:t>
                      </a:r>
                      <a:endParaRPr lang="en-US" sz="2800" b="1" dirty="0"/>
                    </a:p>
                  </a:txBody>
                  <a:tcPr/>
                </a:tc>
                <a:tc>
                  <a:txBody>
                    <a:bodyPr/>
                    <a:lstStyle/>
                    <a:p>
                      <a:pPr algn="ctr"/>
                      <a:r>
                        <a:rPr lang="en-US" sz="2800" dirty="0" smtClean="0"/>
                        <a:t>Priority Queue</a:t>
                      </a:r>
                      <a:endParaRPr lang="en-US" sz="2800" dirty="0"/>
                    </a:p>
                  </a:txBody>
                  <a:tcPr/>
                </a:tc>
                <a:extLst>
                  <a:ext uri="{0D108BD9-81ED-4DB2-BD59-A6C34878D82A}">
                    <a16:rowId xmlns:a16="http://schemas.microsoft.com/office/drawing/2014/main" val="2844298985"/>
                  </a:ext>
                </a:extLst>
              </a:tr>
              <a:tr h="370840">
                <a:tc>
                  <a:txBody>
                    <a:bodyPr/>
                    <a:lstStyle/>
                    <a:p>
                      <a:endParaRPr lang="en-US" sz="2800" dirty="0"/>
                    </a:p>
                  </a:txBody>
                  <a:tcPr/>
                </a:tc>
                <a:tc>
                  <a:txBody>
                    <a:bodyPr/>
                    <a:lstStyle/>
                    <a:p>
                      <a:r>
                        <a:rPr lang="en-US" sz="2800" dirty="0" smtClean="0"/>
                        <a:t>A</a:t>
                      </a:r>
                      <a:r>
                        <a:rPr lang="en-US" sz="2800" baseline="0" dirty="0" smtClean="0"/>
                        <a:t> (0, null)</a:t>
                      </a:r>
                      <a:endParaRPr lang="en-US" sz="2800" dirty="0"/>
                    </a:p>
                  </a:txBody>
                  <a:tcPr/>
                </a:tc>
                <a:extLst>
                  <a:ext uri="{0D108BD9-81ED-4DB2-BD59-A6C34878D82A}">
                    <a16:rowId xmlns:a16="http://schemas.microsoft.com/office/drawing/2014/main" val="3879440478"/>
                  </a:ext>
                </a:extLst>
              </a:tr>
              <a:tr h="370840">
                <a:tc>
                  <a:txBody>
                    <a:bodyPr/>
                    <a:lstStyle/>
                    <a:p>
                      <a:r>
                        <a:rPr lang="en-US" sz="2800" dirty="0" smtClean="0"/>
                        <a:t>A (0, null)</a:t>
                      </a:r>
                      <a:endParaRPr lang="en-US" sz="2800" dirty="0"/>
                    </a:p>
                  </a:txBody>
                  <a:tcPr/>
                </a:tc>
                <a:tc>
                  <a:txBody>
                    <a:bodyPr/>
                    <a:lstStyle/>
                    <a:p>
                      <a:r>
                        <a:rPr lang="en-US" sz="2800" dirty="0" smtClean="0"/>
                        <a:t>B (4, A)</a:t>
                      </a:r>
                      <a:r>
                        <a:rPr lang="en-US" sz="2800" baseline="0" dirty="0" smtClean="0"/>
                        <a:t> ; D (8, A)</a:t>
                      </a:r>
                      <a:endParaRPr lang="en-US" sz="2800" dirty="0"/>
                    </a:p>
                  </a:txBody>
                  <a:tcPr/>
                </a:tc>
                <a:extLst>
                  <a:ext uri="{0D108BD9-81ED-4DB2-BD59-A6C34878D82A}">
                    <a16:rowId xmlns:a16="http://schemas.microsoft.com/office/drawing/2014/main" val="1896766485"/>
                  </a:ext>
                </a:extLst>
              </a:tr>
            </a:tbl>
          </a:graphicData>
        </a:graphic>
      </p:graphicFrame>
      <p:sp>
        <p:nvSpPr>
          <p:cNvPr id="4" name="Oval 3"/>
          <p:cNvSpPr/>
          <p:nvPr/>
        </p:nvSpPr>
        <p:spPr>
          <a:xfrm>
            <a:off x="3805825" y="2567307"/>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A</a:t>
            </a:r>
            <a:endParaRPr lang="en-US" sz="3200" b="1" dirty="0"/>
          </a:p>
        </p:txBody>
      </p:sp>
      <p:sp>
        <p:nvSpPr>
          <p:cNvPr id="9" name="Oval 8"/>
          <p:cNvSpPr/>
          <p:nvPr/>
        </p:nvSpPr>
        <p:spPr>
          <a:xfrm>
            <a:off x="2551646" y="3946491"/>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D</a:t>
            </a:r>
            <a:endParaRPr lang="en-US" sz="3200" b="1" dirty="0"/>
          </a:p>
        </p:txBody>
      </p:sp>
      <p:sp>
        <p:nvSpPr>
          <p:cNvPr id="10" name="Oval 9"/>
          <p:cNvSpPr/>
          <p:nvPr/>
        </p:nvSpPr>
        <p:spPr>
          <a:xfrm>
            <a:off x="2581614" y="1235338"/>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B</a:t>
            </a:r>
          </a:p>
        </p:txBody>
      </p:sp>
      <p:sp>
        <p:nvSpPr>
          <p:cNvPr id="11" name="Oval 10"/>
          <p:cNvSpPr/>
          <p:nvPr/>
        </p:nvSpPr>
        <p:spPr>
          <a:xfrm>
            <a:off x="1205603" y="2579713"/>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C</a:t>
            </a:r>
            <a:endParaRPr lang="en-US" sz="3200" b="1" dirty="0"/>
          </a:p>
        </p:txBody>
      </p:sp>
      <p:sp>
        <p:nvSpPr>
          <p:cNvPr id="12" name="Oval 11"/>
          <p:cNvSpPr/>
          <p:nvPr/>
        </p:nvSpPr>
        <p:spPr>
          <a:xfrm>
            <a:off x="2551646" y="5497486"/>
            <a:ext cx="762000" cy="762000"/>
          </a:xfrm>
          <a:prstGeom prst="ellipse">
            <a:avLst/>
          </a:prstGeom>
          <a:ln w="762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t>E</a:t>
            </a:r>
            <a:endParaRPr lang="en-US" sz="3200" b="1" dirty="0"/>
          </a:p>
        </p:txBody>
      </p:sp>
      <p:cxnSp>
        <p:nvCxnSpPr>
          <p:cNvPr id="14" name="Straight Connector 13"/>
          <p:cNvCxnSpPr>
            <a:stCxn id="4" idx="3"/>
            <a:endCxn id="9" idx="7"/>
          </p:cNvCxnSpPr>
          <p:nvPr/>
        </p:nvCxnSpPr>
        <p:spPr>
          <a:xfrm flipH="1">
            <a:off x="3202054" y="3217715"/>
            <a:ext cx="715363" cy="8403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4" idx="1"/>
            <a:endCxn id="10" idx="5"/>
          </p:cNvCxnSpPr>
          <p:nvPr/>
        </p:nvCxnSpPr>
        <p:spPr>
          <a:xfrm flipH="1" flipV="1">
            <a:off x="3232022" y="1885746"/>
            <a:ext cx="685395" cy="793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10" idx="3"/>
            <a:endCxn id="11" idx="7"/>
          </p:cNvCxnSpPr>
          <p:nvPr/>
        </p:nvCxnSpPr>
        <p:spPr>
          <a:xfrm flipH="1">
            <a:off x="1856011" y="1885746"/>
            <a:ext cx="837195" cy="805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p:cNvCxnSpPr>
            <a:stCxn id="9" idx="1"/>
            <a:endCxn id="11" idx="5"/>
          </p:cNvCxnSpPr>
          <p:nvPr/>
        </p:nvCxnSpPr>
        <p:spPr>
          <a:xfrm flipH="1" flipV="1">
            <a:off x="1856011" y="3230121"/>
            <a:ext cx="807227" cy="827962"/>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12" idx="2"/>
          </p:cNvCxnSpPr>
          <p:nvPr/>
        </p:nvCxnSpPr>
        <p:spPr>
          <a:xfrm flipH="1">
            <a:off x="2551646" y="4327491"/>
            <a:ext cx="762000" cy="1550995"/>
          </a:xfrm>
          <a:prstGeom prst="line">
            <a:avLst/>
          </a:prstGeom>
        </p:spPr>
        <p:style>
          <a:lnRef idx="3">
            <a:schemeClr val="accent1"/>
          </a:lnRef>
          <a:fillRef idx="0">
            <a:schemeClr val="accent1"/>
          </a:fillRef>
          <a:effectRef idx="2">
            <a:schemeClr val="accent1"/>
          </a:effectRef>
          <a:fontRef idx="minor">
            <a:schemeClr val="tx1"/>
          </a:fontRef>
        </p:style>
      </p:cxnSp>
      <p:sp>
        <p:nvSpPr>
          <p:cNvPr id="100" name="Down Arrow 99"/>
          <p:cNvSpPr/>
          <p:nvPr/>
        </p:nvSpPr>
        <p:spPr>
          <a:xfrm>
            <a:off x="4052121" y="1947285"/>
            <a:ext cx="381000" cy="44657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TextBox 101"/>
          <p:cNvSpPr txBox="1"/>
          <p:nvPr/>
        </p:nvSpPr>
        <p:spPr>
          <a:xfrm>
            <a:off x="1967603" y="1637054"/>
            <a:ext cx="434734" cy="707886"/>
          </a:xfrm>
          <a:prstGeom prst="rect">
            <a:avLst/>
          </a:prstGeom>
          <a:noFill/>
        </p:spPr>
        <p:txBody>
          <a:bodyPr wrap="none" rtlCol="0">
            <a:spAutoFit/>
          </a:bodyPr>
          <a:lstStyle/>
          <a:p>
            <a:r>
              <a:rPr lang="en-US" sz="4000" b="1" dirty="0" smtClean="0"/>
              <a:t>3</a:t>
            </a:r>
            <a:endParaRPr lang="en-US" sz="4000" b="1" dirty="0"/>
          </a:p>
        </p:txBody>
      </p:sp>
      <p:sp>
        <p:nvSpPr>
          <p:cNvPr id="103" name="TextBox 102"/>
          <p:cNvSpPr txBox="1"/>
          <p:nvPr/>
        </p:nvSpPr>
        <p:spPr>
          <a:xfrm>
            <a:off x="3501486" y="1777620"/>
            <a:ext cx="470000" cy="707886"/>
          </a:xfrm>
          <a:prstGeom prst="rect">
            <a:avLst/>
          </a:prstGeom>
          <a:noFill/>
        </p:spPr>
        <p:txBody>
          <a:bodyPr wrap="none" rtlCol="0">
            <a:spAutoFit/>
          </a:bodyPr>
          <a:lstStyle/>
          <a:p>
            <a:r>
              <a:rPr lang="en-US" sz="4000" b="1" dirty="0" smtClean="0"/>
              <a:t>4</a:t>
            </a:r>
            <a:endParaRPr lang="en-US" sz="4000" b="1" dirty="0"/>
          </a:p>
        </p:txBody>
      </p:sp>
      <p:sp>
        <p:nvSpPr>
          <p:cNvPr id="104" name="TextBox 103"/>
          <p:cNvSpPr txBox="1"/>
          <p:nvPr/>
        </p:nvSpPr>
        <p:spPr>
          <a:xfrm>
            <a:off x="1910222" y="3385272"/>
            <a:ext cx="455574" cy="707886"/>
          </a:xfrm>
          <a:prstGeom prst="rect">
            <a:avLst/>
          </a:prstGeom>
          <a:noFill/>
        </p:spPr>
        <p:txBody>
          <a:bodyPr wrap="none" rtlCol="0">
            <a:spAutoFit/>
          </a:bodyPr>
          <a:lstStyle/>
          <a:p>
            <a:r>
              <a:rPr lang="en-US" sz="4000" b="1" dirty="0" smtClean="0"/>
              <a:t>4</a:t>
            </a:r>
            <a:endParaRPr lang="en-US" sz="4000" b="1" dirty="0"/>
          </a:p>
        </p:txBody>
      </p:sp>
      <p:sp>
        <p:nvSpPr>
          <p:cNvPr id="107" name="TextBox 106"/>
          <p:cNvSpPr txBox="1"/>
          <p:nvPr/>
        </p:nvSpPr>
        <p:spPr>
          <a:xfrm>
            <a:off x="3596547" y="3300568"/>
            <a:ext cx="470000" cy="707886"/>
          </a:xfrm>
          <a:prstGeom prst="rect">
            <a:avLst/>
          </a:prstGeom>
          <a:noFill/>
        </p:spPr>
        <p:txBody>
          <a:bodyPr wrap="none" rtlCol="0">
            <a:spAutoFit/>
          </a:bodyPr>
          <a:lstStyle/>
          <a:p>
            <a:r>
              <a:rPr lang="en-US" sz="4000" b="1" dirty="0" smtClean="0"/>
              <a:t>8</a:t>
            </a:r>
            <a:endParaRPr lang="en-US" sz="4000" b="1" dirty="0"/>
          </a:p>
        </p:txBody>
      </p:sp>
      <p:sp>
        <p:nvSpPr>
          <p:cNvPr id="108" name="TextBox 107"/>
          <p:cNvSpPr txBox="1"/>
          <p:nvPr/>
        </p:nvSpPr>
        <p:spPr>
          <a:xfrm>
            <a:off x="2999523" y="4713397"/>
            <a:ext cx="434734" cy="707886"/>
          </a:xfrm>
          <a:prstGeom prst="rect">
            <a:avLst/>
          </a:prstGeom>
          <a:noFill/>
        </p:spPr>
        <p:txBody>
          <a:bodyPr wrap="none" rtlCol="0">
            <a:spAutoFit/>
          </a:bodyPr>
          <a:lstStyle/>
          <a:p>
            <a:r>
              <a:rPr lang="en-US" sz="4000" b="1" dirty="0" smtClean="0"/>
              <a:t>7</a:t>
            </a:r>
            <a:endParaRPr lang="en-US" sz="4000" b="1" dirty="0"/>
          </a:p>
        </p:txBody>
      </p:sp>
    </p:spTree>
    <p:extLst>
      <p:ext uri="{BB962C8B-B14F-4D97-AF65-F5344CB8AC3E}">
        <p14:creationId xmlns:p14="http://schemas.microsoft.com/office/powerpoint/2010/main" val="1044421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448</TotalTime>
  <Words>1605</Words>
  <Application>Microsoft Office PowerPoint</Application>
  <PresentationFormat>Widescreen</PresentationFormat>
  <Paragraphs>377</Paragraphs>
  <Slides>38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 Math</vt:lpstr>
      <vt:lpstr>Corbel</vt:lpstr>
      <vt:lpstr>Parallax</vt:lpstr>
      <vt:lpstr>LÝ THUYẾT ĐỒ THỊ</vt:lpstr>
      <vt:lpstr>NHÓM ABC</vt:lpstr>
      <vt:lpstr> NỘI DUNG</vt:lpstr>
      <vt:lpstr> Đặt vấn đề - Bài toán Pacman</vt:lpstr>
      <vt:lpstr> Đặt vấn đề - Bài toán Pacman</vt:lpstr>
      <vt:lpstr>Thuật toán Dijsktra</vt:lpstr>
      <vt:lpstr>Thuật toán Dijsktra</vt:lpstr>
      <vt:lpstr>Nhắc lại thuật toán Dijsktra</vt:lpstr>
      <vt:lpstr>Nhắc lại thuật toán Dijsktra</vt:lpstr>
      <vt:lpstr>Nhắc lại thuật toán Dijsktra</vt:lpstr>
      <vt:lpstr>Nhắc lại thuật toán Dijsktra</vt:lpstr>
      <vt:lpstr>Nhắc lại thuật toán Dijsktra</vt:lpstr>
      <vt:lpstr>Nhắc lại thuật toán Dijsktra</vt:lpstr>
      <vt:lpstr>Nhắc lại thuật toán Dijsktra</vt:lpstr>
      <vt:lpstr>  Giải thuật A*</vt:lpstr>
      <vt:lpstr>  Giải thuật A*</vt:lpstr>
      <vt:lpstr>  A* Có định hướng – Không ngốc ghếch</vt:lpstr>
      <vt:lpstr>  A* Có định hướng – Không ngốc ghếch</vt:lpstr>
      <vt:lpstr>  Bài toán Pacman và hướng giải quyết</vt:lpstr>
      <vt:lpstr>  Bài toán Pacman và hướng giải quyết</vt:lpstr>
      <vt:lpstr>  Bài toán Pacman và hướng giải quyết</vt:lpstr>
      <vt:lpstr>  Bài toán Pacman và hướng giải quyết</vt:lpstr>
      <vt:lpstr>  Bài toán Pacman và hướng giải quyết</vt:lpstr>
      <vt:lpstr> Phân tích bài toán</vt:lpstr>
      <vt:lpstr> Phân tích bài toán</vt:lpstr>
      <vt:lpstr> Chiến lược tìm trạng thái đích</vt:lpstr>
      <vt:lpstr> Chiến lược tìm trạng thái đích</vt:lpstr>
      <vt:lpstr> Chiến lược tìm trạng thái đích</vt:lpstr>
      <vt:lpstr> Chiến lược tìm trạng thái đích</vt:lpstr>
      <vt:lpstr> Chiến lược tìm trạng thái đích</vt:lpstr>
      <vt:lpstr> Chiến lược tìm trạng thái đích</vt:lpstr>
      <vt:lpstr> Tối ưu thuật toán</vt:lpstr>
      <vt:lpstr> Phân tích bài toán</vt:lpstr>
      <vt:lpstr> Phân tích bài toán</vt:lpstr>
      <vt:lpstr>  Tổng kết</vt:lpstr>
      <vt:lpstr>  Hỏi đáp</vt:lpstr>
      <vt:lpstr>  Tài liệu tham khảo</vt:lpstr>
      <vt:lpstr>  Bóng ma và độ phức tạp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ĐỒ THỊ</dc:title>
  <dc:creator>van kim</dc:creator>
  <cp:lastModifiedBy>van kim</cp:lastModifiedBy>
  <cp:revision>105</cp:revision>
  <dcterms:created xsi:type="dcterms:W3CDTF">2015-11-29T17:11:55Z</dcterms:created>
  <dcterms:modified xsi:type="dcterms:W3CDTF">2015-12-10T10:50:35Z</dcterms:modified>
</cp:coreProperties>
</file>