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89D816-59FA-4DAD-A70F-A0A16EF48F46}">
  <a:tblStyle styleId="{9589D816-59FA-4DAD-A70F-A0A16EF48F4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33835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227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90f70947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90f70947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333333"/>
                </a:solidFill>
              </a:rPr>
              <a:t>NoSQL = Not only SQL</a:t>
            </a:r>
            <a:endParaRPr sz="1150">
              <a:solidFill>
                <a:srgbClr val="333333"/>
              </a:solidFill>
            </a:endParaRPr>
          </a:p>
        </p:txBody>
      </p:sp>
    </p:spTree>
    <p:extLst>
      <p:ext uri="{BB962C8B-B14F-4D97-AF65-F5344CB8AC3E}">
        <p14:creationId xmlns:p14="http://schemas.microsoft.com/office/powerpoint/2010/main" val="404789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90f70947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90f70947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a:solidFill>
                <a:srgbClr val="333333"/>
              </a:solidFill>
            </a:endParaRPr>
          </a:p>
        </p:txBody>
      </p:sp>
    </p:spTree>
    <p:extLst>
      <p:ext uri="{BB962C8B-B14F-4D97-AF65-F5344CB8AC3E}">
        <p14:creationId xmlns:p14="http://schemas.microsoft.com/office/powerpoint/2010/main" val="127263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90f70947f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90f70947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a:solidFill>
                <a:srgbClr val="333333"/>
              </a:solidFill>
            </a:endParaRPr>
          </a:p>
        </p:txBody>
      </p:sp>
    </p:spTree>
    <p:extLst>
      <p:ext uri="{BB962C8B-B14F-4D97-AF65-F5344CB8AC3E}">
        <p14:creationId xmlns:p14="http://schemas.microsoft.com/office/powerpoint/2010/main" val="2640575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1f1e1cd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1f1e1cd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170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143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592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b4c8922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b4c8922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a:solidFill>
                <a:srgbClr val="333333"/>
              </a:solidFill>
              <a:highlight>
                <a:srgbClr val="FFFFFF"/>
              </a:highlight>
            </a:endParaRPr>
          </a:p>
        </p:txBody>
      </p:sp>
    </p:spTree>
    <p:extLst>
      <p:ext uri="{BB962C8B-B14F-4D97-AF65-F5344CB8AC3E}">
        <p14:creationId xmlns:p14="http://schemas.microsoft.com/office/powerpoint/2010/main" val="1932103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91f156c4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91f156c4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b="1">
                <a:solidFill>
                  <a:srgbClr val="555555"/>
                </a:solidFill>
                <a:highlight>
                  <a:srgbClr val="FFFFFF"/>
                </a:highlight>
              </a:rPr>
              <a:t>Tính bảo mật và quyền khai thác thông tin của người sử dụng: xác thực truy cập</a:t>
            </a:r>
            <a:endParaRPr sz="1050" b="1">
              <a:solidFill>
                <a:srgbClr val="555555"/>
              </a:solidFill>
              <a:highlight>
                <a:srgbClr val="FFFFFF"/>
              </a:highlight>
            </a:endParaRPr>
          </a:p>
          <a:p>
            <a:pPr marL="0" lvl="0" indent="0" algn="l" rtl="0">
              <a:spcBef>
                <a:spcPts val="0"/>
              </a:spcBef>
              <a:spcAft>
                <a:spcPts val="0"/>
              </a:spcAft>
              <a:buNone/>
            </a:pPr>
            <a:r>
              <a:rPr lang="en" sz="1050" b="1">
                <a:solidFill>
                  <a:srgbClr val="555555"/>
                </a:solidFill>
                <a:highlight>
                  <a:srgbClr val="FFFFFF"/>
                </a:highlight>
              </a:rPr>
              <a:t>Tranh chấp dữ liệu: mức độ ưu tiên truy cập</a:t>
            </a:r>
            <a:endParaRPr sz="1050" b="1">
              <a:solidFill>
                <a:srgbClr val="555555"/>
              </a:solidFill>
              <a:highlight>
                <a:srgbClr val="FFFFFF"/>
              </a:highlight>
            </a:endParaRPr>
          </a:p>
          <a:p>
            <a:pPr marL="0" lvl="0" indent="0" algn="l" rtl="0">
              <a:spcBef>
                <a:spcPts val="0"/>
              </a:spcBef>
              <a:spcAft>
                <a:spcPts val="0"/>
              </a:spcAft>
              <a:buNone/>
            </a:pPr>
            <a:r>
              <a:rPr lang="en" sz="1050" b="1">
                <a:solidFill>
                  <a:srgbClr val="555555"/>
                </a:solidFill>
                <a:highlight>
                  <a:srgbClr val="FFFFFF"/>
                </a:highlight>
              </a:rPr>
              <a:t>Đảm bảo dữ liệu khi có sự cố: cơ chế</a:t>
            </a:r>
            <a:endParaRPr sz="1050" b="1">
              <a:solidFill>
                <a:srgbClr val="555555"/>
              </a:solidFill>
              <a:highlight>
                <a:srgbClr val="FFFFFF"/>
              </a:highlight>
            </a:endParaRPr>
          </a:p>
        </p:txBody>
      </p:sp>
    </p:spTree>
    <p:extLst>
      <p:ext uri="{BB962C8B-B14F-4D97-AF65-F5344CB8AC3E}">
        <p14:creationId xmlns:p14="http://schemas.microsoft.com/office/powerpoint/2010/main" val="3967844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91f156c40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91f156c4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highlight>
                  <a:srgbClr val="FFFFFF"/>
                </a:highlight>
              </a:rPr>
              <a:t>DBA có nhiệm vụ tổ chức nội dung của cơ sở dữ liệu, tạo và phân quyền cho người sử dụng, đưa ra yêu cầu về phần cứng và phần mềm… nếu cần thiết. DAB chịu trách nhiệm bảo vệ an toàn, Backup thông tin…khi có sự cố.</a:t>
            </a: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p:txBody>
      </p:sp>
    </p:spTree>
    <p:extLst>
      <p:ext uri="{BB962C8B-B14F-4D97-AF65-F5344CB8AC3E}">
        <p14:creationId xmlns:p14="http://schemas.microsoft.com/office/powerpoint/2010/main" val="3729223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91f156c4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91f156c4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rPr>
              <a:t>cách thức tổ chức dữ liệu trong một cơ sở dữ liệu để phục vụ cho việc truy cập, tìm kiếm, cập nhật,….nhanh chóng và an toàn hơn</a:t>
            </a:r>
            <a:endParaRPr sz="1150">
              <a:solidFill>
                <a:srgbClr val="333333"/>
              </a:solidFill>
            </a:endParaRPr>
          </a:p>
        </p:txBody>
      </p:sp>
    </p:spTree>
    <p:extLst>
      <p:ext uri="{BB962C8B-B14F-4D97-AF65-F5344CB8AC3E}">
        <p14:creationId xmlns:p14="http://schemas.microsoft.com/office/powerpoint/2010/main" val="2306095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90f7094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90f7094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a:solidFill>
                <a:srgbClr val="333333"/>
              </a:solidFill>
            </a:endParaRPr>
          </a:p>
        </p:txBody>
      </p:sp>
    </p:spTree>
    <p:extLst>
      <p:ext uri="{BB962C8B-B14F-4D97-AF65-F5344CB8AC3E}">
        <p14:creationId xmlns:p14="http://schemas.microsoft.com/office/powerpoint/2010/main" val="3309415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90f70947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90f70947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333333"/>
                </a:solidFill>
              </a:rPr>
              <a:t>SQL Database</a:t>
            </a:r>
            <a:endParaRPr sz="1150">
              <a:solidFill>
                <a:srgbClr val="333333"/>
              </a:solidFill>
            </a:endParaRPr>
          </a:p>
          <a:p>
            <a:pPr marL="0" lvl="0" indent="0" algn="l" rtl="0">
              <a:spcBef>
                <a:spcPts val="0"/>
              </a:spcBef>
              <a:spcAft>
                <a:spcPts val="0"/>
              </a:spcAft>
              <a:buNone/>
            </a:pPr>
            <a:r>
              <a:rPr lang="en" sz="1150">
                <a:solidFill>
                  <a:srgbClr val="333333"/>
                </a:solidFill>
              </a:rPr>
              <a:t>NoSQL = Not only SQL</a:t>
            </a:r>
            <a:endParaRPr sz="1150">
              <a:solidFill>
                <a:srgbClr val="333333"/>
              </a:solidFill>
            </a:endParaRPr>
          </a:p>
          <a:p>
            <a:pPr marL="0" lvl="0" indent="0" algn="l" rtl="0">
              <a:spcBef>
                <a:spcPts val="0"/>
              </a:spcBef>
              <a:spcAft>
                <a:spcPts val="0"/>
              </a:spcAft>
              <a:buNone/>
            </a:pPr>
            <a:r>
              <a:rPr lang="en" sz="1150">
                <a:solidFill>
                  <a:srgbClr val="333333"/>
                </a:solidFill>
              </a:rPr>
              <a:t>SQL: Struct Query Language</a:t>
            </a:r>
            <a:endParaRPr sz="1150">
              <a:solidFill>
                <a:srgbClr val="333333"/>
              </a:solidFill>
            </a:endParaRPr>
          </a:p>
          <a:p>
            <a:pPr marL="0" lvl="0" indent="0" algn="l" rtl="0">
              <a:spcBef>
                <a:spcPts val="0"/>
              </a:spcBef>
              <a:spcAft>
                <a:spcPts val="0"/>
              </a:spcAft>
              <a:buNone/>
            </a:pPr>
            <a:endParaRPr sz="1150">
              <a:solidFill>
                <a:srgbClr val="333333"/>
              </a:solidFill>
            </a:endParaRPr>
          </a:p>
        </p:txBody>
      </p:sp>
    </p:spTree>
    <p:extLst>
      <p:ext uri="{BB962C8B-B14F-4D97-AF65-F5344CB8AC3E}">
        <p14:creationId xmlns:p14="http://schemas.microsoft.com/office/powerpoint/2010/main" val="877870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90f70947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90f70947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a:solidFill>
                <a:srgbClr val="333333"/>
              </a:solidFill>
            </a:endParaRPr>
          </a:p>
        </p:txBody>
      </p:sp>
    </p:spTree>
    <p:extLst>
      <p:ext uri="{BB962C8B-B14F-4D97-AF65-F5344CB8AC3E}">
        <p14:creationId xmlns:p14="http://schemas.microsoft.com/office/powerpoint/2010/main" val="1098804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Solaris_(operating_system)" TargetMode="External"/><Relationship Id="rId3" Type="http://schemas.openxmlformats.org/officeDocument/2006/relationships/image" Target="../media/image26.png"/><Relationship Id="rId7" Type="http://schemas.openxmlformats.org/officeDocument/2006/relationships/hyperlink" Target="https://en.wikipedia.org/wiki/Linux" TargetMode="External"/><Relationship Id="rId12" Type="http://schemas.openxmlformats.org/officeDocument/2006/relationships/hyperlink" Target="https://en.wikipedia.org/wiki/GNU_General_Public_Licens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en.wikipedia.org/wiki/Operating_system" TargetMode="External"/><Relationship Id="rId11" Type="http://schemas.openxmlformats.org/officeDocument/2006/relationships/hyperlink" Target="https://en.wikipedia.org/wiki/Software_license" TargetMode="External"/><Relationship Id="rId5" Type="http://schemas.openxmlformats.org/officeDocument/2006/relationships/hyperlink" Target="https://github.com/mysql/mysql-server" TargetMode="External"/><Relationship Id="rId10" Type="http://schemas.openxmlformats.org/officeDocument/2006/relationships/hyperlink" Target="https://en.wikipedia.org/wiki/Microsoft_Windows" TargetMode="External"/><Relationship Id="rId4" Type="http://schemas.openxmlformats.org/officeDocument/2006/relationships/hyperlink" Target="https://en.wikipedia.org/wiki/Repository_(version_control)" TargetMode="External"/><Relationship Id="rId9" Type="http://schemas.openxmlformats.org/officeDocument/2006/relationships/hyperlink" Target="https://en.wikipedia.org/wiki/MacO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 Giới thiệu Database và DBMS</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 dirty="0" smtClean="0">
                <a:solidFill>
                  <a:srgbClr val="2A78CA"/>
                </a:solidFill>
              </a:rPr>
              <a:t>Phạm Quốc Cường</a:t>
            </a:r>
            <a:endParaRPr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Other DBMS</a:t>
            </a:r>
            <a:endParaRPr>
              <a:solidFill>
                <a:srgbClr val="FFFFFF"/>
              </a:solidFill>
            </a:endParaRPr>
          </a:p>
        </p:txBody>
      </p:sp>
      <p:sp>
        <p:nvSpPr>
          <p:cNvPr id="158" name="Google Shape;158;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9" name="Google Shape;159;p22"/>
          <p:cNvPicPr preferRelativeResize="0"/>
          <p:nvPr/>
        </p:nvPicPr>
        <p:blipFill>
          <a:blip r:embed="rId3">
            <a:alphaModFix/>
          </a:blip>
          <a:stretch>
            <a:fillRect/>
          </a:stretch>
        </p:blipFill>
        <p:spPr>
          <a:xfrm>
            <a:off x="302325" y="750950"/>
            <a:ext cx="1426675" cy="1426675"/>
          </a:xfrm>
          <a:prstGeom prst="rect">
            <a:avLst/>
          </a:prstGeom>
          <a:noFill/>
          <a:ln>
            <a:noFill/>
          </a:ln>
        </p:spPr>
      </p:pic>
      <p:pic>
        <p:nvPicPr>
          <p:cNvPr id="160" name="Google Shape;160;p22"/>
          <p:cNvPicPr preferRelativeResize="0"/>
          <p:nvPr/>
        </p:nvPicPr>
        <p:blipFill>
          <a:blip r:embed="rId4">
            <a:alphaModFix/>
          </a:blip>
          <a:stretch>
            <a:fillRect/>
          </a:stretch>
        </p:blipFill>
        <p:spPr>
          <a:xfrm>
            <a:off x="208125" y="3391475"/>
            <a:ext cx="2028950" cy="677650"/>
          </a:xfrm>
          <a:prstGeom prst="rect">
            <a:avLst/>
          </a:prstGeom>
          <a:noFill/>
          <a:ln>
            <a:noFill/>
          </a:ln>
        </p:spPr>
      </p:pic>
      <p:pic>
        <p:nvPicPr>
          <p:cNvPr id="161" name="Google Shape;161;p22"/>
          <p:cNvPicPr preferRelativeResize="0"/>
          <p:nvPr/>
        </p:nvPicPr>
        <p:blipFill>
          <a:blip r:embed="rId5">
            <a:alphaModFix/>
          </a:blip>
          <a:stretch>
            <a:fillRect/>
          </a:stretch>
        </p:blipFill>
        <p:spPr>
          <a:xfrm>
            <a:off x="4376925" y="1233100"/>
            <a:ext cx="3428851" cy="752750"/>
          </a:xfrm>
          <a:prstGeom prst="rect">
            <a:avLst/>
          </a:prstGeom>
          <a:noFill/>
          <a:ln>
            <a:noFill/>
          </a:ln>
        </p:spPr>
      </p:pic>
      <p:sp>
        <p:nvSpPr>
          <p:cNvPr id="162" name="Google Shape;162;p22"/>
          <p:cNvSpPr txBox="1"/>
          <p:nvPr/>
        </p:nvSpPr>
        <p:spPr>
          <a:xfrm>
            <a:off x="465675" y="2177625"/>
            <a:ext cx="1096200" cy="292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555555"/>
                </a:solidFill>
              </a:rPr>
              <a:t>Document store</a:t>
            </a:r>
            <a:endParaRPr sz="900">
              <a:solidFill>
                <a:srgbClr val="555555"/>
              </a:solidFill>
            </a:endParaRPr>
          </a:p>
        </p:txBody>
      </p:sp>
      <p:sp>
        <p:nvSpPr>
          <p:cNvPr id="163" name="Google Shape;163;p22"/>
          <p:cNvSpPr txBox="1"/>
          <p:nvPr/>
        </p:nvSpPr>
        <p:spPr>
          <a:xfrm>
            <a:off x="467563" y="4180300"/>
            <a:ext cx="1096200" cy="292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555555"/>
                </a:solidFill>
              </a:rPr>
              <a:t>Key value store</a:t>
            </a:r>
            <a:endParaRPr sz="900">
              <a:solidFill>
                <a:srgbClr val="555555"/>
              </a:solidFill>
            </a:endParaRPr>
          </a:p>
        </p:txBody>
      </p:sp>
      <p:sp>
        <p:nvSpPr>
          <p:cNvPr id="164" name="Google Shape;164;p22"/>
          <p:cNvSpPr txBox="1"/>
          <p:nvPr/>
        </p:nvSpPr>
        <p:spPr>
          <a:xfrm>
            <a:off x="5646438" y="2177625"/>
            <a:ext cx="1096200" cy="292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555555"/>
                </a:solidFill>
              </a:rPr>
              <a:t>Search engine</a:t>
            </a:r>
            <a:endParaRPr sz="900">
              <a:solidFill>
                <a:srgbClr val="555555"/>
              </a:solidFill>
            </a:endParaRPr>
          </a:p>
        </p:txBody>
      </p:sp>
      <p:pic>
        <p:nvPicPr>
          <p:cNvPr id="165" name="Google Shape;165;p22"/>
          <p:cNvPicPr preferRelativeResize="0"/>
          <p:nvPr/>
        </p:nvPicPr>
        <p:blipFill>
          <a:blip r:embed="rId6">
            <a:alphaModFix/>
          </a:blip>
          <a:stretch>
            <a:fillRect/>
          </a:stretch>
        </p:blipFill>
        <p:spPr>
          <a:xfrm>
            <a:off x="3866563" y="2912153"/>
            <a:ext cx="1660426" cy="1112998"/>
          </a:xfrm>
          <a:prstGeom prst="rect">
            <a:avLst/>
          </a:prstGeom>
          <a:noFill/>
          <a:ln>
            <a:noFill/>
          </a:ln>
        </p:spPr>
      </p:pic>
      <p:sp>
        <p:nvSpPr>
          <p:cNvPr id="166" name="Google Shape;166;p22"/>
          <p:cNvSpPr txBox="1"/>
          <p:nvPr/>
        </p:nvSpPr>
        <p:spPr>
          <a:xfrm>
            <a:off x="4148663" y="4133050"/>
            <a:ext cx="1096200" cy="292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555555"/>
                </a:solidFill>
              </a:rPr>
              <a:t>Wide column</a:t>
            </a:r>
            <a:endParaRPr sz="900">
              <a:solidFill>
                <a:srgbClr val="555555"/>
              </a:solidFill>
            </a:endParaRPr>
          </a:p>
        </p:txBody>
      </p:sp>
      <p:pic>
        <p:nvPicPr>
          <p:cNvPr id="167" name="Google Shape;167;p22"/>
          <p:cNvPicPr preferRelativeResize="0"/>
          <p:nvPr/>
        </p:nvPicPr>
        <p:blipFill>
          <a:blip r:embed="rId7">
            <a:alphaModFix/>
          </a:blip>
          <a:stretch>
            <a:fillRect/>
          </a:stretch>
        </p:blipFill>
        <p:spPr>
          <a:xfrm>
            <a:off x="6927750" y="3072375"/>
            <a:ext cx="1911549" cy="996749"/>
          </a:xfrm>
          <a:prstGeom prst="rect">
            <a:avLst/>
          </a:prstGeom>
          <a:noFill/>
          <a:ln>
            <a:noFill/>
          </a:ln>
        </p:spPr>
      </p:pic>
      <p:sp>
        <p:nvSpPr>
          <p:cNvPr id="168" name="Google Shape;168;p22"/>
          <p:cNvSpPr txBox="1"/>
          <p:nvPr/>
        </p:nvSpPr>
        <p:spPr>
          <a:xfrm>
            <a:off x="7377413" y="4069125"/>
            <a:ext cx="1096200" cy="292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555555"/>
                </a:solidFill>
              </a:rPr>
              <a:t>Graph Database</a:t>
            </a:r>
            <a:endParaRPr sz="900">
              <a:solidFill>
                <a:srgbClr val="55555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RDBMS</a:t>
            </a:r>
            <a:endParaRPr>
              <a:solidFill>
                <a:srgbClr val="FFFFFF"/>
              </a:solidFill>
            </a:endParaRPr>
          </a:p>
        </p:txBody>
      </p:sp>
      <p:sp>
        <p:nvSpPr>
          <p:cNvPr id="175" name="Google Shape;175;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txBox="1"/>
          <p:nvPr/>
        </p:nvSpPr>
        <p:spPr>
          <a:xfrm>
            <a:off x="695900" y="523800"/>
            <a:ext cx="7050000" cy="18078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Hệ quản trị cơ sở dữ liệu quan hệ</a:t>
            </a:r>
            <a:endParaRPr>
              <a:solidFill>
                <a:srgbClr val="2876C9"/>
              </a:solidFill>
            </a:endParaRPr>
          </a:p>
          <a:p>
            <a:pPr marL="914400" lvl="1" indent="-298450" algn="l" rtl="0">
              <a:lnSpc>
                <a:spcPct val="200000"/>
              </a:lnSpc>
              <a:spcBef>
                <a:spcPts val="0"/>
              </a:spcBef>
              <a:spcAft>
                <a:spcPts val="0"/>
              </a:spcAft>
              <a:buClr>
                <a:srgbClr val="555555"/>
              </a:buClr>
              <a:buSzPts val="1100"/>
              <a:buChar char="○"/>
            </a:pPr>
            <a:r>
              <a:rPr lang="en" sz="1100">
                <a:solidFill>
                  <a:srgbClr val="333333"/>
                </a:solidFill>
                <a:highlight>
                  <a:srgbClr val="FFFFFF"/>
                </a:highlight>
              </a:rPr>
              <a:t>Bảng (Table)</a:t>
            </a:r>
            <a:r>
              <a:rPr lang="en" sz="1100">
                <a:solidFill>
                  <a:srgbClr val="555555"/>
                </a:solidFill>
                <a:highlight>
                  <a:srgbClr val="FFFFFF"/>
                </a:highlight>
              </a:rPr>
              <a:t>: tập hợp các dữ liệu có liên quan và chứa các hàng và các cột để lưu dữ liệu</a:t>
            </a:r>
            <a:endParaRPr sz="1100">
              <a:solidFill>
                <a:srgbClr val="555555"/>
              </a:solidFill>
              <a:highlight>
                <a:srgbClr val="FFFFFF"/>
              </a:highlight>
            </a:endParaRPr>
          </a:p>
          <a:p>
            <a:pPr marL="914400" lvl="1" indent="-298450" algn="l" rtl="0">
              <a:lnSpc>
                <a:spcPct val="200000"/>
              </a:lnSpc>
              <a:spcBef>
                <a:spcPts val="0"/>
              </a:spcBef>
              <a:spcAft>
                <a:spcPts val="0"/>
              </a:spcAft>
              <a:buClr>
                <a:srgbClr val="555555"/>
              </a:buClr>
              <a:buSzPts val="1100"/>
              <a:buChar char="○"/>
            </a:pPr>
            <a:r>
              <a:rPr lang="en" sz="1100">
                <a:solidFill>
                  <a:srgbClr val="333333"/>
                </a:solidFill>
                <a:highlight>
                  <a:srgbClr val="FFFFFF"/>
                </a:highlight>
              </a:rPr>
              <a:t>Trường (Field)</a:t>
            </a:r>
            <a:r>
              <a:rPr lang="en" sz="1100">
                <a:solidFill>
                  <a:srgbClr val="555555"/>
                </a:solidFill>
                <a:highlight>
                  <a:srgbClr val="FFFFFF"/>
                </a:highlight>
              </a:rPr>
              <a:t>: thực thể nhỏ nhất của bảng, chứa thông tin cụ thể về mỗi bản ghi trong bảng</a:t>
            </a:r>
            <a:endParaRPr sz="1100">
              <a:solidFill>
                <a:srgbClr val="555555"/>
              </a:solidFill>
              <a:highlight>
                <a:srgbClr val="FFFFFF"/>
              </a:highlight>
            </a:endParaRPr>
          </a:p>
          <a:p>
            <a:pPr marL="914400" lvl="1" indent="-298450" algn="l" rtl="0">
              <a:lnSpc>
                <a:spcPct val="200000"/>
              </a:lnSpc>
              <a:spcBef>
                <a:spcPts val="0"/>
              </a:spcBef>
              <a:spcAft>
                <a:spcPts val="0"/>
              </a:spcAft>
              <a:buClr>
                <a:srgbClr val="555555"/>
              </a:buClr>
              <a:buSzPts val="1100"/>
              <a:buChar char="○"/>
            </a:pPr>
            <a:r>
              <a:rPr lang="en" sz="1100">
                <a:solidFill>
                  <a:srgbClr val="333333"/>
                </a:solidFill>
                <a:highlight>
                  <a:srgbClr val="FFFFFF"/>
                </a:highlight>
              </a:rPr>
              <a:t>Hàng (Row)</a:t>
            </a:r>
            <a:r>
              <a:rPr lang="en" sz="1100">
                <a:solidFill>
                  <a:srgbClr val="555555"/>
                </a:solidFill>
                <a:highlight>
                  <a:srgbClr val="FFFFFF"/>
                </a:highlight>
              </a:rPr>
              <a:t>: chứa thông tin cụ thể về một entry riêng rẽ trong bảng. Hàng là một thực thể nằm ngang trong bảng</a:t>
            </a:r>
            <a:endParaRPr sz="1100">
              <a:solidFill>
                <a:srgbClr val="555555"/>
              </a:solidFill>
              <a:highlight>
                <a:srgbClr val="FFFFFF"/>
              </a:highlight>
            </a:endParaRPr>
          </a:p>
          <a:p>
            <a:pPr marL="914400" lvl="1" indent="-298450" algn="l" rtl="0">
              <a:lnSpc>
                <a:spcPct val="200000"/>
              </a:lnSpc>
              <a:spcBef>
                <a:spcPts val="0"/>
              </a:spcBef>
              <a:spcAft>
                <a:spcPts val="0"/>
              </a:spcAft>
              <a:buClr>
                <a:srgbClr val="555555"/>
              </a:buClr>
              <a:buSzPts val="1100"/>
              <a:buChar char="○"/>
            </a:pPr>
            <a:r>
              <a:rPr lang="en" sz="1100">
                <a:solidFill>
                  <a:srgbClr val="333333"/>
                </a:solidFill>
                <a:highlight>
                  <a:srgbClr val="FFFFFF"/>
                </a:highlight>
              </a:rPr>
              <a:t>Cột (Column)</a:t>
            </a:r>
            <a:r>
              <a:rPr lang="en" sz="1100">
                <a:solidFill>
                  <a:srgbClr val="555555"/>
                </a:solidFill>
                <a:highlight>
                  <a:srgbClr val="FFFFFF"/>
                </a:highlight>
              </a:rPr>
              <a:t>: chứa tất cả thông tin được liên kết với một trường cụ thể trong một bảng.</a:t>
            </a:r>
            <a:endParaRPr sz="1100">
              <a:solidFill>
                <a:srgbClr val="555555"/>
              </a:solidFill>
              <a:highlight>
                <a:srgbClr val="FFFFFF"/>
              </a:highlight>
            </a:endParaRPr>
          </a:p>
        </p:txBody>
      </p:sp>
      <p:pic>
        <p:nvPicPr>
          <p:cNvPr id="177" name="Google Shape;177;p23"/>
          <p:cNvPicPr preferRelativeResize="0"/>
          <p:nvPr/>
        </p:nvPicPr>
        <p:blipFill>
          <a:blip r:embed="rId3">
            <a:alphaModFix/>
          </a:blip>
          <a:stretch>
            <a:fillRect/>
          </a:stretch>
        </p:blipFill>
        <p:spPr>
          <a:xfrm>
            <a:off x="2031600" y="3444475"/>
            <a:ext cx="4524375" cy="118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MySQL</a:t>
            </a:r>
            <a:endParaRPr>
              <a:solidFill>
                <a:srgbClr val="FFFFFF"/>
              </a:solidFill>
            </a:endParaRPr>
          </a:p>
        </p:txBody>
      </p:sp>
      <p:sp>
        <p:nvSpPr>
          <p:cNvPr id="184" name="Google Shape;184;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Google Shape;185;p24"/>
          <p:cNvPicPr preferRelativeResize="0"/>
          <p:nvPr/>
        </p:nvPicPr>
        <p:blipFill>
          <a:blip r:embed="rId3">
            <a:alphaModFix/>
          </a:blip>
          <a:stretch>
            <a:fillRect/>
          </a:stretch>
        </p:blipFill>
        <p:spPr>
          <a:xfrm>
            <a:off x="6408500" y="936149"/>
            <a:ext cx="2431900" cy="1851375"/>
          </a:xfrm>
          <a:prstGeom prst="rect">
            <a:avLst/>
          </a:prstGeom>
          <a:noFill/>
          <a:ln>
            <a:noFill/>
          </a:ln>
        </p:spPr>
      </p:pic>
      <p:sp>
        <p:nvSpPr>
          <p:cNvPr id="186" name="Google Shape;186;p24"/>
          <p:cNvSpPr txBox="1"/>
          <p:nvPr/>
        </p:nvSpPr>
        <p:spPr>
          <a:xfrm>
            <a:off x="668075" y="954600"/>
            <a:ext cx="7050000" cy="24759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Tác giả: </a:t>
            </a:r>
            <a:r>
              <a:rPr lang="en">
                <a:solidFill>
                  <a:srgbClr val="555555"/>
                </a:solidFill>
              </a:rPr>
              <a:t>Michael Widenius</a:t>
            </a:r>
            <a:endParaRPr>
              <a:solidFill>
                <a:srgbClr val="555555"/>
              </a:solidFill>
            </a:endParaRPr>
          </a:p>
          <a:p>
            <a:pPr marL="457200" lvl="0" indent="-317500" algn="l" rtl="0">
              <a:lnSpc>
                <a:spcPct val="200000"/>
              </a:lnSpc>
              <a:spcBef>
                <a:spcPts val="0"/>
              </a:spcBef>
              <a:spcAft>
                <a:spcPts val="0"/>
              </a:spcAft>
              <a:buClr>
                <a:srgbClr val="999999"/>
              </a:buClr>
              <a:buSzPts val="1400"/>
              <a:buChar char="●"/>
            </a:pPr>
            <a:r>
              <a:rPr lang="en">
                <a:solidFill>
                  <a:srgbClr val="2A78CA"/>
                </a:solidFill>
              </a:rPr>
              <a:t>Initial release:</a:t>
            </a:r>
            <a:r>
              <a:rPr lang="en">
                <a:solidFill>
                  <a:schemeClr val="dk1"/>
                </a:solidFill>
              </a:rPr>
              <a:t> </a:t>
            </a:r>
            <a:r>
              <a:rPr lang="en">
                <a:solidFill>
                  <a:srgbClr val="555555"/>
                </a:solidFill>
              </a:rPr>
              <a:t>23 May 1995; 25 years ago</a:t>
            </a:r>
            <a:endParaRPr>
              <a:solidFill>
                <a:srgbClr val="555555"/>
              </a:solidFill>
            </a:endParaRPr>
          </a:p>
          <a:p>
            <a:pPr marL="457200" lvl="0" indent="-317500" algn="l" rtl="0">
              <a:lnSpc>
                <a:spcPct val="200000"/>
              </a:lnSpc>
              <a:spcBef>
                <a:spcPts val="0"/>
              </a:spcBef>
              <a:spcAft>
                <a:spcPts val="0"/>
              </a:spcAft>
              <a:buClr>
                <a:srgbClr val="999999"/>
              </a:buClr>
              <a:buSzPts val="1400"/>
              <a:buChar char="●"/>
            </a:pPr>
            <a:r>
              <a:rPr lang="en">
                <a:solidFill>
                  <a:srgbClr val="2A78CA"/>
                </a:solidFill>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Repository</a:t>
            </a:r>
            <a:r>
              <a:rPr lang="en">
                <a:solidFill>
                  <a:srgbClr val="2A78CA"/>
                </a:solidFill>
              </a:rPr>
              <a:t>:</a:t>
            </a:r>
            <a:r>
              <a:rPr lang="en">
                <a:solidFill>
                  <a:schemeClr val="dk1"/>
                </a:solidFill>
              </a:rPr>
              <a:t> </a:t>
            </a:r>
            <a:r>
              <a:rPr lang="en" u="sng">
                <a:solidFill>
                  <a:srgbClr val="555555"/>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https://github.com/mysql/mysql-server</a:t>
            </a:r>
            <a:endParaRPr>
              <a:solidFill>
                <a:srgbClr val="555555"/>
              </a:solidFill>
            </a:endParaRPr>
          </a:p>
          <a:p>
            <a:pPr marL="457200" lvl="0" indent="-317500" algn="l" rtl="0">
              <a:lnSpc>
                <a:spcPct val="200000"/>
              </a:lnSpc>
              <a:spcBef>
                <a:spcPts val="0"/>
              </a:spcBef>
              <a:spcAft>
                <a:spcPts val="0"/>
              </a:spcAft>
              <a:buClr>
                <a:srgbClr val="999999"/>
              </a:buClr>
              <a:buSzPts val="1400"/>
              <a:buChar char="●"/>
            </a:pPr>
            <a:r>
              <a:rPr lang="en">
                <a:solidFill>
                  <a:srgbClr val="2A78CA"/>
                </a:solidFill>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Operating system</a:t>
            </a:r>
            <a:r>
              <a:rPr lang="en">
                <a:solidFill>
                  <a:srgbClr val="2A78CA"/>
                </a:solidFill>
              </a:rPr>
              <a:t>:</a:t>
            </a:r>
            <a:r>
              <a:rPr lang="en">
                <a:solidFill>
                  <a:schemeClr val="dk1"/>
                </a:solidFill>
              </a:rPr>
              <a:t> </a:t>
            </a:r>
            <a:r>
              <a:rPr lang="en">
                <a:solidFill>
                  <a:srgbClr val="555555"/>
                </a:solidFill>
                <a:uFill>
                  <a:noFill/>
                </a:u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Linux</a:t>
            </a:r>
            <a:r>
              <a:rPr lang="en">
                <a:solidFill>
                  <a:srgbClr val="555555"/>
                </a:solidFill>
              </a:rPr>
              <a:t>, </a:t>
            </a:r>
            <a:r>
              <a:rPr lang="en">
                <a:solidFill>
                  <a:srgbClr val="555555"/>
                </a:solidFill>
                <a:uFill>
                  <a:noFill/>
                </a:uFil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Solaris</a:t>
            </a:r>
            <a:r>
              <a:rPr lang="en">
                <a:solidFill>
                  <a:srgbClr val="555555"/>
                </a:solidFill>
              </a:rPr>
              <a:t>, </a:t>
            </a:r>
            <a:r>
              <a:rPr lang="en">
                <a:solidFill>
                  <a:srgbClr val="555555"/>
                </a:solidFill>
                <a:uFill>
                  <a:noFill/>
                </a:uFill>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macOS</a:t>
            </a:r>
            <a:r>
              <a:rPr lang="en">
                <a:solidFill>
                  <a:srgbClr val="555555"/>
                </a:solidFill>
              </a:rPr>
              <a:t>, </a:t>
            </a:r>
            <a:r>
              <a:rPr lang="en">
                <a:solidFill>
                  <a:srgbClr val="555555"/>
                </a:solidFill>
                <a:uFill>
                  <a:noFill/>
                </a:uFill>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Windows</a:t>
            </a:r>
            <a:endParaRPr>
              <a:solidFill>
                <a:srgbClr val="555555"/>
              </a:solidFill>
            </a:endParaRPr>
          </a:p>
          <a:p>
            <a:pPr marL="457200" lvl="0" indent="-317500" algn="l" rtl="0">
              <a:lnSpc>
                <a:spcPct val="200000"/>
              </a:lnSpc>
              <a:spcBef>
                <a:spcPts val="0"/>
              </a:spcBef>
              <a:spcAft>
                <a:spcPts val="0"/>
              </a:spcAft>
              <a:buClr>
                <a:srgbClr val="999999"/>
              </a:buClr>
              <a:buSzPts val="1400"/>
              <a:buChar char="●"/>
            </a:pPr>
            <a:r>
              <a:rPr lang="en">
                <a:solidFill>
                  <a:srgbClr val="2A78CA"/>
                </a:solidFill>
                <a:uFill>
                  <a:noFill/>
                </a:uFill>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License</a:t>
            </a:r>
            <a:r>
              <a:rPr lang="en">
                <a:solidFill>
                  <a:srgbClr val="2A78CA"/>
                </a:solidFill>
              </a:rPr>
              <a:t>:</a:t>
            </a:r>
            <a:r>
              <a:rPr lang="en">
                <a:solidFill>
                  <a:schemeClr val="dk1"/>
                </a:solidFill>
              </a:rPr>
              <a:t> </a:t>
            </a:r>
            <a:r>
              <a:rPr lang="en">
                <a:solidFill>
                  <a:srgbClr val="555555"/>
                </a:solidFill>
                <a:uFill>
                  <a:noFill/>
                </a:uFill>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GPLv2</a:t>
            </a:r>
            <a:endParaRPr>
              <a:solidFill>
                <a:srgbClr val="55555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khóa học MySQL</a:t>
            </a:r>
            <a:endParaRPr>
              <a:solidFill>
                <a:srgbClr val="FFFFFF"/>
              </a:solidFill>
            </a:endParaRPr>
          </a:p>
        </p:txBody>
      </p:sp>
      <p:sp>
        <p:nvSpPr>
          <p:cNvPr id="193" name="Google Shape;193;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94" name="Google Shape;194;p25"/>
          <p:cNvGraphicFramePr/>
          <p:nvPr/>
        </p:nvGraphicFramePr>
        <p:xfrm>
          <a:off x="1634900" y="1049175"/>
          <a:ext cx="5344075" cy="2841250"/>
        </p:xfrm>
        <a:graphic>
          <a:graphicData uri="http://schemas.openxmlformats.org/drawingml/2006/table">
            <a:tbl>
              <a:tblPr>
                <a:noFill/>
                <a:tableStyleId>{9589D816-59FA-4DAD-A70F-A0A16EF48F46}</a:tableStyleId>
              </a:tblPr>
              <a:tblGrid>
                <a:gridCol w="973425"/>
                <a:gridCol w="973425"/>
                <a:gridCol w="3397225"/>
              </a:tblGrid>
              <a:tr h="284125">
                <a:tc rowSpan="2">
                  <a:txBody>
                    <a:bodyPr/>
                    <a:lstStyle/>
                    <a:p>
                      <a:pPr marL="0" lvl="0" indent="0" algn="ctr" rtl="0">
                        <a:lnSpc>
                          <a:spcPct val="115000"/>
                        </a:lnSpc>
                        <a:spcBef>
                          <a:spcPts val="0"/>
                        </a:spcBef>
                        <a:spcAft>
                          <a:spcPts val="0"/>
                        </a:spcAft>
                        <a:buNone/>
                      </a:pPr>
                      <a:r>
                        <a:rPr lang="en" sz="1000" i="1">
                          <a:solidFill>
                            <a:srgbClr val="2876C9"/>
                          </a:solidFill>
                        </a:rPr>
                        <a:t>Tuần 1</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1</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a:solidFill>
                            <a:srgbClr val="2876C9"/>
                          </a:solidFill>
                        </a:rPr>
                        <a:t>Giới thiệu &amp; cài đặt môi trường</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vMerge="1">
                  <a:txBody>
                    <a:bodyPr/>
                    <a:lstStyle/>
                    <a:p>
                      <a:endParaRPr lang="en-US"/>
                    </a:p>
                  </a:txBody>
                  <a:tcPr/>
                </a:tc>
                <a:tc>
                  <a:txBody>
                    <a:bodyPr/>
                    <a:lstStyle/>
                    <a:p>
                      <a:pPr marL="0" lvl="0" indent="0" algn="ctr" rtl="0">
                        <a:lnSpc>
                          <a:spcPct val="115000"/>
                        </a:lnSpc>
                        <a:spcBef>
                          <a:spcPts val="0"/>
                        </a:spcBef>
                        <a:spcAft>
                          <a:spcPts val="0"/>
                        </a:spcAft>
                        <a:buNone/>
                      </a:pPr>
                      <a:r>
                        <a:rPr lang="en" sz="1000" i="1">
                          <a:solidFill>
                            <a:srgbClr val="2876C9"/>
                          </a:solidFill>
                        </a:rPr>
                        <a:t>Buổi 2</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a:solidFill>
                            <a:srgbClr val="2876C9"/>
                          </a:solidFill>
                        </a:rPr>
                        <a:t>Tạo Database, tạo bảng, kiểu dữ liệu</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rowSpan="2">
                  <a:txBody>
                    <a:bodyPr/>
                    <a:lstStyle/>
                    <a:p>
                      <a:pPr marL="0" lvl="0" indent="0" algn="ctr" rtl="0">
                        <a:lnSpc>
                          <a:spcPct val="115000"/>
                        </a:lnSpc>
                        <a:spcBef>
                          <a:spcPts val="0"/>
                        </a:spcBef>
                        <a:spcAft>
                          <a:spcPts val="0"/>
                        </a:spcAft>
                        <a:buNone/>
                      </a:pPr>
                      <a:r>
                        <a:rPr lang="en" sz="1000" i="1">
                          <a:solidFill>
                            <a:srgbClr val="2876C9"/>
                          </a:solidFill>
                        </a:rPr>
                        <a:t>Tuần 2</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3</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a:solidFill>
                            <a:srgbClr val="2876C9"/>
                          </a:solidFill>
                        </a:rPr>
                        <a:t>Đọc dữ liệu với SELECT</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vMerge="1">
                  <a:txBody>
                    <a:bodyPr/>
                    <a:lstStyle/>
                    <a:p>
                      <a:endParaRPr lang="en-US"/>
                    </a:p>
                  </a:txBody>
                  <a:tcPr/>
                </a:tc>
                <a:tc>
                  <a:txBody>
                    <a:bodyPr/>
                    <a:lstStyle/>
                    <a:p>
                      <a:pPr marL="0" lvl="0" indent="0" algn="ctr" rtl="0">
                        <a:lnSpc>
                          <a:spcPct val="115000"/>
                        </a:lnSpc>
                        <a:spcBef>
                          <a:spcPts val="0"/>
                        </a:spcBef>
                        <a:spcAft>
                          <a:spcPts val="0"/>
                        </a:spcAft>
                        <a:buNone/>
                      </a:pPr>
                      <a:r>
                        <a:rPr lang="en" sz="1000" i="1">
                          <a:solidFill>
                            <a:srgbClr val="2876C9"/>
                          </a:solidFill>
                        </a:rPr>
                        <a:t>Buổi 4</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a:solidFill>
                            <a:srgbClr val="2876C9"/>
                          </a:solidFill>
                        </a:rPr>
                        <a:t>SQL Aggregate Function</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rowSpan="2">
                  <a:txBody>
                    <a:bodyPr/>
                    <a:lstStyle/>
                    <a:p>
                      <a:pPr marL="0" lvl="0" indent="0" algn="ctr" rtl="0">
                        <a:lnSpc>
                          <a:spcPct val="115000"/>
                        </a:lnSpc>
                        <a:spcBef>
                          <a:spcPts val="0"/>
                        </a:spcBef>
                        <a:spcAft>
                          <a:spcPts val="0"/>
                        </a:spcAft>
                        <a:buNone/>
                      </a:pPr>
                      <a:r>
                        <a:rPr lang="en" sz="1000" i="1">
                          <a:solidFill>
                            <a:srgbClr val="2876C9"/>
                          </a:solidFill>
                        </a:rPr>
                        <a:t>Tuần 3</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5</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a:solidFill>
                            <a:srgbClr val="2876C9"/>
                          </a:solidFill>
                        </a:rPr>
                        <a:t>Thay đổi dữ liệu INSERT/UPDATE/DELETE</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vMerge="1">
                  <a:txBody>
                    <a:bodyPr/>
                    <a:lstStyle/>
                    <a:p>
                      <a:endParaRPr lang="en-US"/>
                    </a:p>
                  </a:txBody>
                  <a:tcPr/>
                </a:tc>
                <a:tc>
                  <a:txBody>
                    <a:bodyPr/>
                    <a:lstStyle/>
                    <a:p>
                      <a:pPr marL="0" lvl="0" indent="0" algn="ctr" rtl="0">
                        <a:lnSpc>
                          <a:spcPct val="115000"/>
                        </a:lnSpc>
                        <a:spcBef>
                          <a:spcPts val="0"/>
                        </a:spcBef>
                        <a:spcAft>
                          <a:spcPts val="0"/>
                        </a:spcAft>
                        <a:buNone/>
                      </a:pPr>
                      <a:r>
                        <a:rPr lang="en" sz="1000" i="1">
                          <a:solidFill>
                            <a:srgbClr val="2876C9"/>
                          </a:solidFill>
                        </a:rPr>
                        <a:t>Buổi 6</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Clr>
                          <a:srgbClr val="000000"/>
                        </a:buClr>
                        <a:buSzPts val="1100"/>
                        <a:buFont typeface="Arial"/>
                        <a:buNone/>
                      </a:pPr>
                      <a:r>
                        <a:rPr lang="en" sz="1000" i="1">
                          <a:solidFill>
                            <a:srgbClr val="2876C9"/>
                          </a:solidFill>
                        </a:rPr>
                        <a:t>Quan hệ giữa các bảng</a:t>
                      </a:r>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rowSpan="2">
                  <a:txBody>
                    <a:bodyPr/>
                    <a:lstStyle/>
                    <a:p>
                      <a:pPr marL="0" lvl="0" indent="0" algn="ctr" rtl="0">
                        <a:lnSpc>
                          <a:spcPct val="115000"/>
                        </a:lnSpc>
                        <a:spcBef>
                          <a:spcPts val="0"/>
                        </a:spcBef>
                        <a:spcAft>
                          <a:spcPts val="0"/>
                        </a:spcAft>
                        <a:buNone/>
                      </a:pPr>
                      <a:r>
                        <a:rPr lang="en" sz="1000" i="1">
                          <a:solidFill>
                            <a:srgbClr val="2876C9"/>
                          </a:solidFill>
                        </a:rPr>
                        <a:t>Tuần 4</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7</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a:solidFill>
                            <a:srgbClr val="2876C9"/>
                          </a:solidFill>
                        </a:rPr>
                        <a:t>Lấy dữ liệu từ nhiều bảng với câu lệnh JOIN</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vMerge="1">
                  <a:txBody>
                    <a:bodyPr/>
                    <a:lstStyle/>
                    <a:p>
                      <a:endParaRPr lang="en-US"/>
                    </a:p>
                  </a:txBody>
                  <a:tcPr/>
                </a:tc>
                <a:tc>
                  <a:txBody>
                    <a:bodyPr/>
                    <a:lstStyle/>
                    <a:p>
                      <a:pPr marL="0" lvl="0" indent="0" algn="ctr" rtl="0">
                        <a:lnSpc>
                          <a:spcPct val="115000"/>
                        </a:lnSpc>
                        <a:spcBef>
                          <a:spcPts val="0"/>
                        </a:spcBef>
                        <a:spcAft>
                          <a:spcPts val="0"/>
                        </a:spcAft>
                        <a:buNone/>
                      </a:pPr>
                      <a:r>
                        <a:rPr lang="en" sz="1000" i="1">
                          <a:solidFill>
                            <a:srgbClr val="2876C9"/>
                          </a:solidFill>
                        </a:rPr>
                        <a:t>Buổi 8</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a:solidFill>
                            <a:srgbClr val="2876C9"/>
                          </a:solidFill>
                        </a:rPr>
                        <a:t>SQL nâng cao</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solidFill>
                      <a:srgbClr val="FFFFFF"/>
                    </a:solidFill>
                  </a:tcPr>
                </a:tc>
              </a:tr>
              <a:tr h="284125">
                <a:tc rowSpan="2">
                  <a:txBody>
                    <a:bodyPr/>
                    <a:lstStyle/>
                    <a:p>
                      <a:pPr marL="0" lvl="0" indent="0" algn="ctr" rtl="0">
                        <a:lnSpc>
                          <a:spcPct val="115000"/>
                        </a:lnSpc>
                        <a:spcBef>
                          <a:spcPts val="0"/>
                        </a:spcBef>
                        <a:spcAft>
                          <a:spcPts val="0"/>
                        </a:spcAft>
                        <a:buNone/>
                      </a:pPr>
                      <a:r>
                        <a:rPr lang="en" sz="1000" i="1">
                          <a:solidFill>
                            <a:srgbClr val="2876C9"/>
                          </a:solidFill>
                        </a:rPr>
                        <a:t>Tuần 5</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9</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a:solidFill>
                            <a:srgbClr val="2876C9"/>
                          </a:solidFill>
                        </a:rPr>
                        <a:t>Phân tích thiết kế cơ sở dữ liệu cho project (chuẩn hóa)</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solidFill>
                      <a:srgbClr val="FFFFFF"/>
                    </a:solidFill>
                  </a:tcPr>
                </a:tc>
              </a:tr>
              <a:tr h="284125">
                <a:tc vMerge="1">
                  <a:txBody>
                    <a:bodyPr/>
                    <a:lstStyle/>
                    <a:p>
                      <a:endParaRPr lang="en-US"/>
                    </a:p>
                  </a:txBody>
                  <a:tcPr/>
                </a:tc>
                <a:tc>
                  <a:txBody>
                    <a:bodyPr/>
                    <a:lstStyle/>
                    <a:p>
                      <a:pPr marL="0" lvl="0" indent="0" algn="ctr" rtl="0">
                        <a:lnSpc>
                          <a:spcPct val="115000"/>
                        </a:lnSpc>
                        <a:spcBef>
                          <a:spcPts val="0"/>
                        </a:spcBef>
                        <a:spcAft>
                          <a:spcPts val="0"/>
                        </a:spcAft>
                        <a:buNone/>
                      </a:pPr>
                      <a:r>
                        <a:rPr lang="en" sz="1000" i="1">
                          <a:solidFill>
                            <a:srgbClr val="2876C9"/>
                          </a:solidFill>
                        </a:rPr>
                        <a:t>Buổi 10</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000" i="1">
                          <a:solidFill>
                            <a:srgbClr val="2876C9"/>
                          </a:solidFill>
                        </a:rPr>
                        <a:t>Kết nối và thao tác với SQL sử dụng Java/Python</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l" rtl="0">
              <a:lnSpc>
                <a:spcPct val="115000"/>
              </a:lnSpc>
              <a:spcBef>
                <a:spcPts val="0"/>
              </a:spcBef>
              <a:spcAft>
                <a:spcPts val="0"/>
              </a:spcAft>
              <a:buNone/>
            </a:pPr>
            <a:endParaRPr sz="3000">
              <a:solidFill>
                <a:srgbClr val="2A78C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50" y="1034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Database overview</a:t>
            </a:r>
            <a:endParaRPr>
              <a:solidFill>
                <a:srgbClr val="2876C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DBMS</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MySQL vs MySQL workbench</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Connect Java + MySQL</a:t>
            </a:r>
            <a:endParaRPr>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Database overview</a:t>
            </a:r>
            <a:endParaRPr>
              <a:solidFill>
                <a:srgbClr val="FFFFFF"/>
              </a:solidFill>
            </a:endParaRPr>
          </a:p>
        </p:txBody>
      </p:sp>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5"/>
          <p:cNvPicPr preferRelativeResize="0"/>
          <p:nvPr/>
        </p:nvPicPr>
        <p:blipFill>
          <a:blip r:embed="rId3">
            <a:alphaModFix/>
          </a:blip>
          <a:stretch>
            <a:fillRect/>
          </a:stretch>
        </p:blipFill>
        <p:spPr>
          <a:xfrm>
            <a:off x="649750" y="888850"/>
            <a:ext cx="1710799" cy="1283100"/>
          </a:xfrm>
          <a:prstGeom prst="rect">
            <a:avLst/>
          </a:prstGeom>
          <a:noFill/>
          <a:ln>
            <a:noFill/>
          </a:ln>
        </p:spPr>
      </p:pic>
      <p:pic>
        <p:nvPicPr>
          <p:cNvPr id="73" name="Google Shape;73;p15"/>
          <p:cNvPicPr preferRelativeResize="0"/>
          <p:nvPr/>
        </p:nvPicPr>
        <p:blipFill>
          <a:blip r:embed="rId4">
            <a:alphaModFix/>
          </a:blip>
          <a:stretch>
            <a:fillRect/>
          </a:stretch>
        </p:blipFill>
        <p:spPr>
          <a:xfrm>
            <a:off x="3404550" y="797682"/>
            <a:ext cx="1317475" cy="1526075"/>
          </a:xfrm>
          <a:prstGeom prst="rect">
            <a:avLst/>
          </a:prstGeom>
          <a:noFill/>
          <a:ln>
            <a:noFill/>
          </a:ln>
        </p:spPr>
      </p:pic>
      <p:pic>
        <p:nvPicPr>
          <p:cNvPr id="74" name="Google Shape;74;p15"/>
          <p:cNvPicPr preferRelativeResize="0"/>
          <p:nvPr/>
        </p:nvPicPr>
        <p:blipFill>
          <a:blip r:embed="rId5">
            <a:alphaModFix/>
          </a:blip>
          <a:stretch>
            <a:fillRect/>
          </a:stretch>
        </p:blipFill>
        <p:spPr>
          <a:xfrm>
            <a:off x="6193026" y="900650"/>
            <a:ext cx="2640225" cy="1320125"/>
          </a:xfrm>
          <a:prstGeom prst="rect">
            <a:avLst/>
          </a:prstGeom>
          <a:noFill/>
          <a:ln>
            <a:noFill/>
          </a:ln>
        </p:spPr>
      </p:pic>
      <p:pic>
        <p:nvPicPr>
          <p:cNvPr id="75" name="Google Shape;75;p15"/>
          <p:cNvPicPr preferRelativeResize="0"/>
          <p:nvPr/>
        </p:nvPicPr>
        <p:blipFill>
          <a:blip r:embed="rId6">
            <a:alphaModFix/>
          </a:blip>
          <a:stretch>
            <a:fillRect/>
          </a:stretch>
        </p:blipFill>
        <p:spPr>
          <a:xfrm>
            <a:off x="6281125" y="3101050"/>
            <a:ext cx="2464026" cy="1642675"/>
          </a:xfrm>
          <a:prstGeom prst="rect">
            <a:avLst/>
          </a:prstGeom>
          <a:noFill/>
          <a:ln>
            <a:noFill/>
          </a:ln>
        </p:spPr>
      </p:pic>
      <p:pic>
        <p:nvPicPr>
          <p:cNvPr id="76" name="Google Shape;76;p15"/>
          <p:cNvPicPr preferRelativeResize="0"/>
          <p:nvPr/>
        </p:nvPicPr>
        <p:blipFill>
          <a:blip r:embed="rId7">
            <a:alphaModFix/>
          </a:blip>
          <a:stretch>
            <a:fillRect/>
          </a:stretch>
        </p:blipFill>
        <p:spPr>
          <a:xfrm>
            <a:off x="3075075" y="3228038"/>
            <a:ext cx="2086825" cy="1388700"/>
          </a:xfrm>
          <a:prstGeom prst="rect">
            <a:avLst/>
          </a:prstGeom>
          <a:noFill/>
          <a:ln>
            <a:noFill/>
          </a:ln>
        </p:spPr>
      </p:pic>
      <p:pic>
        <p:nvPicPr>
          <p:cNvPr id="77" name="Google Shape;77;p15"/>
          <p:cNvPicPr preferRelativeResize="0"/>
          <p:nvPr/>
        </p:nvPicPr>
        <p:blipFill>
          <a:blip r:embed="rId8">
            <a:alphaModFix/>
          </a:blip>
          <a:stretch>
            <a:fillRect/>
          </a:stretch>
        </p:blipFill>
        <p:spPr>
          <a:xfrm>
            <a:off x="369848" y="3413988"/>
            <a:ext cx="1935575" cy="1016825"/>
          </a:xfrm>
          <a:prstGeom prst="rect">
            <a:avLst/>
          </a:prstGeom>
          <a:noFill/>
          <a:ln>
            <a:noFill/>
          </a:ln>
        </p:spPr>
      </p:pic>
      <p:sp>
        <p:nvSpPr>
          <p:cNvPr id="78" name="Google Shape;78;p15"/>
          <p:cNvSpPr/>
          <p:nvPr/>
        </p:nvSpPr>
        <p:spPr>
          <a:xfrm>
            <a:off x="2705325" y="1504750"/>
            <a:ext cx="303300" cy="182100"/>
          </a:xfrm>
          <a:prstGeom prst="rightArrow">
            <a:avLst>
              <a:gd name="adj1" fmla="val 50000"/>
              <a:gd name="adj2" fmla="val 50000"/>
            </a:avLst>
          </a:prstGeom>
          <a:solidFill>
            <a:srgbClr val="01A2A6"/>
          </a:solidFill>
          <a:ln w="9525" cap="flat" cmpd="sng">
            <a:solidFill>
              <a:srgbClr val="01A2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5350625" y="1504750"/>
            <a:ext cx="303300" cy="182100"/>
          </a:xfrm>
          <a:prstGeom prst="rightArrow">
            <a:avLst>
              <a:gd name="adj1" fmla="val 50000"/>
              <a:gd name="adj2" fmla="val 50000"/>
            </a:avLst>
          </a:prstGeom>
          <a:solidFill>
            <a:srgbClr val="01A2A6"/>
          </a:solidFill>
          <a:ln w="9525" cap="flat" cmpd="sng">
            <a:solidFill>
              <a:srgbClr val="01A2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rot="5400000">
            <a:off x="7454675" y="2569863"/>
            <a:ext cx="303300" cy="182100"/>
          </a:xfrm>
          <a:prstGeom prst="rightArrow">
            <a:avLst>
              <a:gd name="adj1" fmla="val 50000"/>
              <a:gd name="adj2" fmla="val 50000"/>
            </a:avLst>
          </a:prstGeom>
          <a:solidFill>
            <a:srgbClr val="01A2A6"/>
          </a:solidFill>
          <a:ln w="9525" cap="flat" cmpd="sng">
            <a:solidFill>
              <a:srgbClr val="01A2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rot="10800000">
            <a:off x="5569863" y="3905038"/>
            <a:ext cx="303300" cy="182100"/>
          </a:xfrm>
          <a:prstGeom prst="rightArrow">
            <a:avLst>
              <a:gd name="adj1" fmla="val 50000"/>
              <a:gd name="adj2" fmla="val 50000"/>
            </a:avLst>
          </a:prstGeom>
          <a:solidFill>
            <a:srgbClr val="01A2A6"/>
          </a:solidFill>
          <a:ln w="9525" cap="flat" cmpd="sng">
            <a:solidFill>
              <a:srgbClr val="01A2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571900" y="3955200"/>
            <a:ext cx="236700" cy="260700"/>
          </a:xfrm>
          <a:prstGeom prst="mathPlus">
            <a:avLst>
              <a:gd name="adj1" fmla="val 23520"/>
            </a:avLst>
          </a:prstGeom>
          <a:solidFill>
            <a:srgbClr val="01A2A6"/>
          </a:solidFill>
          <a:ln w="9525" cap="flat" cmpd="sng">
            <a:solidFill>
              <a:srgbClr val="01A2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Database overview</a:t>
            </a:r>
            <a:endParaRPr>
              <a:solidFill>
                <a:srgbClr val="FFFFFF"/>
              </a:solidFill>
            </a:endParaRPr>
          </a:p>
        </p:txBody>
      </p:sp>
      <p:sp>
        <p:nvSpPr>
          <p:cNvPr id="89" name="Google Shape;89;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txBox="1"/>
          <p:nvPr/>
        </p:nvSpPr>
        <p:spPr>
          <a:xfrm>
            <a:off x="695900" y="523800"/>
            <a:ext cx="7050000" cy="20478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Cơ sở dữ liệu</a:t>
            </a:r>
            <a:endParaRPr>
              <a:solidFill>
                <a:srgbClr val="2876C9"/>
              </a:solidFill>
            </a:endParaRPr>
          </a:p>
          <a:p>
            <a:pPr marL="914400" lvl="1" indent="-317500" algn="l" rtl="0">
              <a:lnSpc>
                <a:spcPct val="150000"/>
              </a:lnSpc>
              <a:spcBef>
                <a:spcPts val="0"/>
              </a:spcBef>
              <a:spcAft>
                <a:spcPts val="0"/>
              </a:spcAft>
              <a:buClr>
                <a:srgbClr val="2876C9"/>
              </a:buClr>
              <a:buSzPts val="1400"/>
              <a:buChar char="○"/>
            </a:pPr>
            <a:r>
              <a:rPr lang="en" sz="1050">
                <a:solidFill>
                  <a:srgbClr val="555555"/>
                </a:solidFill>
                <a:highlight>
                  <a:srgbClr val="FFFFFF"/>
                </a:highlight>
              </a:rPr>
              <a:t>Tập hợp các thông tin có tính chất hệ thống, không phải là các thông tin rời rạc, không có liên quan với nhau.</a:t>
            </a:r>
            <a:endParaRPr sz="1050">
              <a:solidFill>
                <a:srgbClr val="555555"/>
              </a:solidFill>
              <a:highlight>
                <a:srgbClr val="FFFFFF"/>
              </a:highlight>
            </a:endParaRPr>
          </a:p>
          <a:p>
            <a:pPr marL="914400" lvl="1" indent="-317500" algn="l" rtl="0">
              <a:lnSpc>
                <a:spcPct val="150000"/>
              </a:lnSpc>
              <a:spcBef>
                <a:spcPts val="0"/>
              </a:spcBef>
              <a:spcAft>
                <a:spcPts val="0"/>
              </a:spcAft>
              <a:buClr>
                <a:srgbClr val="2876C9"/>
              </a:buClr>
              <a:buSzPts val="1400"/>
              <a:buChar char="○"/>
            </a:pPr>
            <a:r>
              <a:rPr lang="en" sz="1050">
                <a:solidFill>
                  <a:srgbClr val="555555"/>
                </a:solidFill>
                <a:highlight>
                  <a:srgbClr val="FFFFFF"/>
                </a:highlight>
              </a:rPr>
              <a:t>Các thông tin này phải có cấu trúc và tập hợp các thông tin này phải có khả năng đáp ứng nhu cầu khai thác của nhiều người sử dụng một cách đồng thời.</a:t>
            </a:r>
            <a:endParaRPr>
              <a:solidFill>
                <a:srgbClr val="2876C9"/>
              </a:solidFill>
            </a:endParaRPr>
          </a:p>
        </p:txBody>
      </p:sp>
      <p:pic>
        <p:nvPicPr>
          <p:cNvPr id="91" name="Google Shape;91;p16"/>
          <p:cNvPicPr preferRelativeResize="0"/>
          <p:nvPr/>
        </p:nvPicPr>
        <p:blipFill>
          <a:blip r:embed="rId3">
            <a:alphaModFix/>
          </a:blip>
          <a:stretch>
            <a:fillRect/>
          </a:stretch>
        </p:blipFill>
        <p:spPr>
          <a:xfrm>
            <a:off x="5834576" y="2649925"/>
            <a:ext cx="3051139" cy="2267100"/>
          </a:xfrm>
          <a:prstGeom prst="rect">
            <a:avLst/>
          </a:prstGeom>
          <a:noFill/>
          <a:ln w="9525" cap="flat" cmpd="sng">
            <a:solidFill>
              <a:schemeClr val="dk2"/>
            </a:solidFill>
            <a:prstDash val="solid"/>
            <a:round/>
            <a:headEnd type="none" w="sm" len="sm"/>
            <a:tailEnd type="none" w="sm" len="sm"/>
          </a:ln>
        </p:spPr>
      </p:pic>
      <p:pic>
        <p:nvPicPr>
          <p:cNvPr id="92" name="Google Shape;92;p16"/>
          <p:cNvPicPr preferRelativeResize="0"/>
          <p:nvPr/>
        </p:nvPicPr>
        <p:blipFill>
          <a:blip r:embed="rId4">
            <a:alphaModFix/>
          </a:blip>
          <a:stretch>
            <a:fillRect/>
          </a:stretch>
        </p:blipFill>
        <p:spPr>
          <a:xfrm>
            <a:off x="492050" y="2892500"/>
            <a:ext cx="3700574" cy="17819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Database overview</a:t>
            </a:r>
            <a:endParaRPr>
              <a:solidFill>
                <a:srgbClr val="FFFFFF"/>
              </a:solidFill>
            </a:endParaRPr>
          </a:p>
        </p:txBody>
      </p:sp>
      <p:sp>
        <p:nvSpPr>
          <p:cNvPr id="99" name="Google Shape;99;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17"/>
          <p:cNvPicPr preferRelativeResize="0"/>
          <p:nvPr/>
        </p:nvPicPr>
        <p:blipFill>
          <a:blip r:embed="rId3">
            <a:alphaModFix/>
          </a:blip>
          <a:stretch>
            <a:fillRect/>
          </a:stretch>
        </p:blipFill>
        <p:spPr>
          <a:xfrm>
            <a:off x="3986625" y="2150900"/>
            <a:ext cx="1170749" cy="1170775"/>
          </a:xfrm>
          <a:prstGeom prst="rect">
            <a:avLst/>
          </a:prstGeom>
          <a:noFill/>
          <a:ln>
            <a:noFill/>
          </a:ln>
        </p:spPr>
      </p:pic>
      <p:pic>
        <p:nvPicPr>
          <p:cNvPr id="101" name="Google Shape;101;p17"/>
          <p:cNvPicPr preferRelativeResize="0"/>
          <p:nvPr/>
        </p:nvPicPr>
        <p:blipFill>
          <a:blip r:embed="rId4">
            <a:alphaModFix/>
          </a:blip>
          <a:stretch>
            <a:fillRect/>
          </a:stretch>
        </p:blipFill>
        <p:spPr>
          <a:xfrm>
            <a:off x="1736900" y="988500"/>
            <a:ext cx="1028725" cy="1137725"/>
          </a:xfrm>
          <a:prstGeom prst="rect">
            <a:avLst/>
          </a:prstGeom>
          <a:noFill/>
          <a:ln>
            <a:noFill/>
          </a:ln>
        </p:spPr>
      </p:pic>
      <p:sp>
        <p:nvSpPr>
          <p:cNvPr id="102" name="Google Shape;102;p17"/>
          <p:cNvSpPr txBox="1"/>
          <p:nvPr/>
        </p:nvSpPr>
        <p:spPr>
          <a:xfrm>
            <a:off x="1620925" y="2074700"/>
            <a:ext cx="1170600" cy="5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50">
                <a:solidFill>
                  <a:srgbClr val="555555"/>
                </a:solidFill>
                <a:highlight>
                  <a:srgbClr val="FFFFFF"/>
                </a:highlight>
              </a:rPr>
              <a:t>Database Administrators_DBA</a:t>
            </a:r>
            <a:endParaRPr sz="900">
              <a:solidFill>
                <a:srgbClr val="555555"/>
              </a:solidFill>
            </a:endParaRPr>
          </a:p>
        </p:txBody>
      </p:sp>
      <p:cxnSp>
        <p:nvCxnSpPr>
          <p:cNvPr id="103" name="Google Shape;103;p17"/>
          <p:cNvCxnSpPr/>
          <p:nvPr/>
        </p:nvCxnSpPr>
        <p:spPr>
          <a:xfrm>
            <a:off x="3068875" y="2011425"/>
            <a:ext cx="813600" cy="296400"/>
          </a:xfrm>
          <a:prstGeom prst="straightConnector1">
            <a:avLst/>
          </a:prstGeom>
          <a:noFill/>
          <a:ln w="9525" cap="flat" cmpd="sng">
            <a:solidFill>
              <a:schemeClr val="dk2"/>
            </a:solidFill>
            <a:prstDash val="solid"/>
            <a:round/>
            <a:headEnd type="none" w="med" len="med"/>
            <a:tailEnd type="triangle" w="med" len="med"/>
          </a:ln>
        </p:spPr>
      </p:cxnSp>
      <p:pic>
        <p:nvPicPr>
          <p:cNvPr id="104" name="Google Shape;104;p17"/>
          <p:cNvPicPr preferRelativeResize="0"/>
          <p:nvPr/>
        </p:nvPicPr>
        <p:blipFill>
          <a:blip r:embed="rId5">
            <a:alphaModFix/>
          </a:blip>
          <a:stretch>
            <a:fillRect/>
          </a:stretch>
        </p:blipFill>
        <p:spPr>
          <a:xfrm>
            <a:off x="1572937" y="3003725"/>
            <a:ext cx="1356650" cy="1432625"/>
          </a:xfrm>
          <a:prstGeom prst="rect">
            <a:avLst/>
          </a:prstGeom>
          <a:noFill/>
          <a:ln>
            <a:noFill/>
          </a:ln>
        </p:spPr>
      </p:pic>
      <p:sp>
        <p:nvSpPr>
          <p:cNvPr id="105" name="Google Shape;105;p17"/>
          <p:cNvSpPr txBox="1"/>
          <p:nvPr/>
        </p:nvSpPr>
        <p:spPr>
          <a:xfrm>
            <a:off x="1597275" y="4436350"/>
            <a:ext cx="11706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555555"/>
                </a:solidFill>
              </a:rPr>
              <a:t>Business analytics</a:t>
            </a:r>
            <a:endParaRPr sz="900">
              <a:solidFill>
                <a:srgbClr val="555555"/>
              </a:solidFill>
            </a:endParaRPr>
          </a:p>
        </p:txBody>
      </p:sp>
      <p:cxnSp>
        <p:nvCxnSpPr>
          <p:cNvPr id="106" name="Google Shape;106;p17"/>
          <p:cNvCxnSpPr>
            <a:stCxn id="104" idx="3"/>
          </p:cNvCxnSpPr>
          <p:nvPr/>
        </p:nvCxnSpPr>
        <p:spPr>
          <a:xfrm rot="10800000" flipH="1">
            <a:off x="2929587" y="3241538"/>
            <a:ext cx="929700" cy="478500"/>
          </a:xfrm>
          <a:prstGeom prst="straightConnector1">
            <a:avLst/>
          </a:prstGeom>
          <a:noFill/>
          <a:ln w="9525" cap="flat" cmpd="sng">
            <a:solidFill>
              <a:schemeClr val="dk2"/>
            </a:solidFill>
            <a:prstDash val="solid"/>
            <a:round/>
            <a:headEnd type="none" w="med" len="med"/>
            <a:tailEnd type="triangle" w="med" len="med"/>
          </a:ln>
        </p:spPr>
      </p:cxnSp>
      <p:sp>
        <p:nvSpPr>
          <p:cNvPr id="107" name="Google Shape;107;p17"/>
          <p:cNvSpPr txBox="1"/>
          <p:nvPr/>
        </p:nvSpPr>
        <p:spPr>
          <a:xfrm rot="3524">
            <a:off x="5437100" y="2465522"/>
            <a:ext cx="1170601" cy="2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555555"/>
                </a:solidFill>
              </a:rPr>
              <a:t>thiết kế và truy vấn</a:t>
            </a:r>
            <a:endParaRPr sz="800">
              <a:solidFill>
                <a:srgbClr val="555555"/>
              </a:solidFill>
            </a:endParaRPr>
          </a:p>
        </p:txBody>
      </p:sp>
      <p:sp>
        <p:nvSpPr>
          <p:cNvPr id="108" name="Google Shape;108;p17"/>
          <p:cNvSpPr txBox="1"/>
          <p:nvPr/>
        </p:nvSpPr>
        <p:spPr>
          <a:xfrm rot="-1621653">
            <a:off x="3006517" y="3287080"/>
            <a:ext cx="565118" cy="2659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555555"/>
                </a:solidFill>
              </a:rPr>
              <a:t>truy vấn</a:t>
            </a:r>
            <a:endParaRPr sz="800">
              <a:solidFill>
                <a:srgbClr val="555555"/>
              </a:solidFill>
            </a:endParaRPr>
          </a:p>
        </p:txBody>
      </p:sp>
      <p:pic>
        <p:nvPicPr>
          <p:cNvPr id="109" name="Google Shape;109;p17"/>
          <p:cNvPicPr preferRelativeResize="0"/>
          <p:nvPr/>
        </p:nvPicPr>
        <p:blipFill>
          <a:blip r:embed="rId6">
            <a:alphaModFix/>
          </a:blip>
          <a:stretch>
            <a:fillRect/>
          </a:stretch>
        </p:blipFill>
        <p:spPr>
          <a:xfrm>
            <a:off x="6843675" y="2057962"/>
            <a:ext cx="1356650" cy="1356650"/>
          </a:xfrm>
          <a:prstGeom prst="rect">
            <a:avLst/>
          </a:prstGeom>
          <a:noFill/>
          <a:ln>
            <a:noFill/>
          </a:ln>
        </p:spPr>
      </p:pic>
      <p:cxnSp>
        <p:nvCxnSpPr>
          <p:cNvPr id="110" name="Google Shape;110;p17"/>
          <p:cNvCxnSpPr>
            <a:stCxn id="109" idx="1"/>
            <a:endCxn id="100" idx="3"/>
          </p:cNvCxnSpPr>
          <p:nvPr/>
        </p:nvCxnSpPr>
        <p:spPr>
          <a:xfrm rot="10800000">
            <a:off x="5157375" y="2736288"/>
            <a:ext cx="1686300" cy="0"/>
          </a:xfrm>
          <a:prstGeom prst="straightConnector1">
            <a:avLst/>
          </a:prstGeom>
          <a:noFill/>
          <a:ln w="9525" cap="flat" cmpd="sng">
            <a:solidFill>
              <a:schemeClr val="dk2"/>
            </a:solidFill>
            <a:prstDash val="solid"/>
            <a:round/>
            <a:headEnd type="none" w="med" len="med"/>
            <a:tailEnd type="triangle" w="med" len="med"/>
          </a:ln>
        </p:spPr>
      </p:cxnSp>
      <p:sp>
        <p:nvSpPr>
          <p:cNvPr id="111" name="Google Shape;111;p17"/>
          <p:cNvSpPr txBox="1"/>
          <p:nvPr/>
        </p:nvSpPr>
        <p:spPr>
          <a:xfrm rot="1156886">
            <a:off x="3294942" y="1932258"/>
            <a:ext cx="565097" cy="26594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555555"/>
                </a:solidFill>
              </a:rPr>
              <a:t>quản trị</a:t>
            </a:r>
            <a:endParaRPr sz="800">
              <a:solidFill>
                <a:srgbClr val="555555"/>
              </a:solidFill>
            </a:endParaRPr>
          </a:p>
        </p:txBody>
      </p:sp>
      <p:sp>
        <p:nvSpPr>
          <p:cNvPr id="112" name="Google Shape;112;p17"/>
          <p:cNvSpPr txBox="1"/>
          <p:nvPr/>
        </p:nvSpPr>
        <p:spPr>
          <a:xfrm>
            <a:off x="7375550" y="3347300"/>
            <a:ext cx="7788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555555"/>
                </a:solidFill>
              </a:rPr>
              <a:t>Developer</a:t>
            </a:r>
            <a:endParaRPr sz="900">
              <a:solidFill>
                <a:srgbClr val="55555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DBMS</a:t>
            </a:r>
            <a:endParaRPr>
              <a:solidFill>
                <a:srgbClr val="FFFFFF"/>
              </a:solidFill>
            </a:endParaRPr>
          </a:p>
        </p:txBody>
      </p:sp>
      <p:sp>
        <p:nvSpPr>
          <p:cNvPr id="119" name="Google Shape;119;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txBox="1"/>
          <p:nvPr/>
        </p:nvSpPr>
        <p:spPr>
          <a:xfrm>
            <a:off x="695900" y="523800"/>
            <a:ext cx="7050000" cy="12669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Database Management System</a:t>
            </a:r>
            <a:endParaRPr>
              <a:solidFill>
                <a:srgbClr val="2876C9"/>
              </a:solidFill>
            </a:endParaRPr>
          </a:p>
          <a:p>
            <a:pPr marL="914400" lvl="1" indent="-317500" algn="l" rtl="0">
              <a:lnSpc>
                <a:spcPct val="150000"/>
              </a:lnSpc>
              <a:spcBef>
                <a:spcPts val="0"/>
              </a:spcBef>
              <a:spcAft>
                <a:spcPts val="0"/>
              </a:spcAft>
              <a:buClr>
                <a:srgbClr val="555555"/>
              </a:buClr>
              <a:buSzPts val="1400"/>
              <a:buChar char="○"/>
            </a:pPr>
            <a:r>
              <a:rPr lang="en" sz="1100">
                <a:solidFill>
                  <a:srgbClr val="555555"/>
                </a:solidFill>
                <a:highlight>
                  <a:srgbClr val="FFFFFF"/>
                </a:highlight>
              </a:rPr>
              <a:t>Tập hợp các phần mềm cho phép định nghĩa các cấu trúc để lưu trữ thông tin trên máy, nhập dữ liệu, thao tác trên các dữ liệu đảm bảo sự an toàn và bí mật của dữ liệu.</a:t>
            </a:r>
            <a:endParaRPr sz="1100">
              <a:solidFill>
                <a:srgbClr val="555555"/>
              </a:solidFill>
              <a:highlight>
                <a:srgbClr val="FFFFFF"/>
              </a:highlight>
            </a:endParaRPr>
          </a:p>
          <a:p>
            <a:pPr marL="0" lvl="0" indent="0" algn="l" rtl="0">
              <a:lnSpc>
                <a:spcPct val="150000"/>
              </a:lnSpc>
              <a:spcBef>
                <a:spcPts val="1000"/>
              </a:spcBef>
              <a:spcAft>
                <a:spcPts val="0"/>
              </a:spcAft>
              <a:buNone/>
            </a:pPr>
            <a:endParaRPr sz="1100">
              <a:solidFill>
                <a:srgbClr val="555555"/>
              </a:solidFill>
              <a:highlight>
                <a:srgbClr val="FFFFFF"/>
              </a:highlight>
            </a:endParaRPr>
          </a:p>
        </p:txBody>
      </p:sp>
      <p:sp>
        <p:nvSpPr>
          <p:cNvPr id="121" name="Google Shape;121;p18"/>
          <p:cNvSpPr txBox="1"/>
          <p:nvPr/>
        </p:nvSpPr>
        <p:spPr>
          <a:xfrm>
            <a:off x="1150975" y="2558400"/>
            <a:ext cx="5207400" cy="2057400"/>
          </a:xfrm>
          <a:prstGeom prst="rect">
            <a:avLst/>
          </a:prstGeom>
          <a:noFill/>
          <a:ln>
            <a:noFill/>
          </a:ln>
        </p:spPr>
        <p:txBody>
          <a:bodyPr spcFirstLastPara="1" wrap="square" lIns="91425" tIns="91425" rIns="91425" bIns="91425" anchor="t" anchorCtr="0">
            <a:noAutofit/>
          </a:bodyPr>
          <a:lstStyle/>
          <a:p>
            <a:pPr marL="457200" lvl="0" indent="-285750" algn="l" rtl="0">
              <a:lnSpc>
                <a:spcPct val="150000"/>
              </a:lnSpc>
              <a:spcBef>
                <a:spcPts val="0"/>
              </a:spcBef>
              <a:spcAft>
                <a:spcPts val="0"/>
              </a:spcAft>
              <a:buClr>
                <a:srgbClr val="555555"/>
              </a:buClr>
              <a:buSzPts val="900"/>
              <a:buChar char="➔"/>
            </a:pPr>
            <a:r>
              <a:rPr lang="en" sz="900">
                <a:solidFill>
                  <a:srgbClr val="555555"/>
                </a:solidFill>
                <a:highlight>
                  <a:srgbClr val="FFFFFF"/>
                </a:highlight>
              </a:rPr>
              <a:t>Hạn chế dư thừa dữ liệu.</a:t>
            </a:r>
            <a:endParaRPr sz="900">
              <a:solidFill>
                <a:srgbClr val="555555"/>
              </a:solidFill>
              <a:highlight>
                <a:srgbClr val="FFFFFF"/>
              </a:highlight>
            </a:endParaRPr>
          </a:p>
          <a:p>
            <a:pPr marL="457200" lvl="0" indent="-285750" algn="l" rtl="0">
              <a:lnSpc>
                <a:spcPct val="150000"/>
              </a:lnSpc>
              <a:spcBef>
                <a:spcPts val="0"/>
              </a:spcBef>
              <a:spcAft>
                <a:spcPts val="0"/>
              </a:spcAft>
              <a:buClr>
                <a:srgbClr val="555555"/>
              </a:buClr>
              <a:buSzPts val="900"/>
              <a:buChar char="➔"/>
            </a:pPr>
            <a:r>
              <a:rPr lang="en" sz="900">
                <a:solidFill>
                  <a:srgbClr val="555555"/>
                </a:solidFill>
                <a:highlight>
                  <a:srgbClr val="FFFFFF"/>
                </a:highlight>
              </a:rPr>
              <a:t>Ngăn cản truy cập dữ liệu bất hợp pháp (bảo mật và phân quyền sử dụng).</a:t>
            </a:r>
            <a:endParaRPr sz="900">
              <a:solidFill>
                <a:srgbClr val="555555"/>
              </a:solidFill>
              <a:highlight>
                <a:srgbClr val="FFFFFF"/>
              </a:highlight>
            </a:endParaRPr>
          </a:p>
          <a:p>
            <a:pPr marL="457200" lvl="0" indent="-285750" algn="l" rtl="0">
              <a:lnSpc>
                <a:spcPct val="150000"/>
              </a:lnSpc>
              <a:spcBef>
                <a:spcPts val="0"/>
              </a:spcBef>
              <a:spcAft>
                <a:spcPts val="0"/>
              </a:spcAft>
              <a:buClr>
                <a:srgbClr val="555555"/>
              </a:buClr>
              <a:buSzPts val="900"/>
              <a:buChar char="➔"/>
            </a:pPr>
            <a:r>
              <a:rPr lang="en" sz="900">
                <a:solidFill>
                  <a:srgbClr val="555555"/>
                </a:solidFill>
                <a:highlight>
                  <a:srgbClr val="FFFFFF"/>
                </a:highlight>
              </a:rPr>
              <a:t>Cung cấp khả năng lưu trữ lâu dài cho các đối tượng và cấu trúc dữ liệu.</a:t>
            </a:r>
            <a:endParaRPr sz="900">
              <a:solidFill>
                <a:srgbClr val="555555"/>
              </a:solidFill>
              <a:highlight>
                <a:srgbClr val="FFFFFF"/>
              </a:highlight>
            </a:endParaRPr>
          </a:p>
          <a:p>
            <a:pPr marL="457200" lvl="0" indent="-285750" algn="l" rtl="0">
              <a:lnSpc>
                <a:spcPct val="150000"/>
              </a:lnSpc>
              <a:spcBef>
                <a:spcPts val="0"/>
              </a:spcBef>
              <a:spcAft>
                <a:spcPts val="0"/>
              </a:spcAft>
              <a:buClr>
                <a:srgbClr val="555555"/>
              </a:buClr>
              <a:buSzPts val="900"/>
              <a:buChar char="➔"/>
            </a:pPr>
            <a:r>
              <a:rPr lang="en" sz="900">
                <a:solidFill>
                  <a:srgbClr val="555555"/>
                </a:solidFill>
                <a:highlight>
                  <a:srgbClr val="FFFFFF"/>
                </a:highlight>
              </a:rPr>
              <a:t>Cho phép biểu diễn mối quan hệ phức tạp giữa các dữ liệu.</a:t>
            </a:r>
            <a:endParaRPr sz="900">
              <a:solidFill>
                <a:srgbClr val="555555"/>
              </a:solidFill>
              <a:highlight>
                <a:srgbClr val="FFFFFF"/>
              </a:highlight>
            </a:endParaRPr>
          </a:p>
          <a:p>
            <a:pPr marL="457200" lvl="0" indent="-285750" algn="l" rtl="0">
              <a:lnSpc>
                <a:spcPct val="150000"/>
              </a:lnSpc>
              <a:spcBef>
                <a:spcPts val="0"/>
              </a:spcBef>
              <a:spcAft>
                <a:spcPts val="0"/>
              </a:spcAft>
              <a:buClr>
                <a:srgbClr val="555555"/>
              </a:buClr>
              <a:buSzPts val="900"/>
              <a:buChar char="➔"/>
            </a:pPr>
            <a:r>
              <a:rPr lang="en" sz="900">
                <a:solidFill>
                  <a:srgbClr val="555555"/>
                </a:solidFill>
                <a:highlight>
                  <a:srgbClr val="FFFFFF"/>
                </a:highlight>
              </a:rPr>
              <a:t>Đảm bảo ràng buộc toàn vẹn dữ liệu (Enforcing Integrity Constraints).</a:t>
            </a:r>
            <a:endParaRPr sz="900">
              <a:solidFill>
                <a:srgbClr val="555555"/>
              </a:solidFill>
              <a:highlight>
                <a:srgbClr val="FFFFFF"/>
              </a:highlight>
            </a:endParaRPr>
          </a:p>
          <a:p>
            <a:pPr marL="457200" lvl="0" indent="-285750" algn="l" rtl="0">
              <a:lnSpc>
                <a:spcPct val="150000"/>
              </a:lnSpc>
              <a:spcBef>
                <a:spcPts val="0"/>
              </a:spcBef>
              <a:spcAft>
                <a:spcPts val="0"/>
              </a:spcAft>
              <a:buClr>
                <a:srgbClr val="555555"/>
              </a:buClr>
              <a:buSzPts val="900"/>
              <a:buChar char="➔"/>
            </a:pPr>
            <a:r>
              <a:rPr lang="en" sz="900">
                <a:solidFill>
                  <a:srgbClr val="555555"/>
                </a:solidFill>
                <a:highlight>
                  <a:srgbClr val="FFFFFF"/>
                </a:highlight>
              </a:rPr>
              <a:t>Cung cấp thủ tục sao lưu và phục hồi (backup và recovery)</a:t>
            </a:r>
            <a:endParaRPr sz="900">
              <a:solidFill>
                <a:srgbClr val="55555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1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DBMS</a:t>
            </a:r>
            <a:endParaRPr>
              <a:solidFill>
                <a:srgbClr val="FFFFFF"/>
              </a:solidFill>
            </a:endParaRPr>
          </a:p>
        </p:txBody>
      </p:sp>
      <p:sp>
        <p:nvSpPr>
          <p:cNvPr id="128" name="Google Shape;128;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19"/>
          <p:cNvPicPr preferRelativeResize="0"/>
          <p:nvPr/>
        </p:nvPicPr>
        <p:blipFill>
          <a:blip r:embed="rId3">
            <a:alphaModFix/>
          </a:blip>
          <a:stretch>
            <a:fillRect/>
          </a:stretch>
        </p:blipFill>
        <p:spPr>
          <a:xfrm>
            <a:off x="1383274" y="688175"/>
            <a:ext cx="5994399" cy="4193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RDBMS</a:t>
            </a:r>
            <a:endParaRPr>
              <a:solidFill>
                <a:srgbClr val="FFFFFF"/>
              </a:solidFill>
            </a:endParaRPr>
          </a:p>
        </p:txBody>
      </p:sp>
      <p:sp>
        <p:nvSpPr>
          <p:cNvPr id="136" name="Google Shape;136;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txBox="1"/>
          <p:nvPr/>
        </p:nvSpPr>
        <p:spPr>
          <a:xfrm>
            <a:off x="695900" y="523800"/>
            <a:ext cx="6166800" cy="4992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Relational Database Management System</a:t>
            </a:r>
            <a:endParaRPr sz="1100">
              <a:solidFill>
                <a:srgbClr val="555555"/>
              </a:solidFill>
              <a:highlight>
                <a:srgbClr val="FFFFFF"/>
              </a:highlight>
            </a:endParaRPr>
          </a:p>
        </p:txBody>
      </p:sp>
      <p:pic>
        <p:nvPicPr>
          <p:cNvPr id="138" name="Google Shape;138;p20"/>
          <p:cNvPicPr preferRelativeResize="0"/>
          <p:nvPr/>
        </p:nvPicPr>
        <p:blipFill>
          <a:blip r:embed="rId3">
            <a:alphaModFix/>
          </a:blip>
          <a:stretch>
            <a:fillRect/>
          </a:stretch>
        </p:blipFill>
        <p:spPr>
          <a:xfrm>
            <a:off x="1015938" y="1279188"/>
            <a:ext cx="2018450" cy="1295850"/>
          </a:xfrm>
          <a:prstGeom prst="rect">
            <a:avLst/>
          </a:prstGeom>
          <a:noFill/>
          <a:ln>
            <a:noFill/>
          </a:ln>
        </p:spPr>
      </p:pic>
      <p:pic>
        <p:nvPicPr>
          <p:cNvPr id="139" name="Google Shape;139;p20"/>
          <p:cNvPicPr preferRelativeResize="0"/>
          <p:nvPr/>
        </p:nvPicPr>
        <p:blipFill>
          <a:blip r:embed="rId4">
            <a:alphaModFix/>
          </a:blip>
          <a:stretch>
            <a:fillRect/>
          </a:stretch>
        </p:blipFill>
        <p:spPr>
          <a:xfrm>
            <a:off x="5540500" y="1184213"/>
            <a:ext cx="2185576" cy="1263095"/>
          </a:xfrm>
          <a:prstGeom prst="rect">
            <a:avLst/>
          </a:prstGeom>
          <a:noFill/>
          <a:ln>
            <a:noFill/>
          </a:ln>
        </p:spPr>
      </p:pic>
      <p:pic>
        <p:nvPicPr>
          <p:cNvPr id="140" name="Google Shape;140;p20"/>
          <p:cNvPicPr preferRelativeResize="0"/>
          <p:nvPr/>
        </p:nvPicPr>
        <p:blipFill>
          <a:blip r:embed="rId5">
            <a:alphaModFix/>
          </a:blip>
          <a:stretch>
            <a:fillRect/>
          </a:stretch>
        </p:blipFill>
        <p:spPr>
          <a:xfrm>
            <a:off x="737399" y="3165701"/>
            <a:ext cx="2464175" cy="1577075"/>
          </a:xfrm>
          <a:prstGeom prst="rect">
            <a:avLst/>
          </a:prstGeom>
          <a:noFill/>
          <a:ln>
            <a:noFill/>
          </a:ln>
        </p:spPr>
      </p:pic>
      <p:pic>
        <p:nvPicPr>
          <p:cNvPr id="141" name="Google Shape;141;p20"/>
          <p:cNvPicPr preferRelativeResize="0"/>
          <p:nvPr/>
        </p:nvPicPr>
        <p:blipFill>
          <a:blip r:embed="rId6">
            <a:alphaModFix/>
          </a:blip>
          <a:stretch>
            <a:fillRect/>
          </a:stretch>
        </p:blipFill>
        <p:spPr>
          <a:xfrm>
            <a:off x="3995773" y="3186198"/>
            <a:ext cx="1545830" cy="1370775"/>
          </a:xfrm>
          <a:prstGeom prst="rect">
            <a:avLst/>
          </a:prstGeom>
          <a:noFill/>
          <a:ln>
            <a:noFill/>
          </a:ln>
        </p:spPr>
      </p:pic>
      <p:pic>
        <p:nvPicPr>
          <p:cNvPr id="142" name="Google Shape;142;p20"/>
          <p:cNvPicPr preferRelativeResize="0"/>
          <p:nvPr/>
        </p:nvPicPr>
        <p:blipFill>
          <a:blip r:embed="rId7">
            <a:alphaModFix/>
          </a:blip>
          <a:stretch>
            <a:fillRect/>
          </a:stretch>
        </p:blipFill>
        <p:spPr>
          <a:xfrm>
            <a:off x="6902850" y="3537900"/>
            <a:ext cx="2018450" cy="957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RDBMS</a:t>
            </a:r>
            <a:endParaRPr>
              <a:solidFill>
                <a:srgbClr val="FFFFFF"/>
              </a:solidFill>
            </a:endParaRPr>
          </a:p>
        </p:txBody>
      </p:sp>
      <p:sp>
        <p:nvSpPr>
          <p:cNvPr id="149" name="Google Shape;149;p2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p:nvPr/>
        </p:nvSpPr>
        <p:spPr>
          <a:xfrm>
            <a:off x="695900" y="523800"/>
            <a:ext cx="6166800" cy="4992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Relational Database Management System</a:t>
            </a:r>
            <a:endParaRPr sz="1100">
              <a:solidFill>
                <a:srgbClr val="555555"/>
              </a:solidFill>
              <a:highlight>
                <a:srgbClr val="FFFFFF"/>
              </a:highlight>
            </a:endParaRPr>
          </a:p>
        </p:txBody>
      </p:sp>
      <p:pic>
        <p:nvPicPr>
          <p:cNvPr id="151" name="Google Shape;151;p21"/>
          <p:cNvPicPr preferRelativeResize="0"/>
          <p:nvPr/>
        </p:nvPicPr>
        <p:blipFill>
          <a:blip r:embed="rId3">
            <a:alphaModFix/>
          </a:blip>
          <a:stretch>
            <a:fillRect/>
          </a:stretch>
        </p:blipFill>
        <p:spPr>
          <a:xfrm>
            <a:off x="1565300" y="1101475"/>
            <a:ext cx="5548696" cy="3815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656</Words>
  <Application>Microsoft Office PowerPoint</Application>
  <PresentationFormat>On-screen Show (16:9)</PresentationFormat>
  <Paragraphs>88</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Quoc Cuong</dc:creator>
  <cp:lastModifiedBy>Pham Quoc Cuong</cp:lastModifiedBy>
  <cp:revision>1</cp:revision>
  <dcterms:modified xsi:type="dcterms:W3CDTF">2023-02-25T12:23:59Z</dcterms:modified>
</cp:coreProperties>
</file>