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or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77EABC-6153-431E-A9FA-38982015C55E}">
  <a:tblStyle styleId="{3A77EABC-6153-431E-A9FA-38982015C5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863DCE-A0ED-48A3-B168-828E2C1C3A4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79920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311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721e814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721e814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547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1f27ef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1f27ef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4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1f27ef3c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1f27ef3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763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740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24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79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b="1">
                <a:solidFill>
                  <a:srgbClr val="333333"/>
                </a:solidFill>
                <a:highlight>
                  <a:srgbClr val="FFFFFF"/>
                </a:highlight>
              </a:rPr>
              <a:t>List: </a:t>
            </a:r>
            <a:r>
              <a:rPr lang="en" sz="1150">
                <a:solidFill>
                  <a:srgbClr val="333333"/>
                </a:solidFill>
                <a:highlight>
                  <a:srgbClr val="FFFFFF"/>
                </a:highlight>
              </a:rPr>
              <a:t>là một collection có thứ tự (đôi khi còn được gọi là một chuỗi). List có thể chứa các phần tử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Set: </a:t>
            </a:r>
            <a:r>
              <a:rPr lang="en" sz="1150">
                <a:solidFill>
                  <a:srgbClr val="333333"/>
                </a:solidFill>
                <a:highlight>
                  <a:srgbClr val="FFFFFF"/>
                </a:highlight>
              </a:rPr>
              <a:t>là một collection không thể chứa 2 giá trị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Queue (hàng đợi): </a:t>
            </a:r>
            <a:r>
              <a:rPr lang="en" sz="1150">
                <a:solidFill>
                  <a:srgbClr val="333333"/>
                </a:solidFill>
                <a:highlight>
                  <a:srgbClr val="FFFFFF"/>
                </a:highlight>
              </a:rPr>
              <a:t>là một collection được sử dụng để chứa nhiều phần tử trước khi xử lý (có hỗ trợ FIFO)</a:t>
            </a:r>
            <a:endParaRPr sz="1150">
              <a:solidFill>
                <a:srgbClr val="333333"/>
              </a:solidFill>
              <a:highlight>
                <a:srgbClr val="FFFFFF"/>
              </a:highlight>
            </a:endParaRPr>
          </a:p>
          <a:p>
            <a:pPr marL="0" lvl="0" indent="0" algn="l" rtl="0">
              <a:spcBef>
                <a:spcPts val="0"/>
              </a:spcBef>
              <a:spcAft>
                <a:spcPts val="0"/>
              </a:spcAft>
              <a:buNone/>
            </a:pPr>
            <a:r>
              <a:rPr lang="en" sz="1150" b="1">
                <a:solidFill>
                  <a:schemeClr val="dk1"/>
                </a:solidFill>
                <a:highlight>
                  <a:srgbClr val="FFFFFF"/>
                </a:highlight>
              </a:rPr>
              <a:t>Map: </a:t>
            </a:r>
            <a:r>
              <a:rPr lang="en" sz="1150">
                <a:solidFill>
                  <a:schemeClr val="dk1"/>
                </a:solidFill>
                <a:highlight>
                  <a:srgbClr val="FFFFFF"/>
                </a:highlight>
              </a:rPr>
              <a:t>là một đối tượng ánh xạ key/value</a:t>
            </a:r>
            <a:endParaRPr sz="1150">
              <a:solidFill>
                <a:srgbClr val="333333"/>
              </a:solidFill>
              <a:highlight>
                <a:srgbClr val="FFFFFF"/>
              </a:highlight>
            </a:endParaRPr>
          </a:p>
        </p:txBody>
      </p:sp>
    </p:spTree>
    <p:extLst>
      <p:ext uri="{BB962C8B-B14F-4D97-AF65-F5344CB8AC3E}">
        <p14:creationId xmlns:p14="http://schemas.microsoft.com/office/powerpoint/2010/main" val="421082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rPr>
              <a:t>List&lt;Integer&gt; list = </a:t>
            </a:r>
            <a:r>
              <a:rPr lang="en" sz="1200" b="1">
                <a:solidFill>
                  <a:srgbClr val="000080"/>
                </a:solidFill>
                <a:highlight>
                  <a:srgbClr val="FFFFFF"/>
                </a:highlight>
              </a:rPr>
              <a:t>new </a:t>
            </a:r>
            <a:r>
              <a:rPr lang="en" sz="1200">
                <a:solidFill>
                  <a:schemeClr val="dk1"/>
                </a:solidFill>
                <a:highlight>
                  <a:srgbClr val="FFFFFF"/>
                </a:highlight>
              </a:rPr>
              <a:t>ArrayList&lt;&gt;();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2</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3</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7</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5</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list.remove(</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b="1">
                <a:solidFill>
                  <a:srgbClr val="000080"/>
                </a:solidFill>
                <a:highlight>
                  <a:srgbClr val="FFFFFF"/>
                </a:highlight>
              </a:rPr>
              <a:t>int </a:t>
            </a:r>
            <a:r>
              <a:rPr lang="en" sz="1200">
                <a:solidFill>
                  <a:schemeClr val="dk1"/>
                </a:solidFill>
                <a:highlight>
                  <a:srgbClr val="FFFFFF"/>
                </a:highlight>
              </a:rPr>
              <a:t>x = list.get(</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.println(x);</a:t>
            </a:r>
            <a:endParaRPr sz="1200">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709181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17e3eeae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17e3eea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Lora"/>
                <a:ea typeface="Lora"/>
                <a:cs typeface="Lora"/>
                <a:sym typeface="Lora"/>
              </a:rPr>
              <a:t>Danh sách liên kết đôi</a:t>
            </a:r>
            <a:endParaRPr sz="1200">
              <a:solidFill>
                <a:schemeClr val="dk1"/>
              </a:solidFill>
              <a:highlight>
                <a:srgbClr val="FFFFFF"/>
              </a:highlight>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LinkedList&lt;Integer&gt; linkedList = </a:t>
            </a:r>
            <a:r>
              <a:rPr lang="en" sz="850" b="1">
                <a:solidFill>
                  <a:srgbClr val="000080"/>
                </a:solidFill>
                <a:highlight>
                  <a:srgbClr val="FFFFFF"/>
                </a:highlight>
              </a:rPr>
              <a:t>new </a:t>
            </a:r>
            <a:r>
              <a:rPr lang="en" sz="850">
                <a:solidFill>
                  <a:schemeClr val="dk1"/>
                </a:solidFill>
                <a:highlight>
                  <a:srgbClr val="FFFFFF"/>
                </a:highlight>
              </a:rPr>
              <a:t>LinkedList&lt;&gt;();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2</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3</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7</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5</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linkedList.remove(</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x = linkedList.get(</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.println(x);</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last = linkedList.getLast();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first = linkedList.getFirst();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.println(first);</a:t>
            </a:r>
            <a:endParaRPr sz="85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91963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b4c89226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b4c89226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68729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2ad3f0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2ad3f0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43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b4c8922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b4c8922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stream().filter()</a:t>
            </a:r>
            <a:endParaRPr/>
          </a:p>
        </p:txBody>
      </p:sp>
    </p:spTree>
    <p:extLst>
      <p:ext uri="{BB962C8B-B14F-4D97-AF65-F5344CB8AC3E}">
        <p14:creationId xmlns:p14="http://schemas.microsoft.com/office/powerpoint/2010/main" val="171163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b4c8922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b4c8922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000080"/>
                </a:solidFill>
                <a:highlight>
                  <a:srgbClr val="FFFFFF"/>
                </a:highlight>
              </a:rPr>
              <a:t>public class </a:t>
            </a:r>
            <a:r>
              <a:rPr lang="en" sz="1200">
                <a:solidFill>
                  <a:schemeClr val="dk1"/>
                </a:solidFill>
                <a:highlight>
                  <a:srgbClr val="FFFFFF"/>
                </a:highlight>
              </a:rPr>
              <a:t>MapExample {</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Map&lt;Integer, String&gt; hashMap = </a:t>
            </a:r>
            <a:r>
              <a:rPr lang="en" sz="1200" b="1">
                <a:solidFill>
                  <a:srgbClr val="000080"/>
                </a:solidFill>
                <a:highlight>
                  <a:srgbClr val="FFFFFF"/>
                </a:highlight>
              </a:rPr>
              <a:t>new </a:t>
            </a:r>
            <a:r>
              <a:rPr lang="en" sz="1200">
                <a:solidFill>
                  <a:schemeClr val="dk1"/>
                </a:solidFill>
                <a:highlight>
                  <a:srgbClr val="FFFFFF"/>
                </a:highlight>
              </a:rPr>
              <a:t>HashMap&lt;&gt;();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Thêm value vào trong hashMap với key tương ứng</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 sử dụng phương thức put()</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hashMap.put(</a:t>
            </a:r>
            <a:r>
              <a:rPr lang="en" sz="1200">
                <a:solidFill>
                  <a:srgbClr val="0000FF"/>
                </a:solidFill>
                <a:highlight>
                  <a:srgbClr val="FFFFFF"/>
                </a:highlight>
              </a:rPr>
              <a:t>1</a:t>
            </a:r>
            <a:r>
              <a:rPr lang="en" sz="1200">
                <a:solidFill>
                  <a:schemeClr val="dk1"/>
                </a:solidFill>
                <a:highlight>
                  <a:srgbClr val="FFFFFF"/>
                </a:highlight>
              </a:rPr>
              <a:t>, </a:t>
            </a:r>
            <a:r>
              <a:rPr lang="en" sz="1200" b="1">
                <a:solidFill>
                  <a:srgbClr val="008000"/>
                </a:solidFill>
                <a:highlight>
                  <a:srgbClr val="FFFFFF"/>
                </a:highlight>
              </a:rPr>
              <a:t>"One"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0</a:t>
            </a:r>
            <a:r>
              <a:rPr lang="en" sz="1200">
                <a:solidFill>
                  <a:schemeClr val="dk1"/>
                </a:solidFill>
                <a:highlight>
                  <a:srgbClr val="FFFFFF"/>
                </a:highlight>
              </a:rPr>
              <a:t>, </a:t>
            </a:r>
            <a:r>
              <a:rPr lang="en" sz="1200" b="1">
                <a:solidFill>
                  <a:srgbClr val="008000"/>
                </a:solidFill>
                <a:highlight>
                  <a:srgbClr val="FFFFFF"/>
                </a:highlight>
              </a:rPr>
              <a:t>"Zero"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a:t>
            </a:r>
            <a:r>
              <a:rPr lang="en" sz="1200">
                <a:solidFill>
                  <a:schemeClr val="dk1"/>
                </a:solidFill>
                <a:highlight>
                  <a:srgbClr val="FFFFFF"/>
                </a:highlight>
              </a:rPr>
              <a:t>, </a:t>
            </a:r>
            <a:r>
              <a:rPr lang="en" sz="1200" b="1">
                <a:solidFill>
                  <a:srgbClr val="008000"/>
                </a:solidFill>
                <a:highlight>
                  <a:srgbClr val="FFFFFF"/>
                </a:highlight>
              </a:rPr>
              <a:t>"Two"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4</a:t>
            </a:r>
            <a:r>
              <a:rPr lang="en" sz="1200">
                <a:solidFill>
                  <a:schemeClr val="dk1"/>
                </a:solidFill>
                <a:highlight>
                  <a:srgbClr val="FFFFFF"/>
                </a:highlight>
              </a:rPr>
              <a:t>, </a:t>
            </a:r>
            <a:r>
              <a:rPr lang="en" sz="1200" b="1">
                <a:solidFill>
                  <a:srgbClr val="008000"/>
                </a:solidFill>
                <a:highlight>
                  <a:srgbClr val="FFFFFF"/>
                </a:highlight>
              </a:rPr>
              <a:t>"Four"</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21</a:t>
            </a:r>
            <a:r>
              <a:rPr lang="en" sz="1200">
                <a:solidFill>
                  <a:schemeClr val="dk1"/>
                </a:solidFill>
                <a:highlight>
                  <a:srgbClr val="FFFFFF"/>
                </a:highlight>
              </a:rPr>
              <a:t>, </a:t>
            </a:r>
            <a:r>
              <a:rPr lang="en" sz="1200" b="1">
                <a:solidFill>
                  <a:srgbClr val="008000"/>
                </a:solidFill>
                <a:highlight>
                  <a:srgbClr val="FFFFFF"/>
                </a:highlight>
              </a:rPr>
              <a:t>"Twenty first"</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5</a:t>
            </a:r>
            <a:r>
              <a:rPr lang="en" sz="1200">
                <a:solidFill>
                  <a:schemeClr val="dk1"/>
                </a:solidFill>
                <a:highlight>
                  <a:srgbClr val="FFFFFF"/>
                </a:highlight>
              </a:rPr>
              <a:t>, </a:t>
            </a:r>
            <a:r>
              <a:rPr lang="en" sz="1200" b="1">
                <a:solidFill>
                  <a:srgbClr val="008000"/>
                </a:solidFill>
                <a:highlight>
                  <a:srgbClr val="FFFFFF"/>
                </a:highlight>
              </a:rPr>
              <a:t>"Five"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Get by key</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String numberStr = hashMap.get(</a:t>
            </a:r>
            <a:r>
              <a:rPr lang="en" sz="1200">
                <a:solidFill>
                  <a:srgbClr val="0000FF"/>
                </a:solidFill>
                <a:highlight>
                  <a:srgbClr val="FFFFFF"/>
                </a:highlight>
              </a:rPr>
              <a:t>21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.println(numberStr);</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b="1">
              <a:solidFill>
                <a:srgbClr val="000080"/>
              </a:solidFill>
              <a:highlight>
                <a:srgbClr val="FFFFFF"/>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4019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Collection, Generic và các kỹ thuật sắp xếp</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Quốc Cường</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sp>
        <p:nvSpPr>
          <p:cNvPr id="153" name="Google Shape;153;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p:nvPr/>
        </p:nvSpPr>
        <p:spPr>
          <a:xfrm>
            <a:off x="1037300" y="1111350"/>
            <a:ext cx="6481500" cy="20373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String.</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Wrapper.</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do người dùng định nghĩa (User-defined).</a:t>
            </a:r>
            <a:endParaRPr sz="1350">
              <a:solidFill>
                <a:srgbClr val="2876C9"/>
              </a:solidFill>
              <a:highlight>
                <a:srgbClr val="FFFFFF"/>
              </a:highlight>
            </a:endParaRPr>
          </a:p>
        </p:txBody>
      </p:sp>
      <p:sp>
        <p:nvSpPr>
          <p:cNvPr id="155" name="Google Shape;155;p22"/>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Có thể sắp xếp các phần tử của:</a:t>
            </a:r>
            <a:endParaRPr>
              <a:solidFill>
                <a:srgbClr val="2876C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sp>
        <p:nvSpPr>
          <p:cNvPr id="162" name="Google Shape;162;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implement</a:t>
            </a:r>
            <a:r>
              <a:rPr lang="en" sz="1150">
                <a:solidFill>
                  <a:srgbClr val="333333"/>
                </a:solidFill>
                <a:highlight>
                  <a:srgbClr val="FFFFFF"/>
                </a:highlight>
              </a:rPr>
              <a:t> interface Comparable&lt;T&gt; (T là tên đối tượng)</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override</a:t>
            </a:r>
            <a:r>
              <a:rPr lang="en" sz="1150">
                <a:solidFill>
                  <a:srgbClr val="333333"/>
                </a:solidFill>
                <a:highlight>
                  <a:srgbClr val="FFFFFF"/>
                </a:highlight>
              </a:rPr>
              <a:t> phương thức compareTo(T)</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Sử dụng Collections.</a:t>
            </a:r>
            <a:r>
              <a:rPr lang="en" sz="1150" b="1">
                <a:solidFill>
                  <a:srgbClr val="333333"/>
                </a:solidFill>
                <a:highlight>
                  <a:srgbClr val="FFFFFF"/>
                </a:highlight>
              </a:rPr>
              <a:t>sort</a:t>
            </a:r>
            <a:r>
              <a:rPr lang="en" sz="1150">
                <a:solidFill>
                  <a:srgbClr val="333333"/>
                </a:solidFill>
                <a:highlight>
                  <a:srgbClr val="FFFFFF"/>
                </a:highlight>
              </a:rPr>
              <a:t>(list)  hoặc Collections.</a:t>
            </a:r>
            <a:r>
              <a:rPr lang="en" sz="1150" b="1">
                <a:solidFill>
                  <a:srgbClr val="333333"/>
                </a:solidFill>
                <a:highlight>
                  <a:srgbClr val="FFFFFF"/>
                </a:highlight>
              </a:rPr>
              <a:t>reverse</a:t>
            </a:r>
            <a:r>
              <a:rPr lang="en" sz="1150">
                <a:solidFill>
                  <a:srgbClr val="333333"/>
                </a:solidFill>
                <a:highlight>
                  <a:srgbClr val="FFFFFF"/>
                </a:highlight>
              </a:rPr>
              <a:t>(list) để sắp xếp xuôi hoặc ngược</a:t>
            </a:r>
            <a:endParaRPr sz="1150">
              <a:solidFill>
                <a:srgbClr val="333333"/>
              </a:solidFill>
              <a:highlight>
                <a:srgbClr val="FFFFFF"/>
              </a:highlight>
            </a:endParaRPr>
          </a:p>
        </p:txBody>
      </p:sp>
      <p:sp>
        <p:nvSpPr>
          <p:cNvPr id="164" name="Google Shape;164;p23"/>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Sử dụng Interface Comparable</a:t>
            </a:r>
            <a:endParaRPr>
              <a:solidFill>
                <a:srgbClr val="2876C9"/>
              </a:solidFill>
            </a:endParaRPr>
          </a:p>
        </p:txBody>
      </p:sp>
      <p:pic>
        <p:nvPicPr>
          <p:cNvPr id="165" name="Google Shape;165;p23"/>
          <p:cNvPicPr preferRelativeResize="0"/>
          <p:nvPr/>
        </p:nvPicPr>
        <p:blipFill>
          <a:blip r:embed="rId3">
            <a:alphaModFix/>
          </a:blip>
          <a:stretch>
            <a:fillRect/>
          </a:stretch>
        </p:blipFill>
        <p:spPr>
          <a:xfrm>
            <a:off x="2305625" y="2257675"/>
            <a:ext cx="3874715" cy="2709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sp>
        <p:nvSpPr>
          <p:cNvPr id="172" name="Google Shape;172;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khởi tạo</a:t>
            </a:r>
            <a:r>
              <a:rPr lang="en" sz="1150" dirty="0">
                <a:solidFill>
                  <a:srgbClr val="333333"/>
                </a:solidFill>
                <a:highlight>
                  <a:srgbClr val="FFFFFF"/>
                </a:highlight>
              </a:rPr>
              <a:t> một Comparator mỗi khi cần sắp xếp</a:t>
            </a:r>
            <a:endParaRPr sz="1150" dirty="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implement</a:t>
            </a:r>
            <a:r>
              <a:rPr lang="en" sz="1150" dirty="0">
                <a:solidFill>
                  <a:srgbClr val="333333"/>
                </a:solidFill>
                <a:highlight>
                  <a:srgbClr val="FFFFFF"/>
                </a:highlight>
              </a:rPr>
              <a:t> phương thức compareTo()</a:t>
            </a:r>
            <a:endParaRPr sz="1150" dirty="0">
              <a:solidFill>
                <a:srgbClr val="333333"/>
              </a:solidFill>
              <a:highlight>
                <a:srgbClr val="FFFFFF"/>
              </a:highlight>
            </a:endParaRPr>
          </a:p>
        </p:txBody>
      </p:sp>
      <p:sp>
        <p:nvSpPr>
          <p:cNvPr id="174" name="Google Shape;174;p24"/>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Sử dụng Comparator</a:t>
            </a:r>
            <a:endParaRPr>
              <a:solidFill>
                <a:srgbClr val="2876C9"/>
              </a:solidFill>
            </a:endParaRPr>
          </a:p>
        </p:txBody>
      </p:sp>
      <p:pic>
        <p:nvPicPr>
          <p:cNvPr id="175" name="Google Shape;175;p24"/>
          <p:cNvPicPr preferRelativeResize="0"/>
          <p:nvPr/>
        </p:nvPicPr>
        <p:blipFill>
          <a:blip r:embed="rId3">
            <a:alphaModFix/>
          </a:blip>
          <a:stretch>
            <a:fillRect/>
          </a:stretch>
        </p:blipFill>
        <p:spPr>
          <a:xfrm>
            <a:off x="2093375" y="2166725"/>
            <a:ext cx="4070855" cy="27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sp>
        <p:nvSpPr>
          <p:cNvPr id="182" name="Google Shape;182;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Khai báo và sử dụng ArrayList, LinkedList</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sử dụng Sets, Maps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 cách duyệt và sắp xếp Collection.</a:t>
            </a:r>
            <a:endParaRPr>
              <a:solidFill>
                <a:srgbClr val="2876C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ArrayList, LinkedList</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Sets và Maps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Các kỹ thuật sắp xếp, lưu trữ trên Collections</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Collection</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1885475" y="569875"/>
            <a:ext cx="5102899" cy="4393375"/>
          </a:xfrm>
          <a:prstGeom prst="rect">
            <a:avLst/>
          </a:prstGeom>
          <a:noFill/>
          <a:ln>
            <a:noFill/>
          </a:ln>
        </p:spPr>
      </p:pic>
      <p:sp>
        <p:nvSpPr>
          <p:cNvPr id="73" name="Google Shape;73;p15"/>
          <p:cNvSpPr/>
          <p:nvPr/>
        </p:nvSpPr>
        <p:spPr>
          <a:xfrm>
            <a:off x="1885475" y="2767075"/>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076350"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073975"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024675" y="4601150"/>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a:t>
            </a:r>
            <a:endParaRPr>
              <a:solidFill>
                <a:srgbClr val="FFFFFF"/>
              </a:solidFill>
            </a:endParaRPr>
          </a:p>
        </p:txBody>
      </p:sp>
      <p:sp>
        <p:nvSpPr>
          <p:cNvPr id="83" name="Google Shape;83;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4" name="Google Shape;84;p16"/>
          <p:cNvGraphicFramePr/>
          <p:nvPr/>
        </p:nvGraphicFramePr>
        <p:xfrm>
          <a:off x="5513800" y="1097150"/>
          <a:ext cx="2793300" cy="396210"/>
        </p:xfrm>
        <a:graphic>
          <a:graphicData uri="http://schemas.openxmlformats.org/drawingml/2006/table">
            <a:tbl>
              <a:tblPr>
                <a:noFill/>
                <a:tableStyleId>{3A77EABC-6153-431E-A9FA-38982015C55E}</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graphicFrame>
        <p:nvGraphicFramePr>
          <p:cNvPr id="85" name="Google Shape;85;p16"/>
          <p:cNvGraphicFramePr/>
          <p:nvPr/>
        </p:nvGraphicFramePr>
        <p:xfrm>
          <a:off x="5513825" y="2023125"/>
          <a:ext cx="2793300" cy="396210"/>
        </p:xfrm>
        <a:graphic>
          <a:graphicData uri="http://schemas.openxmlformats.org/drawingml/2006/table">
            <a:tbl>
              <a:tblPr>
                <a:noFill/>
                <a:tableStyleId>{3A77EABC-6153-431E-A9FA-38982015C55E}</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86" name="Google Shape;86;p16"/>
          <p:cNvSpPr txBox="1"/>
          <p:nvPr/>
        </p:nvSpPr>
        <p:spPr>
          <a:xfrm>
            <a:off x="4661075" y="750125"/>
            <a:ext cx="614400" cy="4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size()</a:t>
            </a:r>
            <a:endParaRPr sz="1200"/>
          </a:p>
        </p:txBody>
      </p:sp>
      <p:sp>
        <p:nvSpPr>
          <p:cNvPr id="87" name="Google Shape;87;p16"/>
          <p:cNvSpPr txBox="1"/>
          <p:nvPr/>
        </p:nvSpPr>
        <p:spPr>
          <a:xfrm>
            <a:off x="389325" y="949850"/>
            <a:ext cx="3621600" cy="3327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highlight>
                  <a:srgbClr val="FFFFFF"/>
                </a:highlight>
              </a:rPr>
              <a:t>ArrayList&lt;Integer&gt; arrayList = </a:t>
            </a:r>
            <a:r>
              <a:rPr lang="en" sz="1200" b="1">
                <a:solidFill>
                  <a:srgbClr val="000080"/>
                </a:solidFill>
                <a:highlight>
                  <a:srgbClr val="FFFFFF"/>
                </a:highlight>
              </a:rPr>
              <a:t>new </a:t>
            </a:r>
            <a:r>
              <a:rPr lang="en" sz="1200">
                <a:solidFill>
                  <a:schemeClr val="dk1"/>
                </a:solidFill>
                <a:highlight>
                  <a:srgbClr val="FFFFFF"/>
                </a:highlight>
              </a:rPr>
              <a:t>ArrayList&lt;&gt;();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2</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3</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7</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5</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.println(arrayList);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arrayList.remove(</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.println(arrayList);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b="1">
                <a:solidFill>
                  <a:srgbClr val="000080"/>
                </a:solidFill>
                <a:highlight>
                  <a:srgbClr val="FFFFFF"/>
                </a:highlight>
              </a:rPr>
              <a:t>int </a:t>
            </a:r>
            <a:r>
              <a:rPr lang="en" sz="1200">
                <a:solidFill>
                  <a:schemeClr val="dk1"/>
                </a:solidFill>
                <a:highlight>
                  <a:srgbClr val="FFFFFF"/>
                </a:highlight>
              </a:rPr>
              <a:t>x = arrayList.get(</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.println(x);</a:t>
            </a:r>
            <a:endParaRPr sz="1200">
              <a:solidFill>
                <a:schemeClr val="dk1"/>
              </a:solidFill>
              <a:highlight>
                <a:srgbClr val="FFFFFF"/>
              </a:highlight>
            </a:endParaRPr>
          </a:p>
        </p:txBody>
      </p:sp>
      <p:sp>
        <p:nvSpPr>
          <p:cNvPr id="88" name="Google Shape;88;p16"/>
          <p:cNvSpPr/>
          <p:nvPr/>
        </p:nvSpPr>
        <p:spPr>
          <a:xfrm>
            <a:off x="4134275" y="1097100"/>
            <a:ext cx="63000" cy="799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6"/>
          <p:cNvCxnSpPr>
            <a:stCxn id="88" idx="1"/>
            <a:endCxn id="90" idx="2"/>
          </p:cNvCxnSpPr>
          <p:nvPr/>
        </p:nvCxnSpPr>
        <p:spPr>
          <a:xfrm rot="10800000" flipH="1">
            <a:off x="4197275" y="1295400"/>
            <a:ext cx="508800" cy="2016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6"/>
          <p:cNvSpPr/>
          <p:nvPr/>
        </p:nvSpPr>
        <p:spPr>
          <a:xfrm>
            <a:off x="4706126" y="109710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91" name="Google Shape;91;p16"/>
          <p:cNvSpPr/>
          <p:nvPr/>
        </p:nvSpPr>
        <p:spPr>
          <a:xfrm>
            <a:off x="4706113" y="2023075"/>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92" name="Google Shape;92;p16"/>
          <p:cNvSpPr txBox="1"/>
          <p:nvPr/>
        </p:nvSpPr>
        <p:spPr>
          <a:xfrm>
            <a:off x="8367525" y="122325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93" name="Google Shape;93;p16"/>
          <p:cNvSpPr txBox="1"/>
          <p:nvPr/>
        </p:nvSpPr>
        <p:spPr>
          <a:xfrm>
            <a:off x="8383300" y="216660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94" name="Google Shape;94;p16"/>
          <p:cNvCxnSpPr>
            <a:endCxn id="91" idx="2"/>
          </p:cNvCxnSpPr>
          <p:nvPr/>
        </p:nvCxnSpPr>
        <p:spPr>
          <a:xfrm>
            <a:off x="2018413" y="2217025"/>
            <a:ext cx="2687700" cy="42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95" name="Google Shape;95;p16"/>
          <p:cNvGraphicFramePr/>
          <p:nvPr/>
        </p:nvGraphicFramePr>
        <p:xfrm>
          <a:off x="5513775" y="2775300"/>
          <a:ext cx="2793300" cy="396210"/>
        </p:xfrm>
        <a:graphic>
          <a:graphicData uri="http://schemas.openxmlformats.org/drawingml/2006/table">
            <a:tbl>
              <a:tblPr>
                <a:noFill/>
                <a:tableStyleId>{3A77EABC-6153-431E-A9FA-38982015C55E}</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96" name="Google Shape;96;p16"/>
          <p:cNvSpPr/>
          <p:nvPr/>
        </p:nvSpPr>
        <p:spPr>
          <a:xfrm>
            <a:off x="4706101" y="277525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cxnSp>
        <p:nvCxnSpPr>
          <p:cNvPr id="97" name="Google Shape;97;p16"/>
          <p:cNvCxnSpPr>
            <a:endCxn id="96" idx="2"/>
          </p:cNvCxnSpPr>
          <p:nvPr/>
        </p:nvCxnSpPr>
        <p:spPr>
          <a:xfrm rot="10800000" flipH="1">
            <a:off x="2304001" y="2973400"/>
            <a:ext cx="2402100" cy="651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6"/>
          <p:cNvSpPr txBox="1"/>
          <p:nvPr/>
        </p:nvSpPr>
        <p:spPr>
          <a:xfrm>
            <a:off x="8367525" y="2806525"/>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aphicFrame>
        <p:nvGraphicFramePr>
          <p:cNvPr id="99" name="Google Shape;99;p16"/>
          <p:cNvGraphicFramePr/>
          <p:nvPr/>
        </p:nvGraphicFramePr>
        <p:xfrm>
          <a:off x="5513775" y="777100"/>
          <a:ext cx="2793300" cy="381000"/>
        </p:xfrm>
        <a:graphic>
          <a:graphicData uri="http://schemas.openxmlformats.org/drawingml/2006/table">
            <a:tbl>
              <a:tblPr>
                <a:noFill/>
                <a:tableStyleId>{3A77EABC-6153-431E-A9FA-38982015C55E}</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sz="1200" i="1"/>
                        <a:t>0</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1</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2</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3</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900" i="1"/>
                        <a:t>index</a:t>
                      </a:r>
                      <a:endParaRPr sz="9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LinkedList</a:t>
            </a:r>
            <a:endParaRPr>
              <a:solidFill>
                <a:srgbClr val="FFFFFF"/>
              </a:solidFill>
            </a:endParaRPr>
          </a:p>
        </p:txBody>
      </p:sp>
      <p:sp>
        <p:nvSpPr>
          <p:cNvPr id="106" name="Google Shape;106;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Doubly Linked List</a:t>
            </a:r>
            <a:endParaRPr>
              <a:solidFill>
                <a:srgbClr val="2876C9"/>
              </a:solidFill>
            </a:endParaRPr>
          </a:p>
        </p:txBody>
      </p:sp>
      <p:pic>
        <p:nvPicPr>
          <p:cNvPr id="108" name="Google Shape;108;p17"/>
          <p:cNvPicPr preferRelativeResize="0"/>
          <p:nvPr/>
        </p:nvPicPr>
        <p:blipFill>
          <a:blip r:embed="rId3">
            <a:alphaModFix/>
          </a:blip>
          <a:stretch>
            <a:fillRect/>
          </a:stretch>
        </p:blipFill>
        <p:spPr>
          <a:xfrm>
            <a:off x="726450" y="1542550"/>
            <a:ext cx="7699077" cy="2251300"/>
          </a:xfrm>
          <a:prstGeom prst="rect">
            <a:avLst/>
          </a:prstGeom>
          <a:noFill/>
          <a:ln>
            <a:noFill/>
          </a:ln>
        </p:spPr>
      </p:pic>
      <p:sp>
        <p:nvSpPr>
          <p:cNvPr id="109" name="Google Shape;109;p17"/>
          <p:cNvSpPr txBox="1"/>
          <p:nvPr/>
        </p:nvSpPr>
        <p:spPr>
          <a:xfrm>
            <a:off x="1181500"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0</a:t>
            </a:r>
            <a:endParaRPr sz="1200"/>
          </a:p>
        </p:txBody>
      </p:sp>
      <p:sp>
        <p:nvSpPr>
          <p:cNvPr id="110" name="Google Shape;110;p17"/>
          <p:cNvSpPr txBox="1"/>
          <p:nvPr/>
        </p:nvSpPr>
        <p:spPr>
          <a:xfrm>
            <a:off x="4370638"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a:t>
            </a:r>
            <a:endParaRPr sz="1200"/>
          </a:p>
        </p:txBody>
      </p:sp>
      <p:sp>
        <p:nvSpPr>
          <p:cNvPr id="111" name="Google Shape;111;p17"/>
          <p:cNvSpPr txBox="1"/>
          <p:nvPr/>
        </p:nvSpPr>
        <p:spPr>
          <a:xfrm>
            <a:off x="7302263"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2</a:t>
            </a:r>
            <a:endParaRPr sz="1200"/>
          </a:p>
        </p:txBody>
      </p:sp>
      <p:sp>
        <p:nvSpPr>
          <p:cNvPr id="112" name="Google Shape;112;p17"/>
          <p:cNvSpPr txBox="1"/>
          <p:nvPr/>
        </p:nvSpPr>
        <p:spPr>
          <a:xfrm>
            <a:off x="8425528" y="3877250"/>
            <a:ext cx="509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t>index</a:t>
            </a:r>
            <a:endParaRPr sz="9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 vs LinkedList</a:t>
            </a:r>
            <a:endParaRPr>
              <a:solidFill>
                <a:srgbClr val="FFFFFF"/>
              </a:solidFill>
            </a:endParaRPr>
          </a:p>
        </p:txBody>
      </p:sp>
      <p:sp>
        <p:nvSpPr>
          <p:cNvPr id="119" name="Google Shape;119;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0" name="Google Shape;120;p18"/>
          <p:cNvGraphicFramePr/>
          <p:nvPr/>
        </p:nvGraphicFramePr>
        <p:xfrm>
          <a:off x="803900" y="853813"/>
          <a:ext cx="7457775" cy="3623892"/>
        </p:xfrm>
        <a:graphic>
          <a:graphicData uri="http://schemas.openxmlformats.org/drawingml/2006/table">
            <a:tbl>
              <a:tblPr>
                <a:noFill/>
                <a:tableStyleId>{3A77EABC-6153-431E-A9FA-38982015C55E}</a:tableStyleId>
              </a:tblPr>
              <a:tblGrid>
                <a:gridCol w="1882025"/>
                <a:gridCol w="2247775"/>
                <a:gridCol w="3327975"/>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ArrayList</a:t>
                      </a:r>
                      <a:endParaRPr/>
                    </a:p>
                  </a:txBody>
                  <a:tcPr marL="91425" marR="91425" marT="91425" marB="91425"/>
                </a:tc>
                <a:tc>
                  <a:txBody>
                    <a:bodyPr/>
                    <a:lstStyle/>
                    <a:p>
                      <a:pPr marL="0" lvl="0" indent="0" algn="ctr" rtl="0">
                        <a:spcBef>
                          <a:spcPts val="0"/>
                        </a:spcBef>
                        <a:spcAft>
                          <a:spcPts val="0"/>
                        </a:spcAft>
                        <a:buNone/>
                      </a:pPr>
                      <a:r>
                        <a:rPr lang="en"/>
                        <a:t>LinkedList</a:t>
                      </a:r>
                      <a:endParaRPr/>
                    </a:p>
                  </a:txBody>
                  <a:tcPr marL="91425" marR="91425" marT="91425" marB="91425"/>
                </a:tc>
              </a:tr>
              <a:tr h="381000">
                <a:tc>
                  <a:txBody>
                    <a:bodyPr/>
                    <a:lstStyle/>
                    <a:p>
                      <a:pPr marL="0" lvl="0" indent="0" algn="l" rtl="0">
                        <a:lnSpc>
                          <a:spcPct val="115000"/>
                        </a:lnSpc>
                        <a:spcBef>
                          <a:spcPts val="0"/>
                        </a:spcBef>
                        <a:spcAft>
                          <a:spcPts val="0"/>
                        </a:spcAft>
                        <a:buNone/>
                      </a:pPr>
                      <a:r>
                        <a:rPr lang="en" sz="1200">
                          <a:solidFill>
                            <a:srgbClr val="434343"/>
                          </a:solidFill>
                        </a:rPr>
                        <a:t>Cấu trúc dữ liệu</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sử dụng </a:t>
                      </a:r>
                      <a:r>
                        <a:rPr lang="en" sz="1200" b="1">
                          <a:solidFill>
                            <a:srgbClr val="2876C9"/>
                          </a:solidFill>
                        </a:rPr>
                        <a:t>mảng động </a:t>
                      </a:r>
                      <a:r>
                        <a:rPr lang="en" sz="1200">
                          <a:solidFill>
                            <a:srgbClr val="2876C9"/>
                          </a:solidFill>
                        </a:rPr>
                        <a:t>để lưu trữ các phần tử.</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sử dụng </a:t>
                      </a:r>
                      <a:r>
                        <a:rPr lang="en" sz="1200" b="1">
                          <a:solidFill>
                            <a:srgbClr val="2876C9"/>
                          </a:solidFill>
                        </a:rPr>
                        <a:t>danh sách liên kết (Doubly Linked List) </a:t>
                      </a:r>
                      <a:r>
                        <a:rPr lang="en" sz="1200">
                          <a:solidFill>
                            <a:srgbClr val="2876C9"/>
                          </a:solidFill>
                        </a:rPr>
                        <a:t>để lưu trữ các phần tử.</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Thao tác thêm và xóa</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khi thêm hoặc xóa các phần tử cần sắp xếp lại =&gt; Chậm </a:t>
                      </a:r>
                      <a:endParaRPr sz="1200">
                        <a:solidFill>
                          <a:srgbClr val="2876C9"/>
                        </a:solidFill>
                      </a:endParaRPr>
                    </a:p>
                    <a:p>
                      <a:pPr marL="0" lvl="0" indent="0" algn="l" rtl="0">
                        <a:lnSpc>
                          <a:spcPct val="115000"/>
                        </a:lnSpc>
                        <a:spcBef>
                          <a:spcPts val="0"/>
                        </a:spcBef>
                        <a:spcAft>
                          <a:spcPts val="0"/>
                        </a:spcAft>
                        <a:buNone/>
                      </a:pPr>
                      <a:r>
                        <a:rPr lang="en" sz="1200">
                          <a:solidFill>
                            <a:srgbClr val="2876C9"/>
                          </a:solidFill>
                        </a:rPr>
                        <a:t>=&gt; </a:t>
                      </a:r>
                      <a:r>
                        <a:rPr lang="en" sz="1200" b="1">
                          <a:solidFill>
                            <a:srgbClr val="2876C9"/>
                          </a:solidFill>
                        </a:rPr>
                        <a:t>O(n)</a:t>
                      </a:r>
                      <a:endParaRPr sz="1200" b="1">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Nhanh hơn ArrayList. Bởi vì nó không cần sắp xếp lại các phần tử sau khi thêm hoặc xóa. Nó chỉ cần cập nhật lại tham chiếu tới phần tử phía trước và sau nó =&gt; </a:t>
                      </a:r>
                      <a:r>
                        <a:rPr lang="en" sz="1200" b="1">
                          <a:solidFill>
                            <a:srgbClr val="2876C9"/>
                          </a:solidFill>
                        </a:rPr>
                        <a:t>O(1).</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Thao tác tìm kiếm hoặc truy xuất phần tử</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Dựa trên chỉ mục index</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Phải duyệt qua lần lượt các phần tử từ đầu tiên cho đến cuối cùng</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Trường hợp sử dụng</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Hoạt động như List thông thường</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Có thể hoạt động như một </a:t>
                      </a:r>
                      <a:r>
                        <a:rPr lang="en" sz="1200" b="1">
                          <a:solidFill>
                            <a:srgbClr val="2876C9"/>
                          </a:solidFill>
                        </a:rPr>
                        <a:t>ArrayList</a:t>
                      </a:r>
                      <a:r>
                        <a:rPr lang="en" sz="1200">
                          <a:solidFill>
                            <a:srgbClr val="2876C9"/>
                          </a:solidFill>
                        </a:rPr>
                        <a:t>, stack (hàng đợi), queue (hàng đợi)</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Sử dụng bộ nhớ</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Ít</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Nhiều</a:t>
                      </a:r>
                      <a:endParaRPr sz="1200">
                        <a:solidFill>
                          <a:srgbClr val="2876C9"/>
                        </a:solidFill>
                      </a:endParaRPr>
                    </a:p>
                  </a:txBody>
                  <a:tcPr marL="91425" marR="91425" marT="91425" marB="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Sets</a:t>
            </a:r>
            <a:endParaRPr>
              <a:solidFill>
                <a:srgbClr val="FFFFFF"/>
              </a:solidFill>
            </a:endParaRPr>
          </a:p>
        </p:txBody>
      </p:sp>
      <p:sp>
        <p:nvSpPr>
          <p:cNvPr id="127" name="Google Shape;12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Tập hợp các phần tử không trùng lặp</a:t>
            </a:r>
            <a:endParaRPr>
              <a:solidFill>
                <a:srgbClr val="2876C9"/>
              </a:solidFill>
            </a:endParaRPr>
          </a:p>
        </p:txBody>
      </p:sp>
      <p:sp>
        <p:nvSpPr>
          <p:cNvPr id="129" name="Google Shape;129;p19"/>
          <p:cNvSpPr txBox="1"/>
          <p:nvPr/>
        </p:nvSpPr>
        <p:spPr>
          <a:xfrm>
            <a:off x="2481700" y="1213625"/>
            <a:ext cx="3614400" cy="3191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0080"/>
                </a:solidFill>
                <a:highlight>
                  <a:srgbClr val="FFFFFF"/>
                </a:highlight>
              </a:rPr>
              <a:t>public class </a:t>
            </a:r>
            <a:r>
              <a:rPr lang="en" sz="1200">
                <a:solidFill>
                  <a:schemeClr val="dk1"/>
                </a:solidFill>
                <a:highlight>
                  <a:srgbClr val="FFFFFF"/>
                </a:highlight>
              </a:rPr>
              <a:t>SetExample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i="1">
                <a:solidFill>
                  <a:srgbClr val="808080"/>
                </a:solidFill>
                <a:highlight>
                  <a:srgbClr val="FFFFFF"/>
                </a:highlight>
              </a:rPr>
              <a:t>// Create set</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Set&lt;String&gt; items = </a:t>
            </a:r>
            <a:r>
              <a:rPr lang="en" sz="1200" b="1">
                <a:solidFill>
                  <a:srgbClr val="000080"/>
                </a:solidFill>
                <a:highlight>
                  <a:srgbClr val="FFFFFF"/>
                </a:highlight>
              </a:rPr>
              <a:t>new </a:t>
            </a:r>
            <a:r>
              <a:rPr lang="en" sz="1200">
                <a:solidFill>
                  <a:schemeClr val="dk1"/>
                </a:solidFill>
                <a:highlight>
                  <a:srgbClr val="FFFFFF"/>
                </a:highlight>
              </a:rPr>
              <a:t>HashSet&lt;&gt;();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"A02"</a:t>
            </a:r>
            <a:r>
              <a:rPr lang="en" sz="1200">
                <a:solidFill>
                  <a:schemeClr val="dk1"/>
                </a:solidFill>
                <a:highlight>
                  <a:srgbClr val="FFFFFF"/>
                </a:highlight>
              </a:rPr>
              <a:t>); </a:t>
            </a:r>
            <a:r>
              <a:rPr lang="en" sz="1200" i="1">
                <a:solidFill>
                  <a:srgbClr val="808080"/>
                </a:solidFill>
                <a:highlight>
                  <a:srgbClr val="FFFFFF"/>
                </a:highlight>
              </a:rPr>
              <a:t>// Add new item</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items.add(</a:t>
            </a:r>
            <a:r>
              <a:rPr lang="en" sz="1200" b="1">
                <a:solidFill>
                  <a:srgbClr val="008000"/>
                </a:solidFill>
                <a:highlight>
                  <a:srgbClr val="FFFFFF"/>
                </a:highlight>
              </a:rPr>
              <a:t>"D03"</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"D03"</a:t>
            </a:r>
            <a:r>
              <a:rPr lang="en" sz="1200">
                <a:solidFill>
                  <a:schemeClr val="dk1"/>
                </a:solidFill>
                <a:highlight>
                  <a:srgbClr val="FFFFFF"/>
                </a:highlight>
              </a:rPr>
              <a:t>); </a:t>
            </a:r>
            <a:r>
              <a:rPr lang="en" sz="1200" i="1">
                <a:solidFill>
                  <a:srgbClr val="808080"/>
                </a:solidFill>
                <a:highlight>
                  <a:srgbClr val="FFFFFF"/>
                </a:highlight>
              </a:rPr>
              <a:t>// item is ignored</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items.add(</a:t>
            </a:r>
            <a:r>
              <a:rPr lang="en" sz="1200" b="1">
                <a:solidFill>
                  <a:srgbClr val="008000"/>
                </a:solidFill>
                <a:highlight>
                  <a:srgbClr val="FFFFFF"/>
                </a:highlight>
              </a:rPr>
              <a:t>"01"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"04"</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b="1">
                <a:solidFill>
                  <a:srgbClr val="000080"/>
                </a:solidFill>
                <a:highlight>
                  <a:srgbClr val="FFFFFF"/>
                </a:highlight>
              </a:rPr>
              <a:t>for </a:t>
            </a:r>
            <a:r>
              <a:rPr lang="en" sz="1200">
                <a:solidFill>
                  <a:schemeClr val="dk1"/>
                </a:solidFill>
                <a:highlight>
                  <a:srgbClr val="FFFFFF"/>
                </a:highlight>
              </a:rPr>
              <a:t>(String item: items)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.print(item + </a:t>
            </a:r>
            <a:r>
              <a:rPr lang="en" sz="1200" b="1">
                <a:solidFill>
                  <a:srgbClr val="008000"/>
                </a:solidFill>
                <a:highlight>
                  <a:srgbClr val="FFFFFF"/>
                </a:highlight>
              </a:rPr>
              <a:t>" "</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i="1">
              <a:solidFill>
                <a:srgbClr val="80808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phương thức Collection</a:t>
            </a:r>
            <a:endParaRPr>
              <a:solidFill>
                <a:srgbClr val="FFFFFF"/>
              </a:solidFill>
            </a:endParaRPr>
          </a:p>
        </p:txBody>
      </p:sp>
      <p:sp>
        <p:nvSpPr>
          <p:cNvPr id="136" name="Google Shape;13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7" name="Google Shape;137;p20"/>
          <p:cNvGraphicFramePr/>
          <p:nvPr/>
        </p:nvGraphicFramePr>
        <p:xfrm>
          <a:off x="780650" y="714400"/>
          <a:ext cx="7583850" cy="4081025"/>
        </p:xfrm>
        <a:graphic>
          <a:graphicData uri="http://schemas.openxmlformats.org/drawingml/2006/table">
            <a:tbl>
              <a:tblPr>
                <a:noFill/>
                <a:tableStyleId>{9D863DCE-A0ED-48A3-B168-828E2C1C3A48}</a:tableStyleId>
              </a:tblPr>
              <a:tblGrid>
                <a:gridCol w="2628850"/>
                <a:gridCol w="4955000"/>
              </a:tblGrid>
              <a:tr h="360600">
                <a:tc>
                  <a:txBody>
                    <a:bodyPr/>
                    <a:lstStyle/>
                    <a:p>
                      <a:pPr marL="0" lvl="0" indent="0" algn="ctr" rtl="0">
                        <a:lnSpc>
                          <a:spcPct val="100000"/>
                        </a:lnSpc>
                        <a:spcBef>
                          <a:spcPts val="0"/>
                        </a:spcBef>
                        <a:spcAft>
                          <a:spcPts val="1100"/>
                        </a:spcAft>
                        <a:buNone/>
                      </a:pPr>
                      <a:r>
                        <a:rPr lang="en" sz="900" b="1"/>
                        <a:t>Phương thức</a:t>
                      </a:r>
                      <a:endParaRPr sz="900" b="1"/>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1100"/>
                        </a:spcAft>
                        <a:buNone/>
                      </a:pPr>
                      <a:r>
                        <a:rPr lang="en" sz="900" b="1"/>
                        <a:t>Mô tả</a:t>
                      </a:r>
                      <a:endParaRPr sz="900" b="1"/>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add(Object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một phần tử vào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a:solidFill>
                            <a:srgbClr val="333333"/>
                          </a:solidFill>
                        </a:rPr>
                        <a:t>public boolean addAll(Collection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các phần tử collection được chỉ định vào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remove(Object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phần tử từ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a:solidFill>
                            <a:srgbClr val="333333"/>
                          </a:solidFill>
                        </a:rPr>
                        <a:t>public boolean removeAll(Collection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tất cả các phần tử của collection được chỉ định từ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a:solidFill>
                            <a:srgbClr val="333333"/>
                          </a:solidFill>
                        </a:rPr>
                        <a:t>public int size()</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Trả lại tổng số các phần tử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contains(Object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tìm kiếm phần tử.</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containsAll(Collection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ược sử dụng để tìm kiếm collection được chỉ định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a:solidFill>
                            <a:srgbClr val="333333"/>
                          </a:solidFill>
                        </a:rPr>
                        <a:t>public boolean isEmpty()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Kiểm tra nếu collection trống.</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equals(Object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So sanh 2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Map</a:t>
            </a:r>
            <a:endParaRPr u="sng">
              <a:solidFill>
                <a:srgbClr val="FFFFFF"/>
              </a:solidFill>
            </a:endParaRPr>
          </a:p>
        </p:txBody>
      </p:sp>
      <p:sp>
        <p:nvSpPr>
          <p:cNvPr id="144" name="Google Shape;14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Tập hợp các cặp khóa - giá trị (key-value)</a:t>
            </a:r>
            <a:endParaRPr>
              <a:solidFill>
                <a:srgbClr val="2876C9"/>
              </a:solidFill>
            </a:endParaRPr>
          </a:p>
        </p:txBody>
      </p:sp>
      <p:sp>
        <p:nvSpPr>
          <p:cNvPr id="146" name="Google Shape;146;p21"/>
          <p:cNvSpPr txBox="1"/>
          <p:nvPr/>
        </p:nvSpPr>
        <p:spPr>
          <a:xfrm>
            <a:off x="2072150" y="1111350"/>
            <a:ext cx="4474800" cy="3751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0080"/>
                </a:solidFill>
                <a:highlight>
                  <a:srgbClr val="FFFFFF"/>
                </a:highlight>
              </a:rPr>
              <a:t>public class </a:t>
            </a:r>
            <a:r>
              <a:rPr lang="en" sz="1200">
                <a:solidFill>
                  <a:schemeClr val="dk1"/>
                </a:solidFill>
                <a:highlight>
                  <a:srgbClr val="FFFFFF"/>
                </a:highlight>
              </a:rPr>
              <a:t>MapExample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Map&lt;Integer, String&gt; hashMap = </a:t>
            </a:r>
            <a:r>
              <a:rPr lang="en" sz="1200" b="1">
                <a:solidFill>
                  <a:srgbClr val="000080"/>
                </a:solidFill>
                <a:highlight>
                  <a:srgbClr val="FFFFFF"/>
                </a:highlight>
              </a:rPr>
              <a:t>new </a:t>
            </a:r>
            <a:r>
              <a:rPr lang="en" sz="1200">
                <a:solidFill>
                  <a:schemeClr val="dk1"/>
                </a:solidFill>
                <a:highlight>
                  <a:srgbClr val="FFFFFF"/>
                </a:highlight>
              </a:rPr>
              <a:t>HashMap&lt;&gt;();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i="1">
                <a:solidFill>
                  <a:srgbClr val="808080"/>
                </a:solidFill>
                <a:highlight>
                  <a:srgbClr val="FFFFFF"/>
                </a:highlight>
              </a:rPr>
              <a:t>// Thêm value vào trong hashMap với key tương ứng</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 sử dụng phương thức put()</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hashMap.put(</a:t>
            </a:r>
            <a:r>
              <a:rPr lang="en" sz="1200">
                <a:solidFill>
                  <a:srgbClr val="0000FF"/>
                </a:solidFill>
                <a:highlight>
                  <a:srgbClr val="FFFFFF"/>
                </a:highlight>
              </a:rPr>
              <a:t>1</a:t>
            </a:r>
            <a:r>
              <a:rPr lang="en" sz="1200">
                <a:solidFill>
                  <a:schemeClr val="dk1"/>
                </a:solidFill>
                <a:highlight>
                  <a:srgbClr val="FFFFFF"/>
                </a:highlight>
              </a:rPr>
              <a:t>, </a:t>
            </a:r>
            <a:r>
              <a:rPr lang="en" sz="1200" b="1">
                <a:solidFill>
                  <a:srgbClr val="008000"/>
                </a:solidFill>
                <a:highlight>
                  <a:srgbClr val="FFFFFF"/>
                </a:highlight>
              </a:rPr>
              <a:t>"One"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hashMap.put(</a:t>
            </a:r>
            <a:r>
              <a:rPr lang="en" sz="1200">
                <a:solidFill>
                  <a:srgbClr val="0000FF"/>
                </a:solidFill>
                <a:highlight>
                  <a:srgbClr val="FFFFFF"/>
                </a:highlight>
              </a:rPr>
              <a:t>0</a:t>
            </a:r>
            <a:r>
              <a:rPr lang="en" sz="1200">
                <a:solidFill>
                  <a:schemeClr val="dk1"/>
                </a:solidFill>
                <a:highlight>
                  <a:srgbClr val="FFFFFF"/>
                </a:highlight>
              </a:rPr>
              <a:t>, </a:t>
            </a:r>
            <a:r>
              <a:rPr lang="en" sz="1200" b="1">
                <a:solidFill>
                  <a:srgbClr val="008000"/>
                </a:solidFill>
                <a:highlight>
                  <a:srgbClr val="FFFFFF"/>
                </a:highlight>
              </a:rPr>
              <a:t>"Zero"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hashMap.put(</a:t>
            </a:r>
            <a:r>
              <a:rPr lang="en" sz="1200">
                <a:solidFill>
                  <a:srgbClr val="0000FF"/>
                </a:solidFill>
                <a:highlight>
                  <a:srgbClr val="FFFFFF"/>
                </a:highlight>
              </a:rPr>
              <a:t>2</a:t>
            </a:r>
            <a:r>
              <a:rPr lang="en" sz="1200">
                <a:solidFill>
                  <a:schemeClr val="dk1"/>
                </a:solidFill>
                <a:highlight>
                  <a:srgbClr val="FFFFFF"/>
                </a:highlight>
              </a:rPr>
              <a:t>, </a:t>
            </a:r>
            <a:r>
              <a:rPr lang="en" sz="1200" b="1">
                <a:solidFill>
                  <a:srgbClr val="008000"/>
                </a:solidFill>
                <a:highlight>
                  <a:srgbClr val="FFFFFF"/>
                </a:highlight>
              </a:rPr>
              <a:t>"Two"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hashMap.put(</a:t>
            </a:r>
            <a:r>
              <a:rPr lang="en" sz="1200">
                <a:solidFill>
                  <a:srgbClr val="0000FF"/>
                </a:solidFill>
                <a:highlight>
                  <a:srgbClr val="FFFFFF"/>
                </a:highlight>
              </a:rPr>
              <a:t>4</a:t>
            </a:r>
            <a:r>
              <a:rPr lang="en" sz="1200">
                <a:solidFill>
                  <a:schemeClr val="dk1"/>
                </a:solidFill>
                <a:highlight>
                  <a:srgbClr val="FFFFFF"/>
                </a:highlight>
              </a:rPr>
              <a:t>, </a:t>
            </a:r>
            <a:r>
              <a:rPr lang="en" sz="1200" b="1">
                <a:solidFill>
                  <a:srgbClr val="008000"/>
                </a:solidFill>
                <a:highlight>
                  <a:srgbClr val="FFFFFF"/>
                </a:highlight>
              </a:rPr>
              <a:t>"Four"</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hashMap.put(</a:t>
            </a:r>
            <a:r>
              <a:rPr lang="en" sz="1200">
                <a:solidFill>
                  <a:srgbClr val="0000FF"/>
                </a:solidFill>
                <a:highlight>
                  <a:srgbClr val="FFFFFF"/>
                </a:highlight>
              </a:rPr>
              <a:t>21</a:t>
            </a:r>
            <a:r>
              <a:rPr lang="en" sz="1200">
                <a:solidFill>
                  <a:schemeClr val="dk1"/>
                </a:solidFill>
                <a:highlight>
                  <a:srgbClr val="FFFFFF"/>
                </a:highlight>
              </a:rPr>
              <a:t>, </a:t>
            </a:r>
            <a:r>
              <a:rPr lang="en" sz="1200" b="1">
                <a:solidFill>
                  <a:srgbClr val="008000"/>
                </a:solidFill>
                <a:highlight>
                  <a:srgbClr val="FFFFFF"/>
                </a:highlight>
              </a:rPr>
              <a:t>"Twenty first"</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hashMap.put(</a:t>
            </a:r>
            <a:r>
              <a:rPr lang="en" sz="1200">
                <a:solidFill>
                  <a:srgbClr val="0000FF"/>
                </a:solidFill>
                <a:highlight>
                  <a:srgbClr val="FFFFFF"/>
                </a:highlight>
              </a:rPr>
              <a:t>5</a:t>
            </a:r>
            <a:r>
              <a:rPr lang="en" sz="1200">
                <a:solidFill>
                  <a:schemeClr val="dk1"/>
                </a:solidFill>
                <a:highlight>
                  <a:srgbClr val="FFFFFF"/>
                </a:highlight>
              </a:rPr>
              <a:t>, </a:t>
            </a:r>
            <a:r>
              <a:rPr lang="en" sz="1200" b="1">
                <a:solidFill>
                  <a:srgbClr val="008000"/>
                </a:solidFill>
                <a:highlight>
                  <a:srgbClr val="FFFFFF"/>
                </a:highlight>
              </a:rPr>
              <a:t>"Five"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i="1">
                <a:solidFill>
                  <a:srgbClr val="808080"/>
                </a:solidFill>
                <a:highlight>
                  <a:srgbClr val="FFFFFF"/>
                </a:highlight>
              </a:rPr>
              <a:t>// Get by key</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String numberStr = hashMap.get(</a:t>
            </a:r>
            <a:r>
              <a:rPr lang="en" sz="1200">
                <a:solidFill>
                  <a:srgbClr val="0000FF"/>
                </a:solidFill>
                <a:highlight>
                  <a:srgbClr val="FFFFFF"/>
                </a:highlight>
              </a:rPr>
              <a:t>21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.println(numberStr);</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b="1">
              <a:solidFill>
                <a:srgbClr val="000080"/>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On-screen Show (16:9)</PresentationFormat>
  <Paragraphs>207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Lora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Quoc Cuong</dc:creator>
  <cp:lastModifiedBy>Pham Quoc Cuong</cp:lastModifiedBy>
  <cp:revision>1</cp:revision>
  <dcterms:modified xsi:type="dcterms:W3CDTF">2023-02-11T09:45:19Z</dcterms:modified>
</cp:coreProperties>
</file>