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Lora"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8B5783-1C33-436F-8326-2B0E29775A60}">
  <a:tblStyle styleId="{B88B5783-1C33-436F-8326-2B0E29775A6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17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5413304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7c30c8713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c30c8713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5963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1f27ef440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71f27ef440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3893953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71f27ef440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71f27ef440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758151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71f27ef440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71f27ef440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2076859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1f27ef440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71f27ef440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560529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71f27ef440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71f27ef440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4270100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71f27ef440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71f27ef440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4078719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71f27ef440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71f27ef440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38726814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71f27ef440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71f27ef440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1118562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81b4c89226_1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81b4c89226_1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8465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c72cddd8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c72cddd8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0872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c7617f6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c7617f6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PLAIN TEXT</a:t>
            </a:r>
            <a:endParaRPr/>
          </a:p>
        </p:txBody>
      </p:sp>
    </p:spTree>
    <p:extLst>
      <p:ext uri="{BB962C8B-B14F-4D97-AF65-F5344CB8AC3E}">
        <p14:creationId xmlns:p14="http://schemas.microsoft.com/office/powerpoint/2010/main" val="109090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81b4c89226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81b4c89226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150">
              <a:solidFill>
                <a:srgbClr val="333333"/>
              </a:solidFill>
              <a:highlight>
                <a:srgbClr val="FFFFFF"/>
              </a:highlight>
            </a:endParaRPr>
          </a:p>
        </p:txBody>
      </p:sp>
    </p:spTree>
    <p:extLst>
      <p:ext uri="{BB962C8B-B14F-4D97-AF65-F5344CB8AC3E}">
        <p14:creationId xmlns:p14="http://schemas.microsoft.com/office/powerpoint/2010/main" val="3757368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1b4c89226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1b4c89226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1731938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71f27ef440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71f27ef44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4207199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1f27ef440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1f27ef440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4177443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1f27ef440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1f27ef440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2709814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71f27ef440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71f27ef440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3302886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71f27ef440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71f27ef440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3075292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6950" y="0"/>
            <a:ext cx="9150900" cy="5143500"/>
          </a:xfrm>
          <a:prstGeom prst="rect">
            <a:avLst/>
          </a:prstGeom>
          <a:gradFill>
            <a:gsLst>
              <a:gs pos="0">
                <a:srgbClr val="FFFFFF"/>
              </a:gs>
              <a:gs pos="94000">
                <a:srgbClr val="D0FFF9"/>
              </a:gs>
              <a:gs pos="100000">
                <a:srgbClr val="D0FFF9"/>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txBox="1"/>
          <p:nvPr/>
        </p:nvSpPr>
        <p:spPr>
          <a:xfrm>
            <a:off x="1905925" y="1718450"/>
            <a:ext cx="5213100" cy="207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2A78CA"/>
                </a:solidFill>
              </a:rPr>
              <a:t>Giao tiếp đọc ghi file</a:t>
            </a:r>
            <a:endParaRPr sz="3000" dirty="0">
              <a:solidFill>
                <a:srgbClr val="2A78CA"/>
              </a:solidFill>
            </a:endParaRPr>
          </a:p>
          <a:p>
            <a:pPr marL="0" lvl="0" indent="0" algn="ctr" rtl="0">
              <a:spcBef>
                <a:spcPts val="0"/>
              </a:spcBef>
              <a:spcAft>
                <a:spcPts val="0"/>
              </a:spcAft>
              <a:buNone/>
            </a:pPr>
            <a:endParaRPr sz="3000" dirty="0">
              <a:solidFill>
                <a:srgbClr val="2A78CA"/>
              </a:solidFill>
            </a:endParaRPr>
          </a:p>
          <a:p>
            <a:pPr marL="0" lvl="0" indent="0" algn="ctr" rtl="0">
              <a:lnSpc>
                <a:spcPct val="115000"/>
              </a:lnSpc>
              <a:spcBef>
                <a:spcPts val="0"/>
              </a:spcBef>
              <a:spcAft>
                <a:spcPts val="0"/>
              </a:spcAft>
              <a:buNone/>
            </a:pPr>
            <a:r>
              <a:rPr lang="en" dirty="0">
                <a:solidFill>
                  <a:srgbClr val="2A78CA"/>
                </a:solidFill>
              </a:rPr>
              <a:t>Lecturer: </a:t>
            </a:r>
            <a:r>
              <a:rPr lang="en" dirty="0" smtClean="0">
                <a:solidFill>
                  <a:srgbClr val="2A78CA"/>
                </a:solidFill>
              </a:rPr>
              <a:t>Phạm Quốc Cường</a:t>
            </a:r>
            <a:endParaRPr dirty="0">
              <a:solidFill>
                <a:srgbClr val="2A78C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Reader</a:t>
            </a:r>
            <a:endParaRPr>
              <a:solidFill>
                <a:srgbClr val="FFFFFF"/>
              </a:solidFill>
            </a:endParaRPr>
          </a:p>
        </p:txBody>
      </p:sp>
      <p:sp>
        <p:nvSpPr>
          <p:cNvPr id="146" name="Google Shape;146;p22"/>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txBox="1"/>
          <p:nvPr/>
        </p:nvSpPr>
        <p:spPr>
          <a:xfrm>
            <a:off x="757450" y="5238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BufferedReader</a:t>
            </a:r>
            <a:endParaRPr>
              <a:solidFill>
                <a:srgbClr val="2876C9"/>
              </a:solidFill>
            </a:endParaRPr>
          </a:p>
        </p:txBody>
      </p:sp>
      <p:sp>
        <p:nvSpPr>
          <p:cNvPr id="148" name="Google Shape;148;p22"/>
          <p:cNvSpPr txBox="1"/>
          <p:nvPr/>
        </p:nvSpPr>
        <p:spPr>
          <a:xfrm>
            <a:off x="1220850" y="870550"/>
            <a:ext cx="670230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200">
                <a:solidFill>
                  <a:schemeClr val="dk1"/>
                </a:solidFill>
                <a:highlight>
                  <a:srgbClr val="FFFFFF"/>
                </a:highlight>
              </a:rPr>
              <a:t>Được sử dụng để đọc văn bản dựa trên các ký tự (character stream). Nó có thể được sử dụng để đọc dữ liệu theo dòng (line by line) bằng phương thức readLine()</a:t>
            </a:r>
            <a:endParaRPr b="1"/>
          </a:p>
        </p:txBody>
      </p:sp>
      <p:graphicFrame>
        <p:nvGraphicFramePr>
          <p:cNvPr id="149" name="Google Shape;149;p22"/>
          <p:cNvGraphicFramePr/>
          <p:nvPr/>
        </p:nvGraphicFramePr>
        <p:xfrm>
          <a:off x="1031875" y="1774850"/>
          <a:ext cx="7277100" cy="3148655"/>
        </p:xfrm>
        <a:graphic>
          <a:graphicData uri="http://schemas.openxmlformats.org/drawingml/2006/table">
            <a:tbl>
              <a:tblPr>
                <a:solidFill>
                  <a:srgbClr val="FFFFFF"/>
                </a:solidFill>
                <a:tableStyleId>{B88B5783-1C33-436F-8326-2B0E29775A60}</a:tableStyleId>
              </a:tblPr>
              <a:tblGrid>
                <a:gridCol w="1924050"/>
                <a:gridCol w="5353050"/>
              </a:tblGrid>
              <a:tr h="233075">
                <a:tc>
                  <a:txBody>
                    <a:bodyPr/>
                    <a:lstStyle/>
                    <a:p>
                      <a:pPr marL="0" lvl="0" indent="0" algn="ctr" rtl="0">
                        <a:lnSpc>
                          <a:spcPct val="100000"/>
                        </a:lnSpc>
                        <a:spcBef>
                          <a:spcPts val="0"/>
                        </a:spcBef>
                        <a:spcAft>
                          <a:spcPts val="0"/>
                        </a:spcAft>
                        <a:buNone/>
                      </a:pPr>
                      <a:r>
                        <a:rPr lang="en" sz="900" b="1">
                          <a:latin typeface="Times New Roman"/>
                          <a:ea typeface="Times New Roman"/>
                          <a:cs typeface="Times New Roman"/>
                          <a:sym typeface="Times New Roman"/>
                        </a:rPr>
                        <a:t>Phương thức</a:t>
                      </a:r>
                      <a:endParaRPr sz="900" b="1">
                        <a:latin typeface="Times New Roman"/>
                        <a:ea typeface="Times New Roman"/>
                        <a:cs typeface="Times New Roman"/>
                        <a:sym typeface="Times New Roman"/>
                      </a:endParaRPr>
                    </a:p>
                  </a:txBody>
                  <a:tcPr marL="47625" marR="47625" marT="47625" marB="476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solidFill>
                      <a:srgbClr val="EEEEEE"/>
                    </a:solidFill>
                  </a:tcPr>
                </a:tc>
                <a:tc>
                  <a:txBody>
                    <a:bodyPr/>
                    <a:lstStyle/>
                    <a:p>
                      <a:pPr marL="0" lvl="0" indent="0" algn="ctr" rtl="0">
                        <a:lnSpc>
                          <a:spcPct val="100000"/>
                        </a:lnSpc>
                        <a:spcBef>
                          <a:spcPts val="0"/>
                        </a:spcBef>
                        <a:spcAft>
                          <a:spcPts val="0"/>
                        </a:spcAft>
                        <a:buNone/>
                      </a:pPr>
                      <a:r>
                        <a:rPr lang="en" sz="900" b="1">
                          <a:latin typeface="Times New Roman"/>
                          <a:ea typeface="Times New Roman"/>
                          <a:cs typeface="Times New Roman"/>
                          <a:sym typeface="Times New Roman"/>
                        </a:rPr>
                        <a:t>Mô tả</a:t>
                      </a:r>
                      <a:endParaRPr sz="900" b="1">
                        <a:latin typeface="Times New Roman"/>
                        <a:ea typeface="Times New Roman"/>
                        <a:cs typeface="Times New Roman"/>
                        <a:sym typeface="Times New Roman"/>
                      </a:endParaRPr>
                    </a:p>
                  </a:txBody>
                  <a:tcPr marL="47625" marR="47625" marT="47625" marB="476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solidFill>
                      <a:srgbClr val="EEEEEE"/>
                    </a:solidFill>
                  </a:tcPr>
                </a:tc>
              </a:tr>
              <a:tr h="225050">
                <a:tc>
                  <a:txBody>
                    <a:bodyPr/>
                    <a:lstStyle/>
                    <a:p>
                      <a:pPr marL="0" lvl="0" indent="0" algn="l" rtl="0">
                        <a:lnSpc>
                          <a:spcPct val="100000"/>
                        </a:lnSpc>
                        <a:spcBef>
                          <a:spcPts val="0"/>
                        </a:spcBef>
                        <a:spcAft>
                          <a:spcPts val="0"/>
                        </a:spcAft>
                        <a:buNone/>
                      </a:pPr>
                      <a:r>
                        <a:rPr lang="en" sz="900">
                          <a:solidFill>
                            <a:srgbClr val="333333"/>
                          </a:solidFill>
                        </a:rPr>
                        <a:t>int read()</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đọc ký tự vật duy nhất.</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DDDDD"/>
                      </a:solidFill>
                      <a:prstDash val="solid"/>
                      <a:round/>
                      <a:headEnd type="none" w="sm" len="sm"/>
                      <a:tailEnd type="none" w="sm" len="sm"/>
                    </a:lnB>
                  </a:tcPr>
                </a:tc>
              </a:tr>
              <a:tr h="369725">
                <a:tc>
                  <a:txBody>
                    <a:bodyPr/>
                    <a:lstStyle/>
                    <a:p>
                      <a:pPr marL="0" lvl="0" indent="0" algn="l" rtl="0">
                        <a:lnSpc>
                          <a:spcPct val="100000"/>
                        </a:lnSpc>
                        <a:spcBef>
                          <a:spcPts val="0"/>
                        </a:spcBef>
                        <a:spcAft>
                          <a:spcPts val="0"/>
                        </a:spcAft>
                        <a:buNone/>
                      </a:pPr>
                      <a:r>
                        <a:rPr lang="en" sz="900">
                          <a:solidFill>
                            <a:srgbClr val="333333"/>
                          </a:solidFill>
                        </a:rPr>
                        <a:t>int read(char[] cbuf, int off, int len)</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đọc các ký tự thành một phần của một mảng.</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369725">
                <a:tc>
                  <a:txBody>
                    <a:bodyPr/>
                    <a:lstStyle/>
                    <a:p>
                      <a:pPr marL="0" lvl="0" indent="0" algn="l" rtl="0">
                        <a:lnSpc>
                          <a:spcPct val="100000"/>
                        </a:lnSpc>
                        <a:spcBef>
                          <a:spcPts val="0"/>
                        </a:spcBef>
                        <a:spcAft>
                          <a:spcPts val="0"/>
                        </a:spcAft>
                        <a:buNone/>
                      </a:pPr>
                      <a:r>
                        <a:rPr lang="en" sz="900">
                          <a:solidFill>
                            <a:srgbClr val="333333"/>
                          </a:solidFill>
                        </a:rPr>
                        <a:t>boolean markSupported()</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kiểm tra inputstream có hỗ trợ các phương thức mark() và reset() không.</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25050">
                <a:tc>
                  <a:txBody>
                    <a:bodyPr/>
                    <a:lstStyle/>
                    <a:p>
                      <a:pPr marL="0" lvl="0" indent="0" algn="l" rtl="0">
                        <a:lnSpc>
                          <a:spcPct val="100000"/>
                        </a:lnSpc>
                        <a:spcBef>
                          <a:spcPts val="0"/>
                        </a:spcBef>
                        <a:spcAft>
                          <a:spcPts val="0"/>
                        </a:spcAft>
                        <a:buNone/>
                      </a:pPr>
                      <a:r>
                        <a:rPr lang="en" sz="900">
                          <a:solidFill>
                            <a:srgbClr val="FF0000"/>
                          </a:solidFill>
                        </a:rPr>
                        <a:t>String readLine()</a:t>
                      </a:r>
                      <a:endParaRPr sz="900">
                        <a:solidFill>
                          <a:srgbClr val="FF0000"/>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FF0000"/>
                          </a:solidFill>
                        </a:rPr>
                        <a:t>Nó được sử dụng để đọc một dòng văn bản.</a:t>
                      </a:r>
                      <a:endParaRPr sz="900">
                        <a:solidFill>
                          <a:srgbClr val="FF0000"/>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369725">
                <a:tc>
                  <a:txBody>
                    <a:bodyPr/>
                    <a:lstStyle/>
                    <a:p>
                      <a:pPr marL="0" lvl="0" indent="0" algn="l" rtl="0">
                        <a:lnSpc>
                          <a:spcPct val="100000"/>
                        </a:lnSpc>
                        <a:spcBef>
                          <a:spcPts val="0"/>
                        </a:spcBef>
                        <a:spcAft>
                          <a:spcPts val="0"/>
                        </a:spcAft>
                        <a:buNone/>
                      </a:pPr>
                      <a:r>
                        <a:rPr lang="en" sz="900">
                          <a:solidFill>
                            <a:srgbClr val="333333"/>
                          </a:solidFill>
                        </a:rPr>
                        <a:t>boolean ready()</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kiểm tra liệu các inputstream đã sẵn sàng để được đọc.</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25050">
                <a:tc>
                  <a:txBody>
                    <a:bodyPr/>
                    <a:lstStyle/>
                    <a:p>
                      <a:pPr marL="0" lvl="0" indent="0" algn="l" rtl="0">
                        <a:lnSpc>
                          <a:spcPct val="100000"/>
                        </a:lnSpc>
                        <a:spcBef>
                          <a:spcPts val="0"/>
                        </a:spcBef>
                        <a:spcAft>
                          <a:spcPts val="0"/>
                        </a:spcAft>
                        <a:buNone/>
                      </a:pPr>
                      <a:r>
                        <a:rPr lang="en" sz="900">
                          <a:solidFill>
                            <a:srgbClr val="333333"/>
                          </a:solidFill>
                        </a:rPr>
                        <a:t>long skip(long n)</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bỏ qua n ký tự.</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369725">
                <a:tc>
                  <a:txBody>
                    <a:bodyPr/>
                    <a:lstStyle/>
                    <a:p>
                      <a:pPr marL="0" lvl="0" indent="0" algn="l" rtl="0">
                        <a:lnSpc>
                          <a:spcPct val="100000"/>
                        </a:lnSpc>
                        <a:spcBef>
                          <a:spcPts val="0"/>
                        </a:spcBef>
                        <a:spcAft>
                          <a:spcPts val="0"/>
                        </a:spcAft>
                        <a:buNone/>
                      </a:pPr>
                      <a:r>
                        <a:rPr lang="en" sz="900">
                          <a:solidFill>
                            <a:srgbClr val="333333"/>
                          </a:solidFill>
                        </a:rPr>
                        <a:t>void reset()</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định vị lại stream tại vị trí mà phương thức đánh dấu lần cuối được gọi vào input stream này.</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369725">
                <a:tc>
                  <a:txBody>
                    <a:bodyPr/>
                    <a:lstStyle/>
                    <a:p>
                      <a:pPr marL="0" lvl="0" indent="0" algn="l" rtl="0">
                        <a:lnSpc>
                          <a:spcPct val="100000"/>
                        </a:lnSpc>
                        <a:spcBef>
                          <a:spcPts val="0"/>
                        </a:spcBef>
                        <a:spcAft>
                          <a:spcPts val="0"/>
                        </a:spcAft>
                        <a:buNone/>
                      </a:pPr>
                      <a:r>
                        <a:rPr lang="en" sz="900">
                          <a:solidFill>
                            <a:srgbClr val="333333"/>
                          </a:solidFill>
                        </a:rPr>
                        <a:t>void mark(int readAheadLimit)</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đánh dấu vị trí hiện tại trong một stream.</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369725">
                <a:tc>
                  <a:txBody>
                    <a:bodyPr/>
                    <a:lstStyle/>
                    <a:p>
                      <a:pPr marL="0" lvl="0" indent="0" algn="l" rtl="0">
                        <a:lnSpc>
                          <a:spcPct val="100000"/>
                        </a:lnSpc>
                        <a:spcBef>
                          <a:spcPts val="0"/>
                        </a:spcBef>
                        <a:spcAft>
                          <a:spcPts val="0"/>
                        </a:spcAft>
                        <a:buNone/>
                      </a:pPr>
                      <a:r>
                        <a:rPr lang="en" sz="900">
                          <a:solidFill>
                            <a:srgbClr val="333333"/>
                          </a:solidFill>
                        </a:rPr>
                        <a:t>void close()</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đóng các dòng đầu vào và giải phóng bất kỳ tài nguyên hệ thống nào liên kết đến stream.</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Reader</a:t>
            </a:r>
            <a:endParaRPr>
              <a:solidFill>
                <a:srgbClr val="FFFFFF"/>
              </a:solidFill>
            </a:endParaRPr>
          </a:p>
        </p:txBody>
      </p:sp>
      <p:sp>
        <p:nvSpPr>
          <p:cNvPr id="156" name="Google Shape;156;p23"/>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3"/>
          <p:cNvSpPr txBox="1"/>
          <p:nvPr/>
        </p:nvSpPr>
        <p:spPr>
          <a:xfrm>
            <a:off x="757450" y="5238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BufferedReader</a:t>
            </a:r>
            <a:endParaRPr>
              <a:solidFill>
                <a:srgbClr val="2876C9"/>
              </a:solidFill>
            </a:endParaRPr>
          </a:p>
        </p:txBody>
      </p:sp>
      <p:pic>
        <p:nvPicPr>
          <p:cNvPr id="158" name="Google Shape;158;p23"/>
          <p:cNvPicPr preferRelativeResize="0"/>
          <p:nvPr/>
        </p:nvPicPr>
        <p:blipFill>
          <a:blip r:embed="rId3">
            <a:alphaModFix/>
          </a:blip>
          <a:stretch>
            <a:fillRect/>
          </a:stretch>
        </p:blipFill>
        <p:spPr>
          <a:xfrm>
            <a:off x="1262375" y="1309975"/>
            <a:ext cx="6381750" cy="2990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Ghi file</a:t>
            </a:r>
            <a:endParaRPr>
              <a:solidFill>
                <a:srgbClr val="FFFFFF"/>
              </a:solidFill>
            </a:endParaRPr>
          </a:p>
        </p:txBody>
      </p:sp>
      <p:sp>
        <p:nvSpPr>
          <p:cNvPr id="165" name="Google Shape;165;p24"/>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6" name="Google Shape;166;p24"/>
          <p:cNvPicPr preferRelativeResize="0"/>
          <p:nvPr/>
        </p:nvPicPr>
        <p:blipFill>
          <a:blip r:embed="rId3">
            <a:alphaModFix/>
          </a:blip>
          <a:stretch>
            <a:fillRect/>
          </a:stretch>
        </p:blipFill>
        <p:spPr>
          <a:xfrm>
            <a:off x="1656500" y="1240700"/>
            <a:ext cx="5428901" cy="307295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5"/>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OutputStream</a:t>
            </a:r>
            <a:endParaRPr>
              <a:solidFill>
                <a:srgbClr val="FFFFFF"/>
              </a:solidFill>
            </a:endParaRPr>
          </a:p>
        </p:txBody>
      </p:sp>
      <p:sp>
        <p:nvSpPr>
          <p:cNvPr id="173" name="Google Shape;173;p25"/>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5"/>
          <p:cNvSpPr txBox="1"/>
          <p:nvPr/>
        </p:nvSpPr>
        <p:spPr>
          <a:xfrm>
            <a:off x="757450" y="5238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FileOutputStream</a:t>
            </a:r>
            <a:endParaRPr>
              <a:solidFill>
                <a:srgbClr val="2876C9"/>
              </a:solidFill>
            </a:endParaRPr>
          </a:p>
        </p:txBody>
      </p:sp>
      <p:sp>
        <p:nvSpPr>
          <p:cNvPr id="175" name="Google Shape;175;p25"/>
          <p:cNvSpPr txBox="1"/>
          <p:nvPr/>
        </p:nvSpPr>
        <p:spPr>
          <a:xfrm>
            <a:off x="1220850" y="870550"/>
            <a:ext cx="670230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200">
                <a:solidFill>
                  <a:schemeClr val="dk1"/>
                </a:solidFill>
                <a:highlight>
                  <a:srgbClr val="FFFFFF"/>
                </a:highlight>
              </a:rPr>
              <a:t>Được </a:t>
            </a:r>
            <a:r>
              <a:rPr lang="en" sz="1200">
                <a:highlight>
                  <a:srgbClr val="FFFFFF"/>
                </a:highlight>
              </a:rPr>
              <a:t>ghi dữ liệu vào một file theo định dạng byte (byte stream).</a:t>
            </a:r>
            <a:endParaRPr sz="1200" b="1"/>
          </a:p>
        </p:txBody>
      </p:sp>
      <p:sp>
        <p:nvSpPr>
          <p:cNvPr id="176" name="Google Shape;176;p25"/>
          <p:cNvSpPr txBox="1"/>
          <p:nvPr/>
        </p:nvSpPr>
        <p:spPr>
          <a:xfrm>
            <a:off x="757450" y="14465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BufferedOutputStream</a:t>
            </a:r>
            <a:endParaRPr>
              <a:solidFill>
                <a:srgbClr val="2876C9"/>
              </a:solidFill>
            </a:endParaRPr>
          </a:p>
        </p:txBody>
      </p:sp>
      <p:sp>
        <p:nvSpPr>
          <p:cNvPr id="177" name="Google Shape;177;p25"/>
          <p:cNvSpPr txBox="1"/>
          <p:nvPr/>
        </p:nvSpPr>
        <p:spPr>
          <a:xfrm>
            <a:off x="1220850" y="1793250"/>
            <a:ext cx="670230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200">
                <a:solidFill>
                  <a:schemeClr val="dk1"/>
                </a:solidFill>
                <a:highlight>
                  <a:srgbClr val="FFFFFF"/>
                </a:highlight>
              </a:rPr>
              <a:t>Được </a:t>
            </a:r>
            <a:r>
              <a:rPr lang="en" sz="1200">
                <a:highlight>
                  <a:srgbClr val="FFFFFF"/>
                </a:highlight>
              </a:rPr>
              <a:t>ghi dữ liệu vào một file theo định dạng byte (byte stream).</a:t>
            </a:r>
            <a:endParaRPr sz="1200" b="1"/>
          </a:p>
        </p:txBody>
      </p:sp>
      <p:sp>
        <p:nvSpPr>
          <p:cNvPr id="178" name="Google Shape;178;p25"/>
          <p:cNvSpPr txBox="1"/>
          <p:nvPr/>
        </p:nvSpPr>
        <p:spPr>
          <a:xfrm>
            <a:off x="775625" y="241935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ObjectOutputStream</a:t>
            </a:r>
            <a:endParaRPr>
              <a:solidFill>
                <a:srgbClr val="2876C9"/>
              </a:solidFill>
            </a:endParaRPr>
          </a:p>
        </p:txBody>
      </p:sp>
      <p:sp>
        <p:nvSpPr>
          <p:cNvPr id="179" name="Google Shape;179;p25"/>
          <p:cNvSpPr txBox="1"/>
          <p:nvPr/>
        </p:nvSpPr>
        <p:spPr>
          <a:xfrm>
            <a:off x="1239025" y="2766100"/>
            <a:ext cx="670230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200">
                <a:solidFill>
                  <a:schemeClr val="dk1"/>
                </a:solidFill>
                <a:highlight>
                  <a:srgbClr val="FFFFFF"/>
                </a:highlight>
              </a:rPr>
              <a:t>Được </a:t>
            </a:r>
            <a:r>
              <a:rPr lang="en" sz="1200">
                <a:highlight>
                  <a:srgbClr val="FFFFFF"/>
                </a:highlight>
              </a:rPr>
              <a:t>ghi các kiểu dữ liệu nguyên thuỷ và các đối tượng. Chỉ có các đối tượng implements giao tiếp java.io.Serializable mới có thể được ghi vào stream.</a:t>
            </a:r>
            <a:endParaRPr sz="12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6"/>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Writer</a:t>
            </a:r>
            <a:endParaRPr>
              <a:solidFill>
                <a:srgbClr val="FFFFFF"/>
              </a:solidFill>
            </a:endParaRPr>
          </a:p>
        </p:txBody>
      </p:sp>
      <p:sp>
        <p:nvSpPr>
          <p:cNvPr id="186" name="Google Shape;186;p26"/>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6"/>
          <p:cNvSpPr txBox="1"/>
          <p:nvPr/>
        </p:nvSpPr>
        <p:spPr>
          <a:xfrm>
            <a:off x="757450" y="5238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BufferedWriter</a:t>
            </a:r>
            <a:endParaRPr>
              <a:solidFill>
                <a:srgbClr val="2876C9"/>
              </a:solidFill>
            </a:endParaRPr>
          </a:p>
        </p:txBody>
      </p:sp>
      <p:sp>
        <p:nvSpPr>
          <p:cNvPr id="188" name="Google Shape;188;p26"/>
          <p:cNvSpPr txBox="1"/>
          <p:nvPr/>
        </p:nvSpPr>
        <p:spPr>
          <a:xfrm>
            <a:off x="1220850" y="870550"/>
            <a:ext cx="670230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200">
                <a:highlight>
                  <a:srgbClr val="FFFFFF"/>
                </a:highlight>
              </a:rPr>
              <a:t>Được sử dụng để cung cấp bộ đệm cho các các thể hiện của lớp Writer, hiệu suất nhanh.</a:t>
            </a:r>
            <a:endParaRPr sz="1200" b="1"/>
          </a:p>
        </p:txBody>
      </p:sp>
      <p:graphicFrame>
        <p:nvGraphicFramePr>
          <p:cNvPr id="189" name="Google Shape;189;p26"/>
          <p:cNvGraphicFramePr/>
          <p:nvPr/>
        </p:nvGraphicFramePr>
        <p:xfrm>
          <a:off x="818225" y="1759750"/>
          <a:ext cx="7277100" cy="1876425"/>
        </p:xfrm>
        <a:graphic>
          <a:graphicData uri="http://schemas.openxmlformats.org/drawingml/2006/table">
            <a:tbl>
              <a:tblPr>
                <a:solidFill>
                  <a:srgbClr val="FFFFFF"/>
                </a:solidFill>
                <a:tableStyleId>{B88B5783-1C33-436F-8326-2B0E29775A60}</a:tableStyleId>
              </a:tblPr>
              <a:tblGrid>
                <a:gridCol w="2667000"/>
                <a:gridCol w="4610100"/>
              </a:tblGrid>
              <a:tr h="276225">
                <a:tc>
                  <a:txBody>
                    <a:bodyPr/>
                    <a:lstStyle/>
                    <a:p>
                      <a:pPr marL="0" lvl="0" indent="0" algn="ctr" rtl="0">
                        <a:lnSpc>
                          <a:spcPct val="100000"/>
                        </a:lnSpc>
                        <a:spcBef>
                          <a:spcPts val="0"/>
                        </a:spcBef>
                        <a:spcAft>
                          <a:spcPts val="0"/>
                        </a:spcAft>
                        <a:buNone/>
                      </a:pPr>
                      <a:r>
                        <a:rPr lang="en" sz="900" b="1">
                          <a:latin typeface="Times New Roman"/>
                          <a:ea typeface="Times New Roman"/>
                          <a:cs typeface="Times New Roman"/>
                          <a:sym typeface="Times New Roman"/>
                        </a:rPr>
                        <a:t>Method</a:t>
                      </a:r>
                      <a:endParaRPr sz="900" b="1">
                        <a:latin typeface="Times New Roman"/>
                        <a:ea typeface="Times New Roman"/>
                        <a:cs typeface="Times New Roman"/>
                        <a:sym typeface="Times New Roman"/>
                      </a:endParaRPr>
                    </a:p>
                  </a:txBody>
                  <a:tcPr marL="47625" marR="47625" marT="47625" marB="476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solidFill>
                      <a:srgbClr val="EEEEEE"/>
                    </a:solidFill>
                  </a:tcPr>
                </a:tc>
                <a:tc>
                  <a:txBody>
                    <a:bodyPr/>
                    <a:lstStyle/>
                    <a:p>
                      <a:pPr marL="0" lvl="0" indent="0" algn="ctr" rtl="0">
                        <a:lnSpc>
                          <a:spcPct val="100000"/>
                        </a:lnSpc>
                        <a:spcBef>
                          <a:spcPts val="0"/>
                        </a:spcBef>
                        <a:spcAft>
                          <a:spcPts val="0"/>
                        </a:spcAft>
                        <a:buNone/>
                      </a:pPr>
                      <a:r>
                        <a:rPr lang="en" sz="900" b="1">
                          <a:latin typeface="Times New Roman"/>
                          <a:ea typeface="Times New Roman"/>
                          <a:cs typeface="Times New Roman"/>
                          <a:sym typeface="Times New Roman"/>
                        </a:rPr>
                        <a:t>Mô tả</a:t>
                      </a:r>
                      <a:endParaRPr sz="900" b="1">
                        <a:latin typeface="Times New Roman"/>
                        <a:ea typeface="Times New Roman"/>
                        <a:cs typeface="Times New Roman"/>
                        <a:sym typeface="Times New Roman"/>
                      </a:endParaRPr>
                    </a:p>
                  </a:txBody>
                  <a:tcPr marL="47625" marR="47625" marT="47625" marB="476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solidFill>
                      <a:srgbClr val="EEEEEE"/>
                    </a:solidFill>
                  </a:tcPr>
                </a:tc>
              </a:tr>
              <a:tr h="266700">
                <a:tc>
                  <a:txBody>
                    <a:bodyPr/>
                    <a:lstStyle/>
                    <a:p>
                      <a:pPr marL="0" lvl="0" indent="0" algn="l" rtl="0">
                        <a:lnSpc>
                          <a:spcPct val="100000"/>
                        </a:lnSpc>
                        <a:spcBef>
                          <a:spcPts val="0"/>
                        </a:spcBef>
                        <a:spcAft>
                          <a:spcPts val="0"/>
                        </a:spcAft>
                        <a:buNone/>
                      </a:pPr>
                      <a:r>
                        <a:rPr lang="en" sz="900">
                          <a:solidFill>
                            <a:srgbClr val="FF0000"/>
                          </a:solidFill>
                        </a:rPr>
                        <a:t>void newLine()</a:t>
                      </a:r>
                      <a:endParaRPr sz="900">
                        <a:solidFill>
                          <a:srgbClr val="FF0000"/>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CCCCCC"/>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FF0000"/>
                          </a:solidFill>
                        </a:rPr>
                        <a:t>Nó được sử dụng để thêm một dòng mới với dấu xuống dòng.</a:t>
                      </a:r>
                      <a:endParaRPr sz="900">
                        <a:solidFill>
                          <a:srgbClr val="FF0000"/>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CCCCCC"/>
                      </a:solidFill>
                      <a:prstDash val="solid"/>
                      <a:round/>
                      <a:headEnd type="none" w="sm" len="sm"/>
                      <a:tailEnd type="none" w="sm" len="sm"/>
                    </a:lnT>
                    <a:lnB w="9425" cap="flat" cmpd="sng">
                      <a:solidFill>
                        <a:srgbClr val="DDDDDD"/>
                      </a:solidFill>
                      <a:prstDash val="solid"/>
                      <a:round/>
                      <a:headEnd type="none" w="sm" len="sm"/>
                      <a:tailEnd type="none" w="sm" len="sm"/>
                    </a:lnB>
                  </a:tcPr>
                </a:tc>
              </a:tr>
              <a:tr h="266700">
                <a:tc>
                  <a:txBody>
                    <a:bodyPr/>
                    <a:lstStyle/>
                    <a:p>
                      <a:pPr marL="0" lvl="0" indent="0" algn="l" rtl="0">
                        <a:lnSpc>
                          <a:spcPct val="100000"/>
                        </a:lnSpc>
                        <a:spcBef>
                          <a:spcPts val="0"/>
                        </a:spcBef>
                        <a:spcAft>
                          <a:spcPts val="0"/>
                        </a:spcAft>
                        <a:buNone/>
                      </a:pPr>
                      <a:r>
                        <a:rPr lang="en" sz="900">
                          <a:solidFill>
                            <a:srgbClr val="333333"/>
                          </a:solidFill>
                        </a:rPr>
                        <a:t>void write(int c)</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ghi một ký tự duy nhất.</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66700">
                <a:tc>
                  <a:txBody>
                    <a:bodyPr/>
                    <a:lstStyle/>
                    <a:p>
                      <a:pPr marL="0" lvl="0" indent="0" algn="l" rtl="0">
                        <a:lnSpc>
                          <a:spcPct val="100000"/>
                        </a:lnSpc>
                        <a:spcBef>
                          <a:spcPts val="0"/>
                        </a:spcBef>
                        <a:spcAft>
                          <a:spcPts val="0"/>
                        </a:spcAft>
                        <a:buNone/>
                      </a:pPr>
                      <a:r>
                        <a:rPr lang="en" sz="900">
                          <a:solidFill>
                            <a:srgbClr val="333333"/>
                          </a:solidFill>
                        </a:rPr>
                        <a:t>void write(char[] cbuf, int off, int len)</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ghi một phần của một mảng các ký tự.</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66700">
                <a:tc>
                  <a:txBody>
                    <a:bodyPr/>
                    <a:lstStyle/>
                    <a:p>
                      <a:pPr marL="0" lvl="0" indent="0" algn="l" rtl="0">
                        <a:lnSpc>
                          <a:spcPct val="100000"/>
                        </a:lnSpc>
                        <a:spcBef>
                          <a:spcPts val="0"/>
                        </a:spcBef>
                        <a:spcAft>
                          <a:spcPts val="0"/>
                        </a:spcAft>
                        <a:buNone/>
                      </a:pPr>
                      <a:r>
                        <a:rPr lang="en" sz="900">
                          <a:solidFill>
                            <a:srgbClr val="333333"/>
                          </a:solidFill>
                        </a:rPr>
                        <a:t>void write(String s, int off, int len)</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ghi một phần của một chuỗi.</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66700">
                <a:tc>
                  <a:txBody>
                    <a:bodyPr/>
                    <a:lstStyle/>
                    <a:p>
                      <a:pPr marL="0" lvl="0" indent="0" algn="l" rtl="0">
                        <a:lnSpc>
                          <a:spcPct val="100000"/>
                        </a:lnSpc>
                        <a:spcBef>
                          <a:spcPts val="0"/>
                        </a:spcBef>
                        <a:spcAft>
                          <a:spcPts val="0"/>
                        </a:spcAft>
                        <a:buNone/>
                      </a:pPr>
                      <a:r>
                        <a:rPr lang="en" sz="900">
                          <a:solidFill>
                            <a:srgbClr val="333333"/>
                          </a:solidFill>
                        </a:rPr>
                        <a:t>void flush()</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xả BufferedWriter .</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66700">
                <a:tc>
                  <a:txBody>
                    <a:bodyPr/>
                    <a:lstStyle/>
                    <a:p>
                      <a:pPr marL="0" lvl="0" indent="0" algn="l" rtl="0">
                        <a:lnSpc>
                          <a:spcPct val="100000"/>
                        </a:lnSpc>
                        <a:spcBef>
                          <a:spcPts val="0"/>
                        </a:spcBef>
                        <a:spcAft>
                          <a:spcPts val="0"/>
                        </a:spcAft>
                        <a:buNone/>
                      </a:pPr>
                      <a:r>
                        <a:rPr lang="en" sz="900">
                          <a:solidFill>
                            <a:srgbClr val="333333"/>
                          </a:solidFill>
                        </a:rPr>
                        <a:t>void close()</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đóng BufferedWriter</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7"/>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Writer</a:t>
            </a:r>
            <a:endParaRPr>
              <a:solidFill>
                <a:srgbClr val="FFFFFF"/>
              </a:solidFill>
            </a:endParaRPr>
          </a:p>
        </p:txBody>
      </p:sp>
      <p:sp>
        <p:nvSpPr>
          <p:cNvPr id="196" name="Google Shape;196;p27"/>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7"/>
          <p:cNvSpPr txBox="1"/>
          <p:nvPr/>
        </p:nvSpPr>
        <p:spPr>
          <a:xfrm>
            <a:off x="757450" y="5238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BufferedWriter</a:t>
            </a:r>
            <a:endParaRPr>
              <a:solidFill>
                <a:srgbClr val="2876C9"/>
              </a:solidFill>
            </a:endParaRPr>
          </a:p>
        </p:txBody>
      </p:sp>
      <p:pic>
        <p:nvPicPr>
          <p:cNvPr id="198" name="Google Shape;198;p27"/>
          <p:cNvPicPr preferRelativeResize="0"/>
          <p:nvPr/>
        </p:nvPicPr>
        <p:blipFill>
          <a:blip r:embed="rId3">
            <a:alphaModFix/>
          </a:blip>
          <a:stretch>
            <a:fillRect/>
          </a:stretch>
        </p:blipFill>
        <p:spPr>
          <a:xfrm>
            <a:off x="1189600" y="1595075"/>
            <a:ext cx="6896100" cy="1733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8"/>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Writer</a:t>
            </a:r>
            <a:endParaRPr>
              <a:solidFill>
                <a:srgbClr val="FFFFFF"/>
              </a:solidFill>
            </a:endParaRPr>
          </a:p>
        </p:txBody>
      </p:sp>
      <p:sp>
        <p:nvSpPr>
          <p:cNvPr id="205" name="Google Shape;205;p28"/>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8"/>
          <p:cNvSpPr txBox="1"/>
          <p:nvPr/>
        </p:nvSpPr>
        <p:spPr>
          <a:xfrm>
            <a:off x="757450" y="5238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PrintWriter</a:t>
            </a:r>
            <a:endParaRPr>
              <a:solidFill>
                <a:srgbClr val="2876C9"/>
              </a:solidFill>
            </a:endParaRPr>
          </a:p>
        </p:txBody>
      </p:sp>
      <p:graphicFrame>
        <p:nvGraphicFramePr>
          <p:cNvPr id="207" name="Google Shape;207;p28"/>
          <p:cNvGraphicFramePr/>
          <p:nvPr/>
        </p:nvGraphicFramePr>
        <p:xfrm>
          <a:off x="933450" y="1753650"/>
          <a:ext cx="7277100" cy="2063225"/>
        </p:xfrm>
        <a:graphic>
          <a:graphicData uri="http://schemas.openxmlformats.org/drawingml/2006/table">
            <a:tbl>
              <a:tblPr>
                <a:solidFill>
                  <a:srgbClr val="FFFFFF"/>
                </a:solidFill>
                <a:tableStyleId>{B88B5783-1C33-436F-8326-2B0E29775A60}</a:tableStyleId>
              </a:tblPr>
              <a:tblGrid>
                <a:gridCol w="3086100"/>
                <a:gridCol w="4191000"/>
              </a:tblGrid>
              <a:tr h="276225">
                <a:tc>
                  <a:txBody>
                    <a:bodyPr/>
                    <a:lstStyle/>
                    <a:p>
                      <a:pPr marL="0" lvl="0" indent="0" algn="ctr" rtl="0">
                        <a:lnSpc>
                          <a:spcPct val="100000"/>
                        </a:lnSpc>
                        <a:spcBef>
                          <a:spcPts val="0"/>
                        </a:spcBef>
                        <a:spcAft>
                          <a:spcPts val="0"/>
                        </a:spcAft>
                        <a:buNone/>
                      </a:pPr>
                      <a:r>
                        <a:rPr lang="en" sz="900" b="1">
                          <a:latin typeface="Times New Roman"/>
                          <a:ea typeface="Times New Roman"/>
                          <a:cs typeface="Times New Roman"/>
                          <a:sym typeface="Times New Roman"/>
                        </a:rPr>
                        <a:t>Phương thức</a:t>
                      </a:r>
                      <a:endParaRPr sz="900" b="1">
                        <a:latin typeface="Times New Roman"/>
                        <a:ea typeface="Times New Roman"/>
                        <a:cs typeface="Times New Roman"/>
                        <a:sym typeface="Times New Roman"/>
                      </a:endParaRPr>
                    </a:p>
                  </a:txBody>
                  <a:tcPr marL="47625" marR="47625" marT="47625" marB="476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solidFill>
                      <a:srgbClr val="EEEEEE"/>
                    </a:solidFill>
                  </a:tcPr>
                </a:tc>
                <a:tc>
                  <a:txBody>
                    <a:bodyPr/>
                    <a:lstStyle/>
                    <a:p>
                      <a:pPr marL="0" lvl="0" indent="0" algn="ctr" rtl="0">
                        <a:lnSpc>
                          <a:spcPct val="100000"/>
                        </a:lnSpc>
                        <a:spcBef>
                          <a:spcPts val="0"/>
                        </a:spcBef>
                        <a:spcAft>
                          <a:spcPts val="0"/>
                        </a:spcAft>
                        <a:buNone/>
                      </a:pPr>
                      <a:r>
                        <a:rPr lang="en" sz="900" b="1">
                          <a:latin typeface="Times New Roman"/>
                          <a:ea typeface="Times New Roman"/>
                          <a:cs typeface="Times New Roman"/>
                          <a:sym typeface="Times New Roman"/>
                        </a:rPr>
                        <a:t>Mô tả</a:t>
                      </a:r>
                      <a:endParaRPr sz="900" b="1">
                        <a:latin typeface="Times New Roman"/>
                        <a:ea typeface="Times New Roman"/>
                        <a:cs typeface="Times New Roman"/>
                        <a:sym typeface="Times New Roman"/>
                      </a:endParaRPr>
                    </a:p>
                  </a:txBody>
                  <a:tcPr marL="47625" marR="47625" marT="47625" marB="476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solidFill>
                      <a:srgbClr val="EEEEEE"/>
                    </a:solidFill>
                  </a:tcPr>
                </a:tc>
              </a:tr>
              <a:tr h="266700">
                <a:tc>
                  <a:txBody>
                    <a:bodyPr/>
                    <a:lstStyle/>
                    <a:p>
                      <a:pPr marL="0" lvl="0" indent="0" algn="l" rtl="0">
                        <a:lnSpc>
                          <a:spcPct val="100000"/>
                        </a:lnSpc>
                        <a:spcBef>
                          <a:spcPts val="0"/>
                        </a:spcBef>
                        <a:spcAft>
                          <a:spcPts val="0"/>
                        </a:spcAft>
                        <a:buNone/>
                      </a:pPr>
                      <a:r>
                        <a:rPr lang="en" sz="900">
                          <a:solidFill>
                            <a:srgbClr val="333333"/>
                          </a:solidFill>
                        </a:rPr>
                        <a:t>void println(boolean x)</a:t>
                      </a:r>
                      <a:endParaRPr sz="900">
                        <a:solidFill>
                          <a:srgbClr val="333333"/>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in giá trị boolean.</a:t>
                      </a:r>
                      <a:endParaRPr sz="900">
                        <a:solidFill>
                          <a:srgbClr val="333333"/>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r>
              <a:tr h="266700">
                <a:tc>
                  <a:txBody>
                    <a:bodyPr/>
                    <a:lstStyle/>
                    <a:p>
                      <a:pPr marL="0" lvl="0" indent="0" algn="l" rtl="0">
                        <a:lnSpc>
                          <a:spcPct val="100000"/>
                        </a:lnSpc>
                        <a:spcBef>
                          <a:spcPts val="0"/>
                        </a:spcBef>
                        <a:spcAft>
                          <a:spcPts val="0"/>
                        </a:spcAft>
                        <a:buNone/>
                      </a:pPr>
                      <a:r>
                        <a:rPr lang="en" sz="900">
                          <a:solidFill>
                            <a:srgbClr val="FF0000"/>
                          </a:solidFill>
                        </a:rPr>
                        <a:t>void println(char[] x)</a:t>
                      </a:r>
                      <a:endParaRPr sz="900">
                        <a:solidFill>
                          <a:srgbClr val="FF0000"/>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FF0000"/>
                          </a:solidFill>
                        </a:rPr>
                        <a:t>Nó được sử dụng để in một mảng các ký tự.</a:t>
                      </a:r>
                      <a:endParaRPr sz="900">
                        <a:solidFill>
                          <a:srgbClr val="FF0000"/>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r>
              <a:tr h="266700">
                <a:tc>
                  <a:txBody>
                    <a:bodyPr/>
                    <a:lstStyle/>
                    <a:p>
                      <a:pPr marL="0" lvl="0" indent="0" algn="l" rtl="0">
                        <a:lnSpc>
                          <a:spcPct val="100000"/>
                        </a:lnSpc>
                        <a:spcBef>
                          <a:spcPts val="0"/>
                        </a:spcBef>
                        <a:spcAft>
                          <a:spcPts val="0"/>
                        </a:spcAft>
                        <a:buNone/>
                      </a:pPr>
                      <a:r>
                        <a:rPr lang="en" sz="900">
                          <a:solidFill>
                            <a:srgbClr val="333333"/>
                          </a:solidFill>
                        </a:rPr>
                        <a:t>void println(int x)</a:t>
                      </a:r>
                      <a:endParaRPr sz="900">
                        <a:solidFill>
                          <a:srgbClr val="333333"/>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in giá trị int.</a:t>
                      </a:r>
                      <a:endParaRPr sz="900">
                        <a:solidFill>
                          <a:srgbClr val="333333"/>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r>
              <a:tr h="371425">
                <a:tc>
                  <a:txBody>
                    <a:bodyPr/>
                    <a:lstStyle/>
                    <a:p>
                      <a:pPr marL="0" lvl="0" indent="0" algn="l" rtl="0">
                        <a:lnSpc>
                          <a:spcPct val="100000"/>
                        </a:lnSpc>
                        <a:spcBef>
                          <a:spcPts val="0"/>
                        </a:spcBef>
                        <a:spcAft>
                          <a:spcPts val="0"/>
                        </a:spcAft>
                        <a:buNone/>
                      </a:pPr>
                      <a:r>
                        <a:rPr lang="en" sz="900">
                          <a:solidFill>
                            <a:srgbClr val="333333"/>
                          </a:solidFill>
                        </a:rPr>
                        <a:t>PrintWriter append(char c)</a:t>
                      </a:r>
                      <a:endParaRPr sz="900">
                        <a:solidFill>
                          <a:srgbClr val="333333"/>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nối thêm ký tự được chỉ định với writer.</a:t>
                      </a:r>
                      <a:endParaRPr sz="900">
                        <a:solidFill>
                          <a:srgbClr val="333333"/>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r>
              <a:tr h="347175">
                <a:tc>
                  <a:txBody>
                    <a:bodyPr/>
                    <a:lstStyle/>
                    <a:p>
                      <a:pPr marL="0" lvl="0" indent="0" algn="l" rtl="0">
                        <a:lnSpc>
                          <a:spcPct val="100000"/>
                        </a:lnSpc>
                        <a:spcBef>
                          <a:spcPts val="0"/>
                        </a:spcBef>
                        <a:spcAft>
                          <a:spcPts val="0"/>
                        </a:spcAft>
                        <a:buNone/>
                      </a:pPr>
                      <a:r>
                        <a:rPr lang="en" sz="900">
                          <a:solidFill>
                            <a:srgbClr val="FF0000"/>
                          </a:solidFill>
                        </a:rPr>
                        <a:t>PrintWriter append(CharSequence ch)</a:t>
                      </a:r>
                      <a:endParaRPr sz="900">
                        <a:solidFill>
                          <a:srgbClr val="FF0000"/>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FF0000"/>
                          </a:solidFill>
                        </a:rPr>
                        <a:t>Nó được sử dụng để nối thêm chuỗi ký tự được chỉ định với writer.</a:t>
                      </a:r>
                      <a:endParaRPr sz="900">
                        <a:solidFill>
                          <a:srgbClr val="FF0000"/>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r>
              <a:tr h="268300">
                <a:tc>
                  <a:txBody>
                    <a:bodyPr/>
                    <a:lstStyle/>
                    <a:p>
                      <a:pPr marL="0" lvl="0" indent="0" algn="l" rtl="0">
                        <a:lnSpc>
                          <a:spcPct val="100000"/>
                        </a:lnSpc>
                        <a:spcBef>
                          <a:spcPts val="0"/>
                        </a:spcBef>
                        <a:spcAft>
                          <a:spcPts val="0"/>
                        </a:spcAft>
                        <a:buNone/>
                      </a:pPr>
                      <a:r>
                        <a:rPr lang="en" sz="900">
                          <a:solidFill>
                            <a:srgbClr val="333333"/>
                          </a:solidFill>
                        </a:rPr>
                        <a:t>PrintWriter append(CharSequence ch, int start, int end)</a:t>
                      </a:r>
                      <a:endParaRPr sz="900">
                        <a:solidFill>
                          <a:srgbClr val="333333"/>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nối thêm một dãy con của ký tự đã chỉ định với writer.</a:t>
                      </a:r>
                      <a:endParaRPr sz="900">
                        <a:solidFill>
                          <a:srgbClr val="333333"/>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9"/>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Tóm tắt</a:t>
            </a:r>
            <a:endParaRPr>
              <a:solidFill>
                <a:srgbClr val="FFFFFF"/>
              </a:solidFill>
            </a:endParaRPr>
          </a:p>
        </p:txBody>
      </p:sp>
      <p:sp>
        <p:nvSpPr>
          <p:cNvPr id="214" name="Google Shape;214;p29"/>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5" name="Google Shape;215;p29"/>
          <p:cNvPicPr preferRelativeResize="0"/>
          <p:nvPr/>
        </p:nvPicPr>
        <p:blipFill>
          <a:blip r:embed="rId3">
            <a:alphaModFix/>
          </a:blip>
          <a:stretch>
            <a:fillRect/>
          </a:stretch>
        </p:blipFill>
        <p:spPr>
          <a:xfrm>
            <a:off x="1816600" y="1794363"/>
            <a:ext cx="5109026" cy="2136225"/>
          </a:xfrm>
          <a:prstGeom prst="rect">
            <a:avLst/>
          </a:prstGeom>
          <a:noFill/>
          <a:ln>
            <a:noFill/>
          </a:ln>
        </p:spPr>
      </p:pic>
      <p:sp>
        <p:nvSpPr>
          <p:cNvPr id="216" name="Google Shape;216;p29"/>
          <p:cNvSpPr txBox="1"/>
          <p:nvPr/>
        </p:nvSpPr>
        <p:spPr>
          <a:xfrm>
            <a:off x="731050" y="529075"/>
            <a:ext cx="7697700" cy="11025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Xử lý dữ liệu text =&gt; luồng character</a:t>
            </a:r>
            <a:endParaRPr>
              <a:solidFill>
                <a:srgbClr val="2876C9"/>
              </a:solidFill>
            </a:endParaRPr>
          </a:p>
          <a:p>
            <a:pPr marL="457200" lvl="0" indent="-317500" algn="l" rtl="0">
              <a:lnSpc>
                <a:spcPct val="200000"/>
              </a:lnSpc>
              <a:spcBef>
                <a:spcPts val="0"/>
              </a:spcBef>
              <a:spcAft>
                <a:spcPts val="0"/>
              </a:spcAft>
              <a:buClr>
                <a:srgbClr val="2876C9"/>
              </a:buClr>
              <a:buSzPts val="1400"/>
              <a:buChar char="➔"/>
            </a:pPr>
            <a:r>
              <a:rPr lang="en">
                <a:solidFill>
                  <a:srgbClr val="2876C9"/>
                </a:solidFill>
              </a:rPr>
              <a:t>Xử lý dữ liệu ảnh, video,... =&gt; luồng byte</a:t>
            </a:r>
            <a:endParaRPr>
              <a:solidFill>
                <a:srgbClr val="2876C9"/>
              </a:solidFill>
            </a:endParaRPr>
          </a:p>
          <a:p>
            <a:pPr marL="0" lvl="0" indent="0" algn="l" rtl="0">
              <a:lnSpc>
                <a:spcPct val="200000"/>
              </a:lnSpc>
              <a:spcBef>
                <a:spcPts val="1000"/>
              </a:spcBef>
              <a:spcAft>
                <a:spcPts val="0"/>
              </a:spcAft>
              <a:buNone/>
            </a:pPr>
            <a:endParaRPr>
              <a:solidFill>
                <a:srgbClr val="2876C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0"/>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Tóm tắt</a:t>
            </a:r>
            <a:endParaRPr>
              <a:solidFill>
                <a:srgbClr val="FFFFFF"/>
              </a:solidFill>
            </a:endParaRPr>
          </a:p>
        </p:txBody>
      </p:sp>
      <p:sp>
        <p:nvSpPr>
          <p:cNvPr id="223" name="Google Shape;223;p30"/>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txBox="1"/>
          <p:nvPr/>
        </p:nvSpPr>
        <p:spPr>
          <a:xfrm>
            <a:off x="731050" y="1138675"/>
            <a:ext cx="7697700" cy="12153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Cách đọc file với BufferedReader</a:t>
            </a:r>
            <a:endParaRPr>
              <a:solidFill>
                <a:srgbClr val="2876C9"/>
              </a:solidFill>
            </a:endParaRPr>
          </a:p>
          <a:p>
            <a:pPr marL="457200" lvl="0" indent="-317500" algn="l" rtl="0">
              <a:lnSpc>
                <a:spcPct val="200000"/>
              </a:lnSpc>
              <a:spcBef>
                <a:spcPts val="0"/>
              </a:spcBef>
              <a:spcAft>
                <a:spcPts val="0"/>
              </a:spcAft>
              <a:buClr>
                <a:srgbClr val="2876C9"/>
              </a:buClr>
              <a:buSzPts val="1400"/>
              <a:buChar char="➔"/>
            </a:pPr>
            <a:r>
              <a:rPr lang="en">
                <a:solidFill>
                  <a:srgbClr val="2876C9"/>
                </a:solidFill>
              </a:rPr>
              <a:t>Cách ghi file với BufferedWriter hoặc PrintWriter</a:t>
            </a:r>
            <a:endParaRPr>
              <a:solidFill>
                <a:srgbClr val="2876C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31"/>
          <p:cNvSpPr txBox="1"/>
          <p:nvPr/>
        </p:nvSpPr>
        <p:spPr>
          <a:xfrm>
            <a:off x="1905925" y="1718450"/>
            <a:ext cx="5213100" cy="2072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3000">
                <a:solidFill>
                  <a:srgbClr val="2A78CA"/>
                </a:solidFill>
              </a:rPr>
              <a:t>Happy learning ;-)</a:t>
            </a:r>
            <a:endParaRPr sz="3000">
              <a:solidFill>
                <a:srgbClr val="2A78CA"/>
              </a:solidFill>
            </a:endParaRPr>
          </a:p>
          <a:p>
            <a:pPr marL="0" lvl="0" indent="0" algn="ctr" rtl="0">
              <a:lnSpc>
                <a:spcPct val="115000"/>
              </a:lnSpc>
              <a:spcBef>
                <a:spcPts val="0"/>
              </a:spcBef>
              <a:spcAft>
                <a:spcPts val="0"/>
              </a:spcAft>
              <a:buNone/>
            </a:pPr>
            <a:endParaRPr sz="3000">
              <a:solidFill>
                <a:srgbClr val="2A78CA"/>
              </a:solidFill>
            </a:endParaRPr>
          </a:p>
          <a:p>
            <a:pPr marL="0" lvl="0" indent="0" algn="l" rtl="0">
              <a:lnSpc>
                <a:spcPct val="115000"/>
              </a:lnSpc>
              <a:spcBef>
                <a:spcPts val="0"/>
              </a:spcBef>
              <a:spcAft>
                <a:spcPts val="0"/>
              </a:spcAft>
              <a:buNone/>
            </a:pPr>
            <a:endParaRPr sz="3000">
              <a:solidFill>
                <a:srgbClr val="2A78CA"/>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Nội dung chính (Outline)</a:t>
            </a:r>
            <a:endParaRPr>
              <a:solidFill>
                <a:srgbClr val="FFFFFF"/>
              </a:solidFill>
            </a:endParaRPr>
          </a:p>
        </p:txBody>
      </p:sp>
      <p:sp>
        <p:nvSpPr>
          <p:cNvPr id="63" name="Google Shape;63;p14"/>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p:nvPr/>
        </p:nvSpPr>
        <p:spPr>
          <a:xfrm>
            <a:off x="702850" y="1034650"/>
            <a:ext cx="4790100" cy="21741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Các kiểu luồng dữ liệu</a:t>
            </a:r>
            <a:endParaRPr>
              <a:solidFill>
                <a:srgbClr val="2876C9"/>
              </a:solidFill>
            </a:endParaRPr>
          </a:p>
          <a:p>
            <a:pPr marL="457200" lvl="0" indent="-317500" algn="l" rtl="0">
              <a:lnSpc>
                <a:spcPct val="200000"/>
              </a:lnSpc>
              <a:spcBef>
                <a:spcPts val="0"/>
              </a:spcBef>
              <a:spcAft>
                <a:spcPts val="0"/>
              </a:spcAft>
              <a:buClr>
                <a:srgbClr val="999999"/>
              </a:buClr>
              <a:buSzPts val="1400"/>
              <a:buChar char="●"/>
            </a:pPr>
            <a:r>
              <a:rPr lang="en">
                <a:solidFill>
                  <a:srgbClr val="999999"/>
                </a:solidFill>
              </a:rPr>
              <a:t>Đọc file</a:t>
            </a:r>
            <a:endParaRPr>
              <a:solidFill>
                <a:srgbClr val="999999"/>
              </a:solidFill>
            </a:endParaRPr>
          </a:p>
          <a:p>
            <a:pPr marL="457200" lvl="0" indent="-317500" algn="l" rtl="0">
              <a:lnSpc>
                <a:spcPct val="200000"/>
              </a:lnSpc>
              <a:spcBef>
                <a:spcPts val="0"/>
              </a:spcBef>
              <a:spcAft>
                <a:spcPts val="0"/>
              </a:spcAft>
              <a:buClr>
                <a:srgbClr val="999999"/>
              </a:buClr>
              <a:buSzPts val="1400"/>
              <a:buChar char="●"/>
            </a:pPr>
            <a:r>
              <a:rPr lang="en">
                <a:solidFill>
                  <a:srgbClr val="999999"/>
                </a:solidFill>
              </a:rPr>
              <a:t>Ghi file</a:t>
            </a:r>
            <a:endParaRPr>
              <a:solidFill>
                <a:srgbClr val="9999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Các kiểu luồng dữ liệu trong Java</a:t>
            </a:r>
            <a:endParaRPr>
              <a:solidFill>
                <a:srgbClr val="FFFFFF"/>
              </a:solidFill>
            </a:endParaRPr>
          </a:p>
        </p:txBody>
      </p:sp>
      <p:sp>
        <p:nvSpPr>
          <p:cNvPr id="71" name="Google Shape;71;p15"/>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 name="Google Shape;72;p15"/>
          <p:cNvPicPr preferRelativeResize="0"/>
          <p:nvPr/>
        </p:nvPicPr>
        <p:blipFill>
          <a:blip r:embed="rId3">
            <a:alphaModFix/>
          </a:blip>
          <a:stretch>
            <a:fillRect/>
          </a:stretch>
        </p:blipFill>
        <p:spPr>
          <a:xfrm>
            <a:off x="2480975" y="2751800"/>
            <a:ext cx="3808350" cy="1637475"/>
          </a:xfrm>
          <a:prstGeom prst="rect">
            <a:avLst/>
          </a:prstGeom>
          <a:noFill/>
          <a:ln>
            <a:noFill/>
          </a:ln>
        </p:spPr>
      </p:pic>
      <p:pic>
        <p:nvPicPr>
          <p:cNvPr id="73" name="Google Shape;73;p15"/>
          <p:cNvPicPr preferRelativeResize="0"/>
          <p:nvPr/>
        </p:nvPicPr>
        <p:blipFill>
          <a:blip r:embed="rId4">
            <a:alphaModFix/>
          </a:blip>
          <a:stretch>
            <a:fillRect/>
          </a:stretch>
        </p:blipFill>
        <p:spPr>
          <a:xfrm>
            <a:off x="3800350" y="1030425"/>
            <a:ext cx="771651" cy="771651"/>
          </a:xfrm>
          <a:prstGeom prst="rect">
            <a:avLst/>
          </a:prstGeom>
          <a:noFill/>
          <a:ln>
            <a:noFill/>
          </a:ln>
        </p:spPr>
      </p:pic>
      <p:sp>
        <p:nvSpPr>
          <p:cNvPr id="74" name="Google Shape;74;p15"/>
          <p:cNvSpPr/>
          <p:nvPr/>
        </p:nvSpPr>
        <p:spPr>
          <a:xfrm>
            <a:off x="1444800" y="1191850"/>
            <a:ext cx="919800" cy="4488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Program</a:t>
            </a:r>
            <a:endParaRPr/>
          </a:p>
        </p:txBody>
      </p:sp>
      <p:sp>
        <p:nvSpPr>
          <p:cNvPr id="75" name="Google Shape;75;p15"/>
          <p:cNvSpPr/>
          <p:nvPr/>
        </p:nvSpPr>
        <p:spPr>
          <a:xfrm>
            <a:off x="6007750" y="1191850"/>
            <a:ext cx="919800" cy="4488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Program</a:t>
            </a:r>
            <a:endParaRPr/>
          </a:p>
        </p:txBody>
      </p:sp>
      <p:cxnSp>
        <p:nvCxnSpPr>
          <p:cNvPr id="76" name="Google Shape;76;p15"/>
          <p:cNvCxnSpPr>
            <a:endCxn id="73" idx="1"/>
          </p:cNvCxnSpPr>
          <p:nvPr/>
        </p:nvCxnSpPr>
        <p:spPr>
          <a:xfrm rot="10800000" flipH="1">
            <a:off x="2630350" y="1416250"/>
            <a:ext cx="1170000" cy="7500"/>
          </a:xfrm>
          <a:prstGeom prst="straightConnector1">
            <a:avLst/>
          </a:prstGeom>
          <a:noFill/>
          <a:ln w="9525" cap="flat" cmpd="sng">
            <a:solidFill>
              <a:schemeClr val="dk2"/>
            </a:solidFill>
            <a:prstDash val="solid"/>
            <a:round/>
            <a:headEnd type="none" w="med" len="med"/>
            <a:tailEnd type="triangle" w="med" len="med"/>
          </a:ln>
        </p:spPr>
      </p:cxnSp>
      <p:cxnSp>
        <p:nvCxnSpPr>
          <p:cNvPr id="77" name="Google Shape;77;p15"/>
          <p:cNvCxnSpPr/>
          <p:nvPr/>
        </p:nvCxnSpPr>
        <p:spPr>
          <a:xfrm>
            <a:off x="4698275" y="1410850"/>
            <a:ext cx="1183200" cy="5400"/>
          </a:xfrm>
          <a:prstGeom prst="straightConnector1">
            <a:avLst/>
          </a:prstGeom>
          <a:noFill/>
          <a:ln w="9525" cap="flat" cmpd="sng">
            <a:solidFill>
              <a:schemeClr val="dk2"/>
            </a:solidFill>
            <a:prstDash val="solid"/>
            <a:round/>
            <a:headEnd type="none" w="med" len="med"/>
            <a:tailEnd type="triangle" w="med" len="med"/>
          </a:ln>
        </p:spPr>
      </p:cxnSp>
      <p:sp>
        <p:nvSpPr>
          <p:cNvPr id="78" name="Google Shape;78;p15"/>
          <p:cNvSpPr txBox="1"/>
          <p:nvPr/>
        </p:nvSpPr>
        <p:spPr>
          <a:xfrm>
            <a:off x="2850475" y="1082250"/>
            <a:ext cx="654300" cy="43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Write</a:t>
            </a:r>
            <a:endParaRPr/>
          </a:p>
        </p:txBody>
      </p:sp>
      <p:sp>
        <p:nvSpPr>
          <p:cNvPr id="79" name="Google Shape;79;p15"/>
          <p:cNvSpPr txBox="1"/>
          <p:nvPr/>
        </p:nvSpPr>
        <p:spPr>
          <a:xfrm>
            <a:off x="4962725" y="1082250"/>
            <a:ext cx="654300" cy="43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Read</a:t>
            </a:r>
            <a:endParaRPr/>
          </a:p>
        </p:txBody>
      </p:sp>
      <p:sp>
        <p:nvSpPr>
          <p:cNvPr id="80" name="Google Shape;80;p15"/>
          <p:cNvSpPr txBox="1"/>
          <p:nvPr/>
        </p:nvSpPr>
        <p:spPr>
          <a:xfrm>
            <a:off x="3891400" y="1730050"/>
            <a:ext cx="654300" cy="43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rPr>
              <a:t>FILE</a:t>
            </a:r>
            <a:endParaRPr>
              <a:solidFill>
                <a:srgbClr val="FF0000"/>
              </a:solidFill>
            </a:endParaRPr>
          </a:p>
        </p:txBody>
      </p:sp>
      <p:sp>
        <p:nvSpPr>
          <p:cNvPr id="81" name="Google Shape;81;p15"/>
          <p:cNvSpPr txBox="1"/>
          <p:nvPr/>
        </p:nvSpPr>
        <p:spPr>
          <a:xfrm>
            <a:off x="2850475" y="1456300"/>
            <a:ext cx="654300" cy="43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OUT</a:t>
            </a:r>
            <a:endParaRPr/>
          </a:p>
        </p:txBody>
      </p:sp>
      <p:sp>
        <p:nvSpPr>
          <p:cNvPr id="82" name="Google Shape;82;p15"/>
          <p:cNvSpPr txBox="1"/>
          <p:nvPr/>
        </p:nvSpPr>
        <p:spPr>
          <a:xfrm>
            <a:off x="5000475" y="1456300"/>
            <a:ext cx="654300" cy="43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IN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Đọc file</a:t>
            </a:r>
            <a:endParaRPr>
              <a:solidFill>
                <a:srgbClr val="FFFFFF"/>
              </a:solidFill>
            </a:endParaRPr>
          </a:p>
        </p:txBody>
      </p:sp>
      <p:sp>
        <p:nvSpPr>
          <p:cNvPr id="89" name="Google Shape;89;p16"/>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0" name="Google Shape;90;p16"/>
          <p:cNvPicPr preferRelativeResize="0"/>
          <p:nvPr/>
        </p:nvPicPr>
        <p:blipFill>
          <a:blip r:embed="rId3">
            <a:alphaModFix/>
          </a:blip>
          <a:stretch>
            <a:fillRect/>
          </a:stretch>
        </p:blipFill>
        <p:spPr>
          <a:xfrm>
            <a:off x="1472975" y="1129638"/>
            <a:ext cx="5981700" cy="3143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InputStream</a:t>
            </a:r>
            <a:endParaRPr>
              <a:solidFill>
                <a:srgbClr val="FFFFFF"/>
              </a:solidFill>
            </a:endParaRPr>
          </a:p>
        </p:txBody>
      </p:sp>
      <p:sp>
        <p:nvSpPr>
          <p:cNvPr id="97" name="Google Shape;97;p17"/>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txBox="1"/>
          <p:nvPr/>
        </p:nvSpPr>
        <p:spPr>
          <a:xfrm>
            <a:off x="757450" y="5238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FileInputStream</a:t>
            </a:r>
            <a:endParaRPr>
              <a:solidFill>
                <a:srgbClr val="2876C9"/>
              </a:solidFill>
            </a:endParaRPr>
          </a:p>
        </p:txBody>
      </p:sp>
      <p:sp>
        <p:nvSpPr>
          <p:cNvPr id="99" name="Google Shape;99;p17"/>
          <p:cNvSpPr txBox="1"/>
          <p:nvPr/>
        </p:nvSpPr>
        <p:spPr>
          <a:xfrm>
            <a:off x="1220850" y="870550"/>
            <a:ext cx="6702300" cy="81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200">
                <a:solidFill>
                  <a:srgbClr val="333333"/>
                </a:solidFill>
                <a:highlight>
                  <a:srgbClr val="FFFFFF"/>
                </a:highlight>
              </a:rPr>
              <a:t>Được sử dụng để đọc dữ liệu theo định dạng byte (các byte stream) như dữ liệu hình ảnh, âm thanh, video, ...</a:t>
            </a:r>
            <a:endParaRPr/>
          </a:p>
        </p:txBody>
      </p:sp>
      <p:graphicFrame>
        <p:nvGraphicFramePr>
          <p:cNvPr id="100" name="Google Shape;100;p17"/>
          <p:cNvGraphicFramePr/>
          <p:nvPr/>
        </p:nvGraphicFramePr>
        <p:xfrm>
          <a:off x="1025825" y="1730800"/>
          <a:ext cx="7286625" cy="3043870"/>
        </p:xfrm>
        <a:graphic>
          <a:graphicData uri="http://schemas.openxmlformats.org/drawingml/2006/table">
            <a:tbl>
              <a:tblPr>
                <a:solidFill>
                  <a:srgbClr val="FFFFFF"/>
                </a:solidFill>
                <a:tableStyleId>{B88B5783-1C33-436F-8326-2B0E29775A60}</a:tableStyleId>
              </a:tblPr>
              <a:tblGrid>
                <a:gridCol w="2148675"/>
                <a:gridCol w="5137950"/>
              </a:tblGrid>
              <a:tr h="336425">
                <a:tc>
                  <a:txBody>
                    <a:bodyPr/>
                    <a:lstStyle/>
                    <a:p>
                      <a:pPr marL="0" lvl="0" indent="0" algn="ctr" rtl="0">
                        <a:lnSpc>
                          <a:spcPct val="115000"/>
                        </a:lnSpc>
                        <a:spcBef>
                          <a:spcPts val="0"/>
                        </a:spcBef>
                        <a:spcAft>
                          <a:spcPts val="0"/>
                        </a:spcAft>
                        <a:buNone/>
                      </a:pPr>
                      <a:r>
                        <a:rPr lang="en" sz="900" b="1">
                          <a:latin typeface="Times New Roman"/>
                          <a:ea typeface="Times New Roman"/>
                          <a:cs typeface="Times New Roman"/>
                          <a:sym typeface="Times New Roman"/>
                        </a:rPr>
                        <a:t>Phương thức</a:t>
                      </a:r>
                      <a:endParaRPr sz="900" b="1">
                        <a:latin typeface="Times New Roman"/>
                        <a:ea typeface="Times New Roman"/>
                        <a:cs typeface="Times New Roman"/>
                        <a:sym typeface="Times New Roman"/>
                      </a:endParaRPr>
                    </a:p>
                  </a:txBody>
                  <a:tcPr marL="47625" marR="47625" marT="47625" marB="476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solidFill>
                      <a:srgbClr val="EEEEEE"/>
                    </a:solidFill>
                  </a:tcPr>
                </a:tc>
                <a:tc>
                  <a:txBody>
                    <a:bodyPr/>
                    <a:lstStyle/>
                    <a:p>
                      <a:pPr marL="0" lvl="0" indent="0" algn="ctr" rtl="0">
                        <a:lnSpc>
                          <a:spcPct val="115000"/>
                        </a:lnSpc>
                        <a:spcBef>
                          <a:spcPts val="0"/>
                        </a:spcBef>
                        <a:spcAft>
                          <a:spcPts val="0"/>
                        </a:spcAft>
                        <a:buNone/>
                      </a:pPr>
                      <a:r>
                        <a:rPr lang="en" sz="900" b="1">
                          <a:latin typeface="Times New Roman"/>
                          <a:ea typeface="Times New Roman"/>
                          <a:cs typeface="Times New Roman"/>
                          <a:sym typeface="Times New Roman"/>
                        </a:rPr>
                        <a:t>Mô tả</a:t>
                      </a:r>
                      <a:endParaRPr sz="900" b="1">
                        <a:latin typeface="Times New Roman"/>
                        <a:ea typeface="Times New Roman"/>
                        <a:cs typeface="Times New Roman"/>
                        <a:sym typeface="Times New Roman"/>
                      </a:endParaRPr>
                    </a:p>
                  </a:txBody>
                  <a:tcPr marL="47625" marR="47625" marT="47625" marB="476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solidFill>
                      <a:srgbClr val="EEEEEE"/>
                    </a:solidFill>
                  </a:tcPr>
                </a:tc>
              </a:tr>
              <a:tr h="279150">
                <a:tc>
                  <a:txBody>
                    <a:bodyPr/>
                    <a:lstStyle/>
                    <a:p>
                      <a:pPr marL="0" lvl="0" indent="0" algn="l" rtl="0">
                        <a:lnSpc>
                          <a:spcPct val="100000"/>
                        </a:lnSpc>
                        <a:spcBef>
                          <a:spcPts val="0"/>
                        </a:spcBef>
                        <a:spcAft>
                          <a:spcPts val="0"/>
                        </a:spcAft>
                        <a:buNone/>
                      </a:pPr>
                      <a:r>
                        <a:rPr lang="en" sz="900">
                          <a:solidFill>
                            <a:srgbClr val="333333"/>
                          </a:solidFill>
                        </a:rPr>
                        <a:t>int available()</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CCCCCC"/>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trả về số byte ước tính có thể đọc được từ file input stream.</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CCCCCC"/>
                      </a:solidFill>
                      <a:prstDash val="solid"/>
                      <a:round/>
                      <a:headEnd type="none" w="sm" len="sm"/>
                      <a:tailEnd type="none" w="sm" len="sm"/>
                    </a:lnT>
                    <a:lnB w="9425" cap="flat" cmpd="sng">
                      <a:solidFill>
                        <a:srgbClr val="DDDDDD"/>
                      </a:solidFill>
                      <a:prstDash val="solid"/>
                      <a:round/>
                      <a:headEnd type="none" w="sm" len="sm"/>
                      <a:tailEnd type="none" w="sm" len="sm"/>
                    </a:lnB>
                  </a:tcPr>
                </a:tc>
              </a:tr>
              <a:tr h="279150">
                <a:tc>
                  <a:txBody>
                    <a:bodyPr/>
                    <a:lstStyle/>
                    <a:p>
                      <a:pPr marL="0" lvl="0" indent="0" algn="l" rtl="0">
                        <a:lnSpc>
                          <a:spcPct val="100000"/>
                        </a:lnSpc>
                        <a:spcBef>
                          <a:spcPts val="0"/>
                        </a:spcBef>
                        <a:spcAft>
                          <a:spcPts val="0"/>
                        </a:spcAft>
                        <a:buNone/>
                      </a:pPr>
                      <a:r>
                        <a:rPr lang="en" sz="900">
                          <a:solidFill>
                            <a:srgbClr val="333333"/>
                          </a:solidFill>
                        </a:rPr>
                        <a:t>int read()</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đọc byte dữ liệu từ file input stream.</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79150">
                <a:tc>
                  <a:txBody>
                    <a:bodyPr/>
                    <a:lstStyle/>
                    <a:p>
                      <a:pPr marL="0" lvl="0" indent="0" algn="l" rtl="0">
                        <a:lnSpc>
                          <a:spcPct val="100000"/>
                        </a:lnSpc>
                        <a:spcBef>
                          <a:spcPts val="0"/>
                        </a:spcBef>
                        <a:spcAft>
                          <a:spcPts val="0"/>
                        </a:spcAft>
                        <a:buNone/>
                      </a:pPr>
                      <a:r>
                        <a:rPr lang="en" sz="900">
                          <a:solidFill>
                            <a:srgbClr val="333333"/>
                          </a:solidFill>
                        </a:rPr>
                        <a:t>int read(byte[] b)</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đọc đến </a:t>
                      </a:r>
                      <a:r>
                        <a:rPr lang="en" sz="900" b="1">
                          <a:solidFill>
                            <a:srgbClr val="333333"/>
                          </a:solidFill>
                        </a:rPr>
                        <a:t>b.length </a:t>
                      </a:r>
                      <a:r>
                        <a:rPr lang="en" sz="900">
                          <a:solidFill>
                            <a:srgbClr val="333333"/>
                          </a:solidFill>
                        </a:rPr>
                        <a:t>byte dữ liệu từ file input stream.</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379375">
                <a:tc>
                  <a:txBody>
                    <a:bodyPr/>
                    <a:lstStyle/>
                    <a:p>
                      <a:pPr marL="0" lvl="0" indent="0" algn="l" rtl="0">
                        <a:lnSpc>
                          <a:spcPct val="100000"/>
                        </a:lnSpc>
                        <a:spcBef>
                          <a:spcPts val="0"/>
                        </a:spcBef>
                        <a:spcAft>
                          <a:spcPts val="0"/>
                        </a:spcAft>
                        <a:buNone/>
                      </a:pPr>
                      <a:r>
                        <a:rPr lang="en" sz="900">
                          <a:solidFill>
                            <a:srgbClr val="333333"/>
                          </a:solidFill>
                        </a:rPr>
                        <a:t>int read(byte[] b, int off, int len)</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đọc đến </a:t>
                      </a:r>
                      <a:r>
                        <a:rPr lang="en" sz="900" b="1">
                          <a:solidFill>
                            <a:srgbClr val="333333"/>
                          </a:solidFill>
                        </a:rPr>
                        <a:t>len </a:t>
                      </a:r>
                      <a:r>
                        <a:rPr lang="en" sz="900">
                          <a:solidFill>
                            <a:srgbClr val="333333"/>
                          </a:solidFill>
                        </a:rPr>
                        <a:t>byte dữ liệu từ ví trí </a:t>
                      </a:r>
                      <a:r>
                        <a:rPr lang="en" sz="900" b="1">
                          <a:solidFill>
                            <a:srgbClr val="333333"/>
                          </a:solidFill>
                        </a:rPr>
                        <a:t>off </a:t>
                      </a:r>
                      <a:r>
                        <a:rPr lang="en" sz="900">
                          <a:solidFill>
                            <a:srgbClr val="333333"/>
                          </a:solidFill>
                        </a:rPr>
                        <a:t>từ file input stream.</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79150">
                <a:tc>
                  <a:txBody>
                    <a:bodyPr/>
                    <a:lstStyle/>
                    <a:p>
                      <a:pPr marL="0" lvl="0" indent="0" algn="l" rtl="0">
                        <a:lnSpc>
                          <a:spcPct val="100000"/>
                        </a:lnSpc>
                        <a:spcBef>
                          <a:spcPts val="0"/>
                        </a:spcBef>
                        <a:spcAft>
                          <a:spcPts val="0"/>
                        </a:spcAft>
                        <a:buNone/>
                      </a:pPr>
                      <a:r>
                        <a:rPr lang="en" sz="900">
                          <a:solidFill>
                            <a:srgbClr val="333333"/>
                          </a:solidFill>
                        </a:rPr>
                        <a:t>long skip(long x)</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bỏ qua và loại bỏ x byte dữ liệu từ file input stream.</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81375">
                <a:tc>
                  <a:txBody>
                    <a:bodyPr/>
                    <a:lstStyle/>
                    <a:p>
                      <a:pPr marL="0" lvl="0" indent="0" algn="l" rtl="0">
                        <a:lnSpc>
                          <a:spcPct val="100000"/>
                        </a:lnSpc>
                        <a:spcBef>
                          <a:spcPts val="0"/>
                        </a:spcBef>
                        <a:spcAft>
                          <a:spcPts val="0"/>
                        </a:spcAft>
                        <a:buNone/>
                      </a:pPr>
                      <a:r>
                        <a:rPr lang="en" sz="900">
                          <a:solidFill>
                            <a:srgbClr val="333333"/>
                          </a:solidFill>
                        </a:rPr>
                        <a:t>FileChannel getChannel()</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trả về các đối tượng FileChannel duy nhất liên kết với file input stream.</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81375">
                <a:tc>
                  <a:txBody>
                    <a:bodyPr/>
                    <a:lstStyle/>
                    <a:p>
                      <a:pPr marL="0" lvl="0" indent="0" algn="l" rtl="0">
                        <a:lnSpc>
                          <a:spcPct val="100000"/>
                        </a:lnSpc>
                        <a:spcBef>
                          <a:spcPts val="0"/>
                        </a:spcBef>
                        <a:spcAft>
                          <a:spcPts val="0"/>
                        </a:spcAft>
                        <a:buNone/>
                      </a:pPr>
                      <a:r>
                        <a:rPr lang="en" sz="900">
                          <a:solidFill>
                            <a:srgbClr val="333333"/>
                          </a:solidFill>
                        </a:rPr>
                        <a:t>FileDescriptor getFD()</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trả về đối tượng FileDescriptor.</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316750">
                <a:tc>
                  <a:txBody>
                    <a:bodyPr/>
                    <a:lstStyle/>
                    <a:p>
                      <a:pPr marL="0" lvl="0" indent="0" algn="l" rtl="0">
                        <a:lnSpc>
                          <a:spcPct val="100000"/>
                        </a:lnSpc>
                        <a:spcBef>
                          <a:spcPts val="0"/>
                        </a:spcBef>
                        <a:spcAft>
                          <a:spcPts val="0"/>
                        </a:spcAft>
                        <a:buNone/>
                      </a:pPr>
                      <a:r>
                        <a:rPr lang="en" sz="900">
                          <a:solidFill>
                            <a:srgbClr val="333333"/>
                          </a:solidFill>
                        </a:rPr>
                        <a:t>protected void finalize()</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đảm bảo rằng phương thức close() được gọi khi không có tham chiếu đến file input stream.</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79150">
                <a:tc>
                  <a:txBody>
                    <a:bodyPr/>
                    <a:lstStyle/>
                    <a:p>
                      <a:pPr marL="0" lvl="0" indent="0" algn="l" rtl="0">
                        <a:lnSpc>
                          <a:spcPct val="100000"/>
                        </a:lnSpc>
                        <a:spcBef>
                          <a:spcPts val="0"/>
                        </a:spcBef>
                        <a:spcAft>
                          <a:spcPts val="0"/>
                        </a:spcAft>
                        <a:buNone/>
                      </a:pPr>
                      <a:r>
                        <a:rPr lang="en" sz="900">
                          <a:solidFill>
                            <a:srgbClr val="333333"/>
                          </a:solidFill>
                        </a:rPr>
                        <a:t>void close()</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đóng stream.</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InputStream</a:t>
            </a:r>
            <a:endParaRPr>
              <a:solidFill>
                <a:srgbClr val="FFFFFF"/>
              </a:solidFill>
            </a:endParaRPr>
          </a:p>
        </p:txBody>
      </p:sp>
      <p:sp>
        <p:nvSpPr>
          <p:cNvPr id="107" name="Google Shape;107;p18"/>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8"/>
          <p:cNvSpPr txBox="1"/>
          <p:nvPr/>
        </p:nvSpPr>
        <p:spPr>
          <a:xfrm>
            <a:off x="757450" y="5238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FileInputStream</a:t>
            </a:r>
            <a:endParaRPr>
              <a:solidFill>
                <a:srgbClr val="2876C9"/>
              </a:solidFill>
            </a:endParaRPr>
          </a:p>
        </p:txBody>
      </p:sp>
      <p:pic>
        <p:nvPicPr>
          <p:cNvPr id="109" name="Google Shape;109;p18"/>
          <p:cNvPicPr preferRelativeResize="0"/>
          <p:nvPr/>
        </p:nvPicPr>
        <p:blipFill>
          <a:blip r:embed="rId3">
            <a:alphaModFix/>
          </a:blip>
          <a:stretch>
            <a:fillRect/>
          </a:stretch>
        </p:blipFill>
        <p:spPr>
          <a:xfrm>
            <a:off x="1171375" y="1455550"/>
            <a:ext cx="6143625" cy="2495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9"/>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InputStream</a:t>
            </a:r>
            <a:endParaRPr>
              <a:solidFill>
                <a:srgbClr val="FFFFFF"/>
              </a:solidFill>
            </a:endParaRPr>
          </a:p>
        </p:txBody>
      </p:sp>
      <p:sp>
        <p:nvSpPr>
          <p:cNvPr id="116" name="Google Shape;116;p19"/>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9"/>
          <p:cNvSpPr txBox="1"/>
          <p:nvPr/>
        </p:nvSpPr>
        <p:spPr>
          <a:xfrm>
            <a:off x="757450" y="5238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BufferedInputStream</a:t>
            </a:r>
            <a:endParaRPr>
              <a:solidFill>
                <a:srgbClr val="2876C9"/>
              </a:solidFill>
            </a:endParaRPr>
          </a:p>
        </p:txBody>
      </p:sp>
      <p:sp>
        <p:nvSpPr>
          <p:cNvPr id="118" name="Google Shape;118;p19"/>
          <p:cNvSpPr txBox="1"/>
          <p:nvPr/>
        </p:nvSpPr>
        <p:spPr>
          <a:xfrm>
            <a:off x="1220850" y="870550"/>
            <a:ext cx="670230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100">
                <a:solidFill>
                  <a:schemeClr val="dk1"/>
                </a:solidFill>
                <a:highlight>
                  <a:srgbClr val="FFFFFF"/>
                </a:highlight>
              </a:rPr>
              <a:t>Đọc thông tin từ stream, </a:t>
            </a:r>
            <a:r>
              <a:rPr lang="en" sz="1200">
                <a:solidFill>
                  <a:srgbClr val="333333"/>
                </a:solidFill>
                <a:highlight>
                  <a:srgbClr val="FFFFFF"/>
                </a:highlight>
              </a:rPr>
              <a:t>sử dụng cơ chế đệm để làm cho hiệu suất đọc nhanh hơn.</a:t>
            </a:r>
            <a:endParaRPr/>
          </a:p>
        </p:txBody>
      </p:sp>
      <p:graphicFrame>
        <p:nvGraphicFramePr>
          <p:cNvPr id="119" name="Google Shape;119;p19"/>
          <p:cNvGraphicFramePr/>
          <p:nvPr/>
        </p:nvGraphicFramePr>
        <p:xfrm>
          <a:off x="758975" y="1983825"/>
          <a:ext cx="7859775" cy="1267075"/>
        </p:xfrm>
        <a:graphic>
          <a:graphicData uri="http://schemas.openxmlformats.org/drawingml/2006/table">
            <a:tbl>
              <a:tblPr>
                <a:solidFill>
                  <a:srgbClr val="FFFFFF"/>
                </a:solidFill>
                <a:tableStyleId>{B88B5783-1C33-436F-8326-2B0E29775A60}</a:tableStyleId>
              </a:tblPr>
              <a:tblGrid>
                <a:gridCol w="2582200"/>
                <a:gridCol w="5277575"/>
              </a:tblGrid>
              <a:tr h="351325">
                <a:tc>
                  <a:txBody>
                    <a:bodyPr/>
                    <a:lstStyle/>
                    <a:p>
                      <a:pPr marL="0" lvl="0" indent="0" algn="ctr" rtl="0">
                        <a:lnSpc>
                          <a:spcPct val="100000"/>
                        </a:lnSpc>
                        <a:spcBef>
                          <a:spcPts val="0"/>
                        </a:spcBef>
                        <a:spcAft>
                          <a:spcPts val="0"/>
                        </a:spcAft>
                        <a:buNone/>
                      </a:pPr>
                      <a:r>
                        <a:rPr lang="en" sz="900" b="1">
                          <a:latin typeface="Times New Roman"/>
                          <a:ea typeface="Times New Roman"/>
                          <a:cs typeface="Times New Roman"/>
                          <a:sym typeface="Times New Roman"/>
                        </a:rPr>
                        <a:t>Constructor</a:t>
                      </a:r>
                      <a:endParaRPr sz="900" b="1">
                        <a:latin typeface="Times New Roman"/>
                        <a:ea typeface="Times New Roman"/>
                        <a:cs typeface="Times New Roman"/>
                        <a:sym typeface="Times New Roman"/>
                      </a:endParaRPr>
                    </a:p>
                  </a:txBody>
                  <a:tcPr marL="47625" marR="47625" marT="47625" marB="476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solidFill>
                      <a:srgbClr val="EEEEEE"/>
                    </a:solidFill>
                  </a:tcPr>
                </a:tc>
                <a:tc>
                  <a:txBody>
                    <a:bodyPr/>
                    <a:lstStyle/>
                    <a:p>
                      <a:pPr marL="0" lvl="0" indent="0" algn="ctr" rtl="0">
                        <a:lnSpc>
                          <a:spcPct val="100000"/>
                        </a:lnSpc>
                        <a:spcBef>
                          <a:spcPts val="0"/>
                        </a:spcBef>
                        <a:spcAft>
                          <a:spcPts val="0"/>
                        </a:spcAft>
                        <a:buNone/>
                      </a:pPr>
                      <a:r>
                        <a:rPr lang="en" sz="900" b="1">
                          <a:latin typeface="Times New Roman"/>
                          <a:ea typeface="Times New Roman"/>
                          <a:cs typeface="Times New Roman"/>
                          <a:sym typeface="Times New Roman"/>
                        </a:rPr>
                        <a:t>Mô tả</a:t>
                      </a:r>
                      <a:endParaRPr sz="900" b="1">
                        <a:latin typeface="Times New Roman"/>
                        <a:ea typeface="Times New Roman"/>
                        <a:cs typeface="Times New Roman"/>
                        <a:sym typeface="Times New Roman"/>
                      </a:endParaRPr>
                    </a:p>
                  </a:txBody>
                  <a:tcPr marL="47625" marR="47625" marT="47625" marB="476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solidFill>
                      <a:srgbClr val="EEEEEE"/>
                    </a:solidFill>
                  </a:tcPr>
                </a:tc>
              </a:tr>
              <a:tr h="455400">
                <a:tc>
                  <a:txBody>
                    <a:bodyPr/>
                    <a:lstStyle/>
                    <a:p>
                      <a:pPr marL="0" lvl="0" indent="0" algn="l" rtl="0">
                        <a:lnSpc>
                          <a:spcPct val="100000"/>
                        </a:lnSpc>
                        <a:spcBef>
                          <a:spcPts val="0"/>
                        </a:spcBef>
                        <a:spcAft>
                          <a:spcPts val="0"/>
                        </a:spcAft>
                        <a:buNone/>
                      </a:pPr>
                      <a:r>
                        <a:rPr lang="en" sz="900">
                          <a:solidFill>
                            <a:srgbClr val="333333"/>
                          </a:solidFill>
                        </a:rPr>
                        <a:t>BufferedInputStream(InputStream IS)</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CCCCCC"/>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tạo ra đối tượng BufferedInputStream và lưu đối số của nó, input stream IS, để sử dụng sau này.</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CCCCCC"/>
                      </a:solidFill>
                      <a:prstDash val="solid"/>
                      <a:round/>
                      <a:headEnd type="none" w="sm" len="sm"/>
                      <a:tailEnd type="none" w="sm" len="sm"/>
                    </a:lnT>
                    <a:lnB w="9425" cap="flat" cmpd="sng">
                      <a:solidFill>
                        <a:srgbClr val="DDDDDD"/>
                      </a:solidFill>
                      <a:prstDash val="solid"/>
                      <a:round/>
                      <a:headEnd type="none" w="sm" len="sm"/>
                      <a:tailEnd type="none" w="sm" len="sm"/>
                    </a:lnB>
                  </a:tcPr>
                </a:tc>
              </a:tr>
              <a:tr h="460350">
                <a:tc>
                  <a:txBody>
                    <a:bodyPr/>
                    <a:lstStyle/>
                    <a:p>
                      <a:pPr marL="0" lvl="0" indent="0" algn="l" rtl="0">
                        <a:lnSpc>
                          <a:spcPct val="100000"/>
                        </a:lnSpc>
                        <a:spcBef>
                          <a:spcPts val="0"/>
                        </a:spcBef>
                        <a:spcAft>
                          <a:spcPts val="0"/>
                        </a:spcAft>
                        <a:buNone/>
                      </a:pPr>
                      <a:r>
                        <a:rPr lang="en" sz="900">
                          <a:solidFill>
                            <a:srgbClr val="333333"/>
                          </a:solidFill>
                        </a:rPr>
                        <a:t>BufferedInputStream(InputStream IS, int size)</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tạo ra đối tượng BufferedInputStream với kích thước bộ đệm cụ thể và lưu đối số của nó, input stream IS, để sử dụng sau này.</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0"/>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InputStream</a:t>
            </a:r>
            <a:endParaRPr>
              <a:solidFill>
                <a:srgbClr val="FFFFFF"/>
              </a:solidFill>
            </a:endParaRPr>
          </a:p>
        </p:txBody>
      </p:sp>
      <p:sp>
        <p:nvSpPr>
          <p:cNvPr id="126" name="Google Shape;126;p20"/>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0"/>
          <p:cNvSpPr txBox="1"/>
          <p:nvPr/>
        </p:nvSpPr>
        <p:spPr>
          <a:xfrm>
            <a:off x="757450" y="5238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BufferedInputStream</a:t>
            </a:r>
            <a:endParaRPr>
              <a:solidFill>
                <a:srgbClr val="2876C9"/>
              </a:solidFill>
            </a:endParaRPr>
          </a:p>
        </p:txBody>
      </p:sp>
      <p:pic>
        <p:nvPicPr>
          <p:cNvPr id="128" name="Google Shape;128;p20"/>
          <p:cNvPicPr preferRelativeResize="0"/>
          <p:nvPr/>
        </p:nvPicPr>
        <p:blipFill>
          <a:blip r:embed="rId3">
            <a:alphaModFix/>
          </a:blip>
          <a:stretch>
            <a:fillRect/>
          </a:stretch>
        </p:blipFill>
        <p:spPr>
          <a:xfrm>
            <a:off x="1310875" y="1328175"/>
            <a:ext cx="6219825" cy="2905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InputStream</a:t>
            </a:r>
            <a:endParaRPr>
              <a:solidFill>
                <a:srgbClr val="FFFFFF"/>
              </a:solidFill>
            </a:endParaRPr>
          </a:p>
        </p:txBody>
      </p:sp>
      <p:sp>
        <p:nvSpPr>
          <p:cNvPr id="135" name="Google Shape;135;p21"/>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1"/>
          <p:cNvSpPr txBox="1"/>
          <p:nvPr/>
        </p:nvSpPr>
        <p:spPr>
          <a:xfrm>
            <a:off x="757450" y="5238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ObjectInputStream</a:t>
            </a:r>
            <a:endParaRPr>
              <a:solidFill>
                <a:srgbClr val="2876C9"/>
              </a:solidFill>
            </a:endParaRPr>
          </a:p>
        </p:txBody>
      </p:sp>
      <p:sp>
        <p:nvSpPr>
          <p:cNvPr id="137" name="Google Shape;137;p21"/>
          <p:cNvSpPr txBox="1"/>
          <p:nvPr/>
        </p:nvSpPr>
        <p:spPr>
          <a:xfrm>
            <a:off x="1220850" y="870550"/>
            <a:ext cx="670230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200">
                <a:solidFill>
                  <a:schemeClr val="dk1"/>
                </a:solidFill>
                <a:highlight>
                  <a:srgbClr val="FFFFFF"/>
                </a:highlight>
              </a:rPr>
              <a:t>Được sử dụng để đọc các đối tượng và dữ liệu </a:t>
            </a:r>
            <a:r>
              <a:rPr lang="en" sz="1200" b="1">
                <a:solidFill>
                  <a:schemeClr val="dk1"/>
                </a:solidFill>
                <a:highlight>
                  <a:srgbClr val="FFFFFF"/>
                </a:highlight>
              </a:rPr>
              <a:t>nguyên thủy</a:t>
            </a:r>
            <a:r>
              <a:rPr lang="en" sz="1200">
                <a:solidFill>
                  <a:schemeClr val="dk1"/>
                </a:solidFill>
                <a:highlight>
                  <a:srgbClr val="FFFFFF"/>
                </a:highlight>
              </a:rPr>
              <a:t> mà </a:t>
            </a:r>
            <a:r>
              <a:rPr lang="en" sz="1200" b="1">
                <a:solidFill>
                  <a:schemeClr val="dk1"/>
                </a:solidFill>
                <a:highlight>
                  <a:srgbClr val="FFFFFF"/>
                </a:highlight>
              </a:rPr>
              <a:t>được ghi bằng việc sử dụng lớp ObjectOutputStream</a:t>
            </a:r>
            <a:endParaRPr b="1"/>
          </a:p>
        </p:txBody>
      </p:sp>
      <p:graphicFrame>
        <p:nvGraphicFramePr>
          <p:cNvPr id="138" name="Google Shape;138;p21"/>
          <p:cNvGraphicFramePr/>
          <p:nvPr/>
        </p:nvGraphicFramePr>
        <p:xfrm>
          <a:off x="758975" y="1983825"/>
          <a:ext cx="7859775" cy="616175"/>
        </p:xfrm>
        <a:graphic>
          <a:graphicData uri="http://schemas.openxmlformats.org/drawingml/2006/table">
            <a:tbl>
              <a:tblPr>
                <a:solidFill>
                  <a:srgbClr val="FFFFFF"/>
                </a:solidFill>
                <a:tableStyleId>{B88B5783-1C33-436F-8326-2B0E29775A60}</a:tableStyleId>
              </a:tblPr>
              <a:tblGrid>
                <a:gridCol w="2582200"/>
                <a:gridCol w="5277575"/>
              </a:tblGrid>
              <a:tr h="268350">
                <a:tc>
                  <a:txBody>
                    <a:bodyPr/>
                    <a:lstStyle/>
                    <a:p>
                      <a:pPr marL="0" lvl="0" indent="0" algn="ctr" rtl="0">
                        <a:lnSpc>
                          <a:spcPct val="100000"/>
                        </a:lnSpc>
                        <a:spcBef>
                          <a:spcPts val="0"/>
                        </a:spcBef>
                        <a:spcAft>
                          <a:spcPts val="0"/>
                        </a:spcAft>
                        <a:buNone/>
                      </a:pPr>
                      <a:r>
                        <a:rPr lang="en" sz="900" b="1">
                          <a:latin typeface="Times New Roman"/>
                          <a:ea typeface="Times New Roman"/>
                          <a:cs typeface="Times New Roman"/>
                          <a:sym typeface="Times New Roman"/>
                        </a:rPr>
                        <a:t>Constructor</a:t>
                      </a:r>
                      <a:endParaRPr sz="900" b="1">
                        <a:latin typeface="Times New Roman"/>
                        <a:ea typeface="Times New Roman"/>
                        <a:cs typeface="Times New Roman"/>
                        <a:sym typeface="Times New Roman"/>
                      </a:endParaRPr>
                    </a:p>
                  </a:txBody>
                  <a:tcPr marL="47625" marR="47625" marT="47625" marB="476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425" cap="flat" cmpd="sng">
                      <a:solidFill>
                        <a:srgbClr val="DDDDDD"/>
                      </a:solidFill>
                      <a:prstDash val="solid"/>
                      <a:round/>
                      <a:headEnd type="none" w="sm" len="sm"/>
                      <a:tailEnd type="none" w="sm" len="sm"/>
                    </a:lnB>
                    <a:solidFill>
                      <a:srgbClr val="EEEEEE"/>
                    </a:solidFill>
                  </a:tcPr>
                </a:tc>
                <a:tc>
                  <a:txBody>
                    <a:bodyPr/>
                    <a:lstStyle/>
                    <a:p>
                      <a:pPr marL="0" lvl="0" indent="0" algn="ctr" rtl="0">
                        <a:lnSpc>
                          <a:spcPct val="100000"/>
                        </a:lnSpc>
                        <a:spcBef>
                          <a:spcPts val="0"/>
                        </a:spcBef>
                        <a:spcAft>
                          <a:spcPts val="0"/>
                        </a:spcAft>
                        <a:buNone/>
                      </a:pPr>
                      <a:r>
                        <a:rPr lang="en" sz="900" b="1">
                          <a:latin typeface="Times New Roman"/>
                          <a:ea typeface="Times New Roman"/>
                          <a:cs typeface="Times New Roman"/>
                          <a:sym typeface="Times New Roman"/>
                        </a:rPr>
                        <a:t>Mô tả</a:t>
                      </a:r>
                      <a:endParaRPr sz="900" b="1">
                        <a:latin typeface="Times New Roman"/>
                        <a:ea typeface="Times New Roman"/>
                        <a:cs typeface="Times New Roman"/>
                        <a:sym typeface="Times New Roman"/>
                      </a:endParaRPr>
                    </a:p>
                  </a:txBody>
                  <a:tcPr marL="47625" marR="47625" marT="47625" marB="476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425" cap="flat" cmpd="sng">
                      <a:solidFill>
                        <a:srgbClr val="DDDDDD"/>
                      </a:solidFill>
                      <a:prstDash val="solid"/>
                      <a:round/>
                      <a:headEnd type="none" w="sm" len="sm"/>
                      <a:tailEnd type="none" w="sm" len="sm"/>
                    </a:lnB>
                    <a:solidFill>
                      <a:srgbClr val="EEEEEE"/>
                    </a:solidFill>
                  </a:tcPr>
                </a:tc>
              </a:tr>
              <a:tr h="347825">
                <a:tc>
                  <a:txBody>
                    <a:bodyPr/>
                    <a:lstStyle/>
                    <a:p>
                      <a:pPr marL="0" lvl="0" indent="0" algn="l" rtl="0">
                        <a:lnSpc>
                          <a:spcPct val="100000"/>
                        </a:lnSpc>
                        <a:spcBef>
                          <a:spcPts val="0"/>
                        </a:spcBef>
                        <a:spcAft>
                          <a:spcPts val="0"/>
                        </a:spcAft>
                        <a:buNone/>
                      </a:pPr>
                      <a:r>
                        <a:rPr lang="en" sz="900">
                          <a:solidFill>
                            <a:srgbClr val="333333"/>
                          </a:solidFill>
                        </a:rPr>
                        <a:t>public ObjectInputStream(InputStream in)</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Tạo ra một ObjectInputStream đọc từ InputStream đã chỉ định.</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bl>
          </a:graphicData>
        </a:graphic>
      </p:graphicFrame>
      <p:graphicFrame>
        <p:nvGraphicFramePr>
          <p:cNvPr id="139" name="Google Shape;139;p21"/>
          <p:cNvGraphicFramePr/>
          <p:nvPr/>
        </p:nvGraphicFramePr>
        <p:xfrm>
          <a:off x="758975" y="2936425"/>
          <a:ext cx="7286625" cy="809625"/>
        </p:xfrm>
        <a:graphic>
          <a:graphicData uri="http://schemas.openxmlformats.org/drawingml/2006/table">
            <a:tbl>
              <a:tblPr>
                <a:solidFill>
                  <a:srgbClr val="FFFFFF"/>
                </a:solidFill>
                <a:tableStyleId>{B88B5783-1C33-436F-8326-2B0E29775A60}</a:tableStyleId>
              </a:tblPr>
              <a:tblGrid>
                <a:gridCol w="2582200"/>
                <a:gridCol w="4704425"/>
              </a:tblGrid>
              <a:tr h="276225">
                <a:tc>
                  <a:txBody>
                    <a:bodyPr/>
                    <a:lstStyle/>
                    <a:p>
                      <a:pPr marL="0" lvl="0" indent="0" algn="ctr" rtl="0">
                        <a:lnSpc>
                          <a:spcPct val="100000"/>
                        </a:lnSpc>
                        <a:spcBef>
                          <a:spcPts val="0"/>
                        </a:spcBef>
                        <a:spcAft>
                          <a:spcPts val="0"/>
                        </a:spcAft>
                        <a:buNone/>
                      </a:pPr>
                      <a:r>
                        <a:rPr lang="en" sz="900" b="1">
                          <a:latin typeface="Times New Roman"/>
                          <a:ea typeface="Times New Roman"/>
                          <a:cs typeface="Times New Roman"/>
                          <a:sym typeface="Times New Roman"/>
                        </a:rPr>
                        <a:t>Phương thức</a:t>
                      </a:r>
                      <a:endParaRPr sz="900" b="1">
                        <a:latin typeface="Times New Roman"/>
                        <a:ea typeface="Times New Roman"/>
                        <a:cs typeface="Times New Roman"/>
                        <a:sym typeface="Times New Roman"/>
                      </a:endParaRPr>
                    </a:p>
                  </a:txBody>
                  <a:tcPr marL="47625" marR="47625" marT="47625" marB="476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solidFill>
                      <a:srgbClr val="EEEEEE"/>
                    </a:solidFill>
                  </a:tcPr>
                </a:tc>
                <a:tc>
                  <a:txBody>
                    <a:bodyPr/>
                    <a:lstStyle/>
                    <a:p>
                      <a:pPr marL="0" lvl="0" indent="0" algn="ctr" rtl="0">
                        <a:lnSpc>
                          <a:spcPct val="100000"/>
                        </a:lnSpc>
                        <a:spcBef>
                          <a:spcPts val="0"/>
                        </a:spcBef>
                        <a:spcAft>
                          <a:spcPts val="0"/>
                        </a:spcAft>
                        <a:buNone/>
                      </a:pPr>
                      <a:r>
                        <a:rPr lang="en" sz="900" b="1">
                          <a:latin typeface="Times New Roman"/>
                          <a:ea typeface="Times New Roman"/>
                          <a:cs typeface="Times New Roman"/>
                          <a:sym typeface="Times New Roman"/>
                        </a:rPr>
                        <a:t>Mô tả</a:t>
                      </a:r>
                      <a:endParaRPr sz="900" b="1">
                        <a:latin typeface="Times New Roman"/>
                        <a:ea typeface="Times New Roman"/>
                        <a:cs typeface="Times New Roman"/>
                        <a:sym typeface="Times New Roman"/>
                      </a:endParaRPr>
                    </a:p>
                  </a:txBody>
                  <a:tcPr marL="47625" marR="47625" marT="47625" marB="476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solidFill>
                      <a:srgbClr val="EEEEEE"/>
                    </a:solidFill>
                  </a:tcPr>
                </a:tc>
              </a:tr>
              <a:tr h="266700">
                <a:tc>
                  <a:txBody>
                    <a:bodyPr/>
                    <a:lstStyle/>
                    <a:p>
                      <a:pPr marL="0" lvl="0" indent="0" algn="l" rtl="0">
                        <a:lnSpc>
                          <a:spcPct val="100000"/>
                        </a:lnSpc>
                        <a:spcBef>
                          <a:spcPts val="0"/>
                        </a:spcBef>
                        <a:spcAft>
                          <a:spcPts val="0"/>
                        </a:spcAft>
                        <a:buNone/>
                      </a:pPr>
                      <a:r>
                        <a:rPr lang="en" sz="900">
                          <a:solidFill>
                            <a:srgbClr val="333333"/>
                          </a:solidFill>
                        </a:rPr>
                        <a:t>public final Object readObject()</a:t>
                      </a:r>
                      <a:endParaRPr sz="900">
                        <a:solidFill>
                          <a:srgbClr val="333333"/>
                        </a:solidFill>
                      </a:endParaRPr>
                    </a:p>
                  </a:txBody>
                  <a:tcPr marL="47625" marR="47625" marT="47625" marB="47625" anchor="ctr">
                    <a:lnL w="9425" cap="flat" cmpd="sng">
                      <a:solidFill>
                        <a:srgbClr val="CCCCCC"/>
                      </a:solidFill>
                      <a:prstDash val="solid"/>
                      <a:round/>
                      <a:headEnd type="none" w="sm" len="sm"/>
                      <a:tailEnd type="none" w="sm" len="sm"/>
                    </a:lnL>
                    <a:lnR w="9425" cap="flat" cmpd="sng">
                      <a:solidFill>
                        <a:srgbClr val="CCCCCC"/>
                      </a:solidFill>
                      <a:prstDash val="solid"/>
                      <a:round/>
                      <a:headEnd type="none" w="sm" len="sm"/>
                      <a:tailEnd type="none" w="sm" len="sm"/>
                    </a:lnR>
                    <a:lnT w="94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Đọc một đối tượng từ input stream.</a:t>
                      </a:r>
                      <a:endParaRPr sz="900">
                        <a:solidFill>
                          <a:srgbClr val="333333"/>
                        </a:solidFill>
                      </a:endParaRPr>
                    </a:p>
                  </a:txBody>
                  <a:tcPr marL="47625" marR="47625" marT="47625" marB="47625" anchor="ctr">
                    <a:lnL w="9425" cap="flat" cmpd="sng">
                      <a:solidFill>
                        <a:srgbClr val="CCCCCC"/>
                      </a:solidFill>
                      <a:prstDash val="solid"/>
                      <a:round/>
                      <a:headEnd type="none" w="sm" len="sm"/>
                      <a:tailEnd type="none" w="sm" len="sm"/>
                    </a:lnL>
                    <a:lnR w="9425" cap="flat" cmpd="sng">
                      <a:solidFill>
                        <a:srgbClr val="CCCCCC"/>
                      </a:solidFill>
                      <a:prstDash val="solid"/>
                      <a:round/>
                      <a:headEnd type="none" w="sm" len="sm"/>
                      <a:tailEnd type="none" w="sm" len="sm"/>
                    </a:lnR>
                    <a:lnT w="94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tcPr>
                </a:tc>
              </a:tr>
              <a:tr h="266700">
                <a:tc>
                  <a:txBody>
                    <a:bodyPr/>
                    <a:lstStyle/>
                    <a:p>
                      <a:pPr marL="0" lvl="0" indent="0" algn="l" rtl="0">
                        <a:lnSpc>
                          <a:spcPct val="100000"/>
                        </a:lnSpc>
                        <a:spcBef>
                          <a:spcPts val="0"/>
                        </a:spcBef>
                        <a:spcAft>
                          <a:spcPts val="0"/>
                        </a:spcAft>
                        <a:buNone/>
                      </a:pPr>
                      <a:r>
                        <a:rPr lang="en" sz="900">
                          <a:solidFill>
                            <a:srgbClr val="333333"/>
                          </a:solidFill>
                        </a:rPr>
                        <a:t>public void close()</a:t>
                      </a:r>
                      <a:endParaRPr sz="900">
                        <a:solidFill>
                          <a:srgbClr val="333333"/>
                        </a:solidFill>
                      </a:endParaRPr>
                    </a:p>
                  </a:txBody>
                  <a:tcPr marL="47625" marR="47625" marT="47625" marB="47625" anchor="ctr">
                    <a:lnL w="9425" cap="flat" cmpd="sng">
                      <a:solidFill>
                        <a:srgbClr val="CCCCCC"/>
                      </a:solidFill>
                      <a:prstDash val="solid"/>
                      <a:round/>
                      <a:headEnd type="none" w="sm" len="sm"/>
                      <a:tailEnd type="none" w="sm" len="sm"/>
                    </a:lnL>
                    <a:lnR w="9425" cap="flat" cmpd="sng">
                      <a:solidFill>
                        <a:srgbClr val="CCCCCC"/>
                      </a:solidFill>
                      <a:prstDash val="solid"/>
                      <a:round/>
                      <a:headEnd type="none" w="sm" len="sm"/>
                      <a:tailEnd type="none" w="sm" len="sm"/>
                    </a:lnR>
                    <a:lnT w="94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Đóng ObjectInputStream hiện tại.</a:t>
                      </a:r>
                      <a:endParaRPr sz="900">
                        <a:solidFill>
                          <a:srgbClr val="333333"/>
                        </a:solidFill>
                      </a:endParaRPr>
                    </a:p>
                  </a:txBody>
                  <a:tcPr marL="47625" marR="47625" marT="47625" marB="47625" anchor="ctr">
                    <a:lnL w="9425" cap="flat" cmpd="sng">
                      <a:solidFill>
                        <a:srgbClr val="CCCCCC"/>
                      </a:solidFill>
                      <a:prstDash val="solid"/>
                      <a:round/>
                      <a:headEnd type="none" w="sm" len="sm"/>
                      <a:tailEnd type="none" w="sm" len="sm"/>
                    </a:lnL>
                    <a:lnR w="9425" cap="flat" cmpd="sng">
                      <a:solidFill>
                        <a:srgbClr val="CCCCCC"/>
                      </a:solidFill>
                      <a:prstDash val="solid"/>
                      <a:round/>
                      <a:headEnd type="none" w="sm" len="sm"/>
                      <a:tailEnd type="none" w="sm" len="sm"/>
                    </a:lnR>
                    <a:lnT w="94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tcPr>
                </a:tc>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1007</Words>
  <Application>Microsoft Office PowerPoint</Application>
  <PresentationFormat>On-screen Show (16:9)</PresentationFormat>
  <Paragraphs>141</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Lora</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Quoc Cuong</dc:creator>
  <cp:lastModifiedBy>Pham Quoc Cuong</cp:lastModifiedBy>
  <cp:revision>1</cp:revision>
  <dcterms:modified xsi:type="dcterms:W3CDTF">2023-02-13T14:25:33Z</dcterms:modified>
</cp:coreProperties>
</file>