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275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47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647d1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647d1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7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647d12e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647d12e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278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2034b4f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2034b4f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61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608e3eb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608e3eb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Thông thường, từ khóa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break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thường được dùng với một lệnh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if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bên trong vòng lặp để kiểm tra điều kiện dừng của vòng lặp.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113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7608e3eb7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7608e3eb7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Tương tự như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break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, từ khóa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continue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cũng thường được dùng với một lệnh </a:t>
            </a:r>
            <a:r>
              <a:rPr lang="en" sz="1300">
                <a:solidFill>
                  <a:schemeClr val="dk1"/>
                </a:solidFill>
                <a:highlight>
                  <a:srgbClr val="F2F2F2"/>
                </a:highlight>
              </a:rPr>
              <a:t>if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bên trong vòng lặp để kiểm tra khi nào thì cần bỏ qua những lệnh sau nó để tiếp tục thực hiện vòng lặp mới.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356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02034b4f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02034b4f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6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6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72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2034b4f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2034b4f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2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2034b4f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2034b4f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60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2034b4f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2034b4f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24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2034b4f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2034b4f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31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2034b4f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2034b4f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80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2034b4f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2034b4f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13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2034b4f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2034b4f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0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Cấu trúc điều kiện, vòng lặp trong Java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246025" y="1022275"/>
            <a:ext cx="1879200" cy="2505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246025" y="1325550"/>
            <a:ext cx="1879200" cy="8352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0 hoặc n lần thực thi.</a:t>
            </a:r>
            <a:endParaRPr sz="1200"/>
          </a:p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Số vòng lặp có thể vô hạn.</a:t>
            </a:r>
            <a:endParaRPr sz="1200"/>
          </a:p>
        </p:txBody>
      </p:sp>
      <p:sp>
        <p:nvSpPr>
          <p:cNvPr id="154" name="Google Shape;154;p22"/>
          <p:cNvSpPr/>
          <p:nvPr/>
        </p:nvSpPr>
        <p:spPr>
          <a:xfrm>
            <a:off x="1797888" y="2570500"/>
            <a:ext cx="1012675" cy="3582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Kiểm tra</a:t>
            </a:r>
            <a:endParaRPr sz="1000"/>
          </a:p>
        </p:txBody>
      </p:sp>
      <p:sp>
        <p:nvSpPr>
          <p:cNvPr id="155" name="Google Shape;155;p22"/>
          <p:cNvSpPr/>
          <p:nvPr/>
        </p:nvSpPr>
        <p:spPr>
          <a:xfrm>
            <a:off x="1945713" y="3347638"/>
            <a:ext cx="7170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Thực thi</a:t>
            </a:r>
            <a:endParaRPr sz="1000"/>
          </a:p>
        </p:txBody>
      </p:sp>
      <p:cxnSp>
        <p:nvCxnSpPr>
          <p:cNvPr id="156" name="Google Shape;156;p22"/>
          <p:cNvCxnSpPr>
            <a:stCxn id="154" idx="2"/>
            <a:endCxn id="155" idx="0"/>
          </p:cNvCxnSpPr>
          <p:nvPr/>
        </p:nvCxnSpPr>
        <p:spPr>
          <a:xfrm>
            <a:off x="2304225" y="2928700"/>
            <a:ext cx="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2"/>
          <p:cNvSpPr txBox="1"/>
          <p:nvPr/>
        </p:nvSpPr>
        <p:spPr>
          <a:xfrm>
            <a:off x="2219700" y="2928025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158" name="Google Shape;158;p22"/>
          <p:cNvSpPr txBox="1"/>
          <p:nvPr/>
        </p:nvSpPr>
        <p:spPr>
          <a:xfrm>
            <a:off x="1441125" y="2499100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cxnSp>
        <p:nvCxnSpPr>
          <p:cNvPr id="159" name="Google Shape;159;p22"/>
          <p:cNvCxnSpPr>
            <a:stCxn id="154" idx="1"/>
          </p:cNvCxnSpPr>
          <p:nvPr/>
        </p:nvCxnSpPr>
        <p:spPr>
          <a:xfrm>
            <a:off x="1797888" y="2749600"/>
            <a:ext cx="504900" cy="1325700"/>
          </a:xfrm>
          <a:prstGeom prst="bentConnector4">
            <a:avLst>
              <a:gd name="adj1" fmla="val -47163"/>
              <a:gd name="adj2" fmla="val 784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2304225" y="4012375"/>
            <a:ext cx="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2"/>
          <p:cNvCxnSpPr>
            <a:stCxn id="155" idx="3"/>
            <a:endCxn id="154" idx="3"/>
          </p:cNvCxnSpPr>
          <p:nvPr/>
        </p:nvCxnSpPr>
        <p:spPr>
          <a:xfrm rot="10800000" flipH="1">
            <a:off x="2662713" y="2749738"/>
            <a:ext cx="147900" cy="744000"/>
          </a:xfrm>
          <a:prstGeom prst="bentConnector3">
            <a:avLst>
              <a:gd name="adj1" fmla="val 2609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 flipH="1">
            <a:off x="2800050" y="2742700"/>
            <a:ext cx="111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02575" y="2175275"/>
            <a:ext cx="300" cy="3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525" y="2034088"/>
            <a:ext cx="22955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335475" y="991163"/>
            <a:ext cx="1879200" cy="250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335475" y="1294438"/>
            <a:ext cx="1879200" cy="835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Ít nhất 1 lần thực thi.</a:t>
            </a:r>
            <a:endParaRPr sz="1200"/>
          </a:p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Số vòng lặp có thể vô hạn.</a:t>
            </a:r>
            <a:endParaRPr sz="1200"/>
          </a:p>
        </p:txBody>
      </p:sp>
      <p:sp>
        <p:nvSpPr>
          <p:cNvPr id="174" name="Google Shape;174;p23"/>
          <p:cNvSpPr/>
          <p:nvPr/>
        </p:nvSpPr>
        <p:spPr>
          <a:xfrm>
            <a:off x="1958963" y="2455125"/>
            <a:ext cx="7170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Thực thi</a:t>
            </a:r>
            <a:endParaRPr sz="1000"/>
          </a:p>
        </p:txBody>
      </p:sp>
      <p:sp>
        <p:nvSpPr>
          <p:cNvPr id="175" name="Google Shape;175;p23"/>
          <p:cNvSpPr/>
          <p:nvPr/>
        </p:nvSpPr>
        <p:spPr>
          <a:xfrm>
            <a:off x="1811138" y="3225188"/>
            <a:ext cx="1012675" cy="3582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Kiểm tra</a:t>
            </a:r>
            <a:endParaRPr sz="1000"/>
          </a:p>
        </p:txBody>
      </p:sp>
      <p:sp>
        <p:nvSpPr>
          <p:cNvPr id="176" name="Google Shape;176;p23"/>
          <p:cNvSpPr txBox="1"/>
          <p:nvPr/>
        </p:nvSpPr>
        <p:spPr>
          <a:xfrm>
            <a:off x="2704975" y="3118588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177" name="Google Shape;177;p23"/>
          <p:cNvSpPr txBox="1"/>
          <p:nvPr/>
        </p:nvSpPr>
        <p:spPr>
          <a:xfrm>
            <a:off x="1454375" y="3153788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cxnSp>
        <p:nvCxnSpPr>
          <p:cNvPr id="178" name="Google Shape;178;p23"/>
          <p:cNvCxnSpPr>
            <a:stCxn id="175" idx="3"/>
            <a:endCxn id="174" idx="3"/>
          </p:cNvCxnSpPr>
          <p:nvPr/>
        </p:nvCxnSpPr>
        <p:spPr>
          <a:xfrm rot="10800000">
            <a:off x="2675913" y="2601188"/>
            <a:ext cx="147900" cy="803100"/>
          </a:xfrm>
          <a:prstGeom prst="bentConnector3">
            <a:avLst>
              <a:gd name="adj1" fmla="val -161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3"/>
          <p:cNvCxnSpPr>
            <a:stCxn id="175" idx="1"/>
          </p:cNvCxnSpPr>
          <p:nvPr/>
        </p:nvCxnSpPr>
        <p:spPr>
          <a:xfrm>
            <a:off x="1811138" y="3404288"/>
            <a:ext cx="505500" cy="580800"/>
          </a:xfrm>
          <a:prstGeom prst="bentConnector4">
            <a:avLst>
              <a:gd name="adj1" fmla="val -47107"/>
              <a:gd name="adj2" fmla="val 654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317488" y="3985100"/>
            <a:ext cx="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3"/>
          <p:cNvCxnSpPr>
            <a:endCxn id="175" idx="0"/>
          </p:cNvCxnSpPr>
          <p:nvPr/>
        </p:nvCxnSpPr>
        <p:spPr>
          <a:xfrm flipH="1">
            <a:off x="2317475" y="2747288"/>
            <a:ext cx="6600" cy="47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3"/>
          <p:cNvCxnSpPr/>
          <p:nvPr/>
        </p:nvCxnSpPr>
        <p:spPr>
          <a:xfrm flipH="1">
            <a:off x="2319113" y="2126225"/>
            <a:ext cx="33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125" y="2126213"/>
            <a:ext cx="22479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75" y="1308488"/>
            <a:ext cx="22383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375" y="3428388"/>
            <a:ext cx="22955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013" y="1083088"/>
            <a:ext cx="2009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4025" y="3477113"/>
            <a:ext cx="22479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975825" y="691600"/>
            <a:ext cx="7308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1. for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763925" y="615388"/>
            <a:ext cx="14958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2. for each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975825" y="3009425"/>
            <a:ext cx="9465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3. while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763925" y="2917000"/>
            <a:ext cx="12594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4. do while</a:t>
            </a:r>
            <a:endParaRPr>
              <a:solidFill>
                <a:srgbClr val="2876C9"/>
              </a:solidFill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637675" y="556800"/>
            <a:ext cx="2540400" cy="153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Từ khóa break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751675" y="807350"/>
            <a:ext cx="7496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8CA"/>
                </a:solidFill>
              </a:rPr>
              <a:t>break</a:t>
            </a:r>
            <a:r>
              <a:rPr lang="en">
                <a:solidFill>
                  <a:srgbClr val="2A78CA"/>
                </a:solidFill>
              </a:rPr>
              <a:t>: </a:t>
            </a:r>
            <a:r>
              <a:rPr lang="en">
                <a:solidFill>
                  <a:srgbClr val="434343"/>
                </a:solidFill>
              </a:rPr>
              <a:t>được dùng để thoát ra khỏi vòng lặp chứa nó </a:t>
            </a:r>
            <a:r>
              <a:rPr lang="en" b="1">
                <a:solidFill>
                  <a:srgbClr val="434343"/>
                </a:solidFill>
              </a:rPr>
              <a:t>ngay lập tức</a:t>
            </a:r>
            <a:r>
              <a:rPr lang="en">
                <a:solidFill>
                  <a:srgbClr val="434343"/>
                </a:solidFill>
              </a:rPr>
              <a:t> và chuyển sang câu lệnh tiếp theo bên ngoài vòng lặp vừa kết thúc.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</a:rPr>
              <a:t>=&gt; chương trình sẽ dừng ngay mọi vòng lặp nếu bên trong vòng lặp đó có chứa từ khóa break</a:t>
            </a:r>
            <a:r>
              <a:rPr lang="en" sz="1200">
                <a:solidFill>
                  <a:srgbClr val="434343"/>
                </a:solidFill>
              </a:rPr>
              <a:t>.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798875" y="1997550"/>
            <a:ext cx="2909400" cy="267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i, sum 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Scanner scanner =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Scanner(System.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in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do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"Nhập vào số:"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i = scanner.nextInt();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/*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Nếu số nhập &lt; 0 thì sẽ kết thúc vòng lặp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và thực hiện câu lệnh bên ngoài vòng lặp.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*/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(i &lt;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break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sum += i;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}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while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(i &gt;=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// i còn lớn hơn hoặc bằng 0 thì còn tiếp tục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"Kết quả = "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+ sum);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325" y="2748425"/>
            <a:ext cx="1304925" cy="1343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25"/>
          <p:cNvSpPr/>
          <p:nvPr/>
        </p:nvSpPr>
        <p:spPr>
          <a:xfrm>
            <a:off x="4774600" y="3361725"/>
            <a:ext cx="5151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Từ khóa continue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751675" y="807350"/>
            <a:ext cx="7496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A78CA"/>
                </a:solidFill>
              </a:rPr>
              <a:t>continue:</a:t>
            </a:r>
            <a:r>
              <a:rPr lang="en">
                <a:solidFill>
                  <a:srgbClr val="2A78CA"/>
                </a:solidFill>
              </a:rPr>
              <a:t> </a:t>
            </a:r>
            <a:r>
              <a:rPr lang="en">
                <a:solidFill>
                  <a:srgbClr val="434343"/>
                </a:solidFill>
              </a:rPr>
              <a:t>thì lần lặp kế tiếp sẽ được thực hiện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=&gt;</a:t>
            </a:r>
            <a:r>
              <a:rPr lang="en" sz="1300" i="1">
                <a:solidFill>
                  <a:srgbClr val="434343"/>
                </a:solidFill>
              </a:rPr>
              <a:t> bỏ qua không thực hiện các lệnh phía bên dưới từ khóa </a:t>
            </a:r>
            <a:r>
              <a:rPr lang="en" sz="1300" b="1" i="1">
                <a:solidFill>
                  <a:srgbClr val="434343"/>
                </a:solidFill>
              </a:rPr>
              <a:t>continue</a:t>
            </a:r>
            <a:r>
              <a:rPr lang="en" sz="1300" i="1">
                <a:solidFill>
                  <a:srgbClr val="434343"/>
                </a:solidFill>
              </a:rPr>
              <a:t> của vòng lặp và quay lên kiểm tra trở lại biểu thức điều kiện lặp</a:t>
            </a:r>
            <a:r>
              <a:rPr lang="en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807375" y="2046250"/>
            <a:ext cx="3000000" cy="245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count;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(count 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 count &lt;=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5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 count++)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"Lần lặp "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+ count);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/*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kiểm tra nếu count còn nhỏ hơn 4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 thì còn quay lại vòng for kiểm tra điều kiện lặp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 */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(count &lt;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</a:rPr>
              <a:t>4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850" b="1">
                <a:solidFill>
                  <a:srgbClr val="000080"/>
                </a:solidFill>
                <a:highlight>
                  <a:srgbClr val="FFFFFF"/>
                </a:highlight>
              </a:rPr>
              <a:t>continue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// Nếu count không nhỏ hơn 4 thì hiển thị "Chào bạn!"</a:t>
            </a:r>
            <a:endParaRPr sz="850" i="1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>
                <a:solidFill>
                  <a:srgbClr val="808080"/>
                </a:solidFill>
                <a:highlight>
                  <a:srgbClr val="FFFFFF"/>
                </a:highlight>
              </a:rPr>
              <a:t>       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System.</a:t>
            </a:r>
            <a:r>
              <a:rPr lang="en" sz="850" b="1" i="1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lang="en" sz="850" b="1">
                <a:solidFill>
                  <a:srgbClr val="008000"/>
                </a:solidFill>
                <a:highlight>
                  <a:srgbClr val="FFFFFF"/>
                </a:highlight>
              </a:rPr>
              <a:t>"Chào bạn!"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925" y="2916300"/>
            <a:ext cx="742950" cy="1085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Google Shape;221;p26"/>
          <p:cNvSpPr/>
          <p:nvPr/>
        </p:nvSpPr>
        <p:spPr>
          <a:xfrm>
            <a:off x="4774600" y="3361725"/>
            <a:ext cx="515100" cy="19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sử dụng lệnh vòng lặp: for, for each, while, do while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Chú ý ước lượng và tránh lặp vô hạn.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Từ khóa break, continue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Test!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if...else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switch...case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for - while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do...while</a:t>
            </a:r>
            <a:endParaRPr>
              <a:solidFill>
                <a:srgbClr val="99999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break - continue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0" y="1094475"/>
            <a:ext cx="2584525" cy="36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29350" y="550575"/>
            <a:ext cx="5637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1. if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325" y="2075163"/>
            <a:ext cx="28003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875" y="1017925"/>
            <a:ext cx="2902875" cy="37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29350" y="550575"/>
            <a:ext cx="1398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876C9"/>
                </a:solidFill>
              </a:rPr>
              <a:t>2. if - else</a:t>
            </a:r>
            <a:endParaRPr>
              <a:solidFill>
                <a:srgbClr val="2876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76C9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150" y="1949863"/>
            <a:ext cx="2790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5" y="1022300"/>
            <a:ext cx="4691825" cy="36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329350" y="550575"/>
            <a:ext cx="1767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3. if - else if - else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875" y="1065938"/>
            <a:ext cx="3584800" cy="154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điều kiện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329350" y="550575"/>
            <a:ext cx="22899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76C9"/>
                </a:solidFill>
              </a:rPr>
              <a:t>4. switch - case - default</a:t>
            </a:r>
            <a:endParaRPr>
              <a:solidFill>
                <a:srgbClr val="2876C9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75" y="1018275"/>
            <a:ext cx="3278925" cy="355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000" y="1687013"/>
            <a:ext cx="32766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Cách sử dụng lệnh điều kiện: if-else, switch-case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Kiểm tra điều kiện từ trên xuống, và trái sang phải.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725" y="1104500"/>
            <a:ext cx="2945300" cy="2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Câu lệnh vòng lặp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160525" y="863050"/>
            <a:ext cx="1879200" cy="25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160525" y="1166325"/>
            <a:ext cx="1879200" cy="83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Có thể nhiều lần thực thi.</a:t>
            </a:r>
            <a:endParaRPr sz="1200"/>
          </a:p>
          <a:p>
            <a:pPr marL="1714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Số vòng lặp giới hạn.</a:t>
            </a:r>
            <a:endParaRPr sz="1200"/>
          </a:p>
        </p:txBody>
      </p:sp>
      <p:sp>
        <p:nvSpPr>
          <p:cNvPr id="130" name="Google Shape;130;p21"/>
          <p:cNvSpPr/>
          <p:nvPr/>
        </p:nvSpPr>
        <p:spPr>
          <a:xfrm>
            <a:off x="1559988" y="2944675"/>
            <a:ext cx="1012675" cy="358200"/>
          </a:xfrm>
          <a:prstGeom prst="flowChartDecision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Kiểm tra</a:t>
            </a:r>
            <a:endParaRPr sz="1000"/>
          </a:p>
        </p:txBody>
      </p:sp>
      <p:sp>
        <p:nvSpPr>
          <p:cNvPr id="131" name="Google Shape;131;p21"/>
          <p:cNvSpPr/>
          <p:nvPr/>
        </p:nvSpPr>
        <p:spPr>
          <a:xfrm>
            <a:off x="1683525" y="2349450"/>
            <a:ext cx="7656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Khởi tạo</a:t>
            </a:r>
            <a:endParaRPr sz="1000"/>
          </a:p>
        </p:txBody>
      </p:sp>
      <p:sp>
        <p:nvSpPr>
          <p:cNvPr id="132" name="Google Shape;132;p21"/>
          <p:cNvSpPr/>
          <p:nvPr/>
        </p:nvSpPr>
        <p:spPr>
          <a:xfrm>
            <a:off x="1707813" y="4102813"/>
            <a:ext cx="717000" cy="292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Thực thi</a:t>
            </a:r>
            <a:endParaRPr sz="1000"/>
          </a:p>
        </p:txBody>
      </p:sp>
      <p:sp>
        <p:nvSpPr>
          <p:cNvPr id="133" name="Google Shape;133;p21"/>
          <p:cNvSpPr/>
          <p:nvPr/>
        </p:nvSpPr>
        <p:spPr>
          <a:xfrm>
            <a:off x="2767600" y="3552700"/>
            <a:ext cx="717000" cy="2505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Cập nhật</a:t>
            </a:r>
            <a:endParaRPr sz="1000"/>
          </a:p>
        </p:txBody>
      </p:sp>
      <p:cxnSp>
        <p:nvCxnSpPr>
          <p:cNvPr id="134" name="Google Shape;134;p21"/>
          <p:cNvCxnSpPr>
            <a:stCxn id="131" idx="2"/>
            <a:endCxn id="130" idx="0"/>
          </p:cNvCxnSpPr>
          <p:nvPr/>
        </p:nvCxnSpPr>
        <p:spPr>
          <a:xfrm>
            <a:off x="2066325" y="2641650"/>
            <a:ext cx="0" cy="3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1"/>
          <p:cNvCxnSpPr>
            <a:stCxn id="130" idx="2"/>
            <a:endCxn id="132" idx="0"/>
          </p:cNvCxnSpPr>
          <p:nvPr/>
        </p:nvCxnSpPr>
        <p:spPr>
          <a:xfrm>
            <a:off x="2066325" y="3302875"/>
            <a:ext cx="0" cy="79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 txBox="1"/>
          <p:nvPr/>
        </p:nvSpPr>
        <p:spPr>
          <a:xfrm>
            <a:off x="1981800" y="3302200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cxnSp>
        <p:nvCxnSpPr>
          <p:cNvPr id="137" name="Google Shape;137;p21"/>
          <p:cNvCxnSpPr>
            <a:stCxn id="132" idx="3"/>
            <a:endCxn id="133" idx="2"/>
          </p:cNvCxnSpPr>
          <p:nvPr/>
        </p:nvCxnSpPr>
        <p:spPr>
          <a:xfrm rot="10800000" flipH="1">
            <a:off x="2424813" y="3803113"/>
            <a:ext cx="701400" cy="445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1"/>
          <p:cNvCxnSpPr>
            <a:stCxn id="133" idx="0"/>
            <a:endCxn id="130" idx="3"/>
          </p:cNvCxnSpPr>
          <p:nvPr/>
        </p:nvCxnSpPr>
        <p:spPr>
          <a:xfrm rot="5400000" flipH="1">
            <a:off x="2634850" y="3061450"/>
            <a:ext cx="429000" cy="55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1"/>
          <p:cNvSpPr txBox="1"/>
          <p:nvPr/>
        </p:nvSpPr>
        <p:spPr>
          <a:xfrm>
            <a:off x="1203225" y="2873275"/>
            <a:ext cx="480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2551850" y="3114800"/>
            <a:ext cx="111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1"/>
          <p:cNvCxnSpPr>
            <a:endCxn id="131" idx="0"/>
          </p:cNvCxnSpPr>
          <p:nvPr/>
        </p:nvCxnSpPr>
        <p:spPr>
          <a:xfrm flipH="1">
            <a:off x="2066325" y="2011350"/>
            <a:ext cx="3300" cy="33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1"/>
          <p:cNvCxnSpPr>
            <a:stCxn id="130" idx="1"/>
          </p:cNvCxnSpPr>
          <p:nvPr/>
        </p:nvCxnSpPr>
        <p:spPr>
          <a:xfrm>
            <a:off x="1559988" y="3123775"/>
            <a:ext cx="503400" cy="1595100"/>
          </a:xfrm>
          <a:prstGeom prst="bentConnector4">
            <a:avLst>
              <a:gd name="adj1" fmla="val -47303"/>
              <a:gd name="adj2" fmla="val 9127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2068125" y="4655925"/>
            <a:ext cx="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75" y="1947025"/>
            <a:ext cx="22383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On-screen Show (16:9)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CuongPQ</dc:creator>
  <cp:lastModifiedBy>CuongPQ</cp:lastModifiedBy>
  <cp:revision>2</cp:revision>
  <dcterms:modified xsi:type="dcterms:W3CDTF">2023-01-19T13:45:10Z</dcterms:modified>
</cp:coreProperties>
</file>